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1"/>
  </p:notesMasterIdLst>
  <p:sldIdLst>
    <p:sldId id="257" r:id="rId2"/>
    <p:sldId id="719" r:id="rId3"/>
    <p:sldId id="647" r:id="rId4"/>
    <p:sldId id="695" r:id="rId5"/>
    <p:sldId id="696" r:id="rId6"/>
    <p:sldId id="697" r:id="rId7"/>
    <p:sldId id="698" r:id="rId8"/>
    <p:sldId id="632" r:id="rId9"/>
    <p:sldId id="711" r:id="rId10"/>
    <p:sldId id="712" r:id="rId11"/>
    <p:sldId id="713" r:id="rId12"/>
    <p:sldId id="633" r:id="rId13"/>
    <p:sldId id="634" r:id="rId14"/>
    <p:sldId id="635" r:id="rId15"/>
    <p:sldId id="720" r:id="rId16"/>
    <p:sldId id="733" r:id="rId17"/>
    <p:sldId id="723" r:id="rId18"/>
    <p:sldId id="724" r:id="rId19"/>
    <p:sldId id="734" r:id="rId20"/>
    <p:sldId id="735" r:id="rId21"/>
    <p:sldId id="725" r:id="rId22"/>
    <p:sldId id="726" r:id="rId23"/>
    <p:sldId id="810" r:id="rId24"/>
    <p:sldId id="811" r:id="rId25"/>
    <p:sldId id="742" r:id="rId26"/>
    <p:sldId id="744" r:id="rId27"/>
    <p:sldId id="746" r:id="rId28"/>
    <p:sldId id="747" r:id="rId29"/>
    <p:sldId id="757" r:id="rId30"/>
    <p:sldId id="758" r:id="rId31"/>
    <p:sldId id="759" r:id="rId32"/>
    <p:sldId id="760" r:id="rId33"/>
    <p:sldId id="761" r:id="rId34"/>
    <p:sldId id="762" r:id="rId35"/>
    <p:sldId id="763" r:id="rId36"/>
    <p:sldId id="764" r:id="rId37"/>
    <p:sldId id="765" r:id="rId38"/>
    <p:sldId id="767" r:id="rId39"/>
    <p:sldId id="768" r:id="rId40"/>
    <p:sldId id="766" r:id="rId41"/>
    <p:sldId id="769" r:id="rId42"/>
    <p:sldId id="807" r:id="rId43"/>
    <p:sldId id="808" r:id="rId44"/>
    <p:sldId id="809" r:id="rId45"/>
    <p:sldId id="770" r:id="rId46"/>
    <p:sldId id="782" r:id="rId47"/>
    <p:sldId id="783" r:id="rId48"/>
    <p:sldId id="784" r:id="rId49"/>
    <p:sldId id="785" r:id="rId50"/>
    <p:sldId id="786" r:id="rId51"/>
    <p:sldId id="787" r:id="rId52"/>
    <p:sldId id="792" r:id="rId53"/>
    <p:sldId id="788" r:id="rId54"/>
    <p:sldId id="789" r:id="rId55"/>
    <p:sldId id="791" r:id="rId56"/>
    <p:sldId id="793" r:id="rId57"/>
    <p:sldId id="794" r:id="rId58"/>
    <p:sldId id="795" r:id="rId59"/>
    <p:sldId id="796" r:id="rId60"/>
    <p:sldId id="797" r:id="rId61"/>
    <p:sldId id="798" r:id="rId62"/>
    <p:sldId id="799" r:id="rId63"/>
    <p:sldId id="800" r:id="rId64"/>
    <p:sldId id="801" r:id="rId65"/>
    <p:sldId id="802" r:id="rId66"/>
    <p:sldId id="803" r:id="rId67"/>
    <p:sldId id="804" r:id="rId68"/>
    <p:sldId id="806" r:id="rId69"/>
    <p:sldId id="736" r:id="rId70"/>
    <p:sldId id="738" r:id="rId71"/>
    <p:sldId id="739" r:id="rId72"/>
    <p:sldId id="740" r:id="rId73"/>
    <p:sldId id="741" r:id="rId74"/>
    <p:sldId id="749" r:id="rId75"/>
    <p:sldId id="750" r:id="rId76"/>
    <p:sldId id="751" r:id="rId77"/>
    <p:sldId id="752" r:id="rId78"/>
    <p:sldId id="753" r:id="rId79"/>
    <p:sldId id="754" r:id="rId80"/>
    <p:sldId id="755" r:id="rId81"/>
    <p:sldId id="772" r:id="rId82"/>
    <p:sldId id="779" r:id="rId83"/>
    <p:sldId id="780" r:id="rId84"/>
    <p:sldId id="813" r:id="rId85"/>
    <p:sldId id="814" r:id="rId86"/>
    <p:sldId id="815" r:id="rId87"/>
    <p:sldId id="816" r:id="rId88"/>
    <p:sldId id="589" r:id="rId89"/>
    <p:sldId id="591" r:id="rId90"/>
    <p:sldId id="601" r:id="rId91"/>
    <p:sldId id="592" r:id="rId92"/>
    <p:sldId id="597" r:id="rId93"/>
    <p:sldId id="593" r:id="rId94"/>
    <p:sldId id="600" r:id="rId95"/>
    <p:sldId id="598" r:id="rId96"/>
    <p:sldId id="594" r:id="rId97"/>
    <p:sldId id="595" r:id="rId98"/>
    <p:sldId id="596" r:id="rId99"/>
    <p:sldId id="578" r:id="rId100"/>
    <p:sldId id="579" r:id="rId101"/>
    <p:sldId id="580" r:id="rId102"/>
    <p:sldId id="581" r:id="rId103"/>
    <p:sldId id="582" r:id="rId104"/>
    <p:sldId id="583" r:id="rId105"/>
    <p:sldId id="584" r:id="rId106"/>
    <p:sldId id="585" r:id="rId107"/>
    <p:sldId id="586" r:id="rId108"/>
    <p:sldId id="587" r:id="rId109"/>
    <p:sldId id="588" r:id="rId110"/>
  </p:sldIdLst>
  <p:sldSz cx="9144000" cy="5143500" type="screen16x9"/>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FF"/>
    <a:srgbClr val="FFCC66"/>
    <a:srgbClr val="CCFFCC"/>
    <a:srgbClr val="99FF99"/>
    <a:srgbClr val="99CCFF"/>
    <a:srgbClr val="006600"/>
    <a:srgbClr val="FF3300"/>
    <a:srgbClr val="CCCCFF"/>
    <a:srgbClr val="AB4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90" d="100"/>
          <a:sy n="90" d="100"/>
        </p:scale>
        <p:origin x="81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42032BB6-13C8-449D-AB90-9274CCE9E0AA}" type="datetimeFigureOut">
              <a:rPr lang="pt-BR" smtClean="0"/>
              <a:t>03/08/2021</a:t>
            </a:fld>
            <a:endParaRPr lang="pt-BR"/>
          </a:p>
        </p:txBody>
      </p:sp>
      <p:sp>
        <p:nvSpPr>
          <p:cNvPr id="4" name="Espaço Reservado para Imagem de Slide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6625" tIns="48312" rIns="96625" bIns="48312" rtlCol="0" anchor="ctr"/>
          <a:lstStyle/>
          <a:p>
            <a:endParaRPr lang="pt-BR"/>
          </a:p>
        </p:txBody>
      </p:sp>
      <p:sp>
        <p:nvSpPr>
          <p:cNvPr id="5" name="Espaço Reservado para Anotações 4"/>
          <p:cNvSpPr>
            <a:spLocks noGrp="1"/>
          </p:cNvSpPr>
          <p:nvPr>
            <p:ph type="body" sz="quarter" idx="3"/>
          </p:nvPr>
        </p:nvSpPr>
        <p:spPr>
          <a:xfrm>
            <a:off x="688817" y="4760397"/>
            <a:ext cx="5510530" cy="4509850"/>
          </a:xfrm>
          <a:prstGeom prst="rect">
            <a:avLst/>
          </a:prstGeom>
        </p:spPr>
        <p:txBody>
          <a:bodyPr vert="horz" lIns="96625" tIns="48312" rIns="96625" bIns="48312"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0CE95B8E-CB2F-46A4-A7CA-51BCA516C07F}" type="slidenum">
              <a:rPr lang="pt-BR" smtClean="0"/>
              <a:t>‹nº›</a:t>
            </a:fld>
            <a:endParaRPr lang="pt-BR"/>
          </a:p>
        </p:txBody>
      </p:sp>
    </p:spTree>
    <p:extLst>
      <p:ext uri="{BB962C8B-B14F-4D97-AF65-F5344CB8AC3E}">
        <p14:creationId xmlns:p14="http://schemas.microsoft.com/office/powerpoint/2010/main" val="105877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CE95B8E-CB2F-46A4-A7CA-51BCA516C07F}" type="slidenum">
              <a:rPr lang="pt-BR" smtClean="0"/>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lide de título">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A7DFA8E-EDB4-42FC-ACE3-EE6FD80B8E60}"/>
              </a:ext>
            </a:extLst>
          </p:cNvPr>
          <p:cNvSpPr/>
          <p:nvPr userDrawn="1"/>
        </p:nvSpPr>
        <p:spPr>
          <a:xfrm>
            <a:off x="0" y="-20538"/>
            <a:ext cx="9144000" cy="58049"/>
          </a:xfrm>
          <a:prstGeom prst="rect">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293B4F1-DCEF-41CD-B0F6-429C55BC446E}"/>
              </a:ext>
            </a:extLst>
          </p:cNvPr>
          <p:cNvSpPr/>
          <p:nvPr userDrawn="1"/>
        </p:nvSpPr>
        <p:spPr>
          <a:xfrm>
            <a:off x="0" y="5132278"/>
            <a:ext cx="9144000" cy="45719"/>
          </a:xfrm>
          <a:prstGeom prst="rect">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202.wmf"/><Relationship Id="rId2" Type="http://schemas.openxmlformats.org/officeDocument/2006/relationships/oleObject" Target="../embeddings/oleObject211.bin"/><Relationship Id="rId1" Type="http://schemas.openxmlformats.org/officeDocument/2006/relationships/slideLayout" Target="../slideLayouts/slideLayout2.xml"/><Relationship Id="rId5" Type="http://schemas.openxmlformats.org/officeDocument/2006/relationships/image" Target="../media/image203.wmf"/><Relationship Id="rId4" Type="http://schemas.openxmlformats.org/officeDocument/2006/relationships/oleObject" Target="../embeddings/oleObject212.bin"/></Relationships>
</file>

<file path=ppt/slides/_rels/slide10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213.bin"/><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8" Type="http://schemas.openxmlformats.org/officeDocument/2006/relationships/oleObject" Target="../embeddings/oleObject217.bin"/><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214.bin"/><Relationship Id="rId1" Type="http://schemas.openxmlformats.org/officeDocument/2006/relationships/slideLayout" Target="../slideLayouts/slideLayout2.xml"/><Relationship Id="rId6" Type="http://schemas.openxmlformats.org/officeDocument/2006/relationships/oleObject" Target="../embeddings/oleObject216.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218.bin"/><Relationship Id="rId4" Type="http://schemas.openxmlformats.org/officeDocument/2006/relationships/oleObject" Target="../embeddings/oleObject215.bin"/><Relationship Id="rId9" Type="http://schemas.openxmlformats.org/officeDocument/2006/relationships/image" Target="../media/image23.wmf"/></Relationships>
</file>

<file path=ppt/slides/_rels/slide104.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19.bin"/><Relationship Id="rId1" Type="http://schemas.openxmlformats.org/officeDocument/2006/relationships/slideLayout" Target="../slideLayouts/slideLayout2.xml"/><Relationship Id="rId5" Type="http://schemas.openxmlformats.org/officeDocument/2006/relationships/image" Target="../media/image26.wmf"/><Relationship Id="rId4" Type="http://schemas.openxmlformats.org/officeDocument/2006/relationships/oleObject" Target="../embeddings/oleObject220.bin"/></Relationships>
</file>

<file path=ppt/slides/_rels/slide10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221.bin"/><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221.bin"/><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image" Target="../media/image206.wmf"/><Relationship Id="rId3" Type="http://schemas.openxmlformats.org/officeDocument/2006/relationships/image" Target="../media/image204.wmf"/><Relationship Id="rId7" Type="http://schemas.openxmlformats.org/officeDocument/2006/relationships/oleObject" Target="../embeddings/oleObject223.bin"/><Relationship Id="rId2" Type="http://schemas.openxmlformats.org/officeDocument/2006/relationships/oleObject" Target="../embeddings/oleObject222.bin"/><Relationship Id="rId1" Type="http://schemas.openxmlformats.org/officeDocument/2006/relationships/slideLayout" Target="../slideLayouts/slideLayout2.xml"/><Relationship Id="rId6" Type="http://schemas.openxmlformats.org/officeDocument/2006/relationships/image" Target="../media/image205.emf"/><Relationship Id="rId5" Type="http://schemas.openxmlformats.org/officeDocument/2006/relationships/image" Target="../media/image26.wmf"/><Relationship Id="rId4" Type="http://schemas.openxmlformats.org/officeDocument/2006/relationships/oleObject" Target="../embeddings/oleObject220.bin"/></Relationships>
</file>

<file path=ppt/slides/_rels/slide108.xml.rels><?xml version="1.0" encoding="UTF-8" standalone="yes"?>
<Relationships xmlns="http://schemas.openxmlformats.org/package/2006/relationships"><Relationship Id="rId8" Type="http://schemas.openxmlformats.org/officeDocument/2006/relationships/image" Target="../media/image210.emf"/><Relationship Id="rId3" Type="http://schemas.openxmlformats.org/officeDocument/2006/relationships/image" Target="../media/image207.wmf"/><Relationship Id="rId7" Type="http://schemas.openxmlformats.org/officeDocument/2006/relationships/image" Target="../media/image209.wmf"/><Relationship Id="rId2" Type="http://schemas.openxmlformats.org/officeDocument/2006/relationships/oleObject" Target="../embeddings/oleObject224.bin"/><Relationship Id="rId1" Type="http://schemas.openxmlformats.org/officeDocument/2006/relationships/slideLayout" Target="../slideLayouts/slideLayout2.xml"/><Relationship Id="rId6" Type="http://schemas.openxmlformats.org/officeDocument/2006/relationships/oleObject" Target="../embeddings/oleObject226.bin"/><Relationship Id="rId5" Type="http://schemas.openxmlformats.org/officeDocument/2006/relationships/image" Target="../media/image208.wmf"/><Relationship Id="rId10" Type="http://schemas.openxmlformats.org/officeDocument/2006/relationships/image" Target="../media/image211.wmf"/><Relationship Id="rId4" Type="http://schemas.openxmlformats.org/officeDocument/2006/relationships/oleObject" Target="../embeddings/oleObject225.bin"/><Relationship Id="rId9" Type="http://schemas.openxmlformats.org/officeDocument/2006/relationships/oleObject" Target="../embeddings/oleObject227.bin"/></Relationships>
</file>

<file path=ppt/slides/_rels/slide109.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18.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4.wmf"/><Relationship Id="rId2" Type="http://schemas.openxmlformats.org/officeDocument/2006/relationships/oleObject" Target="../embeddings/oleObject8.bin"/><Relationship Id="rId1" Type="http://schemas.openxmlformats.org/officeDocument/2006/relationships/slideLayout" Target="../slideLayouts/slideLayout2.xml"/><Relationship Id="rId6" Type="http://schemas.openxmlformats.org/officeDocument/2006/relationships/oleObject" Target="../embeddings/oleObject10.bin"/><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6.bin"/><Relationship Id="rId1" Type="http://schemas.openxmlformats.org/officeDocument/2006/relationships/slideLayout" Target="../slideLayouts/slideLayout2.xml"/><Relationship Id="rId6" Type="http://schemas.openxmlformats.org/officeDocument/2006/relationships/oleObject" Target="../embeddings/oleObject18.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3.wmf"/></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7.wmf"/><Relationship Id="rId2" Type="http://schemas.openxmlformats.org/officeDocument/2006/relationships/oleObject" Target="../embeddings/oleObject21.bin"/><Relationship Id="rId1" Type="http://schemas.openxmlformats.org/officeDocument/2006/relationships/slideLayout" Target="../slideLayouts/slideLayout2.xml"/><Relationship Id="rId6" Type="http://schemas.openxmlformats.org/officeDocument/2006/relationships/oleObject" Target="../embeddings/oleObject23.bin"/><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3.bin"/><Relationship Id="rId1" Type="http://schemas.openxmlformats.org/officeDocument/2006/relationships/slideLayout" Target="../slideLayouts/slideLayout2.xml"/><Relationship Id="rId6" Type="http://schemas.openxmlformats.org/officeDocument/2006/relationships/oleObject" Target="../embeddings/oleObject25.bin"/><Relationship Id="rId5" Type="http://schemas.openxmlformats.org/officeDocument/2006/relationships/image" Target="../media/image28.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25.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oleObject" Target="../embeddings/oleObject26.bin"/><Relationship Id="rId1" Type="http://schemas.openxmlformats.org/officeDocument/2006/relationships/slideLayout" Target="../slideLayouts/slideLayout2.xml"/><Relationship Id="rId6" Type="http://schemas.openxmlformats.org/officeDocument/2006/relationships/oleObject" Target="../embeddings/oleObject28.bin"/><Relationship Id="rId5" Type="http://schemas.openxmlformats.org/officeDocument/2006/relationships/image" Target="../media/image30.wmf"/><Relationship Id="rId4" Type="http://schemas.openxmlformats.org/officeDocument/2006/relationships/oleObject" Target="../embeddings/oleObject27.bin"/><Relationship Id="rId9" Type="http://schemas.openxmlformats.org/officeDocument/2006/relationships/image" Target="../media/image3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0.bin"/><Relationship Id="rId1" Type="http://schemas.openxmlformats.org/officeDocument/2006/relationships/slideLayout" Target="../slideLayouts/slideLayout2.x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 Id="rId9" Type="http://schemas.openxmlformats.org/officeDocument/2006/relationships/image" Target="../media/image3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4.bin"/><Relationship Id="rId1" Type="http://schemas.openxmlformats.org/officeDocument/2006/relationships/slideLayout" Target="../slideLayouts/slideLayout2.xml"/><Relationship Id="rId5" Type="http://schemas.openxmlformats.org/officeDocument/2006/relationships/image" Target="../media/image38.wmf"/><Relationship Id="rId4" Type="http://schemas.openxmlformats.org/officeDocument/2006/relationships/oleObject" Target="../embeddings/oleObject35.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image" Target="../media/image39.wmf"/><Relationship Id="rId7" Type="http://schemas.openxmlformats.org/officeDocument/2006/relationships/image" Target="../media/image41.wmf"/><Relationship Id="rId2" Type="http://schemas.openxmlformats.org/officeDocument/2006/relationships/oleObject" Target="../embeddings/oleObject36.bin"/><Relationship Id="rId1" Type="http://schemas.openxmlformats.org/officeDocument/2006/relationships/slideLayout" Target="../slideLayouts/slideLayout2.xml"/><Relationship Id="rId6" Type="http://schemas.openxmlformats.org/officeDocument/2006/relationships/oleObject" Target="../embeddings/oleObject38.bin"/><Relationship Id="rId5" Type="http://schemas.openxmlformats.org/officeDocument/2006/relationships/image" Target="../media/image40.wmf"/><Relationship Id="rId4" Type="http://schemas.openxmlformats.org/officeDocument/2006/relationships/oleObject" Target="../embeddings/oleObject37.bin"/><Relationship Id="rId9" Type="http://schemas.openxmlformats.org/officeDocument/2006/relationships/image" Target="../media/image42.w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image" Target="../media/image43.wmf"/><Relationship Id="rId7" Type="http://schemas.openxmlformats.org/officeDocument/2006/relationships/image" Target="../media/image45.wmf"/><Relationship Id="rId2" Type="http://schemas.openxmlformats.org/officeDocument/2006/relationships/oleObject" Target="../embeddings/oleObject40.bin"/><Relationship Id="rId1" Type="http://schemas.openxmlformats.org/officeDocument/2006/relationships/slideLayout" Target="../slideLayouts/slideLayout2.xml"/><Relationship Id="rId6" Type="http://schemas.openxmlformats.org/officeDocument/2006/relationships/oleObject" Target="../embeddings/oleObject42.bin"/><Relationship Id="rId11" Type="http://schemas.openxmlformats.org/officeDocument/2006/relationships/image" Target="../media/image47.wmf"/><Relationship Id="rId5" Type="http://schemas.openxmlformats.org/officeDocument/2006/relationships/image" Target="../media/image44.wmf"/><Relationship Id="rId10" Type="http://schemas.openxmlformats.org/officeDocument/2006/relationships/oleObject" Target="../embeddings/oleObject44.bin"/><Relationship Id="rId4" Type="http://schemas.openxmlformats.org/officeDocument/2006/relationships/oleObject" Target="../embeddings/oleObject41.bin"/><Relationship Id="rId9" Type="http://schemas.openxmlformats.org/officeDocument/2006/relationships/image" Target="../media/image46.wmf"/></Relationships>
</file>

<file path=ppt/slides/_rels/slide35.xml.rels><?xml version="1.0" encoding="UTF-8" standalone="yes"?>
<Relationships xmlns="http://schemas.openxmlformats.org/package/2006/relationships"><Relationship Id="rId3" Type="http://schemas.openxmlformats.org/officeDocument/2006/relationships/image" Target="../media/image48.wmf"/><Relationship Id="rId7" Type="http://schemas.openxmlformats.org/officeDocument/2006/relationships/image" Target="../media/image50.wmf"/><Relationship Id="rId2" Type="http://schemas.openxmlformats.org/officeDocument/2006/relationships/oleObject" Target="../embeddings/oleObject45.bin"/><Relationship Id="rId1" Type="http://schemas.openxmlformats.org/officeDocument/2006/relationships/slideLayout" Target="../slideLayouts/slideLayout2.xml"/><Relationship Id="rId6" Type="http://schemas.openxmlformats.org/officeDocument/2006/relationships/oleObject" Target="../embeddings/oleObject47.bin"/><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36.x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oleObject" Target="../embeddings/oleObject48.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oleObject" Target="../embeddings/oleObject49.bin"/><Relationship Id="rId1" Type="http://schemas.openxmlformats.org/officeDocument/2006/relationships/slideLayout" Target="../slideLayouts/slideLayout2.xml"/><Relationship Id="rId5" Type="http://schemas.openxmlformats.org/officeDocument/2006/relationships/image" Target="../media/image53.wmf"/><Relationship Id="rId4" Type="http://schemas.openxmlformats.org/officeDocument/2006/relationships/oleObject" Target="../embeddings/oleObject50.bin"/></Relationships>
</file>

<file path=ppt/slides/_rels/slide38.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oleObject" Target="../embeddings/oleObject51.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5.wmf"/><Relationship Id="rId7" Type="http://schemas.openxmlformats.org/officeDocument/2006/relationships/image" Target="../media/image57.wmf"/><Relationship Id="rId2" Type="http://schemas.openxmlformats.org/officeDocument/2006/relationships/oleObject" Target="../embeddings/oleObject52.bin"/><Relationship Id="rId1" Type="http://schemas.openxmlformats.org/officeDocument/2006/relationships/slideLayout" Target="../slideLayouts/slideLayout2.xml"/><Relationship Id="rId6" Type="http://schemas.openxmlformats.org/officeDocument/2006/relationships/oleObject" Target="../embeddings/oleObject54.bin"/><Relationship Id="rId5" Type="http://schemas.openxmlformats.org/officeDocument/2006/relationships/image" Target="../media/image56.wmf"/><Relationship Id="rId4" Type="http://schemas.openxmlformats.org/officeDocument/2006/relationships/oleObject" Target="../embeddings/oleObject53.bin"/></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oleObject" Target="../embeddings/oleObject55.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oleObject" Target="../embeddings/oleObject56.bin"/><Relationship Id="rId1" Type="http://schemas.openxmlformats.org/officeDocument/2006/relationships/slideLayout" Target="../slideLayouts/slideLayout2.xml"/><Relationship Id="rId5" Type="http://schemas.openxmlformats.org/officeDocument/2006/relationships/image" Target="../media/image60.wmf"/><Relationship Id="rId4" Type="http://schemas.openxmlformats.org/officeDocument/2006/relationships/oleObject" Target="../embeddings/oleObject57.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61.bin"/><Relationship Id="rId13" Type="http://schemas.openxmlformats.org/officeDocument/2006/relationships/image" Target="../media/image66.wmf"/><Relationship Id="rId3" Type="http://schemas.openxmlformats.org/officeDocument/2006/relationships/image" Target="../media/image61.wmf"/><Relationship Id="rId7" Type="http://schemas.openxmlformats.org/officeDocument/2006/relationships/image" Target="../media/image63.wmf"/><Relationship Id="rId12" Type="http://schemas.openxmlformats.org/officeDocument/2006/relationships/oleObject" Target="../embeddings/oleObject63.bin"/><Relationship Id="rId17" Type="http://schemas.openxmlformats.org/officeDocument/2006/relationships/image" Target="../media/image68.wmf"/><Relationship Id="rId2" Type="http://schemas.openxmlformats.org/officeDocument/2006/relationships/oleObject" Target="../embeddings/oleObject58.bin"/><Relationship Id="rId16" Type="http://schemas.openxmlformats.org/officeDocument/2006/relationships/oleObject" Target="../embeddings/oleObject65.bin"/><Relationship Id="rId1" Type="http://schemas.openxmlformats.org/officeDocument/2006/relationships/slideLayout" Target="../slideLayouts/slideLayout2.xml"/><Relationship Id="rId6" Type="http://schemas.openxmlformats.org/officeDocument/2006/relationships/oleObject" Target="../embeddings/oleObject60.bin"/><Relationship Id="rId11" Type="http://schemas.openxmlformats.org/officeDocument/2006/relationships/image" Target="../media/image65.wmf"/><Relationship Id="rId5" Type="http://schemas.openxmlformats.org/officeDocument/2006/relationships/image" Target="../media/image62.wmf"/><Relationship Id="rId15" Type="http://schemas.openxmlformats.org/officeDocument/2006/relationships/image" Target="../media/image67.wmf"/><Relationship Id="rId10" Type="http://schemas.openxmlformats.org/officeDocument/2006/relationships/oleObject" Target="../embeddings/oleObject62.bin"/><Relationship Id="rId4" Type="http://schemas.openxmlformats.org/officeDocument/2006/relationships/oleObject" Target="../embeddings/oleObject59.bin"/><Relationship Id="rId9" Type="http://schemas.openxmlformats.org/officeDocument/2006/relationships/image" Target="../media/image64.wmf"/><Relationship Id="rId14" Type="http://schemas.openxmlformats.org/officeDocument/2006/relationships/oleObject" Target="../embeddings/oleObject64.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69.bin"/><Relationship Id="rId13" Type="http://schemas.openxmlformats.org/officeDocument/2006/relationships/image" Target="../media/image74.wmf"/><Relationship Id="rId18" Type="http://schemas.openxmlformats.org/officeDocument/2006/relationships/oleObject" Target="../embeddings/oleObject74.bin"/><Relationship Id="rId3" Type="http://schemas.openxmlformats.org/officeDocument/2006/relationships/image" Target="../media/image69.wmf"/><Relationship Id="rId7" Type="http://schemas.openxmlformats.org/officeDocument/2006/relationships/image" Target="../media/image71.wmf"/><Relationship Id="rId12" Type="http://schemas.openxmlformats.org/officeDocument/2006/relationships/oleObject" Target="../embeddings/oleObject71.bin"/><Relationship Id="rId17" Type="http://schemas.openxmlformats.org/officeDocument/2006/relationships/image" Target="../media/image76.wmf"/><Relationship Id="rId2" Type="http://schemas.openxmlformats.org/officeDocument/2006/relationships/oleObject" Target="../embeddings/oleObject66.bin"/><Relationship Id="rId16" Type="http://schemas.openxmlformats.org/officeDocument/2006/relationships/oleObject" Target="../embeddings/oleObject73.bin"/><Relationship Id="rId1" Type="http://schemas.openxmlformats.org/officeDocument/2006/relationships/slideLayout" Target="../slideLayouts/slideLayout2.xml"/><Relationship Id="rId6" Type="http://schemas.openxmlformats.org/officeDocument/2006/relationships/oleObject" Target="../embeddings/oleObject68.bin"/><Relationship Id="rId11" Type="http://schemas.openxmlformats.org/officeDocument/2006/relationships/image" Target="../media/image73.wmf"/><Relationship Id="rId5" Type="http://schemas.openxmlformats.org/officeDocument/2006/relationships/image" Target="../media/image70.wmf"/><Relationship Id="rId15" Type="http://schemas.openxmlformats.org/officeDocument/2006/relationships/image" Target="../media/image75.wmf"/><Relationship Id="rId10" Type="http://schemas.openxmlformats.org/officeDocument/2006/relationships/oleObject" Target="../embeddings/oleObject70.bin"/><Relationship Id="rId19" Type="http://schemas.openxmlformats.org/officeDocument/2006/relationships/image" Target="../media/image77.wmf"/><Relationship Id="rId4" Type="http://schemas.openxmlformats.org/officeDocument/2006/relationships/oleObject" Target="../embeddings/oleObject67.bin"/><Relationship Id="rId9" Type="http://schemas.openxmlformats.org/officeDocument/2006/relationships/image" Target="../media/image72.wmf"/><Relationship Id="rId14" Type="http://schemas.openxmlformats.org/officeDocument/2006/relationships/oleObject" Target="../embeddings/oleObject72.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75.bin"/><Relationship Id="rId1" Type="http://schemas.openxmlformats.org/officeDocument/2006/relationships/slideLayout" Target="../slideLayouts/slideLayout2.xml"/><Relationship Id="rId5" Type="http://schemas.openxmlformats.org/officeDocument/2006/relationships/image" Target="../media/image78.wmf"/><Relationship Id="rId4" Type="http://schemas.openxmlformats.org/officeDocument/2006/relationships/oleObject" Target="../embeddings/oleObject76.bin"/></Relationships>
</file>

<file path=ppt/slides/_rels/slide47.xml.rels><?xml version="1.0" encoding="UTF-8" standalone="yes"?>
<Relationships xmlns="http://schemas.openxmlformats.org/package/2006/relationships"><Relationship Id="rId3" Type="http://schemas.openxmlformats.org/officeDocument/2006/relationships/image" Target="../media/image79.wmf"/><Relationship Id="rId7" Type="http://schemas.openxmlformats.org/officeDocument/2006/relationships/image" Target="../media/image81.wmf"/><Relationship Id="rId2" Type="http://schemas.openxmlformats.org/officeDocument/2006/relationships/oleObject" Target="../embeddings/oleObject77.bin"/><Relationship Id="rId1" Type="http://schemas.openxmlformats.org/officeDocument/2006/relationships/slideLayout" Target="../slideLayouts/slideLayout2.xml"/><Relationship Id="rId6" Type="http://schemas.openxmlformats.org/officeDocument/2006/relationships/oleObject" Target="../embeddings/oleObject79.bin"/><Relationship Id="rId5" Type="http://schemas.openxmlformats.org/officeDocument/2006/relationships/image" Target="../media/image80.wmf"/><Relationship Id="rId4" Type="http://schemas.openxmlformats.org/officeDocument/2006/relationships/oleObject" Target="../embeddings/oleObject78.bin"/></Relationships>
</file>

<file path=ppt/slides/_rels/slide48.x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oleObject" Target="../embeddings/oleObject80.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oleObject" Target="../embeddings/oleObject8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4.wmf"/><Relationship Id="rId7" Type="http://schemas.openxmlformats.org/officeDocument/2006/relationships/image" Target="../media/image86.wmf"/><Relationship Id="rId2" Type="http://schemas.openxmlformats.org/officeDocument/2006/relationships/oleObject" Target="../embeddings/oleObject82.bin"/><Relationship Id="rId1" Type="http://schemas.openxmlformats.org/officeDocument/2006/relationships/slideLayout" Target="../slideLayouts/slideLayout2.xml"/><Relationship Id="rId6" Type="http://schemas.openxmlformats.org/officeDocument/2006/relationships/oleObject" Target="../embeddings/oleObject84.bin"/><Relationship Id="rId5" Type="http://schemas.openxmlformats.org/officeDocument/2006/relationships/image" Target="../media/image85.wmf"/><Relationship Id="rId4" Type="http://schemas.openxmlformats.org/officeDocument/2006/relationships/oleObject" Target="../embeddings/oleObject83.bin"/></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88.bin"/><Relationship Id="rId3" Type="http://schemas.openxmlformats.org/officeDocument/2006/relationships/image" Target="../media/image87.wmf"/><Relationship Id="rId7" Type="http://schemas.openxmlformats.org/officeDocument/2006/relationships/image" Target="../media/image89.wmf"/><Relationship Id="rId2" Type="http://schemas.openxmlformats.org/officeDocument/2006/relationships/oleObject" Target="../embeddings/oleObject85.bin"/><Relationship Id="rId1" Type="http://schemas.openxmlformats.org/officeDocument/2006/relationships/slideLayout" Target="../slideLayouts/slideLayout2.xml"/><Relationship Id="rId6" Type="http://schemas.openxmlformats.org/officeDocument/2006/relationships/oleObject" Target="../embeddings/oleObject87.bin"/><Relationship Id="rId5" Type="http://schemas.openxmlformats.org/officeDocument/2006/relationships/image" Target="../media/image88.wmf"/><Relationship Id="rId4" Type="http://schemas.openxmlformats.org/officeDocument/2006/relationships/oleObject" Target="../embeddings/oleObject86.bin"/><Relationship Id="rId9" Type="http://schemas.openxmlformats.org/officeDocument/2006/relationships/image" Target="../media/image90.wmf"/></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92.bin"/><Relationship Id="rId3" Type="http://schemas.openxmlformats.org/officeDocument/2006/relationships/image" Target="../media/image91.wmf"/><Relationship Id="rId7" Type="http://schemas.openxmlformats.org/officeDocument/2006/relationships/image" Target="../media/image93.wmf"/><Relationship Id="rId2" Type="http://schemas.openxmlformats.org/officeDocument/2006/relationships/oleObject" Target="../embeddings/oleObject89.bin"/><Relationship Id="rId1" Type="http://schemas.openxmlformats.org/officeDocument/2006/relationships/slideLayout" Target="../slideLayouts/slideLayout2.xml"/><Relationship Id="rId6" Type="http://schemas.openxmlformats.org/officeDocument/2006/relationships/oleObject" Target="../embeddings/oleObject91.bin"/><Relationship Id="rId11" Type="http://schemas.openxmlformats.org/officeDocument/2006/relationships/image" Target="../media/image95.wmf"/><Relationship Id="rId5" Type="http://schemas.openxmlformats.org/officeDocument/2006/relationships/image" Target="../media/image92.wmf"/><Relationship Id="rId10" Type="http://schemas.openxmlformats.org/officeDocument/2006/relationships/oleObject" Target="../embeddings/oleObject93.bin"/><Relationship Id="rId4" Type="http://schemas.openxmlformats.org/officeDocument/2006/relationships/oleObject" Target="../embeddings/oleObject90.bin"/><Relationship Id="rId9" Type="http://schemas.openxmlformats.org/officeDocument/2006/relationships/image" Target="../media/image94.wmf"/></Relationships>
</file>

<file path=ppt/slides/_rels/slide53.x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oleObject" Target="../embeddings/oleObject94.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oleObject" Target="../embeddings/oleObject82.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7.wmf"/><Relationship Id="rId7" Type="http://schemas.openxmlformats.org/officeDocument/2006/relationships/image" Target="../media/image11.wmf"/><Relationship Id="rId2" Type="http://schemas.openxmlformats.org/officeDocument/2006/relationships/oleObject" Target="../embeddings/oleObject95.bin"/><Relationship Id="rId1" Type="http://schemas.openxmlformats.org/officeDocument/2006/relationships/slideLayout" Target="../slideLayouts/slideLayout2.xml"/><Relationship Id="rId6" Type="http://schemas.openxmlformats.org/officeDocument/2006/relationships/oleObject" Target="../embeddings/oleObject97.bin"/><Relationship Id="rId5" Type="http://schemas.openxmlformats.org/officeDocument/2006/relationships/image" Target="../media/image10.wmf"/><Relationship Id="rId4" Type="http://schemas.openxmlformats.org/officeDocument/2006/relationships/oleObject" Target="../embeddings/oleObject96.bin"/></Relationships>
</file>

<file path=ppt/slides/_rels/slide56.x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oleObject" Target="../embeddings/oleObject98.bin"/><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oleObject" Target="../embeddings/oleObject99.bin"/><Relationship Id="rId1" Type="http://schemas.openxmlformats.org/officeDocument/2006/relationships/slideLayout" Target="../slideLayouts/slideLayout2.xml"/><Relationship Id="rId5" Type="http://schemas.openxmlformats.org/officeDocument/2006/relationships/image" Target="../media/image100.wmf"/><Relationship Id="rId4" Type="http://schemas.openxmlformats.org/officeDocument/2006/relationships/oleObject" Target="../embeddings/oleObject100.bin"/></Relationships>
</file>

<file path=ppt/slides/_rels/slide58.x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oleObject" Target="../embeddings/oleObject101.bin"/><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oleObject" Target="../embeddings/oleObject105.bin"/><Relationship Id="rId3" Type="http://schemas.openxmlformats.org/officeDocument/2006/relationships/image" Target="../media/image102.wmf"/><Relationship Id="rId7" Type="http://schemas.openxmlformats.org/officeDocument/2006/relationships/image" Target="../media/image104.wmf"/><Relationship Id="rId2" Type="http://schemas.openxmlformats.org/officeDocument/2006/relationships/oleObject" Target="../embeddings/oleObject102.bin"/><Relationship Id="rId1" Type="http://schemas.openxmlformats.org/officeDocument/2006/relationships/slideLayout" Target="../slideLayouts/slideLayout2.xml"/><Relationship Id="rId6" Type="http://schemas.openxmlformats.org/officeDocument/2006/relationships/oleObject" Target="../embeddings/oleObject104.bin"/><Relationship Id="rId5" Type="http://schemas.openxmlformats.org/officeDocument/2006/relationships/image" Target="../media/image103.wmf"/><Relationship Id="rId4" Type="http://schemas.openxmlformats.org/officeDocument/2006/relationships/oleObject" Target="../embeddings/oleObject103.bin"/><Relationship Id="rId9" Type="http://schemas.openxmlformats.org/officeDocument/2006/relationships/image" Target="../media/image10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oleObject" Target="../embeddings/oleObject109.bin"/><Relationship Id="rId13" Type="http://schemas.openxmlformats.org/officeDocument/2006/relationships/image" Target="../media/image111.wmf"/><Relationship Id="rId3" Type="http://schemas.openxmlformats.org/officeDocument/2006/relationships/image" Target="../media/image106.wmf"/><Relationship Id="rId7" Type="http://schemas.openxmlformats.org/officeDocument/2006/relationships/image" Target="../media/image108.wmf"/><Relationship Id="rId12" Type="http://schemas.openxmlformats.org/officeDocument/2006/relationships/oleObject" Target="../embeddings/oleObject111.bin"/><Relationship Id="rId2" Type="http://schemas.openxmlformats.org/officeDocument/2006/relationships/oleObject" Target="../embeddings/oleObject106.bin"/><Relationship Id="rId1" Type="http://schemas.openxmlformats.org/officeDocument/2006/relationships/slideLayout" Target="../slideLayouts/slideLayout2.xml"/><Relationship Id="rId6" Type="http://schemas.openxmlformats.org/officeDocument/2006/relationships/oleObject" Target="../embeddings/oleObject108.bin"/><Relationship Id="rId11" Type="http://schemas.openxmlformats.org/officeDocument/2006/relationships/image" Target="../media/image110.wmf"/><Relationship Id="rId5" Type="http://schemas.openxmlformats.org/officeDocument/2006/relationships/image" Target="../media/image107.wmf"/><Relationship Id="rId10" Type="http://schemas.openxmlformats.org/officeDocument/2006/relationships/oleObject" Target="../embeddings/oleObject110.bin"/><Relationship Id="rId4" Type="http://schemas.openxmlformats.org/officeDocument/2006/relationships/oleObject" Target="../embeddings/oleObject107.bin"/><Relationship Id="rId9" Type="http://schemas.openxmlformats.org/officeDocument/2006/relationships/image" Target="../media/image109.wmf"/></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115.bin"/><Relationship Id="rId13" Type="http://schemas.openxmlformats.org/officeDocument/2006/relationships/image" Target="../media/image117.wmf"/><Relationship Id="rId3" Type="http://schemas.openxmlformats.org/officeDocument/2006/relationships/image" Target="../media/image112.wmf"/><Relationship Id="rId7" Type="http://schemas.openxmlformats.org/officeDocument/2006/relationships/image" Target="../media/image114.wmf"/><Relationship Id="rId12" Type="http://schemas.openxmlformats.org/officeDocument/2006/relationships/oleObject" Target="../embeddings/oleObject117.bin"/><Relationship Id="rId17" Type="http://schemas.openxmlformats.org/officeDocument/2006/relationships/image" Target="../media/image119.wmf"/><Relationship Id="rId2" Type="http://schemas.openxmlformats.org/officeDocument/2006/relationships/oleObject" Target="../embeddings/oleObject112.bin"/><Relationship Id="rId16" Type="http://schemas.openxmlformats.org/officeDocument/2006/relationships/oleObject" Target="../embeddings/oleObject119.bin"/><Relationship Id="rId1" Type="http://schemas.openxmlformats.org/officeDocument/2006/relationships/slideLayout" Target="../slideLayouts/slideLayout2.xml"/><Relationship Id="rId6" Type="http://schemas.openxmlformats.org/officeDocument/2006/relationships/oleObject" Target="../embeddings/oleObject114.bin"/><Relationship Id="rId11" Type="http://schemas.openxmlformats.org/officeDocument/2006/relationships/image" Target="../media/image116.wmf"/><Relationship Id="rId5" Type="http://schemas.openxmlformats.org/officeDocument/2006/relationships/image" Target="../media/image113.wmf"/><Relationship Id="rId15" Type="http://schemas.openxmlformats.org/officeDocument/2006/relationships/image" Target="../media/image118.wmf"/><Relationship Id="rId10" Type="http://schemas.openxmlformats.org/officeDocument/2006/relationships/oleObject" Target="../embeddings/oleObject116.bin"/><Relationship Id="rId4" Type="http://schemas.openxmlformats.org/officeDocument/2006/relationships/oleObject" Target="../embeddings/oleObject113.bin"/><Relationship Id="rId9" Type="http://schemas.openxmlformats.org/officeDocument/2006/relationships/image" Target="../media/image115.wmf"/><Relationship Id="rId14" Type="http://schemas.openxmlformats.org/officeDocument/2006/relationships/oleObject" Target="../embeddings/oleObject118.bin"/></Relationships>
</file>

<file path=ppt/slides/_rels/slide62.xml.rels><?xml version="1.0" encoding="UTF-8" standalone="yes"?>
<Relationships xmlns="http://schemas.openxmlformats.org/package/2006/relationships"><Relationship Id="rId3" Type="http://schemas.openxmlformats.org/officeDocument/2006/relationships/image" Target="../media/image120.wmf"/><Relationship Id="rId7" Type="http://schemas.openxmlformats.org/officeDocument/2006/relationships/image" Target="../media/image122.wmf"/><Relationship Id="rId2" Type="http://schemas.openxmlformats.org/officeDocument/2006/relationships/oleObject" Target="../embeddings/oleObject120.bin"/><Relationship Id="rId1" Type="http://schemas.openxmlformats.org/officeDocument/2006/relationships/slideLayout" Target="../slideLayouts/slideLayout2.xml"/><Relationship Id="rId6" Type="http://schemas.openxmlformats.org/officeDocument/2006/relationships/oleObject" Target="../embeddings/oleObject122.bin"/><Relationship Id="rId5" Type="http://schemas.openxmlformats.org/officeDocument/2006/relationships/image" Target="../media/image121.wmf"/><Relationship Id="rId4" Type="http://schemas.openxmlformats.org/officeDocument/2006/relationships/oleObject" Target="../embeddings/oleObject121.bin"/></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126.bin"/><Relationship Id="rId3" Type="http://schemas.openxmlformats.org/officeDocument/2006/relationships/image" Target="../media/image123.wmf"/><Relationship Id="rId7" Type="http://schemas.openxmlformats.org/officeDocument/2006/relationships/image" Target="../media/image125.wmf"/><Relationship Id="rId2" Type="http://schemas.openxmlformats.org/officeDocument/2006/relationships/oleObject" Target="../embeddings/oleObject123.bin"/><Relationship Id="rId1" Type="http://schemas.openxmlformats.org/officeDocument/2006/relationships/slideLayout" Target="../slideLayouts/slideLayout2.xml"/><Relationship Id="rId6" Type="http://schemas.openxmlformats.org/officeDocument/2006/relationships/oleObject" Target="../embeddings/oleObject125.bin"/><Relationship Id="rId5" Type="http://schemas.openxmlformats.org/officeDocument/2006/relationships/image" Target="../media/image124.wmf"/><Relationship Id="rId4" Type="http://schemas.openxmlformats.org/officeDocument/2006/relationships/oleObject" Target="../embeddings/oleObject124.bin"/><Relationship Id="rId9" Type="http://schemas.openxmlformats.org/officeDocument/2006/relationships/image" Target="../media/image126.wmf"/></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130.bin"/><Relationship Id="rId13" Type="http://schemas.openxmlformats.org/officeDocument/2006/relationships/image" Target="../media/image132.wmf"/><Relationship Id="rId18" Type="http://schemas.openxmlformats.org/officeDocument/2006/relationships/oleObject" Target="../embeddings/oleObject135.bin"/><Relationship Id="rId3" Type="http://schemas.openxmlformats.org/officeDocument/2006/relationships/image" Target="../media/image127.wmf"/><Relationship Id="rId7" Type="http://schemas.openxmlformats.org/officeDocument/2006/relationships/image" Target="../media/image129.wmf"/><Relationship Id="rId12" Type="http://schemas.openxmlformats.org/officeDocument/2006/relationships/oleObject" Target="../embeddings/oleObject132.bin"/><Relationship Id="rId17" Type="http://schemas.openxmlformats.org/officeDocument/2006/relationships/image" Target="../media/image134.wmf"/><Relationship Id="rId2" Type="http://schemas.openxmlformats.org/officeDocument/2006/relationships/oleObject" Target="../embeddings/oleObject127.bin"/><Relationship Id="rId16" Type="http://schemas.openxmlformats.org/officeDocument/2006/relationships/oleObject" Target="../embeddings/oleObject134.bin"/><Relationship Id="rId1" Type="http://schemas.openxmlformats.org/officeDocument/2006/relationships/slideLayout" Target="../slideLayouts/slideLayout2.xml"/><Relationship Id="rId6" Type="http://schemas.openxmlformats.org/officeDocument/2006/relationships/oleObject" Target="../embeddings/oleObject129.bin"/><Relationship Id="rId11" Type="http://schemas.openxmlformats.org/officeDocument/2006/relationships/image" Target="../media/image131.wmf"/><Relationship Id="rId5" Type="http://schemas.openxmlformats.org/officeDocument/2006/relationships/image" Target="../media/image128.wmf"/><Relationship Id="rId15" Type="http://schemas.openxmlformats.org/officeDocument/2006/relationships/image" Target="../media/image133.wmf"/><Relationship Id="rId10" Type="http://schemas.openxmlformats.org/officeDocument/2006/relationships/oleObject" Target="../embeddings/oleObject131.bin"/><Relationship Id="rId19" Type="http://schemas.openxmlformats.org/officeDocument/2006/relationships/image" Target="../media/image135.wmf"/><Relationship Id="rId4" Type="http://schemas.openxmlformats.org/officeDocument/2006/relationships/oleObject" Target="../embeddings/oleObject128.bin"/><Relationship Id="rId9" Type="http://schemas.openxmlformats.org/officeDocument/2006/relationships/image" Target="../media/image130.wmf"/><Relationship Id="rId14" Type="http://schemas.openxmlformats.org/officeDocument/2006/relationships/oleObject" Target="../embeddings/oleObject133.bin"/></Relationships>
</file>

<file path=ppt/slides/_rels/slide65.x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oleObject" Target="../embeddings/oleObject136.bin"/><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oleObject" Target="../embeddings/oleObject140.bin"/><Relationship Id="rId13" Type="http://schemas.openxmlformats.org/officeDocument/2006/relationships/image" Target="../media/image142.wmf"/><Relationship Id="rId3" Type="http://schemas.openxmlformats.org/officeDocument/2006/relationships/image" Target="../media/image137.wmf"/><Relationship Id="rId7" Type="http://schemas.openxmlformats.org/officeDocument/2006/relationships/image" Target="../media/image139.wmf"/><Relationship Id="rId12" Type="http://schemas.openxmlformats.org/officeDocument/2006/relationships/oleObject" Target="../embeddings/oleObject142.bin"/><Relationship Id="rId2" Type="http://schemas.openxmlformats.org/officeDocument/2006/relationships/oleObject" Target="../embeddings/oleObject137.bin"/><Relationship Id="rId1" Type="http://schemas.openxmlformats.org/officeDocument/2006/relationships/slideLayout" Target="../slideLayouts/slideLayout2.xml"/><Relationship Id="rId6" Type="http://schemas.openxmlformats.org/officeDocument/2006/relationships/oleObject" Target="../embeddings/oleObject139.bin"/><Relationship Id="rId11" Type="http://schemas.openxmlformats.org/officeDocument/2006/relationships/image" Target="../media/image141.wmf"/><Relationship Id="rId5" Type="http://schemas.openxmlformats.org/officeDocument/2006/relationships/image" Target="../media/image138.wmf"/><Relationship Id="rId10" Type="http://schemas.openxmlformats.org/officeDocument/2006/relationships/oleObject" Target="../embeddings/oleObject141.bin"/><Relationship Id="rId4" Type="http://schemas.openxmlformats.org/officeDocument/2006/relationships/oleObject" Target="../embeddings/oleObject138.bin"/><Relationship Id="rId9" Type="http://schemas.openxmlformats.org/officeDocument/2006/relationships/image" Target="../media/image140.w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43.wmf"/><Relationship Id="rId2" Type="http://schemas.openxmlformats.org/officeDocument/2006/relationships/oleObject" Target="../embeddings/oleObject143.bin"/><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147.bin"/><Relationship Id="rId13" Type="http://schemas.openxmlformats.org/officeDocument/2006/relationships/image" Target="../media/image116.wmf"/><Relationship Id="rId3" Type="http://schemas.openxmlformats.org/officeDocument/2006/relationships/image" Target="../media/image112.wmf"/><Relationship Id="rId7" Type="http://schemas.openxmlformats.org/officeDocument/2006/relationships/image" Target="../media/image144.wmf"/><Relationship Id="rId12" Type="http://schemas.openxmlformats.org/officeDocument/2006/relationships/oleObject" Target="../embeddings/oleObject149.bin"/><Relationship Id="rId17" Type="http://schemas.openxmlformats.org/officeDocument/2006/relationships/image" Target="../media/image146.wmf"/><Relationship Id="rId2" Type="http://schemas.openxmlformats.org/officeDocument/2006/relationships/oleObject" Target="../embeddings/oleObject144.bin"/><Relationship Id="rId16" Type="http://schemas.openxmlformats.org/officeDocument/2006/relationships/oleObject" Target="../embeddings/oleObject151.bin"/><Relationship Id="rId1" Type="http://schemas.openxmlformats.org/officeDocument/2006/relationships/slideLayout" Target="../slideLayouts/slideLayout2.xml"/><Relationship Id="rId6" Type="http://schemas.openxmlformats.org/officeDocument/2006/relationships/oleObject" Target="../embeddings/oleObject146.bin"/><Relationship Id="rId11" Type="http://schemas.openxmlformats.org/officeDocument/2006/relationships/image" Target="../media/image115.wmf"/><Relationship Id="rId5" Type="http://schemas.openxmlformats.org/officeDocument/2006/relationships/image" Target="../media/image113.wmf"/><Relationship Id="rId15" Type="http://schemas.openxmlformats.org/officeDocument/2006/relationships/image" Target="../media/image145.wmf"/><Relationship Id="rId10" Type="http://schemas.openxmlformats.org/officeDocument/2006/relationships/oleObject" Target="../embeddings/oleObject148.bin"/><Relationship Id="rId4" Type="http://schemas.openxmlformats.org/officeDocument/2006/relationships/oleObject" Target="../embeddings/oleObject145.bin"/><Relationship Id="rId9" Type="http://schemas.openxmlformats.org/officeDocument/2006/relationships/image" Target="../media/image114.wmf"/><Relationship Id="rId14" Type="http://schemas.openxmlformats.org/officeDocument/2006/relationships/oleObject" Target="../embeddings/oleObject150.bin"/></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oleObject" Target="../embeddings/oleObject155.bin"/><Relationship Id="rId3" Type="http://schemas.openxmlformats.org/officeDocument/2006/relationships/image" Target="../media/image147.wmf"/><Relationship Id="rId7" Type="http://schemas.openxmlformats.org/officeDocument/2006/relationships/image" Target="../media/image149.wmf"/><Relationship Id="rId2" Type="http://schemas.openxmlformats.org/officeDocument/2006/relationships/oleObject" Target="../embeddings/oleObject152.bin"/><Relationship Id="rId1" Type="http://schemas.openxmlformats.org/officeDocument/2006/relationships/slideLayout" Target="../slideLayouts/slideLayout2.xml"/><Relationship Id="rId6" Type="http://schemas.openxmlformats.org/officeDocument/2006/relationships/oleObject" Target="../embeddings/oleObject154.bin"/><Relationship Id="rId5" Type="http://schemas.openxmlformats.org/officeDocument/2006/relationships/image" Target="../media/image148.wmf"/><Relationship Id="rId4" Type="http://schemas.openxmlformats.org/officeDocument/2006/relationships/oleObject" Target="../embeddings/oleObject153.bin"/><Relationship Id="rId9" Type="http://schemas.openxmlformats.org/officeDocument/2006/relationships/image" Target="../media/image150.wmf"/></Relationships>
</file>

<file path=ppt/slides/_rels/slide76.xml.rels><?xml version="1.0" encoding="UTF-8" standalone="yes"?>
<Relationships xmlns="http://schemas.openxmlformats.org/package/2006/relationships"><Relationship Id="rId3" Type="http://schemas.openxmlformats.org/officeDocument/2006/relationships/image" Target="../media/image151.wmf"/><Relationship Id="rId2" Type="http://schemas.openxmlformats.org/officeDocument/2006/relationships/oleObject" Target="../embeddings/oleObject156.bin"/><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52.wmf"/><Relationship Id="rId2" Type="http://schemas.openxmlformats.org/officeDocument/2006/relationships/oleObject" Target="../embeddings/oleObject157.bin"/><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oleObject" Target="../embeddings/oleObject158.bin"/><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54.wmf"/><Relationship Id="rId2" Type="http://schemas.openxmlformats.org/officeDocument/2006/relationships/oleObject" Target="../embeddings/oleObject159.bin"/><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55.wmf"/><Relationship Id="rId2" Type="http://schemas.openxmlformats.org/officeDocument/2006/relationships/oleObject" Target="../embeddings/oleObject160.bin"/><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56.wmf"/><Relationship Id="rId2" Type="http://schemas.openxmlformats.org/officeDocument/2006/relationships/oleObject" Target="../embeddings/oleObject16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oleObject" Target="../embeddings/oleObject165.bin"/><Relationship Id="rId3" Type="http://schemas.openxmlformats.org/officeDocument/2006/relationships/image" Target="../media/image157.wmf"/><Relationship Id="rId7" Type="http://schemas.openxmlformats.org/officeDocument/2006/relationships/image" Target="../media/image159.wmf"/><Relationship Id="rId2" Type="http://schemas.openxmlformats.org/officeDocument/2006/relationships/oleObject" Target="../embeddings/oleObject162.bin"/><Relationship Id="rId1" Type="http://schemas.openxmlformats.org/officeDocument/2006/relationships/slideLayout" Target="../slideLayouts/slideLayout2.xml"/><Relationship Id="rId6" Type="http://schemas.openxmlformats.org/officeDocument/2006/relationships/oleObject" Target="../embeddings/oleObject164.bin"/><Relationship Id="rId5" Type="http://schemas.openxmlformats.org/officeDocument/2006/relationships/image" Target="../media/image158.wmf"/><Relationship Id="rId4" Type="http://schemas.openxmlformats.org/officeDocument/2006/relationships/oleObject" Target="../embeddings/oleObject163.bin"/><Relationship Id="rId9" Type="http://schemas.openxmlformats.org/officeDocument/2006/relationships/image" Target="../media/image160.wmf"/></Relationships>
</file>

<file path=ppt/slides/_rels/slide92.xml.rels><?xml version="1.0" encoding="UTF-8" standalone="yes"?>
<Relationships xmlns="http://schemas.openxmlformats.org/package/2006/relationships"><Relationship Id="rId3" Type="http://schemas.openxmlformats.org/officeDocument/2006/relationships/image" Target="../media/image161.wmf"/><Relationship Id="rId2" Type="http://schemas.openxmlformats.org/officeDocument/2006/relationships/oleObject" Target="../embeddings/oleObject166.bin"/><Relationship Id="rId1" Type="http://schemas.openxmlformats.org/officeDocument/2006/relationships/slideLayout" Target="../slideLayouts/slideLayout2.xml"/><Relationship Id="rId5" Type="http://schemas.openxmlformats.org/officeDocument/2006/relationships/image" Target="../media/image162.wmf"/><Relationship Id="rId4" Type="http://schemas.openxmlformats.org/officeDocument/2006/relationships/oleObject" Target="../embeddings/oleObject167.bin"/></Relationships>
</file>

<file path=ppt/slides/_rels/slide93.xml.rels><?xml version="1.0" encoding="UTF-8" standalone="yes"?>
<Relationships xmlns="http://schemas.openxmlformats.org/package/2006/relationships"><Relationship Id="rId8" Type="http://schemas.openxmlformats.org/officeDocument/2006/relationships/oleObject" Target="../embeddings/oleObject171.bin"/><Relationship Id="rId3" Type="http://schemas.openxmlformats.org/officeDocument/2006/relationships/image" Target="../media/image163.wmf"/><Relationship Id="rId7" Type="http://schemas.openxmlformats.org/officeDocument/2006/relationships/image" Target="../media/image164.wmf"/><Relationship Id="rId2" Type="http://schemas.openxmlformats.org/officeDocument/2006/relationships/oleObject" Target="../embeddings/oleObject168.bin"/><Relationship Id="rId1" Type="http://schemas.openxmlformats.org/officeDocument/2006/relationships/slideLayout" Target="../slideLayouts/slideLayout2.xml"/><Relationship Id="rId6" Type="http://schemas.openxmlformats.org/officeDocument/2006/relationships/oleObject" Target="../embeddings/oleObject170.bin"/><Relationship Id="rId11" Type="http://schemas.openxmlformats.org/officeDocument/2006/relationships/image" Target="../media/image166.wmf"/><Relationship Id="rId5" Type="http://schemas.openxmlformats.org/officeDocument/2006/relationships/image" Target="../media/image157.wmf"/><Relationship Id="rId10" Type="http://schemas.openxmlformats.org/officeDocument/2006/relationships/oleObject" Target="../embeddings/oleObject172.bin"/><Relationship Id="rId4" Type="http://schemas.openxmlformats.org/officeDocument/2006/relationships/oleObject" Target="../embeddings/oleObject169.bin"/><Relationship Id="rId9" Type="http://schemas.openxmlformats.org/officeDocument/2006/relationships/image" Target="../media/image165.wmf"/></Relationships>
</file>

<file path=ppt/slides/_rels/slide94.xml.rels><?xml version="1.0" encoding="UTF-8" standalone="yes"?>
<Relationships xmlns="http://schemas.openxmlformats.org/package/2006/relationships"><Relationship Id="rId8" Type="http://schemas.openxmlformats.org/officeDocument/2006/relationships/oleObject" Target="../embeddings/oleObject176.bin"/><Relationship Id="rId3" Type="http://schemas.openxmlformats.org/officeDocument/2006/relationships/image" Target="../media/image167.wmf"/><Relationship Id="rId7" Type="http://schemas.openxmlformats.org/officeDocument/2006/relationships/image" Target="../media/image169.wmf"/><Relationship Id="rId2" Type="http://schemas.openxmlformats.org/officeDocument/2006/relationships/oleObject" Target="../embeddings/oleObject173.bin"/><Relationship Id="rId1" Type="http://schemas.openxmlformats.org/officeDocument/2006/relationships/slideLayout" Target="../slideLayouts/slideLayout2.xml"/><Relationship Id="rId6" Type="http://schemas.openxmlformats.org/officeDocument/2006/relationships/oleObject" Target="../embeddings/oleObject175.bin"/><Relationship Id="rId5" Type="http://schemas.openxmlformats.org/officeDocument/2006/relationships/image" Target="../media/image168.wmf"/><Relationship Id="rId4" Type="http://schemas.openxmlformats.org/officeDocument/2006/relationships/oleObject" Target="../embeddings/oleObject174.bin"/><Relationship Id="rId9" Type="http://schemas.openxmlformats.org/officeDocument/2006/relationships/image" Target="../media/image170.wmf"/></Relationships>
</file>

<file path=ppt/slides/_rels/slide95.xml.rels><?xml version="1.0" encoding="UTF-8" standalone="yes"?>
<Relationships xmlns="http://schemas.openxmlformats.org/package/2006/relationships"><Relationship Id="rId8" Type="http://schemas.openxmlformats.org/officeDocument/2006/relationships/oleObject" Target="../embeddings/oleObject180.bin"/><Relationship Id="rId13" Type="http://schemas.openxmlformats.org/officeDocument/2006/relationships/image" Target="../media/image176.wmf"/><Relationship Id="rId18" Type="http://schemas.openxmlformats.org/officeDocument/2006/relationships/oleObject" Target="../embeddings/oleObject185.bin"/><Relationship Id="rId26" Type="http://schemas.openxmlformats.org/officeDocument/2006/relationships/oleObject" Target="../embeddings/oleObject189.bin"/><Relationship Id="rId3" Type="http://schemas.openxmlformats.org/officeDocument/2006/relationships/image" Target="../media/image171.wmf"/><Relationship Id="rId21" Type="http://schemas.openxmlformats.org/officeDocument/2006/relationships/image" Target="../media/image180.wmf"/><Relationship Id="rId7" Type="http://schemas.openxmlformats.org/officeDocument/2006/relationships/image" Target="../media/image173.wmf"/><Relationship Id="rId12" Type="http://schemas.openxmlformats.org/officeDocument/2006/relationships/oleObject" Target="../embeddings/oleObject182.bin"/><Relationship Id="rId17" Type="http://schemas.openxmlformats.org/officeDocument/2006/relationships/image" Target="../media/image178.wmf"/><Relationship Id="rId25" Type="http://schemas.openxmlformats.org/officeDocument/2006/relationships/image" Target="../media/image182.wmf"/><Relationship Id="rId33" Type="http://schemas.openxmlformats.org/officeDocument/2006/relationships/image" Target="../media/image168.wmf"/><Relationship Id="rId2" Type="http://schemas.openxmlformats.org/officeDocument/2006/relationships/oleObject" Target="../embeddings/oleObject177.bin"/><Relationship Id="rId16" Type="http://schemas.openxmlformats.org/officeDocument/2006/relationships/oleObject" Target="../embeddings/oleObject184.bin"/><Relationship Id="rId20" Type="http://schemas.openxmlformats.org/officeDocument/2006/relationships/oleObject" Target="../embeddings/oleObject186.bin"/><Relationship Id="rId29" Type="http://schemas.openxmlformats.org/officeDocument/2006/relationships/oleObject" Target="../embeddings/oleObject191.bin"/><Relationship Id="rId1" Type="http://schemas.openxmlformats.org/officeDocument/2006/relationships/slideLayout" Target="../slideLayouts/slideLayout2.xml"/><Relationship Id="rId6" Type="http://schemas.openxmlformats.org/officeDocument/2006/relationships/oleObject" Target="../embeddings/oleObject179.bin"/><Relationship Id="rId11" Type="http://schemas.openxmlformats.org/officeDocument/2006/relationships/image" Target="../media/image175.wmf"/><Relationship Id="rId24" Type="http://schemas.openxmlformats.org/officeDocument/2006/relationships/oleObject" Target="../embeddings/oleObject188.bin"/><Relationship Id="rId32" Type="http://schemas.openxmlformats.org/officeDocument/2006/relationships/oleObject" Target="../embeddings/oleObject193.bin"/><Relationship Id="rId5" Type="http://schemas.openxmlformats.org/officeDocument/2006/relationships/image" Target="../media/image172.wmf"/><Relationship Id="rId15" Type="http://schemas.openxmlformats.org/officeDocument/2006/relationships/image" Target="../media/image177.wmf"/><Relationship Id="rId23" Type="http://schemas.openxmlformats.org/officeDocument/2006/relationships/image" Target="../media/image181.wmf"/><Relationship Id="rId28" Type="http://schemas.openxmlformats.org/officeDocument/2006/relationships/image" Target="../media/image183.wmf"/><Relationship Id="rId10" Type="http://schemas.openxmlformats.org/officeDocument/2006/relationships/oleObject" Target="../embeddings/oleObject181.bin"/><Relationship Id="rId19" Type="http://schemas.openxmlformats.org/officeDocument/2006/relationships/image" Target="../media/image179.wmf"/><Relationship Id="rId31" Type="http://schemas.openxmlformats.org/officeDocument/2006/relationships/image" Target="../media/image184.wmf"/><Relationship Id="rId4" Type="http://schemas.openxmlformats.org/officeDocument/2006/relationships/oleObject" Target="../embeddings/oleObject178.bin"/><Relationship Id="rId9" Type="http://schemas.openxmlformats.org/officeDocument/2006/relationships/image" Target="../media/image174.wmf"/><Relationship Id="rId14" Type="http://schemas.openxmlformats.org/officeDocument/2006/relationships/oleObject" Target="../embeddings/oleObject183.bin"/><Relationship Id="rId22" Type="http://schemas.openxmlformats.org/officeDocument/2006/relationships/oleObject" Target="../embeddings/oleObject187.bin"/><Relationship Id="rId27" Type="http://schemas.openxmlformats.org/officeDocument/2006/relationships/oleObject" Target="../embeddings/oleObject190.bin"/><Relationship Id="rId30" Type="http://schemas.openxmlformats.org/officeDocument/2006/relationships/oleObject" Target="../embeddings/oleObject192.bin"/></Relationships>
</file>

<file path=ppt/slides/_rels/slide96.xml.rels><?xml version="1.0" encoding="UTF-8" standalone="yes"?>
<Relationships xmlns="http://schemas.openxmlformats.org/package/2006/relationships"><Relationship Id="rId3" Type="http://schemas.openxmlformats.org/officeDocument/2006/relationships/image" Target="../media/image185.wmf"/><Relationship Id="rId2" Type="http://schemas.openxmlformats.org/officeDocument/2006/relationships/oleObject" Target="../embeddings/oleObject194.bin"/><Relationship Id="rId1" Type="http://schemas.openxmlformats.org/officeDocument/2006/relationships/slideLayout" Target="../slideLayouts/slideLayout2.xml"/><Relationship Id="rId5" Type="http://schemas.openxmlformats.org/officeDocument/2006/relationships/image" Target="../media/image186.wmf"/><Relationship Id="rId4" Type="http://schemas.openxmlformats.org/officeDocument/2006/relationships/oleObject" Target="../embeddings/oleObject195.bin"/></Relationships>
</file>

<file path=ppt/slides/_rels/slide97.xml.rels><?xml version="1.0" encoding="UTF-8" standalone="yes"?>
<Relationships xmlns="http://schemas.openxmlformats.org/package/2006/relationships"><Relationship Id="rId8" Type="http://schemas.openxmlformats.org/officeDocument/2006/relationships/oleObject" Target="../embeddings/oleObject199.bin"/><Relationship Id="rId13" Type="http://schemas.openxmlformats.org/officeDocument/2006/relationships/image" Target="../media/image192.wmf"/><Relationship Id="rId18" Type="http://schemas.openxmlformats.org/officeDocument/2006/relationships/oleObject" Target="../embeddings/oleObject204.bin"/><Relationship Id="rId3" Type="http://schemas.openxmlformats.org/officeDocument/2006/relationships/image" Target="../media/image187.wmf"/><Relationship Id="rId7" Type="http://schemas.openxmlformats.org/officeDocument/2006/relationships/image" Target="../media/image189.wmf"/><Relationship Id="rId12" Type="http://schemas.openxmlformats.org/officeDocument/2006/relationships/oleObject" Target="../embeddings/oleObject201.bin"/><Relationship Id="rId17" Type="http://schemas.openxmlformats.org/officeDocument/2006/relationships/image" Target="../media/image194.wmf"/><Relationship Id="rId2" Type="http://schemas.openxmlformats.org/officeDocument/2006/relationships/oleObject" Target="../embeddings/oleObject196.bin"/><Relationship Id="rId16" Type="http://schemas.openxmlformats.org/officeDocument/2006/relationships/oleObject" Target="../embeddings/oleObject203.bin"/><Relationship Id="rId1" Type="http://schemas.openxmlformats.org/officeDocument/2006/relationships/slideLayout" Target="../slideLayouts/slideLayout2.xml"/><Relationship Id="rId6" Type="http://schemas.openxmlformats.org/officeDocument/2006/relationships/oleObject" Target="../embeddings/oleObject198.bin"/><Relationship Id="rId11" Type="http://schemas.openxmlformats.org/officeDocument/2006/relationships/image" Target="../media/image191.wmf"/><Relationship Id="rId5" Type="http://schemas.openxmlformats.org/officeDocument/2006/relationships/image" Target="../media/image188.wmf"/><Relationship Id="rId15" Type="http://schemas.openxmlformats.org/officeDocument/2006/relationships/image" Target="../media/image193.wmf"/><Relationship Id="rId10" Type="http://schemas.openxmlformats.org/officeDocument/2006/relationships/oleObject" Target="../embeddings/oleObject200.bin"/><Relationship Id="rId19" Type="http://schemas.openxmlformats.org/officeDocument/2006/relationships/image" Target="../media/image195.wmf"/><Relationship Id="rId4" Type="http://schemas.openxmlformats.org/officeDocument/2006/relationships/oleObject" Target="../embeddings/oleObject197.bin"/><Relationship Id="rId9" Type="http://schemas.openxmlformats.org/officeDocument/2006/relationships/image" Target="../media/image190.wmf"/><Relationship Id="rId14" Type="http://schemas.openxmlformats.org/officeDocument/2006/relationships/oleObject" Target="../embeddings/oleObject202.bin"/></Relationships>
</file>

<file path=ppt/slides/_rels/slide98.xml.rels><?xml version="1.0" encoding="UTF-8" standalone="yes"?>
<Relationships xmlns="http://schemas.openxmlformats.org/package/2006/relationships"><Relationship Id="rId8" Type="http://schemas.openxmlformats.org/officeDocument/2006/relationships/oleObject" Target="../embeddings/oleObject208.bin"/><Relationship Id="rId13" Type="http://schemas.openxmlformats.org/officeDocument/2006/relationships/image" Target="../media/image201.wmf"/><Relationship Id="rId3" Type="http://schemas.openxmlformats.org/officeDocument/2006/relationships/image" Target="../media/image196.wmf"/><Relationship Id="rId7" Type="http://schemas.openxmlformats.org/officeDocument/2006/relationships/image" Target="../media/image198.wmf"/><Relationship Id="rId12" Type="http://schemas.openxmlformats.org/officeDocument/2006/relationships/oleObject" Target="../embeddings/oleObject210.bin"/><Relationship Id="rId2" Type="http://schemas.openxmlformats.org/officeDocument/2006/relationships/oleObject" Target="../embeddings/oleObject205.bin"/><Relationship Id="rId1" Type="http://schemas.openxmlformats.org/officeDocument/2006/relationships/slideLayout" Target="../slideLayouts/slideLayout2.xml"/><Relationship Id="rId6" Type="http://schemas.openxmlformats.org/officeDocument/2006/relationships/oleObject" Target="../embeddings/oleObject207.bin"/><Relationship Id="rId11" Type="http://schemas.openxmlformats.org/officeDocument/2006/relationships/image" Target="../media/image200.wmf"/><Relationship Id="rId5" Type="http://schemas.openxmlformats.org/officeDocument/2006/relationships/image" Target="../media/image197.wmf"/><Relationship Id="rId10" Type="http://schemas.openxmlformats.org/officeDocument/2006/relationships/oleObject" Target="../embeddings/oleObject209.bin"/><Relationship Id="rId4" Type="http://schemas.openxmlformats.org/officeDocument/2006/relationships/oleObject" Target="../embeddings/oleObject206.bin"/><Relationship Id="rId9" Type="http://schemas.openxmlformats.org/officeDocument/2006/relationships/image" Target="../media/image199.wmf"/></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Placeholder 1">
            <a:extLst>
              <a:ext uri="{FF2B5EF4-FFF2-40B4-BE49-F238E27FC236}">
                <a16:creationId xmlns:a16="http://schemas.microsoft.com/office/drawing/2014/main" id="{55064EAF-B411-4FD1-ABDC-0FD5AD4292DD}"/>
              </a:ext>
            </a:extLst>
          </p:cNvPr>
          <p:cNvSpPr txBox="1">
            <a:spLocks/>
          </p:cNvSpPr>
          <p:nvPr/>
        </p:nvSpPr>
        <p:spPr bwMode="auto">
          <a:xfrm>
            <a:off x="3833663" y="699542"/>
            <a:ext cx="5328593"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3800" b="1" dirty="0">
                <a:solidFill>
                  <a:srgbClr val="FFFFFF"/>
                </a:solidFill>
                <a:latin typeface="Arial Narrow" charset="0"/>
                <a:cs typeface="Arial Narrow" charset="0"/>
              </a:rPr>
              <a:t>ANPEC Express - 2020 Macroeconomia</a:t>
            </a:r>
          </a:p>
          <a:p>
            <a:pPr algn="ctr">
              <a:lnSpc>
                <a:spcPct val="80000"/>
              </a:lnSpc>
            </a:pPr>
            <a:endParaRPr lang="en-US" sz="3800" b="1" dirty="0">
              <a:solidFill>
                <a:srgbClr val="FFFFFF"/>
              </a:solidFill>
              <a:latin typeface="Arial Narrow" charset="0"/>
              <a:cs typeface="Arial Narrow" charset="0"/>
            </a:endParaRPr>
          </a:p>
        </p:txBody>
      </p:sp>
      <p:sp>
        <p:nvSpPr>
          <p:cNvPr id="14" name="Text Placeholder 2">
            <a:extLst>
              <a:ext uri="{FF2B5EF4-FFF2-40B4-BE49-F238E27FC236}">
                <a16:creationId xmlns:a16="http://schemas.microsoft.com/office/drawing/2014/main" id="{961E5CA4-7923-4604-ABF6-B614D8562A53}"/>
              </a:ext>
            </a:extLst>
          </p:cNvPr>
          <p:cNvSpPr txBox="1">
            <a:spLocks/>
          </p:cNvSpPr>
          <p:nvPr/>
        </p:nvSpPr>
        <p:spPr bwMode="auto">
          <a:xfrm>
            <a:off x="3867125" y="1858316"/>
            <a:ext cx="4791075" cy="51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80000"/>
              </a:lnSpc>
              <a:spcBef>
                <a:spcPct val="20000"/>
              </a:spcBef>
              <a:buFont typeface="Arial" charset="0"/>
              <a:buNone/>
            </a:pPr>
            <a:r>
              <a:rPr lang="en-US" sz="2800" i="1" dirty="0">
                <a:solidFill>
                  <a:schemeClr val="bg1"/>
                </a:solidFill>
                <a:latin typeface="Arial Narrow" charset="0"/>
                <a:cs typeface="Arial Narrow" charset="0"/>
              </a:rPr>
              <a:t>Prof. Antonio Carlos Assumpção</a:t>
            </a:r>
          </a:p>
        </p:txBody>
      </p:sp>
      <p:cxnSp>
        <p:nvCxnSpPr>
          <p:cNvPr id="15" name="Straight Connector 8">
            <a:extLst>
              <a:ext uri="{FF2B5EF4-FFF2-40B4-BE49-F238E27FC236}">
                <a16:creationId xmlns:a16="http://schemas.microsoft.com/office/drawing/2014/main" id="{F2261A5B-97E1-40A8-87FC-06243F12970A}"/>
              </a:ext>
            </a:extLst>
          </p:cNvPr>
          <p:cNvCxnSpPr/>
          <p:nvPr/>
        </p:nvCxnSpPr>
        <p:spPr>
          <a:xfrm>
            <a:off x="4098008" y="1697311"/>
            <a:ext cx="481171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Title Placeholder 1">
            <a:extLst>
              <a:ext uri="{FF2B5EF4-FFF2-40B4-BE49-F238E27FC236}">
                <a16:creationId xmlns:a16="http://schemas.microsoft.com/office/drawing/2014/main" id="{9BD947AD-8AD4-47DA-8E8D-97CB03034B7C}"/>
              </a:ext>
            </a:extLst>
          </p:cNvPr>
          <p:cNvSpPr txBox="1">
            <a:spLocks/>
          </p:cNvSpPr>
          <p:nvPr/>
        </p:nvSpPr>
        <p:spPr bwMode="auto">
          <a:xfrm>
            <a:off x="1745432" y="2846933"/>
            <a:ext cx="5328593" cy="5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pPr>
            <a:r>
              <a:rPr lang="en-US" sz="4200" b="1" dirty="0">
                <a:solidFill>
                  <a:srgbClr val="FFFFFF"/>
                </a:solidFill>
                <a:latin typeface="Arial Narrow" charset="0"/>
                <a:cs typeface="Arial Narrow" charset="0"/>
              </a:rPr>
              <a:t>Aula 4</a:t>
            </a:r>
          </a:p>
        </p:txBody>
      </p:sp>
      <p:pic>
        <p:nvPicPr>
          <p:cNvPr id="8" name="Imagem 7">
            <a:extLst>
              <a:ext uri="{FF2B5EF4-FFF2-40B4-BE49-F238E27FC236}">
                <a16:creationId xmlns:a16="http://schemas.microsoft.com/office/drawing/2014/main" id="{247184C7-2B94-4DC1-A2E9-470961598F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4758"/>
            <a:ext cx="9144000" cy="4041288"/>
          </a:xfrm>
          <a:prstGeom prst="rect">
            <a:avLst/>
          </a:prstGeom>
        </p:spPr>
      </p:pic>
      <p:pic>
        <p:nvPicPr>
          <p:cNvPr id="9" name="Imagem 8">
            <a:extLst>
              <a:ext uri="{FF2B5EF4-FFF2-40B4-BE49-F238E27FC236}">
                <a16:creationId xmlns:a16="http://schemas.microsoft.com/office/drawing/2014/main" id="{BE9A4152-1CF8-459A-A14E-F96C5B0DDC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97" y="115746"/>
            <a:ext cx="3096343" cy="996081"/>
          </a:xfrm>
          <a:prstGeom prst="rect">
            <a:avLst/>
          </a:prstGeom>
        </p:spPr>
      </p:pic>
      <p:sp>
        <p:nvSpPr>
          <p:cNvPr id="11" name="Retângulo 10">
            <a:extLst>
              <a:ext uri="{FF2B5EF4-FFF2-40B4-BE49-F238E27FC236}">
                <a16:creationId xmlns:a16="http://schemas.microsoft.com/office/drawing/2014/main" id="{8659CC1A-9A7E-4FB6-95FA-7D14A3BB9658}"/>
              </a:ext>
            </a:extLst>
          </p:cNvPr>
          <p:cNvSpPr/>
          <p:nvPr/>
        </p:nvSpPr>
        <p:spPr bwMode="auto">
          <a:xfrm>
            <a:off x="0" y="-10267"/>
            <a:ext cx="9144000" cy="1200329"/>
          </a:xfrm>
          <a:prstGeom prst="rect">
            <a:avLst/>
          </a:prstGeom>
          <a:noFill/>
          <a:ln w="38100" cap="flat" cmpd="sng" algn="ctr">
            <a:solidFill>
              <a:schemeClr val="accent6">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7200" b="0" i="0" u="none" strike="noStrike" cap="none" normalizeH="0" baseline="0" dirty="0">
              <a:ln>
                <a:noFill/>
              </a:ln>
              <a:solidFill>
                <a:schemeClr val="tx1"/>
              </a:solidFill>
              <a:effectLst/>
              <a:latin typeface="Times New Roman" pitchFamily="18" charset="0"/>
            </a:endParaRPr>
          </a:p>
        </p:txBody>
      </p:sp>
      <p:sp>
        <p:nvSpPr>
          <p:cNvPr id="18" name="CaixaDeTexto 24">
            <a:extLst>
              <a:ext uri="{FF2B5EF4-FFF2-40B4-BE49-F238E27FC236}">
                <a16:creationId xmlns:a16="http://schemas.microsoft.com/office/drawing/2014/main" id="{CC609720-8238-4171-9902-B2CA9DD4F35F}"/>
              </a:ext>
            </a:extLst>
          </p:cNvPr>
          <p:cNvSpPr txBox="1"/>
          <p:nvPr/>
        </p:nvSpPr>
        <p:spPr>
          <a:xfrm>
            <a:off x="3851920" y="123478"/>
            <a:ext cx="5112567"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2800" b="1" dirty="0">
                <a:solidFill>
                  <a:srgbClr val="002060"/>
                </a:solidFill>
                <a:latin typeface="Arial" panose="020B0604020202020204" pitchFamily="34" charset="0"/>
                <a:cs typeface="Arial" panose="020B0604020202020204" pitchFamily="34" charset="0"/>
              </a:rPr>
              <a:t>Macroeconomia - ANPEC</a:t>
            </a:r>
          </a:p>
          <a:p>
            <a:pPr algn="ctr"/>
            <a:r>
              <a:rPr lang="pt-BR" sz="2800" b="1" dirty="0">
                <a:solidFill>
                  <a:srgbClr val="002060"/>
                </a:solidFill>
                <a:latin typeface="Arial" panose="020B0604020202020204" pitchFamily="34" charset="0"/>
                <a:cs typeface="Arial" panose="020B0604020202020204" pitchFamily="34" charset="0"/>
              </a:rPr>
              <a:t>Intensivo – 2021 – Parte 2</a:t>
            </a:r>
          </a:p>
        </p:txBody>
      </p:sp>
      <p:sp>
        <p:nvSpPr>
          <p:cNvPr id="17" name="CaixaDeTexto 9">
            <a:extLst>
              <a:ext uri="{FF2B5EF4-FFF2-40B4-BE49-F238E27FC236}">
                <a16:creationId xmlns:a16="http://schemas.microsoft.com/office/drawing/2014/main" id="{F794A7A7-C590-4071-B979-4C361212F9B5}"/>
              </a:ext>
            </a:extLst>
          </p:cNvPr>
          <p:cNvSpPr txBox="1"/>
          <p:nvPr/>
        </p:nvSpPr>
        <p:spPr>
          <a:xfrm>
            <a:off x="5004048" y="4227934"/>
            <a:ext cx="3960439"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1800" b="1" i="1" dirty="0">
                <a:solidFill>
                  <a:srgbClr val="002060"/>
                </a:solidFill>
                <a:latin typeface="+mn-lt"/>
              </a:rPr>
              <a:t>Prof.: Antonio Carlos Assumpção</a:t>
            </a:r>
          </a:p>
          <a:p>
            <a:pPr algn="ctr"/>
            <a:r>
              <a:rPr lang="pt-BR" b="1" i="1" dirty="0">
                <a:solidFill>
                  <a:srgbClr val="002060"/>
                </a:solidFill>
              </a:rPr>
              <a:t>Doutor em Economia – UFF</a:t>
            </a:r>
          </a:p>
          <a:p>
            <a:pPr algn="ctr"/>
            <a:r>
              <a:rPr lang="pt-BR" b="1" i="1" dirty="0">
                <a:solidFill>
                  <a:srgbClr val="002060"/>
                </a:solidFill>
              </a:rPr>
              <a:t>Site: a</a:t>
            </a:r>
            <a:r>
              <a:rPr lang="pt-BR" sz="1800" b="1" i="1" dirty="0">
                <a:solidFill>
                  <a:srgbClr val="002060"/>
                </a:solidFill>
                <a:latin typeface="+mn-lt"/>
              </a:rPr>
              <a:t>cjassumpcao.com</a:t>
            </a:r>
          </a:p>
        </p:txBody>
      </p:sp>
    </p:spTree>
    <p:extLst>
      <p:ext uri="{BB962C8B-B14F-4D97-AF65-F5344CB8AC3E}">
        <p14:creationId xmlns:p14="http://schemas.microsoft.com/office/powerpoint/2010/main" val="127226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02B3AD0-154B-4603-9DB5-0CB86CD8D7B7}"/>
              </a:ext>
            </a:extLst>
          </p:cNvPr>
          <p:cNvSpPr txBox="1"/>
          <p:nvPr/>
        </p:nvSpPr>
        <p:spPr>
          <a:xfrm>
            <a:off x="107504" y="-20538"/>
            <a:ext cx="8856984" cy="1938992"/>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Segundo a teoria da renda permanente a renda corrente possui dois componentes: renda permanente e renda transitória.</a:t>
            </a:r>
          </a:p>
          <a:p>
            <a:pPr marL="857250" lvl="1" indent="-400050" algn="just">
              <a:buFont typeface="+mj-lt"/>
              <a:buAutoNum type="alphaLcParenR"/>
            </a:pPr>
            <a:r>
              <a:rPr lang="pt-BR" sz="2000" dirty="0">
                <a:latin typeface="Arial" panose="020B0604020202020204" pitchFamily="34" charset="0"/>
                <a:cs typeface="Arial" panose="020B0604020202020204" pitchFamily="34" charset="0"/>
              </a:rPr>
              <a:t>O consumo depende da renda permanente (renda média, ou renda que se espera manter no futuro). </a:t>
            </a:r>
          </a:p>
          <a:p>
            <a:pPr marL="857250" lvl="1" indent="-400050" algn="just">
              <a:buFont typeface="+mj-lt"/>
              <a:buAutoNum type="alphaLcParenR"/>
            </a:pPr>
            <a:r>
              <a:rPr lang="pt-BR" sz="2000" dirty="0">
                <a:latin typeface="Arial" panose="020B0604020202020204" pitchFamily="34" charset="0"/>
                <a:cs typeface="Arial" panose="020B0604020202020204" pitchFamily="34" charset="0"/>
              </a:rPr>
              <a:t>Variações interpretadas como transitórias na renda devem ser utilizadas para suavizar o consumo (poupança/</a:t>
            </a:r>
            <a:r>
              <a:rPr lang="pt-BR" sz="2000" dirty="0" err="1">
                <a:latin typeface="Arial" panose="020B0604020202020204" pitchFamily="34" charset="0"/>
                <a:cs typeface="Arial" panose="020B0604020202020204" pitchFamily="34" charset="0"/>
              </a:rPr>
              <a:t>despoupança</a:t>
            </a:r>
            <a:r>
              <a:rPr lang="pt-BR" sz="2000" dirty="0">
                <a:latin typeface="Arial" panose="020B0604020202020204" pitchFamily="34" charset="0"/>
                <a:cs typeface="Arial" panose="020B0604020202020204" pitchFamily="34" charset="0"/>
              </a:rPr>
              <a:t>). </a:t>
            </a:r>
          </a:p>
        </p:txBody>
      </p:sp>
      <p:graphicFrame>
        <p:nvGraphicFramePr>
          <p:cNvPr id="3" name="Objeto 2">
            <a:extLst>
              <a:ext uri="{FF2B5EF4-FFF2-40B4-BE49-F238E27FC236}">
                <a16:creationId xmlns:a16="http://schemas.microsoft.com/office/drawing/2014/main" id="{D1185800-EFE2-4E9F-9491-188709604E4E}"/>
              </a:ext>
            </a:extLst>
          </p:cNvPr>
          <p:cNvGraphicFramePr>
            <a:graphicFrameLocks noChangeAspect="1"/>
          </p:cNvGraphicFramePr>
          <p:nvPr>
            <p:extLst>
              <p:ext uri="{D42A27DB-BD31-4B8C-83A1-F6EECF244321}">
                <p14:modId xmlns:p14="http://schemas.microsoft.com/office/powerpoint/2010/main" val="2518595353"/>
              </p:ext>
            </p:extLst>
          </p:nvPr>
        </p:nvGraphicFramePr>
        <p:xfrm>
          <a:off x="213582" y="1923678"/>
          <a:ext cx="7094722" cy="488294"/>
        </p:xfrm>
        <a:graphic>
          <a:graphicData uri="http://schemas.openxmlformats.org/presentationml/2006/ole">
            <mc:AlternateContent xmlns:mc="http://schemas.openxmlformats.org/markup-compatibility/2006">
              <mc:Choice xmlns:v="urn:schemas-microsoft-com:vml" Requires="v">
                <p:oleObj name="Equation" r:id="rId2" imgW="3708360" imgH="253800" progId="Equation.DSMT4">
                  <p:embed/>
                </p:oleObj>
              </mc:Choice>
              <mc:Fallback>
                <p:oleObj name="Equation" r:id="rId2" imgW="3708360" imgH="253800" progId="Equation.DSMT4">
                  <p:embed/>
                  <p:pic>
                    <p:nvPicPr>
                      <p:cNvPr id="5" name="Objeto 4">
                        <a:extLst>
                          <a:ext uri="{FF2B5EF4-FFF2-40B4-BE49-F238E27FC236}">
                            <a16:creationId xmlns:a16="http://schemas.microsoft.com/office/drawing/2014/main" id="{D498EA0A-0CFD-4B0F-A57E-93148ACB6D65}"/>
                          </a:ext>
                        </a:extLst>
                      </p:cNvPr>
                      <p:cNvPicPr>
                        <a:picLocks noChangeAspect="1" noChangeArrowheads="1"/>
                      </p:cNvPicPr>
                      <p:nvPr/>
                    </p:nvPicPr>
                    <p:blipFill>
                      <a:blip r:embed="rId3"/>
                      <a:srcRect/>
                      <a:stretch>
                        <a:fillRect/>
                      </a:stretch>
                    </p:blipFill>
                    <p:spPr bwMode="auto">
                      <a:xfrm>
                        <a:off x="213582" y="1923678"/>
                        <a:ext cx="7094722" cy="488294"/>
                      </a:xfrm>
                      <a:prstGeom prst="rect">
                        <a:avLst/>
                      </a:prstGeom>
                      <a:noFill/>
                      <a:ln>
                        <a:noFill/>
                      </a:ln>
                    </p:spPr>
                  </p:pic>
                </p:oleObj>
              </mc:Fallback>
            </mc:AlternateContent>
          </a:graphicData>
        </a:graphic>
      </p:graphicFrame>
      <p:graphicFrame>
        <p:nvGraphicFramePr>
          <p:cNvPr id="4" name="Objeto 3">
            <a:extLst>
              <a:ext uri="{FF2B5EF4-FFF2-40B4-BE49-F238E27FC236}">
                <a16:creationId xmlns:a16="http://schemas.microsoft.com/office/drawing/2014/main" id="{73A5B525-C3C4-4FD5-AB21-9850C66BDF9B}"/>
              </a:ext>
            </a:extLst>
          </p:cNvPr>
          <p:cNvGraphicFramePr>
            <a:graphicFrameLocks noChangeAspect="1"/>
          </p:cNvGraphicFramePr>
          <p:nvPr>
            <p:extLst>
              <p:ext uri="{D42A27DB-BD31-4B8C-83A1-F6EECF244321}">
                <p14:modId xmlns:p14="http://schemas.microsoft.com/office/powerpoint/2010/main" val="1835564252"/>
              </p:ext>
            </p:extLst>
          </p:nvPr>
        </p:nvGraphicFramePr>
        <p:xfrm>
          <a:off x="255553" y="2383978"/>
          <a:ext cx="5976664" cy="806218"/>
        </p:xfrm>
        <a:graphic>
          <a:graphicData uri="http://schemas.openxmlformats.org/presentationml/2006/ole">
            <mc:AlternateContent xmlns:mc="http://schemas.openxmlformats.org/markup-compatibility/2006">
              <mc:Choice xmlns:v="urn:schemas-microsoft-com:vml" Requires="v">
                <p:oleObj name="Equation" r:id="rId4" imgW="3124080" imgH="419040" progId="Equation.DSMT4">
                  <p:embed/>
                </p:oleObj>
              </mc:Choice>
              <mc:Fallback>
                <p:oleObj name="Equation" r:id="rId4" imgW="3124080" imgH="419040" progId="Equation.DSMT4">
                  <p:embed/>
                  <p:pic>
                    <p:nvPicPr>
                      <p:cNvPr id="3" name="Objeto 2">
                        <a:extLst>
                          <a:ext uri="{FF2B5EF4-FFF2-40B4-BE49-F238E27FC236}">
                            <a16:creationId xmlns:a16="http://schemas.microsoft.com/office/drawing/2014/main" id="{D1185800-EFE2-4E9F-9491-188709604E4E}"/>
                          </a:ext>
                        </a:extLst>
                      </p:cNvPr>
                      <p:cNvPicPr>
                        <a:picLocks noChangeAspect="1" noChangeArrowheads="1"/>
                      </p:cNvPicPr>
                      <p:nvPr/>
                    </p:nvPicPr>
                    <p:blipFill>
                      <a:blip r:embed="rId5"/>
                      <a:srcRect/>
                      <a:stretch>
                        <a:fillRect/>
                      </a:stretch>
                    </p:blipFill>
                    <p:spPr bwMode="auto">
                      <a:xfrm>
                        <a:off x="255553" y="2383978"/>
                        <a:ext cx="5976664" cy="806218"/>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0C8611DC-3C6A-4E19-BEE2-7B83D5B67BBE}"/>
              </a:ext>
            </a:extLst>
          </p:cNvPr>
          <p:cNvGraphicFramePr>
            <a:graphicFrameLocks noChangeAspect="1"/>
          </p:cNvGraphicFramePr>
          <p:nvPr>
            <p:extLst>
              <p:ext uri="{D42A27DB-BD31-4B8C-83A1-F6EECF244321}">
                <p14:modId xmlns:p14="http://schemas.microsoft.com/office/powerpoint/2010/main" val="1229645910"/>
              </p:ext>
            </p:extLst>
          </p:nvPr>
        </p:nvGraphicFramePr>
        <p:xfrm>
          <a:off x="278086" y="3185432"/>
          <a:ext cx="3069778" cy="1906598"/>
        </p:xfrm>
        <a:graphic>
          <a:graphicData uri="http://schemas.openxmlformats.org/presentationml/2006/ole">
            <mc:AlternateContent xmlns:mc="http://schemas.openxmlformats.org/markup-compatibility/2006">
              <mc:Choice xmlns:v="urn:schemas-microsoft-com:vml" Requires="v">
                <p:oleObj name="Equation" r:id="rId6" imgW="1726920" imgH="1066680" progId="Equation.DSMT4">
                  <p:embed/>
                </p:oleObj>
              </mc:Choice>
              <mc:Fallback>
                <p:oleObj name="Equation" r:id="rId6" imgW="1726920" imgH="1066680" progId="Equation.DSMT4">
                  <p:embed/>
                  <p:pic>
                    <p:nvPicPr>
                      <p:cNvPr id="4" name="Objeto 3">
                        <a:extLst>
                          <a:ext uri="{FF2B5EF4-FFF2-40B4-BE49-F238E27FC236}">
                            <a16:creationId xmlns:a16="http://schemas.microsoft.com/office/drawing/2014/main" id="{73A5B525-C3C4-4FD5-AB21-9850C66BDF9B}"/>
                          </a:ext>
                        </a:extLst>
                      </p:cNvPr>
                      <p:cNvPicPr>
                        <a:picLocks noChangeAspect="1" noChangeArrowheads="1"/>
                      </p:cNvPicPr>
                      <p:nvPr/>
                    </p:nvPicPr>
                    <p:blipFill>
                      <a:blip r:embed="rId7"/>
                      <a:srcRect/>
                      <a:stretch>
                        <a:fillRect/>
                      </a:stretch>
                    </p:blipFill>
                    <p:spPr bwMode="auto">
                      <a:xfrm>
                        <a:off x="278086" y="3185432"/>
                        <a:ext cx="3069778" cy="1906598"/>
                      </a:xfrm>
                      <a:prstGeom prst="rect">
                        <a:avLst/>
                      </a:prstGeom>
                      <a:noFill/>
                      <a:ln>
                        <a:solidFill>
                          <a:schemeClr val="tx1"/>
                        </a:solidFill>
                      </a:ln>
                    </p:spPr>
                  </p:pic>
                </p:oleObj>
              </mc:Fallback>
            </mc:AlternateContent>
          </a:graphicData>
        </a:graphic>
      </p:graphicFrame>
      <p:sp>
        <p:nvSpPr>
          <p:cNvPr id="6" name="CaixaDeTexto 5">
            <a:extLst>
              <a:ext uri="{FF2B5EF4-FFF2-40B4-BE49-F238E27FC236}">
                <a16:creationId xmlns:a16="http://schemas.microsoft.com/office/drawing/2014/main" id="{B4204DD8-DA42-40EA-97BA-4CCF37DEE01D}"/>
              </a:ext>
            </a:extLst>
          </p:cNvPr>
          <p:cNvSpPr txBox="1"/>
          <p:nvPr/>
        </p:nvSpPr>
        <p:spPr>
          <a:xfrm>
            <a:off x="3635896" y="3395196"/>
            <a:ext cx="4608512" cy="369332"/>
          </a:xfrm>
          <a:prstGeom prst="rect">
            <a:avLst/>
          </a:prstGeom>
          <a:noFill/>
          <a:ln>
            <a:solidFill>
              <a:schemeClr val="tx1"/>
            </a:solidFill>
          </a:ln>
        </p:spPr>
        <p:txBody>
          <a:bodyPr wrap="square" rtlCol="0">
            <a:spAutoFit/>
          </a:bodyPr>
          <a:lstStyle/>
          <a:p>
            <a:r>
              <a:rPr lang="pt-BR" dirty="0">
                <a:latin typeface="Arial" panose="020B0604020202020204" pitchFamily="34" charset="0"/>
                <a:cs typeface="Arial" panose="020B0604020202020204" pitchFamily="34" charset="0"/>
              </a:rPr>
              <a:t>A </a:t>
            </a:r>
            <a:r>
              <a:rPr lang="pt-BR" dirty="0" err="1">
                <a:latin typeface="Arial" panose="020B0604020202020204" pitchFamily="34" charset="0"/>
                <a:cs typeface="Arial" panose="020B0604020202020204" pitchFamily="34" charset="0"/>
              </a:rPr>
              <a:t>PMgC</a:t>
            </a:r>
            <a:r>
              <a:rPr lang="pt-BR" dirty="0">
                <a:latin typeface="Arial" panose="020B0604020202020204" pitchFamily="34" charset="0"/>
                <a:cs typeface="Arial" panose="020B0604020202020204" pitchFamily="34" charset="0"/>
              </a:rPr>
              <a:t> é crescente na renda permanente</a:t>
            </a:r>
          </a:p>
        </p:txBody>
      </p:sp>
      <p:sp>
        <p:nvSpPr>
          <p:cNvPr id="7" name="CaixaDeTexto 6">
            <a:extLst>
              <a:ext uri="{FF2B5EF4-FFF2-40B4-BE49-F238E27FC236}">
                <a16:creationId xmlns:a16="http://schemas.microsoft.com/office/drawing/2014/main" id="{B9D3390D-FB5C-494C-984C-80D23DD0F7B4}"/>
              </a:ext>
            </a:extLst>
          </p:cNvPr>
          <p:cNvSpPr txBox="1"/>
          <p:nvPr/>
        </p:nvSpPr>
        <p:spPr>
          <a:xfrm>
            <a:off x="3635896" y="4362658"/>
            <a:ext cx="4608512" cy="369332"/>
          </a:xfrm>
          <a:prstGeom prst="rect">
            <a:avLst/>
          </a:prstGeom>
          <a:noFill/>
          <a:ln>
            <a:solidFill>
              <a:schemeClr val="tx1"/>
            </a:solidFill>
          </a:ln>
        </p:spPr>
        <p:txBody>
          <a:bodyPr wrap="square" rtlCol="0">
            <a:spAutoFit/>
          </a:bodyPr>
          <a:lstStyle/>
          <a:p>
            <a:r>
              <a:rPr lang="pt-BR" dirty="0">
                <a:latin typeface="Arial" panose="020B0604020202020204" pitchFamily="34" charset="0"/>
                <a:cs typeface="Arial" panose="020B0604020202020204" pitchFamily="34" charset="0"/>
              </a:rPr>
              <a:t>A </a:t>
            </a:r>
            <a:r>
              <a:rPr lang="pt-BR" dirty="0" err="1">
                <a:latin typeface="Arial" panose="020B0604020202020204" pitchFamily="34" charset="0"/>
                <a:cs typeface="Arial" panose="020B0604020202020204" pitchFamily="34" charset="0"/>
              </a:rPr>
              <a:t>PMgC</a:t>
            </a:r>
            <a:r>
              <a:rPr lang="pt-BR" dirty="0">
                <a:latin typeface="Arial" panose="020B0604020202020204" pitchFamily="34" charset="0"/>
                <a:cs typeface="Arial" panose="020B0604020202020204" pitchFamily="34" charset="0"/>
              </a:rPr>
              <a:t> é decrescente na renda transitória</a:t>
            </a:r>
          </a:p>
        </p:txBody>
      </p:sp>
      <p:cxnSp>
        <p:nvCxnSpPr>
          <p:cNvPr id="9" name="Conector de Seta Reta 8">
            <a:extLst>
              <a:ext uri="{FF2B5EF4-FFF2-40B4-BE49-F238E27FC236}">
                <a16:creationId xmlns:a16="http://schemas.microsoft.com/office/drawing/2014/main" id="{DD69DE66-3CC9-4A2D-AEBC-223539E66B4D}"/>
              </a:ext>
            </a:extLst>
          </p:cNvPr>
          <p:cNvCxnSpPr/>
          <p:nvPr/>
        </p:nvCxnSpPr>
        <p:spPr>
          <a:xfrm>
            <a:off x="3347864" y="3579862"/>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a:extLst>
              <a:ext uri="{FF2B5EF4-FFF2-40B4-BE49-F238E27FC236}">
                <a16:creationId xmlns:a16="http://schemas.microsoft.com/office/drawing/2014/main" id="{BC67DDDE-19F8-48CD-A3FD-45A689D66C5A}"/>
              </a:ext>
            </a:extLst>
          </p:cNvPr>
          <p:cNvCxnSpPr/>
          <p:nvPr/>
        </p:nvCxnSpPr>
        <p:spPr>
          <a:xfrm>
            <a:off x="3347864" y="4515966"/>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a:extLst>
              <a:ext uri="{FF2B5EF4-FFF2-40B4-BE49-F238E27FC236}">
                <a16:creationId xmlns:a16="http://schemas.microsoft.com/office/drawing/2014/main" id="{53593825-B189-4193-899C-40EC1802AFF9}"/>
              </a:ext>
            </a:extLst>
          </p:cNvPr>
          <p:cNvCxnSpPr>
            <a:cxnSpLocks/>
          </p:cNvCxnSpPr>
          <p:nvPr/>
        </p:nvCxnSpPr>
        <p:spPr>
          <a:xfrm>
            <a:off x="8244408" y="4083918"/>
            <a:ext cx="79208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04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D13478D-556E-4752-A6C3-4FFCA6A01F92}"/>
              </a:ext>
            </a:extLst>
          </p:cNvPr>
          <p:cNvSpPr txBox="1"/>
          <p:nvPr/>
        </p:nvSpPr>
        <p:spPr>
          <a:xfrm>
            <a:off x="179512" y="123478"/>
            <a:ext cx="8712968" cy="2554545"/>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questão foi anulada, provavelmente, pela possibilidade de encontrarmos resultados diferentes, dependendo do critério de cálculo.</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Utilizando uma expressão de cálculo com aproximação, geralmente apresentada nos livros básicos de macroeconomia, como no livro do </a:t>
            </a:r>
            <a:r>
              <a:rPr lang="pt-BR" sz="2000" dirty="0" err="1">
                <a:latin typeface="Arial" panose="020B0604020202020204" pitchFamily="34" charset="0"/>
                <a:cs typeface="Arial" panose="020B0604020202020204" pitchFamily="34" charset="0"/>
              </a:rPr>
              <a:t>Blanchard</a:t>
            </a:r>
            <a:r>
              <a:rPr lang="pt-BR" sz="2000" dirty="0">
                <a:latin typeface="Arial" panose="020B0604020202020204" pitchFamily="34" charset="0"/>
                <a:cs typeface="Arial" panose="020B0604020202020204" pitchFamily="34" charset="0"/>
              </a:rPr>
              <a:t>, a resposta é, aproximadamente, 95 (calculando também a taxa real de juros de forma aproximada). Entretanto, caso não utilizemos a aproximação (e nada é dito no enunciado), a resposta é, aproximadamente, 94.</a:t>
            </a:r>
          </a:p>
        </p:txBody>
      </p:sp>
      <p:sp>
        <p:nvSpPr>
          <p:cNvPr id="3" name="CaixaDeTexto 2">
            <a:extLst>
              <a:ext uri="{FF2B5EF4-FFF2-40B4-BE49-F238E27FC236}">
                <a16:creationId xmlns:a16="http://schemas.microsoft.com/office/drawing/2014/main" id="{28555B1D-6BFB-4F3E-B13C-B0F43B57E861}"/>
              </a:ext>
            </a:extLst>
          </p:cNvPr>
          <p:cNvSpPr txBox="1"/>
          <p:nvPr/>
        </p:nvSpPr>
        <p:spPr>
          <a:xfrm>
            <a:off x="179512" y="2715766"/>
            <a:ext cx="8712968" cy="132343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Claro, o aluno pode se perguntar o motivo de darmos tanta importância a uma questão que foi anulada.</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isso torna a questão ainda mais interessante, considerando o seu potencial para a aprendizagem.</a:t>
            </a:r>
          </a:p>
        </p:txBody>
      </p:sp>
    </p:spTree>
    <p:extLst>
      <p:ext uri="{BB962C8B-B14F-4D97-AF65-F5344CB8AC3E}">
        <p14:creationId xmlns:p14="http://schemas.microsoft.com/office/powerpoint/2010/main" val="189870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8ADEB43D-2E5D-4474-A515-1D928502AE22}"/>
              </a:ext>
            </a:extLst>
          </p:cNvPr>
          <p:cNvSpPr>
            <a:spLocks noChangeArrowheads="1"/>
          </p:cNvSpPr>
          <p:nvPr/>
        </p:nvSpPr>
        <p:spPr bwMode="auto">
          <a:xfrm>
            <a:off x="107504" y="141759"/>
            <a:ext cx="871296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39725" indent="-339725">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10000"/>
              </a:spcBef>
              <a:spcAft>
                <a:spcPct val="10000"/>
              </a:spcAft>
              <a:buClr>
                <a:srgbClr val="003300"/>
              </a:buClr>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A Dinâmica da Dívida Governamental</a:t>
            </a:r>
          </a:p>
          <a:p>
            <a:pPr algn="just" eaLnBrk="1" hangingPunct="1">
              <a:spcBef>
                <a:spcPct val="10000"/>
              </a:spcBef>
              <a:spcAft>
                <a:spcPct val="10000"/>
              </a:spcAft>
              <a:buClr>
                <a:srgbClr val="003300"/>
              </a:buClr>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dívida do governo no final do ano </a:t>
            </a:r>
            <a:r>
              <a:rPr lang="pt-BR" altLang="en-US" sz="2000" i="1" dirty="0">
                <a:latin typeface="Arial" panose="020B0604020202020204" pitchFamily="34" charset="0"/>
                <a:cs typeface="Arial" panose="020B0604020202020204" pitchFamily="34" charset="0"/>
              </a:rPr>
              <a:t>t</a:t>
            </a:r>
            <a:r>
              <a:rPr lang="pt-BR" altLang="en-US" sz="2000" dirty="0">
                <a:latin typeface="Arial" panose="020B0604020202020204" pitchFamily="34" charset="0"/>
                <a:cs typeface="Arial" panose="020B0604020202020204" pitchFamily="34" charset="0"/>
              </a:rPr>
              <a:t> é igual a:</a:t>
            </a:r>
          </a:p>
          <a:p>
            <a:pPr algn="just" eaLnBrk="1" hangingPunct="1">
              <a:spcBef>
                <a:spcPct val="10000"/>
              </a:spcBef>
              <a:spcAft>
                <a:spcPct val="10000"/>
              </a:spcAft>
              <a:buClr>
                <a:srgbClr val="003300"/>
              </a:buClr>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a:p>
            <a:pPr algn="just" eaLnBrk="1" hangingPunct="1">
              <a:spcBef>
                <a:spcPct val="10000"/>
              </a:spcBef>
              <a:spcAft>
                <a:spcPct val="10000"/>
              </a:spcAft>
              <a:buClr>
                <a:srgbClr val="003300"/>
              </a:buClr>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a:p>
            <a:pPr algn="just" eaLnBrk="1" hangingPunct="1">
              <a:spcBef>
                <a:spcPct val="10000"/>
              </a:spcBef>
              <a:spcAft>
                <a:spcPct val="10000"/>
              </a:spcAft>
              <a:buClr>
                <a:srgbClr val="003300"/>
              </a:buClr>
              <a:buFont typeface="Wingdings" panose="05000000000000000000" pitchFamily="2" charset="2"/>
              <a:buChar char="§"/>
            </a:pPr>
            <a:endParaRPr lang="pt-BR" altLang="en-US" sz="600" dirty="0">
              <a:latin typeface="Arial" panose="020B0604020202020204" pitchFamily="34" charset="0"/>
              <a:cs typeface="Arial" panose="020B0604020202020204" pitchFamily="34" charset="0"/>
            </a:endParaRPr>
          </a:p>
          <a:p>
            <a:pPr algn="just" eaLnBrk="1" hangingPunct="1">
              <a:spcBef>
                <a:spcPct val="10000"/>
              </a:spcBef>
              <a:spcAft>
                <a:spcPct val="10000"/>
              </a:spcAft>
              <a:buClr>
                <a:srgbClr val="003300"/>
              </a:buClr>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dívida do governo ao final do período t é igual a dívida em t-1 acrescida de juros mais o déficit primário, dado pelo consumo do governo, mais as transferências (exceto juros), mais o investimento do governo, menos a carga tributária bruta.</a:t>
            </a:r>
          </a:p>
          <a:p>
            <a:pPr algn="just" eaLnBrk="1" hangingPunct="1">
              <a:spcBef>
                <a:spcPct val="10000"/>
              </a:spcBef>
              <a:spcAft>
                <a:spcPct val="10000"/>
              </a:spcAft>
              <a:buClr>
                <a:srgbClr val="003300"/>
              </a:buClr>
              <a:buFont typeface="Wingdings" panose="05000000000000000000" pitchFamily="2" charset="2"/>
              <a:buChar char="§"/>
            </a:pPr>
            <a:endParaRPr lang="pt-BR" altLang="en-US" sz="600" dirty="0">
              <a:latin typeface="Arial" panose="020B0604020202020204" pitchFamily="34" charset="0"/>
              <a:cs typeface="Arial" panose="020B0604020202020204" pitchFamily="34" charset="0"/>
            </a:endParaRPr>
          </a:p>
          <a:p>
            <a:pPr algn="just" eaLnBrk="1" hangingPunct="1">
              <a:spcBef>
                <a:spcPct val="10000"/>
              </a:spcBef>
              <a:spcAft>
                <a:spcPct val="10000"/>
              </a:spcAft>
              <a:buClr>
                <a:srgbClr val="003300"/>
              </a:buClr>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Portanto, se partirmos de uma dívida de $100, com um superávit primário igual a zero e uma taxa de juros incidente sobre a dívida de 10%,  teremos uma dívida no final do período t igual a</a:t>
            </a:r>
          </a:p>
          <a:p>
            <a:pPr algn="just" eaLnBrk="1" hangingPunct="1">
              <a:spcBef>
                <a:spcPct val="10000"/>
              </a:spcBef>
              <a:spcAft>
                <a:spcPct val="10000"/>
              </a:spcAft>
              <a:buClr>
                <a:srgbClr val="003300"/>
              </a:buClr>
              <a:buFont typeface="Wingdings" panose="05000000000000000000" pitchFamily="2" charset="2"/>
              <a:buChar char="§"/>
            </a:pPr>
            <a:endParaRPr lang="pt-BR" altLang="en-US" sz="600" dirty="0">
              <a:latin typeface="Arial" panose="020B0604020202020204" pitchFamily="34" charset="0"/>
              <a:cs typeface="Arial" panose="020B0604020202020204" pitchFamily="34" charset="0"/>
            </a:endParaRPr>
          </a:p>
        </p:txBody>
      </p:sp>
      <p:graphicFrame>
        <p:nvGraphicFramePr>
          <p:cNvPr id="3" name="Object 21">
            <a:extLst>
              <a:ext uri="{FF2B5EF4-FFF2-40B4-BE49-F238E27FC236}">
                <a16:creationId xmlns:a16="http://schemas.microsoft.com/office/drawing/2014/main" id="{23D5CC01-B59A-4C70-85A2-BCF0BF2A7AF4}"/>
              </a:ext>
            </a:extLst>
          </p:cNvPr>
          <p:cNvGraphicFramePr>
            <a:graphicFrameLocks/>
          </p:cNvGraphicFramePr>
          <p:nvPr>
            <p:extLst>
              <p:ext uri="{D42A27DB-BD31-4B8C-83A1-F6EECF244321}">
                <p14:modId xmlns:p14="http://schemas.microsoft.com/office/powerpoint/2010/main" val="2381450906"/>
              </p:ext>
            </p:extLst>
          </p:nvPr>
        </p:nvGraphicFramePr>
        <p:xfrm>
          <a:off x="539552" y="987574"/>
          <a:ext cx="5253608" cy="609600"/>
        </p:xfrm>
        <a:graphic>
          <a:graphicData uri="http://schemas.openxmlformats.org/presentationml/2006/ole">
            <mc:AlternateContent xmlns:mc="http://schemas.openxmlformats.org/markup-compatibility/2006">
              <mc:Choice xmlns:v="urn:schemas-microsoft-com:vml" Requires="v">
                <p:oleObj name="Equation" r:id="rId2" imgW="2095500" imgH="241300" progId="Equation.DSMT4">
                  <p:embed/>
                </p:oleObj>
              </mc:Choice>
              <mc:Fallback>
                <p:oleObj name="Equation" r:id="rId2" imgW="2095500" imgH="241300" progId="Equation.DSMT4">
                  <p:embed/>
                  <p:pic>
                    <p:nvPicPr>
                      <p:cNvPr id="4" name="Object 21">
                        <a:extLst>
                          <a:ext uri="{FF2B5EF4-FFF2-40B4-BE49-F238E27FC236}">
                            <a16:creationId xmlns:a16="http://schemas.microsoft.com/office/drawing/2014/main" id="{0849230B-5106-4DF8-9D8F-F5ED3C5F961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987574"/>
                        <a:ext cx="5253608" cy="609600"/>
                      </a:xfrm>
                      <a:prstGeom prst="rect">
                        <a:avLst/>
                      </a:prstGeom>
                      <a:solidFill>
                        <a:srgbClr val="F2F2F2"/>
                      </a:solidFill>
                      <a:ln w="9525">
                        <a:solidFill>
                          <a:schemeClr val="tx1"/>
                        </a:solidFill>
                        <a:miter lim="800000"/>
                        <a:headEnd/>
                        <a:tailEnd/>
                      </a:ln>
                    </p:spPr>
                  </p:pic>
                </p:oleObj>
              </mc:Fallback>
            </mc:AlternateContent>
          </a:graphicData>
        </a:graphic>
      </p:graphicFrame>
      <p:graphicFrame>
        <p:nvGraphicFramePr>
          <p:cNvPr id="4" name="Object 3">
            <a:extLst>
              <a:ext uri="{FF2B5EF4-FFF2-40B4-BE49-F238E27FC236}">
                <a16:creationId xmlns:a16="http://schemas.microsoft.com/office/drawing/2014/main" id="{0D65BC12-F722-4C23-8E4D-649D3BEE64A4}"/>
              </a:ext>
            </a:extLst>
          </p:cNvPr>
          <p:cNvGraphicFramePr>
            <a:graphicFrameLocks/>
          </p:cNvGraphicFramePr>
          <p:nvPr>
            <p:extLst>
              <p:ext uri="{D42A27DB-BD31-4B8C-83A1-F6EECF244321}">
                <p14:modId xmlns:p14="http://schemas.microsoft.com/office/powerpoint/2010/main" val="377938619"/>
              </p:ext>
            </p:extLst>
          </p:nvPr>
        </p:nvGraphicFramePr>
        <p:xfrm>
          <a:off x="6650916" y="3723878"/>
          <a:ext cx="2160240" cy="484695"/>
        </p:xfrm>
        <a:graphic>
          <a:graphicData uri="http://schemas.openxmlformats.org/presentationml/2006/ole">
            <mc:AlternateContent xmlns:mc="http://schemas.openxmlformats.org/markup-compatibility/2006">
              <mc:Choice xmlns:v="urn:schemas-microsoft-com:vml" Requires="v">
                <p:oleObj name="Equation" r:id="rId4" imgW="1129810" imgH="241195" progId="Equation.DSMT4">
                  <p:embed/>
                </p:oleObj>
              </mc:Choice>
              <mc:Fallback>
                <p:oleObj name="Equation" r:id="rId4" imgW="1129810" imgH="241195" progId="Equation.DSMT4">
                  <p:embed/>
                  <p:pic>
                    <p:nvPicPr>
                      <p:cNvPr id="5" name="Object 3">
                        <a:extLst>
                          <a:ext uri="{FF2B5EF4-FFF2-40B4-BE49-F238E27FC236}">
                            <a16:creationId xmlns:a16="http://schemas.microsoft.com/office/drawing/2014/main" id="{83564E49-3003-4D57-9995-DAE14BA37B6D}"/>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0916" y="3723878"/>
                        <a:ext cx="2160240" cy="4846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7854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6373066D-2087-4660-9FB5-44EE2A2E6975}"/>
              </a:ext>
            </a:extLst>
          </p:cNvPr>
          <p:cNvSpPr txBox="1">
            <a:spLocks/>
          </p:cNvSpPr>
          <p:nvPr/>
        </p:nvSpPr>
        <p:spPr>
          <a:xfrm>
            <a:off x="107504" y="1507164"/>
            <a:ext cx="8856984" cy="936625"/>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a:t>
            </a:r>
            <a:r>
              <a:rPr lang="pt-BR" altLang="en-US" sz="2000" b="1" i="1" dirty="0">
                <a:latin typeface="Arial" panose="020B0604020202020204" pitchFamily="34" charset="0"/>
                <a:cs typeface="Arial" panose="020B0604020202020204" pitchFamily="34" charset="0"/>
              </a:rPr>
              <a:t>razão dívida/PIB</a:t>
            </a:r>
            <a:r>
              <a:rPr lang="pt-BR" altLang="en-US" sz="2000" dirty="0">
                <a:latin typeface="Arial" panose="020B0604020202020204" pitchFamily="34" charset="0"/>
                <a:cs typeface="Arial" panose="020B0604020202020204" pitchFamily="34" charset="0"/>
              </a:rPr>
              <a:t>, ou coeficiente de endividamento, fornece a razão entre a dívida e o PIB.</a:t>
            </a:r>
          </a:p>
          <a:p>
            <a:pPr algn="just">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p:txBody>
      </p:sp>
      <p:grpSp>
        <p:nvGrpSpPr>
          <p:cNvPr id="3" name="Grupo 2">
            <a:extLst>
              <a:ext uri="{FF2B5EF4-FFF2-40B4-BE49-F238E27FC236}">
                <a16:creationId xmlns:a16="http://schemas.microsoft.com/office/drawing/2014/main" id="{E09C6CE0-91DE-4E30-9B4B-2CAB983DEEAF}"/>
              </a:ext>
            </a:extLst>
          </p:cNvPr>
          <p:cNvGrpSpPr/>
          <p:nvPr/>
        </p:nvGrpSpPr>
        <p:grpSpPr>
          <a:xfrm>
            <a:off x="412304" y="2340600"/>
            <a:ext cx="8336160" cy="2358871"/>
            <a:chOff x="74613" y="2109788"/>
            <a:chExt cx="7892710" cy="2358871"/>
          </a:xfrm>
        </p:grpSpPr>
        <p:grpSp>
          <p:nvGrpSpPr>
            <p:cNvPr id="4" name="Grupo 1">
              <a:extLst>
                <a:ext uri="{FF2B5EF4-FFF2-40B4-BE49-F238E27FC236}">
                  <a16:creationId xmlns:a16="http://schemas.microsoft.com/office/drawing/2014/main" id="{69583CF2-1D16-4E9F-BB17-98DF0E1BB12D}"/>
                </a:ext>
              </a:extLst>
            </p:cNvPr>
            <p:cNvGrpSpPr/>
            <p:nvPr/>
          </p:nvGrpSpPr>
          <p:grpSpPr>
            <a:xfrm>
              <a:off x="74613" y="2325688"/>
              <a:ext cx="7892710" cy="2142971"/>
              <a:chOff x="74613" y="2325688"/>
              <a:chExt cx="7892710" cy="2142971"/>
            </a:xfrm>
          </p:grpSpPr>
          <p:sp>
            <p:nvSpPr>
              <p:cNvPr id="6" name="CaixaDeTexto 8">
                <a:extLst>
                  <a:ext uri="{FF2B5EF4-FFF2-40B4-BE49-F238E27FC236}">
                    <a16:creationId xmlns:a16="http://schemas.microsoft.com/office/drawing/2014/main" id="{439DA9B4-9330-4BE9-B806-02B03ADAF6D6}"/>
                  </a:ext>
                </a:extLst>
              </p:cNvPr>
              <p:cNvSpPr txBox="1">
                <a:spLocks noChangeArrowheads="1"/>
              </p:cNvSpPr>
              <p:nvPr/>
            </p:nvSpPr>
            <p:spPr bwMode="auto">
              <a:xfrm>
                <a:off x="609600" y="3145220"/>
                <a:ext cx="7357723" cy="13234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a:buFont typeface="Arial" panose="020B0604020202020204" pitchFamily="34" charset="0"/>
                  <a:buChar char="•"/>
                </a:pPr>
                <a:r>
                  <a:rPr lang="pt-BR" altLang="en-US" sz="2000" dirty="0">
                    <a:latin typeface="Arial" panose="020B0604020202020204" pitchFamily="34" charset="0"/>
                    <a:cs typeface="Arial" panose="020B0604020202020204" pitchFamily="34" charset="0"/>
                  </a:rPr>
                  <a:t>Note que o último termo é o déficit primário em relação ao PIB, que chamaremos de (</a:t>
                </a:r>
                <a:r>
                  <a:rPr lang="pt-BR" altLang="en-US" sz="2000" i="1" dirty="0" err="1">
                    <a:latin typeface="Arial" panose="020B0604020202020204" pitchFamily="34" charset="0"/>
                    <a:cs typeface="Arial" panose="020B0604020202020204" pitchFamily="34" charset="0"/>
                  </a:rPr>
                  <a:t>d</a:t>
                </a:r>
                <a:r>
                  <a:rPr lang="pt-BR" altLang="en-US" sz="1400" i="1" dirty="0" err="1">
                    <a:latin typeface="Arial" panose="020B0604020202020204" pitchFamily="34" charset="0"/>
                    <a:cs typeface="Arial" panose="020B0604020202020204" pitchFamily="34" charset="0"/>
                  </a:rPr>
                  <a:t>t</a:t>
                </a:r>
                <a:r>
                  <a:rPr lang="pt-BR" altLang="en-US" sz="2000" dirty="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pt-BR" altLang="en-US" sz="2000" dirty="0">
                    <a:latin typeface="Arial" panose="020B0604020202020204" pitchFamily="34" charset="0"/>
                    <a:cs typeface="Arial" panose="020B0604020202020204" pitchFamily="34" charset="0"/>
                  </a:rPr>
                  <a:t>Note também que temos que resolver um pequeno problema: do lado direito, temos a dívida em t-1 dividida pelo PIB em t.</a:t>
                </a:r>
              </a:p>
            </p:txBody>
          </p:sp>
          <p:sp>
            <p:nvSpPr>
              <p:cNvPr id="7" name="CaixaDeTexto 12">
                <a:extLst>
                  <a:ext uri="{FF2B5EF4-FFF2-40B4-BE49-F238E27FC236}">
                    <a16:creationId xmlns:a16="http://schemas.microsoft.com/office/drawing/2014/main" id="{587231D1-9711-48B3-A9B9-10FBA207E744}"/>
                  </a:ext>
                </a:extLst>
              </p:cNvPr>
              <p:cNvSpPr txBox="1">
                <a:spLocks noChangeArrowheads="1"/>
              </p:cNvSpPr>
              <p:nvPr/>
            </p:nvSpPr>
            <p:spPr bwMode="auto">
              <a:xfrm>
                <a:off x="74613" y="2325688"/>
                <a:ext cx="611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latin typeface="Calibri" panose="020F0502020204030204" pitchFamily="34" charset="0"/>
                  </a:rPr>
                  <a:t>(I)</a:t>
                </a:r>
              </a:p>
            </p:txBody>
          </p:sp>
        </p:grpSp>
        <p:graphicFrame>
          <p:nvGraphicFramePr>
            <p:cNvPr id="5" name="Object 2">
              <a:extLst>
                <a:ext uri="{FF2B5EF4-FFF2-40B4-BE49-F238E27FC236}">
                  <a16:creationId xmlns:a16="http://schemas.microsoft.com/office/drawing/2014/main" id="{A154946E-D187-403F-8D31-192AD12DD0CA}"/>
                </a:ext>
              </a:extLst>
            </p:cNvPr>
            <p:cNvGraphicFramePr>
              <a:graphicFrameLocks/>
            </p:cNvGraphicFramePr>
            <p:nvPr>
              <p:extLst>
                <p:ext uri="{D42A27DB-BD31-4B8C-83A1-F6EECF244321}">
                  <p14:modId xmlns:p14="http://schemas.microsoft.com/office/powerpoint/2010/main" val="3295202378"/>
                </p:ext>
              </p:extLst>
            </p:nvPr>
          </p:nvGraphicFramePr>
          <p:xfrm>
            <a:off x="609601" y="2109788"/>
            <a:ext cx="4716462" cy="949326"/>
          </p:xfrm>
          <a:graphic>
            <a:graphicData uri="http://schemas.openxmlformats.org/presentationml/2006/ole">
              <mc:AlternateContent xmlns:mc="http://schemas.openxmlformats.org/markup-compatibility/2006">
                <mc:Choice xmlns:v="urn:schemas-microsoft-com:vml" Requires="v">
                  <p:oleObj name="Equation" r:id="rId2" imgW="2197100" imgH="457200" progId="Equation.DSMT4">
                    <p:embed/>
                  </p:oleObj>
                </mc:Choice>
                <mc:Fallback>
                  <p:oleObj name="Equation" r:id="rId2" imgW="2197100" imgH="457200" progId="Equation.DSMT4">
                    <p:embed/>
                    <p:pic>
                      <p:nvPicPr>
                        <p:cNvPr id="6" name="Object 2">
                          <a:extLst>
                            <a:ext uri="{FF2B5EF4-FFF2-40B4-BE49-F238E27FC236}">
                              <a16:creationId xmlns:a16="http://schemas.microsoft.com/office/drawing/2014/main" id="{B788988D-43AB-415F-8D13-F77F65EB526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2109788"/>
                          <a:ext cx="4716462" cy="949326"/>
                        </a:xfrm>
                        <a:prstGeom prst="rect">
                          <a:avLst/>
                        </a:prstGeom>
                        <a:solidFill>
                          <a:schemeClr val="bg1">
                            <a:lumMod val="95000"/>
                          </a:schemeClr>
                        </a:solidFill>
                        <a:ln>
                          <a:solidFill>
                            <a:schemeClr val="tx1"/>
                          </a:solidFill>
                        </a:ln>
                      </p:spPr>
                    </p:pic>
                  </p:oleObj>
                </mc:Fallback>
              </mc:AlternateContent>
            </a:graphicData>
          </a:graphic>
        </p:graphicFrame>
      </p:grpSp>
      <p:sp>
        <p:nvSpPr>
          <p:cNvPr id="8" name="CaixaDeTexto 7">
            <a:extLst>
              <a:ext uri="{FF2B5EF4-FFF2-40B4-BE49-F238E27FC236}">
                <a16:creationId xmlns:a16="http://schemas.microsoft.com/office/drawing/2014/main" id="{345A2215-3B5C-48C6-9B33-0BD6D270958D}"/>
              </a:ext>
            </a:extLst>
          </p:cNvPr>
          <p:cNvSpPr txBox="1"/>
          <p:nvPr/>
        </p:nvSpPr>
        <p:spPr>
          <a:xfrm>
            <a:off x="179512" y="267494"/>
            <a:ext cx="8784976" cy="1015663"/>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Obviamente, devemos analisar as condições de solvência da Nação observando o tamanho de sua dívida em relação ao PIB, ou seja, em relação a uma </a:t>
            </a:r>
            <a:r>
              <a:rPr lang="pt-BR" sz="2000" i="1" dirty="0" err="1">
                <a:latin typeface="Arial" panose="020B0604020202020204" pitchFamily="34" charset="0"/>
                <a:cs typeface="Arial" panose="020B0604020202020204" pitchFamily="34" charset="0"/>
              </a:rPr>
              <a:t>proxi</a:t>
            </a:r>
            <a:r>
              <a:rPr lang="pt-BR" sz="2000" dirty="0">
                <a:latin typeface="Arial" panose="020B0604020202020204" pitchFamily="34" charset="0"/>
                <a:cs typeface="Arial" panose="020B0604020202020204" pitchFamily="34" charset="0"/>
              </a:rPr>
              <a:t> para a sua capacidade de geração de receita.</a:t>
            </a:r>
          </a:p>
        </p:txBody>
      </p:sp>
    </p:spTree>
    <p:extLst>
      <p:ext uri="{BB962C8B-B14F-4D97-AF65-F5344CB8AC3E}">
        <p14:creationId xmlns:p14="http://schemas.microsoft.com/office/powerpoint/2010/main" val="339394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1">
            <a:extLst>
              <a:ext uri="{FF2B5EF4-FFF2-40B4-BE49-F238E27FC236}">
                <a16:creationId xmlns:a16="http://schemas.microsoft.com/office/drawing/2014/main" id="{94C62924-B4B3-44EE-A7C6-2B3E666E81D4}"/>
              </a:ext>
            </a:extLst>
          </p:cNvPr>
          <p:cNvSpPr txBox="1">
            <a:spLocks noChangeArrowheads="1"/>
          </p:cNvSpPr>
          <p:nvPr/>
        </p:nvSpPr>
        <p:spPr bwMode="auto">
          <a:xfrm>
            <a:off x="1013643" y="1275606"/>
            <a:ext cx="73984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dirty="0">
                <a:latin typeface="Arial" panose="020B0604020202020204" pitchFamily="34" charset="0"/>
                <a:cs typeface="Arial" panose="020B0604020202020204" pitchFamily="34" charset="0"/>
              </a:rPr>
              <a:t>Agora temos todos os termos da equação em relação ao PIB .</a:t>
            </a:r>
          </a:p>
        </p:txBody>
      </p:sp>
      <p:graphicFrame>
        <p:nvGraphicFramePr>
          <p:cNvPr id="3" name="Object 8">
            <a:extLst>
              <a:ext uri="{FF2B5EF4-FFF2-40B4-BE49-F238E27FC236}">
                <a16:creationId xmlns:a16="http://schemas.microsoft.com/office/drawing/2014/main" id="{4FB1486F-15DF-4113-B545-01528FC99556}"/>
              </a:ext>
            </a:extLst>
          </p:cNvPr>
          <p:cNvGraphicFramePr>
            <a:graphicFrameLocks/>
          </p:cNvGraphicFramePr>
          <p:nvPr>
            <p:extLst>
              <p:ext uri="{D42A27DB-BD31-4B8C-83A1-F6EECF244321}">
                <p14:modId xmlns:p14="http://schemas.microsoft.com/office/powerpoint/2010/main" val="1654967161"/>
              </p:ext>
            </p:extLst>
          </p:nvPr>
        </p:nvGraphicFramePr>
        <p:xfrm>
          <a:off x="1013643" y="180808"/>
          <a:ext cx="3664688" cy="1023984"/>
        </p:xfrm>
        <a:graphic>
          <a:graphicData uri="http://schemas.openxmlformats.org/presentationml/2006/ole">
            <mc:AlternateContent xmlns:mc="http://schemas.openxmlformats.org/markup-compatibility/2006">
              <mc:Choice xmlns:v="urn:schemas-microsoft-com:vml" Requires="v">
                <p:oleObj name="Equation" r:id="rId2" imgW="1549080" imgH="457200" progId="Equation.DSMT4">
                  <p:embed/>
                </p:oleObj>
              </mc:Choice>
              <mc:Fallback>
                <p:oleObj name="Equation" r:id="rId2" imgW="1549080" imgH="457200" progId="Equation.DSMT4">
                  <p:embed/>
                  <p:pic>
                    <p:nvPicPr>
                      <p:cNvPr id="3" name="Object 8">
                        <a:extLst>
                          <a:ext uri="{FF2B5EF4-FFF2-40B4-BE49-F238E27FC236}">
                            <a16:creationId xmlns:a16="http://schemas.microsoft.com/office/drawing/2014/main" id="{726F2D99-170E-4B06-BB2A-44B6220FDAC5}"/>
                          </a:ext>
                        </a:extLst>
                      </p:cNvPr>
                      <p:cNvPicPr>
                        <a:picLocks noChangeArrowheads="1"/>
                      </p:cNvPicPr>
                      <p:nvPr/>
                    </p:nvPicPr>
                    <p:blipFill>
                      <a:blip r:embed="rId3"/>
                      <a:srcRect/>
                      <a:stretch>
                        <a:fillRect/>
                      </a:stretch>
                    </p:blipFill>
                    <p:spPr bwMode="auto">
                      <a:xfrm>
                        <a:off x="1013643" y="180808"/>
                        <a:ext cx="3664688" cy="1023984"/>
                      </a:xfrm>
                      <a:prstGeom prst="rect">
                        <a:avLst/>
                      </a:prstGeom>
                      <a:solidFill>
                        <a:schemeClr val="bg1">
                          <a:lumMod val="95000"/>
                        </a:schemeClr>
                      </a:solidFill>
                      <a:ln>
                        <a:solidFill>
                          <a:schemeClr val="tx1"/>
                        </a:solidFill>
                      </a:ln>
                    </p:spPr>
                  </p:pic>
                </p:oleObj>
              </mc:Fallback>
            </mc:AlternateContent>
          </a:graphicData>
        </a:graphic>
      </p:graphicFrame>
      <p:sp>
        <p:nvSpPr>
          <p:cNvPr id="4" name="CaixaDeTexto 10">
            <a:extLst>
              <a:ext uri="{FF2B5EF4-FFF2-40B4-BE49-F238E27FC236}">
                <a16:creationId xmlns:a16="http://schemas.microsoft.com/office/drawing/2014/main" id="{365C74F7-3103-411F-90D3-3449A187AB78}"/>
              </a:ext>
            </a:extLst>
          </p:cNvPr>
          <p:cNvSpPr txBox="1">
            <a:spLocks noChangeArrowheads="1"/>
          </p:cNvSpPr>
          <p:nvPr/>
        </p:nvSpPr>
        <p:spPr bwMode="auto">
          <a:xfrm>
            <a:off x="4983131" y="180712"/>
            <a:ext cx="3429000"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t-BR" altLang="en-US" sz="2000" dirty="0">
                <a:latin typeface="Calibri" panose="020F0502020204030204" pitchFamily="34" charset="0"/>
              </a:rPr>
              <a:t>Multiplicando e dividindo o segundo termo pelo produto defasado em um período.</a:t>
            </a:r>
          </a:p>
        </p:txBody>
      </p:sp>
      <p:sp>
        <p:nvSpPr>
          <p:cNvPr id="5" name="CaixaDeTexto 13">
            <a:extLst>
              <a:ext uri="{FF2B5EF4-FFF2-40B4-BE49-F238E27FC236}">
                <a16:creationId xmlns:a16="http://schemas.microsoft.com/office/drawing/2014/main" id="{9A6F917E-6F9F-444C-80EF-0B5D2223BEBD}"/>
              </a:ext>
            </a:extLst>
          </p:cNvPr>
          <p:cNvSpPr txBox="1">
            <a:spLocks noChangeArrowheads="1"/>
          </p:cNvSpPr>
          <p:nvPr/>
        </p:nvSpPr>
        <p:spPr bwMode="auto">
          <a:xfrm>
            <a:off x="467544" y="611179"/>
            <a:ext cx="546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latin typeface="Calibri" panose="020F0502020204030204" pitchFamily="34" charset="0"/>
              </a:rPr>
              <a:t>(II)</a:t>
            </a:r>
          </a:p>
        </p:txBody>
      </p:sp>
      <p:cxnSp>
        <p:nvCxnSpPr>
          <p:cNvPr id="6" name="Conector de seta reta 17">
            <a:extLst>
              <a:ext uri="{FF2B5EF4-FFF2-40B4-BE49-F238E27FC236}">
                <a16:creationId xmlns:a16="http://schemas.microsoft.com/office/drawing/2014/main" id="{9A3E7501-589B-450B-881C-FCCE389927F3}"/>
              </a:ext>
            </a:extLst>
          </p:cNvPr>
          <p:cNvCxnSpPr/>
          <p:nvPr/>
        </p:nvCxnSpPr>
        <p:spPr>
          <a:xfrm flipH="1">
            <a:off x="4671243" y="688036"/>
            <a:ext cx="311888" cy="108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tângulo 6">
            <a:extLst>
              <a:ext uri="{FF2B5EF4-FFF2-40B4-BE49-F238E27FC236}">
                <a16:creationId xmlns:a16="http://schemas.microsoft.com/office/drawing/2014/main" id="{28A6021E-D323-46C5-8370-C02F28099163}"/>
              </a:ext>
            </a:extLst>
          </p:cNvPr>
          <p:cNvSpPr/>
          <p:nvPr/>
        </p:nvSpPr>
        <p:spPr>
          <a:xfrm>
            <a:off x="5076055" y="3790643"/>
            <a:ext cx="3336075" cy="114405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spaço Reservado para Conteúdo 2">
            <a:extLst>
              <a:ext uri="{FF2B5EF4-FFF2-40B4-BE49-F238E27FC236}">
                <a16:creationId xmlns:a16="http://schemas.microsoft.com/office/drawing/2014/main" id="{74A0B7DC-4794-49A4-A986-2A510CCF1A6A}"/>
              </a:ext>
            </a:extLst>
          </p:cNvPr>
          <p:cNvSpPr txBox="1">
            <a:spLocks/>
          </p:cNvSpPr>
          <p:nvPr/>
        </p:nvSpPr>
        <p:spPr>
          <a:xfrm>
            <a:off x="276446" y="1780680"/>
            <a:ext cx="6505353" cy="78898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Sendo        a taxa de crescimento real do PIB:</a:t>
            </a:r>
          </a:p>
        </p:txBody>
      </p:sp>
      <p:sp>
        <p:nvSpPr>
          <p:cNvPr id="9" name="Retângulo 8">
            <a:extLst>
              <a:ext uri="{FF2B5EF4-FFF2-40B4-BE49-F238E27FC236}">
                <a16:creationId xmlns:a16="http://schemas.microsoft.com/office/drawing/2014/main" id="{80B3A5D7-D11B-4AE1-8F85-129BFAB129E2}"/>
              </a:ext>
            </a:extLst>
          </p:cNvPr>
          <p:cNvSpPr/>
          <p:nvPr/>
        </p:nvSpPr>
        <p:spPr>
          <a:xfrm>
            <a:off x="6175744" y="2264867"/>
            <a:ext cx="1596656" cy="936625"/>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graphicFrame>
        <p:nvGraphicFramePr>
          <p:cNvPr id="10" name="Object 2">
            <a:extLst>
              <a:ext uri="{FF2B5EF4-FFF2-40B4-BE49-F238E27FC236}">
                <a16:creationId xmlns:a16="http://schemas.microsoft.com/office/drawing/2014/main" id="{FE386B12-7CA7-4668-BE40-9839027903C5}"/>
              </a:ext>
            </a:extLst>
          </p:cNvPr>
          <p:cNvGraphicFramePr>
            <a:graphicFrameLocks/>
          </p:cNvGraphicFramePr>
          <p:nvPr>
            <p:extLst>
              <p:ext uri="{D42A27DB-BD31-4B8C-83A1-F6EECF244321}">
                <p14:modId xmlns:p14="http://schemas.microsoft.com/office/powerpoint/2010/main" val="158726499"/>
              </p:ext>
            </p:extLst>
          </p:nvPr>
        </p:nvGraphicFramePr>
        <p:xfrm>
          <a:off x="609600" y="2275977"/>
          <a:ext cx="7162800" cy="979488"/>
        </p:xfrm>
        <a:graphic>
          <a:graphicData uri="http://schemas.openxmlformats.org/presentationml/2006/ole">
            <mc:AlternateContent xmlns:mc="http://schemas.openxmlformats.org/markup-compatibility/2006">
              <mc:Choice xmlns:v="urn:schemas-microsoft-com:vml" Requires="v">
                <p:oleObj name="Equation" r:id="rId4" imgW="3733800" imgH="457200" progId="Equation.DSMT4">
                  <p:embed/>
                </p:oleObj>
              </mc:Choice>
              <mc:Fallback>
                <p:oleObj name="Equation" r:id="rId4" imgW="3733800" imgH="457200" progId="Equation.DSMT4">
                  <p:embed/>
                  <p:pic>
                    <p:nvPicPr>
                      <p:cNvPr id="10" name="Object 2">
                        <a:extLst>
                          <a:ext uri="{FF2B5EF4-FFF2-40B4-BE49-F238E27FC236}">
                            <a16:creationId xmlns:a16="http://schemas.microsoft.com/office/drawing/2014/main" id="{05AB318D-F053-4F17-B63D-E81C8C72197D}"/>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75977"/>
                        <a:ext cx="7162800" cy="979488"/>
                      </a:xfrm>
                      <a:prstGeom prst="rect">
                        <a:avLst/>
                      </a:prstGeom>
                      <a:noFill/>
                      <a:ln>
                        <a:noFill/>
                      </a:ln>
                    </p:spPr>
                  </p:pic>
                </p:oleObj>
              </mc:Fallback>
            </mc:AlternateContent>
          </a:graphicData>
        </a:graphic>
      </p:graphicFrame>
      <p:graphicFrame>
        <p:nvGraphicFramePr>
          <p:cNvPr id="11" name="Objeto 10">
            <a:extLst>
              <a:ext uri="{FF2B5EF4-FFF2-40B4-BE49-F238E27FC236}">
                <a16:creationId xmlns:a16="http://schemas.microsoft.com/office/drawing/2014/main" id="{992F53FF-3922-400A-B19F-8CF642D214A8}"/>
              </a:ext>
            </a:extLst>
          </p:cNvPr>
          <p:cNvGraphicFramePr>
            <a:graphicFrameLocks noChangeAspect="1"/>
          </p:cNvGraphicFramePr>
          <p:nvPr>
            <p:extLst>
              <p:ext uri="{D42A27DB-BD31-4B8C-83A1-F6EECF244321}">
                <p14:modId xmlns:p14="http://schemas.microsoft.com/office/powerpoint/2010/main" val="489044848"/>
              </p:ext>
            </p:extLst>
          </p:nvPr>
        </p:nvGraphicFramePr>
        <p:xfrm>
          <a:off x="1481237" y="1707654"/>
          <a:ext cx="498475" cy="562190"/>
        </p:xfrm>
        <a:graphic>
          <a:graphicData uri="http://schemas.openxmlformats.org/presentationml/2006/ole">
            <mc:AlternateContent xmlns:mc="http://schemas.openxmlformats.org/markup-compatibility/2006">
              <mc:Choice xmlns:v="urn:schemas-microsoft-com:vml" Requires="v">
                <p:oleObj name="Equation" r:id="rId6" imgW="215713" imgH="241091" progId="Equation.DSMT4">
                  <p:embed/>
                </p:oleObj>
              </mc:Choice>
              <mc:Fallback>
                <p:oleObj name="Equation" r:id="rId6" imgW="215713" imgH="241091" progId="Equation.DSMT4">
                  <p:embed/>
                  <p:pic>
                    <p:nvPicPr>
                      <p:cNvPr id="11" name="Objeto 10">
                        <a:extLst>
                          <a:ext uri="{FF2B5EF4-FFF2-40B4-BE49-F238E27FC236}">
                            <a16:creationId xmlns:a16="http://schemas.microsoft.com/office/drawing/2014/main" id="{04F2E24E-C93B-461B-BFED-D3724CA0F7A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1237" y="1707654"/>
                        <a:ext cx="498475" cy="562190"/>
                      </a:xfrm>
                      <a:prstGeom prst="rect">
                        <a:avLst/>
                      </a:prstGeom>
                      <a:noFill/>
                      <a:ln>
                        <a:noFill/>
                      </a:ln>
                    </p:spPr>
                  </p:pic>
                </p:oleObj>
              </mc:Fallback>
            </mc:AlternateContent>
          </a:graphicData>
        </a:graphic>
      </p:graphicFrame>
      <p:graphicFrame>
        <p:nvGraphicFramePr>
          <p:cNvPr id="12" name="Object 4">
            <a:extLst>
              <a:ext uri="{FF2B5EF4-FFF2-40B4-BE49-F238E27FC236}">
                <a16:creationId xmlns:a16="http://schemas.microsoft.com/office/drawing/2014/main" id="{90D772D1-5B53-41CA-A6C1-A7EBA391374D}"/>
              </a:ext>
            </a:extLst>
          </p:cNvPr>
          <p:cNvGraphicFramePr>
            <a:graphicFrameLocks/>
          </p:cNvGraphicFramePr>
          <p:nvPr>
            <p:extLst>
              <p:ext uri="{D42A27DB-BD31-4B8C-83A1-F6EECF244321}">
                <p14:modId xmlns:p14="http://schemas.microsoft.com/office/powerpoint/2010/main" val="92153486"/>
              </p:ext>
            </p:extLst>
          </p:nvPr>
        </p:nvGraphicFramePr>
        <p:xfrm>
          <a:off x="650875" y="3828256"/>
          <a:ext cx="4484688" cy="1047750"/>
        </p:xfrm>
        <a:graphic>
          <a:graphicData uri="http://schemas.openxmlformats.org/presentationml/2006/ole">
            <mc:AlternateContent xmlns:mc="http://schemas.openxmlformats.org/markup-compatibility/2006">
              <mc:Choice xmlns:v="urn:schemas-microsoft-com:vml" Requires="v">
                <p:oleObj name="Equation" r:id="rId8" imgW="2057400" imgH="533160" progId="Equation.DSMT4">
                  <p:embed/>
                </p:oleObj>
              </mc:Choice>
              <mc:Fallback>
                <p:oleObj name="Equation" r:id="rId8" imgW="2057400" imgH="533160" progId="Equation.DSMT4">
                  <p:embed/>
                  <p:pic>
                    <p:nvPicPr>
                      <p:cNvPr id="12" name="Object 4">
                        <a:extLst>
                          <a:ext uri="{FF2B5EF4-FFF2-40B4-BE49-F238E27FC236}">
                            <a16:creationId xmlns:a16="http://schemas.microsoft.com/office/drawing/2014/main" id="{F5EF206E-3CE9-4B64-BC44-B20E4A478013}"/>
                          </a:ext>
                        </a:extLst>
                      </p:cNvPr>
                      <p:cNvPicPr>
                        <a:picLocks noChangeArrowheads="1"/>
                      </p:cNvPicPr>
                      <p:nvPr/>
                    </p:nvPicPr>
                    <p:blipFill>
                      <a:blip r:embed="rId9"/>
                      <a:srcRect/>
                      <a:stretch>
                        <a:fillRect/>
                      </a:stretch>
                    </p:blipFill>
                    <p:spPr bwMode="auto">
                      <a:xfrm>
                        <a:off x="650875" y="3828256"/>
                        <a:ext cx="4484688" cy="1047750"/>
                      </a:xfrm>
                      <a:prstGeom prst="rect">
                        <a:avLst/>
                      </a:prstGeom>
                      <a:noFill/>
                      <a:ln w="9525">
                        <a:noFill/>
                        <a:miter lim="800000"/>
                        <a:headEnd/>
                        <a:tailEnd/>
                      </a:ln>
                    </p:spPr>
                  </p:pic>
                </p:oleObj>
              </mc:Fallback>
            </mc:AlternateContent>
          </a:graphicData>
        </a:graphic>
      </p:graphicFrame>
      <p:sp>
        <p:nvSpPr>
          <p:cNvPr id="13" name="Espaço Reservado para Conteúdo 2">
            <a:extLst>
              <a:ext uri="{FF2B5EF4-FFF2-40B4-BE49-F238E27FC236}">
                <a16:creationId xmlns:a16="http://schemas.microsoft.com/office/drawing/2014/main" id="{58CAD12E-33EB-4D9D-BEFC-4238CB789C0A}"/>
              </a:ext>
            </a:extLst>
          </p:cNvPr>
          <p:cNvSpPr txBox="1">
            <a:spLocks/>
          </p:cNvSpPr>
          <p:nvPr/>
        </p:nvSpPr>
        <p:spPr bwMode="auto">
          <a:xfrm>
            <a:off x="228600" y="3331665"/>
            <a:ext cx="6629399"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892" indent="-342892" eaLnBrk="1" hangingPunct="1">
              <a:spcBef>
                <a:spcPct val="20000"/>
              </a:spcBef>
              <a:buSzPct val="95000"/>
              <a:buFont typeface="Wingdings" panose="05000000000000000000" pitchFamily="2" charset="2"/>
              <a:buChar char="§"/>
            </a:pPr>
            <a:r>
              <a:rPr lang="pt-BR" altLang="en-US" dirty="0">
                <a:latin typeface="Calibri" panose="020F0502020204030204" pitchFamily="34" charset="0"/>
              </a:rPr>
              <a:t>Substituindo em (II):</a:t>
            </a:r>
          </a:p>
        </p:txBody>
      </p:sp>
      <p:sp>
        <p:nvSpPr>
          <p:cNvPr id="14" name="CaixaDeTexto 13">
            <a:extLst>
              <a:ext uri="{FF2B5EF4-FFF2-40B4-BE49-F238E27FC236}">
                <a16:creationId xmlns:a16="http://schemas.microsoft.com/office/drawing/2014/main" id="{C8BBAF55-A02F-40DA-AC86-4D4E7C24B4D8}"/>
              </a:ext>
            </a:extLst>
          </p:cNvPr>
          <p:cNvSpPr txBox="1">
            <a:spLocks noChangeArrowheads="1"/>
          </p:cNvSpPr>
          <p:nvPr/>
        </p:nvSpPr>
        <p:spPr bwMode="auto">
          <a:xfrm>
            <a:off x="8388349" y="4083918"/>
            <a:ext cx="79216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200" b="1" dirty="0"/>
              <a:t>(III)</a:t>
            </a:r>
          </a:p>
        </p:txBody>
      </p:sp>
      <p:graphicFrame>
        <p:nvGraphicFramePr>
          <p:cNvPr id="15" name="Object 4">
            <a:extLst>
              <a:ext uri="{FF2B5EF4-FFF2-40B4-BE49-F238E27FC236}">
                <a16:creationId xmlns:a16="http://schemas.microsoft.com/office/drawing/2014/main" id="{CA1F53C6-606E-470D-86DC-A4365BA4DF27}"/>
              </a:ext>
            </a:extLst>
          </p:cNvPr>
          <p:cNvGraphicFramePr>
            <a:graphicFrameLocks/>
          </p:cNvGraphicFramePr>
          <p:nvPr>
            <p:extLst>
              <p:ext uri="{D42A27DB-BD31-4B8C-83A1-F6EECF244321}">
                <p14:modId xmlns:p14="http://schemas.microsoft.com/office/powerpoint/2010/main" val="3281220038"/>
              </p:ext>
            </p:extLst>
          </p:nvPr>
        </p:nvGraphicFramePr>
        <p:xfrm>
          <a:off x="5148337" y="3828256"/>
          <a:ext cx="3240087" cy="1047750"/>
        </p:xfrm>
        <a:graphic>
          <a:graphicData uri="http://schemas.openxmlformats.org/presentationml/2006/ole">
            <mc:AlternateContent xmlns:mc="http://schemas.openxmlformats.org/markup-compatibility/2006">
              <mc:Choice xmlns:v="urn:schemas-microsoft-com:vml" Requires="v">
                <p:oleObj name="Equation" r:id="rId10" imgW="1485720" imgH="533160" progId="Equation.DSMT4">
                  <p:embed/>
                </p:oleObj>
              </mc:Choice>
              <mc:Fallback>
                <p:oleObj name="Equation" r:id="rId10" imgW="1485720" imgH="533160" progId="Equation.DSMT4">
                  <p:embed/>
                  <p:pic>
                    <p:nvPicPr>
                      <p:cNvPr id="15" name="Object 4">
                        <a:extLst>
                          <a:ext uri="{FF2B5EF4-FFF2-40B4-BE49-F238E27FC236}">
                            <a16:creationId xmlns:a16="http://schemas.microsoft.com/office/drawing/2014/main" id="{91FAF821-D930-4AA4-BBF1-3F62A37BA156}"/>
                          </a:ext>
                        </a:extLst>
                      </p:cNvPr>
                      <p:cNvPicPr>
                        <a:picLocks noChangeArrowheads="1"/>
                      </p:cNvPicPr>
                      <p:nvPr/>
                    </p:nvPicPr>
                    <p:blipFill>
                      <a:blip r:embed="rId11"/>
                      <a:srcRect/>
                      <a:stretch>
                        <a:fillRect/>
                      </a:stretch>
                    </p:blipFill>
                    <p:spPr bwMode="auto">
                      <a:xfrm>
                        <a:off x="5148337" y="3828256"/>
                        <a:ext cx="3240087" cy="1047750"/>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141084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7" grpId="0" animBg="1"/>
      <p:bldP spid="8" grpId="0"/>
      <p:bldP spid="9" grpId="0" animBg="1"/>
      <p:bldP spid="13" grpId="0"/>
      <p:bldP spid="14"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4">
            <a:extLst>
              <a:ext uri="{FF2B5EF4-FFF2-40B4-BE49-F238E27FC236}">
                <a16:creationId xmlns:a16="http://schemas.microsoft.com/office/drawing/2014/main" id="{EA1A720F-804B-433D-8C6E-55BC60CFE9BA}"/>
              </a:ext>
            </a:extLst>
          </p:cNvPr>
          <p:cNvGrpSpPr/>
          <p:nvPr/>
        </p:nvGrpSpPr>
        <p:grpSpPr>
          <a:xfrm>
            <a:off x="250825" y="1504950"/>
            <a:ext cx="6454775" cy="1612901"/>
            <a:chOff x="250825" y="3486150"/>
            <a:chExt cx="6454775" cy="1612900"/>
          </a:xfrm>
        </p:grpSpPr>
        <p:sp>
          <p:nvSpPr>
            <p:cNvPr id="3" name="Espaço Reservado para Conteúdo 2">
              <a:extLst>
                <a:ext uri="{FF2B5EF4-FFF2-40B4-BE49-F238E27FC236}">
                  <a16:creationId xmlns:a16="http://schemas.microsoft.com/office/drawing/2014/main" id="{B5669D58-5AA5-4EDB-86C4-7ED8D14C3F8E}"/>
                </a:ext>
              </a:extLst>
            </p:cNvPr>
            <p:cNvSpPr txBox="1">
              <a:spLocks/>
            </p:cNvSpPr>
            <p:nvPr/>
          </p:nvSpPr>
          <p:spPr bwMode="auto">
            <a:xfrm>
              <a:off x="250825" y="3486150"/>
              <a:ext cx="6454775"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892" indent="-342892" eaLnBrk="1" hangingPunct="1">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Utilizando uma aproximação útil:</a:t>
              </a:r>
            </a:p>
          </p:txBody>
        </p:sp>
        <p:graphicFrame>
          <p:nvGraphicFramePr>
            <p:cNvPr id="4" name="Object 5">
              <a:extLst>
                <a:ext uri="{FF2B5EF4-FFF2-40B4-BE49-F238E27FC236}">
                  <a16:creationId xmlns:a16="http://schemas.microsoft.com/office/drawing/2014/main" id="{0D47A8BF-2B29-4583-A051-188CAEBDC696}"/>
                </a:ext>
              </a:extLst>
            </p:cNvPr>
            <p:cNvGraphicFramePr>
              <a:graphicFrameLocks/>
            </p:cNvGraphicFramePr>
            <p:nvPr>
              <p:extLst>
                <p:ext uri="{D42A27DB-BD31-4B8C-83A1-F6EECF244321}">
                  <p14:modId xmlns:p14="http://schemas.microsoft.com/office/powerpoint/2010/main" val="3490305896"/>
                </p:ext>
              </p:extLst>
            </p:nvPr>
          </p:nvGraphicFramePr>
          <p:xfrm>
            <a:off x="782638" y="3943350"/>
            <a:ext cx="2951162" cy="1155700"/>
          </p:xfrm>
          <a:graphic>
            <a:graphicData uri="http://schemas.openxmlformats.org/presentationml/2006/ole">
              <mc:AlternateContent xmlns:mc="http://schemas.openxmlformats.org/markup-compatibility/2006">
                <mc:Choice xmlns:v="urn:schemas-microsoft-com:vml" Requires="v">
                  <p:oleObj name="Equation" r:id="rId2" imgW="1295400" imgH="533400" progId="Equation.DSMT4">
                    <p:embed/>
                  </p:oleObj>
                </mc:Choice>
                <mc:Fallback>
                  <p:oleObj name="Equation" r:id="rId2" imgW="1295400" imgH="533400" progId="Equation.DSMT4">
                    <p:embed/>
                    <p:pic>
                      <p:nvPicPr>
                        <p:cNvPr id="4" name="Object 5">
                          <a:extLst>
                            <a:ext uri="{FF2B5EF4-FFF2-40B4-BE49-F238E27FC236}">
                              <a16:creationId xmlns:a16="http://schemas.microsoft.com/office/drawing/2014/main" id="{65A3ADDF-2660-4B7B-8F17-E3F2CD60A64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638" y="3943350"/>
                          <a:ext cx="2951162" cy="1155700"/>
                        </a:xfrm>
                        <a:prstGeom prst="rect">
                          <a:avLst/>
                        </a:prstGeom>
                        <a:solidFill>
                          <a:schemeClr val="bg1">
                            <a:lumMod val="95000"/>
                          </a:schemeClr>
                        </a:solidFill>
                        <a:ln w="9525">
                          <a:solidFill>
                            <a:srgbClr val="262626"/>
                          </a:solidFill>
                          <a:miter lim="800000"/>
                          <a:headEnd/>
                          <a:tailEnd/>
                        </a:ln>
                      </p:spPr>
                    </p:pic>
                  </p:oleObj>
                </mc:Fallback>
              </mc:AlternateContent>
            </a:graphicData>
          </a:graphic>
        </p:graphicFrame>
        <p:sp>
          <p:nvSpPr>
            <p:cNvPr id="5" name="CaixaDeTexto 16">
              <a:extLst>
                <a:ext uri="{FF2B5EF4-FFF2-40B4-BE49-F238E27FC236}">
                  <a16:creationId xmlns:a16="http://schemas.microsoft.com/office/drawing/2014/main" id="{E21FBE51-2F09-4777-900F-543332C7E38C}"/>
                </a:ext>
              </a:extLst>
            </p:cNvPr>
            <p:cNvSpPr txBox="1">
              <a:spLocks noChangeArrowheads="1"/>
            </p:cNvSpPr>
            <p:nvPr/>
          </p:nvSpPr>
          <p:spPr bwMode="auto">
            <a:xfrm>
              <a:off x="3816350" y="4324350"/>
              <a:ext cx="288925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dirty="0"/>
                <a:t>Substituindo em (III)</a:t>
              </a:r>
            </a:p>
          </p:txBody>
        </p:sp>
      </p:grpSp>
      <p:grpSp>
        <p:nvGrpSpPr>
          <p:cNvPr id="6" name="Grupo 1">
            <a:extLst>
              <a:ext uri="{FF2B5EF4-FFF2-40B4-BE49-F238E27FC236}">
                <a16:creationId xmlns:a16="http://schemas.microsoft.com/office/drawing/2014/main" id="{E99FA582-0647-498A-B3F1-9FA2C1837F75}"/>
              </a:ext>
            </a:extLst>
          </p:cNvPr>
          <p:cNvGrpSpPr/>
          <p:nvPr/>
        </p:nvGrpSpPr>
        <p:grpSpPr>
          <a:xfrm>
            <a:off x="304800" y="3507854"/>
            <a:ext cx="4344987" cy="1066800"/>
            <a:chOff x="150813" y="1163411"/>
            <a:chExt cx="3582987" cy="958850"/>
          </a:xfrm>
        </p:grpSpPr>
        <p:graphicFrame>
          <p:nvGraphicFramePr>
            <p:cNvPr id="7" name="Object 2">
              <a:extLst>
                <a:ext uri="{FF2B5EF4-FFF2-40B4-BE49-F238E27FC236}">
                  <a16:creationId xmlns:a16="http://schemas.microsoft.com/office/drawing/2014/main" id="{7F1BA58B-B6FA-48B6-B48C-7369CC150F12}"/>
                </a:ext>
              </a:extLst>
            </p:cNvPr>
            <p:cNvGraphicFramePr>
              <a:graphicFrameLocks/>
            </p:cNvGraphicFramePr>
            <p:nvPr>
              <p:extLst>
                <p:ext uri="{D42A27DB-BD31-4B8C-83A1-F6EECF244321}">
                  <p14:modId xmlns:p14="http://schemas.microsoft.com/office/powerpoint/2010/main" val="635092268"/>
                </p:ext>
              </p:extLst>
            </p:nvPr>
          </p:nvGraphicFramePr>
          <p:xfrm>
            <a:off x="747713" y="1163411"/>
            <a:ext cx="2986087" cy="958850"/>
          </p:xfrm>
          <a:graphic>
            <a:graphicData uri="http://schemas.openxmlformats.org/presentationml/2006/ole">
              <mc:AlternateContent xmlns:mc="http://schemas.openxmlformats.org/markup-compatibility/2006">
                <mc:Choice xmlns:v="urn:schemas-microsoft-com:vml" Requires="v">
                  <p:oleObj name="Equation" r:id="rId4" imgW="1638300" imgH="457200" progId="Equation.DSMT4">
                    <p:embed/>
                  </p:oleObj>
                </mc:Choice>
                <mc:Fallback>
                  <p:oleObj name="Equation" r:id="rId4" imgW="1638300" imgH="457200" progId="Equation.DSMT4">
                    <p:embed/>
                    <p:pic>
                      <p:nvPicPr>
                        <p:cNvPr id="7" name="Object 2">
                          <a:extLst>
                            <a:ext uri="{FF2B5EF4-FFF2-40B4-BE49-F238E27FC236}">
                              <a16:creationId xmlns:a16="http://schemas.microsoft.com/office/drawing/2014/main" id="{5E56B592-2D80-4DDA-8007-88BDF95CAE8F}"/>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713" y="1163411"/>
                          <a:ext cx="2986087" cy="958850"/>
                        </a:xfrm>
                        <a:prstGeom prst="rect">
                          <a:avLst/>
                        </a:prstGeom>
                        <a:solidFill>
                          <a:srgbClr val="F2F2F2"/>
                        </a:solidFill>
                        <a:ln w="9525">
                          <a:solidFill>
                            <a:srgbClr val="262626"/>
                          </a:solidFill>
                          <a:miter lim="800000"/>
                          <a:headEnd/>
                          <a:tailEnd/>
                        </a:ln>
                      </p:spPr>
                    </p:pic>
                  </p:oleObj>
                </mc:Fallback>
              </mc:AlternateContent>
            </a:graphicData>
          </a:graphic>
        </p:graphicFrame>
        <p:sp>
          <p:nvSpPr>
            <p:cNvPr id="8" name="CaixaDeTexto 8">
              <a:extLst>
                <a:ext uri="{FF2B5EF4-FFF2-40B4-BE49-F238E27FC236}">
                  <a16:creationId xmlns:a16="http://schemas.microsoft.com/office/drawing/2014/main" id="{64F1A184-92D0-4E40-9698-28473A1B2441}"/>
                </a:ext>
              </a:extLst>
            </p:cNvPr>
            <p:cNvSpPr txBox="1">
              <a:spLocks noChangeArrowheads="1"/>
            </p:cNvSpPr>
            <p:nvPr/>
          </p:nvSpPr>
          <p:spPr bwMode="auto">
            <a:xfrm>
              <a:off x="150813" y="1404938"/>
              <a:ext cx="684212" cy="3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t>(IV)</a:t>
              </a:r>
            </a:p>
          </p:txBody>
        </p:sp>
      </p:grpSp>
      <p:sp>
        <p:nvSpPr>
          <p:cNvPr id="9" name="CaixaDeTexto 8">
            <a:extLst>
              <a:ext uri="{FF2B5EF4-FFF2-40B4-BE49-F238E27FC236}">
                <a16:creationId xmlns:a16="http://schemas.microsoft.com/office/drawing/2014/main" id="{3BA2D1CF-505B-4AEF-B347-4516B51570F4}"/>
              </a:ext>
            </a:extLst>
          </p:cNvPr>
          <p:cNvSpPr txBox="1"/>
          <p:nvPr/>
        </p:nvSpPr>
        <p:spPr>
          <a:xfrm>
            <a:off x="251520" y="123478"/>
            <a:ext cx="8587680" cy="132343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Observe que a expressão anterior nos fornece a dinâmica da relação dívida/PIB, sem qualquer aproximação.</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Em geral, os livros básicos de macroeconomia, com o intuito de facilitar a interpretação e as contas, utilizam uma expressão aproximada.</a:t>
            </a:r>
          </a:p>
        </p:txBody>
      </p:sp>
    </p:spTree>
    <p:extLst>
      <p:ext uri="{BB962C8B-B14F-4D97-AF65-F5344CB8AC3E}">
        <p14:creationId xmlns:p14="http://schemas.microsoft.com/office/powerpoint/2010/main" val="11862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
            <a:extLst>
              <a:ext uri="{FF2B5EF4-FFF2-40B4-BE49-F238E27FC236}">
                <a16:creationId xmlns:a16="http://schemas.microsoft.com/office/drawing/2014/main" id="{9FF65C48-0F32-4ADD-87C6-2B5D80E86997}"/>
              </a:ext>
            </a:extLst>
          </p:cNvPr>
          <p:cNvGrpSpPr/>
          <p:nvPr/>
        </p:nvGrpSpPr>
        <p:grpSpPr>
          <a:xfrm>
            <a:off x="381000" y="1375567"/>
            <a:ext cx="4708280" cy="990600"/>
            <a:chOff x="173885" y="2343150"/>
            <a:chExt cx="4169515" cy="990600"/>
          </a:xfrm>
        </p:grpSpPr>
        <p:graphicFrame>
          <p:nvGraphicFramePr>
            <p:cNvPr id="3" name="Object 3">
              <a:extLst>
                <a:ext uri="{FF2B5EF4-FFF2-40B4-BE49-F238E27FC236}">
                  <a16:creationId xmlns:a16="http://schemas.microsoft.com/office/drawing/2014/main" id="{50A1F0EC-362E-4DA6-95F7-700D1A7F4AE9}"/>
                </a:ext>
              </a:extLst>
            </p:cNvPr>
            <p:cNvGraphicFramePr>
              <a:graphicFrameLocks/>
            </p:cNvGraphicFramePr>
            <p:nvPr>
              <p:extLst>
                <p:ext uri="{D42A27DB-BD31-4B8C-83A1-F6EECF244321}">
                  <p14:modId xmlns:p14="http://schemas.microsoft.com/office/powerpoint/2010/main" val="1494261231"/>
                </p:ext>
              </p:extLst>
            </p:nvPr>
          </p:nvGraphicFramePr>
          <p:xfrm>
            <a:off x="762000" y="2343150"/>
            <a:ext cx="3581400" cy="990600"/>
          </p:xfrm>
          <a:graphic>
            <a:graphicData uri="http://schemas.openxmlformats.org/presentationml/2006/ole">
              <mc:AlternateContent xmlns:mc="http://schemas.openxmlformats.org/markup-compatibility/2006">
                <mc:Choice xmlns:v="urn:schemas-microsoft-com:vml" Requires="v">
                  <p:oleObj name="Equation" r:id="rId2" imgW="1854200" imgH="457200" progId="Equation.DSMT4">
                    <p:embed/>
                  </p:oleObj>
                </mc:Choice>
                <mc:Fallback>
                  <p:oleObj name="Equation" r:id="rId2" imgW="1854200" imgH="457200" progId="Equation.DSMT4">
                    <p:embed/>
                    <p:pic>
                      <p:nvPicPr>
                        <p:cNvPr id="3" name="Object 3">
                          <a:extLst>
                            <a:ext uri="{FF2B5EF4-FFF2-40B4-BE49-F238E27FC236}">
                              <a16:creationId xmlns:a16="http://schemas.microsoft.com/office/drawing/2014/main" id="{035C7488-AEFE-4390-B13A-0DFE05BF559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343150"/>
                          <a:ext cx="3581400" cy="990600"/>
                        </a:xfrm>
                        <a:prstGeom prst="rect">
                          <a:avLst/>
                        </a:prstGeom>
                        <a:solidFill>
                          <a:srgbClr val="F2F2F2"/>
                        </a:solidFill>
                        <a:ln w="9525">
                          <a:solidFill>
                            <a:schemeClr val="tx1"/>
                          </a:solidFill>
                          <a:miter lim="800000"/>
                          <a:headEnd/>
                          <a:tailEnd/>
                        </a:ln>
                      </p:spPr>
                    </p:pic>
                  </p:oleObj>
                </mc:Fallback>
              </mc:AlternateContent>
            </a:graphicData>
          </a:graphic>
        </p:graphicFrame>
        <p:sp>
          <p:nvSpPr>
            <p:cNvPr id="4" name="CaixaDeTexto 10">
              <a:extLst>
                <a:ext uri="{FF2B5EF4-FFF2-40B4-BE49-F238E27FC236}">
                  <a16:creationId xmlns:a16="http://schemas.microsoft.com/office/drawing/2014/main" id="{23011772-9046-4F6B-922F-8EF9AC90A92C}"/>
                </a:ext>
              </a:extLst>
            </p:cNvPr>
            <p:cNvSpPr txBox="1">
              <a:spLocks noChangeArrowheads="1"/>
            </p:cNvSpPr>
            <p:nvPr/>
          </p:nvSpPr>
          <p:spPr bwMode="auto">
            <a:xfrm>
              <a:off x="173885" y="2552700"/>
              <a:ext cx="682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t>(V)</a:t>
              </a:r>
            </a:p>
          </p:txBody>
        </p:sp>
      </p:grpSp>
      <p:sp>
        <p:nvSpPr>
          <p:cNvPr id="5" name="Retângulo 4">
            <a:extLst>
              <a:ext uri="{FF2B5EF4-FFF2-40B4-BE49-F238E27FC236}">
                <a16:creationId xmlns:a16="http://schemas.microsoft.com/office/drawing/2014/main" id="{57E0E16E-BDEF-4E50-801B-C7247A6B4A13}"/>
              </a:ext>
            </a:extLst>
          </p:cNvPr>
          <p:cNvSpPr/>
          <p:nvPr/>
        </p:nvSpPr>
        <p:spPr>
          <a:xfrm>
            <a:off x="304800" y="2586384"/>
            <a:ext cx="8305799" cy="2073598"/>
          </a:xfrm>
          <a:prstGeom prst="rect">
            <a:avLst/>
          </a:prstGeom>
          <a:solidFill>
            <a:schemeClr val="bg1">
              <a:lumMod val="9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000" dirty="0">
              <a:latin typeface="Calibri" panose="020F0502020204030204" pitchFamily="34" charset="0"/>
            </a:endParaRPr>
          </a:p>
        </p:txBody>
      </p:sp>
      <p:sp>
        <p:nvSpPr>
          <p:cNvPr id="6" name="Espaço Reservado para Conteúdo 2">
            <a:extLst>
              <a:ext uri="{FF2B5EF4-FFF2-40B4-BE49-F238E27FC236}">
                <a16:creationId xmlns:a16="http://schemas.microsoft.com/office/drawing/2014/main" id="{39A257A7-5A1A-4FE4-8C37-ADC67E232468}"/>
              </a:ext>
            </a:extLst>
          </p:cNvPr>
          <p:cNvSpPr txBox="1">
            <a:spLocks/>
          </p:cNvSpPr>
          <p:nvPr/>
        </p:nvSpPr>
        <p:spPr bwMode="auto">
          <a:xfrm>
            <a:off x="304800" y="2662584"/>
            <a:ext cx="853440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Times New Roman" panose="02020603050405020304" pitchFamily="18" charset="0"/>
              </a:defRPr>
            </a:lvl1pPr>
            <a:lvl2pPr marL="730250" indent="-2730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892" indent="-342892" eaLnBrk="1" hangingPunct="1">
              <a:spcBef>
                <a:spcPct val="20000"/>
              </a:spcBef>
              <a:buSzPct val="95000"/>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A equação (V) nos mostra que a relação (dívida/PIB) aumenta:</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a taxa de juros incidente sobre a dívida;</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menor a taxa de crescimento do PIB real;</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o coeficiente de endividamento inicial;</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o déficit primário em relação ao PIB.</a:t>
            </a:r>
          </a:p>
        </p:txBody>
      </p:sp>
      <p:sp>
        <p:nvSpPr>
          <p:cNvPr id="7" name="CaixaDeTexto 6">
            <a:extLst>
              <a:ext uri="{FF2B5EF4-FFF2-40B4-BE49-F238E27FC236}">
                <a16:creationId xmlns:a16="http://schemas.microsoft.com/office/drawing/2014/main" id="{3B13BBA3-ADB2-4B05-886F-5A8B6C23ACB6}"/>
              </a:ext>
            </a:extLst>
          </p:cNvPr>
          <p:cNvSpPr txBox="1"/>
          <p:nvPr/>
        </p:nvSpPr>
        <p:spPr>
          <a:xfrm>
            <a:off x="251520" y="123478"/>
            <a:ext cx="8587680"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Passando para a esquerda a relação dívida/PIB do período anterior, obtemos uma expressão (aproximada) que nos mostra quais as variáveis que afetam o comportamento da relação dívida/PIB.</a:t>
            </a:r>
          </a:p>
        </p:txBody>
      </p:sp>
    </p:spTree>
    <p:extLst>
      <p:ext uri="{BB962C8B-B14F-4D97-AF65-F5344CB8AC3E}">
        <p14:creationId xmlns:p14="http://schemas.microsoft.com/office/powerpoint/2010/main" val="110790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1511751-B1CD-4B95-8C0B-A40F6B2AB944}"/>
              </a:ext>
            </a:extLst>
          </p:cNvPr>
          <p:cNvSpPr txBox="1"/>
          <p:nvPr/>
        </p:nvSpPr>
        <p:spPr>
          <a:xfrm>
            <a:off x="251520" y="51470"/>
            <a:ext cx="8587680" cy="163121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Observando o gabarito, descobrimos que o formulador da questão pensou em uma solução utilizando a versão aproximada e, adicionalmente, também calculou a taxa real de juros de forma aproximada (dessa forma a resposta se aproxima de 95). Vejamos:</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aphicFrame>
        <p:nvGraphicFramePr>
          <p:cNvPr id="3" name="Object 3">
            <a:extLst>
              <a:ext uri="{FF2B5EF4-FFF2-40B4-BE49-F238E27FC236}">
                <a16:creationId xmlns:a16="http://schemas.microsoft.com/office/drawing/2014/main" id="{45B2DFCC-2298-4086-9E26-B5D4139FA47C}"/>
              </a:ext>
            </a:extLst>
          </p:cNvPr>
          <p:cNvGraphicFramePr>
            <a:graphicFrameLocks/>
          </p:cNvGraphicFramePr>
          <p:nvPr>
            <p:extLst>
              <p:ext uri="{D42A27DB-BD31-4B8C-83A1-F6EECF244321}">
                <p14:modId xmlns:p14="http://schemas.microsoft.com/office/powerpoint/2010/main" val="288067476"/>
              </p:ext>
            </p:extLst>
          </p:nvPr>
        </p:nvGraphicFramePr>
        <p:xfrm>
          <a:off x="683568" y="1419622"/>
          <a:ext cx="3888432" cy="866244"/>
        </p:xfrm>
        <a:graphic>
          <a:graphicData uri="http://schemas.openxmlformats.org/presentationml/2006/ole">
            <mc:AlternateContent xmlns:mc="http://schemas.openxmlformats.org/markup-compatibility/2006">
              <mc:Choice xmlns:v="urn:schemas-microsoft-com:vml" Requires="v">
                <p:oleObj name="Equation" r:id="rId2" imgW="1854200" imgH="457200" progId="Equation.DSMT4">
                  <p:embed/>
                </p:oleObj>
              </mc:Choice>
              <mc:Fallback>
                <p:oleObj name="Equation" r:id="rId2" imgW="1854200" imgH="457200" progId="Equation.DSMT4">
                  <p:embed/>
                  <p:pic>
                    <p:nvPicPr>
                      <p:cNvPr id="3" name="Object 3">
                        <a:extLst>
                          <a:ext uri="{FF2B5EF4-FFF2-40B4-BE49-F238E27FC236}">
                            <a16:creationId xmlns:a16="http://schemas.microsoft.com/office/drawing/2014/main" id="{315E434D-AF6B-440E-9C72-FC5EB8550AC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19622"/>
                        <a:ext cx="3888432" cy="866244"/>
                      </a:xfrm>
                      <a:prstGeom prst="rect">
                        <a:avLst/>
                      </a:prstGeom>
                      <a:solidFill>
                        <a:srgbClr val="F2F2F2"/>
                      </a:solidFill>
                      <a:ln w="9525">
                        <a:solidFill>
                          <a:schemeClr val="tx1"/>
                        </a:solidFill>
                        <a:miter lim="800000"/>
                        <a:headEnd/>
                        <a:tailEnd/>
                      </a:ln>
                    </p:spPr>
                  </p:pic>
                </p:oleObj>
              </mc:Fallback>
            </mc:AlternateContent>
          </a:graphicData>
        </a:graphic>
      </p:graphicFrame>
      <p:sp>
        <p:nvSpPr>
          <p:cNvPr id="4" name="CaixaDeTexto 3">
            <a:extLst>
              <a:ext uri="{FF2B5EF4-FFF2-40B4-BE49-F238E27FC236}">
                <a16:creationId xmlns:a16="http://schemas.microsoft.com/office/drawing/2014/main" id="{79440AE5-A1C8-4F98-8DEA-A5D3CDBC4ACB}"/>
              </a:ext>
            </a:extLst>
          </p:cNvPr>
          <p:cNvSpPr txBox="1"/>
          <p:nvPr/>
        </p:nvSpPr>
        <p:spPr>
          <a:xfrm>
            <a:off x="323528" y="2355726"/>
            <a:ext cx="8515672" cy="707886"/>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Como </a:t>
            </a:r>
            <a:r>
              <a:rPr lang="pt-BR" sz="2000" i="1" dirty="0">
                <a:latin typeface="Arial" panose="020B0604020202020204" pitchFamily="34" charset="0"/>
                <a:cs typeface="Arial" panose="020B0604020202020204" pitchFamily="34" charset="0"/>
              </a:rPr>
              <a:t>d</a:t>
            </a:r>
            <a:r>
              <a:rPr lang="pt-BR" sz="2000" dirty="0">
                <a:latin typeface="Arial" panose="020B0604020202020204" pitchFamily="34" charset="0"/>
                <a:cs typeface="Arial" panose="020B0604020202020204" pitchFamily="34" charset="0"/>
              </a:rPr>
              <a:t> representa o déficit primário, temos que </a:t>
            </a:r>
            <a:r>
              <a:rPr lang="pt-BR" sz="2000" i="1" dirty="0">
                <a:latin typeface="Arial" panose="020B0604020202020204" pitchFamily="34" charset="0"/>
                <a:cs typeface="Arial" panose="020B0604020202020204" pitchFamily="34" charset="0"/>
              </a:rPr>
              <a:t>d</a:t>
            </a:r>
            <a:r>
              <a:rPr lang="pt-BR" sz="2000" dirty="0">
                <a:latin typeface="Arial" panose="020B0604020202020204" pitchFamily="34" charset="0"/>
                <a:cs typeface="Arial" panose="020B0604020202020204" pitchFamily="34" charset="0"/>
              </a:rPr>
              <a:t> = </a:t>
            </a:r>
            <a:r>
              <a:rPr lang="pt-BR" sz="2000" i="1" dirty="0">
                <a:latin typeface="Arial" panose="020B0604020202020204" pitchFamily="34" charset="0"/>
                <a:cs typeface="Arial" panose="020B0604020202020204" pitchFamily="34" charset="0"/>
              </a:rPr>
              <a:t>-s </a:t>
            </a:r>
            <a:r>
              <a:rPr lang="pt-BR" sz="2000" dirty="0">
                <a:latin typeface="Arial" panose="020B0604020202020204" pitchFamily="34" charset="0"/>
                <a:cs typeface="Arial" panose="020B0604020202020204" pitchFamily="34" charset="0"/>
              </a:rPr>
              <a:t>, onde </a:t>
            </a:r>
            <a:r>
              <a:rPr lang="pt-BR" sz="2000" i="1" dirty="0">
                <a:latin typeface="Arial" panose="020B0604020202020204" pitchFamily="34" charset="0"/>
                <a:cs typeface="Arial" panose="020B0604020202020204" pitchFamily="34" charset="0"/>
              </a:rPr>
              <a:t>s</a:t>
            </a:r>
            <a:r>
              <a:rPr lang="pt-BR" sz="2000" dirty="0">
                <a:latin typeface="Arial" panose="020B0604020202020204" pitchFamily="34" charset="0"/>
                <a:cs typeface="Arial" panose="020B0604020202020204" pitchFamily="34" charset="0"/>
              </a:rPr>
              <a:t> representa o superávit primário (que consta no enunciado).</a:t>
            </a:r>
          </a:p>
        </p:txBody>
      </p:sp>
      <p:graphicFrame>
        <p:nvGraphicFramePr>
          <p:cNvPr id="5" name="Object 3">
            <a:extLst>
              <a:ext uri="{FF2B5EF4-FFF2-40B4-BE49-F238E27FC236}">
                <a16:creationId xmlns:a16="http://schemas.microsoft.com/office/drawing/2014/main" id="{75C2E767-0E7B-426B-B79D-8D21947D8DF1}"/>
              </a:ext>
            </a:extLst>
          </p:cNvPr>
          <p:cNvGraphicFramePr>
            <a:graphicFrameLocks/>
          </p:cNvGraphicFramePr>
          <p:nvPr>
            <p:extLst>
              <p:ext uri="{D42A27DB-BD31-4B8C-83A1-F6EECF244321}">
                <p14:modId xmlns:p14="http://schemas.microsoft.com/office/powerpoint/2010/main" val="1091633697"/>
              </p:ext>
            </p:extLst>
          </p:nvPr>
        </p:nvGraphicFramePr>
        <p:xfrm>
          <a:off x="718673" y="3073658"/>
          <a:ext cx="3888432" cy="866244"/>
        </p:xfrm>
        <a:graphic>
          <a:graphicData uri="http://schemas.openxmlformats.org/presentationml/2006/ole">
            <mc:AlternateContent xmlns:mc="http://schemas.openxmlformats.org/markup-compatibility/2006">
              <mc:Choice xmlns:v="urn:schemas-microsoft-com:vml" Requires="v">
                <p:oleObj name="Equation" r:id="rId2" imgW="1854200" imgH="457200" progId="Equation.DSMT4">
                  <p:embed/>
                </p:oleObj>
              </mc:Choice>
              <mc:Fallback>
                <p:oleObj name="Equation" r:id="rId2" imgW="1854200" imgH="457200" progId="Equation.DSMT4">
                  <p:embed/>
                  <p:pic>
                    <p:nvPicPr>
                      <p:cNvPr id="5" name="Object 3">
                        <a:extLst>
                          <a:ext uri="{FF2B5EF4-FFF2-40B4-BE49-F238E27FC236}">
                            <a16:creationId xmlns:a16="http://schemas.microsoft.com/office/drawing/2014/main" id="{24F07814-BBDF-45D3-BB86-592D0C11B74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673" y="3073658"/>
                        <a:ext cx="3888432" cy="866244"/>
                      </a:xfrm>
                      <a:prstGeom prst="rect">
                        <a:avLst/>
                      </a:prstGeom>
                      <a:solidFill>
                        <a:srgbClr val="F2F2F2"/>
                      </a:solidFill>
                      <a:ln w="9525">
                        <a:solidFill>
                          <a:schemeClr val="tx1"/>
                        </a:solidFill>
                        <a:miter lim="800000"/>
                        <a:headEnd/>
                        <a:tailEnd/>
                      </a:ln>
                    </p:spPr>
                  </p:pic>
                </p:oleObj>
              </mc:Fallback>
            </mc:AlternateContent>
          </a:graphicData>
        </a:graphic>
      </p:graphicFrame>
      <p:sp>
        <p:nvSpPr>
          <p:cNvPr id="6" name="CaixaDeTexto 5">
            <a:extLst>
              <a:ext uri="{FF2B5EF4-FFF2-40B4-BE49-F238E27FC236}">
                <a16:creationId xmlns:a16="http://schemas.microsoft.com/office/drawing/2014/main" id="{9EF3CEAD-6BD7-45B1-8886-140CE78501F2}"/>
              </a:ext>
            </a:extLst>
          </p:cNvPr>
          <p:cNvSpPr txBox="1"/>
          <p:nvPr/>
        </p:nvSpPr>
        <p:spPr>
          <a:xfrm>
            <a:off x="323528" y="4155926"/>
            <a:ext cx="8515672" cy="707886"/>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Como a taxa nominal de juros é igual a 8% e a taxa de inflação é igual a 4%, a taxa real de juros é, </a:t>
            </a:r>
            <a:r>
              <a:rPr lang="pt-BR" sz="2000" u="sng" dirty="0">
                <a:latin typeface="Arial" panose="020B0604020202020204" pitchFamily="34" charset="0"/>
                <a:cs typeface="Arial" panose="020B0604020202020204" pitchFamily="34" charset="0"/>
              </a:rPr>
              <a:t>aproximadamente</a:t>
            </a:r>
            <a:r>
              <a:rPr lang="pt-BR" sz="2000" dirty="0">
                <a:latin typeface="Arial" panose="020B0604020202020204" pitchFamily="34" charset="0"/>
                <a:cs typeface="Arial" panose="020B0604020202020204" pitchFamily="34" charset="0"/>
              </a:rPr>
              <a:t>, igual a 4%. Logo:</a:t>
            </a:r>
          </a:p>
        </p:txBody>
      </p:sp>
    </p:spTree>
    <p:extLst>
      <p:ext uri="{BB962C8B-B14F-4D97-AF65-F5344CB8AC3E}">
        <p14:creationId xmlns:p14="http://schemas.microsoft.com/office/powerpoint/2010/main" val="200270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6E405A28-7F9A-42BA-BBD8-6AC1CAC5BFFC}"/>
              </a:ext>
            </a:extLst>
          </p:cNvPr>
          <p:cNvGraphicFramePr>
            <a:graphicFrameLocks/>
          </p:cNvGraphicFramePr>
          <p:nvPr>
            <p:extLst>
              <p:ext uri="{D42A27DB-BD31-4B8C-83A1-F6EECF244321}">
                <p14:modId xmlns:p14="http://schemas.microsoft.com/office/powerpoint/2010/main" val="1130063791"/>
              </p:ext>
            </p:extLst>
          </p:nvPr>
        </p:nvGraphicFramePr>
        <p:xfrm>
          <a:off x="274141" y="123479"/>
          <a:ext cx="8072417" cy="865350"/>
        </p:xfrm>
        <a:graphic>
          <a:graphicData uri="http://schemas.openxmlformats.org/presentationml/2006/ole">
            <mc:AlternateContent xmlns:mc="http://schemas.openxmlformats.org/markup-compatibility/2006">
              <mc:Choice xmlns:v="urn:schemas-microsoft-com:vml" Requires="v">
                <p:oleObj name="Equation" r:id="rId2" imgW="3835080" imgH="457200" progId="Equation.DSMT4">
                  <p:embed/>
                </p:oleObj>
              </mc:Choice>
              <mc:Fallback>
                <p:oleObj name="Equation" r:id="rId2" imgW="3835080" imgH="457200" progId="Equation.DSMT4">
                  <p:embed/>
                  <p:pic>
                    <p:nvPicPr>
                      <p:cNvPr id="2" name="Object 3">
                        <a:extLst>
                          <a:ext uri="{FF2B5EF4-FFF2-40B4-BE49-F238E27FC236}">
                            <a16:creationId xmlns:a16="http://schemas.microsoft.com/office/drawing/2014/main" id="{0331EDC2-351F-490C-AD1D-5B5760A36943}"/>
                          </a:ext>
                        </a:extLst>
                      </p:cNvPr>
                      <p:cNvPicPr>
                        <a:picLocks noChangeArrowheads="1"/>
                      </p:cNvPicPr>
                      <p:nvPr/>
                    </p:nvPicPr>
                    <p:blipFill>
                      <a:blip r:embed="rId3"/>
                      <a:srcRect/>
                      <a:stretch>
                        <a:fillRect/>
                      </a:stretch>
                    </p:blipFill>
                    <p:spPr bwMode="auto">
                      <a:xfrm>
                        <a:off x="274141" y="123479"/>
                        <a:ext cx="8072417" cy="865350"/>
                      </a:xfrm>
                      <a:prstGeom prst="rect">
                        <a:avLst/>
                      </a:prstGeom>
                      <a:solidFill>
                        <a:srgbClr val="F2F2F2"/>
                      </a:solidFill>
                      <a:ln w="9525">
                        <a:solidFill>
                          <a:schemeClr val="tx1"/>
                        </a:solidFill>
                        <a:miter lim="800000"/>
                        <a:headEnd/>
                        <a:tailEnd/>
                      </a:ln>
                    </p:spPr>
                  </p:pic>
                </p:oleObj>
              </mc:Fallback>
            </mc:AlternateContent>
          </a:graphicData>
        </a:graphic>
      </p:graphicFrame>
      <p:sp>
        <p:nvSpPr>
          <p:cNvPr id="3" name="CaixaDeTexto 2">
            <a:extLst>
              <a:ext uri="{FF2B5EF4-FFF2-40B4-BE49-F238E27FC236}">
                <a16:creationId xmlns:a16="http://schemas.microsoft.com/office/drawing/2014/main" id="{59091A5E-A9BC-4CE1-A80C-E087AC600002}"/>
              </a:ext>
            </a:extLst>
          </p:cNvPr>
          <p:cNvSpPr txBox="1"/>
          <p:nvPr/>
        </p:nvSpPr>
        <p:spPr>
          <a:xfrm>
            <a:off x="179512" y="1131590"/>
            <a:ext cx="8640960" cy="1692771"/>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a relação dívida/PIB seria reduzida em 1p.p. a cada período. Com isso, partindo de uma relação dívida/PIB de 100%, em t+5 ela seria igual a, aproximadamente, 95%.</a:t>
            </a:r>
          </a:p>
          <a:p>
            <a:pPr marL="342900"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Utilizando nossa expressão aproximada, podemos calcular a evolução da dívida/PIB.</a:t>
            </a:r>
          </a:p>
        </p:txBody>
      </p:sp>
      <p:graphicFrame>
        <p:nvGraphicFramePr>
          <p:cNvPr id="4" name="Object 2">
            <a:extLst>
              <a:ext uri="{FF2B5EF4-FFF2-40B4-BE49-F238E27FC236}">
                <a16:creationId xmlns:a16="http://schemas.microsoft.com/office/drawing/2014/main" id="{4434EDDF-1777-4581-98E8-C79DBD91EF12}"/>
              </a:ext>
            </a:extLst>
          </p:cNvPr>
          <p:cNvGraphicFramePr>
            <a:graphicFrameLocks/>
          </p:cNvGraphicFramePr>
          <p:nvPr>
            <p:extLst>
              <p:ext uri="{D42A27DB-BD31-4B8C-83A1-F6EECF244321}">
                <p14:modId xmlns:p14="http://schemas.microsoft.com/office/powerpoint/2010/main" val="2206036123"/>
              </p:ext>
            </p:extLst>
          </p:nvPr>
        </p:nvGraphicFramePr>
        <p:xfrm>
          <a:off x="683568" y="2859782"/>
          <a:ext cx="3528392" cy="888682"/>
        </p:xfrm>
        <a:graphic>
          <a:graphicData uri="http://schemas.openxmlformats.org/presentationml/2006/ole">
            <mc:AlternateContent xmlns:mc="http://schemas.openxmlformats.org/markup-compatibility/2006">
              <mc:Choice xmlns:v="urn:schemas-microsoft-com:vml" Requires="v">
                <p:oleObj name="Equation" r:id="rId4" imgW="1638300" imgH="457200" progId="Equation.DSMT4">
                  <p:embed/>
                </p:oleObj>
              </mc:Choice>
              <mc:Fallback>
                <p:oleObj name="Equation" r:id="rId4" imgW="1638300" imgH="457200" progId="Equation.DSMT4">
                  <p:embed/>
                  <p:pic>
                    <p:nvPicPr>
                      <p:cNvPr id="5" name="Object 2">
                        <a:extLst>
                          <a:ext uri="{FF2B5EF4-FFF2-40B4-BE49-F238E27FC236}">
                            <a16:creationId xmlns:a16="http://schemas.microsoft.com/office/drawing/2014/main" id="{912AB438-2577-4890-89E4-CA37CB3FFEB1}"/>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859782"/>
                        <a:ext cx="3528392" cy="888682"/>
                      </a:xfrm>
                      <a:prstGeom prst="rect">
                        <a:avLst/>
                      </a:prstGeom>
                      <a:solidFill>
                        <a:srgbClr val="F2F2F2"/>
                      </a:solidFill>
                      <a:ln w="9525">
                        <a:solidFill>
                          <a:srgbClr val="262626"/>
                        </a:solidFill>
                        <a:miter lim="800000"/>
                        <a:headEnd/>
                        <a:tailEnd/>
                      </a:ln>
                    </p:spPr>
                  </p:pic>
                </p:oleObj>
              </mc:Fallback>
            </mc:AlternateContent>
          </a:graphicData>
        </a:graphic>
      </p:graphicFrame>
      <p:pic>
        <p:nvPicPr>
          <p:cNvPr id="5" name="Imagem 4">
            <a:extLst>
              <a:ext uri="{FF2B5EF4-FFF2-40B4-BE49-F238E27FC236}">
                <a16:creationId xmlns:a16="http://schemas.microsoft.com/office/drawing/2014/main" id="{D1BFD032-717C-49B0-B62D-700A55529D1F}"/>
              </a:ext>
            </a:extLst>
          </p:cNvPr>
          <p:cNvPicPr>
            <a:picLocks noChangeAspect="1"/>
          </p:cNvPicPr>
          <p:nvPr/>
        </p:nvPicPr>
        <p:blipFill>
          <a:blip r:embed="rId6"/>
          <a:stretch>
            <a:fillRect/>
          </a:stretch>
        </p:blipFill>
        <p:spPr>
          <a:xfrm>
            <a:off x="4564710" y="2835813"/>
            <a:ext cx="1663474" cy="1752161"/>
          </a:xfrm>
          <a:prstGeom prst="rect">
            <a:avLst/>
          </a:prstGeom>
        </p:spPr>
      </p:pic>
      <p:cxnSp>
        <p:nvCxnSpPr>
          <p:cNvPr id="6" name="Conector de Seta Reta 5">
            <a:extLst>
              <a:ext uri="{FF2B5EF4-FFF2-40B4-BE49-F238E27FC236}">
                <a16:creationId xmlns:a16="http://schemas.microsoft.com/office/drawing/2014/main" id="{C7BE2B93-5FD6-4A76-8997-B5A3D2DD7DD4}"/>
              </a:ext>
            </a:extLst>
          </p:cNvPr>
          <p:cNvCxnSpPr/>
          <p:nvPr/>
        </p:nvCxnSpPr>
        <p:spPr>
          <a:xfrm>
            <a:off x="4211960" y="2859782"/>
            <a:ext cx="3600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2">
            <a:extLst>
              <a:ext uri="{FF2B5EF4-FFF2-40B4-BE49-F238E27FC236}">
                <a16:creationId xmlns:a16="http://schemas.microsoft.com/office/drawing/2014/main" id="{CDBBFE86-EB7D-4CEE-AB88-E5227702468B}"/>
              </a:ext>
            </a:extLst>
          </p:cNvPr>
          <p:cNvGraphicFramePr>
            <a:graphicFrameLocks/>
          </p:cNvGraphicFramePr>
          <p:nvPr>
            <p:extLst>
              <p:ext uri="{D42A27DB-BD31-4B8C-83A1-F6EECF244321}">
                <p14:modId xmlns:p14="http://schemas.microsoft.com/office/powerpoint/2010/main" val="3558044624"/>
              </p:ext>
            </p:extLst>
          </p:nvPr>
        </p:nvGraphicFramePr>
        <p:xfrm>
          <a:off x="6300192" y="4299942"/>
          <a:ext cx="794518" cy="259382"/>
        </p:xfrm>
        <a:graphic>
          <a:graphicData uri="http://schemas.openxmlformats.org/presentationml/2006/ole">
            <mc:AlternateContent xmlns:mc="http://schemas.openxmlformats.org/markup-compatibility/2006">
              <mc:Choice xmlns:v="urn:schemas-microsoft-com:vml" Requires="v">
                <p:oleObj name="Equation" r:id="rId7" imgW="444240" imgH="177480" progId="Equation.DSMT4">
                  <p:embed/>
                </p:oleObj>
              </mc:Choice>
              <mc:Fallback>
                <p:oleObj name="Equation" r:id="rId7" imgW="444240" imgH="177480" progId="Equation.DSMT4">
                  <p:embed/>
                  <p:pic>
                    <p:nvPicPr>
                      <p:cNvPr id="11" name="Object 2">
                        <a:extLst>
                          <a:ext uri="{FF2B5EF4-FFF2-40B4-BE49-F238E27FC236}">
                            <a16:creationId xmlns:a16="http://schemas.microsoft.com/office/drawing/2014/main" id="{5A13D5A1-79EC-4B5F-9010-AA83D3CDD78B}"/>
                          </a:ext>
                        </a:extLst>
                      </p:cNvPr>
                      <p:cNvPicPr>
                        <a:picLocks noChangeArrowheads="1"/>
                      </p:cNvPicPr>
                      <p:nvPr/>
                    </p:nvPicPr>
                    <p:blipFill>
                      <a:blip r:embed="rId8"/>
                      <a:srcRect/>
                      <a:stretch>
                        <a:fillRect/>
                      </a:stretch>
                    </p:blipFill>
                    <p:spPr bwMode="auto">
                      <a:xfrm>
                        <a:off x="6300192" y="4299942"/>
                        <a:ext cx="794518" cy="259382"/>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4129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FFBC364E-C066-4DDA-9D6E-E5B07C35333F}"/>
              </a:ext>
            </a:extLst>
          </p:cNvPr>
          <p:cNvSpPr txBox="1"/>
          <p:nvPr/>
        </p:nvSpPr>
        <p:spPr>
          <a:xfrm>
            <a:off x="179512" y="51470"/>
            <a:ext cx="8784976" cy="2616101"/>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Entretanto, não se esqueça que:</a:t>
            </a: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457200" indent="-457200" algn="just">
              <a:buFont typeface="+mj-lt"/>
              <a:buAutoNum type="alphaLcParenR"/>
            </a:pPr>
            <a:r>
              <a:rPr lang="pt-BR" sz="2000" dirty="0">
                <a:latin typeface="Arial" panose="020B0604020202020204" pitchFamily="34" charset="0"/>
                <a:cs typeface="Arial" panose="020B0604020202020204" pitchFamily="34" charset="0"/>
              </a:rPr>
              <a:t>O termo                    é uma aproximação.</a:t>
            </a:r>
          </a:p>
          <a:p>
            <a:pPr marL="457200" indent="-457200" algn="just">
              <a:buFont typeface="+mj-lt"/>
              <a:buAutoNum type="alphaLcParenR"/>
            </a:pPr>
            <a:endParaRPr lang="pt-BR" sz="400" dirty="0">
              <a:latin typeface="Arial" panose="020B0604020202020204" pitchFamily="34" charset="0"/>
              <a:cs typeface="Arial" panose="020B0604020202020204" pitchFamily="34" charset="0"/>
            </a:endParaRPr>
          </a:p>
          <a:p>
            <a:pPr marL="457200" indent="-457200" algn="just">
              <a:buFont typeface="+mj-lt"/>
              <a:buAutoNum type="alphaLcParenR"/>
            </a:pPr>
            <a:r>
              <a:rPr lang="pt-BR" sz="2000" dirty="0">
                <a:latin typeface="Arial" panose="020B0604020202020204" pitchFamily="34" charset="0"/>
                <a:cs typeface="Arial" panose="020B0604020202020204" pitchFamily="34" charset="0"/>
              </a:rPr>
              <a:t>A taxa real de juros foi calculada de forma aproximada.</a:t>
            </a:r>
          </a:p>
          <a:p>
            <a:pPr marL="285750" indent="-285750"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Basta que utilizemos a taxa real de juros calculada sem aproximação (seu valor exato), que o resultado será diferente. Nesse caso o valor da relação dívida/PIB será, aproximadamente, 94%.</a:t>
            </a:r>
          </a:p>
          <a:p>
            <a:pPr algn="just"/>
            <a:endParaRPr lang="pt-BR" sz="2000" dirty="0">
              <a:latin typeface="Arial" panose="020B0604020202020204" pitchFamily="34" charset="0"/>
              <a:cs typeface="Arial" panose="020B0604020202020204" pitchFamily="34" charset="0"/>
            </a:endParaRPr>
          </a:p>
        </p:txBody>
      </p:sp>
      <p:graphicFrame>
        <p:nvGraphicFramePr>
          <p:cNvPr id="3" name="Object 2">
            <a:extLst>
              <a:ext uri="{FF2B5EF4-FFF2-40B4-BE49-F238E27FC236}">
                <a16:creationId xmlns:a16="http://schemas.microsoft.com/office/drawing/2014/main" id="{9D8AF905-1AE3-4CDB-96D5-72409E37E3ED}"/>
              </a:ext>
            </a:extLst>
          </p:cNvPr>
          <p:cNvGraphicFramePr>
            <a:graphicFrameLocks/>
          </p:cNvGraphicFramePr>
          <p:nvPr>
            <p:extLst>
              <p:ext uri="{D42A27DB-BD31-4B8C-83A1-F6EECF244321}">
                <p14:modId xmlns:p14="http://schemas.microsoft.com/office/powerpoint/2010/main" val="2024265142"/>
              </p:ext>
            </p:extLst>
          </p:nvPr>
        </p:nvGraphicFramePr>
        <p:xfrm>
          <a:off x="1691680" y="411510"/>
          <a:ext cx="1304908" cy="535941"/>
        </p:xfrm>
        <a:graphic>
          <a:graphicData uri="http://schemas.openxmlformats.org/presentationml/2006/ole">
            <mc:AlternateContent xmlns:mc="http://schemas.openxmlformats.org/markup-compatibility/2006">
              <mc:Choice xmlns:v="urn:schemas-microsoft-com:vml" Requires="v">
                <p:oleObj name="Equation" r:id="rId2" imgW="736560" imgH="304560" progId="Equation.DSMT4">
                  <p:embed/>
                </p:oleObj>
              </mc:Choice>
              <mc:Fallback>
                <p:oleObj name="Equation" r:id="rId2" imgW="736560" imgH="304560" progId="Equation.DSMT4">
                  <p:embed/>
                  <p:pic>
                    <p:nvPicPr>
                      <p:cNvPr id="3" name="Object 2">
                        <a:extLst>
                          <a:ext uri="{FF2B5EF4-FFF2-40B4-BE49-F238E27FC236}">
                            <a16:creationId xmlns:a16="http://schemas.microsoft.com/office/drawing/2014/main" id="{79417A25-D65E-4FF0-BD4C-4B49CF53E501}"/>
                          </a:ext>
                        </a:extLst>
                      </p:cNvPr>
                      <p:cNvPicPr>
                        <a:picLocks noChangeArrowheads="1"/>
                      </p:cNvPicPr>
                      <p:nvPr/>
                    </p:nvPicPr>
                    <p:blipFill>
                      <a:blip r:embed="rId3"/>
                      <a:srcRect/>
                      <a:stretch>
                        <a:fillRect/>
                      </a:stretch>
                    </p:blipFill>
                    <p:spPr bwMode="auto">
                      <a:xfrm>
                        <a:off x="1691680" y="411510"/>
                        <a:ext cx="1304908" cy="535941"/>
                      </a:xfrm>
                      <a:prstGeom prst="rect">
                        <a:avLst/>
                      </a:prstGeom>
                      <a:noFill/>
                      <a:ln w="9525">
                        <a:noFill/>
                        <a:miter lim="800000"/>
                        <a:headEnd/>
                        <a:tailEnd/>
                      </a:ln>
                    </p:spPr>
                  </p:pic>
                </p:oleObj>
              </mc:Fallback>
            </mc:AlternateContent>
          </a:graphicData>
        </a:graphic>
      </p:graphicFrame>
      <p:graphicFrame>
        <p:nvGraphicFramePr>
          <p:cNvPr id="4" name="Object 2">
            <a:extLst>
              <a:ext uri="{FF2B5EF4-FFF2-40B4-BE49-F238E27FC236}">
                <a16:creationId xmlns:a16="http://schemas.microsoft.com/office/drawing/2014/main" id="{5559D5D1-F908-4A57-91D8-89474C38819A}"/>
              </a:ext>
            </a:extLst>
          </p:cNvPr>
          <p:cNvGraphicFramePr>
            <a:graphicFrameLocks/>
          </p:cNvGraphicFramePr>
          <p:nvPr>
            <p:extLst>
              <p:ext uri="{D42A27DB-BD31-4B8C-83A1-F6EECF244321}">
                <p14:modId xmlns:p14="http://schemas.microsoft.com/office/powerpoint/2010/main" val="1770827110"/>
              </p:ext>
            </p:extLst>
          </p:nvPr>
        </p:nvGraphicFramePr>
        <p:xfrm>
          <a:off x="588640" y="2355726"/>
          <a:ext cx="8087816" cy="888683"/>
        </p:xfrm>
        <a:graphic>
          <a:graphicData uri="http://schemas.openxmlformats.org/presentationml/2006/ole">
            <mc:AlternateContent xmlns:mc="http://schemas.openxmlformats.org/markup-compatibility/2006">
              <mc:Choice xmlns:v="urn:schemas-microsoft-com:vml" Requires="v">
                <p:oleObj name="Equation" r:id="rId4" imgW="4140000" imgH="507960" progId="Equation.DSMT4">
                  <p:embed/>
                </p:oleObj>
              </mc:Choice>
              <mc:Fallback>
                <p:oleObj name="Equation" r:id="rId4" imgW="4140000" imgH="507960" progId="Equation.DSMT4">
                  <p:embed/>
                  <p:pic>
                    <p:nvPicPr>
                      <p:cNvPr id="4" name="Object 2">
                        <a:extLst>
                          <a:ext uri="{FF2B5EF4-FFF2-40B4-BE49-F238E27FC236}">
                            <a16:creationId xmlns:a16="http://schemas.microsoft.com/office/drawing/2014/main" id="{986433EA-3054-4E6F-84B0-F060387FA44D}"/>
                          </a:ext>
                        </a:extLst>
                      </p:cNvPr>
                      <p:cNvPicPr>
                        <a:picLocks noChangeArrowheads="1"/>
                      </p:cNvPicPr>
                      <p:nvPr/>
                    </p:nvPicPr>
                    <p:blipFill>
                      <a:blip r:embed="rId5"/>
                      <a:srcRect/>
                      <a:stretch>
                        <a:fillRect/>
                      </a:stretch>
                    </p:blipFill>
                    <p:spPr bwMode="auto">
                      <a:xfrm>
                        <a:off x="588640" y="2355726"/>
                        <a:ext cx="8087816" cy="888683"/>
                      </a:xfrm>
                      <a:prstGeom prst="rect">
                        <a:avLst/>
                      </a:prstGeom>
                      <a:solidFill>
                        <a:srgbClr val="F2F2F2"/>
                      </a:solidFill>
                      <a:ln w="9525">
                        <a:solidFill>
                          <a:srgbClr val="262626"/>
                        </a:solidFill>
                        <a:miter lim="800000"/>
                        <a:headEnd/>
                        <a:tailEnd/>
                      </a:ln>
                    </p:spPr>
                  </p:pic>
                </p:oleObj>
              </mc:Fallback>
            </mc:AlternateContent>
          </a:graphicData>
        </a:graphic>
      </p:graphicFrame>
      <p:graphicFrame>
        <p:nvGraphicFramePr>
          <p:cNvPr id="5" name="Object 2">
            <a:extLst>
              <a:ext uri="{FF2B5EF4-FFF2-40B4-BE49-F238E27FC236}">
                <a16:creationId xmlns:a16="http://schemas.microsoft.com/office/drawing/2014/main" id="{96B2E8BC-83E0-4D71-B7DA-9F2C702030E5}"/>
              </a:ext>
            </a:extLst>
          </p:cNvPr>
          <p:cNvGraphicFramePr>
            <a:graphicFrameLocks/>
          </p:cNvGraphicFramePr>
          <p:nvPr>
            <p:extLst>
              <p:ext uri="{D42A27DB-BD31-4B8C-83A1-F6EECF244321}">
                <p14:modId xmlns:p14="http://schemas.microsoft.com/office/powerpoint/2010/main" val="2401647291"/>
              </p:ext>
            </p:extLst>
          </p:nvPr>
        </p:nvGraphicFramePr>
        <p:xfrm>
          <a:off x="611560" y="3435846"/>
          <a:ext cx="3528392" cy="888682"/>
        </p:xfrm>
        <a:graphic>
          <a:graphicData uri="http://schemas.openxmlformats.org/presentationml/2006/ole">
            <mc:AlternateContent xmlns:mc="http://schemas.openxmlformats.org/markup-compatibility/2006">
              <mc:Choice xmlns:v="urn:schemas-microsoft-com:vml" Requires="v">
                <p:oleObj name="Equation" r:id="rId6" imgW="1638000" imgH="457200" progId="Equation.DSMT4">
                  <p:embed/>
                </p:oleObj>
              </mc:Choice>
              <mc:Fallback>
                <p:oleObj name="Equation" r:id="rId6" imgW="1638000" imgH="457200" progId="Equation.DSMT4">
                  <p:embed/>
                  <p:pic>
                    <p:nvPicPr>
                      <p:cNvPr id="5" name="Object 2">
                        <a:extLst>
                          <a:ext uri="{FF2B5EF4-FFF2-40B4-BE49-F238E27FC236}">
                            <a16:creationId xmlns:a16="http://schemas.microsoft.com/office/drawing/2014/main" id="{528DCA3F-3937-45AD-AAE9-18EBEA77E5B5}"/>
                          </a:ext>
                        </a:extLst>
                      </p:cNvPr>
                      <p:cNvPicPr>
                        <a:picLocks noChangeArrowheads="1"/>
                      </p:cNvPicPr>
                      <p:nvPr/>
                    </p:nvPicPr>
                    <p:blipFill>
                      <a:blip r:embed="rId7"/>
                      <a:srcRect/>
                      <a:stretch>
                        <a:fillRect/>
                      </a:stretch>
                    </p:blipFill>
                    <p:spPr bwMode="auto">
                      <a:xfrm>
                        <a:off x="611560" y="3435846"/>
                        <a:ext cx="3528392" cy="888682"/>
                      </a:xfrm>
                      <a:prstGeom prst="rect">
                        <a:avLst/>
                      </a:prstGeom>
                      <a:solidFill>
                        <a:srgbClr val="F2F2F2"/>
                      </a:solidFill>
                      <a:ln w="9525">
                        <a:solidFill>
                          <a:srgbClr val="262626"/>
                        </a:solidFill>
                        <a:miter lim="800000"/>
                        <a:headEnd/>
                        <a:tailEnd/>
                      </a:ln>
                    </p:spPr>
                  </p:pic>
                </p:oleObj>
              </mc:Fallback>
            </mc:AlternateContent>
          </a:graphicData>
        </a:graphic>
      </p:graphicFrame>
      <p:pic>
        <p:nvPicPr>
          <p:cNvPr id="6" name="Imagem 5">
            <a:extLst>
              <a:ext uri="{FF2B5EF4-FFF2-40B4-BE49-F238E27FC236}">
                <a16:creationId xmlns:a16="http://schemas.microsoft.com/office/drawing/2014/main" id="{1627E3BB-0E3F-4993-869A-4A4C95385597}"/>
              </a:ext>
            </a:extLst>
          </p:cNvPr>
          <p:cNvPicPr>
            <a:picLocks noChangeAspect="1"/>
          </p:cNvPicPr>
          <p:nvPr/>
        </p:nvPicPr>
        <p:blipFill>
          <a:blip r:embed="rId8"/>
          <a:stretch>
            <a:fillRect/>
          </a:stretch>
        </p:blipFill>
        <p:spPr>
          <a:xfrm>
            <a:off x="4499992" y="3435846"/>
            <a:ext cx="1728192" cy="1656184"/>
          </a:xfrm>
          <a:prstGeom prst="rect">
            <a:avLst/>
          </a:prstGeom>
        </p:spPr>
      </p:pic>
      <p:cxnSp>
        <p:nvCxnSpPr>
          <p:cNvPr id="7" name="Conector de Seta Reta 6">
            <a:extLst>
              <a:ext uri="{FF2B5EF4-FFF2-40B4-BE49-F238E27FC236}">
                <a16:creationId xmlns:a16="http://schemas.microsoft.com/office/drawing/2014/main" id="{4518E58D-0960-4B48-937F-32BE279164CD}"/>
              </a:ext>
            </a:extLst>
          </p:cNvPr>
          <p:cNvCxnSpPr/>
          <p:nvPr/>
        </p:nvCxnSpPr>
        <p:spPr>
          <a:xfrm>
            <a:off x="4139952" y="3435846"/>
            <a:ext cx="3600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Object 2">
            <a:extLst>
              <a:ext uri="{FF2B5EF4-FFF2-40B4-BE49-F238E27FC236}">
                <a16:creationId xmlns:a16="http://schemas.microsoft.com/office/drawing/2014/main" id="{862CF482-086D-4DC7-97C4-9B1EA9F71C18}"/>
              </a:ext>
            </a:extLst>
          </p:cNvPr>
          <p:cNvGraphicFramePr>
            <a:graphicFrameLocks/>
          </p:cNvGraphicFramePr>
          <p:nvPr>
            <p:extLst>
              <p:ext uri="{D42A27DB-BD31-4B8C-83A1-F6EECF244321}">
                <p14:modId xmlns:p14="http://schemas.microsoft.com/office/powerpoint/2010/main" val="176107918"/>
              </p:ext>
            </p:extLst>
          </p:nvPr>
        </p:nvGraphicFramePr>
        <p:xfrm>
          <a:off x="6300192" y="4803998"/>
          <a:ext cx="794518" cy="259382"/>
        </p:xfrm>
        <a:graphic>
          <a:graphicData uri="http://schemas.openxmlformats.org/presentationml/2006/ole">
            <mc:AlternateContent xmlns:mc="http://schemas.openxmlformats.org/markup-compatibility/2006">
              <mc:Choice xmlns:v="urn:schemas-microsoft-com:vml" Requires="v">
                <p:oleObj name="Equation" r:id="rId9" imgW="444240" imgH="177480" progId="Equation.DSMT4">
                  <p:embed/>
                </p:oleObj>
              </mc:Choice>
              <mc:Fallback>
                <p:oleObj name="Equation" r:id="rId9" imgW="444240" imgH="177480" progId="Equation.DSMT4">
                  <p:embed/>
                  <p:pic>
                    <p:nvPicPr>
                      <p:cNvPr id="10" name="Object 2">
                        <a:extLst>
                          <a:ext uri="{FF2B5EF4-FFF2-40B4-BE49-F238E27FC236}">
                            <a16:creationId xmlns:a16="http://schemas.microsoft.com/office/drawing/2014/main" id="{AF56F335-B76A-48EA-A43A-CF9D1F3E3237}"/>
                          </a:ext>
                        </a:extLst>
                      </p:cNvPr>
                      <p:cNvPicPr>
                        <a:picLocks noChangeArrowheads="1"/>
                      </p:cNvPicPr>
                      <p:nvPr/>
                    </p:nvPicPr>
                    <p:blipFill>
                      <a:blip r:embed="rId10"/>
                      <a:srcRect/>
                      <a:stretch>
                        <a:fillRect/>
                      </a:stretch>
                    </p:blipFill>
                    <p:spPr bwMode="auto">
                      <a:xfrm>
                        <a:off x="6300192" y="4803998"/>
                        <a:ext cx="794518" cy="259382"/>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6339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78FAA08-7DCC-4B1A-84B0-17334E2BF023}"/>
              </a:ext>
            </a:extLst>
          </p:cNvPr>
          <p:cNvSpPr txBox="1"/>
          <p:nvPr/>
        </p:nvSpPr>
        <p:spPr>
          <a:xfrm>
            <a:off x="251520" y="123478"/>
            <a:ext cx="8640960" cy="2739211"/>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Repare então que a questão foi anulada pois, mesmo utilizando a expressão aproximada para a dinâmica da relação dívida/PIB, podemos ter dois resultados (94 ou 95), simplesmente por utilizarmos a taxa real de juros calculada de forma exata ou aproximada.</a:t>
            </a:r>
          </a:p>
          <a:p>
            <a:pPr marL="342900" indent="-342900"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Claro, o resultado ainda seria diferente caso não utilizássemos a expressão aproximada:</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Experimente calcular a relação dívida/PIB em t+5, utilizando a equação exata.</a:t>
            </a:r>
          </a:p>
        </p:txBody>
      </p:sp>
      <p:graphicFrame>
        <p:nvGraphicFramePr>
          <p:cNvPr id="3" name="Object 4">
            <a:extLst>
              <a:ext uri="{FF2B5EF4-FFF2-40B4-BE49-F238E27FC236}">
                <a16:creationId xmlns:a16="http://schemas.microsoft.com/office/drawing/2014/main" id="{63525F6F-5F46-402A-91FD-9770055BE2AE}"/>
              </a:ext>
            </a:extLst>
          </p:cNvPr>
          <p:cNvGraphicFramePr>
            <a:graphicFrameLocks/>
          </p:cNvGraphicFramePr>
          <p:nvPr>
            <p:extLst>
              <p:ext uri="{D42A27DB-BD31-4B8C-83A1-F6EECF244321}">
                <p14:modId xmlns:p14="http://schemas.microsoft.com/office/powerpoint/2010/main" val="2560501063"/>
              </p:ext>
            </p:extLst>
          </p:nvPr>
        </p:nvGraphicFramePr>
        <p:xfrm>
          <a:off x="1187624" y="2859782"/>
          <a:ext cx="3168352" cy="1008112"/>
        </p:xfrm>
        <a:graphic>
          <a:graphicData uri="http://schemas.openxmlformats.org/presentationml/2006/ole">
            <mc:AlternateContent xmlns:mc="http://schemas.openxmlformats.org/markup-compatibility/2006">
              <mc:Choice xmlns:v="urn:schemas-microsoft-com:vml" Requires="v">
                <p:oleObj name="Equation" r:id="rId2" imgW="1485720" imgH="533160" progId="Equation.DSMT4">
                  <p:embed/>
                </p:oleObj>
              </mc:Choice>
              <mc:Fallback>
                <p:oleObj name="Equation" r:id="rId2" imgW="1485720" imgH="533160" progId="Equation.DSMT4">
                  <p:embed/>
                  <p:pic>
                    <p:nvPicPr>
                      <p:cNvPr id="3" name="Object 4">
                        <a:extLst>
                          <a:ext uri="{FF2B5EF4-FFF2-40B4-BE49-F238E27FC236}">
                            <a16:creationId xmlns:a16="http://schemas.microsoft.com/office/drawing/2014/main" id="{583AD5AC-63DB-4E00-AFB4-4851B62A25F1}"/>
                          </a:ext>
                        </a:extLst>
                      </p:cNvPr>
                      <p:cNvPicPr>
                        <a:picLocks noChangeArrowheads="1"/>
                      </p:cNvPicPr>
                      <p:nvPr/>
                    </p:nvPicPr>
                    <p:blipFill>
                      <a:blip r:embed="rId3"/>
                      <a:srcRect/>
                      <a:stretch>
                        <a:fillRect/>
                      </a:stretch>
                    </p:blipFill>
                    <p:spPr bwMode="auto">
                      <a:xfrm>
                        <a:off x="1187624" y="2859782"/>
                        <a:ext cx="3168352" cy="1008112"/>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358569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80759E12-7F80-4AC5-9CF6-9BD38921D76C}"/>
              </a:ext>
            </a:extLst>
          </p:cNvPr>
          <p:cNvSpPr/>
          <p:nvPr/>
        </p:nvSpPr>
        <p:spPr>
          <a:xfrm>
            <a:off x="3563888" y="2355726"/>
            <a:ext cx="2928148" cy="10801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3A7AF9E2-7355-49C9-ABD2-FF7591F17F31}"/>
              </a:ext>
            </a:extLst>
          </p:cNvPr>
          <p:cNvSpPr/>
          <p:nvPr/>
        </p:nvSpPr>
        <p:spPr>
          <a:xfrm>
            <a:off x="4860032" y="1203598"/>
            <a:ext cx="2928148" cy="10801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to 1">
            <a:extLst>
              <a:ext uri="{FF2B5EF4-FFF2-40B4-BE49-F238E27FC236}">
                <a16:creationId xmlns:a16="http://schemas.microsoft.com/office/drawing/2014/main" id="{0C4CA714-406A-4CB4-A38D-0717224CD709}"/>
              </a:ext>
            </a:extLst>
          </p:cNvPr>
          <p:cNvGraphicFramePr>
            <a:graphicFrameLocks noChangeAspect="1"/>
          </p:cNvGraphicFramePr>
          <p:nvPr>
            <p:extLst>
              <p:ext uri="{D42A27DB-BD31-4B8C-83A1-F6EECF244321}">
                <p14:modId xmlns:p14="http://schemas.microsoft.com/office/powerpoint/2010/main" val="3839616087"/>
              </p:ext>
            </p:extLst>
          </p:nvPr>
        </p:nvGraphicFramePr>
        <p:xfrm>
          <a:off x="116498" y="81161"/>
          <a:ext cx="2421706" cy="866958"/>
        </p:xfrm>
        <a:graphic>
          <a:graphicData uri="http://schemas.openxmlformats.org/presentationml/2006/ole">
            <mc:AlternateContent xmlns:mc="http://schemas.openxmlformats.org/markup-compatibility/2006">
              <mc:Choice xmlns:v="urn:schemas-microsoft-com:vml" Requires="v">
                <p:oleObj name="Equation" r:id="rId2" imgW="1104840" imgH="419040" progId="Equation.DSMT4">
                  <p:embed/>
                </p:oleObj>
              </mc:Choice>
              <mc:Fallback>
                <p:oleObj name="Equation" r:id="rId2" imgW="1104840" imgH="419040" progId="Equation.DSMT4">
                  <p:embed/>
                  <p:pic>
                    <p:nvPicPr>
                      <p:cNvPr id="4" name="Objeto 3">
                        <a:extLst>
                          <a:ext uri="{FF2B5EF4-FFF2-40B4-BE49-F238E27FC236}">
                            <a16:creationId xmlns:a16="http://schemas.microsoft.com/office/drawing/2014/main" id="{73A5B525-C3C4-4FD5-AB21-9850C66BDF9B}"/>
                          </a:ext>
                        </a:extLst>
                      </p:cNvPr>
                      <p:cNvPicPr>
                        <a:picLocks noChangeAspect="1" noChangeArrowheads="1"/>
                      </p:cNvPicPr>
                      <p:nvPr/>
                    </p:nvPicPr>
                    <p:blipFill>
                      <a:blip r:embed="rId3"/>
                      <a:srcRect/>
                      <a:stretch>
                        <a:fillRect/>
                      </a:stretch>
                    </p:blipFill>
                    <p:spPr bwMode="auto">
                      <a:xfrm>
                        <a:off x="116498" y="81161"/>
                        <a:ext cx="2421706" cy="866958"/>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3" name="Objeto 2">
            <a:extLst>
              <a:ext uri="{FF2B5EF4-FFF2-40B4-BE49-F238E27FC236}">
                <a16:creationId xmlns:a16="http://schemas.microsoft.com/office/drawing/2014/main" id="{E7A11971-2C62-49E4-84ED-C1F96967A683}"/>
              </a:ext>
            </a:extLst>
          </p:cNvPr>
          <p:cNvGraphicFramePr>
            <a:graphicFrameLocks noChangeAspect="1"/>
          </p:cNvGraphicFramePr>
          <p:nvPr>
            <p:extLst>
              <p:ext uri="{D42A27DB-BD31-4B8C-83A1-F6EECF244321}">
                <p14:modId xmlns:p14="http://schemas.microsoft.com/office/powerpoint/2010/main" val="2590980900"/>
              </p:ext>
            </p:extLst>
          </p:nvPr>
        </p:nvGraphicFramePr>
        <p:xfrm>
          <a:off x="107504" y="1131590"/>
          <a:ext cx="7680676" cy="2304256"/>
        </p:xfrm>
        <a:graphic>
          <a:graphicData uri="http://schemas.openxmlformats.org/presentationml/2006/ole">
            <mc:AlternateContent xmlns:mc="http://schemas.openxmlformats.org/markup-compatibility/2006">
              <mc:Choice xmlns:v="urn:schemas-microsoft-com:vml" Requires="v">
                <p:oleObj name="Equation" r:id="rId4" imgW="3670200" imgH="1117440" progId="Equation.DSMT4">
                  <p:embed/>
                </p:oleObj>
              </mc:Choice>
              <mc:Fallback>
                <p:oleObj name="Equation" r:id="rId4" imgW="3670200" imgH="1117440" progId="Equation.DSMT4">
                  <p:embed/>
                  <p:pic>
                    <p:nvPicPr>
                      <p:cNvPr id="5" name="Objeto 4">
                        <a:extLst>
                          <a:ext uri="{FF2B5EF4-FFF2-40B4-BE49-F238E27FC236}">
                            <a16:creationId xmlns:a16="http://schemas.microsoft.com/office/drawing/2014/main" id="{0C8611DC-3C6A-4E19-BEE2-7B83D5B67BBE}"/>
                          </a:ext>
                        </a:extLst>
                      </p:cNvPr>
                      <p:cNvPicPr>
                        <a:picLocks noChangeAspect="1" noChangeArrowheads="1"/>
                      </p:cNvPicPr>
                      <p:nvPr/>
                    </p:nvPicPr>
                    <p:blipFill>
                      <a:blip r:embed="rId5"/>
                      <a:srcRect/>
                      <a:stretch>
                        <a:fillRect/>
                      </a:stretch>
                    </p:blipFill>
                    <p:spPr bwMode="auto">
                      <a:xfrm>
                        <a:off x="107504" y="1131590"/>
                        <a:ext cx="7680676" cy="2304256"/>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C3CEE1EB-E2AF-4F1C-93B4-DB7B40FD8B17}"/>
              </a:ext>
            </a:extLst>
          </p:cNvPr>
          <p:cNvSpPr txBox="1"/>
          <p:nvPr/>
        </p:nvSpPr>
        <p:spPr>
          <a:xfrm>
            <a:off x="2610212" y="339502"/>
            <a:ext cx="3960440"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Utilizando a regra do quociente:</a:t>
            </a:r>
          </a:p>
        </p:txBody>
      </p:sp>
      <p:graphicFrame>
        <p:nvGraphicFramePr>
          <p:cNvPr id="5" name="Objeto 4">
            <a:extLst>
              <a:ext uri="{FF2B5EF4-FFF2-40B4-BE49-F238E27FC236}">
                <a16:creationId xmlns:a16="http://schemas.microsoft.com/office/drawing/2014/main" id="{24657BF9-1C98-43C3-B38A-6511B1421A87}"/>
              </a:ext>
            </a:extLst>
          </p:cNvPr>
          <p:cNvGraphicFramePr>
            <a:graphicFrameLocks noChangeAspect="1"/>
          </p:cNvGraphicFramePr>
          <p:nvPr>
            <p:extLst>
              <p:ext uri="{D42A27DB-BD31-4B8C-83A1-F6EECF244321}">
                <p14:modId xmlns:p14="http://schemas.microsoft.com/office/powerpoint/2010/main" val="2105453190"/>
              </p:ext>
            </p:extLst>
          </p:nvPr>
        </p:nvGraphicFramePr>
        <p:xfrm>
          <a:off x="6363622" y="179454"/>
          <a:ext cx="2744882" cy="736112"/>
        </p:xfrm>
        <a:graphic>
          <a:graphicData uri="http://schemas.openxmlformats.org/presentationml/2006/ole">
            <mc:AlternateContent xmlns:mc="http://schemas.openxmlformats.org/markup-compatibility/2006">
              <mc:Choice xmlns:v="urn:schemas-microsoft-com:vml" Requires="v">
                <p:oleObj name="Equation" r:id="rId6" imgW="1434960" imgH="393480" progId="Equation.DSMT4">
                  <p:embed/>
                </p:oleObj>
              </mc:Choice>
              <mc:Fallback>
                <p:oleObj name="Equation" r:id="rId6" imgW="1434960" imgH="393480" progId="Equation.DSMT4">
                  <p:embed/>
                  <p:pic>
                    <p:nvPicPr>
                      <p:cNvPr id="2" name="Objeto 1">
                        <a:extLst>
                          <a:ext uri="{FF2B5EF4-FFF2-40B4-BE49-F238E27FC236}">
                            <a16:creationId xmlns:a16="http://schemas.microsoft.com/office/drawing/2014/main" id="{0C4CA714-406A-4CB4-A38D-0717224CD709}"/>
                          </a:ext>
                        </a:extLst>
                      </p:cNvPr>
                      <p:cNvPicPr>
                        <a:picLocks noChangeAspect="1" noChangeArrowheads="1"/>
                      </p:cNvPicPr>
                      <p:nvPr/>
                    </p:nvPicPr>
                    <p:blipFill>
                      <a:blip r:embed="rId7"/>
                      <a:srcRect/>
                      <a:stretch>
                        <a:fillRect/>
                      </a:stretch>
                    </p:blipFill>
                    <p:spPr bwMode="auto">
                      <a:xfrm>
                        <a:off x="6363622" y="179454"/>
                        <a:ext cx="2744882" cy="736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7185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F04187F-E698-4E4A-8109-EC36B1A45E75}"/>
              </a:ext>
            </a:extLst>
          </p:cNvPr>
          <p:cNvSpPr/>
          <p:nvPr/>
        </p:nvSpPr>
        <p:spPr>
          <a:xfrm>
            <a:off x="107504" y="63664"/>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Se vale a Hipótese de Passeio Aleatório, então apenas mudanças esperadas na política econômica afetam o consumo. </a:t>
            </a:r>
          </a:p>
        </p:txBody>
      </p:sp>
      <p:sp>
        <p:nvSpPr>
          <p:cNvPr id="3" name="CaixaDeTexto 2">
            <a:extLst>
              <a:ext uri="{FF2B5EF4-FFF2-40B4-BE49-F238E27FC236}">
                <a16:creationId xmlns:a16="http://schemas.microsoft.com/office/drawing/2014/main" id="{62441CB0-8A2F-471A-BA29-7D91D06ECB6A}"/>
              </a:ext>
            </a:extLst>
          </p:cNvPr>
          <p:cNvSpPr txBox="1"/>
          <p:nvPr/>
        </p:nvSpPr>
        <p:spPr>
          <a:xfrm>
            <a:off x="6132416" y="411510"/>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Espaço Reservado para Conteúdo 2">
            <a:extLst>
              <a:ext uri="{FF2B5EF4-FFF2-40B4-BE49-F238E27FC236}">
                <a16:creationId xmlns:a16="http://schemas.microsoft.com/office/drawing/2014/main" id="{02EA090C-CEE3-4758-9DB2-5BBEAF194F69}"/>
              </a:ext>
            </a:extLst>
          </p:cNvPr>
          <p:cNvSpPr txBox="1">
            <a:spLocks/>
          </p:cNvSpPr>
          <p:nvPr/>
        </p:nvSpPr>
        <p:spPr>
          <a:xfrm>
            <a:off x="35496" y="837768"/>
            <a:ext cx="8978080" cy="4305732"/>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99000"/>
              <a:buFont typeface="Wingdings" panose="05000000000000000000" pitchFamily="2" charset="2"/>
              <a:buChar char="§"/>
            </a:pPr>
            <a:r>
              <a:rPr lang="pt-BR" sz="2000" dirty="0">
                <a:latin typeface="Arial" panose="020B0604020202020204" pitchFamily="34" charset="0"/>
                <a:cs typeface="Arial" panose="020B0604020202020204" pitchFamily="34" charset="0"/>
              </a:rPr>
              <a:t>Em um trabalho clássico, Robert Hall (1978) mostra que, sob certas condições, as teorias intertemporais sobre consumo tradicionais (Ciclo Vital e Renda Permanente), implicam que o consumo deveria seguir um comportamento do tipo “passeio aleatório”.</a:t>
            </a:r>
          </a:p>
          <a:p>
            <a:pPr marL="342900" indent="-342900" algn="just">
              <a:buClrTx/>
              <a:buSzPct val="99000"/>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algn="just">
              <a:buClrTx/>
              <a:buSzPct val="99000"/>
              <a:buFont typeface="Wingdings" panose="05000000000000000000" pitchFamily="2" charset="2"/>
              <a:buChar char="§"/>
            </a:pPr>
            <a:r>
              <a:rPr lang="pt-BR" sz="2000" dirty="0">
                <a:latin typeface="Arial" panose="020B0604020202020204" pitchFamily="34" charset="0"/>
                <a:cs typeface="Arial" panose="020B0604020202020204" pitchFamily="34" charset="0"/>
              </a:rPr>
              <a:t>Segundo Hall, se os consumidores tiverem grande previsibilidade, só alterarão seu consumo quando aprenderem algo novo sobre o futuro. </a:t>
            </a:r>
            <a:endParaRPr lang="pt-BR" sz="200" dirty="0">
              <a:latin typeface="Arial" panose="020B0604020202020204" pitchFamily="34" charset="0"/>
              <a:cs typeface="Arial" panose="020B0604020202020204" pitchFamily="34" charset="0"/>
            </a:endParaRPr>
          </a:p>
          <a:p>
            <a:pPr lvl="1" algn="just">
              <a:buClrTx/>
              <a:buSzPct val="99000"/>
              <a:buFont typeface="Wingdings" panose="05000000000000000000" pitchFamily="2" charset="2"/>
              <a:buChar char="§"/>
            </a:pPr>
            <a:r>
              <a:rPr lang="pt-BR" sz="2000" dirty="0">
                <a:latin typeface="Arial" panose="020B0604020202020204" pitchFamily="34" charset="0"/>
                <a:cs typeface="Arial" panose="020B0604020202020204" pitchFamily="34" charset="0"/>
              </a:rPr>
              <a:t>Mas por definição, essa novidade não pode ser prevista.</a:t>
            </a:r>
          </a:p>
          <a:p>
            <a:pPr lvl="1" algn="just">
              <a:buClrTx/>
              <a:buSzPct val="99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algn="just">
              <a:buClrTx/>
              <a:buSzPct val="99000"/>
              <a:buFont typeface="Wingdings" panose="05000000000000000000" pitchFamily="2" charset="2"/>
              <a:buChar char="§"/>
            </a:pPr>
            <a:r>
              <a:rPr lang="pt-BR" sz="2000" dirty="0">
                <a:latin typeface="Arial" panose="020B0604020202020204" pitchFamily="34" charset="0"/>
                <a:cs typeface="Arial" panose="020B0604020202020204" pitchFamily="34" charset="0"/>
              </a:rPr>
              <a:t>Logo, a combinação das teorias de suavização de consumo com expectativas racionais deve fazer com que o consumo siga uma trajetória conhecida como “passeio aleatório” e</a:t>
            </a:r>
            <a:r>
              <a:rPr lang="pt-BR" sz="2000" dirty="0">
                <a:latin typeface="Times New Roman" panose="02020603050405020304" pitchFamily="18" charset="0"/>
                <a:cs typeface="Times New Roman" panose="02020603050405020304" pitchFamily="18" charset="0"/>
              </a:rPr>
              <a:t> </a:t>
            </a:r>
            <a:r>
              <a:rPr lang="pt-BR" sz="2000" dirty="0">
                <a:latin typeface="Arial" panose="020B0604020202020204" pitchFamily="34" charset="0"/>
                <a:cs typeface="Arial" panose="020B0604020202020204" pitchFamily="34" charset="0"/>
              </a:rPr>
              <a:t>todos os choques terão efeitos permanentes sobre o consumo:                          . </a:t>
            </a:r>
          </a:p>
          <a:p>
            <a:pPr algn="just">
              <a:buClrTx/>
              <a:buSzPct val="99000"/>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lvl="1" algn="just">
              <a:buClrTx/>
              <a:buSzPct val="99000"/>
              <a:buFont typeface="Wingdings" panose="05000000000000000000" pitchFamily="2" charset="2"/>
              <a:buChar char="§"/>
            </a:pPr>
            <a:r>
              <a:rPr lang="pt-BR" sz="2000" dirty="0">
                <a:latin typeface="Arial" panose="020B0604020202020204" pitchFamily="34" charset="0"/>
                <a:cs typeface="Arial" panose="020B0604020202020204" pitchFamily="34" charset="0"/>
              </a:rPr>
              <a:t>Veja mais detalhes sobre esse ponto no curso teórico.</a:t>
            </a:r>
          </a:p>
          <a:p>
            <a:pPr algn="just">
              <a:buClrTx/>
              <a:buSzPct val="990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aphicFrame>
        <p:nvGraphicFramePr>
          <p:cNvPr id="5" name="Objeto 4">
            <a:extLst>
              <a:ext uri="{FF2B5EF4-FFF2-40B4-BE49-F238E27FC236}">
                <a16:creationId xmlns:a16="http://schemas.microsoft.com/office/drawing/2014/main" id="{D498EA0A-0CFD-4B0F-A57E-93148ACB6D65}"/>
              </a:ext>
            </a:extLst>
          </p:cNvPr>
          <p:cNvGraphicFramePr>
            <a:graphicFrameLocks noChangeAspect="1"/>
          </p:cNvGraphicFramePr>
          <p:nvPr>
            <p:extLst>
              <p:ext uri="{D42A27DB-BD31-4B8C-83A1-F6EECF244321}">
                <p14:modId xmlns:p14="http://schemas.microsoft.com/office/powerpoint/2010/main" val="1852990113"/>
              </p:ext>
            </p:extLst>
          </p:nvPr>
        </p:nvGraphicFramePr>
        <p:xfrm>
          <a:off x="4067944" y="4201708"/>
          <a:ext cx="1800199" cy="458274"/>
        </p:xfrm>
        <a:graphic>
          <a:graphicData uri="http://schemas.openxmlformats.org/presentationml/2006/ole">
            <mc:AlternateContent xmlns:mc="http://schemas.openxmlformats.org/markup-compatibility/2006">
              <mc:Choice xmlns:v="urn:schemas-microsoft-com:vml" Requires="v">
                <p:oleObj name="Equation" r:id="rId2" imgW="901440" imgH="228600" progId="Equation.DSMT4">
                  <p:embed/>
                </p:oleObj>
              </mc:Choice>
              <mc:Fallback>
                <p:oleObj name="Equation" r:id="rId2" imgW="901440" imgH="228600" progId="Equation.DSMT4">
                  <p:embed/>
                  <p:pic>
                    <p:nvPicPr>
                      <p:cNvPr id="5" name="Objeto 4">
                        <a:extLst>
                          <a:ext uri="{FF2B5EF4-FFF2-40B4-BE49-F238E27FC236}">
                            <a16:creationId xmlns:a16="http://schemas.microsoft.com/office/drawing/2014/main" id="{396CD895-90AE-4AD2-A9A0-04620F776EDC}"/>
                          </a:ext>
                        </a:extLst>
                      </p:cNvPr>
                      <p:cNvPicPr>
                        <a:picLocks noChangeAspect="1" noChangeArrowheads="1"/>
                      </p:cNvPicPr>
                      <p:nvPr/>
                    </p:nvPicPr>
                    <p:blipFill>
                      <a:blip r:embed="rId3"/>
                      <a:srcRect/>
                      <a:stretch>
                        <a:fillRect/>
                      </a:stretch>
                    </p:blipFill>
                    <p:spPr bwMode="auto">
                      <a:xfrm>
                        <a:off x="4067944" y="4201708"/>
                        <a:ext cx="1800199" cy="4582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9460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D7429BB-C692-40C9-9891-2F4D12342028}"/>
              </a:ext>
            </a:extLst>
          </p:cNvPr>
          <p:cNvSpPr/>
          <p:nvPr/>
        </p:nvSpPr>
        <p:spPr>
          <a:xfrm>
            <a:off x="107504" y="43919"/>
            <a:ext cx="8856984" cy="400110"/>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Se q de Tobin é maior do que 1, então deve haver investimento líquido. </a:t>
            </a:r>
          </a:p>
        </p:txBody>
      </p:sp>
      <p:sp>
        <p:nvSpPr>
          <p:cNvPr id="3" name="CaixaDeTexto 2">
            <a:extLst>
              <a:ext uri="{FF2B5EF4-FFF2-40B4-BE49-F238E27FC236}">
                <a16:creationId xmlns:a16="http://schemas.microsoft.com/office/drawing/2014/main" id="{0241407D-3115-461C-ABD1-EEAC38C90565}"/>
              </a:ext>
            </a:extLst>
          </p:cNvPr>
          <p:cNvSpPr txBox="1"/>
          <p:nvPr/>
        </p:nvSpPr>
        <p:spPr>
          <a:xfrm>
            <a:off x="8508680" y="51470"/>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6FEC4B16-0117-4518-A38E-E14EFB20E97D}"/>
              </a:ext>
            </a:extLst>
          </p:cNvPr>
          <p:cNvSpPr txBox="1"/>
          <p:nvPr/>
        </p:nvSpPr>
        <p:spPr>
          <a:xfrm>
            <a:off x="123172" y="483518"/>
            <a:ext cx="8841316" cy="2677656"/>
          </a:xfrm>
          <a:prstGeom prst="rect">
            <a:avLst/>
          </a:prstGeom>
          <a:noFill/>
        </p:spPr>
        <p:txBody>
          <a:bodyPr wrap="square" rtlCol="0">
            <a:spAutoFit/>
          </a:bodyPr>
          <a:lstStyle/>
          <a:p>
            <a:pPr marL="285750" lvl="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Segundo Tobin existe uma  estreita  relação  entre  as  flutuações  no  investimento e as flutuações no mercado de ações.</a:t>
            </a:r>
          </a:p>
          <a:p>
            <a:pPr marL="285750" lvl="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Ações representam participações na propriedade das empresas e, com isso, quando o valor de mercado da empresa aumenta ampliam-se as ­ oportunidades de  investimentos  lucrativos.</a:t>
            </a:r>
          </a:p>
          <a:p>
            <a:pPr marL="285750" lvl="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os preços das ações refletem os incentivos  a investir e as decisões de investimento são baseadas na razão </a:t>
            </a:r>
            <a:r>
              <a:rPr lang="pt-BR" sz="2000" b="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aphicFrame>
        <p:nvGraphicFramePr>
          <p:cNvPr id="5" name="Object 8">
            <a:extLst>
              <a:ext uri="{FF2B5EF4-FFF2-40B4-BE49-F238E27FC236}">
                <a16:creationId xmlns:a16="http://schemas.microsoft.com/office/drawing/2014/main" id="{FE1D59E3-BE9A-495A-A95E-E09B6B7A79DA}"/>
              </a:ext>
            </a:extLst>
          </p:cNvPr>
          <p:cNvGraphicFramePr>
            <a:graphicFrameLocks noChangeAspect="1"/>
          </p:cNvGraphicFramePr>
          <p:nvPr>
            <p:extLst>
              <p:ext uri="{D42A27DB-BD31-4B8C-83A1-F6EECF244321}">
                <p14:modId xmlns:p14="http://schemas.microsoft.com/office/powerpoint/2010/main" val="281628402"/>
              </p:ext>
            </p:extLst>
          </p:nvPr>
        </p:nvGraphicFramePr>
        <p:xfrm>
          <a:off x="539552" y="2876081"/>
          <a:ext cx="6674789" cy="991813"/>
        </p:xfrm>
        <a:graphic>
          <a:graphicData uri="http://schemas.openxmlformats.org/presentationml/2006/ole">
            <mc:AlternateContent xmlns:mc="http://schemas.openxmlformats.org/markup-compatibility/2006">
              <mc:Choice xmlns:v="urn:schemas-microsoft-com:vml" Requires="v">
                <p:oleObj name="Equation" r:id="rId2" imgW="3111480" imgH="444240" progId="Equation.DSMT4">
                  <p:embed/>
                </p:oleObj>
              </mc:Choice>
              <mc:Fallback>
                <p:oleObj name="Equation" r:id="rId2" imgW="3111480" imgH="444240" progId="Equation.DSMT4">
                  <p:embed/>
                  <p:pic>
                    <p:nvPicPr>
                      <p:cNvPr id="5" name="Object 8"/>
                      <p:cNvPicPr>
                        <a:picLocks noChangeAspect="1" noChangeArrowheads="1"/>
                      </p:cNvPicPr>
                      <p:nvPr/>
                    </p:nvPicPr>
                    <p:blipFill>
                      <a:blip r:embed="rId3"/>
                      <a:srcRect/>
                      <a:stretch>
                        <a:fillRect/>
                      </a:stretch>
                    </p:blipFill>
                    <p:spPr bwMode="auto">
                      <a:xfrm>
                        <a:off x="539552" y="2876081"/>
                        <a:ext cx="6674789" cy="991813"/>
                      </a:xfrm>
                      <a:prstGeom prst="rect">
                        <a:avLst/>
                      </a:prstGeom>
                      <a:solidFill>
                        <a:schemeClr val="bg1">
                          <a:lumMod val="95000"/>
                        </a:schemeClr>
                      </a:solidFill>
                      <a:ln>
                        <a:solidFill>
                          <a:schemeClr val="tx1"/>
                        </a:solidFill>
                      </a:ln>
                    </p:spPr>
                  </p:pic>
                </p:oleObj>
              </mc:Fallback>
            </mc:AlternateContent>
          </a:graphicData>
        </a:graphic>
      </p:graphicFrame>
      <p:sp>
        <p:nvSpPr>
          <p:cNvPr id="6" name="CaixaDeTexto 5">
            <a:extLst>
              <a:ext uri="{FF2B5EF4-FFF2-40B4-BE49-F238E27FC236}">
                <a16:creationId xmlns:a16="http://schemas.microsoft.com/office/drawing/2014/main" id="{8F4C83B3-1A77-4DD0-87FE-5C2163545BFE}"/>
              </a:ext>
            </a:extLst>
          </p:cNvPr>
          <p:cNvSpPr txBox="1"/>
          <p:nvPr/>
        </p:nvSpPr>
        <p:spPr>
          <a:xfrm>
            <a:off x="107504" y="3932351"/>
            <a:ext cx="8856984" cy="1015663"/>
          </a:xfrm>
          <a:prstGeom prst="rect">
            <a:avLst/>
          </a:prstGeom>
          <a:noFill/>
        </p:spPr>
        <p:txBody>
          <a:bodyPr wrap="square" rtlCol="0">
            <a:spAutoFit/>
          </a:bodyPr>
          <a:lstStyle/>
          <a:p>
            <a:pPr marL="285750" lvl="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  q &gt; 1 → o valor de mercado do capital instalado é maior que o custo de substituição do mesmo → aumento do investimento: o valor de mercado da empresa aumenta conforme ela adquire mais capital.</a:t>
            </a:r>
          </a:p>
        </p:txBody>
      </p:sp>
    </p:spTree>
    <p:extLst>
      <p:ext uri="{BB962C8B-B14F-4D97-AF65-F5344CB8AC3E}">
        <p14:creationId xmlns:p14="http://schemas.microsoft.com/office/powerpoint/2010/main" val="199115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E9FA1BF-55E9-4EB4-9AAB-1AD4FCC85D15}"/>
              </a:ext>
            </a:extLst>
          </p:cNvPr>
          <p:cNvSpPr/>
          <p:nvPr/>
        </p:nvSpPr>
        <p:spPr>
          <a:xfrm>
            <a:off x="107504" y="63664"/>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Segundo a Hipótese dos Mercados Eficientes, o preço das ações segue um passeio aleatório.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3439FA20-0D49-4B6F-8222-201AB3E284EE}"/>
              </a:ext>
            </a:extLst>
          </p:cNvPr>
          <p:cNvSpPr txBox="1"/>
          <p:nvPr/>
        </p:nvSpPr>
        <p:spPr>
          <a:xfrm>
            <a:off x="2627784" y="411510"/>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1E7CE872-F9BE-4E73-9280-F69EEB8A1C71}"/>
              </a:ext>
            </a:extLst>
          </p:cNvPr>
          <p:cNvSpPr txBox="1"/>
          <p:nvPr/>
        </p:nvSpPr>
        <p:spPr>
          <a:xfrm>
            <a:off x="107504" y="843558"/>
            <a:ext cx="8856984" cy="3323987"/>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Uma das principais discussões na área de finanças refere-se à hipótese da eficiência do mercado de capitais. </a:t>
            </a:r>
          </a:p>
          <a:p>
            <a:pPr marL="285750" indent="-28575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De acordo com esta hipótese, o sistema de preços deve refletir </a:t>
            </a:r>
            <a:r>
              <a:rPr lang="pt-BR" sz="2000" b="1" dirty="0">
                <a:latin typeface="Arial" panose="020B0604020202020204" pitchFamily="34" charset="0"/>
                <a:cs typeface="Arial" panose="020B0604020202020204" pitchFamily="34" charset="0"/>
              </a:rPr>
              <a:t>todo o conjunto de informação disponível aos seus agentes. </a:t>
            </a:r>
          </a:p>
          <a:p>
            <a:pPr marL="285750" indent="-285750" algn="just">
              <a:buFont typeface="Wingdings" panose="05000000000000000000" pitchFamily="2" charset="2"/>
              <a:buChar char="§"/>
            </a:pPr>
            <a:endParaRPr lang="pt-BR" sz="4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Segundo Fama (1970), um mercado será dito eficiente na forma fraca quando for impossível obter retornos anormais para qualquer ativo do mercado utilizando-se informações acerca de seus retornos passados. Se o nível de retorno considerado normal for constante, esta definição implicará em um </a:t>
            </a:r>
            <a:r>
              <a:rPr lang="pt-BR" sz="2000" b="1" dirty="0">
                <a:latin typeface="Arial" panose="020B0604020202020204" pitchFamily="34" charset="0"/>
                <a:cs typeface="Arial" panose="020B0604020202020204" pitchFamily="34" charset="0"/>
              </a:rPr>
              <a:t>passeio aleatório</a:t>
            </a:r>
            <a:r>
              <a:rPr lang="pt-BR" sz="2000" dirty="0">
                <a:latin typeface="Arial" panose="020B0604020202020204" pitchFamily="34" charset="0"/>
                <a:cs typeface="Arial" panose="020B0604020202020204" pitchFamily="34" charset="0"/>
              </a:rPr>
              <a:t> para o preço de um ativo (log do preço).</a:t>
            </a:r>
          </a:p>
        </p:txBody>
      </p:sp>
    </p:spTree>
    <p:extLst>
      <p:ext uri="{BB962C8B-B14F-4D97-AF65-F5344CB8AC3E}">
        <p14:creationId xmlns:p14="http://schemas.microsoft.com/office/powerpoint/2010/main" val="411776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D9CBA84-8BB3-4333-9B35-4CCB4A03AC56}"/>
              </a:ext>
            </a:extLst>
          </p:cNvPr>
          <p:cNvSpPr/>
          <p:nvPr/>
        </p:nvSpPr>
        <p:spPr>
          <a:xfrm>
            <a:off x="179512" y="-20538"/>
            <a:ext cx="8784976" cy="3216265"/>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02 - 2019</a:t>
            </a:r>
          </a:p>
          <a:p>
            <a:pPr algn="just"/>
            <a:endParaRPr lang="pt-BR" sz="400" b="1"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Avalie como verdadeiras ou falsas as seguintes afirmativas:</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De acordo com o Princípio da Equivalência </a:t>
            </a:r>
            <a:r>
              <a:rPr lang="pt-BR" sz="2000" dirty="0" err="1">
                <a:latin typeface="Arial" panose="020B0604020202020204" pitchFamily="34" charset="0"/>
                <a:cs typeface="Arial" panose="020B0604020202020204" pitchFamily="34" charset="0"/>
              </a:rPr>
              <a:t>Ricardiana</a:t>
            </a:r>
            <a:r>
              <a:rPr lang="pt-BR" sz="2000" dirty="0">
                <a:latin typeface="Arial" panose="020B0604020202020204" pitchFamily="34" charset="0"/>
                <a:cs typeface="Arial" panose="020B0604020202020204" pitchFamily="34" charset="0"/>
              </a:rPr>
              <a:t>, uma redução dos impostos leva a um aumento proporcional do consumo privado.</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De acordo com o Princípio da Equivalência </a:t>
            </a:r>
            <a:r>
              <a:rPr lang="pt-BR" sz="2000" dirty="0" err="1">
                <a:latin typeface="Arial" panose="020B0604020202020204" pitchFamily="34" charset="0"/>
                <a:cs typeface="Arial" panose="020B0604020202020204" pitchFamily="34" charset="0"/>
              </a:rPr>
              <a:t>Ricardiana</a:t>
            </a:r>
            <a:r>
              <a:rPr lang="pt-BR" sz="2000" dirty="0">
                <a:latin typeface="Arial" panose="020B0604020202020204" pitchFamily="34" charset="0"/>
                <a:cs typeface="Arial" panose="020B0604020202020204" pitchFamily="34" charset="0"/>
              </a:rPr>
              <a:t>, uma vez que se leve em consideração a restrição orçamentária do governo, nem o déficit público e nem a dívida pública têm qualquer papel sobre a atividade econômica.</a:t>
            </a:r>
          </a:p>
          <a:p>
            <a:pPr algn="just">
              <a:spcBef>
                <a:spcPts val="600"/>
              </a:spcBef>
            </a:pPr>
            <a:endParaRPr lang="pt-BR" sz="2000" dirty="0">
              <a:solidFill>
                <a:srgbClr val="000000"/>
              </a:solidFill>
              <a:latin typeface="Arial" panose="020B0604020202020204" pitchFamily="34" charset="0"/>
              <a:cs typeface="Arial" panose="020B0604020202020204" pitchFamily="34" charset="0"/>
            </a:endParaRPr>
          </a:p>
          <a:p>
            <a:pPr algn="just"/>
            <a:endParaRPr lang="pt-BR" sz="200" dirty="0">
              <a:solidFill>
                <a:srgbClr val="000000"/>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6F5EB7C6-691B-4E68-8454-F635D4020699}"/>
              </a:ext>
            </a:extLst>
          </p:cNvPr>
          <p:cNvSpPr txBox="1"/>
          <p:nvPr/>
        </p:nvSpPr>
        <p:spPr>
          <a:xfrm>
            <a:off x="1547664" y="2355726"/>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5C934633-080F-4F22-BC07-1C0D2DBD2257}"/>
              </a:ext>
            </a:extLst>
          </p:cNvPr>
          <p:cNvSpPr txBox="1"/>
          <p:nvPr/>
        </p:nvSpPr>
        <p:spPr>
          <a:xfrm>
            <a:off x="7380312" y="1059582"/>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6" name="CaixaDeTexto 5">
            <a:extLst>
              <a:ext uri="{FF2B5EF4-FFF2-40B4-BE49-F238E27FC236}">
                <a16:creationId xmlns:a16="http://schemas.microsoft.com/office/drawing/2014/main" id="{E3FDC394-859D-4144-BC30-E047E5622726}"/>
              </a:ext>
            </a:extLst>
          </p:cNvPr>
          <p:cNvSpPr txBox="1"/>
          <p:nvPr/>
        </p:nvSpPr>
        <p:spPr>
          <a:xfrm>
            <a:off x="179512" y="2571750"/>
            <a:ext cx="8784976" cy="2646878"/>
          </a:xfrm>
          <a:prstGeom prst="rect">
            <a:avLst/>
          </a:prstGeom>
          <a:noFill/>
        </p:spPr>
        <p:txBody>
          <a:bodyPr wrap="square" rtlCol="0">
            <a:spAutoFit/>
          </a:bodyPr>
          <a:lstStyle/>
          <a:p>
            <a:pPr marL="285750" indent="-285750" algn="just">
              <a:buFont typeface="Wingdings" panose="05000000000000000000" pitchFamily="2" charset="2"/>
              <a:buChar char="§"/>
            </a:pPr>
            <a:endParaRPr lang="pt-BR" sz="4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O item (0) é falso → </a:t>
            </a:r>
            <a:r>
              <a:rPr lang="pt-BR" sz="2000" dirty="0">
                <a:latin typeface="Arial" panose="020B0604020202020204" pitchFamily="34" charset="0"/>
                <a:cs typeface="Arial" panose="020B0604020202020204" pitchFamily="34" charset="0"/>
              </a:rPr>
              <a:t>uma redução em T aumenta a renda disponível das famílias mas não aumenta o consumo e sim a poupança privada, mantendo a poupança doméstica constante (note que a poupança do governo foi reduzida).</a:t>
            </a: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O item (1) é verdadeiro</a:t>
            </a:r>
            <a:r>
              <a:rPr lang="pt-BR" sz="2000" dirty="0">
                <a:latin typeface="Arial" panose="020B0604020202020204" pitchFamily="34" charset="0"/>
                <a:cs typeface="Arial" panose="020B0604020202020204" pitchFamily="34" charset="0"/>
              </a:rPr>
              <a:t>, quando consideramos: a política fiscal, válida a equivalência ricardiana, não altera o nível de atividade econômica.</a:t>
            </a:r>
          </a:p>
          <a:p>
            <a:pPr marL="742950" lvl="1" indent="-28575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Não gosto muito do termo “...não tem qualquer papel sobre a atividade econômica.”</a:t>
            </a:r>
          </a:p>
        </p:txBody>
      </p:sp>
    </p:spTree>
    <p:extLst>
      <p:ext uri="{BB962C8B-B14F-4D97-AF65-F5344CB8AC3E}">
        <p14:creationId xmlns:p14="http://schemas.microsoft.com/office/powerpoint/2010/main" val="203725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4260BCA-6F1A-4997-9EAF-B3A6E49A00E6}"/>
              </a:ext>
            </a:extLst>
          </p:cNvPr>
          <p:cNvSpPr/>
          <p:nvPr/>
        </p:nvSpPr>
        <p:spPr>
          <a:xfrm>
            <a:off x="179512" y="123478"/>
            <a:ext cx="8784976" cy="1123384"/>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Supondo que os gastos do governo sejam exógenos, o déficit público é uma variável anticíclica.</a:t>
            </a:r>
          </a:p>
          <a:p>
            <a:pPr algn="just">
              <a:spcBef>
                <a:spcPts val="600"/>
              </a:spcBef>
            </a:pPr>
            <a:endParaRPr lang="pt-BR" sz="2000" dirty="0">
              <a:solidFill>
                <a:srgbClr val="000000"/>
              </a:solidFill>
              <a:latin typeface="Arial" panose="020B0604020202020204" pitchFamily="34" charset="0"/>
              <a:cs typeface="Arial" panose="020B0604020202020204" pitchFamily="34" charset="0"/>
            </a:endParaRPr>
          </a:p>
          <a:p>
            <a:pPr algn="just"/>
            <a:endParaRPr lang="pt-BR" sz="200" dirty="0">
              <a:solidFill>
                <a:srgbClr val="000000"/>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DA19FA12-AEF5-481B-8FE1-DBB02262772B}"/>
              </a:ext>
            </a:extLst>
          </p:cNvPr>
          <p:cNvSpPr txBox="1"/>
          <p:nvPr/>
        </p:nvSpPr>
        <p:spPr>
          <a:xfrm>
            <a:off x="2915816" y="443448"/>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79AC0797-EDC4-420C-9B4B-A696B693D89D}"/>
              </a:ext>
            </a:extLst>
          </p:cNvPr>
          <p:cNvSpPr txBox="1"/>
          <p:nvPr/>
        </p:nvSpPr>
        <p:spPr>
          <a:xfrm>
            <a:off x="179511" y="915566"/>
            <a:ext cx="8836897" cy="1831271"/>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Um aumento no nível de atividade econômica aumenta a arrecadação (T), que depende positivamente da renda. Caso o gastos do governo sejam exógenos, teremos uma redução  do déficit público.</a:t>
            </a:r>
          </a:p>
          <a:p>
            <a:pPr marL="342900" indent="-34290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Dito de outra forma, um aumento da renda (com G constante) reduz o déficit público. Logo, esta última variável é anticíclica.</a:t>
            </a:r>
          </a:p>
        </p:txBody>
      </p:sp>
    </p:spTree>
    <p:extLst>
      <p:ext uri="{BB962C8B-B14F-4D97-AF65-F5344CB8AC3E}">
        <p14:creationId xmlns:p14="http://schemas.microsoft.com/office/powerpoint/2010/main" val="269178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61A3576-065F-4087-9532-ECBD6DEE0CD1}"/>
              </a:ext>
            </a:extLst>
          </p:cNvPr>
          <p:cNvSpPr/>
          <p:nvPr/>
        </p:nvSpPr>
        <p:spPr>
          <a:xfrm>
            <a:off x="179512" y="-20538"/>
            <a:ext cx="8784976" cy="2416046"/>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Para estabilizar a razão dívida pública/PIB é necessário que o país obtenha um superávit primário equivalente à taxa de juros real incidente sobre a dívida pública.</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Quanto mais endividado for o governo de um país e maior for a taxa de juros paga para financiar sua dívida, maior será o superávit requerido na balança comercial para que a trajetória da dívida pública seja sustentável.</a:t>
            </a:r>
            <a:r>
              <a:rPr lang="pt-BR" sz="2000" b="1" dirty="0">
                <a:solidFill>
                  <a:srgbClr val="000000"/>
                </a:solidFill>
                <a:latin typeface="Arial" panose="020B0604020202020204" pitchFamily="34" charset="0"/>
                <a:cs typeface="Arial" panose="020B0604020202020204" pitchFamily="34" charset="0"/>
              </a:rPr>
              <a:t> </a:t>
            </a:r>
          </a:p>
          <a:p>
            <a:pPr algn="just">
              <a:spcBef>
                <a:spcPts val="600"/>
              </a:spcBef>
            </a:pPr>
            <a:endParaRPr lang="pt-BR" sz="2000" dirty="0">
              <a:solidFill>
                <a:srgbClr val="000000"/>
              </a:solidFill>
              <a:latin typeface="Arial" panose="020B0604020202020204" pitchFamily="34" charset="0"/>
              <a:cs typeface="Arial" panose="020B0604020202020204" pitchFamily="34" charset="0"/>
            </a:endParaRPr>
          </a:p>
          <a:p>
            <a:pPr algn="just"/>
            <a:endParaRPr lang="pt-BR" sz="200" dirty="0">
              <a:solidFill>
                <a:srgbClr val="000000"/>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57F44FF8-6674-420E-9264-77B8D53F9211}"/>
              </a:ext>
            </a:extLst>
          </p:cNvPr>
          <p:cNvSpPr txBox="1"/>
          <p:nvPr/>
        </p:nvSpPr>
        <p:spPr>
          <a:xfrm>
            <a:off x="8604448" y="156335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44D8E8D5-D5EF-4527-981A-96F44D285FCC}"/>
              </a:ext>
            </a:extLst>
          </p:cNvPr>
          <p:cNvSpPr txBox="1"/>
          <p:nvPr/>
        </p:nvSpPr>
        <p:spPr>
          <a:xfrm>
            <a:off x="2771800" y="595308"/>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5" name="CaixaDeTexto 4">
            <a:extLst>
              <a:ext uri="{FF2B5EF4-FFF2-40B4-BE49-F238E27FC236}">
                <a16:creationId xmlns:a16="http://schemas.microsoft.com/office/drawing/2014/main" id="{D5F54FEB-5785-4743-975A-3755705008B5}"/>
              </a:ext>
            </a:extLst>
          </p:cNvPr>
          <p:cNvSpPr txBox="1"/>
          <p:nvPr/>
        </p:nvSpPr>
        <p:spPr>
          <a:xfrm>
            <a:off x="72008" y="1995686"/>
            <a:ext cx="8964488" cy="310854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Os itens 3 e 4 versam sobre a estabilidade da relação Dívida/PIB, ou seja, quais são os determinantes do crescimento da relação Dívida/PIB.</a:t>
            </a:r>
          </a:p>
          <a:p>
            <a:pPr marL="342900" indent="-34290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Primeiramente, lembre-se que o déficit nominal, que mede a variação da dívida pública, é dado por:</a:t>
            </a:r>
          </a:p>
          <a:p>
            <a:pPr marL="6840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Por simplicidade estamos assumindo que a taxa de inflação é zero → </a:t>
            </a:r>
            <a:r>
              <a:rPr lang="pt-BR" sz="1900" i="1" dirty="0">
                <a:latin typeface="Arial" panose="020B0604020202020204" pitchFamily="34" charset="0"/>
                <a:cs typeface="Arial" panose="020B0604020202020204" pitchFamily="34" charset="0"/>
              </a:rPr>
              <a:t>i = r</a:t>
            </a:r>
            <a:r>
              <a:rPr lang="pt-BR" sz="1900" dirty="0">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
            </a:pPr>
            <a:endParaRPr lang="pt-BR" sz="29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marL="7200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termo entre parêntesis representa o resultado primário e o segundo termo a despesa real (nominal) com juros.</a:t>
            </a:r>
          </a:p>
        </p:txBody>
      </p:sp>
      <p:graphicFrame>
        <p:nvGraphicFramePr>
          <p:cNvPr id="6" name="Object 2">
            <a:extLst>
              <a:ext uri="{FF2B5EF4-FFF2-40B4-BE49-F238E27FC236}">
                <a16:creationId xmlns:a16="http://schemas.microsoft.com/office/drawing/2014/main" id="{0F1DE715-77DF-4E7A-BDDA-D6D8E30A9C9A}"/>
              </a:ext>
            </a:extLst>
          </p:cNvPr>
          <p:cNvGraphicFramePr>
            <a:graphicFrameLocks/>
          </p:cNvGraphicFramePr>
          <p:nvPr>
            <p:extLst>
              <p:ext uri="{D42A27DB-BD31-4B8C-83A1-F6EECF244321}">
                <p14:modId xmlns:p14="http://schemas.microsoft.com/office/powerpoint/2010/main" val="608448518"/>
              </p:ext>
            </p:extLst>
          </p:nvPr>
        </p:nvGraphicFramePr>
        <p:xfrm>
          <a:off x="855960" y="3723878"/>
          <a:ext cx="5156200" cy="579437"/>
        </p:xfrm>
        <a:graphic>
          <a:graphicData uri="http://schemas.openxmlformats.org/presentationml/2006/ole">
            <mc:AlternateContent xmlns:mc="http://schemas.openxmlformats.org/markup-compatibility/2006">
              <mc:Choice xmlns:v="urn:schemas-microsoft-com:vml" Requires="v">
                <p:oleObj name="Equation" r:id="rId2" imgW="2273040" imgH="279360" progId="Equation.DSMT4">
                  <p:embed/>
                </p:oleObj>
              </mc:Choice>
              <mc:Fallback>
                <p:oleObj name="Equation" r:id="rId2" imgW="2273040" imgH="279360" progId="Equation.DSMT4">
                  <p:embed/>
                  <p:pic>
                    <p:nvPicPr>
                      <p:cNvPr id="6" name="Object 2">
                        <a:extLst>
                          <a:ext uri="{FF2B5EF4-FFF2-40B4-BE49-F238E27FC236}">
                            <a16:creationId xmlns:a16="http://schemas.microsoft.com/office/drawing/2014/main" id="{2E6453A2-81BB-41B8-9A67-0FBE201F377A}"/>
                          </a:ext>
                        </a:extLst>
                      </p:cNvPr>
                      <p:cNvPicPr>
                        <a:picLocks noChangeArrowheads="1"/>
                      </p:cNvPicPr>
                      <p:nvPr/>
                    </p:nvPicPr>
                    <p:blipFill>
                      <a:blip r:embed="rId3"/>
                      <a:srcRect/>
                      <a:stretch>
                        <a:fillRect/>
                      </a:stretch>
                    </p:blipFill>
                    <p:spPr bwMode="auto">
                      <a:xfrm>
                        <a:off x="855960" y="3723878"/>
                        <a:ext cx="5156200" cy="579437"/>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375745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EBE11D97-3E66-48E3-B4A3-98CF9A6C20F2}"/>
              </a:ext>
            </a:extLst>
          </p:cNvPr>
          <p:cNvSpPr txBox="1">
            <a:spLocks/>
          </p:cNvSpPr>
          <p:nvPr/>
        </p:nvSpPr>
        <p:spPr>
          <a:xfrm>
            <a:off x="107504" y="1347614"/>
            <a:ext cx="8856984" cy="936625"/>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a:t>
            </a:r>
            <a:r>
              <a:rPr lang="pt-BR" altLang="en-US" sz="2000" b="1" i="1" dirty="0">
                <a:latin typeface="Arial" panose="020B0604020202020204" pitchFamily="34" charset="0"/>
                <a:cs typeface="Arial" panose="020B0604020202020204" pitchFamily="34" charset="0"/>
              </a:rPr>
              <a:t>razão dívida/PIB</a:t>
            </a:r>
            <a:r>
              <a:rPr lang="pt-BR" altLang="en-US" sz="2000" dirty="0">
                <a:latin typeface="Arial" panose="020B0604020202020204" pitchFamily="34" charset="0"/>
                <a:cs typeface="Arial" panose="020B0604020202020204" pitchFamily="34" charset="0"/>
              </a:rPr>
              <a:t>, ou coeficiente de endividamento, fornece a razão entre a dívida e o PIB. Portanto, dividindo a expressão anterior pelo PIB:</a:t>
            </a:r>
          </a:p>
          <a:p>
            <a:pPr algn="just">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p:txBody>
      </p:sp>
      <p:grpSp>
        <p:nvGrpSpPr>
          <p:cNvPr id="3" name="Grupo 2">
            <a:extLst>
              <a:ext uri="{FF2B5EF4-FFF2-40B4-BE49-F238E27FC236}">
                <a16:creationId xmlns:a16="http://schemas.microsoft.com/office/drawing/2014/main" id="{CC3FA4BD-A2BD-4A9D-9D66-DC373E998CA5}"/>
              </a:ext>
            </a:extLst>
          </p:cNvPr>
          <p:cNvGrpSpPr/>
          <p:nvPr/>
        </p:nvGrpSpPr>
        <p:grpSpPr>
          <a:xfrm>
            <a:off x="412304" y="2139702"/>
            <a:ext cx="8048128" cy="1743318"/>
            <a:chOff x="74613" y="2109788"/>
            <a:chExt cx="7620000" cy="1743318"/>
          </a:xfrm>
        </p:grpSpPr>
        <p:grpSp>
          <p:nvGrpSpPr>
            <p:cNvPr id="4" name="Grupo 1">
              <a:extLst>
                <a:ext uri="{FF2B5EF4-FFF2-40B4-BE49-F238E27FC236}">
                  <a16:creationId xmlns:a16="http://schemas.microsoft.com/office/drawing/2014/main" id="{9F76BC84-89D3-44AA-BFC4-FF4A755B5D60}"/>
                </a:ext>
              </a:extLst>
            </p:cNvPr>
            <p:cNvGrpSpPr/>
            <p:nvPr/>
          </p:nvGrpSpPr>
          <p:grpSpPr>
            <a:xfrm>
              <a:off x="74613" y="2325688"/>
              <a:ext cx="7620000" cy="1527418"/>
              <a:chOff x="74613" y="2325688"/>
              <a:chExt cx="7620000" cy="1527418"/>
            </a:xfrm>
          </p:grpSpPr>
          <p:sp>
            <p:nvSpPr>
              <p:cNvPr id="6" name="CaixaDeTexto 8">
                <a:extLst>
                  <a:ext uri="{FF2B5EF4-FFF2-40B4-BE49-F238E27FC236}">
                    <a16:creationId xmlns:a16="http://schemas.microsoft.com/office/drawing/2014/main" id="{E9106EB1-0116-4669-9D80-79D44D0DA2AA}"/>
                  </a:ext>
                </a:extLst>
              </p:cNvPr>
              <p:cNvSpPr txBox="1">
                <a:spLocks noChangeArrowheads="1"/>
              </p:cNvSpPr>
              <p:nvPr/>
            </p:nvSpPr>
            <p:spPr bwMode="auto">
              <a:xfrm>
                <a:off x="609600" y="3145220"/>
                <a:ext cx="7085013"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t-BR" altLang="en-US" sz="2000" dirty="0">
                    <a:latin typeface="Arial" panose="020B0604020202020204" pitchFamily="34" charset="0"/>
                    <a:cs typeface="Arial" panose="020B0604020202020204" pitchFamily="34" charset="0"/>
                  </a:rPr>
                  <a:t>Note que o último termo é o déficit primário em relação ao PIB, que chamaremos de (</a:t>
                </a:r>
                <a:r>
                  <a:rPr lang="pt-BR" altLang="en-US" sz="2000" i="1" dirty="0" err="1">
                    <a:latin typeface="Arial" panose="020B0604020202020204" pitchFamily="34" charset="0"/>
                    <a:cs typeface="Arial" panose="020B0604020202020204" pitchFamily="34" charset="0"/>
                  </a:rPr>
                  <a:t>d</a:t>
                </a:r>
                <a:r>
                  <a:rPr lang="pt-BR" altLang="en-US" sz="1400" i="1" dirty="0" err="1">
                    <a:latin typeface="Arial" panose="020B0604020202020204" pitchFamily="34" charset="0"/>
                    <a:cs typeface="Arial" panose="020B0604020202020204" pitchFamily="34" charset="0"/>
                  </a:rPr>
                  <a:t>t</a:t>
                </a:r>
                <a:r>
                  <a:rPr lang="pt-BR" altLang="en-US" sz="2000" dirty="0">
                    <a:latin typeface="Arial" panose="020B0604020202020204" pitchFamily="34" charset="0"/>
                    <a:cs typeface="Arial" panose="020B0604020202020204" pitchFamily="34" charset="0"/>
                  </a:rPr>
                  <a:t>)</a:t>
                </a:r>
              </a:p>
            </p:txBody>
          </p:sp>
          <p:sp>
            <p:nvSpPr>
              <p:cNvPr id="7" name="CaixaDeTexto 12">
                <a:extLst>
                  <a:ext uri="{FF2B5EF4-FFF2-40B4-BE49-F238E27FC236}">
                    <a16:creationId xmlns:a16="http://schemas.microsoft.com/office/drawing/2014/main" id="{5E218478-0B69-4F62-A600-060FC43FFA46}"/>
                  </a:ext>
                </a:extLst>
              </p:cNvPr>
              <p:cNvSpPr txBox="1">
                <a:spLocks noChangeArrowheads="1"/>
              </p:cNvSpPr>
              <p:nvPr/>
            </p:nvSpPr>
            <p:spPr bwMode="auto">
              <a:xfrm>
                <a:off x="74613" y="2325688"/>
                <a:ext cx="611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latin typeface="Calibri" panose="020F0502020204030204" pitchFamily="34" charset="0"/>
                  </a:rPr>
                  <a:t>(I)</a:t>
                </a:r>
              </a:p>
            </p:txBody>
          </p:sp>
        </p:grpSp>
        <p:graphicFrame>
          <p:nvGraphicFramePr>
            <p:cNvPr id="5" name="Object 2">
              <a:extLst>
                <a:ext uri="{FF2B5EF4-FFF2-40B4-BE49-F238E27FC236}">
                  <a16:creationId xmlns:a16="http://schemas.microsoft.com/office/drawing/2014/main" id="{E73746F3-9437-4AAE-B5FF-9E50F60892B5}"/>
                </a:ext>
              </a:extLst>
            </p:cNvPr>
            <p:cNvGraphicFramePr>
              <a:graphicFrameLocks/>
            </p:cNvGraphicFramePr>
            <p:nvPr>
              <p:extLst>
                <p:ext uri="{D42A27DB-BD31-4B8C-83A1-F6EECF244321}">
                  <p14:modId xmlns:p14="http://schemas.microsoft.com/office/powerpoint/2010/main" val="2813090492"/>
                </p:ext>
              </p:extLst>
            </p:nvPr>
          </p:nvGraphicFramePr>
          <p:xfrm>
            <a:off x="609601" y="2109788"/>
            <a:ext cx="4716462" cy="949326"/>
          </p:xfrm>
          <a:graphic>
            <a:graphicData uri="http://schemas.openxmlformats.org/presentationml/2006/ole">
              <mc:AlternateContent xmlns:mc="http://schemas.openxmlformats.org/markup-compatibility/2006">
                <mc:Choice xmlns:v="urn:schemas-microsoft-com:vml" Requires="v">
                  <p:oleObj name="Equation" r:id="rId2" imgW="2197100" imgH="457200" progId="Equation.DSMT4">
                    <p:embed/>
                  </p:oleObj>
                </mc:Choice>
                <mc:Fallback>
                  <p:oleObj name="Equation" r:id="rId2" imgW="2197100" imgH="457200" progId="Equation.DSMT4">
                    <p:embed/>
                    <p:pic>
                      <p:nvPicPr>
                        <p:cNvPr id="5" name="Object 2">
                          <a:extLst>
                            <a:ext uri="{FF2B5EF4-FFF2-40B4-BE49-F238E27FC236}">
                              <a16:creationId xmlns:a16="http://schemas.microsoft.com/office/drawing/2014/main" id="{CC32C258-57AA-42B7-9BC2-2A2E5EEC017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2109788"/>
                          <a:ext cx="4716462" cy="949326"/>
                        </a:xfrm>
                        <a:prstGeom prst="rect">
                          <a:avLst/>
                        </a:prstGeom>
                        <a:solidFill>
                          <a:schemeClr val="bg1">
                            <a:lumMod val="95000"/>
                          </a:schemeClr>
                        </a:solidFill>
                        <a:ln>
                          <a:solidFill>
                            <a:schemeClr val="tx1"/>
                          </a:solidFill>
                        </a:ln>
                      </p:spPr>
                    </p:pic>
                  </p:oleObj>
                </mc:Fallback>
              </mc:AlternateContent>
            </a:graphicData>
          </a:graphic>
        </p:graphicFrame>
      </p:grpSp>
      <p:sp>
        <p:nvSpPr>
          <p:cNvPr id="8" name="CaixaDeTexto 7">
            <a:extLst>
              <a:ext uri="{FF2B5EF4-FFF2-40B4-BE49-F238E27FC236}">
                <a16:creationId xmlns:a16="http://schemas.microsoft.com/office/drawing/2014/main" id="{A8DDEA70-EDF9-4E00-BDDF-79526DD9D6BB}"/>
              </a:ext>
            </a:extLst>
          </p:cNvPr>
          <p:cNvSpPr txBox="1"/>
          <p:nvPr/>
        </p:nvSpPr>
        <p:spPr>
          <a:xfrm>
            <a:off x="251520" y="51470"/>
            <a:ext cx="8712968" cy="415498"/>
          </a:xfrm>
          <a:prstGeom prst="rect">
            <a:avLst/>
          </a:prstGeom>
          <a:noFill/>
        </p:spPr>
        <p:txBody>
          <a:bodyPr wrap="square" rtlCol="0">
            <a:spAutoFit/>
          </a:bodyPr>
          <a:lstStyle/>
          <a:p>
            <a:pPr marL="285750" indent="-285750">
              <a:buFont typeface="Wingdings" panose="05000000000000000000" pitchFamily="2" charset="2"/>
              <a:buChar char="§"/>
            </a:pPr>
            <a:r>
              <a:rPr lang="pt-BR" sz="2100" dirty="0">
                <a:latin typeface="Arial" panose="020B0604020202020204" pitchFamily="34" charset="0"/>
                <a:cs typeface="Arial" panose="020B0604020202020204" pitchFamily="34" charset="0"/>
              </a:rPr>
              <a:t>A dinâmica da dívida é dada por:</a:t>
            </a:r>
          </a:p>
        </p:txBody>
      </p:sp>
      <p:graphicFrame>
        <p:nvGraphicFramePr>
          <p:cNvPr id="9" name="Object 2">
            <a:extLst>
              <a:ext uri="{FF2B5EF4-FFF2-40B4-BE49-F238E27FC236}">
                <a16:creationId xmlns:a16="http://schemas.microsoft.com/office/drawing/2014/main" id="{0FDCBE69-56AB-4105-9622-19628FC48051}"/>
              </a:ext>
            </a:extLst>
          </p:cNvPr>
          <p:cNvGraphicFramePr>
            <a:graphicFrameLocks/>
          </p:cNvGraphicFramePr>
          <p:nvPr>
            <p:extLst>
              <p:ext uri="{D42A27DB-BD31-4B8C-83A1-F6EECF244321}">
                <p14:modId xmlns:p14="http://schemas.microsoft.com/office/powerpoint/2010/main" val="3422057117"/>
              </p:ext>
            </p:extLst>
          </p:nvPr>
        </p:nvGraphicFramePr>
        <p:xfrm>
          <a:off x="611560" y="552152"/>
          <a:ext cx="5099050" cy="579438"/>
        </p:xfrm>
        <a:graphic>
          <a:graphicData uri="http://schemas.openxmlformats.org/presentationml/2006/ole">
            <mc:AlternateContent xmlns:mc="http://schemas.openxmlformats.org/markup-compatibility/2006">
              <mc:Choice xmlns:v="urn:schemas-microsoft-com:vml" Requires="v">
                <p:oleObj name="Equation" r:id="rId4" imgW="2247840" imgH="279360" progId="Equation.DSMT4">
                  <p:embed/>
                </p:oleObj>
              </mc:Choice>
              <mc:Fallback>
                <p:oleObj name="Equation" r:id="rId4" imgW="2247840" imgH="279360" progId="Equation.DSMT4">
                  <p:embed/>
                  <p:pic>
                    <p:nvPicPr>
                      <p:cNvPr id="9" name="Object 2">
                        <a:extLst>
                          <a:ext uri="{FF2B5EF4-FFF2-40B4-BE49-F238E27FC236}">
                            <a16:creationId xmlns:a16="http://schemas.microsoft.com/office/drawing/2014/main" id="{8F281DC8-8F9C-4E9D-AC81-E77B66256EBB}"/>
                          </a:ext>
                        </a:extLst>
                      </p:cNvPr>
                      <p:cNvPicPr>
                        <a:picLocks noChangeArrowheads="1"/>
                      </p:cNvPicPr>
                      <p:nvPr/>
                    </p:nvPicPr>
                    <p:blipFill>
                      <a:blip r:embed="rId5"/>
                      <a:srcRect/>
                      <a:stretch>
                        <a:fillRect/>
                      </a:stretch>
                    </p:blipFill>
                    <p:spPr bwMode="auto">
                      <a:xfrm>
                        <a:off x="611560" y="552152"/>
                        <a:ext cx="5099050" cy="579438"/>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205274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1">
            <a:extLst>
              <a:ext uri="{FF2B5EF4-FFF2-40B4-BE49-F238E27FC236}">
                <a16:creationId xmlns:a16="http://schemas.microsoft.com/office/drawing/2014/main" id="{244CAA12-D37F-48DE-B788-C36B726F0710}"/>
              </a:ext>
            </a:extLst>
          </p:cNvPr>
          <p:cNvSpPr txBox="1">
            <a:spLocks noChangeArrowheads="1"/>
          </p:cNvSpPr>
          <p:nvPr/>
        </p:nvSpPr>
        <p:spPr bwMode="auto">
          <a:xfrm>
            <a:off x="395536" y="1275606"/>
            <a:ext cx="79445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Agora temos todos os termos da equação em relação ao PIB .</a:t>
            </a:r>
          </a:p>
        </p:txBody>
      </p:sp>
      <p:graphicFrame>
        <p:nvGraphicFramePr>
          <p:cNvPr id="3" name="Object 8">
            <a:extLst>
              <a:ext uri="{FF2B5EF4-FFF2-40B4-BE49-F238E27FC236}">
                <a16:creationId xmlns:a16="http://schemas.microsoft.com/office/drawing/2014/main" id="{AA50F47F-849C-442D-B7CD-2CE459B6C327}"/>
              </a:ext>
            </a:extLst>
          </p:cNvPr>
          <p:cNvGraphicFramePr>
            <a:graphicFrameLocks/>
          </p:cNvGraphicFramePr>
          <p:nvPr>
            <p:extLst>
              <p:ext uri="{D42A27DB-BD31-4B8C-83A1-F6EECF244321}">
                <p14:modId xmlns:p14="http://schemas.microsoft.com/office/powerpoint/2010/main" val="2810323077"/>
              </p:ext>
            </p:extLst>
          </p:nvPr>
        </p:nvGraphicFramePr>
        <p:xfrm>
          <a:off x="1013643" y="180808"/>
          <a:ext cx="3664688" cy="1023984"/>
        </p:xfrm>
        <a:graphic>
          <a:graphicData uri="http://schemas.openxmlformats.org/presentationml/2006/ole">
            <mc:AlternateContent xmlns:mc="http://schemas.openxmlformats.org/markup-compatibility/2006">
              <mc:Choice xmlns:v="urn:schemas-microsoft-com:vml" Requires="v">
                <p:oleObj name="Equation" r:id="rId2" imgW="1549080" imgH="457200" progId="Equation.DSMT4">
                  <p:embed/>
                </p:oleObj>
              </mc:Choice>
              <mc:Fallback>
                <p:oleObj name="Equation" r:id="rId2" imgW="1549080" imgH="457200" progId="Equation.DSMT4">
                  <p:embed/>
                  <p:pic>
                    <p:nvPicPr>
                      <p:cNvPr id="3" name="Object 8">
                        <a:extLst>
                          <a:ext uri="{FF2B5EF4-FFF2-40B4-BE49-F238E27FC236}">
                            <a16:creationId xmlns:a16="http://schemas.microsoft.com/office/drawing/2014/main" id="{82A48ED8-99C7-4CAC-9B4F-A4FF409D74ED}"/>
                          </a:ext>
                        </a:extLst>
                      </p:cNvPr>
                      <p:cNvPicPr>
                        <a:picLocks noChangeArrowheads="1"/>
                      </p:cNvPicPr>
                      <p:nvPr/>
                    </p:nvPicPr>
                    <p:blipFill>
                      <a:blip r:embed="rId3"/>
                      <a:srcRect/>
                      <a:stretch>
                        <a:fillRect/>
                      </a:stretch>
                    </p:blipFill>
                    <p:spPr bwMode="auto">
                      <a:xfrm>
                        <a:off x="1013643" y="180808"/>
                        <a:ext cx="3664688" cy="1023984"/>
                      </a:xfrm>
                      <a:prstGeom prst="rect">
                        <a:avLst/>
                      </a:prstGeom>
                      <a:solidFill>
                        <a:schemeClr val="bg1">
                          <a:lumMod val="95000"/>
                        </a:schemeClr>
                      </a:solidFill>
                      <a:ln>
                        <a:solidFill>
                          <a:schemeClr val="tx1"/>
                        </a:solidFill>
                      </a:ln>
                    </p:spPr>
                  </p:pic>
                </p:oleObj>
              </mc:Fallback>
            </mc:AlternateContent>
          </a:graphicData>
        </a:graphic>
      </p:graphicFrame>
      <p:sp>
        <p:nvSpPr>
          <p:cNvPr id="4" name="CaixaDeTexto 10">
            <a:extLst>
              <a:ext uri="{FF2B5EF4-FFF2-40B4-BE49-F238E27FC236}">
                <a16:creationId xmlns:a16="http://schemas.microsoft.com/office/drawing/2014/main" id="{DFA89D86-298F-460F-B371-17EECC876107}"/>
              </a:ext>
            </a:extLst>
          </p:cNvPr>
          <p:cNvSpPr txBox="1">
            <a:spLocks noChangeArrowheads="1"/>
          </p:cNvSpPr>
          <p:nvPr/>
        </p:nvSpPr>
        <p:spPr bwMode="auto">
          <a:xfrm>
            <a:off x="4983131" y="180712"/>
            <a:ext cx="3429000"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t-BR" altLang="en-US" sz="2000" dirty="0">
                <a:latin typeface="Arial" panose="020B0604020202020204" pitchFamily="34" charset="0"/>
                <a:cs typeface="Arial" panose="020B0604020202020204" pitchFamily="34" charset="0"/>
              </a:rPr>
              <a:t>Multiplicando e dividindo o segundo termo pelo produto defasado em um período.</a:t>
            </a:r>
          </a:p>
        </p:txBody>
      </p:sp>
      <p:sp>
        <p:nvSpPr>
          <p:cNvPr id="5" name="CaixaDeTexto 13">
            <a:extLst>
              <a:ext uri="{FF2B5EF4-FFF2-40B4-BE49-F238E27FC236}">
                <a16:creationId xmlns:a16="http://schemas.microsoft.com/office/drawing/2014/main" id="{A7E5021E-89F1-4A0E-8D78-00FACBA6335A}"/>
              </a:ext>
            </a:extLst>
          </p:cNvPr>
          <p:cNvSpPr txBox="1">
            <a:spLocks noChangeArrowheads="1"/>
          </p:cNvSpPr>
          <p:nvPr/>
        </p:nvSpPr>
        <p:spPr bwMode="auto">
          <a:xfrm>
            <a:off x="467544" y="611179"/>
            <a:ext cx="546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latin typeface="Calibri" panose="020F0502020204030204" pitchFamily="34" charset="0"/>
              </a:rPr>
              <a:t>(II)</a:t>
            </a:r>
          </a:p>
        </p:txBody>
      </p:sp>
      <p:cxnSp>
        <p:nvCxnSpPr>
          <p:cNvPr id="6" name="Conector de seta reta 17">
            <a:extLst>
              <a:ext uri="{FF2B5EF4-FFF2-40B4-BE49-F238E27FC236}">
                <a16:creationId xmlns:a16="http://schemas.microsoft.com/office/drawing/2014/main" id="{1C5871C7-FF83-444A-A35E-8A715B5B318B}"/>
              </a:ext>
            </a:extLst>
          </p:cNvPr>
          <p:cNvCxnSpPr/>
          <p:nvPr/>
        </p:nvCxnSpPr>
        <p:spPr>
          <a:xfrm flipH="1">
            <a:off x="4671243" y="688036"/>
            <a:ext cx="311888" cy="108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tângulo 6">
            <a:extLst>
              <a:ext uri="{FF2B5EF4-FFF2-40B4-BE49-F238E27FC236}">
                <a16:creationId xmlns:a16="http://schemas.microsoft.com/office/drawing/2014/main" id="{E098051C-07E6-41C8-B296-E524AABEC623}"/>
              </a:ext>
            </a:extLst>
          </p:cNvPr>
          <p:cNvSpPr/>
          <p:nvPr/>
        </p:nvSpPr>
        <p:spPr>
          <a:xfrm>
            <a:off x="5076055" y="3790643"/>
            <a:ext cx="3336075" cy="114405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spaço Reservado para Conteúdo 2">
            <a:extLst>
              <a:ext uri="{FF2B5EF4-FFF2-40B4-BE49-F238E27FC236}">
                <a16:creationId xmlns:a16="http://schemas.microsoft.com/office/drawing/2014/main" id="{0C00EB64-1CF5-4D89-A7AF-C063F5565981}"/>
              </a:ext>
            </a:extLst>
          </p:cNvPr>
          <p:cNvSpPr txBox="1">
            <a:spLocks/>
          </p:cNvSpPr>
          <p:nvPr/>
        </p:nvSpPr>
        <p:spPr>
          <a:xfrm>
            <a:off x="276446" y="1780680"/>
            <a:ext cx="6505353" cy="78898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Sendo        a taxa de crescimento real do PIB:</a:t>
            </a:r>
          </a:p>
        </p:txBody>
      </p:sp>
      <p:sp>
        <p:nvSpPr>
          <p:cNvPr id="9" name="Retângulo 8">
            <a:extLst>
              <a:ext uri="{FF2B5EF4-FFF2-40B4-BE49-F238E27FC236}">
                <a16:creationId xmlns:a16="http://schemas.microsoft.com/office/drawing/2014/main" id="{E5307FD2-C212-4662-9E1B-901A9B32394F}"/>
              </a:ext>
            </a:extLst>
          </p:cNvPr>
          <p:cNvSpPr/>
          <p:nvPr/>
        </p:nvSpPr>
        <p:spPr>
          <a:xfrm>
            <a:off x="6175744" y="2264867"/>
            <a:ext cx="1596656" cy="936625"/>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graphicFrame>
        <p:nvGraphicFramePr>
          <p:cNvPr id="10" name="Object 2">
            <a:extLst>
              <a:ext uri="{FF2B5EF4-FFF2-40B4-BE49-F238E27FC236}">
                <a16:creationId xmlns:a16="http://schemas.microsoft.com/office/drawing/2014/main" id="{0D41DD88-76D7-41E7-919E-F1FD21A2FB1A}"/>
              </a:ext>
            </a:extLst>
          </p:cNvPr>
          <p:cNvGraphicFramePr>
            <a:graphicFrameLocks/>
          </p:cNvGraphicFramePr>
          <p:nvPr>
            <p:extLst>
              <p:ext uri="{D42A27DB-BD31-4B8C-83A1-F6EECF244321}">
                <p14:modId xmlns:p14="http://schemas.microsoft.com/office/powerpoint/2010/main" val="3400724629"/>
              </p:ext>
            </p:extLst>
          </p:nvPr>
        </p:nvGraphicFramePr>
        <p:xfrm>
          <a:off x="609600" y="2275977"/>
          <a:ext cx="7162800" cy="979488"/>
        </p:xfrm>
        <a:graphic>
          <a:graphicData uri="http://schemas.openxmlformats.org/presentationml/2006/ole">
            <mc:AlternateContent xmlns:mc="http://schemas.openxmlformats.org/markup-compatibility/2006">
              <mc:Choice xmlns:v="urn:schemas-microsoft-com:vml" Requires="v">
                <p:oleObj name="Equation" r:id="rId4" imgW="3733800" imgH="457200" progId="Equation.DSMT4">
                  <p:embed/>
                </p:oleObj>
              </mc:Choice>
              <mc:Fallback>
                <p:oleObj name="Equation" r:id="rId4" imgW="3733800" imgH="457200" progId="Equation.DSMT4">
                  <p:embed/>
                  <p:pic>
                    <p:nvPicPr>
                      <p:cNvPr id="10" name="Object 2">
                        <a:extLst>
                          <a:ext uri="{FF2B5EF4-FFF2-40B4-BE49-F238E27FC236}">
                            <a16:creationId xmlns:a16="http://schemas.microsoft.com/office/drawing/2014/main" id="{D7BC1D3A-ECD6-4CE1-AE19-57A0B1505D85}"/>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75977"/>
                        <a:ext cx="7162800" cy="979488"/>
                      </a:xfrm>
                      <a:prstGeom prst="rect">
                        <a:avLst/>
                      </a:prstGeom>
                      <a:noFill/>
                      <a:ln>
                        <a:noFill/>
                      </a:ln>
                    </p:spPr>
                  </p:pic>
                </p:oleObj>
              </mc:Fallback>
            </mc:AlternateContent>
          </a:graphicData>
        </a:graphic>
      </p:graphicFrame>
      <p:graphicFrame>
        <p:nvGraphicFramePr>
          <p:cNvPr id="11" name="Objeto 10">
            <a:extLst>
              <a:ext uri="{FF2B5EF4-FFF2-40B4-BE49-F238E27FC236}">
                <a16:creationId xmlns:a16="http://schemas.microsoft.com/office/drawing/2014/main" id="{88B2C002-D526-4A43-A445-67D384DFF677}"/>
              </a:ext>
            </a:extLst>
          </p:cNvPr>
          <p:cNvGraphicFramePr>
            <a:graphicFrameLocks noChangeAspect="1"/>
          </p:cNvGraphicFramePr>
          <p:nvPr>
            <p:extLst>
              <p:ext uri="{D42A27DB-BD31-4B8C-83A1-F6EECF244321}">
                <p14:modId xmlns:p14="http://schemas.microsoft.com/office/powerpoint/2010/main" val="1087469731"/>
              </p:ext>
            </p:extLst>
          </p:nvPr>
        </p:nvGraphicFramePr>
        <p:xfrm>
          <a:off x="1481237" y="1707654"/>
          <a:ext cx="498475" cy="562190"/>
        </p:xfrm>
        <a:graphic>
          <a:graphicData uri="http://schemas.openxmlformats.org/presentationml/2006/ole">
            <mc:AlternateContent xmlns:mc="http://schemas.openxmlformats.org/markup-compatibility/2006">
              <mc:Choice xmlns:v="urn:schemas-microsoft-com:vml" Requires="v">
                <p:oleObj name="Equation" r:id="rId6" imgW="215713" imgH="241091" progId="Equation.DSMT4">
                  <p:embed/>
                </p:oleObj>
              </mc:Choice>
              <mc:Fallback>
                <p:oleObj name="Equation" r:id="rId6" imgW="215713" imgH="241091" progId="Equation.DSMT4">
                  <p:embed/>
                  <p:pic>
                    <p:nvPicPr>
                      <p:cNvPr id="11" name="Objeto 10">
                        <a:extLst>
                          <a:ext uri="{FF2B5EF4-FFF2-40B4-BE49-F238E27FC236}">
                            <a16:creationId xmlns:a16="http://schemas.microsoft.com/office/drawing/2014/main" id="{385185BC-2E27-4EA2-81E2-B1ED7FE0021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1237" y="1707654"/>
                        <a:ext cx="498475" cy="562190"/>
                      </a:xfrm>
                      <a:prstGeom prst="rect">
                        <a:avLst/>
                      </a:prstGeom>
                      <a:noFill/>
                      <a:ln>
                        <a:noFill/>
                      </a:ln>
                    </p:spPr>
                  </p:pic>
                </p:oleObj>
              </mc:Fallback>
            </mc:AlternateContent>
          </a:graphicData>
        </a:graphic>
      </p:graphicFrame>
      <p:graphicFrame>
        <p:nvGraphicFramePr>
          <p:cNvPr id="12" name="Object 4">
            <a:extLst>
              <a:ext uri="{FF2B5EF4-FFF2-40B4-BE49-F238E27FC236}">
                <a16:creationId xmlns:a16="http://schemas.microsoft.com/office/drawing/2014/main" id="{CC77DB69-3E8F-49FB-90A7-92B73C529576}"/>
              </a:ext>
            </a:extLst>
          </p:cNvPr>
          <p:cNvGraphicFramePr>
            <a:graphicFrameLocks/>
          </p:cNvGraphicFramePr>
          <p:nvPr>
            <p:extLst>
              <p:ext uri="{D42A27DB-BD31-4B8C-83A1-F6EECF244321}">
                <p14:modId xmlns:p14="http://schemas.microsoft.com/office/powerpoint/2010/main" val="1844583446"/>
              </p:ext>
            </p:extLst>
          </p:nvPr>
        </p:nvGraphicFramePr>
        <p:xfrm>
          <a:off x="650875" y="3828256"/>
          <a:ext cx="4484688" cy="1047750"/>
        </p:xfrm>
        <a:graphic>
          <a:graphicData uri="http://schemas.openxmlformats.org/presentationml/2006/ole">
            <mc:AlternateContent xmlns:mc="http://schemas.openxmlformats.org/markup-compatibility/2006">
              <mc:Choice xmlns:v="urn:schemas-microsoft-com:vml" Requires="v">
                <p:oleObj name="Equation" r:id="rId8" imgW="2057400" imgH="533160" progId="Equation.DSMT4">
                  <p:embed/>
                </p:oleObj>
              </mc:Choice>
              <mc:Fallback>
                <p:oleObj name="Equation" r:id="rId8" imgW="2057400" imgH="533160" progId="Equation.DSMT4">
                  <p:embed/>
                  <p:pic>
                    <p:nvPicPr>
                      <p:cNvPr id="12" name="Object 4">
                        <a:extLst>
                          <a:ext uri="{FF2B5EF4-FFF2-40B4-BE49-F238E27FC236}">
                            <a16:creationId xmlns:a16="http://schemas.microsoft.com/office/drawing/2014/main" id="{D8820EAA-2F30-43E9-A180-C525EE24E3C5}"/>
                          </a:ext>
                        </a:extLst>
                      </p:cNvPr>
                      <p:cNvPicPr>
                        <a:picLocks noChangeArrowheads="1"/>
                      </p:cNvPicPr>
                      <p:nvPr/>
                    </p:nvPicPr>
                    <p:blipFill>
                      <a:blip r:embed="rId9"/>
                      <a:srcRect/>
                      <a:stretch>
                        <a:fillRect/>
                      </a:stretch>
                    </p:blipFill>
                    <p:spPr bwMode="auto">
                      <a:xfrm>
                        <a:off x="650875" y="3828256"/>
                        <a:ext cx="4484688" cy="1047750"/>
                      </a:xfrm>
                      <a:prstGeom prst="rect">
                        <a:avLst/>
                      </a:prstGeom>
                      <a:noFill/>
                      <a:ln w="9525">
                        <a:noFill/>
                        <a:miter lim="800000"/>
                        <a:headEnd/>
                        <a:tailEnd/>
                      </a:ln>
                    </p:spPr>
                  </p:pic>
                </p:oleObj>
              </mc:Fallback>
            </mc:AlternateContent>
          </a:graphicData>
        </a:graphic>
      </p:graphicFrame>
      <p:sp>
        <p:nvSpPr>
          <p:cNvPr id="13" name="Espaço Reservado para Conteúdo 2">
            <a:extLst>
              <a:ext uri="{FF2B5EF4-FFF2-40B4-BE49-F238E27FC236}">
                <a16:creationId xmlns:a16="http://schemas.microsoft.com/office/drawing/2014/main" id="{131914D2-FA08-4B46-96E4-56C29DEB6376}"/>
              </a:ext>
            </a:extLst>
          </p:cNvPr>
          <p:cNvSpPr txBox="1">
            <a:spLocks/>
          </p:cNvSpPr>
          <p:nvPr/>
        </p:nvSpPr>
        <p:spPr bwMode="auto">
          <a:xfrm>
            <a:off x="228600" y="3366938"/>
            <a:ext cx="6629399"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892" indent="-342892" eaLnBrk="1" hangingPunct="1">
              <a:spcBef>
                <a:spcPct val="20000"/>
              </a:spcBef>
              <a:buSzPct val="95000"/>
              <a:buFont typeface="Wingdings" panose="05000000000000000000" pitchFamily="2" charset="2"/>
              <a:buChar char="§"/>
            </a:pPr>
            <a:r>
              <a:rPr lang="pt-BR" altLang="en-US" sz="2100" dirty="0">
                <a:latin typeface="Arial" panose="020B0604020202020204" pitchFamily="34" charset="0"/>
                <a:cs typeface="Arial" panose="020B0604020202020204" pitchFamily="34" charset="0"/>
              </a:rPr>
              <a:t>Substituindo em (II):</a:t>
            </a:r>
          </a:p>
        </p:txBody>
      </p:sp>
      <p:sp>
        <p:nvSpPr>
          <p:cNvPr id="14" name="CaixaDeTexto 13">
            <a:extLst>
              <a:ext uri="{FF2B5EF4-FFF2-40B4-BE49-F238E27FC236}">
                <a16:creationId xmlns:a16="http://schemas.microsoft.com/office/drawing/2014/main" id="{E748CE3E-461D-4FA4-A463-72CAD8C04058}"/>
              </a:ext>
            </a:extLst>
          </p:cNvPr>
          <p:cNvSpPr txBox="1">
            <a:spLocks noChangeArrowheads="1"/>
          </p:cNvSpPr>
          <p:nvPr/>
        </p:nvSpPr>
        <p:spPr bwMode="auto">
          <a:xfrm>
            <a:off x="8388349" y="4083918"/>
            <a:ext cx="79216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200" b="1" dirty="0"/>
              <a:t>(III)</a:t>
            </a:r>
          </a:p>
        </p:txBody>
      </p:sp>
      <p:graphicFrame>
        <p:nvGraphicFramePr>
          <p:cNvPr id="15" name="Object 4">
            <a:extLst>
              <a:ext uri="{FF2B5EF4-FFF2-40B4-BE49-F238E27FC236}">
                <a16:creationId xmlns:a16="http://schemas.microsoft.com/office/drawing/2014/main" id="{EB2BC848-5EC9-425F-8148-AAF4972E69BD}"/>
              </a:ext>
            </a:extLst>
          </p:cNvPr>
          <p:cNvGraphicFramePr>
            <a:graphicFrameLocks/>
          </p:cNvGraphicFramePr>
          <p:nvPr>
            <p:extLst>
              <p:ext uri="{D42A27DB-BD31-4B8C-83A1-F6EECF244321}">
                <p14:modId xmlns:p14="http://schemas.microsoft.com/office/powerpoint/2010/main" val="3943596631"/>
              </p:ext>
            </p:extLst>
          </p:nvPr>
        </p:nvGraphicFramePr>
        <p:xfrm>
          <a:off x="5148337" y="3828256"/>
          <a:ext cx="3240087" cy="1047750"/>
        </p:xfrm>
        <a:graphic>
          <a:graphicData uri="http://schemas.openxmlformats.org/presentationml/2006/ole">
            <mc:AlternateContent xmlns:mc="http://schemas.openxmlformats.org/markup-compatibility/2006">
              <mc:Choice xmlns:v="urn:schemas-microsoft-com:vml" Requires="v">
                <p:oleObj name="Equation" r:id="rId10" imgW="1485720" imgH="533160" progId="Equation.DSMT4">
                  <p:embed/>
                </p:oleObj>
              </mc:Choice>
              <mc:Fallback>
                <p:oleObj name="Equation" r:id="rId10" imgW="1485720" imgH="533160" progId="Equation.DSMT4">
                  <p:embed/>
                  <p:pic>
                    <p:nvPicPr>
                      <p:cNvPr id="15" name="Object 4">
                        <a:extLst>
                          <a:ext uri="{FF2B5EF4-FFF2-40B4-BE49-F238E27FC236}">
                            <a16:creationId xmlns:a16="http://schemas.microsoft.com/office/drawing/2014/main" id="{2D278222-E72A-4735-BB31-6C6F210D6CC0}"/>
                          </a:ext>
                        </a:extLst>
                      </p:cNvPr>
                      <p:cNvPicPr>
                        <a:picLocks noChangeArrowheads="1"/>
                      </p:cNvPicPr>
                      <p:nvPr/>
                    </p:nvPicPr>
                    <p:blipFill>
                      <a:blip r:embed="rId11"/>
                      <a:srcRect/>
                      <a:stretch>
                        <a:fillRect/>
                      </a:stretch>
                    </p:blipFill>
                    <p:spPr bwMode="auto">
                      <a:xfrm>
                        <a:off x="5148337" y="3828256"/>
                        <a:ext cx="3240087" cy="1047750"/>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19797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7" grpId="0" animBg="1"/>
      <p:bldP spid="8" grpId="0"/>
      <p:bldP spid="9" grpId="0" animBg="1"/>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6BECB81-C8E6-48E6-849B-ADCCA9D338FC}"/>
              </a:ext>
            </a:extLst>
          </p:cNvPr>
          <p:cNvSpPr/>
          <p:nvPr/>
        </p:nvSpPr>
        <p:spPr>
          <a:xfrm>
            <a:off x="107503" y="312207"/>
            <a:ext cx="8898273" cy="1323439"/>
          </a:xfrm>
          <a:prstGeom prst="rect">
            <a:avLst/>
          </a:prstGeom>
        </p:spPr>
        <p:txBody>
          <a:bodyPr wrap="square">
            <a:spAutoFit/>
          </a:bodyPr>
          <a:lstStyle/>
          <a:p>
            <a:pPr marL="342900" indent="-342900" algn="just">
              <a:buFont typeface="Wingdings" panose="05000000000000000000" pitchFamily="2" charset="2"/>
              <a:buChar char="§"/>
            </a:pPr>
            <a:r>
              <a:rPr lang="pt-BR" sz="2400" dirty="0">
                <a:latin typeface="Arial" panose="020B0604020202020204" pitchFamily="34" charset="0"/>
                <a:cs typeface="Arial" panose="020B0604020202020204" pitchFamily="34" charset="0"/>
              </a:rPr>
              <a:t>Nessa aula veremos os exercícios referentes a:</a:t>
            </a:r>
          </a:p>
          <a:p>
            <a:pPr marL="800100" lvl="1" indent="-342900" algn="just">
              <a:buFont typeface="Wingdings" panose="05000000000000000000" pitchFamily="2" charset="2"/>
              <a:buChar char="§"/>
            </a:pPr>
            <a:r>
              <a:rPr lang="pt-BR" sz="2400" dirty="0" err="1">
                <a:latin typeface="Arial" panose="020B0604020202020204" pitchFamily="34" charset="0"/>
                <a:cs typeface="Arial" panose="020B0604020202020204" pitchFamily="34" charset="0"/>
              </a:rPr>
              <a:t>intertemporalidade</a:t>
            </a:r>
            <a:r>
              <a:rPr lang="pt-BR" sz="2400" dirty="0">
                <a:latin typeface="Arial" panose="020B0604020202020204" pitchFamily="34" charset="0"/>
                <a:cs typeface="Arial" panose="020B0604020202020204" pitchFamily="34" charset="0"/>
              </a:rPr>
              <a:t>;</a:t>
            </a:r>
          </a:p>
          <a:p>
            <a:pPr marL="800100" lvl="1" indent="-342900" algn="just">
              <a:buFont typeface="Wingdings" panose="05000000000000000000" pitchFamily="2" charset="2"/>
              <a:buChar char="§"/>
            </a:pPr>
            <a:r>
              <a:rPr lang="pt-BR" sz="2400" dirty="0">
                <a:latin typeface="Arial" panose="020B0604020202020204" pitchFamily="34" charset="0"/>
                <a:cs typeface="Arial" panose="020B0604020202020204" pitchFamily="34" charset="0"/>
              </a:rPr>
              <a:t>crescimento econômico.</a:t>
            </a:r>
          </a:p>
          <a:p>
            <a:pPr marL="800100" lvl="1" indent="-342900" algn="just">
              <a:buFont typeface="Wingdings" panose="05000000000000000000" pitchFamily="2" charset="2"/>
              <a:buChar char="§"/>
            </a:pPr>
            <a:endParaRPr lang="pt-BR" sz="300" dirty="0">
              <a:latin typeface="Arial" panose="020B0604020202020204" pitchFamily="34" charset="0"/>
              <a:cs typeface="Arial" panose="020B0604020202020204" pitchFamily="34" charset="0"/>
            </a:endParaRPr>
          </a:p>
          <a:p>
            <a:pPr algn="just"/>
            <a:endParaRPr lang="pt-BR" sz="500" dirty="0">
              <a:latin typeface="Arial" panose="020B0604020202020204" pitchFamily="34" charset="0"/>
              <a:cs typeface="Arial" panose="020B0604020202020204" pitchFamily="34" charset="0"/>
            </a:endParaRPr>
          </a:p>
        </p:txBody>
      </p:sp>
      <p:pic>
        <p:nvPicPr>
          <p:cNvPr id="9" name="Imagem 8">
            <a:extLst>
              <a:ext uri="{FF2B5EF4-FFF2-40B4-BE49-F238E27FC236}">
                <a16:creationId xmlns:a16="http://schemas.microsoft.com/office/drawing/2014/main" id="{96CB1250-D365-47B4-8D9B-62966F813FC1}"/>
              </a:ext>
            </a:extLst>
          </p:cNvPr>
          <p:cNvPicPr>
            <a:picLocks noChangeAspect="1"/>
          </p:cNvPicPr>
          <p:nvPr/>
        </p:nvPicPr>
        <p:blipFill>
          <a:blip r:embed="rId2"/>
          <a:stretch>
            <a:fillRect/>
          </a:stretch>
        </p:blipFill>
        <p:spPr>
          <a:xfrm>
            <a:off x="0" y="2129002"/>
            <a:ext cx="9144000" cy="2955776"/>
          </a:xfrm>
          <a:prstGeom prst="rect">
            <a:avLst/>
          </a:prstGeom>
        </p:spPr>
      </p:pic>
      <p:sp>
        <p:nvSpPr>
          <p:cNvPr id="10" name="Retângulo 9">
            <a:extLst>
              <a:ext uri="{FF2B5EF4-FFF2-40B4-BE49-F238E27FC236}">
                <a16:creationId xmlns:a16="http://schemas.microsoft.com/office/drawing/2014/main" id="{F798C421-6E0C-42F4-95CA-98B3BA91895D}"/>
              </a:ext>
            </a:extLst>
          </p:cNvPr>
          <p:cNvSpPr/>
          <p:nvPr/>
        </p:nvSpPr>
        <p:spPr>
          <a:xfrm>
            <a:off x="8491935" y="2843684"/>
            <a:ext cx="472553" cy="12158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DA288C41-AAF9-4659-B161-FEC58BCAF56A}"/>
              </a:ext>
            </a:extLst>
          </p:cNvPr>
          <p:cNvSpPr/>
          <p:nvPr/>
        </p:nvSpPr>
        <p:spPr>
          <a:xfrm>
            <a:off x="8491935" y="4130759"/>
            <a:ext cx="472553" cy="26037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a:extLst>
              <a:ext uri="{FF2B5EF4-FFF2-40B4-BE49-F238E27FC236}">
                <a16:creationId xmlns:a16="http://schemas.microsoft.com/office/drawing/2014/main" id="{C3262E6D-1653-4212-944F-7950BE0C3059}"/>
              </a:ext>
            </a:extLst>
          </p:cNvPr>
          <p:cNvSpPr/>
          <p:nvPr/>
        </p:nvSpPr>
        <p:spPr>
          <a:xfrm>
            <a:off x="8491935" y="4462356"/>
            <a:ext cx="472553" cy="250322"/>
          </a:xfrm>
          <a:prstGeom prst="rect">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6600"/>
              </a:solidFill>
            </a:endParaRPr>
          </a:p>
        </p:txBody>
      </p:sp>
      <p:sp>
        <p:nvSpPr>
          <p:cNvPr id="13" name="Retângulo 12">
            <a:extLst>
              <a:ext uri="{FF2B5EF4-FFF2-40B4-BE49-F238E27FC236}">
                <a16:creationId xmlns:a16="http://schemas.microsoft.com/office/drawing/2014/main" id="{A0178E53-8E65-4F11-A92F-48D51F94B23A}"/>
              </a:ext>
            </a:extLst>
          </p:cNvPr>
          <p:cNvSpPr/>
          <p:nvPr/>
        </p:nvSpPr>
        <p:spPr>
          <a:xfrm>
            <a:off x="8491935" y="4772051"/>
            <a:ext cx="472553" cy="25212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E9282705-B1D7-4148-B791-22DD976F5D07}"/>
              </a:ext>
            </a:extLst>
          </p:cNvPr>
          <p:cNvSpPr/>
          <p:nvPr/>
        </p:nvSpPr>
        <p:spPr>
          <a:xfrm>
            <a:off x="20096" y="4451420"/>
            <a:ext cx="5127967" cy="251209"/>
          </a:xfrm>
          <a:prstGeom prst="rect">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6600"/>
              </a:solidFill>
            </a:endParaRPr>
          </a:p>
        </p:txBody>
      </p:sp>
      <p:sp>
        <p:nvSpPr>
          <p:cNvPr id="15" name="Retângulo 14">
            <a:extLst>
              <a:ext uri="{FF2B5EF4-FFF2-40B4-BE49-F238E27FC236}">
                <a16:creationId xmlns:a16="http://schemas.microsoft.com/office/drawing/2014/main" id="{74682F2D-3718-4E6C-9B66-F895CC08143F}"/>
              </a:ext>
            </a:extLst>
          </p:cNvPr>
          <p:cNvSpPr/>
          <p:nvPr/>
        </p:nvSpPr>
        <p:spPr>
          <a:xfrm>
            <a:off x="20096" y="4130759"/>
            <a:ext cx="5127967" cy="26037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15">
            <a:extLst>
              <a:ext uri="{FF2B5EF4-FFF2-40B4-BE49-F238E27FC236}">
                <a16:creationId xmlns:a16="http://schemas.microsoft.com/office/drawing/2014/main" id="{DE0C56F0-56A8-4A9B-897F-A1CBA962E884}"/>
              </a:ext>
            </a:extLst>
          </p:cNvPr>
          <p:cNvSpPr/>
          <p:nvPr/>
        </p:nvSpPr>
        <p:spPr>
          <a:xfrm>
            <a:off x="20096" y="4772051"/>
            <a:ext cx="5127967" cy="24207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27150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4">
            <a:extLst>
              <a:ext uri="{FF2B5EF4-FFF2-40B4-BE49-F238E27FC236}">
                <a16:creationId xmlns:a16="http://schemas.microsoft.com/office/drawing/2014/main" id="{94918C5E-B491-4B5B-8933-30C3DE93F352}"/>
              </a:ext>
            </a:extLst>
          </p:cNvPr>
          <p:cNvGrpSpPr/>
          <p:nvPr/>
        </p:nvGrpSpPr>
        <p:grpSpPr>
          <a:xfrm>
            <a:off x="250825" y="-20538"/>
            <a:ext cx="6454775" cy="1447801"/>
            <a:chOff x="250825" y="3486150"/>
            <a:chExt cx="6454775" cy="1447800"/>
          </a:xfrm>
        </p:grpSpPr>
        <p:sp>
          <p:nvSpPr>
            <p:cNvPr id="3" name="Espaço Reservado para Conteúdo 2">
              <a:extLst>
                <a:ext uri="{FF2B5EF4-FFF2-40B4-BE49-F238E27FC236}">
                  <a16:creationId xmlns:a16="http://schemas.microsoft.com/office/drawing/2014/main" id="{CF136270-1DF3-4408-959C-39683EA760E5}"/>
                </a:ext>
              </a:extLst>
            </p:cNvPr>
            <p:cNvSpPr txBox="1">
              <a:spLocks/>
            </p:cNvSpPr>
            <p:nvPr/>
          </p:nvSpPr>
          <p:spPr bwMode="auto">
            <a:xfrm>
              <a:off x="250825" y="3486150"/>
              <a:ext cx="6454775"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892" indent="-342892" eaLnBrk="1" hangingPunct="1">
                <a:spcBef>
                  <a:spcPct val="20000"/>
                </a:spcBef>
                <a:buSzPct val="95000"/>
                <a:buFont typeface="Wingdings" panose="05000000000000000000" pitchFamily="2" charset="2"/>
                <a:buChar char="§"/>
              </a:pPr>
              <a:r>
                <a:rPr lang="pt-BR" altLang="en-US" dirty="0">
                  <a:latin typeface="Calibri" panose="020F0502020204030204" pitchFamily="34" charset="0"/>
                </a:rPr>
                <a:t>Utilizando uma aproximação útil:</a:t>
              </a:r>
            </a:p>
          </p:txBody>
        </p:sp>
        <p:graphicFrame>
          <p:nvGraphicFramePr>
            <p:cNvPr id="4" name="Object 5">
              <a:extLst>
                <a:ext uri="{FF2B5EF4-FFF2-40B4-BE49-F238E27FC236}">
                  <a16:creationId xmlns:a16="http://schemas.microsoft.com/office/drawing/2014/main" id="{CE67394D-3979-46D7-9EF1-3B3A56F76086}"/>
                </a:ext>
              </a:extLst>
            </p:cNvPr>
            <p:cNvGraphicFramePr>
              <a:graphicFrameLocks/>
            </p:cNvGraphicFramePr>
            <p:nvPr>
              <p:extLst>
                <p:ext uri="{D42A27DB-BD31-4B8C-83A1-F6EECF244321}">
                  <p14:modId xmlns:p14="http://schemas.microsoft.com/office/powerpoint/2010/main" val="1710434822"/>
                </p:ext>
              </p:extLst>
            </p:nvPr>
          </p:nvGraphicFramePr>
          <p:xfrm>
            <a:off x="782638" y="3943351"/>
            <a:ext cx="2781250" cy="990599"/>
          </p:xfrm>
          <a:graphic>
            <a:graphicData uri="http://schemas.openxmlformats.org/presentationml/2006/ole">
              <mc:AlternateContent xmlns:mc="http://schemas.openxmlformats.org/markup-compatibility/2006">
                <mc:Choice xmlns:v="urn:schemas-microsoft-com:vml" Requires="v">
                  <p:oleObj name="Equation" r:id="rId2" imgW="1295400" imgH="533400" progId="Equation.DSMT4">
                    <p:embed/>
                  </p:oleObj>
                </mc:Choice>
                <mc:Fallback>
                  <p:oleObj name="Equation" r:id="rId2" imgW="1295400" imgH="533400" progId="Equation.DSMT4">
                    <p:embed/>
                    <p:pic>
                      <p:nvPicPr>
                        <p:cNvPr id="4" name="Object 5">
                          <a:extLst>
                            <a:ext uri="{FF2B5EF4-FFF2-40B4-BE49-F238E27FC236}">
                              <a16:creationId xmlns:a16="http://schemas.microsoft.com/office/drawing/2014/main" id="{0C1D8D47-4564-4AA8-A4DA-354E84713B4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638" y="3943351"/>
                          <a:ext cx="2781250" cy="990599"/>
                        </a:xfrm>
                        <a:prstGeom prst="rect">
                          <a:avLst/>
                        </a:prstGeom>
                        <a:solidFill>
                          <a:schemeClr val="bg1">
                            <a:lumMod val="95000"/>
                          </a:schemeClr>
                        </a:solidFill>
                        <a:ln w="9525">
                          <a:solidFill>
                            <a:srgbClr val="262626"/>
                          </a:solidFill>
                          <a:miter lim="800000"/>
                          <a:headEnd/>
                          <a:tailEnd/>
                        </a:ln>
                      </p:spPr>
                    </p:pic>
                  </p:oleObj>
                </mc:Fallback>
              </mc:AlternateContent>
            </a:graphicData>
          </a:graphic>
        </p:graphicFrame>
        <p:sp>
          <p:nvSpPr>
            <p:cNvPr id="5" name="CaixaDeTexto 16">
              <a:extLst>
                <a:ext uri="{FF2B5EF4-FFF2-40B4-BE49-F238E27FC236}">
                  <a16:creationId xmlns:a16="http://schemas.microsoft.com/office/drawing/2014/main" id="{579C0BFE-10C7-4B49-830A-A7528C753DBF}"/>
                </a:ext>
              </a:extLst>
            </p:cNvPr>
            <p:cNvSpPr txBox="1">
              <a:spLocks noChangeArrowheads="1"/>
            </p:cNvSpPr>
            <p:nvPr/>
          </p:nvSpPr>
          <p:spPr bwMode="auto">
            <a:xfrm>
              <a:off x="3707904" y="4206230"/>
              <a:ext cx="288925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dirty="0"/>
                <a:t>Substituindo em (III)</a:t>
              </a:r>
            </a:p>
          </p:txBody>
        </p:sp>
      </p:grpSp>
      <p:grpSp>
        <p:nvGrpSpPr>
          <p:cNvPr id="6" name="Grupo 1">
            <a:extLst>
              <a:ext uri="{FF2B5EF4-FFF2-40B4-BE49-F238E27FC236}">
                <a16:creationId xmlns:a16="http://schemas.microsoft.com/office/drawing/2014/main" id="{4A907DE7-83D9-4FC7-942D-FA1E337B0753}"/>
              </a:ext>
            </a:extLst>
          </p:cNvPr>
          <p:cNvGrpSpPr/>
          <p:nvPr/>
        </p:nvGrpSpPr>
        <p:grpSpPr>
          <a:xfrm>
            <a:off x="179512" y="1635647"/>
            <a:ext cx="4176464" cy="990600"/>
            <a:chOff x="150813" y="1163411"/>
            <a:chExt cx="3506800" cy="908677"/>
          </a:xfrm>
        </p:grpSpPr>
        <p:graphicFrame>
          <p:nvGraphicFramePr>
            <p:cNvPr id="7" name="Object 2">
              <a:extLst>
                <a:ext uri="{FF2B5EF4-FFF2-40B4-BE49-F238E27FC236}">
                  <a16:creationId xmlns:a16="http://schemas.microsoft.com/office/drawing/2014/main" id="{FB0DA089-D2CD-4767-A851-FB2DB1837F4E}"/>
                </a:ext>
              </a:extLst>
            </p:cNvPr>
            <p:cNvGraphicFramePr>
              <a:graphicFrameLocks/>
            </p:cNvGraphicFramePr>
            <p:nvPr>
              <p:extLst>
                <p:ext uri="{D42A27DB-BD31-4B8C-83A1-F6EECF244321}">
                  <p14:modId xmlns:p14="http://schemas.microsoft.com/office/powerpoint/2010/main" val="1028110576"/>
                </p:ext>
              </p:extLst>
            </p:nvPr>
          </p:nvGraphicFramePr>
          <p:xfrm>
            <a:off x="671526" y="1163411"/>
            <a:ext cx="2986087" cy="908677"/>
          </p:xfrm>
          <a:graphic>
            <a:graphicData uri="http://schemas.openxmlformats.org/presentationml/2006/ole">
              <mc:AlternateContent xmlns:mc="http://schemas.openxmlformats.org/markup-compatibility/2006">
                <mc:Choice xmlns:v="urn:schemas-microsoft-com:vml" Requires="v">
                  <p:oleObj name="Equation" r:id="rId4" imgW="1638300" imgH="457200" progId="Equation.DSMT4">
                    <p:embed/>
                  </p:oleObj>
                </mc:Choice>
                <mc:Fallback>
                  <p:oleObj name="Equation" r:id="rId4" imgW="1638300" imgH="457200" progId="Equation.DSMT4">
                    <p:embed/>
                    <p:pic>
                      <p:nvPicPr>
                        <p:cNvPr id="7" name="Object 2">
                          <a:extLst>
                            <a:ext uri="{FF2B5EF4-FFF2-40B4-BE49-F238E27FC236}">
                              <a16:creationId xmlns:a16="http://schemas.microsoft.com/office/drawing/2014/main" id="{CCB20B7E-6F4B-41EC-A062-0146F792F82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526" y="1163411"/>
                          <a:ext cx="2986087" cy="908677"/>
                        </a:xfrm>
                        <a:prstGeom prst="rect">
                          <a:avLst/>
                        </a:prstGeom>
                        <a:solidFill>
                          <a:srgbClr val="F2F2F2"/>
                        </a:solidFill>
                        <a:ln w="9525">
                          <a:solidFill>
                            <a:srgbClr val="262626"/>
                          </a:solidFill>
                          <a:miter lim="800000"/>
                          <a:headEnd/>
                          <a:tailEnd/>
                        </a:ln>
                      </p:spPr>
                    </p:pic>
                  </p:oleObj>
                </mc:Fallback>
              </mc:AlternateContent>
            </a:graphicData>
          </a:graphic>
        </p:graphicFrame>
        <p:sp>
          <p:nvSpPr>
            <p:cNvPr id="8" name="CaixaDeTexto 8">
              <a:extLst>
                <a:ext uri="{FF2B5EF4-FFF2-40B4-BE49-F238E27FC236}">
                  <a16:creationId xmlns:a16="http://schemas.microsoft.com/office/drawing/2014/main" id="{773C6AAD-36EE-43C9-B19F-0D3F508072E2}"/>
                </a:ext>
              </a:extLst>
            </p:cNvPr>
            <p:cNvSpPr txBox="1">
              <a:spLocks noChangeArrowheads="1"/>
            </p:cNvSpPr>
            <p:nvPr/>
          </p:nvSpPr>
          <p:spPr bwMode="auto">
            <a:xfrm>
              <a:off x="150813" y="1404938"/>
              <a:ext cx="684212" cy="3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t>(IV)</a:t>
              </a:r>
            </a:p>
          </p:txBody>
        </p:sp>
      </p:grpSp>
      <p:grpSp>
        <p:nvGrpSpPr>
          <p:cNvPr id="9" name="Grupo 2">
            <a:extLst>
              <a:ext uri="{FF2B5EF4-FFF2-40B4-BE49-F238E27FC236}">
                <a16:creationId xmlns:a16="http://schemas.microsoft.com/office/drawing/2014/main" id="{67C99910-97D1-44CD-A53B-AD0BE12C9F67}"/>
              </a:ext>
            </a:extLst>
          </p:cNvPr>
          <p:cNvGrpSpPr/>
          <p:nvPr/>
        </p:nvGrpSpPr>
        <p:grpSpPr>
          <a:xfrm>
            <a:off x="4593260" y="1635646"/>
            <a:ext cx="4299219" cy="990600"/>
            <a:chOff x="4015090" y="1091061"/>
            <a:chExt cx="3807273" cy="990600"/>
          </a:xfrm>
        </p:grpSpPr>
        <p:graphicFrame>
          <p:nvGraphicFramePr>
            <p:cNvPr id="10" name="Object 3">
              <a:extLst>
                <a:ext uri="{FF2B5EF4-FFF2-40B4-BE49-F238E27FC236}">
                  <a16:creationId xmlns:a16="http://schemas.microsoft.com/office/drawing/2014/main" id="{B100413B-0FEA-425D-9BFE-7E65DF8B1FD2}"/>
                </a:ext>
              </a:extLst>
            </p:cNvPr>
            <p:cNvGraphicFramePr>
              <a:graphicFrameLocks/>
            </p:cNvGraphicFramePr>
            <p:nvPr>
              <p:extLst>
                <p:ext uri="{D42A27DB-BD31-4B8C-83A1-F6EECF244321}">
                  <p14:modId xmlns:p14="http://schemas.microsoft.com/office/powerpoint/2010/main" val="956340832"/>
                </p:ext>
              </p:extLst>
            </p:nvPr>
          </p:nvGraphicFramePr>
          <p:xfrm>
            <a:off x="4426065" y="1091061"/>
            <a:ext cx="3396298" cy="990600"/>
          </p:xfrm>
          <a:graphic>
            <a:graphicData uri="http://schemas.openxmlformats.org/presentationml/2006/ole">
              <mc:AlternateContent xmlns:mc="http://schemas.openxmlformats.org/markup-compatibility/2006">
                <mc:Choice xmlns:v="urn:schemas-microsoft-com:vml" Requires="v">
                  <p:oleObj name="Equation" r:id="rId6" imgW="1854200" imgH="457200" progId="Equation.DSMT4">
                    <p:embed/>
                  </p:oleObj>
                </mc:Choice>
                <mc:Fallback>
                  <p:oleObj name="Equation" r:id="rId6" imgW="1854200" imgH="457200" progId="Equation.DSMT4">
                    <p:embed/>
                    <p:pic>
                      <p:nvPicPr>
                        <p:cNvPr id="10" name="Object 3">
                          <a:extLst>
                            <a:ext uri="{FF2B5EF4-FFF2-40B4-BE49-F238E27FC236}">
                              <a16:creationId xmlns:a16="http://schemas.microsoft.com/office/drawing/2014/main" id="{B2784F50-F10D-41D1-84F7-6C7ED1AC7F0F}"/>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6065" y="1091061"/>
                          <a:ext cx="3396298" cy="990600"/>
                        </a:xfrm>
                        <a:prstGeom prst="rect">
                          <a:avLst/>
                        </a:prstGeom>
                        <a:solidFill>
                          <a:srgbClr val="F2F2F2"/>
                        </a:solidFill>
                        <a:ln w="9525">
                          <a:solidFill>
                            <a:schemeClr val="tx1"/>
                          </a:solidFill>
                          <a:miter lim="800000"/>
                          <a:headEnd/>
                          <a:tailEnd/>
                        </a:ln>
                      </p:spPr>
                    </p:pic>
                  </p:oleObj>
                </mc:Fallback>
              </mc:AlternateContent>
            </a:graphicData>
          </a:graphic>
        </p:graphicFrame>
        <p:sp>
          <p:nvSpPr>
            <p:cNvPr id="11" name="CaixaDeTexto 10">
              <a:extLst>
                <a:ext uri="{FF2B5EF4-FFF2-40B4-BE49-F238E27FC236}">
                  <a16:creationId xmlns:a16="http://schemas.microsoft.com/office/drawing/2014/main" id="{D54976C3-A4F7-40FF-A505-F48CDA4F5FFB}"/>
                </a:ext>
              </a:extLst>
            </p:cNvPr>
            <p:cNvSpPr txBox="1">
              <a:spLocks noChangeArrowheads="1"/>
            </p:cNvSpPr>
            <p:nvPr/>
          </p:nvSpPr>
          <p:spPr bwMode="auto">
            <a:xfrm>
              <a:off x="4015090" y="1379093"/>
              <a:ext cx="682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t>(V)</a:t>
              </a:r>
            </a:p>
          </p:txBody>
        </p:sp>
      </p:grpSp>
      <p:sp>
        <p:nvSpPr>
          <p:cNvPr id="12" name="Espaço Reservado para Conteúdo 2">
            <a:extLst>
              <a:ext uri="{FF2B5EF4-FFF2-40B4-BE49-F238E27FC236}">
                <a16:creationId xmlns:a16="http://schemas.microsoft.com/office/drawing/2014/main" id="{8129B348-4B12-48C0-A2E7-88B36D27F05E}"/>
              </a:ext>
            </a:extLst>
          </p:cNvPr>
          <p:cNvSpPr txBox="1">
            <a:spLocks/>
          </p:cNvSpPr>
          <p:nvPr/>
        </p:nvSpPr>
        <p:spPr bwMode="auto">
          <a:xfrm>
            <a:off x="304799" y="2787774"/>
            <a:ext cx="8587679"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a:solidFill>
                  <a:schemeClr val="tx1"/>
                </a:solidFill>
                <a:latin typeface="Times New Roman" panose="02020603050405020304" pitchFamily="18" charset="0"/>
              </a:defRPr>
            </a:lvl1pPr>
            <a:lvl2pPr marL="730250" indent="-2730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892" indent="-342892" eaLnBrk="1" hangingPunct="1">
              <a:spcBef>
                <a:spcPct val="20000"/>
              </a:spcBef>
              <a:buSzPct val="95000"/>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A equação (V) nos mostra que a relação (dívida/PIB) aumenta:</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a taxa de juros incidente sobre a dívida;</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menor a taxa de crescimento do PIB real;</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o coeficiente de endividamento inicial;</a:t>
            </a:r>
          </a:p>
          <a:p>
            <a:pPr marL="800080" lvl="1" indent="-342892">
              <a:spcBef>
                <a:spcPct val="20000"/>
              </a:spcBef>
              <a:buSzPct val="95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o déficit primário em relação ao PIB.</a:t>
            </a:r>
          </a:p>
        </p:txBody>
      </p:sp>
      <p:cxnSp>
        <p:nvCxnSpPr>
          <p:cNvPr id="13" name="Conector de Seta Reta 12">
            <a:extLst>
              <a:ext uri="{FF2B5EF4-FFF2-40B4-BE49-F238E27FC236}">
                <a16:creationId xmlns:a16="http://schemas.microsoft.com/office/drawing/2014/main" id="{2C256072-51B6-4063-A4D9-988C93CD5D2B}"/>
              </a:ext>
            </a:extLst>
          </p:cNvPr>
          <p:cNvCxnSpPr/>
          <p:nvPr/>
        </p:nvCxnSpPr>
        <p:spPr>
          <a:xfrm>
            <a:off x="4355976" y="2139702"/>
            <a:ext cx="2160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70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
            <a:extLst>
              <a:ext uri="{FF2B5EF4-FFF2-40B4-BE49-F238E27FC236}">
                <a16:creationId xmlns:a16="http://schemas.microsoft.com/office/drawing/2014/main" id="{016F43EB-ECAA-490C-A229-C19A4237EA23}"/>
              </a:ext>
            </a:extLst>
          </p:cNvPr>
          <p:cNvGrpSpPr/>
          <p:nvPr/>
        </p:nvGrpSpPr>
        <p:grpSpPr>
          <a:xfrm>
            <a:off x="381000" y="123478"/>
            <a:ext cx="4708280" cy="990600"/>
            <a:chOff x="173885" y="2343150"/>
            <a:chExt cx="4169515" cy="990600"/>
          </a:xfrm>
        </p:grpSpPr>
        <p:graphicFrame>
          <p:nvGraphicFramePr>
            <p:cNvPr id="3" name="Object 3">
              <a:extLst>
                <a:ext uri="{FF2B5EF4-FFF2-40B4-BE49-F238E27FC236}">
                  <a16:creationId xmlns:a16="http://schemas.microsoft.com/office/drawing/2014/main" id="{C7B2234D-05E1-42DA-B13C-739F502F55FF}"/>
                </a:ext>
              </a:extLst>
            </p:cNvPr>
            <p:cNvGraphicFramePr>
              <a:graphicFrameLocks/>
            </p:cNvGraphicFramePr>
            <p:nvPr>
              <p:extLst>
                <p:ext uri="{D42A27DB-BD31-4B8C-83A1-F6EECF244321}">
                  <p14:modId xmlns:p14="http://schemas.microsoft.com/office/powerpoint/2010/main" val="106420734"/>
                </p:ext>
              </p:extLst>
            </p:nvPr>
          </p:nvGraphicFramePr>
          <p:xfrm>
            <a:off x="762000" y="2343150"/>
            <a:ext cx="3581400" cy="990600"/>
          </p:xfrm>
          <a:graphic>
            <a:graphicData uri="http://schemas.openxmlformats.org/presentationml/2006/ole">
              <mc:AlternateContent xmlns:mc="http://schemas.openxmlformats.org/markup-compatibility/2006">
                <mc:Choice xmlns:v="urn:schemas-microsoft-com:vml" Requires="v">
                  <p:oleObj name="Equation" r:id="rId2" imgW="1854200" imgH="457200" progId="Equation.DSMT4">
                    <p:embed/>
                  </p:oleObj>
                </mc:Choice>
                <mc:Fallback>
                  <p:oleObj name="Equation" r:id="rId2" imgW="1854200" imgH="457200" progId="Equation.DSMT4">
                    <p:embed/>
                    <p:pic>
                      <p:nvPicPr>
                        <p:cNvPr id="3" name="Object 3">
                          <a:extLst>
                            <a:ext uri="{FF2B5EF4-FFF2-40B4-BE49-F238E27FC236}">
                              <a16:creationId xmlns:a16="http://schemas.microsoft.com/office/drawing/2014/main" id="{DD807F09-4467-4FDA-A0AD-C3F254F7A89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343150"/>
                          <a:ext cx="3581400" cy="990600"/>
                        </a:xfrm>
                        <a:prstGeom prst="rect">
                          <a:avLst/>
                        </a:prstGeom>
                        <a:solidFill>
                          <a:srgbClr val="F2F2F2"/>
                        </a:solidFill>
                        <a:ln w="9525">
                          <a:solidFill>
                            <a:schemeClr val="tx1"/>
                          </a:solidFill>
                          <a:miter lim="800000"/>
                          <a:headEnd/>
                          <a:tailEnd/>
                        </a:ln>
                      </p:spPr>
                    </p:pic>
                  </p:oleObj>
                </mc:Fallback>
              </mc:AlternateContent>
            </a:graphicData>
          </a:graphic>
        </p:graphicFrame>
        <p:sp>
          <p:nvSpPr>
            <p:cNvPr id="4" name="CaixaDeTexto 10">
              <a:extLst>
                <a:ext uri="{FF2B5EF4-FFF2-40B4-BE49-F238E27FC236}">
                  <a16:creationId xmlns:a16="http://schemas.microsoft.com/office/drawing/2014/main" id="{C7D47B89-4C32-412B-8060-CC24F01C98F5}"/>
                </a:ext>
              </a:extLst>
            </p:cNvPr>
            <p:cNvSpPr txBox="1">
              <a:spLocks noChangeArrowheads="1"/>
            </p:cNvSpPr>
            <p:nvPr/>
          </p:nvSpPr>
          <p:spPr bwMode="auto">
            <a:xfrm>
              <a:off x="173885" y="2552700"/>
              <a:ext cx="682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t>(V)</a:t>
              </a:r>
            </a:p>
          </p:txBody>
        </p:sp>
      </p:grpSp>
      <p:sp>
        <p:nvSpPr>
          <p:cNvPr id="5" name="CaixaDeTexto 4">
            <a:extLst>
              <a:ext uri="{FF2B5EF4-FFF2-40B4-BE49-F238E27FC236}">
                <a16:creationId xmlns:a16="http://schemas.microsoft.com/office/drawing/2014/main" id="{CB582EF9-EE71-4794-B467-7A8788D48212}"/>
              </a:ext>
            </a:extLst>
          </p:cNvPr>
          <p:cNvSpPr txBox="1"/>
          <p:nvPr/>
        </p:nvSpPr>
        <p:spPr>
          <a:xfrm>
            <a:off x="251520" y="1247653"/>
            <a:ext cx="8712968" cy="958660"/>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pt-BR" sz="2000" dirty="0">
                <a:latin typeface="Arial" panose="020B0604020202020204" pitchFamily="34" charset="0"/>
                <a:cs typeface="Arial" panose="020B0604020202020204" pitchFamily="34" charset="0"/>
              </a:rPr>
              <a:t>Note então que podemos calcular o superávit primário/PIB que estabiliza a relação dívida/PIB, fazendo </a:t>
            </a:r>
          </a:p>
        </p:txBody>
      </p:sp>
      <p:graphicFrame>
        <p:nvGraphicFramePr>
          <p:cNvPr id="6" name="Object 3">
            <a:extLst>
              <a:ext uri="{FF2B5EF4-FFF2-40B4-BE49-F238E27FC236}">
                <a16:creationId xmlns:a16="http://schemas.microsoft.com/office/drawing/2014/main" id="{CEDFCA7B-83CD-4B8A-8A95-8983DB08189C}"/>
              </a:ext>
            </a:extLst>
          </p:cNvPr>
          <p:cNvGraphicFramePr>
            <a:graphicFrameLocks/>
          </p:cNvGraphicFramePr>
          <p:nvPr>
            <p:extLst>
              <p:ext uri="{D42A27DB-BD31-4B8C-83A1-F6EECF244321}">
                <p14:modId xmlns:p14="http://schemas.microsoft.com/office/powerpoint/2010/main" val="1540398587"/>
              </p:ext>
            </p:extLst>
          </p:nvPr>
        </p:nvGraphicFramePr>
        <p:xfrm>
          <a:off x="3955455" y="1625652"/>
          <a:ext cx="1768673" cy="846137"/>
        </p:xfrm>
        <a:graphic>
          <a:graphicData uri="http://schemas.openxmlformats.org/presentationml/2006/ole">
            <mc:AlternateContent xmlns:mc="http://schemas.openxmlformats.org/markup-compatibility/2006">
              <mc:Choice xmlns:v="urn:schemas-microsoft-com:vml" Requires="v">
                <p:oleObj name="Equation" r:id="rId4" imgW="914400" imgH="457200" progId="Equation.DSMT4">
                  <p:embed/>
                </p:oleObj>
              </mc:Choice>
              <mc:Fallback>
                <p:oleObj name="Equation" r:id="rId4" imgW="914400" imgH="457200" progId="Equation.DSMT4">
                  <p:embed/>
                  <p:pic>
                    <p:nvPicPr>
                      <p:cNvPr id="6" name="Object 3">
                        <a:extLst>
                          <a:ext uri="{FF2B5EF4-FFF2-40B4-BE49-F238E27FC236}">
                            <a16:creationId xmlns:a16="http://schemas.microsoft.com/office/drawing/2014/main" id="{A4CEC06A-E6A8-4683-9B2B-97E593AA5FF1}"/>
                          </a:ext>
                        </a:extLst>
                      </p:cNvPr>
                      <p:cNvPicPr>
                        <a:picLocks noChangeArrowheads="1"/>
                      </p:cNvPicPr>
                      <p:nvPr/>
                    </p:nvPicPr>
                    <p:blipFill>
                      <a:blip r:embed="rId5"/>
                      <a:srcRect/>
                      <a:stretch>
                        <a:fillRect/>
                      </a:stretch>
                    </p:blipFill>
                    <p:spPr bwMode="auto">
                      <a:xfrm>
                        <a:off x="3955455" y="1625652"/>
                        <a:ext cx="1768673" cy="846137"/>
                      </a:xfrm>
                      <a:prstGeom prst="rect">
                        <a:avLst/>
                      </a:prstGeom>
                      <a:noFill/>
                      <a:ln w="9525">
                        <a:noFill/>
                        <a:miter lim="800000"/>
                        <a:headEnd/>
                        <a:tailEnd/>
                      </a:ln>
                    </p:spPr>
                  </p:pic>
                </p:oleObj>
              </mc:Fallback>
            </mc:AlternateContent>
          </a:graphicData>
        </a:graphic>
      </p:graphicFrame>
      <p:grpSp>
        <p:nvGrpSpPr>
          <p:cNvPr id="7" name="Grupo 2">
            <a:extLst>
              <a:ext uri="{FF2B5EF4-FFF2-40B4-BE49-F238E27FC236}">
                <a16:creationId xmlns:a16="http://schemas.microsoft.com/office/drawing/2014/main" id="{9D6902C5-8FDB-40EE-AC13-71AF1D6C2032}"/>
              </a:ext>
            </a:extLst>
          </p:cNvPr>
          <p:cNvGrpSpPr/>
          <p:nvPr/>
        </p:nvGrpSpPr>
        <p:grpSpPr>
          <a:xfrm>
            <a:off x="323528" y="2543797"/>
            <a:ext cx="3037060" cy="990600"/>
            <a:chOff x="173885" y="2253630"/>
            <a:chExt cx="2689533" cy="990600"/>
          </a:xfrm>
        </p:grpSpPr>
        <p:graphicFrame>
          <p:nvGraphicFramePr>
            <p:cNvPr id="8" name="Object 3">
              <a:extLst>
                <a:ext uri="{FF2B5EF4-FFF2-40B4-BE49-F238E27FC236}">
                  <a16:creationId xmlns:a16="http://schemas.microsoft.com/office/drawing/2014/main" id="{2CEB7428-95D0-49CD-919B-E6E67BEC9B7D}"/>
                </a:ext>
              </a:extLst>
            </p:cNvPr>
            <p:cNvGraphicFramePr>
              <a:graphicFrameLocks/>
            </p:cNvGraphicFramePr>
            <p:nvPr>
              <p:extLst>
                <p:ext uri="{D42A27DB-BD31-4B8C-83A1-F6EECF244321}">
                  <p14:modId xmlns:p14="http://schemas.microsoft.com/office/powerpoint/2010/main" val="3531987492"/>
                </p:ext>
              </p:extLst>
            </p:nvPr>
          </p:nvGraphicFramePr>
          <p:xfrm>
            <a:off x="753247" y="2253630"/>
            <a:ext cx="2110171" cy="990600"/>
          </p:xfrm>
          <a:graphic>
            <a:graphicData uri="http://schemas.openxmlformats.org/presentationml/2006/ole">
              <mc:AlternateContent xmlns:mc="http://schemas.openxmlformats.org/markup-compatibility/2006">
                <mc:Choice xmlns:v="urn:schemas-microsoft-com:vml" Requires="v">
                  <p:oleObj name="Equation" r:id="rId6" imgW="1091880" imgH="457200" progId="Equation.DSMT4">
                    <p:embed/>
                  </p:oleObj>
                </mc:Choice>
                <mc:Fallback>
                  <p:oleObj name="Equation" r:id="rId6" imgW="1091880" imgH="457200" progId="Equation.DSMT4">
                    <p:embed/>
                    <p:pic>
                      <p:nvPicPr>
                        <p:cNvPr id="8" name="Object 3">
                          <a:extLst>
                            <a:ext uri="{FF2B5EF4-FFF2-40B4-BE49-F238E27FC236}">
                              <a16:creationId xmlns:a16="http://schemas.microsoft.com/office/drawing/2014/main" id="{8CBA30E9-A873-43C0-A945-BC474693210A}"/>
                            </a:ext>
                          </a:extLst>
                        </p:cNvPr>
                        <p:cNvPicPr>
                          <a:picLocks noChangeArrowheads="1"/>
                        </p:cNvPicPr>
                        <p:nvPr/>
                      </p:nvPicPr>
                      <p:blipFill>
                        <a:blip r:embed="rId7"/>
                        <a:srcRect/>
                        <a:stretch>
                          <a:fillRect/>
                        </a:stretch>
                      </p:blipFill>
                      <p:spPr bwMode="auto">
                        <a:xfrm>
                          <a:off x="753247" y="2253630"/>
                          <a:ext cx="2110171" cy="990600"/>
                        </a:xfrm>
                        <a:prstGeom prst="rect">
                          <a:avLst/>
                        </a:prstGeom>
                        <a:solidFill>
                          <a:srgbClr val="F2F2F2"/>
                        </a:solidFill>
                        <a:ln w="9525">
                          <a:solidFill>
                            <a:schemeClr val="tx1"/>
                          </a:solidFill>
                          <a:miter lim="800000"/>
                          <a:headEnd/>
                          <a:tailEnd/>
                        </a:ln>
                      </p:spPr>
                    </p:pic>
                  </p:oleObj>
                </mc:Fallback>
              </mc:AlternateContent>
            </a:graphicData>
          </a:graphic>
        </p:graphicFrame>
        <p:sp>
          <p:nvSpPr>
            <p:cNvPr id="9" name="CaixaDeTexto 10">
              <a:extLst>
                <a:ext uri="{FF2B5EF4-FFF2-40B4-BE49-F238E27FC236}">
                  <a16:creationId xmlns:a16="http://schemas.microsoft.com/office/drawing/2014/main" id="{95029A3C-5A71-4DFE-8501-D8231E82CF1E}"/>
                </a:ext>
              </a:extLst>
            </p:cNvPr>
            <p:cNvSpPr txBox="1">
              <a:spLocks noChangeArrowheads="1"/>
            </p:cNvSpPr>
            <p:nvPr/>
          </p:nvSpPr>
          <p:spPr bwMode="auto">
            <a:xfrm>
              <a:off x="173885" y="2552700"/>
              <a:ext cx="682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en-US" sz="2000" b="1" dirty="0"/>
                <a:t>(VI)</a:t>
              </a:r>
            </a:p>
          </p:txBody>
        </p:sp>
      </p:grpSp>
      <p:sp>
        <p:nvSpPr>
          <p:cNvPr id="10" name="CaixaDeTexto 9">
            <a:extLst>
              <a:ext uri="{FF2B5EF4-FFF2-40B4-BE49-F238E27FC236}">
                <a16:creationId xmlns:a16="http://schemas.microsoft.com/office/drawing/2014/main" id="{46627550-C646-47C8-AA87-37CC3F0BA29E}"/>
              </a:ext>
            </a:extLst>
          </p:cNvPr>
          <p:cNvSpPr txBox="1"/>
          <p:nvPr/>
        </p:nvSpPr>
        <p:spPr>
          <a:xfrm>
            <a:off x="3563888" y="2842867"/>
            <a:ext cx="4248472" cy="369332"/>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(Versão aproximada)</a:t>
            </a:r>
          </a:p>
        </p:txBody>
      </p:sp>
    </p:spTree>
    <p:extLst>
      <p:ext uri="{BB962C8B-B14F-4D97-AF65-F5344CB8AC3E}">
        <p14:creationId xmlns:p14="http://schemas.microsoft.com/office/powerpoint/2010/main" val="1244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DAA8411-EE81-4423-9DDA-4B35FE89E8D5}"/>
              </a:ext>
            </a:extLst>
          </p:cNvPr>
          <p:cNvSpPr txBox="1"/>
          <p:nvPr/>
        </p:nvSpPr>
        <p:spPr>
          <a:xfrm>
            <a:off x="-36512" y="-20538"/>
            <a:ext cx="9108504" cy="512448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Quanto as respostas:</a:t>
            </a:r>
          </a:p>
          <a:p>
            <a:pPr marL="285750" indent="-285750" algn="just">
              <a:buFont typeface="Wingdings" panose="05000000000000000000" pitchFamily="2" charset="2"/>
              <a:buChar char="§"/>
            </a:pPr>
            <a:endParaRPr lang="pt-BR" sz="5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O item (3) é falso, </a:t>
            </a:r>
            <a:r>
              <a:rPr lang="pt-BR" sz="2000" dirty="0">
                <a:latin typeface="Arial" panose="020B0604020202020204" pitchFamily="34" charset="0"/>
                <a:cs typeface="Arial" panose="020B0604020202020204" pitchFamily="34" charset="0"/>
              </a:rPr>
              <a:t>pois o superávit primário (em relação ao PIB) necessário para estabilizar a relação dívida/PIB deve ser igual a diferença entre a taxa real de juros incidente sobre a dívida e a taxa real de crescimento do PIB multiplicada pela relação dívida/PIB do período anterior. </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Caso a pergunta fizesse referência ao valor monetário da dívida, ele ficaria constante caso o superávit primário tivesse o mesmo valor da despesa com juros (e não a taxa de juros).</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O item (4) é falso</a:t>
            </a:r>
            <a:r>
              <a:rPr lang="pt-BR" sz="2000" dirty="0">
                <a:latin typeface="Arial" panose="020B0604020202020204" pitchFamily="34" charset="0"/>
                <a:cs typeface="Arial" panose="020B0604020202020204" pitchFamily="34" charset="0"/>
              </a:rPr>
              <a:t>: quanto maior a relação dívida/PIB e/ou a taxa real de juros incidente sobre a dívida, maior deverá ser o superávit primário (e não o saldo da balança comercial) de forma a estabilizar a relação dívida/PIB.</a:t>
            </a:r>
          </a:p>
        </p:txBody>
      </p:sp>
      <p:graphicFrame>
        <p:nvGraphicFramePr>
          <p:cNvPr id="3" name="Object 3">
            <a:extLst>
              <a:ext uri="{FF2B5EF4-FFF2-40B4-BE49-F238E27FC236}">
                <a16:creationId xmlns:a16="http://schemas.microsoft.com/office/drawing/2014/main" id="{7E65B99A-6A23-4D67-B3A2-50BEC1F62B9A}"/>
              </a:ext>
            </a:extLst>
          </p:cNvPr>
          <p:cNvGraphicFramePr>
            <a:graphicFrameLocks/>
          </p:cNvGraphicFramePr>
          <p:nvPr>
            <p:extLst>
              <p:ext uri="{D42A27DB-BD31-4B8C-83A1-F6EECF244321}">
                <p14:modId xmlns:p14="http://schemas.microsoft.com/office/powerpoint/2010/main" val="4148986727"/>
              </p:ext>
            </p:extLst>
          </p:nvPr>
        </p:nvGraphicFramePr>
        <p:xfrm>
          <a:off x="395536" y="1746159"/>
          <a:ext cx="2448272" cy="969607"/>
        </p:xfrm>
        <a:graphic>
          <a:graphicData uri="http://schemas.openxmlformats.org/presentationml/2006/ole">
            <mc:AlternateContent xmlns:mc="http://schemas.openxmlformats.org/markup-compatibility/2006">
              <mc:Choice xmlns:v="urn:schemas-microsoft-com:vml" Requires="v">
                <p:oleObj name="Equation" r:id="rId2" imgW="1091880" imgH="457200" progId="Equation.DSMT4">
                  <p:embed/>
                </p:oleObj>
              </mc:Choice>
              <mc:Fallback>
                <p:oleObj name="Equation" r:id="rId2" imgW="1091880" imgH="457200" progId="Equation.DSMT4">
                  <p:embed/>
                  <p:pic>
                    <p:nvPicPr>
                      <p:cNvPr id="3" name="Object 3">
                        <a:extLst>
                          <a:ext uri="{FF2B5EF4-FFF2-40B4-BE49-F238E27FC236}">
                            <a16:creationId xmlns:a16="http://schemas.microsoft.com/office/drawing/2014/main" id="{51BCC8F9-EFAD-45B2-90C9-18E78CFDEB74}"/>
                          </a:ext>
                        </a:extLst>
                      </p:cNvPr>
                      <p:cNvPicPr>
                        <a:picLocks noChangeArrowheads="1"/>
                      </p:cNvPicPr>
                      <p:nvPr/>
                    </p:nvPicPr>
                    <p:blipFill>
                      <a:blip r:embed="rId3"/>
                      <a:srcRect/>
                      <a:stretch>
                        <a:fillRect/>
                      </a:stretch>
                    </p:blipFill>
                    <p:spPr bwMode="auto">
                      <a:xfrm>
                        <a:off x="395536" y="1746159"/>
                        <a:ext cx="2448272" cy="969607"/>
                      </a:xfrm>
                      <a:prstGeom prst="rect">
                        <a:avLst/>
                      </a:prstGeom>
                      <a:solidFill>
                        <a:srgbClr val="F2F2F2"/>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75272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 calcmode="lin" valueType="num">
                                      <p:cBhvr additive="base">
                                        <p:cTn id="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anim calcmode="lin" valueType="num">
                                      <p:cBhvr additive="base">
                                        <p:cTn id="1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0539D48-BEAE-4352-AA7C-1AEB2134D997}"/>
              </a:ext>
            </a:extLst>
          </p:cNvPr>
          <p:cNvSpPr/>
          <p:nvPr/>
        </p:nvSpPr>
        <p:spPr>
          <a:xfrm>
            <a:off x="179512" y="58722"/>
            <a:ext cx="8784976" cy="2077492"/>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14 - 2020</a:t>
            </a:r>
            <a:endParaRPr lang="pt-BR" sz="1800" b="1" i="0" dirty="0">
              <a:effectLst/>
              <a:latin typeface="Arial-BoldMT"/>
            </a:endParaRPr>
          </a:p>
          <a:p>
            <a:pPr algn="just"/>
            <a:r>
              <a:rPr lang="pt-BR" sz="2000" b="0" i="0" dirty="0">
                <a:effectLst/>
                <a:latin typeface="Arial" panose="020B0604020202020204" pitchFamily="34" charset="0"/>
                <a:cs typeface="Arial" panose="020B0604020202020204" pitchFamily="34" charset="0"/>
              </a:rPr>
              <a:t>Suponha um país que em um determinado ano teve uma taxa de juros real de 3% a.a. e um superávit fiscal primário igual a 4% do PIB. Calcule a taxa de crescimento real anualizada do PIB (% a.a.), sabendo que ao longo do ano houve uma queda de 50% para 45% na razão dívida/PIB. Use a aproximação (1+r)/(1+g)≈1+r-g.</a:t>
            </a:r>
            <a:r>
              <a:rPr lang="pt-BR" sz="2000" dirty="0">
                <a:latin typeface="Arial" panose="020B0604020202020204" pitchFamily="34" charset="0"/>
                <a:cs typeface="Arial" panose="020B0604020202020204" pitchFamily="34" charset="0"/>
              </a:rPr>
              <a:t> </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41C95A6B-3B5B-49BA-BAB6-601EC82863F5}"/>
              </a:ext>
            </a:extLst>
          </p:cNvPr>
          <p:cNvSpPr txBox="1"/>
          <p:nvPr/>
        </p:nvSpPr>
        <p:spPr>
          <a:xfrm>
            <a:off x="251520" y="2139702"/>
            <a:ext cx="2098275" cy="414532"/>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Resposta = 05</a:t>
            </a:r>
          </a:p>
        </p:txBody>
      </p:sp>
      <p:sp>
        <p:nvSpPr>
          <p:cNvPr id="4" name="CaixaDeTexto 3">
            <a:extLst>
              <a:ext uri="{FF2B5EF4-FFF2-40B4-BE49-F238E27FC236}">
                <a16:creationId xmlns:a16="http://schemas.microsoft.com/office/drawing/2014/main" id="{4000361D-48C1-4F05-A941-8460CE8C3732}"/>
              </a:ext>
            </a:extLst>
          </p:cNvPr>
          <p:cNvSpPr txBox="1"/>
          <p:nvPr/>
        </p:nvSpPr>
        <p:spPr>
          <a:xfrm>
            <a:off x="107504" y="2715766"/>
            <a:ext cx="8892480" cy="132343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Trata-se de uma questão bastante comum nas provas de macroeconomia recentes.</a:t>
            </a: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Vejam também a questão 15/2018. A questão foi anulada porque os resultados ficaram diferentes com a aproximação.</a:t>
            </a:r>
          </a:p>
        </p:txBody>
      </p:sp>
    </p:spTree>
    <p:extLst>
      <p:ext uri="{BB962C8B-B14F-4D97-AF65-F5344CB8AC3E}">
        <p14:creationId xmlns:p14="http://schemas.microsoft.com/office/powerpoint/2010/main" val="356970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0F6CA65E-22F6-4E65-B25E-8471710CFA93}"/>
              </a:ext>
            </a:extLst>
          </p:cNvPr>
          <p:cNvGraphicFramePr>
            <a:graphicFrameLocks/>
          </p:cNvGraphicFramePr>
          <p:nvPr>
            <p:extLst>
              <p:ext uri="{D42A27DB-BD31-4B8C-83A1-F6EECF244321}">
                <p14:modId xmlns:p14="http://schemas.microsoft.com/office/powerpoint/2010/main" val="1981302528"/>
              </p:ext>
            </p:extLst>
          </p:nvPr>
        </p:nvGraphicFramePr>
        <p:xfrm>
          <a:off x="559511" y="523588"/>
          <a:ext cx="3810000" cy="978195"/>
        </p:xfrm>
        <a:graphic>
          <a:graphicData uri="http://schemas.openxmlformats.org/presentationml/2006/ole">
            <mc:AlternateContent xmlns:mc="http://schemas.openxmlformats.org/markup-compatibility/2006">
              <mc:Choice xmlns:v="urn:schemas-microsoft-com:vml" Requires="v">
                <p:oleObj name="Equation" r:id="rId2" imgW="1854200" imgH="457200" progId="Equation.DSMT4">
                  <p:embed/>
                </p:oleObj>
              </mc:Choice>
              <mc:Fallback>
                <p:oleObj name="Equation" r:id="rId2" imgW="1854200" imgH="457200" progId="Equation.DSMT4">
                  <p:embed/>
                  <p:pic>
                    <p:nvPicPr>
                      <p:cNvPr id="2" name="Object 3">
                        <a:extLst>
                          <a:ext uri="{FF2B5EF4-FFF2-40B4-BE49-F238E27FC236}">
                            <a16:creationId xmlns:a16="http://schemas.microsoft.com/office/drawing/2014/main" id="{FA18B883-7751-4FF2-B821-44D35D20C5F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511" y="523588"/>
                        <a:ext cx="3810000" cy="978195"/>
                      </a:xfrm>
                      <a:prstGeom prst="rect">
                        <a:avLst/>
                      </a:prstGeom>
                      <a:solidFill>
                        <a:srgbClr val="F2F2F2"/>
                      </a:solidFill>
                      <a:ln w="9525">
                        <a:solidFill>
                          <a:schemeClr val="tx1"/>
                        </a:solidFill>
                        <a:miter lim="800000"/>
                        <a:headEnd/>
                        <a:tailEnd/>
                      </a:ln>
                    </p:spPr>
                  </p:pic>
                </p:oleObj>
              </mc:Fallback>
            </mc:AlternateContent>
          </a:graphicData>
        </a:graphic>
      </p:graphicFrame>
      <p:graphicFrame>
        <p:nvGraphicFramePr>
          <p:cNvPr id="3" name="Object 3">
            <a:extLst>
              <a:ext uri="{FF2B5EF4-FFF2-40B4-BE49-F238E27FC236}">
                <a16:creationId xmlns:a16="http://schemas.microsoft.com/office/drawing/2014/main" id="{C56819F1-6E6F-4103-84DE-3E552CE4ED43}"/>
              </a:ext>
            </a:extLst>
          </p:cNvPr>
          <p:cNvGraphicFramePr>
            <a:graphicFrameLocks/>
          </p:cNvGraphicFramePr>
          <p:nvPr>
            <p:extLst>
              <p:ext uri="{D42A27DB-BD31-4B8C-83A1-F6EECF244321}">
                <p14:modId xmlns:p14="http://schemas.microsoft.com/office/powerpoint/2010/main" val="24530920"/>
              </p:ext>
            </p:extLst>
          </p:nvPr>
        </p:nvGraphicFramePr>
        <p:xfrm>
          <a:off x="749269" y="1779662"/>
          <a:ext cx="4565650" cy="650875"/>
        </p:xfrm>
        <a:graphic>
          <a:graphicData uri="http://schemas.openxmlformats.org/presentationml/2006/ole">
            <mc:AlternateContent xmlns:mc="http://schemas.openxmlformats.org/markup-compatibility/2006">
              <mc:Choice xmlns:v="urn:schemas-microsoft-com:vml" Requires="v">
                <p:oleObj name="Equation" r:id="rId4" imgW="2222280" imgH="304560" progId="Equation.DSMT4">
                  <p:embed/>
                </p:oleObj>
              </mc:Choice>
              <mc:Fallback>
                <p:oleObj name="Equation" r:id="rId4" imgW="2222280" imgH="304560" progId="Equation.DSMT4">
                  <p:embed/>
                  <p:pic>
                    <p:nvPicPr>
                      <p:cNvPr id="3" name="Object 3">
                        <a:extLst>
                          <a:ext uri="{FF2B5EF4-FFF2-40B4-BE49-F238E27FC236}">
                            <a16:creationId xmlns:a16="http://schemas.microsoft.com/office/drawing/2014/main" id="{6813F26C-F37A-49FE-90DB-66EB737C23D2}"/>
                          </a:ext>
                        </a:extLst>
                      </p:cNvPr>
                      <p:cNvPicPr>
                        <a:picLocks noChangeArrowheads="1"/>
                      </p:cNvPicPr>
                      <p:nvPr/>
                    </p:nvPicPr>
                    <p:blipFill>
                      <a:blip r:embed="rId5"/>
                      <a:srcRect/>
                      <a:stretch>
                        <a:fillRect/>
                      </a:stretch>
                    </p:blipFill>
                    <p:spPr bwMode="auto">
                      <a:xfrm>
                        <a:off x="749269" y="1779662"/>
                        <a:ext cx="4565650" cy="650875"/>
                      </a:xfrm>
                      <a:prstGeom prst="rect">
                        <a:avLst/>
                      </a:prstGeom>
                      <a:noFill/>
                      <a:ln w="9525">
                        <a:solidFill>
                          <a:schemeClr val="tx1"/>
                        </a:solidFill>
                        <a:miter lim="800000"/>
                        <a:headEnd/>
                        <a:tailEnd/>
                      </a:ln>
                    </p:spPr>
                  </p:pic>
                </p:oleObj>
              </mc:Fallback>
            </mc:AlternateContent>
          </a:graphicData>
        </a:graphic>
      </p:graphicFrame>
      <p:graphicFrame>
        <p:nvGraphicFramePr>
          <p:cNvPr id="4" name="Object 3">
            <a:extLst>
              <a:ext uri="{FF2B5EF4-FFF2-40B4-BE49-F238E27FC236}">
                <a16:creationId xmlns:a16="http://schemas.microsoft.com/office/drawing/2014/main" id="{718278F7-3819-4BF1-8000-3095BE0F5219}"/>
              </a:ext>
            </a:extLst>
          </p:cNvPr>
          <p:cNvGraphicFramePr>
            <a:graphicFrameLocks/>
          </p:cNvGraphicFramePr>
          <p:nvPr>
            <p:extLst>
              <p:ext uri="{D42A27DB-BD31-4B8C-83A1-F6EECF244321}">
                <p14:modId xmlns:p14="http://schemas.microsoft.com/office/powerpoint/2010/main" val="2769029374"/>
              </p:ext>
            </p:extLst>
          </p:nvPr>
        </p:nvGraphicFramePr>
        <p:xfrm>
          <a:off x="749269" y="2715766"/>
          <a:ext cx="3546284" cy="895350"/>
        </p:xfrm>
        <a:graphic>
          <a:graphicData uri="http://schemas.openxmlformats.org/presentationml/2006/ole">
            <mc:AlternateContent xmlns:mc="http://schemas.openxmlformats.org/markup-compatibility/2006">
              <mc:Choice xmlns:v="urn:schemas-microsoft-com:vml" Requires="v">
                <p:oleObj name="Equation" r:id="rId6" imgW="1714320" imgH="419040" progId="Equation.DSMT4">
                  <p:embed/>
                </p:oleObj>
              </mc:Choice>
              <mc:Fallback>
                <p:oleObj name="Equation" r:id="rId6" imgW="1714320" imgH="419040" progId="Equation.DSMT4">
                  <p:embed/>
                  <p:pic>
                    <p:nvPicPr>
                      <p:cNvPr id="4" name="Object 3">
                        <a:extLst>
                          <a:ext uri="{FF2B5EF4-FFF2-40B4-BE49-F238E27FC236}">
                            <a16:creationId xmlns:a16="http://schemas.microsoft.com/office/drawing/2014/main" id="{10A7D1AB-DD6B-485C-AEFD-9B730A1A98A3}"/>
                          </a:ext>
                        </a:extLst>
                      </p:cNvPr>
                      <p:cNvPicPr>
                        <a:picLocks noChangeArrowheads="1"/>
                      </p:cNvPicPr>
                      <p:nvPr/>
                    </p:nvPicPr>
                    <p:blipFill>
                      <a:blip r:embed="rId7"/>
                      <a:srcRect/>
                      <a:stretch>
                        <a:fillRect/>
                      </a:stretch>
                    </p:blipFill>
                    <p:spPr bwMode="auto">
                      <a:xfrm>
                        <a:off x="749269" y="2715766"/>
                        <a:ext cx="3546284" cy="895350"/>
                      </a:xfrm>
                      <a:prstGeom prst="rect">
                        <a:avLst/>
                      </a:prstGeom>
                      <a:noFill/>
                      <a:ln w="9525">
                        <a:solidFill>
                          <a:schemeClr val="tx1"/>
                        </a:solidFill>
                        <a:miter lim="800000"/>
                        <a:headEnd/>
                        <a:tailEnd/>
                      </a:ln>
                    </p:spPr>
                  </p:pic>
                </p:oleObj>
              </mc:Fallback>
            </mc:AlternateContent>
          </a:graphicData>
        </a:graphic>
      </p:graphicFrame>
      <p:graphicFrame>
        <p:nvGraphicFramePr>
          <p:cNvPr id="5" name="Object 3">
            <a:extLst>
              <a:ext uri="{FF2B5EF4-FFF2-40B4-BE49-F238E27FC236}">
                <a16:creationId xmlns:a16="http://schemas.microsoft.com/office/drawing/2014/main" id="{51A2B741-E135-420A-8478-E734F3C36002}"/>
              </a:ext>
            </a:extLst>
          </p:cNvPr>
          <p:cNvGraphicFramePr>
            <a:graphicFrameLocks/>
          </p:cNvGraphicFramePr>
          <p:nvPr>
            <p:extLst>
              <p:ext uri="{D42A27DB-BD31-4B8C-83A1-F6EECF244321}">
                <p14:modId xmlns:p14="http://schemas.microsoft.com/office/powerpoint/2010/main" val="3662181660"/>
              </p:ext>
            </p:extLst>
          </p:nvPr>
        </p:nvGraphicFramePr>
        <p:xfrm>
          <a:off x="4728939" y="2919909"/>
          <a:ext cx="2219325" cy="515937"/>
        </p:xfrm>
        <a:graphic>
          <a:graphicData uri="http://schemas.openxmlformats.org/presentationml/2006/ole">
            <mc:AlternateContent xmlns:mc="http://schemas.openxmlformats.org/markup-compatibility/2006">
              <mc:Choice xmlns:v="urn:schemas-microsoft-com:vml" Requires="v">
                <p:oleObj name="Equation" r:id="rId8" imgW="1079280" imgH="241200" progId="Equation.DSMT4">
                  <p:embed/>
                </p:oleObj>
              </mc:Choice>
              <mc:Fallback>
                <p:oleObj name="Equation" r:id="rId8" imgW="1079280" imgH="241200" progId="Equation.DSMT4">
                  <p:embed/>
                  <p:pic>
                    <p:nvPicPr>
                      <p:cNvPr id="5" name="Object 3">
                        <a:extLst>
                          <a:ext uri="{FF2B5EF4-FFF2-40B4-BE49-F238E27FC236}">
                            <a16:creationId xmlns:a16="http://schemas.microsoft.com/office/drawing/2014/main" id="{B51D91AD-9264-4BA2-851B-451EE7D26AC4}"/>
                          </a:ext>
                        </a:extLst>
                      </p:cNvPr>
                      <p:cNvPicPr>
                        <a:picLocks noChangeArrowheads="1"/>
                      </p:cNvPicPr>
                      <p:nvPr/>
                    </p:nvPicPr>
                    <p:blipFill>
                      <a:blip r:embed="rId9"/>
                      <a:srcRect/>
                      <a:stretch>
                        <a:fillRect/>
                      </a:stretch>
                    </p:blipFill>
                    <p:spPr bwMode="auto">
                      <a:xfrm>
                        <a:off x="4728939" y="2919909"/>
                        <a:ext cx="2219325" cy="515937"/>
                      </a:xfrm>
                      <a:prstGeom prst="rect">
                        <a:avLst/>
                      </a:prstGeom>
                      <a:solidFill>
                        <a:srgbClr val="F2F2F2"/>
                      </a:solidFill>
                      <a:ln w="9525">
                        <a:solidFill>
                          <a:schemeClr val="tx1"/>
                        </a:solidFill>
                        <a:miter lim="800000"/>
                        <a:headEnd/>
                        <a:tailEnd/>
                      </a:ln>
                    </p:spPr>
                  </p:pic>
                </p:oleObj>
              </mc:Fallback>
            </mc:AlternateContent>
          </a:graphicData>
        </a:graphic>
      </p:graphicFrame>
      <p:sp>
        <p:nvSpPr>
          <p:cNvPr id="6" name="CaixaDeTexto 5">
            <a:extLst>
              <a:ext uri="{FF2B5EF4-FFF2-40B4-BE49-F238E27FC236}">
                <a16:creationId xmlns:a16="http://schemas.microsoft.com/office/drawing/2014/main" id="{94250BC2-C72A-4CBB-B882-C19E47152F26}"/>
              </a:ext>
            </a:extLst>
          </p:cNvPr>
          <p:cNvSpPr txBox="1"/>
          <p:nvPr/>
        </p:nvSpPr>
        <p:spPr>
          <a:xfrm>
            <a:off x="107504" y="123478"/>
            <a:ext cx="8892480" cy="400110"/>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Como acabamos de ver:</a:t>
            </a:r>
          </a:p>
        </p:txBody>
      </p:sp>
      <p:cxnSp>
        <p:nvCxnSpPr>
          <p:cNvPr id="7" name="Conector de Seta Reta 6">
            <a:extLst>
              <a:ext uri="{FF2B5EF4-FFF2-40B4-BE49-F238E27FC236}">
                <a16:creationId xmlns:a16="http://schemas.microsoft.com/office/drawing/2014/main" id="{1F342A53-A36A-4F9F-8787-5A2A2AC132B4}"/>
              </a:ext>
            </a:extLst>
          </p:cNvPr>
          <p:cNvCxnSpPr>
            <a:cxnSpLocks/>
          </p:cNvCxnSpPr>
          <p:nvPr/>
        </p:nvCxnSpPr>
        <p:spPr>
          <a:xfrm>
            <a:off x="755576" y="1501783"/>
            <a:ext cx="0" cy="27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a:extLst>
              <a:ext uri="{FF2B5EF4-FFF2-40B4-BE49-F238E27FC236}">
                <a16:creationId xmlns:a16="http://schemas.microsoft.com/office/drawing/2014/main" id="{56BA08B4-470B-42C8-9BB0-DFBDEA9F1AC7}"/>
              </a:ext>
            </a:extLst>
          </p:cNvPr>
          <p:cNvCxnSpPr>
            <a:cxnSpLocks/>
          </p:cNvCxnSpPr>
          <p:nvPr/>
        </p:nvCxnSpPr>
        <p:spPr>
          <a:xfrm>
            <a:off x="4292352" y="3147814"/>
            <a:ext cx="42366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CaixaDeTexto 8">
            <a:extLst>
              <a:ext uri="{FF2B5EF4-FFF2-40B4-BE49-F238E27FC236}">
                <a16:creationId xmlns:a16="http://schemas.microsoft.com/office/drawing/2014/main" id="{410E4F22-30C1-4187-BBA8-4586F5D9E8ED}"/>
              </a:ext>
            </a:extLst>
          </p:cNvPr>
          <p:cNvSpPr txBox="1"/>
          <p:nvPr/>
        </p:nvSpPr>
        <p:spPr>
          <a:xfrm>
            <a:off x="107504" y="3723878"/>
            <a:ext cx="8892480" cy="132343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Note que o resultado é intuitivo: </a:t>
            </a:r>
            <a:r>
              <a:rPr lang="pt-BR" sz="2000" dirty="0">
                <a:latin typeface="Arial" panose="020B0604020202020204" pitchFamily="34" charset="0"/>
                <a:cs typeface="Arial" panose="020B0604020202020204" pitchFamily="34" charset="0"/>
              </a:rPr>
              <a:t>a taxa de crescimento do PIB é maior que a taxa real de juros incidente sobre a dívida. Com isso, a razão dívida/PIB aumentaria somente se houvesse déficit primário, mas o resultado primário foi superavitário.</a:t>
            </a:r>
          </a:p>
        </p:txBody>
      </p:sp>
      <p:cxnSp>
        <p:nvCxnSpPr>
          <p:cNvPr id="10" name="Conector de Seta Reta 9">
            <a:extLst>
              <a:ext uri="{FF2B5EF4-FFF2-40B4-BE49-F238E27FC236}">
                <a16:creationId xmlns:a16="http://schemas.microsoft.com/office/drawing/2014/main" id="{7317DAB0-1D57-4F86-B6C3-DA2B43094AB5}"/>
              </a:ext>
            </a:extLst>
          </p:cNvPr>
          <p:cNvCxnSpPr>
            <a:cxnSpLocks/>
          </p:cNvCxnSpPr>
          <p:nvPr/>
        </p:nvCxnSpPr>
        <p:spPr>
          <a:xfrm>
            <a:off x="755576" y="2437887"/>
            <a:ext cx="0" cy="27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90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3A9DCD4-927C-44A9-83C5-A547F75D0540}"/>
              </a:ext>
            </a:extLst>
          </p:cNvPr>
          <p:cNvSpPr/>
          <p:nvPr/>
        </p:nvSpPr>
        <p:spPr>
          <a:xfrm>
            <a:off x="107504" y="23589"/>
            <a:ext cx="8964488" cy="1846659"/>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07 - 2019</a:t>
            </a:r>
          </a:p>
          <a:p>
            <a:pPr algn="just"/>
            <a:endParaRPr lang="pt-BR" sz="600" b="1"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Avalie como verdadeiras ou falsas as seguintes afirmativas:</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Um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 de Tobin superior a 1 indica que o valor do (estoque de) capital da empresa está sobrevalorizado. Neste caso, o investimento realizado pela empresa irá diminuir.</a:t>
            </a:r>
          </a:p>
        </p:txBody>
      </p:sp>
      <p:sp>
        <p:nvSpPr>
          <p:cNvPr id="3" name="CaixaDeTexto 2">
            <a:extLst>
              <a:ext uri="{FF2B5EF4-FFF2-40B4-BE49-F238E27FC236}">
                <a16:creationId xmlns:a16="http://schemas.microsoft.com/office/drawing/2014/main" id="{7CAEDC33-7C42-4119-B390-72A1C7F2CC82}"/>
              </a:ext>
            </a:extLst>
          </p:cNvPr>
          <p:cNvSpPr txBox="1"/>
          <p:nvPr/>
        </p:nvSpPr>
        <p:spPr>
          <a:xfrm>
            <a:off x="2555776" y="1451560"/>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Espaço Reservado para Conteúdo 2">
            <a:extLst>
              <a:ext uri="{FF2B5EF4-FFF2-40B4-BE49-F238E27FC236}">
                <a16:creationId xmlns:a16="http://schemas.microsoft.com/office/drawing/2014/main" id="{DED641BF-9537-4908-B79C-A4C6C4BEB45E}"/>
              </a:ext>
            </a:extLst>
          </p:cNvPr>
          <p:cNvSpPr txBox="1">
            <a:spLocks/>
          </p:cNvSpPr>
          <p:nvPr/>
        </p:nvSpPr>
        <p:spPr>
          <a:xfrm>
            <a:off x="-36512" y="1851670"/>
            <a:ext cx="8964488" cy="1981200"/>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pt-BR" sz="2100" dirty="0">
                <a:latin typeface="Arial" panose="020B0604020202020204" pitchFamily="34" charset="0"/>
                <a:cs typeface="Arial" panose="020B0604020202020204" pitchFamily="34" charset="0"/>
              </a:rPr>
              <a:t>Conforme vimos, se </a:t>
            </a:r>
            <a:r>
              <a:rPr lang="pt-BR" sz="2100" b="1" dirty="0">
                <a:latin typeface="Arial" panose="020B0604020202020204" pitchFamily="34" charset="0"/>
                <a:cs typeface="Arial" panose="020B0604020202020204" pitchFamily="34" charset="0"/>
              </a:rPr>
              <a:t>q</a:t>
            </a:r>
            <a:r>
              <a:rPr lang="pt-BR" sz="2100" dirty="0">
                <a:latin typeface="Arial" panose="020B0604020202020204" pitchFamily="34" charset="0"/>
                <a:cs typeface="Arial" panose="020B0604020202020204" pitchFamily="34" charset="0"/>
              </a:rPr>
              <a:t> &gt; 1 o estoque de capital da firma é menor que o estoque de capital desejado. Nesse caso, ela deve aumentar o investimento.</a:t>
            </a: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en-US"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6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2C7DC36-6B42-4564-9C49-6874435F6304}"/>
              </a:ext>
            </a:extLst>
          </p:cNvPr>
          <p:cNvSpPr/>
          <p:nvPr/>
        </p:nvSpPr>
        <p:spPr>
          <a:xfrm>
            <a:off x="107504" y="23589"/>
            <a:ext cx="8964488" cy="707886"/>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Segundo a Teoria do Ciclo de Vida, uma elevação da renda permanente das famílias levará a um aumento da propensão média das famílias a poupar.</a:t>
            </a:r>
            <a:endParaRPr lang="pt-BR" sz="20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778D56D2-B7EC-4B22-B446-173F6283F503}"/>
              </a:ext>
            </a:extLst>
          </p:cNvPr>
          <p:cNvSpPr txBox="1"/>
          <p:nvPr/>
        </p:nvSpPr>
        <p:spPr>
          <a:xfrm>
            <a:off x="8604448" y="62753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85502F52-C4F0-4B20-9982-A476F5744DC5}"/>
              </a:ext>
            </a:extLst>
          </p:cNvPr>
          <p:cNvSpPr txBox="1"/>
          <p:nvPr/>
        </p:nvSpPr>
        <p:spPr>
          <a:xfrm>
            <a:off x="107504" y="2050851"/>
            <a:ext cx="8784976" cy="1708160"/>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Na teoria do Ciclo da Vida o comportamento da poupança depende do estágio do ciclo vital em que o indivíduo se encontra. </a:t>
            </a:r>
          </a:p>
          <a:p>
            <a:pPr marL="800100" lvl="1"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Teoricamente, é de se esperar que os jovens sejam poupadores e os idosos sejam despolpadores, o que não se verifica empiricamente.</a:t>
            </a:r>
            <a:endParaRPr lang="en-US" sz="21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B629E849-8D0E-4104-9079-332BF3E0315B}"/>
              </a:ext>
            </a:extLst>
          </p:cNvPr>
          <p:cNvSpPr txBox="1"/>
          <p:nvPr/>
        </p:nvSpPr>
        <p:spPr>
          <a:xfrm>
            <a:off x="107504" y="933857"/>
            <a:ext cx="8856984" cy="1061829"/>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Nas teorias da Renda Permanente e do Ciclo da Vida o consumo é função não somente da renda corrente, mas também da renda futura esperada e da taxa real de juros, ou seja, da riqueza..</a:t>
            </a:r>
          </a:p>
        </p:txBody>
      </p:sp>
      <p:sp>
        <p:nvSpPr>
          <p:cNvPr id="6" name="CaixaDeTexto 5">
            <a:extLst>
              <a:ext uri="{FF2B5EF4-FFF2-40B4-BE49-F238E27FC236}">
                <a16:creationId xmlns:a16="http://schemas.microsoft.com/office/drawing/2014/main" id="{B96B6355-654A-4970-B1D3-4681C1117909}"/>
              </a:ext>
            </a:extLst>
          </p:cNvPr>
          <p:cNvSpPr txBox="1"/>
          <p:nvPr/>
        </p:nvSpPr>
        <p:spPr>
          <a:xfrm>
            <a:off x="179512" y="3795886"/>
            <a:ext cx="8784976" cy="1061829"/>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No caso desse item devemos pensar sobre o efeito de um aumento permanente sobre a renda, considerando o fato de que o consumo depende de uma medida de riqueza. </a:t>
            </a:r>
          </a:p>
        </p:txBody>
      </p:sp>
    </p:spTree>
    <p:extLst>
      <p:ext uri="{BB962C8B-B14F-4D97-AF65-F5344CB8AC3E}">
        <p14:creationId xmlns:p14="http://schemas.microsoft.com/office/powerpoint/2010/main" val="53583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FCBCDEE-8D6D-42AE-9D2C-59DB3A190DC5}"/>
              </a:ext>
            </a:extLst>
          </p:cNvPr>
          <p:cNvSpPr/>
          <p:nvPr/>
        </p:nvSpPr>
        <p:spPr>
          <a:xfrm>
            <a:off x="3347864" y="3755594"/>
            <a:ext cx="3169862" cy="1048404"/>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86103BA1-31F9-48E2-A135-05C1C21C0DCB}"/>
              </a:ext>
            </a:extLst>
          </p:cNvPr>
          <p:cNvSpPr/>
          <p:nvPr/>
        </p:nvSpPr>
        <p:spPr>
          <a:xfrm>
            <a:off x="4570490" y="2459450"/>
            <a:ext cx="3029568" cy="1048404"/>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a:extLst>
              <a:ext uri="{FF2B5EF4-FFF2-40B4-BE49-F238E27FC236}">
                <a16:creationId xmlns:a16="http://schemas.microsoft.com/office/drawing/2014/main" id="{5810F73C-6ED4-42C3-A9E6-3BEF5FC99605}"/>
              </a:ext>
            </a:extLst>
          </p:cNvPr>
          <p:cNvSpPr txBox="1"/>
          <p:nvPr/>
        </p:nvSpPr>
        <p:spPr>
          <a:xfrm>
            <a:off x="107504" y="51470"/>
            <a:ext cx="8856984" cy="1384995"/>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Suponha então que a renda possa ser dividida em dois componentes, a renda permanente e a renda transitória, com o consumo sendo função da renda permanente: </a:t>
            </a:r>
          </a:p>
          <a:p>
            <a:pPr marL="342900" indent="-342900" algn="just">
              <a:buFont typeface="Wingdings" panose="05000000000000000000" pitchFamily="2" charset="2"/>
              <a:buChar char="§"/>
            </a:pPr>
            <a:endParaRPr lang="pt-BR" dirty="0">
              <a:latin typeface="Arial" panose="020B0604020202020204" pitchFamily="34" charset="0"/>
              <a:cs typeface="Arial" panose="020B0604020202020204" pitchFamily="34" charset="0"/>
            </a:endParaRPr>
          </a:p>
        </p:txBody>
      </p:sp>
      <p:graphicFrame>
        <p:nvGraphicFramePr>
          <p:cNvPr id="5" name="Object 6">
            <a:extLst>
              <a:ext uri="{FF2B5EF4-FFF2-40B4-BE49-F238E27FC236}">
                <a16:creationId xmlns:a16="http://schemas.microsoft.com/office/drawing/2014/main" id="{7097530F-F77E-4A48-8691-6B205C571AAC}"/>
              </a:ext>
            </a:extLst>
          </p:cNvPr>
          <p:cNvGraphicFramePr>
            <a:graphicFrameLocks noChangeAspect="1"/>
          </p:cNvGraphicFramePr>
          <p:nvPr>
            <p:extLst>
              <p:ext uri="{D42A27DB-BD31-4B8C-83A1-F6EECF244321}">
                <p14:modId xmlns:p14="http://schemas.microsoft.com/office/powerpoint/2010/main" val="456998276"/>
              </p:ext>
            </p:extLst>
          </p:nvPr>
        </p:nvGraphicFramePr>
        <p:xfrm>
          <a:off x="4067945" y="699543"/>
          <a:ext cx="2376263" cy="417016"/>
        </p:xfrm>
        <a:graphic>
          <a:graphicData uri="http://schemas.openxmlformats.org/presentationml/2006/ole">
            <mc:AlternateContent xmlns:mc="http://schemas.openxmlformats.org/markup-compatibility/2006">
              <mc:Choice xmlns:v="urn:schemas-microsoft-com:vml" Requires="v">
                <p:oleObj name="Equation" r:id="rId2" imgW="1282680" imgH="215640" progId="Equation.DSMT4">
                  <p:embed/>
                </p:oleObj>
              </mc:Choice>
              <mc:Fallback>
                <p:oleObj name="Equation" r:id="rId2" imgW="1282680" imgH="215640" progId="Equation.DSMT4">
                  <p:embed/>
                  <p:pic>
                    <p:nvPicPr>
                      <p:cNvPr id="3" name="Object 6">
                        <a:extLst>
                          <a:ext uri="{FF2B5EF4-FFF2-40B4-BE49-F238E27FC236}">
                            <a16:creationId xmlns:a16="http://schemas.microsoft.com/office/drawing/2014/main" id="{9587201D-3CC8-4456-9FB1-0178750B7CA4}"/>
                          </a:ext>
                        </a:extLst>
                      </p:cNvPr>
                      <p:cNvPicPr>
                        <a:picLocks noChangeAspect="1" noChangeArrowheads="1"/>
                      </p:cNvPicPr>
                      <p:nvPr/>
                    </p:nvPicPr>
                    <p:blipFill>
                      <a:blip r:embed="rId3"/>
                      <a:srcRect/>
                      <a:stretch>
                        <a:fillRect/>
                      </a:stretch>
                    </p:blipFill>
                    <p:spPr bwMode="auto">
                      <a:xfrm>
                        <a:off x="4067945" y="699543"/>
                        <a:ext cx="2376263" cy="417016"/>
                      </a:xfrm>
                      <a:prstGeom prst="rect">
                        <a:avLst/>
                      </a:prstGeom>
                      <a:noFill/>
                      <a:ln>
                        <a:noFill/>
                      </a:ln>
                      <a:effectLst/>
                    </p:spPr>
                  </p:pic>
                </p:oleObj>
              </mc:Fallback>
            </mc:AlternateContent>
          </a:graphicData>
        </a:graphic>
      </p:graphicFrame>
      <p:sp>
        <p:nvSpPr>
          <p:cNvPr id="6" name="CaixaDeTexto 5">
            <a:extLst>
              <a:ext uri="{FF2B5EF4-FFF2-40B4-BE49-F238E27FC236}">
                <a16:creationId xmlns:a16="http://schemas.microsoft.com/office/drawing/2014/main" id="{3AD438AC-BEEF-4FCB-981A-2851FE52934A}"/>
              </a:ext>
            </a:extLst>
          </p:cNvPr>
          <p:cNvSpPr txBox="1"/>
          <p:nvPr/>
        </p:nvSpPr>
        <p:spPr>
          <a:xfrm>
            <a:off x="179512" y="1474787"/>
            <a:ext cx="8784976" cy="415498"/>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A </a:t>
            </a:r>
            <a:r>
              <a:rPr lang="pt-BR" sz="2100" dirty="0" err="1">
                <a:latin typeface="Arial" panose="020B0604020202020204" pitchFamily="34" charset="0"/>
                <a:cs typeface="Arial" panose="020B0604020202020204" pitchFamily="34" charset="0"/>
              </a:rPr>
              <a:t>PMeC</a:t>
            </a:r>
            <a:r>
              <a:rPr lang="pt-BR" sz="2100" dirty="0">
                <a:latin typeface="Arial" panose="020B0604020202020204" pitchFamily="34" charset="0"/>
                <a:cs typeface="Arial" panose="020B0604020202020204" pitchFamily="34" charset="0"/>
              </a:rPr>
              <a:t> é dada por: </a:t>
            </a:r>
          </a:p>
        </p:txBody>
      </p:sp>
      <p:graphicFrame>
        <p:nvGraphicFramePr>
          <p:cNvPr id="7" name="Object 6">
            <a:extLst>
              <a:ext uri="{FF2B5EF4-FFF2-40B4-BE49-F238E27FC236}">
                <a16:creationId xmlns:a16="http://schemas.microsoft.com/office/drawing/2014/main" id="{13F14163-4D98-4BED-BB72-9314DC577830}"/>
              </a:ext>
            </a:extLst>
          </p:cNvPr>
          <p:cNvGraphicFramePr>
            <a:graphicFrameLocks noChangeAspect="1"/>
          </p:cNvGraphicFramePr>
          <p:nvPr>
            <p:extLst>
              <p:ext uri="{D42A27DB-BD31-4B8C-83A1-F6EECF244321}">
                <p14:modId xmlns:p14="http://schemas.microsoft.com/office/powerpoint/2010/main" val="3487576866"/>
              </p:ext>
            </p:extLst>
          </p:nvPr>
        </p:nvGraphicFramePr>
        <p:xfrm>
          <a:off x="3059832" y="1277938"/>
          <a:ext cx="5544616" cy="933772"/>
        </p:xfrm>
        <a:graphic>
          <a:graphicData uri="http://schemas.openxmlformats.org/presentationml/2006/ole">
            <mc:AlternateContent xmlns:mc="http://schemas.openxmlformats.org/markup-compatibility/2006">
              <mc:Choice xmlns:v="urn:schemas-microsoft-com:vml" Requires="v">
                <p:oleObj name="Equation" r:id="rId4" imgW="2895480" imgH="495000" progId="Equation.DSMT4">
                  <p:embed/>
                </p:oleObj>
              </mc:Choice>
              <mc:Fallback>
                <p:oleObj name="Equation" r:id="rId4" imgW="2895480" imgH="495000" progId="Equation.DSMT4">
                  <p:embed/>
                  <p:pic>
                    <p:nvPicPr>
                      <p:cNvPr id="5" name="Object 6">
                        <a:extLst>
                          <a:ext uri="{FF2B5EF4-FFF2-40B4-BE49-F238E27FC236}">
                            <a16:creationId xmlns:a16="http://schemas.microsoft.com/office/drawing/2014/main" id="{035BEACF-D02E-4C18-ACB7-AA27BF5FA237}"/>
                          </a:ext>
                        </a:extLst>
                      </p:cNvPr>
                      <p:cNvPicPr>
                        <a:picLocks noChangeAspect="1" noChangeArrowheads="1"/>
                      </p:cNvPicPr>
                      <p:nvPr/>
                    </p:nvPicPr>
                    <p:blipFill>
                      <a:blip r:embed="rId5"/>
                      <a:srcRect/>
                      <a:stretch>
                        <a:fillRect/>
                      </a:stretch>
                    </p:blipFill>
                    <p:spPr bwMode="auto">
                      <a:xfrm>
                        <a:off x="3059832" y="1277938"/>
                        <a:ext cx="5544616" cy="933772"/>
                      </a:xfrm>
                      <a:prstGeom prst="rect">
                        <a:avLst/>
                      </a:prstGeom>
                      <a:noFill/>
                      <a:ln>
                        <a:noFill/>
                      </a:ln>
                      <a:effectLst/>
                    </p:spPr>
                  </p:pic>
                </p:oleObj>
              </mc:Fallback>
            </mc:AlternateContent>
          </a:graphicData>
        </a:graphic>
      </p:graphicFrame>
      <p:graphicFrame>
        <p:nvGraphicFramePr>
          <p:cNvPr id="8" name="Object 6">
            <a:extLst>
              <a:ext uri="{FF2B5EF4-FFF2-40B4-BE49-F238E27FC236}">
                <a16:creationId xmlns:a16="http://schemas.microsoft.com/office/drawing/2014/main" id="{3EA0EA70-EC17-4BDA-8E30-9476CAA9100A}"/>
              </a:ext>
            </a:extLst>
          </p:cNvPr>
          <p:cNvGraphicFramePr>
            <a:graphicFrameLocks noChangeAspect="1"/>
          </p:cNvGraphicFramePr>
          <p:nvPr>
            <p:extLst>
              <p:ext uri="{D42A27DB-BD31-4B8C-83A1-F6EECF244321}">
                <p14:modId xmlns:p14="http://schemas.microsoft.com/office/powerpoint/2010/main" val="2462246457"/>
              </p:ext>
            </p:extLst>
          </p:nvPr>
        </p:nvGraphicFramePr>
        <p:xfrm>
          <a:off x="251520" y="2416175"/>
          <a:ext cx="7348538" cy="1076325"/>
        </p:xfrm>
        <a:graphic>
          <a:graphicData uri="http://schemas.openxmlformats.org/presentationml/2006/ole">
            <mc:AlternateContent xmlns:mc="http://schemas.openxmlformats.org/markup-compatibility/2006">
              <mc:Choice xmlns:v="urn:schemas-microsoft-com:vml" Requires="v">
                <p:oleObj name="Equation" r:id="rId6" imgW="3898800" imgH="571320" progId="Equation.DSMT4">
                  <p:embed/>
                </p:oleObj>
              </mc:Choice>
              <mc:Fallback>
                <p:oleObj name="Equation" r:id="rId6" imgW="3898800" imgH="571320" progId="Equation.DSMT4">
                  <p:embed/>
                  <p:pic>
                    <p:nvPicPr>
                      <p:cNvPr id="6" name="Object 6">
                        <a:extLst>
                          <a:ext uri="{FF2B5EF4-FFF2-40B4-BE49-F238E27FC236}">
                            <a16:creationId xmlns:a16="http://schemas.microsoft.com/office/drawing/2014/main" id="{186BD068-A62F-4F81-9238-D2C8B466448B}"/>
                          </a:ext>
                        </a:extLst>
                      </p:cNvPr>
                      <p:cNvPicPr>
                        <a:picLocks noChangeAspect="1" noChangeArrowheads="1"/>
                      </p:cNvPicPr>
                      <p:nvPr/>
                    </p:nvPicPr>
                    <p:blipFill>
                      <a:blip r:embed="rId7"/>
                      <a:srcRect/>
                      <a:stretch>
                        <a:fillRect/>
                      </a:stretch>
                    </p:blipFill>
                    <p:spPr bwMode="auto">
                      <a:xfrm>
                        <a:off x="251520" y="2416175"/>
                        <a:ext cx="7348538" cy="1076325"/>
                      </a:xfrm>
                      <a:prstGeom prst="rect">
                        <a:avLst/>
                      </a:prstGeom>
                      <a:noFill/>
                      <a:ln>
                        <a:noFill/>
                      </a:ln>
                      <a:effectLst/>
                    </p:spPr>
                  </p:pic>
                </p:oleObj>
              </mc:Fallback>
            </mc:AlternateContent>
          </a:graphicData>
        </a:graphic>
      </p:graphicFrame>
      <p:graphicFrame>
        <p:nvGraphicFramePr>
          <p:cNvPr id="9" name="Object 6">
            <a:extLst>
              <a:ext uri="{FF2B5EF4-FFF2-40B4-BE49-F238E27FC236}">
                <a16:creationId xmlns:a16="http://schemas.microsoft.com/office/drawing/2014/main" id="{4A263C33-415C-4972-A8A2-DFFC3F674704}"/>
              </a:ext>
            </a:extLst>
          </p:cNvPr>
          <p:cNvGraphicFramePr>
            <a:graphicFrameLocks noChangeAspect="1"/>
          </p:cNvGraphicFramePr>
          <p:nvPr>
            <p:extLst>
              <p:ext uri="{D42A27DB-BD31-4B8C-83A1-F6EECF244321}">
                <p14:modId xmlns:p14="http://schemas.microsoft.com/office/powerpoint/2010/main" val="1864390869"/>
              </p:ext>
            </p:extLst>
          </p:nvPr>
        </p:nvGraphicFramePr>
        <p:xfrm>
          <a:off x="251521" y="3776885"/>
          <a:ext cx="6266205" cy="1027113"/>
        </p:xfrm>
        <a:graphic>
          <a:graphicData uri="http://schemas.openxmlformats.org/presentationml/2006/ole">
            <mc:AlternateContent xmlns:mc="http://schemas.openxmlformats.org/markup-compatibility/2006">
              <mc:Choice xmlns:v="urn:schemas-microsoft-com:vml" Requires="v">
                <p:oleObj name="Equation" r:id="rId8" imgW="3390840" imgH="545760" progId="Equation.DSMT4">
                  <p:embed/>
                </p:oleObj>
              </mc:Choice>
              <mc:Fallback>
                <p:oleObj name="Equation" r:id="rId8" imgW="3390840" imgH="545760" progId="Equation.DSMT4">
                  <p:embed/>
                  <p:pic>
                    <p:nvPicPr>
                      <p:cNvPr id="7" name="Object 6">
                        <a:extLst>
                          <a:ext uri="{FF2B5EF4-FFF2-40B4-BE49-F238E27FC236}">
                            <a16:creationId xmlns:a16="http://schemas.microsoft.com/office/drawing/2014/main" id="{CF8A658A-185E-430F-85A8-F6BE07FA1DE4}"/>
                          </a:ext>
                        </a:extLst>
                      </p:cNvPr>
                      <p:cNvPicPr>
                        <a:picLocks noChangeAspect="1" noChangeArrowheads="1"/>
                      </p:cNvPicPr>
                      <p:nvPr/>
                    </p:nvPicPr>
                    <p:blipFill>
                      <a:blip r:embed="rId9"/>
                      <a:srcRect/>
                      <a:stretch>
                        <a:fillRect/>
                      </a:stretch>
                    </p:blipFill>
                    <p:spPr bwMode="auto">
                      <a:xfrm>
                        <a:off x="251521" y="3776885"/>
                        <a:ext cx="6266205" cy="102711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23681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459207F-788A-4105-AB5F-B40A3BC60D48}"/>
              </a:ext>
            </a:extLst>
          </p:cNvPr>
          <p:cNvSpPr txBox="1"/>
          <p:nvPr/>
        </p:nvSpPr>
        <p:spPr>
          <a:xfrm>
            <a:off x="107504" y="51470"/>
            <a:ext cx="8784976" cy="2585323"/>
          </a:xfrm>
          <a:prstGeom prst="rect">
            <a:avLst/>
          </a:prstGeom>
          <a:noFill/>
        </p:spPr>
        <p:txBody>
          <a:bodyPr wrap="square" rtlCol="0">
            <a:spAutoFit/>
          </a:bodyPr>
          <a:lstStyle/>
          <a:p>
            <a:pPr marL="342900" indent="-342900" algn="just">
              <a:buFont typeface="Wingdings" panose="05000000000000000000" pitchFamily="2" charset="2"/>
              <a:buChar char="§"/>
            </a:pPr>
            <a:r>
              <a:rPr lang="pt-BR" sz="2200" b="1" dirty="0">
                <a:latin typeface="Arial" panose="020B0604020202020204" pitchFamily="34" charset="0"/>
                <a:cs typeface="Arial" panose="020B0604020202020204" pitchFamily="34" charset="0"/>
              </a:rPr>
              <a:t>Portanto, temos:</a:t>
            </a:r>
          </a:p>
          <a:p>
            <a:pPr marL="342900" indent="-342900" algn="just">
              <a:buFont typeface="Wingdings" panose="05000000000000000000" pitchFamily="2" charset="2"/>
              <a:buChar char="§"/>
            </a:pPr>
            <a:endParaRPr lang="pt-BR" sz="400" b="1" dirty="0">
              <a:latin typeface="Arial" panose="020B0604020202020204" pitchFamily="34" charset="0"/>
              <a:cs typeface="Arial" panose="020B0604020202020204" pitchFamily="34" charset="0"/>
            </a:endParaRPr>
          </a:p>
          <a:p>
            <a:pPr marL="720000" lvl="1" indent="-342900" algn="just">
              <a:buFont typeface="Wingdings" panose="05000000000000000000" pitchFamily="2" charset="2"/>
              <a:buChar char="§"/>
            </a:pPr>
            <a:r>
              <a:rPr lang="pt-BR" sz="2200" dirty="0">
                <a:latin typeface="Arial" panose="020B0604020202020204" pitchFamily="34" charset="0"/>
                <a:cs typeface="Arial" panose="020B0604020202020204" pitchFamily="34" charset="0"/>
              </a:rPr>
              <a:t>Um aumento na renda permanente </a:t>
            </a:r>
            <a:r>
              <a:rPr lang="pt-BR" sz="2200" b="1" dirty="0">
                <a:latin typeface="Arial" panose="020B0604020202020204" pitchFamily="34" charset="0"/>
                <a:cs typeface="Arial" panose="020B0604020202020204" pitchFamily="34" charset="0"/>
              </a:rPr>
              <a:t>aumenta a </a:t>
            </a:r>
            <a:r>
              <a:rPr lang="pt-BR" sz="2200" b="1" dirty="0" err="1">
                <a:latin typeface="Arial" panose="020B0604020202020204" pitchFamily="34" charset="0"/>
                <a:cs typeface="Arial" panose="020B0604020202020204" pitchFamily="34" charset="0"/>
              </a:rPr>
              <a:t>PMeC</a:t>
            </a:r>
            <a:r>
              <a:rPr lang="pt-BR" sz="2200" b="1" dirty="0">
                <a:latin typeface="Arial" panose="020B0604020202020204" pitchFamily="34" charset="0"/>
                <a:cs typeface="Arial" panose="020B0604020202020204" pitchFamily="34" charset="0"/>
              </a:rPr>
              <a:t> → reduz a </a:t>
            </a:r>
            <a:r>
              <a:rPr lang="pt-BR" sz="2200" b="1" dirty="0" err="1">
                <a:latin typeface="Arial" panose="020B0604020202020204" pitchFamily="34" charset="0"/>
                <a:cs typeface="Arial" panose="020B0604020202020204" pitchFamily="34" charset="0"/>
              </a:rPr>
              <a:t>PMeS</a:t>
            </a:r>
            <a:r>
              <a:rPr lang="pt-BR" sz="2200" b="1" dirty="0">
                <a:latin typeface="Arial" panose="020B0604020202020204" pitchFamily="34" charset="0"/>
                <a:cs typeface="Arial" panose="020B0604020202020204" pitchFamily="34" charset="0"/>
              </a:rPr>
              <a:t>.</a:t>
            </a:r>
          </a:p>
          <a:p>
            <a:pPr marL="720000" lvl="1"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720000" lvl="1" indent="-342900" algn="just">
              <a:buFont typeface="Wingdings" panose="05000000000000000000" pitchFamily="2" charset="2"/>
              <a:buChar char="§"/>
            </a:pPr>
            <a:r>
              <a:rPr lang="pt-BR" sz="2200" dirty="0">
                <a:latin typeface="Arial" panose="020B0604020202020204" pitchFamily="34" charset="0"/>
                <a:cs typeface="Arial" panose="020B0604020202020204" pitchFamily="34" charset="0"/>
              </a:rPr>
              <a:t>Um aumento na renda transitória </a:t>
            </a:r>
            <a:r>
              <a:rPr lang="pt-BR" sz="2200" b="1" dirty="0">
                <a:latin typeface="Arial" panose="020B0604020202020204" pitchFamily="34" charset="0"/>
                <a:cs typeface="Arial" panose="020B0604020202020204" pitchFamily="34" charset="0"/>
              </a:rPr>
              <a:t>reduz a </a:t>
            </a:r>
            <a:r>
              <a:rPr lang="pt-BR" sz="2200" b="1" dirty="0" err="1">
                <a:latin typeface="Arial" panose="020B0604020202020204" pitchFamily="34" charset="0"/>
                <a:cs typeface="Arial" panose="020B0604020202020204" pitchFamily="34" charset="0"/>
              </a:rPr>
              <a:t>PMeC</a:t>
            </a:r>
            <a:r>
              <a:rPr lang="pt-BR" sz="2200" b="1" dirty="0">
                <a:latin typeface="Arial" panose="020B0604020202020204" pitchFamily="34" charset="0"/>
                <a:cs typeface="Arial" panose="020B0604020202020204" pitchFamily="34" charset="0"/>
              </a:rPr>
              <a:t> </a:t>
            </a:r>
            <a:r>
              <a:rPr lang="pt-BR" sz="2200" dirty="0">
                <a:latin typeface="Arial" panose="020B0604020202020204" pitchFamily="34" charset="0"/>
                <a:cs typeface="Arial" panose="020B0604020202020204" pitchFamily="34" charset="0"/>
              </a:rPr>
              <a:t>→ </a:t>
            </a:r>
            <a:r>
              <a:rPr lang="pt-BR" sz="2200" b="1" dirty="0">
                <a:latin typeface="Arial" panose="020B0604020202020204" pitchFamily="34" charset="0"/>
                <a:cs typeface="Arial" panose="020B0604020202020204" pitchFamily="34" charset="0"/>
              </a:rPr>
              <a:t>aumenta a </a:t>
            </a:r>
            <a:r>
              <a:rPr lang="pt-BR" sz="2200" b="1" dirty="0" err="1">
                <a:latin typeface="Arial" panose="020B0604020202020204" pitchFamily="34" charset="0"/>
                <a:cs typeface="Arial" panose="020B0604020202020204" pitchFamily="34" charset="0"/>
              </a:rPr>
              <a:t>PMeS</a:t>
            </a:r>
            <a:r>
              <a:rPr lang="pt-BR" sz="2200" b="1" dirty="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3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CE22F33-6FD2-4C45-BFFC-E78745E7E4F0}"/>
              </a:ext>
            </a:extLst>
          </p:cNvPr>
          <p:cNvSpPr txBox="1"/>
          <p:nvPr/>
        </p:nvSpPr>
        <p:spPr>
          <a:xfrm>
            <a:off x="107504" y="51470"/>
            <a:ext cx="8856984" cy="3293209"/>
          </a:xfrm>
          <a:prstGeom prst="rect">
            <a:avLst/>
          </a:prstGeom>
          <a:noFill/>
        </p:spPr>
        <p:txBody>
          <a:bodyPr wrap="square" rtlCol="0">
            <a:spAutoFit/>
          </a:bodyPr>
          <a:lstStyle/>
          <a:p>
            <a:pPr algn="just"/>
            <a:r>
              <a:rPr lang="pt-BR" sz="2400" b="1" dirty="0">
                <a:latin typeface="Arial" panose="020B0604020202020204" pitchFamily="34" charset="0"/>
                <a:cs typeface="Arial" panose="020B0604020202020204" pitchFamily="34" charset="0"/>
              </a:rPr>
              <a:t>QUESTÃO 10 - 2019</a:t>
            </a:r>
          </a:p>
          <a:p>
            <a:pPr algn="just"/>
            <a:endParaRPr lang="pt-BR" sz="400" b="1"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Um indivíduo vive por dois períodos e possui renda real de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no primeiro período e de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no segundo período. Além disso, ele pode emprestar/tomar emprestado livremente à taxa de juros real </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As preferências do indivíduo são dadas por: </a:t>
            </a:r>
            <a:r>
              <a:rPr lang="pt-BR" sz="2000" i="1" dirty="0">
                <a:latin typeface="Arial" panose="020B0604020202020204" pitchFamily="34" charset="0"/>
                <a:cs typeface="Arial" panose="020B0604020202020204" pitchFamily="34" charset="0"/>
              </a:rPr>
              <a:t>U = lnC</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 β lnC</a:t>
            </a:r>
            <a:r>
              <a:rPr lang="pt-BR" sz="1400" i="1" dirty="0">
                <a:latin typeface="Arial" panose="020B0604020202020204" pitchFamily="34" charset="0"/>
                <a:cs typeface="Arial" panose="020B0604020202020204" pitchFamily="34" charset="0"/>
              </a:rPr>
              <a:t>2 </a:t>
            </a:r>
            <a:r>
              <a:rPr lang="pt-BR" sz="2000" dirty="0">
                <a:latin typeface="Arial" panose="020B0604020202020204" pitchFamily="34" charset="0"/>
                <a:cs typeface="Arial" panose="020B0604020202020204" pitchFamily="34" charset="0"/>
              </a:rPr>
              <a:t>, em que </a:t>
            </a:r>
            <a:r>
              <a:rPr lang="pt-BR" sz="2000" i="1" dirty="0">
                <a:latin typeface="Arial" panose="020B0604020202020204" pitchFamily="34" charset="0"/>
                <a:cs typeface="Arial" panose="020B0604020202020204" pitchFamily="34" charset="0"/>
              </a:rPr>
              <a:t>β </a:t>
            </a:r>
            <a:r>
              <a:rPr lang="pt-BR" sz="2000" dirty="0">
                <a:latin typeface="Arial" panose="020B0604020202020204" pitchFamily="34" charset="0"/>
                <a:cs typeface="Arial" panose="020B0604020202020204" pitchFamily="34" charset="0"/>
              </a:rPr>
              <a:t>&gt; </a:t>
            </a:r>
            <a:r>
              <a:rPr lang="pt-BR" sz="2000" i="1" dirty="0">
                <a:latin typeface="Arial" panose="020B0604020202020204" pitchFamily="34" charset="0"/>
                <a:cs typeface="Arial" panose="020B0604020202020204" pitchFamily="34" charset="0"/>
              </a:rPr>
              <a:t>0 </a:t>
            </a:r>
            <a:r>
              <a:rPr lang="pt-BR" sz="2000" dirty="0">
                <a:latin typeface="Arial" panose="020B0604020202020204" pitchFamily="34" charset="0"/>
                <a:cs typeface="Arial" panose="020B0604020202020204" pitchFamily="34" charset="0"/>
              </a:rPr>
              <a:t>e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representam o consumo real em  </a:t>
            </a:r>
            <a:r>
              <a:rPr lang="pt-BR" sz="2000" i="1" dirty="0">
                <a:latin typeface="Arial" panose="020B0604020202020204" pitchFamily="34" charset="0"/>
                <a:cs typeface="Arial" panose="020B0604020202020204" pitchFamily="34" charset="0"/>
              </a:rPr>
              <a:t>t = 1  </a:t>
            </a:r>
            <a:r>
              <a:rPr lang="pt-BR" sz="2000" dirty="0">
                <a:latin typeface="Arial" panose="020B0604020202020204" pitchFamily="34" charset="0"/>
                <a:cs typeface="Arial" panose="020B0604020202020204" pitchFamily="34" charset="0"/>
              </a:rPr>
              <a:t>e  </a:t>
            </a:r>
            <a:r>
              <a:rPr lang="pt-BR" sz="2000" i="1" dirty="0">
                <a:latin typeface="Arial" panose="020B0604020202020204" pitchFamily="34" charset="0"/>
                <a:cs typeface="Arial" panose="020B0604020202020204" pitchFamily="34" charset="0"/>
              </a:rPr>
              <a:t>t = 2</a:t>
            </a:r>
            <a:r>
              <a:rPr lang="pt-BR" sz="2000" dirty="0">
                <a:latin typeface="Arial" panose="020B0604020202020204" pitchFamily="34" charset="0"/>
                <a:cs typeface="Arial" panose="020B0604020202020204" pitchFamily="34" charset="0"/>
              </a:rPr>
              <a:t>, respectivamente. A poupança entre os dois períodos é definida pela diferença entre a renda e o consumo em </a:t>
            </a:r>
            <a:r>
              <a:rPr lang="pt-BR" sz="2000" i="1" dirty="0">
                <a:latin typeface="Arial" panose="020B0604020202020204" pitchFamily="34" charset="0"/>
                <a:cs typeface="Arial" panose="020B0604020202020204" pitchFamily="34" charset="0"/>
              </a:rPr>
              <a:t>t = 1</a:t>
            </a:r>
            <a:r>
              <a:rPr lang="pt-BR" sz="2000" dirty="0">
                <a:latin typeface="Arial" panose="020B0604020202020204" pitchFamily="34" charset="0"/>
                <a:cs typeface="Arial" panose="020B0604020202020204" pitchFamily="34" charset="0"/>
              </a:rPr>
              <a:t>, ou seja, </a:t>
            </a:r>
            <a:r>
              <a:rPr lang="pt-BR" sz="2000" i="1" dirty="0">
                <a:latin typeface="Arial" panose="020B0604020202020204" pitchFamily="34" charset="0"/>
                <a:cs typeface="Arial" panose="020B0604020202020204" pitchFamily="34" charset="0"/>
              </a:rPr>
              <a:t>S = Y</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 C</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De acordo com estas informações, julgue as seguintes afirmativas como verdadeiras (V) ou falsas (F):</a:t>
            </a:r>
          </a:p>
          <a:p>
            <a:pPr algn="just"/>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172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410FCAF-6E42-4EC3-8884-243E9026D825}"/>
              </a:ext>
            </a:extLst>
          </p:cNvPr>
          <p:cNvSpPr/>
          <p:nvPr/>
        </p:nvSpPr>
        <p:spPr>
          <a:xfrm>
            <a:off x="107504" y="-13573"/>
            <a:ext cx="8856984" cy="1508105"/>
          </a:xfrm>
          <a:prstGeom prst="rect">
            <a:avLst/>
          </a:prstGeom>
        </p:spPr>
        <p:txBody>
          <a:bodyPr wrap="square">
            <a:spAutoFit/>
          </a:bodyPr>
          <a:lstStyle/>
          <a:p>
            <a:pPr algn="just"/>
            <a:r>
              <a:rPr lang="pt-BR" sz="2400" b="1" dirty="0">
                <a:solidFill>
                  <a:srgbClr val="000000"/>
                </a:solidFill>
                <a:latin typeface="Arial" panose="020B0604020202020204" pitchFamily="34" charset="0"/>
                <a:cs typeface="Arial" panose="020B0604020202020204" pitchFamily="34" charset="0"/>
              </a:rPr>
              <a:t>QUESTÃO 07 - 2018 </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Avalie as assertivas abaixo como verdadeiras ou falsas: </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Restrições à obtenção de empréstimos não impedem a Equivalência </a:t>
            </a:r>
            <a:r>
              <a:rPr lang="pt-BR" sz="2000" dirty="0" err="1">
                <a:solidFill>
                  <a:srgbClr val="000000"/>
                </a:solidFill>
                <a:latin typeface="Arial" panose="020B0604020202020204" pitchFamily="34" charset="0"/>
                <a:cs typeface="Arial" panose="020B0604020202020204" pitchFamily="34" charset="0"/>
              </a:rPr>
              <a:t>Ricardiana</a:t>
            </a:r>
            <a:r>
              <a:rPr lang="pt-BR" sz="2000" dirty="0">
                <a:solidFill>
                  <a:srgbClr val="000000"/>
                </a:solidFill>
                <a:latin typeface="Arial" panose="020B0604020202020204" pitchFamily="34" charset="0"/>
                <a:cs typeface="Arial" panose="020B0604020202020204" pitchFamily="34" charset="0"/>
              </a:rPr>
              <a:t>. </a:t>
            </a:r>
          </a:p>
        </p:txBody>
      </p:sp>
      <p:sp>
        <p:nvSpPr>
          <p:cNvPr id="3" name="CaixaDeTexto 2">
            <a:extLst>
              <a:ext uri="{FF2B5EF4-FFF2-40B4-BE49-F238E27FC236}">
                <a16:creationId xmlns:a16="http://schemas.microsoft.com/office/drawing/2014/main" id="{659D7D78-FDBB-4060-BDEC-758754A4149D}"/>
              </a:ext>
            </a:extLst>
          </p:cNvPr>
          <p:cNvSpPr txBox="1"/>
          <p:nvPr/>
        </p:nvSpPr>
        <p:spPr>
          <a:xfrm>
            <a:off x="1475656" y="1122298"/>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B3BD3D5B-031F-49C4-95DF-10C4BDFE34FC}"/>
              </a:ext>
            </a:extLst>
          </p:cNvPr>
          <p:cNvSpPr txBox="1"/>
          <p:nvPr/>
        </p:nvSpPr>
        <p:spPr>
          <a:xfrm>
            <a:off x="107504" y="1546795"/>
            <a:ext cx="8856984" cy="1384995"/>
          </a:xfrm>
          <a:prstGeom prst="rect">
            <a:avLst/>
          </a:prstGeom>
          <a:noFill/>
        </p:spPr>
        <p:txBody>
          <a:bodyPr wrap="square" rtlCol="0">
            <a:spAutoFit/>
          </a:bodyPr>
          <a:lstStyle/>
          <a:p>
            <a:pPr marL="285750" indent="-285750" algn="just">
              <a:buFont typeface="Wingdings" panose="05000000000000000000" pitchFamily="2" charset="2"/>
              <a:buChar char="§"/>
            </a:pPr>
            <a:r>
              <a:rPr lang="pt-BR" sz="2200" b="1" dirty="0">
                <a:latin typeface="Arial" panose="020B0604020202020204" pitchFamily="34" charset="0"/>
                <a:cs typeface="Arial" panose="020B0604020202020204" pitchFamily="34" charset="0"/>
              </a:rPr>
              <a:t>Equivalência </a:t>
            </a:r>
            <a:r>
              <a:rPr lang="pt-BR" sz="2200" b="1" dirty="0" err="1">
                <a:latin typeface="Arial" panose="020B0604020202020204" pitchFamily="34" charset="0"/>
                <a:cs typeface="Arial" panose="020B0604020202020204" pitchFamily="34" charset="0"/>
              </a:rPr>
              <a:t>Ricardiana</a:t>
            </a:r>
            <a:endParaRPr lang="pt-BR" sz="22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800" b="1"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altLang="en-US" dirty="0">
                <a:latin typeface="Arial" panose="020B0604020202020204" pitchFamily="34" charset="0"/>
                <a:cs typeface="Arial" panose="020B0604020202020204" pitchFamily="34" charset="0"/>
              </a:rPr>
              <a:t>Supondo que as famílias suavizem a trajetória de consumo ao longo do tempo, “</a:t>
            </a:r>
            <a:r>
              <a:rPr lang="pt-BR" altLang="en-US" b="1" i="1" dirty="0">
                <a:latin typeface="Arial" panose="020B0604020202020204" pitchFamily="34" charset="0"/>
                <a:cs typeface="Arial" panose="020B0604020202020204" pitchFamily="34" charset="0"/>
              </a:rPr>
              <a:t>um corte presente nos impostos equivale a maiores impostos no futuro.”</a:t>
            </a:r>
            <a:endParaRPr lang="pt-BR" b="1" i="1"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6A1120E4-67CC-4CB2-9F29-16C70B25F1D8}"/>
              </a:ext>
            </a:extLst>
          </p:cNvPr>
          <p:cNvSpPr txBox="1"/>
          <p:nvPr/>
        </p:nvSpPr>
        <p:spPr>
          <a:xfrm>
            <a:off x="143508" y="2998569"/>
            <a:ext cx="8820980" cy="1877437"/>
          </a:xfrm>
          <a:prstGeom prst="rect">
            <a:avLst/>
          </a:prstGeom>
          <a:noFill/>
        </p:spPr>
        <p:txBody>
          <a:bodyPr wrap="square" rtlCol="0">
            <a:spAutoFit/>
          </a:bodyPr>
          <a:lstStyle/>
          <a:p>
            <a:pPr marL="285750" indent="-285750" algn="just">
              <a:buFont typeface="Wingdings" panose="05000000000000000000" pitchFamily="2" charset="2"/>
              <a:buChar char="§"/>
            </a:pPr>
            <a:r>
              <a:rPr lang="pt-BR" altLang="en-US" dirty="0">
                <a:solidFill>
                  <a:srgbClr val="000000"/>
                </a:solidFill>
                <a:latin typeface="Arial" panose="020B0604020202020204" pitchFamily="34" charset="0"/>
                <a:cs typeface="Arial" panose="020B0604020202020204" pitchFamily="34" charset="0"/>
              </a:rPr>
              <a:t>Se o enunciado acima se verifica, a </a:t>
            </a:r>
            <a:r>
              <a:rPr lang="pt-BR" altLang="en-US" b="1" dirty="0">
                <a:solidFill>
                  <a:srgbClr val="000000"/>
                </a:solidFill>
                <a:latin typeface="Arial" panose="020B0604020202020204" pitchFamily="34" charset="0"/>
                <a:cs typeface="Arial" panose="020B0604020202020204" pitchFamily="34" charset="0"/>
              </a:rPr>
              <a:t>poupança privada  aumenta  na  mesma  proporção  da queda na  poupança pública</a:t>
            </a:r>
            <a:r>
              <a:rPr lang="pt-BR" altLang="en-US" dirty="0">
                <a:solidFill>
                  <a:srgbClr val="000000"/>
                </a:solidFill>
                <a:latin typeface="Arial" panose="020B0604020202020204" pitchFamily="34" charset="0"/>
                <a:cs typeface="Arial" panose="020B0604020202020204" pitchFamily="34" charset="0"/>
              </a:rPr>
              <a:t>, para o pagamento dos impostos futuros,  mantendo   </a:t>
            </a:r>
            <a:r>
              <a:rPr lang="pt-BR" altLang="en-US" b="1" i="1" dirty="0">
                <a:solidFill>
                  <a:srgbClr val="000000"/>
                </a:solidFill>
                <a:latin typeface="Arial" panose="020B0604020202020204" pitchFamily="34" charset="0"/>
                <a:cs typeface="Arial" panose="020B0604020202020204" pitchFamily="34" charset="0"/>
              </a:rPr>
              <a:t>R</a:t>
            </a:r>
            <a:r>
              <a:rPr lang="pt-BR" altLang="en-US" dirty="0">
                <a:solidFill>
                  <a:srgbClr val="000000"/>
                </a:solidFill>
                <a:latin typeface="Arial" panose="020B0604020202020204" pitchFamily="34" charset="0"/>
                <a:cs typeface="Arial" panose="020B0604020202020204" pitchFamily="34" charset="0"/>
              </a:rPr>
              <a:t> , </a:t>
            </a:r>
            <a:r>
              <a:rPr lang="pt-BR" altLang="en-US" b="1" i="1" dirty="0">
                <a:solidFill>
                  <a:srgbClr val="000000"/>
                </a:solidFill>
                <a:latin typeface="Arial" panose="020B0604020202020204" pitchFamily="34" charset="0"/>
                <a:cs typeface="Arial" panose="020B0604020202020204" pitchFamily="34" charset="0"/>
              </a:rPr>
              <a:t>S</a:t>
            </a:r>
            <a:r>
              <a:rPr lang="pt-BR" altLang="en-US" dirty="0">
                <a:solidFill>
                  <a:srgbClr val="000000"/>
                </a:solidFill>
                <a:latin typeface="Arial" panose="020B0604020202020204" pitchFamily="34" charset="0"/>
                <a:cs typeface="Arial" panose="020B0604020202020204" pitchFamily="34" charset="0"/>
              </a:rPr>
              <a:t> , </a:t>
            </a:r>
            <a:r>
              <a:rPr lang="pt-BR" altLang="en-US" b="1" i="1" dirty="0">
                <a:solidFill>
                  <a:srgbClr val="000000"/>
                </a:solidFill>
                <a:latin typeface="Arial" panose="020B0604020202020204" pitchFamily="34" charset="0"/>
                <a:cs typeface="Arial" panose="020B0604020202020204" pitchFamily="34" charset="0"/>
              </a:rPr>
              <a:t>I</a:t>
            </a:r>
            <a:r>
              <a:rPr lang="pt-BR" altLang="en-US" dirty="0">
                <a:solidFill>
                  <a:srgbClr val="000000"/>
                </a:solidFill>
                <a:latin typeface="Arial" panose="020B0604020202020204" pitchFamily="34" charset="0"/>
                <a:cs typeface="Arial" panose="020B0604020202020204" pitchFamily="34" charset="0"/>
              </a:rPr>
              <a:t>  e a  </a:t>
            </a:r>
            <a:r>
              <a:rPr lang="pt-BR" altLang="en-US" b="1" i="1" dirty="0">
                <a:solidFill>
                  <a:srgbClr val="000000"/>
                </a:solidFill>
                <a:latin typeface="Arial" panose="020B0604020202020204" pitchFamily="34" charset="0"/>
                <a:cs typeface="Arial" panose="020B0604020202020204" pitchFamily="34" charset="0"/>
              </a:rPr>
              <a:t>CC</a:t>
            </a:r>
            <a:r>
              <a:rPr lang="pt-BR" altLang="en-US" dirty="0">
                <a:solidFill>
                  <a:srgbClr val="000000"/>
                </a:solidFill>
                <a:latin typeface="Arial" panose="020B0604020202020204" pitchFamily="34" charset="0"/>
                <a:cs typeface="Arial" panose="020B0604020202020204" pitchFamily="34" charset="0"/>
              </a:rPr>
              <a:t>  inalteradas.</a:t>
            </a:r>
          </a:p>
          <a:p>
            <a:pPr marL="285750" indent="-285750" algn="just">
              <a:buFont typeface="Wingdings" panose="05000000000000000000" pitchFamily="2" charset="2"/>
              <a:buChar char="§"/>
            </a:pPr>
            <a:endParaRPr lang="pt-BR" altLang="en-US" sz="800" dirty="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dirty="0">
                <a:latin typeface="Arial" panose="020B0604020202020204" pitchFamily="34" charset="0"/>
                <a:cs typeface="Arial" panose="020B0604020202020204" pitchFamily="34" charset="0"/>
              </a:rPr>
              <a:t>Logo, a </a:t>
            </a:r>
            <a:r>
              <a:rPr lang="pt-BR" b="1" dirty="0">
                <a:latin typeface="Arial" panose="020B0604020202020204" pitchFamily="34" charset="0"/>
                <a:cs typeface="Arial" panose="020B0604020202020204" pitchFamily="34" charset="0"/>
              </a:rPr>
              <a:t>poupança privada aumenta</a:t>
            </a:r>
            <a:r>
              <a:rPr lang="pt-BR" dirty="0">
                <a:latin typeface="Arial" panose="020B0604020202020204" pitchFamily="34" charset="0"/>
                <a:cs typeface="Arial" panose="020B0604020202020204" pitchFamily="34" charset="0"/>
              </a:rPr>
              <a:t>, para o pagamento de maiores impostos no futuro, suavizando assim a trajetória do consumo, mas a </a:t>
            </a:r>
            <a:r>
              <a:rPr lang="pt-BR" b="1" dirty="0">
                <a:latin typeface="Arial" panose="020B0604020202020204" pitchFamily="34" charset="0"/>
                <a:cs typeface="Arial" panose="020B0604020202020204" pitchFamily="34" charset="0"/>
              </a:rPr>
              <a:t>poupança doméstica se mantém constante</a:t>
            </a:r>
            <a:r>
              <a:rPr lang="pt-BR" dirty="0">
                <a:latin typeface="Arial" panose="020B0604020202020204" pitchFamily="34" charset="0"/>
                <a:cs typeface="Arial" panose="020B0604020202020204" pitchFamily="34" charset="0"/>
              </a:rPr>
              <a:t>, dada a redução na poupança governamental.</a:t>
            </a:r>
          </a:p>
        </p:txBody>
      </p:sp>
    </p:spTree>
    <p:extLst>
      <p:ext uri="{BB962C8B-B14F-4D97-AF65-F5344CB8AC3E}">
        <p14:creationId xmlns:p14="http://schemas.microsoft.com/office/powerpoint/2010/main" val="172756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7895BEF-D10C-4833-92AF-DD698B02378D}"/>
              </a:ext>
            </a:extLst>
          </p:cNvPr>
          <p:cNvSpPr txBox="1"/>
          <p:nvPr/>
        </p:nvSpPr>
        <p:spPr>
          <a:xfrm>
            <a:off x="107504" y="51470"/>
            <a:ext cx="8856984" cy="3108543"/>
          </a:xfrm>
          <a:prstGeom prst="rect">
            <a:avLst/>
          </a:prstGeom>
          <a:noFill/>
        </p:spPr>
        <p:txBody>
          <a:bodyPr wrap="square" rtlCol="0">
            <a:spAutoFit/>
          </a:bodyPr>
          <a:lstStyle/>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 poupança é insensível a mudanças na taxa de juros real.</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Se </a:t>
            </a:r>
            <a:r>
              <a:rPr lang="pt-BR" sz="2000" i="1" dirty="0">
                <a:latin typeface="Arial" panose="020B0604020202020204" pitchFamily="34" charset="0"/>
                <a:cs typeface="Arial" panose="020B0604020202020204" pitchFamily="34" charset="0"/>
              </a:rPr>
              <a:t>β(1+r) &gt; 1</a:t>
            </a:r>
            <a:r>
              <a:rPr lang="pt-BR" sz="2000" dirty="0">
                <a:latin typeface="Arial" panose="020B0604020202020204" pitchFamily="34" charset="0"/>
                <a:cs typeface="Arial" panose="020B0604020202020204" pitchFamily="34" charset="0"/>
              </a:rPr>
              <a:t>, o consumo será crescente ao longo do tempo, isto é,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&gt; C</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Um aumento de 1 unidade em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(tudo o mais constante) provoca um aumento de </a:t>
            </a:r>
            <a:r>
              <a:rPr lang="pt-BR" sz="2000" i="1" dirty="0">
                <a:latin typeface="Arial" panose="020B0604020202020204" pitchFamily="34" charset="0"/>
                <a:cs typeface="Arial" panose="020B0604020202020204" pitchFamily="34" charset="0"/>
              </a:rPr>
              <a:t>1/(1+β) </a:t>
            </a:r>
            <a:r>
              <a:rPr lang="pt-BR" sz="2000" dirty="0">
                <a:latin typeface="Arial" panose="020B0604020202020204" pitchFamily="34" charset="0"/>
                <a:cs typeface="Arial" panose="020B0604020202020204" pitchFamily="34" charset="0"/>
              </a:rPr>
              <a:t>unidades em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Um aumento de 1 unidade em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quando combinado com uma redução em 1 unidade em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(tudo o mais constante), deixa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inalterados.</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Um aumento na taxa de juros (tudo o mais constante) provoca redução em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 aumento em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a:t>
            </a:r>
          </a:p>
        </p:txBody>
      </p:sp>
      <p:sp>
        <p:nvSpPr>
          <p:cNvPr id="3" name="CaixaDeTexto 2">
            <a:extLst>
              <a:ext uri="{FF2B5EF4-FFF2-40B4-BE49-F238E27FC236}">
                <a16:creationId xmlns:a16="http://schemas.microsoft.com/office/drawing/2014/main" id="{FEB5E330-F31D-4205-BCCC-D922214BB517}"/>
              </a:ext>
            </a:extLst>
          </p:cNvPr>
          <p:cNvSpPr txBox="1"/>
          <p:nvPr/>
        </p:nvSpPr>
        <p:spPr>
          <a:xfrm>
            <a:off x="4355976" y="1379552"/>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5771916D-74B7-4F1E-A7E5-EFDE7B600551}"/>
              </a:ext>
            </a:extLst>
          </p:cNvPr>
          <p:cNvSpPr txBox="1"/>
          <p:nvPr/>
        </p:nvSpPr>
        <p:spPr>
          <a:xfrm>
            <a:off x="7092280" y="5147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5" name="CaixaDeTexto 4">
            <a:extLst>
              <a:ext uri="{FF2B5EF4-FFF2-40B4-BE49-F238E27FC236}">
                <a16:creationId xmlns:a16="http://schemas.microsoft.com/office/drawing/2014/main" id="{70B0FC12-7125-4E62-9BD6-736A35C51E31}"/>
              </a:ext>
            </a:extLst>
          </p:cNvPr>
          <p:cNvSpPr txBox="1"/>
          <p:nvPr/>
        </p:nvSpPr>
        <p:spPr>
          <a:xfrm>
            <a:off x="1115616" y="73148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6" name="CaixaDeTexto 5">
            <a:extLst>
              <a:ext uri="{FF2B5EF4-FFF2-40B4-BE49-F238E27FC236}">
                <a16:creationId xmlns:a16="http://schemas.microsoft.com/office/drawing/2014/main" id="{6C21C345-A987-4024-89BC-D8C928D75B01}"/>
              </a:ext>
            </a:extLst>
          </p:cNvPr>
          <p:cNvSpPr txBox="1"/>
          <p:nvPr/>
        </p:nvSpPr>
        <p:spPr>
          <a:xfrm>
            <a:off x="8244408" y="2067694"/>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7" name="CaixaDeTexto 6">
            <a:extLst>
              <a:ext uri="{FF2B5EF4-FFF2-40B4-BE49-F238E27FC236}">
                <a16:creationId xmlns:a16="http://schemas.microsoft.com/office/drawing/2014/main" id="{93C4FAF4-9546-4787-971C-616183DD7DFB}"/>
              </a:ext>
            </a:extLst>
          </p:cNvPr>
          <p:cNvSpPr txBox="1"/>
          <p:nvPr/>
        </p:nvSpPr>
        <p:spPr>
          <a:xfrm>
            <a:off x="2987824" y="2747704"/>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cxnSp>
        <p:nvCxnSpPr>
          <p:cNvPr id="8" name="Conector de Seta Reta 7">
            <a:extLst>
              <a:ext uri="{FF2B5EF4-FFF2-40B4-BE49-F238E27FC236}">
                <a16:creationId xmlns:a16="http://schemas.microsoft.com/office/drawing/2014/main" id="{A67FD9A9-0C51-4EBA-AB24-5BF1CC24478F}"/>
              </a:ext>
            </a:extLst>
          </p:cNvPr>
          <p:cNvCxnSpPr/>
          <p:nvPr/>
        </p:nvCxnSpPr>
        <p:spPr>
          <a:xfrm>
            <a:off x="251520" y="3723878"/>
            <a:ext cx="8568952" cy="0"/>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50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9DF4C4E-93EA-4C31-AE6B-7A32355C4020}"/>
              </a:ext>
            </a:extLst>
          </p:cNvPr>
          <p:cNvSpPr/>
          <p:nvPr/>
        </p:nvSpPr>
        <p:spPr>
          <a:xfrm>
            <a:off x="138223" y="195486"/>
            <a:ext cx="8898273" cy="4708981"/>
          </a:xfrm>
          <a:prstGeom prst="rect">
            <a:avLst/>
          </a:prstGeom>
        </p:spPr>
        <p:txBody>
          <a:bodyPr wrap="square">
            <a:spAutoFit/>
          </a:bodyPr>
          <a:lstStyle/>
          <a:p>
            <a:pPr marL="342900" indent="-342900" algn="just">
              <a:spcBef>
                <a:spcPct val="50000"/>
              </a:spcBef>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Trata-se de um exercício (nesse caso, quase idêntico ao da prova da ANPEC de 2009) sobre maximização da trajetória de consumo, considerando um modelo com dois períodos. </a:t>
            </a:r>
          </a:p>
          <a:p>
            <a:pPr marL="342900" indent="-342900" algn="just">
              <a:spcBef>
                <a:spcPct val="50000"/>
              </a:spcBef>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A ideia → </a:t>
            </a:r>
            <a:r>
              <a:rPr lang="pt-BR" altLang="en-US" sz="2000" dirty="0">
                <a:latin typeface="Arial" panose="020B0604020202020204" pitchFamily="34" charset="0"/>
                <a:cs typeface="Arial" panose="020B0604020202020204" pitchFamily="34" charset="0"/>
              </a:rPr>
              <a:t>Os agentes econômicos buscam linearizar seu consumo ao  longo  do  tempo (suavizar sua trajetória = </a:t>
            </a:r>
            <a:r>
              <a:rPr lang="pt-BR" altLang="en-US" sz="2000" i="1" dirty="0" err="1">
                <a:latin typeface="Arial" panose="020B0604020202020204" pitchFamily="34" charset="0"/>
                <a:cs typeface="Arial" panose="020B0604020202020204" pitchFamily="34" charset="0"/>
              </a:rPr>
              <a:t>Smoothing</a:t>
            </a:r>
            <a:r>
              <a:rPr lang="pt-BR" altLang="en-US" sz="2000" dirty="0">
                <a:latin typeface="Arial" panose="020B0604020202020204" pitchFamily="34" charset="0"/>
                <a:cs typeface="Arial" panose="020B0604020202020204" pitchFamily="34" charset="0"/>
              </a:rPr>
              <a:t>);  consideram o  que  esperam  de renda para  o  futuro  e  o  que  esperam  consumir  no futuro  e  sabem  que, quanto maior seu consumo hoje, menor o consumo no futuro.</a:t>
            </a:r>
          </a:p>
          <a:p>
            <a:pPr marL="342900" indent="-342900" algn="just">
              <a:spcBef>
                <a:spcPct val="50000"/>
              </a:spcBef>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Consideramos que todas as variáveis estão expressas em termos reais e que existe a possibilidade de poupança ou endividamento (em um período), mas que existe uma restrição orçamentária intertemporal (ROI), que impõe que o valor presente do consumo deve ser igual ao valor presente da renda, ou seja, a família não deixa dívidas ou ativos ao final do segundo período.</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26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DFBD376-165B-4404-924A-F6D910B41ACF}"/>
              </a:ext>
            </a:extLst>
          </p:cNvPr>
          <p:cNvSpPr/>
          <p:nvPr/>
        </p:nvSpPr>
        <p:spPr>
          <a:xfrm>
            <a:off x="35496" y="123478"/>
            <a:ext cx="8952614" cy="4893647"/>
          </a:xfrm>
          <a:prstGeom prst="rect">
            <a:avLst/>
          </a:prstGeom>
        </p:spPr>
        <p:txBody>
          <a:bodyPr wrap="square">
            <a:spAutoFit/>
          </a:bodyPr>
          <a:lstStyle/>
          <a:p>
            <a:pPr marL="342900" indent="-342900" algn="just">
              <a:spcBef>
                <a:spcPct val="50000"/>
              </a:spcBef>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Uma função utilidade apropriada para a resolução desse tipo de problema:</a:t>
            </a:r>
          </a:p>
          <a:p>
            <a:pPr marL="342900" indent="-342900" algn="just">
              <a:spcBef>
                <a:spcPct val="50000"/>
              </a:spcBef>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a:p>
            <a:pPr marL="342900" indent="-342900" algn="just">
              <a:spcBef>
                <a:spcPct val="50000"/>
              </a:spcBef>
              <a:buFont typeface="Wingdings" panose="05000000000000000000" pitchFamily="2" charset="2"/>
              <a:buChar char="§"/>
            </a:pPr>
            <a:endParaRPr lang="pt-BR" altLang="en-US" sz="1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Observe que: </a:t>
            </a:r>
          </a:p>
          <a:p>
            <a:pPr marL="342900"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828000" lvl="1" indent="-457200" algn="just">
              <a:buFont typeface="+mj-lt"/>
              <a:buAutoNum type="alphaLcParenR"/>
            </a:pPr>
            <a:r>
              <a:rPr lang="pt-BR" sz="2000" dirty="0">
                <a:latin typeface="Arial" panose="020B0604020202020204" pitchFamily="34" charset="0"/>
                <a:cs typeface="Arial" panose="020B0604020202020204" pitchFamily="34" charset="0"/>
              </a:rPr>
              <a:t>Os agentes econômicos depreciam o consumo futuro relativamente ao consumo presente </a:t>
            </a:r>
            <a:r>
              <a:rPr lang="pt-BR" sz="2000" dirty="0">
                <a:latin typeface="Calibri" panose="020F0502020204030204" pitchFamily="34" charset="0"/>
                <a:cs typeface="Calibri" panose="020F0502020204030204" pitchFamily="34" charset="0"/>
              </a:rPr>
              <a:t>→ </a:t>
            </a:r>
            <a:r>
              <a:rPr lang="pt-BR" sz="2000" i="1" dirty="0">
                <a:latin typeface="Symbol" panose="05050102010706020507" pitchFamily="18" charset="2"/>
                <a:cs typeface="Calibri" panose="020F0502020204030204" pitchFamily="34" charset="0"/>
              </a:rPr>
              <a:t>b</a:t>
            </a:r>
            <a:r>
              <a:rPr lang="pt-BR" sz="2000" dirty="0">
                <a:latin typeface="Arial" panose="020B0604020202020204" pitchFamily="34" charset="0"/>
                <a:cs typeface="Arial" panose="020B0604020202020204" pitchFamily="34" charset="0"/>
              </a:rPr>
              <a:t>  é fator de desconto intertemporal. </a:t>
            </a:r>
          </a:p>
          <a:p>
            <a:pPr marL="828000" lvl="1" indent="-457200" algn="just">
              <a:buFont typeface="+mj-lt"/>
              <a:buAutoNum type="alphaLcParenR"/>
            </a:pPr>
            <a:r>
              <a:rPr lang="pt-BR" sz="2000" dirty="0">
                <a:latin typeface="Arial" panose="020B0604020202020204" pitchFamily="34" charset="0"/>
                <a:cs typeface="Arial" panose="020B0604020202020204" pitchFamily="34" charset="0"/>
              </a:rPr>
              <a:t>Também podemos escrever a função consumo da seguinte forma:</a:t>
            </a:r>
          </a:p>
          <a:p>
            <a:pPr marL="828000" lvl="1" indent="-457200" algn="just">
              <a:buFont typeface="+mj-lt"/>
              <a:buAutoNum type="alphaLcParenR"/>
            </a:pPr>
            <a:endParaRPr lang="pt-BR" sz="2000" dirty="0">
              <a:latin typeface="Arial" panose="020B0604020202020204" pitchFamily="34" charset="0"/>
              <a:cs typeface="Arial" panose="020B0604020202020204" pitchFamily="34" charset="0"/>
            </a:endParaRPr>
          </a:p>
          <a:p>
            <a:pPr marL="828000" lvl="1" indent="-457200" algn="just">
              <a:buFont typeface="+mj-lt"/>
              <a:buAutoNum type="alphaLcParenR"/>
            </a:pPr>
            <a:endParaRPr lang="pt-BR" sz="2000" dirty="0">
              <a:latin typeface="Arial" panose="020B0604020202020204" pitchFamily="34" charset="0"/>
              <a:cs typeface="Arial" panose="020B0604020202020204" pitchFamily="34" charset="0"/>
            </a:endParaRPr>
          </a:p>
          <a:p>
            <a:pPr marL="828000" lvl="1" indent="-457200" algn="just">
              <a:buFont typeface="+mj-lt"/>
              <a:buAutoNum type="alphaLcParenR"/>
            </a:pPr>
            <a:endParaRPr lang="pt-BR" sz="2000" dirty="0">
              <a:latin typeface="Arial" panose="020B0604020202020204" pitchFamily="34" charset="0"/>
              <a:cs typeface="Arial" panose="020B0604020202020204" pitchFamily="34" charset="0"/>
            </a:endParaRPr>
          </a:p>
          <a:p>
            <a:pPr marL="900000" lvl="1" algn="just"/>
            <a:r>
              <a:rPr lang="pt-BR" sz="2000" dirty="0">
                <a:latin typeface="Arial" panose="020B0604020202020204" pitchFamily="34" charset="0"/>
                <a:cs typeface="Arial" panose="020B0604020202020204" pitchFamily="34" charset="0"/>
              </a:rPr>
              <a:t>Onde </a:t>
            </a:r>
            <a:r>
              <a:rPr lang="pt-BR" sz="2000" i="1" dirty="0">
                <a:latin typeface="Symbol" panose="05050102010706020507" pitchFamily="18" charset="2"/>
                <a:cs typeface="Arial" panose="020B0604020202020204" pitchFamily="34" charset="0"/>
              </a:rPr>
              <a:t>r</a:t>
            </a:r>
            <a:r>
              <a:rPr lang="pt-BR" sz="2000" dirty="0">
                <a:latin typeface="Arial" panose="020B0604020202020204" pitchFamily="34" charset="0"/>
                <a:cs typeface="Arial" panose="020B0604020202020204" pitchFamily="34" charset="0"/>
              </a:rPr>
              <a:t> representa a taxa subjetiva de impaciência intertemporal, ou seja, quanto maior </a:t>
            </a:r>
            <a:r>
              <a:rPr lang="pt-BR" sz="2000" i="1" dirty="0">
                <a:latin typeface="Symbol" panose="05050102010706020507" pitchFamily="18" charset="2"/>
                <a:cs typeface="Arial" panose="020B0604020202020204" pitchFamily="34" charset="0"/>
              </a:rPr>
              <a:t>r</a:t>
            </a:r>
            <a:r>
              <a:rPr lang="pt-BR" sz="2000" dirty="0">
                <a:latin typeface="Arial" panose="020B0604020202020204" pitchFamily="34" charset="0"/>
                <a:cs typeface="Arial" panose="020B0604020202020204" pitchFamily="34" charset="0"/>
              </a:rPr>
              <a:t> mais o indivíduo deprecia o consumo futuro em relação ao consumo presente (menor </a:t>
            </a:r>
            <a:r>
              <a:rPr lang="pt-BR" sz="2000" dirty="0">
                <a:latin typeface="Symbol" panose="05050102010706020507" pitchFamily="18" charset="2"/>
                <a:cs typeface="Arial" panose="020B0604020202020204" pitchFamily="34" charset="0"/>
              </a:rPr>
              <a:t>b</a:t>
            </a:r>
            <a:r>
              <a:rPr lang="pt-BR" sz="2000" dirty="0">
                <a:latin typeface="Arial" panose="020B0604020202020204" pitchFamily="34" charset="0"/>
                <a:cs typeface="Arial" panose="020B0604020202020204" pitchFamily="34" charset="0"/>
              </a:rPr>
              <a:t>).</a:t>
            </a:r>
          </a:p>
          <a:p>
            <a:pPr marL="828000" lvl="1" indent="-457200" algn="just">
              <a:buFont typeface="+mj-lt"/>
              <a:buAutoNum type="alphaLcParenR" startAt="3"/>
            </a:pPr>
            <a:r>
              <a:rPr lang="pt-BR" sz="2000" dirty="0">
                <a:latin typeface="Arial" panose="020B0604020202020204" pitchFamily="34" charset="0"/>
                <a:cs typeface="Arial" panose="020B0604020202020204" pitchFamily="34" charset="0"/>
              </a:rPr>
              <a:t>O agente econômico compara </a:t>
            </a:r>
            <a:r>
              <a:rPr lang="pt-BR" sz="2000" i="1" dirty="0">
                <a:latin typeface="Symbol" panose="05050102010706020507" pitchFamily="18" charset="2"/>
                <a:cs typeface="Arial" panose="020B0604020202020204" pitchFamily="34" charset="0"/>
              </a:rPr>
              <a:t>r</a:t>
            </a:r>
            <a:r>
              <a:rPr lang="pt-BR" sz="2000" dirty="0">
                <a:latin typeface="Arial" panose="020B0604020202020204" pitchFamily="34" charset="0"/>
                <a:cs typeface="Arial" panose="020B0604020202020204" pitchFamily="34" charset="0"/>
              </a:rPr>
              <a:t> com </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para decidir entre C</a:t>
            </a:r>
            <a:r>
              <a:rPr lang="pt-BR" sz="14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e C</a:t>
            </a:r>
            <a:r>
              <a:rPr lang="pt-BR" sz="14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caso </a:t>
            </a:r>
            <a:r>
              <a:rPr lang="pt-BR" sz="2000" i="1" dirty="0">
                <a:latin typeface="Symbol" panose="05050102010706020507" pitchFamily="18" charset="2"/>
                <a:cs typeface="Arial" panose="020B0604020202020204" pitchFamily="34" charset="0"/>
              </a:rPr>
              <a:t>r</a:t>
            </a:r>
            <a:r>
              <a:rPr lang="pt-BR" sz="2000" dirty="0">
                <a:latin typeface="Arial" panose="020B0604020202020204" pitchFamily="34" charset="0"/>
                <a:cs typeface="Arial" panose="020B0604020202020204" pitchFamily="34" charset="0"/>
              </a:rPr>
              <a:t> = </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sym typeface="Symbol" panose="05050102010706020507" pitchFamily="18" charset="2"/>
              </a:rPr>
              <a:t> </a:t>
            </a:r>
            <a:r>
              <a:rPr lang="pt-BR" sz="2000" dirty="0">
                <a:latin typeface="Arial" panose="020B0604020202020204" pitchFamily="34" charset="0"/>
                <a:cs typeface="Arial" panose="020B0604020202020204" pitchFamily="34" charset="0"/>
              </a:rPr>
              <a:t> C</a:t>
            </a:r>
            <a:r>
              <a:rPr lang="pt-BR" sz="14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e C</a:t>
            </a:r>
            <a:r>
              <a:rPr lang="pt-BR" sz="1400" dirty="0">
                <a:latin typeface="Arial" panose="020B0604020202020204" pitchFamily="34" charset="0"/>
                <a:cs typeface="Arial" panose="020B0604020202020204" pitchFamily="34" charset="0"/>
              </a:rPr>
              <a:t>2.</a:t>
            </a:r>
            <a:endParaRPr lang="en-US" sz="2000" dirty="0">
              <a:latin typeface="Arial" panose="020B0604020202020204" pitchFamily="34" charset="0"/>
              <a:cs typeface="Arial" panose="020B0604020202020204" pitchFamily="34" charset="0"/>
            </a:endParaRPr>
          </a:p>
        </p:txBody>
      </p:sp>
      <p:graphicFrame>
        <p:nvGraphicFramePr>
          <p:cNvPr id="3" name="Object 3">
            <a:extLst>
              <a:ext uri="{FF2B5EF4-FFF2-40B4-BE49-F238E27FC236}">
                <a16:creationId xmlns:a16="http://schemas.microsoft.com/office/drawing/2014/main" id="{A61A6515-DAC5-4380-B6EA-0691CDCE6F94}"/>
              </a:ext>
            </a:extLst>
          </p:cNvPr>
          <p:cNvGraphicFramePr>
            <a:graphicFrameLocks/>
          </p:cNvGraphicFramePr>
          <p:nvPr>
            <p:extLst>
              <p:ext uri="{D42A27DB-BD31-4B8C-83A1-F6EECF244321}">
                <p14:modId xmlns:p14="http://schemas.microsoft.com/office/powerpoint/2010/main" val="416404770"/>
              </p:ext>
            </p:extLst>
          </p:nvPr>
        </p:nvGraphicFramePr>
        <p:xfrm>
          <a:off x="467545" y="555526"/>
          <a:ext cx="3024336" cy="504056"/>
        </p:xfrm>
        <a:graphic>
          <a:graphicData uri="http://schemas.openxmlformats.org/presentationml/2006/ole">
            <mc:AlternateContent xmlns:mc="http://schemas.openxmlformats.org/markup-compatibility/2006">
              <mc:Choice xmlns:v="urn:schemas-microsoft-com:vml" Requires="v">
                <p:oleObj name="Equation" r:id="rId2" imgW="1422360" imgH="253800" progId="Equation.DSMT4">
                  <p:embed/>
                </p:oleObj>
              </mc:Choice>
              <mc:Fallback>
                <p:oleObj name="Equation" r:id="rId2" imgW="1422360" imgH="253800" progId="Equation.DSMT4">
                  <p:embed/>
                  <p:pic>
                    <p:nvPicPr>
                      <p:cNvPr id="3" name="Object 3">
                        <a:extLst>
                          <a:ext uri="{FF2B5EF4-FFF2-40B4-BE49-F238E27FC236}">
                            <a16:creationId xmlns:a16="http://schemas.microsoft.com/office/drawing/2014/main" id="{DA647BF1-4339-4EEF-AC87-3AAA1F77FD30}"/>
                          </a:ext>
                        </a:extLst>
                      </p:cNvPr>
                      <p:cNvPicPr>
                        <a:picLocks noChangeArrowheads="1"/>
                      </p:cNvPicPr>
                      <p:nvPr/>
                    </p:nvPicPr>
                    <p:blipFill>
                      <a:blip r:embed="rId3"/>
                      <a:srcRect/>
                      <a:stretch>
                        <a:fillRect/>
                      </a:stretch>
                    </p:blipFill>
                    <p:spPr bwMode="auto">
                      <a:xfrm>
                        <a:off x="467545" y="555526"/>
                        <a:ext cx="3024336" cy="504056"/>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4" name="Object 3">
            <a:extLst>
              <a:ext uri="{FF2B5EF4-FFF2-40B4-BE49-F238E27FC236}">
                <a16:creationId xmlns:a16="http://schemas.microsoft.com/office/drawing/2014/main" id="{5BA4127F-FBEA-4454-9D2D-47922A33BC87}"/>
              </a:ext>
            </a:extLst>
          </p:cNvPr>
          <p:cNvGraphicFramePr>
            <a:graphicFrameLocks/>
          </p:cNvGraphicFramePr>
          <p:nvPr>
            <p:extLst>
              <p:ext uri="{D42A27DB-BD31-4B8C-83A1-F6EECF244321}">
                <p14:modId xmlns:p14="http://schemas.microsoft.com/office/powerpoint/2010/main" val="2400689786"/>
              </p:ext>
            </p:extLst>
          </p:nvPr>
        </p:nvGraphicFramePr>
        <p:xfrm>
          <a:off x="1043609" y="2499743"/>
          <a:ext cx="3600400" cy="864096"/>
        </p:xfrm>
        <a:graphic>
          <a:graphicData uri="http://schemas.openxmlformats.org/presentationml/2006/ole">
            <mc:AlternateContent xmlns:mc="http://schemas.openxmlformats.org/markup-compatibility/2006">
              <mc:Choice xmlns:v="urn:schemas-microsoft-com:vml" Requires="v">
                <p:oleObj name="Equation" r:id="rId4" imgW="1765080" imgH="457200" progId="Equation.DSMT4">
                  <p:embed/>
                </p:oleObj>
              </mc:Choice>
              <mc:Fallback>
                <p:oleObj name="Equation" r:id="rId4" imgW="1765080" imgH="457200" progId="Equation.DSMT4">
                  <p:embed/>
                  <p:pic>
                    <p:nvPicPr>
                      <p:cNvPr id="4" name="Object 3">
                        <a:extLst>
                          <a:ext uri="{FF2B5EF4-FFF2-40B4-BE49-F238E27FC236}">
                            <a16:creationId xmlns:a16="http://schemas.microsoft.com/office/drawing/2014/main" id="{2DA4EDD4-B56A-47B0-B6DF-D47D4F88A14D}"/>
                          </a:ext>
                        </a:extLst>
                      </p:cNvPr>
                      <p:cNvPicPr>
                        <a:picLocks noChangeArrowheads="1"/>
                      </p:cNvPicPr>
                      <p:nvPr/>
                    </p:nvPicPr>
                    <p:blipFill>
                      <a:blip r:embed="rId5"/>
                      <a:srcRect/>
                      <a:stretch>
                        <a:fillRect/>
                      </a:stretch>
                    </p:blipFill>
                    <p:spPr bwMode="auto">
                      <a:xfrm>
                        <a:off x="1043609" y="2499743"/>
                        <a:ext cx="3600400" cy="864096"/>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312570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FA4D6E6D-251D-48B8-8602-A9D84ABC93B6}"/>
              </a:ext>
            </a:extLst>
          </p:cNvPr>
          <p:cNvGraphicFramePr>
            <a:graphicFrameLocks/>
          </p:cNvGraphicFramePr>
          <p:nvPr>
            <p:extLst>
              <p:ext uri="{D42A27DB-BD31-4B8C-83A1-F6EECF244321}">
                <p14:modId xmlns:p14="http://schemas.microsoft.com/office/powerpoint/2010/main" val="2190002818"/>
              </p:ext>
            </p:extLst>
          </p:nvPr>
        </p:nvGraphicFramePr>
        <p:xfrm>
          <a:off x="512192" y="490083"/>
          <a:ext cx="3987800" cy="577850"/>
        </p:xfrm>
        <a:graphic>
          <a:graphicData uri="http://schemas.openxmlformats.org/presentationml/2006/ole">
            <mc:AlternateContent xmlns:mc="http://schemas.openxmlformats.org/markup-compatibility/2006">
              <mc:Choice xmlns:v="urn:schemas-microsoft-com:vml" Requires="v">
                <p:oleObj name="Equation" r:id="rId2" imgW="1828800" imgH="266400" progId="Equation.DSMT4">
                  <p:embed/>
                </p:oleObj>
              </mc:Choice>
              <mc:Fallback>
                <p:oleObj name="Equation" r:id="rId2" imgW="1828800" imgH="266400" progId="Equation.DSMT4">
                  <p:embed/>
                  <p:pic>
                    <p:nvPicPr>
                      <p:cNvPr id="3" name="Object 3">
                        <a:extLst>
                          <a:ext uri="{FF2B5EF4-FFF2-40B4-BE49-F238E27FC236}">
                            <a16:creationId xmlns:a16="http://schemas.microsoft.com/office/drawing/2014/main" id="{B02952BB-81C0-4804-8BE7-5BF169748C63}"/>
                          </a:ext>
                        </a:extLst>
                      </p:cNvPr>
                      <p:cNvPicPr>
                        <a:picLocks noChangeArrowheads="1"/>
                      </p:cNvPicPr>
                      <p:nvPr/>
                    </p:nvPicPr>
                    <p:blipFill>
                      <a:blip r:embed="rId3"/>
                      <a:srcRect/>
                      <a:stretch>
                        <a:fillRect/>
                      </a:stretch>
                    </p:blipFill>
                    <p:spPr bwMode="auto">
                      <a:xfrm>
                        <a:off x="512192" y="490083"/>
                        <a:ext cx="3987800" cy="577850"/>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3" name="Object 3">
            <a:extLst>
              <a:ext uri="{FF2B5EF4-FFF2-40B4-BE49-F238E27FC236}">
                <a16:creationId xmlns:a16="http://schemas.microsoft.com/office/drawing/2014/main" id="{A2F86A95-C457-4BB2-93D6-663F41460ECE}"/>
              </a:ext>
            </a:extLst>
          </p:cNvPr>
          <p:cNvGraphicFramePr>
            <a:graphicFrameLocks/>
          </p:cNvGraphicFramePr>
          <p:nvPr>
            <p:extLst>
              <p:ext uri="{D42A27DB-BD31-4B8C-83A1-F6EECF244321}">
                <p14:modId xmlns:p14="http://schemas.microsoft.com/office/powerpoint/2010/main" val="1093949621"/>
              </p:ext>
            </p:extLst>
          </p:nvPr>
        </p:nvGraphicFramePr>
        <p:xfrm>
          <a:off x="4773599" y="339502"/>
          <a:ext cx="3959225" cy="965200"/>
        </p:xfrm>
        <a:graphic>
          <a:graphicData uri="http://schemas.openxmlformats.org/presentationml/2006/ole">
            <mc:AlternateContent xmlns:mc="http://schemas.openxmlformats.org/markup-compatibility/2006">
              <mc:Choice xmlns:v="urn:schemas-microsoft-com:vml" Requires="v">
                <p:oleObj name="Equation" r:id="rId4" imgW="1815840" imgH="444240" progId="Equation.DSMT4">
                  <p:embed/>
                </p:oleObj>
              </mc:Choice>
              <mc:Fallback>
                <p:oleObj name="Equation" r:id="rId4" imgW="1815840" imgH="444240" progId="Equation.DSMT4">
                  <p:embed/>
                  <p:pic>
                    <p:nvPicPr>
                      <p:cNvPr id="5" name="Object 3">
                        <a:extLst>
                          <a:ext uri="{FF2B5EF4-FFF2-40B4-BE49-F238E27FC236}">
                            <a16:creationId xmlns:a16="http://schemas.microsoft.com/office/drawing/2014/main" id="{3D22CA94-8448-46EA-BA30-8B3EB8175BA9}"/>
                          </a:ext>
                        </a:extLst>
                      </p:cNvPr>
                      <p:cNvPicPr>
                        <a:picLocks noChangeArrowheads="1"/>
                      </p:cNvPicPr>
                      <p:nvPr/>
                    </p:nvPicPr>
                    <p:blipFill>
                      <a:blip r:embed="rId5"/>
                      <a:srcRect/>
                      <a:stretch>
                        <a:fillRect/>
                      </a:stretch>
                    </p:blipFill>
                    <p:spPr bwMode="auto">
                      <a:xfrm>
                        <a:off x="4773599" y="339502"/>
                        <a:ext cx="3959225" cy="965200"/>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4" name="Object 3">
            <a:extLst>
              <a:ext uri="{FF2B5EF4-FFF2-40B4-BE49-F238E27FC236}">
                <a16:creationId xmlns:a16="http://schemas.microsoft.com/office/drawing/2014/main" id="{77DB2537-7D33-4645-9161-B1C661946E44}"/>
              </a:ext>
            </a:extLst>
          </p:cNvPr>
          <p:cNvGraphicFramePr>
            <a:graphicFrameLocks/>
          </p:cNvGraphicFramePr>
          <p:nvPr>
            <p:extLst>
              <p:ext uri="{D42A27DB-BD31-4B8C-83A1-F6EECF244321}">
                <p14:modId xmlns:p14="http://schemas.microsoft.com/office/powerpoint/2010/main" val="3453880701"/>
              </p:ext>
            </p:extLst>
          </p:nvPr>
        </p:nvGraphicFramePr>
        <p:xfrm>
          <a:off x="533655" y="1419622"/>
          <a:ext cx="8070793" cy="965200"/>
        </p:xfrm>
        <a:graphic>
          <a:graphicData uri="http://schemas.openxmlformats.org/presentationml/2006/ole">
            <mc:AlternateContent xmlns:mc="http://schemas.openxmlformats.org/markup-compatibility/2006">
              <mc:Choice xmlns:v="urn:schemas-microsoft-com:vml" Requires="v">
                <p:oleObj name="Equation" r:id="rId6" imgW="3911400" imgH="507960" progId="Equation.DSMT4">
                  <p:embed/>
                </p:oleObj>
              </mc:Choice>
              <mc:Fallback>
                <p:oleObj name="Equation" r:id="rId6" imgW="3911400" imgH="507960" progId="Equation.DSMT4">
                  <p:embed/>
                  <p:pic>
                    <p:nvPicPr>
                      <p:cNvPr id="6" name="Object 3">
                        <a:extLst>
                          <a:ext uri="{FF2B5EF4-FFF2-40B4-BE49-F238E27FC236}">
                            <a16:creationId xmlns:a16="http://schemas.microsoft.com/office/drawing/2014/main" id="{75FD9FE0-C2CB-4153-B114-36FF0F2A287B}"/>
                          </a:ext>
                        </a:extLst>
                      </p:cNvPr>
                      <p:cNvPicPr>
                        <a:picLocks noChangeArrowheads="1"/>
                      </p:cNvPicPr>
                      <p:nvPr/>
                    </p:nvPicPr>
                    <p:blipFill>
                      <a:blip r:embed="rId7"/>
                      <a:srcRect/>
                      <a:stretch>
                        <a:fillRect/>
                      </a:stretch>
                    </p:blipFill>
                    <p:spPr bwMode="auto">
                      <a:xfrm>
                        <a:off x="533655" y="1419622"/>
                        <a:ext cx="8070793" cy="965200"/>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5" name="Object 3">
            <a:extLst>
              <a:ext uri="{FF2B5EF4-FFF2-40B4-BE49-F238E27FC236}">
                <a16:creationId xmlns:a16="http://schemas.microsoft.com/office/drawing/2014/main" id="{26E6E264-16B7-49FD-A370-5B56BCA33C95}"/>
              </a:ext>
            </a:extLst>
          </p:cNvPr>
          <p:cNvGraphicFramePr>
            <a:graphicFrameLocks/>
          </p:cNvGraphicFramePr>
          <p:nvPr>
            <p:extLst>
              <p:ext uri="{D42A27DB-BD31-4B8C-83A1-F6EECF244321}">
                <p14:modId xmlns:p14="http://schemas.microsoft.com/office/powerpoint/2010/main" val="3820327990"/>
              </p:ext>
            </p:extLst>
          </p:nvPr>
        </p:nvGraphicFramePr>
        <p:xfrm>
          <a:off x="562163" y="2427735"/>
          <a:ext cx="5594013" cy="2715766"/>
        </p:xfrm>
        <a:graphic>
          <a:graphicData uri="http://schemas.openxmlformats.org/presentationml/2006/ole">
            <mc:AlternateContent xmlns:mc="http://schemas.openxmlformats.org/markup-compatibility/2006">
              <mc:Choice xmlns:v="urn:schemas-microsoft-com:vml" Requires="v">
                <p:oleObj name="Equation" r:id="rId8" imgW="2984400" imgH="1625400" progId="Equation.DSMT4">
                  <p:embed/>
                </p:oleObj>
              </mc:Choice>
              <mc:Fallback>
                <p:oleObj name="Equation" r:id="rId8" imgW="2984400" imgH="1625400" progId="Equation.DSMT4">
                  <p:embed/>
                  <p:pic>
                    <p:nvPicPr>
                      <p:cNvPr id="7" name="Object 3">
                        <a:extLst>
                          <a:ext uri="{FF2B5EF4-FFF2-40B4-BE49-F238E27FC236}">
                            <a16:creationId xmlns:a16="http://schemas.microsoft.com/office/drawing/2014/main" id="{F7F7FF69-7527-4FF9-88D5-CB50F291AA81}"/>
                          </a:ext>
                        </a:extLst>
                      </p:cNvPr>
                      <p:cNvPicPr>
                        <a:picLocks noChangeArrowheads="1"/>
                      </p:cNvPicPr>
                      <p:nvPr/>
                    </p:nvPicPr>
                    <p:blipFill>
                      <a:blip r:embed="rId9"/>
                      <a:srcRect/>
                      <a:stretch>
                        <a:fillRect/>
                      </a:stretch>
                    </p:blipFill>
                    <p:spPr bwMode="auto">
                      <a:xfrm>
                        <a:off x="562163" y="2427735"/>
                        <a:ext cx="5594013" cy="2715766"/>
                      </a:xfrm>
                      <a:prstGeom prst="rect">
                        <a:avLst/>
                      </a:prstGeom>
                      <a:noFill/>
                      <a:ln w="9525">
                        <a:noFill/>
                        <a:miter lim="800000"/>
                        <a:headEnd/>
                        <a:tailEnd/>
                      </a:ln>
                    </p:spPr>
                  </p:pic>
                </p:oleObj>
              </mc:Fallback>
            </mc:AlternateContent>
          </a:graphicData>
        </a:graphic>
      </p:graphicFrame>
      <p:sp>
        <p:nvSpPr>
          <p:cNvPr id="6" name="Retângulo 5">
            <a:extLst>
              <a:ext uri="{FF2B5EF4-FFF2-40B4-BE49-F238E27FC236}">
                <a16:creationId xmlns:a16="http://schemas.microsoft.com/office/drawing/2014/main" id="{19FF3EB8-3F6A-4325-9486-68BBC8E56758}"/>
              </a:ext>
            </a:extLst>
          </p:cNvPr>
          <p:cNvSpPr/>
          <p:nvPr/>
        </p:nvSpPr>
        <p:spPr>
          <a:xfrm>
            <a:off x="35496" y="0"/>
            <a:ext cx="8952614" cy="400110"/>
          </a:xfrm>
          <a:prstGeom prst="rect">
            <a:avLst/>
          </a:prstGeom>
        </p:spPr>
        <p:txBody>
          <a:bodyPr wrap="square">
            <a:spAutoFit/>
          </a:bodyPr>
          <a:lstStyle/>
          <a:p>
            <a:pPr marL="342900" indent="-342900" algn="just">
              <a:spcBef>
                <a:spcPct val="50000"/>
              </a:spcBef>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O problema do consumidor consiste em:</a:t>
            </a:r>
          </a:p>
        </p:txBody>
      </p:sp>
    </p:spTree>
    <p:extLst>
      <p:ext uri="{BB962C8B-B14F-4D97-AF65-F5344CB8AC3E}">
        <p14:creationId xmlns:p14="http://schemas.microsoft.com/office/powerpoint/2010/main" val="41441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B80A595-863E-40F9-99EE-9D57081EB7E8}"/>
              </a:ext>
            </a:extLst>
          </p:cNvPr>
          <p:cNvSpPr/>
          <p:nvPr/>
        </p:nvSpPr>
        <p:spPr>
          <a:xfrm>
            <a:off x="6315740" y="42530"/>
            <a:ext cx="1712373" cy="884570"/>
          </a:xfrm>
          <a:prstGeom prst="rect">
            <a:avLst/>
          </a:prstGeom>
          <a:solidFill>
            <a:schemeClr val="accent2">
              <a:lumMod val="20000"/>
              <a:lumOff val="80000"/>
            </a:schemeClr>
          </a:solidFill>
          <a:ln w="12700">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D8A7F675-47DA-4221-999E-B7A55B1B6146}"/>
              </a:ext>
            </a:extLst>
          </p:cNvPr>
          <p:cNvSpPr/>
          <p:nvPr/>
        </p:nvSpPr>
        <p:spPr>
          <a:xfrm>
            <a:off x="5010226" y="3960974"/>
            <a:ext cx="3018158" cy="795245"/>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a:extLst>
              <a:ext uri="{FF2B5EF4-FFF2-40B4-BE49-F238E27FC236}">
                <a16:creationId xmlns:a16="http://schemas.microsoft.com/office/drawing/2014/main" id="{60C785D8-D12F-4F69-A54B-48226784BC1F}"/>
              </a:ext>
            </a:extLst>
          </p:cNvPr>
          <p:cNvSpPr/>
          <p:nvPr/>
        </p:nvSpPr>
        <p:spPr>
          <a:xfrm>
            <a:off x="297712" y="2835554"/>
            <a:ext cx="3338184" cy="795245"/>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Object 3">
            <a:extLst>
              <a:ext uri="{FF2B5EF4-FFF2-40B4-BE49-F238E27FC236}">
                <a16:creationId xmlns:a16="http://schemas.microsoft.com/office/drawing/2014/main" id="{465E42D4-449F-4AEF-A0E1-DCE6EB49AA77}"/>
              </a:ext>
            </a:extLst>
          </p:cNvPr>
          <p:cNvGraphicFramePr>
            <a:graphicFrameLocks/>
          </p:cNvGraphicFramePr>
          <p:nvPr>
            <p:extLst>
              <p:ext uri="{D42A27DB-BD31-4B8C-83A1-F6EECF244321}">
                <p14:modId xmlns:p14="http://schemas.microsoft.com/office/powerpoint/2010/main" val="3053286403"/>
              </p:ext>
            </p:extLst>
          </p:nvPr>
        </p:nvGraphicFramePr>
        <p:xfrm>
          <a:off x="179512" y="88900"/>
          <a:ext cx="7848601" cy="838200"/>
        </p:xfrm>
        <a:graphic>
          <a:graphicData uri="http://schemas.openxmlformats.org/presentationml/2006/ole">
            <mc:AlternateContent xmlns:mc="http://schemas.openxmlformats.org/markup-compatibility/2006">
              <mc:Choice xmlns:v="urn:schemas-microsoft-com:vml" Requires="v">
                <p:oleObj name="Equation" r:id="rId2" imgW="4292280" imgH="469800" progId="Equation.DSMT4">
                  <p:embed/>
                </p:oleObj>
              </mc:Choice>
              <mc:Fallback>
                <p:oleObj name="Equation" r:id="rId2" imgW="4292280" imgH="469800" progId="Equation.DSMT4">
                  <p:embed/>
                  <p:pic>
                    <p:nvPicPr>
                      <p:cNvPr id="2" name="Object 3">
                        <a:extLst>
                          <a:ext uri="{FF2B5EF4-FFF2-40B4-BE49-F238E27FC236}">
                            <a16:creationId xmlns:a16="http://schemas.microsoft.com/office/drawing/2014/main" id="{23FFB4C1-6CAF-4D89-A581-30547D603E7E}"/>
                          </a:ext>
                        </a:extLst>
                      </p:cNvPr>
                      <p:cNvPicPr>
                        <a:picLocks noChangeArrowheads="1"/>
                      </p:cNvPicPr>
                      <p:nvPr/>
                    </p:nvPicPr>
                    <p:blipFill>
                      <a:blip r:embed="rId3"/>
                      <a:srcRect/>
                      <a:stretch>
                        <a:fillRect/>
                      </a:stretch>
                    </p:blipFill>
                    <p:spPr bwMode="auto">
                      <a:xfrm>
                        <a:off x="179512" y="88900"/>
                        <a:ext cx="7848601" cy="838200"/>
                      </a:xfrm>
                      <a:prstGeom prst="rect">
                        <a:avLst/>
                      </a:prstGeom>
                      <a:noFill/>
                      <a:ln w="9525">
                        <a:noFill/>
                        <a:miter lim="800000"/>
                        <a:headEnd/>
                        <a:tailEnd/>
                      </a:ln>
                    </p:spPr>
                  </p:pic>
                </p:oleObj>
              </mc:Fallback>
            </mc:AlternateContent>
          </a:graphicData>
        </a:graphic>
      </p:graphicFrame>
      <p:graphicFrame>
        <p:nvGraphicFramePr>
          <p:cNvPr id="6" name="Object 3">
            <a:extLst>
              <a:ext uri="{FF2B5EF4-FFF2-40B4-BE49-F238E27FC236}">
                <a16:creationId xmlns:a16="http://schemas.microsoft.com/office/drawing/2014/main" id="{B9E02503-227E-462E-9A9C-67468DDD1547}"/>
              </a:ext>
            </a:extLst>
          </p:cNvPr>
          <p:cNvGraphicFramePr>
            <a:graphicFrameLocks/>
          </p:cNvGraphicFramePr>
          <p:nvPr>
            <p:extLst>
              <p:ext uri="{D42A27DB-BD31-4B8C-83A1-F6EECF244321}">
                <p14:modId xmlns:p14="http://schemas.microsoft.com/office/powerpoint/2010/main" val="3781623774"/>
              </p:ext>
            </p:extLst>
          </p:nvPr>
        </p:nvGraphicFramePr>
        <p:xfrm>
          <a:off x="179512" y="1057731"/>
          <a:ext cx="8842697" cy="793939"/>
        </p:xfrm>
        <a:graphic>
          <a:graphicData uri="http://schemas.openxmlformats.org/presentationml/2006/ole">
            <mc:AlternateContent xmlns:mc="http://schemas.openxmlformats.org/markup-compatibility/2006">
              <mc:Choice xmlns:v="urn:schemas-microsoft-com:vml" Requires="v">
                <p:oleObj name="Equation" r:id="rId4" imgW="4914720" imgH="444240" progId="Equation.DSMT4">
                  <p:embed/>
                </p:oleObj>
              </mc:Choice>
              <mc:Fallback>
                <p:oleObj name="Equation" r:id="rId4" imgW="4914720" imgH="444240" progId="Equation.DSMT4">
                  <p:embed/>
                  <p:pic>
                    <p:nvPicPr>
                      <p:cNvPr id="3" name="Object 3">
                        <a:extLst>
                          <a:ext uri="{FF2B5EF4-FFF2-40B4-BE49-F238E27FC236}">
                            <a16:creationId xmlns:a16="http://schemas.microsoft.com/office/drawing/2014/main" id="{CE113908-94F6-4704-99F9-7E3C28E2EC5D}"/>
                          </a:ext>
                        </a:extLst>
                      </p:cNvPr>
                      <p:cNvPicPr>
                        <a:picLocks noChangeArrowheads="1"/>
                      </p:cNvPicPr>
                      <p:nvPr/>
                    </p:nvPicPr>
                    <p:blipFill>
                      <a:blip r:embed="rId5"/>
                      <a:srcRect/>
                      <a:stretch>
                        <a:fillRect/>
                      </a:stretch>
                    </p:blipFill>
                    <p:spPr bwMode="auto">
                      <a:xfrm>
                        <a:off x="179512" y="1057731"/>
                        <a:ext cx="8842697" cy="793939"/>
                      </a:xfrm>
                      <a:prstGeom prst="rect">
                        <a:avLst/>
                      </a:prstGeom>
                      <a:noFill/>
                      <a:ln w="9525">
                        <a:noFill/>
                        <a:miter lim="800000"/>
                        <a:headEnd/>
                        <a:tailEnd/>
                      </a:ln>
                    </p:spPr>
                  </p:pic>
                </p:oleObj>
              </mc:Fallback>
            </mc:AlternateContent>
          </a:graphicData>
        </a:graphic>
      </p:graphicFrame>
      <p:graphicFrame>
        <p:nvGraphicFramePr>
          <p:cNvPr id="7" name="Object 3">
            <a:extLst>
              <a:ext uri="{FF2B5EF4-FFF2-40B4-BE49-F238E27FC236}">
                <a16:creationId xmlns:a16="http://schemas.microsoft.com/office/drawing/2014/main" id="{A59E7B3F-C3C6-47D4-8F1A-A98965AB4CD8}"/>
              </a:ext>
            </a:extLst>
          </p:cNvPr>
          <p:cNvGraphicFramePr>
            <a:graphicFrameLocks/>
          </p:cNvGraphicFramePr>
          <p:nvPr>
            <p:extLst>
              <p:ext uri="{D42A27DB-BD31-4B8C-83A1-F6EECF244321}">
                <p14:modId xmlns:p14="http://schemas.microsoft.com/office/powerpoint/2010/main" val="2625947315"/>
              </p:ext>
            </p:extLst>
          </p:nvPr>
        </p:nvGraphicFramePr>
        <p:xfrm>
          <a:off x="257698" y="2117324"/>
          <a:ext cx="7986710" cy="454426"/>
        </p:xfrm>
        <a:graphic>
          <a:graphicData uri="http://schemas.openxmlformats.org/presentationml/2006/ole">
            <mc:AlternateContent xmlns:mc="http://schemas.openxmlformats.org/markup-compatibility/2006">
              <mc:Choice xmlns:v="urn:schemas-microsoft-com:vml" Requires="v">
                <p:oleObj name="Equation" r:id="rId6" imgW="4368600" imgH="253800" progId="Equation.DSMT4">
                  <p:embed/>
                </p:oleObj>
              </mc:Choice>
              <mc:Fallback>
                <p:oleObj name="Equation" r:id="rId6" imgW="4368600" imgH="253800" progId="Equation.DSMT4">
                  <p:embed/>
                  <p:pic>
                    <p:nvPicPr>
                      <p:cNvPr id="8" name="Object 3">
                        <a:extLst>
                          <a:ext uri="{FF2B5EF4-FFF2-40B4-BE49-F238E27FC236}">
                            <a16:creationId xmlns:a16="http://schemas.microsoft.com/office/drawing/2014/main" id="{DF2B4D56-C504-418B-A09A-D23FCE8FF63B}"/>
                          </a:ext>
                        </a:extLst>
                      </p:cNvPr>
                      <p:cNvPicPr>
                        <a:picLocks noChangeArrowheads="1"/>
                      </p:cNvPicPr>
                      <p:nvPr/>
                    </p:nvPicPr>
                    <p:blipFill>
                      <a:blip r:embed="rId7"/>
                      <a:srcRect/>
                      <a:stretch>
                        <a:fillRect/>
                      </a:stretch>
                    </p:blipFill>
                    <p:spPr bwMode="auto">
                      <a:xfrm>
                        <a:off x="257698" y="2117324"/>
                        <a:ext cx="7986710" cy="454426"/>
                      </a:xfrm>
                      <a:prstGeom prst="rect">
                        <a:avLst/>
                      </a:prstGeom>
                      <a:noFill/>
                      <a:ln w="9525">
                        <a:noFill/>
                        <a:miter lim="800000"/>
                        <a:headEnd/>
                        <a:tailEnd/>
                      </a:ln>
                    </p:spPr>
                  </p:pic>
                </p:oleObj>
              </mc:Fallback>
            </mc:AlternateContent>
          </a:graphicData>
        </a:graphic>
      </p:graphicFrame>
      <p:graphicFrame>
        <p:nvGraphicFramePr>
          <p:cNvPr id="8" name="Object 3">
            <a:extLst>
              <a:ext uri="{FF2B5EF4-FFF2-40B4-BE49-F238E27FC236}">
                <a16:creationId xmlns:a16="http://schemas.microsoft.com/office/drawing/2014/main" id="{DA471D36-433E-40BC-ABE2-FAAEB0BDED59}"/>
              </a:ext>
            </a:extLst>
          </p:cNvPr>
          <p:cNvGraphicFramePr>
            <a:graphicFrameLocks/>
          </p:cNvGraphicFramePr>
          <p:nvPr>
            <p:extLst>
              <p:ext uri="{D42A27DB-BD31-4B8C-83A1-F6EECF244321}">
                <p14:modId xmlns:p14="http://schemas.microsoft.com/office/powerpoint/2010/main" val="3514238817"/>
              </p:ext>
            </p:extLst>
          </p:nvPr>
        </p:nvGraphicFramePr>
        <p:xfrm>
          <a:off x="323528" y="2835554"/>
          <a:ext cx="3203738" cy="795245"/>
        </p:xfrm>
        <a:graphic>
          <a:graphicData uri="http://schemas.openxmlformats.org/presentationml/2006/ole">
            <mc:AlternateContent xmlns:mc="http://schemas.openxmlformats.org/markup-compatibility/2006">
              <mc:Choice xmlns:v="urn:schemas-microsoft-com:vml" Requires="v">
                <p:oleObj name="Equation" r:id="rId8" imgW="1752480" imgH="444240" progId="Equation.DSMT4">
                  <p:embed/>
                </p:oleObj>
              </mc:Choice>
              <mc:Fallback>
                <p:oleObj name="Equation" r:id="rId8" imgW="1752480" imgH="444240" progId="Equation.DSMT4">
                  <p:embed/>
                  <p:pic>
                    <p:nvPicPr>
                      <p:cNvPr id="9" name="Object 3">
                        <a:extLst>
                          <a:ext uri="{FF2B5EF4-FFF2-40B4-BE49-F238E27FC236}">
                            <a16:creationId xmlns:a16="http://schemas.microsoft.com/office/drawing/2014/main" id="{2D86E271-9623-4B17-B42C-D8D11CA90293}"/>
                          </a:ext>
                        </a:extLst>
                      </p:cNvPr>
                      <p:cNvPicPr>
                        <a:picLocks noChangeArrowheads="1"/>
                      </p:cNvPicPr>
                      <p:nvPr/>
                    </p:nvPicPr>
                    <p:blipFill>
                      <a:blip r:embed="rId9"/>
                      <a:srcRect/>
                      <a:stretch>
                        <a:fillRect/>
                      </a:stretch>
                    </p:blipFill>
                    <p:spPr bwMode="auto">
                      <a:xfrm>
                        <a:off x="323528" y="2835554"/>
                        <a:ext cx="3203738" cy="795245"/>
                      </a:xfrm>
                      <a:prstGeom prst="rect">
                        <a:avLst/>
                      </a:prstGeom>
                      <a:noFill/>
                      <a:ln w="9525">
                        <a:noFill/>
                        <a:miter lim="800000"/>
                        <a:headEnd/>
                        <a:tailEnd/>
                      </a:ln>
                    </p:spPr>
                  </p:pic>
                </p:oleObj>
              </mc:Fallback>
            </mc:AlternateContent>
          </a:graphicData>
        </a:graphic>
      </p:graphicFrame>
      <p:graphicFrame>
        <p:nvGraphicFramePr>
          <p:cNvPr id="9" name="Object 3">
            <a:extLst>
              <a:ext uri="{FF2B5EF4-FFF2-40B4-BE49-F238E27FC236}">
                <a16:creationId xmlns:a16="http://schemas.microsoft.com/office/drawing/2014/main" id="{36295D3F-E0B6-4CE8-A224-9C1E564D63C0}"/>
              </a:ext>
            </a:extLst>
          </p:cNvPr>
          <p:cNvGraphicFramePr>
            <a:graphicFrameLocks/>
          </p:cNvGraphicFramePr>
          <p:nvPr>
            <p:extLst>
              <p:ext uri="{D42A27DB-BD31-4B8C-83A1-F6EECF244321}">
                <p14:modId xmlns:p14="http://schemas.microsoft.com/office/powerpoint/2010/main" val="1322502396"/>
              </p:ext>
            </p:extLst>
          </p:nvPr>
        </p:nvGraphicFramePr>
        <p:xfrm>
          <a:off x="323528" y="3939902"/>
          <a:ext cx="7617867" cy="906239"/>
        </p:xfrm>
        <a:graphic>
          <a:graphicData uri="http://schemas.openxmlformats.org/presentationml/2006/ole">
            <mc:AlternateContent xmlns:mc="http://schemas.openxmlformats.org/markup-compatibility/2006">
              <mc:Choice xmlns:v="urn:schemas-microsoft-com:vml" Requires="v">
                <p:oleObj name="Equation" r:id="rId10" imgW="4165560" imgH="507960" progId="Equation.DSMT4">
                  <p:embed/>
                </p:oleObj>
              </mc:Choice>
              <mc:Fallback>
                <p:oleObj name="Equation" r:id="rId10" imgW="4165560" imgH="507960" progId="Equation.DSMT4">
                  <p:embed/>
                  <p:pic>
                    <p:nvPicPr>
                      <p:cNvPr id="13" name="Object 3">
                        <a:extLst>
                          <a:ext uri="{FF2B5EF4-FFF2-40B4-BE49-F238E27FC236}">
                            <a16:creationId xmlns:a16="http://schemas.microsoft.com/office/drawing/2014/main" id="{3C93FFE6-ED9C-4BA2-94E5-AC980B76B46D}"/>
                          </a:ext>
                        </a:extLst>
                      </p:cNvPr>
                      <p:cNvPicPr>
                        <a:picLocks noChangeArrowheads="1"/>
                      </p:cNvPicPr>
                      <p:nvPr/>
                    </p:nvPicPr>
                    <p:blipFill>
                      <a:blip r:embed="rId11"/>
                      <a:srcRect/>
                      <a:stretch>
                        <a:fillRect/>
                      </a:stretch>
                    </p:blipFill>
                    <p:spPr bwMode="auto">
                      <a:xfrm>
                        <a:off x="323528" y="3939902"/>
                        <a:ext cx="7617867" cy="906239"/>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144413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C2D9AD1-E9DE-4A3D-A77D-B09011AF6F3F}"/>
              </a:ext>
            </a:extLst>
          </p:cNvPr>
          <p:cNvSpPr/>
          <p:nvPr/>
        </p:nvSpPr>
        <p:spPr>
          <a:xfrm>
            <a:off x="57239" y="195486"/>
            <a:ext cx="9012333" cy="4752528"/>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Line 4">
            <a:extLst>
              <a:ext uri="{FF2B5EF4-FFF2-40B4-BE49-F238E27FC236}">
                <a16:creationId xmlns:a16="http://schemas.microsoft.com/office/drawing/2014/main" id="{CB587231-8081-4C7C-A15F-D8A0376C53F8}"/>
              </a:ext>
            </a:extLst>
          </p:cNvPr>
          <p:cNvSpPr>
            <a:spLocks noChangeShapeType="1"/>
          </p:cNvSpPr>
          <p:nvPr/>
        </p:nvSpPr>
        <p:spPr bwMode="auto">
          <a:xfrm flipV="1">
            <a:off x="837000" y="696382"/>
            <a:ext cx="0" cy="3733800"/>
          </a:xfrm>
          <a:prstGeom prst="line">
            <a:avLst/>
          </a:prstGeom>
          <a:noFill/>
          <a:ln w="5715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4" name="Line 5">
            <a:extLst>
              <a:ext uri="{FF2B5EF4-FFF2-40B4-BE49-F238E27FC236}">
                <a16:creationId xmlns:a16="http://schemas.microsoft.com/office/drawing/2014/main" id="{780B37D5-A597-4656-BFEC-BC8C3077E2F0}"/>
              </a:ext>
            </a:extLst>
          </p:cNvPr>
          <p:cNvSpPr>
            <a:spLocks noChangeShapeType="1"/>
          </p:cNvSpPr>
          <p:nvPr/>
        </p:nvSpPr>
        <p:spPr bwMode="auto">
          <a:xfrm>
            <a:off x="760800" y="4353982"/>
            <a:ext cx="4800600" cy="0"/>
          </a:xfrm>
          <a:prstGeom prst="line">
            <a:avLst/>
          </a:prstGeom>
          <a:noFill/>
          <a:ln w="5715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5" name="Line 6">
            <a:extLst>
              <a:ext uri="{FF2B5EF4-FFF2-40B4-BE49-F238E27FC236}">
                <a16:creationId xmlns:a16="http://schemas.microsoft.com/office/drawing/2014/main" id="{A558ED24-FADD-4A76-9ABF-5FEDA5AB1673}"/>
              </a:ext>
            </a:extLst>
          </p:cNvPr>
          <p:cNvSpPr>
            <a:spLocks noChangeShapeType="1"/>
          </p:cNvSpPr>
          <p:nvPr/>
        </p:nvSpPr>
        <p:spPr bwMode="auto">
          <a:xfrm>
            <a:off x="837000" y="1077382"/>
            <a:ext cx="4343400" cy="327660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6" name="Line 7">
            <a:extLst>
              <a:ext uri="{FF2B5EF4-FFF2-40B4-BE49-F238E27FC236}">
                <a16:creationId xmlns:a16="http://schemas.microsoft.com/office/drawing/2014/main" id="{FA3ACB1E-B670-4453-B9BE-F26D0C63B8C0}"/>
              </a:ext>
            </a:extLst>
          </p:cNvPr>
          <p:cNvSpPr>
            <a:spLocks noChangeShapeType="1"/>
          </p:cNvSpPr>
          <p:nvPr/>
        </p:nvSpPr>
        <p:spPr bwMode="auto">
          <a:xfrm>
            <a:off x="837000" y="2677582"/>
            <a:ext cx="2133600" cy="0"/>
          </a:xfrm>
          <a:prstGeom prst="line">
            <a:avLst/>
          </a:prstGeom>
          <a:noFill/>
          <a:ln w="9525" cap="rnd">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7" name="Line 8">
            <a:extLst>
              <a:ext uri="{FF2B5EF4-FFF2-40B4-BE49-F238E27FC236}">
                <a16:creationId xmlns:a16="http://schemas.microsoft.com/office/drawing/2014/main" id="{61FD7CCE-85E8-49EF-97CA-1E6FEC03C218}"/>
              </a:ext>
            </a:extLst>
          </p:cNvPr>
          <p:cNvSpPr>
            <a:spLocks noChangeShapeType="1"/>
          </p:cNvSpPr>
          <p:nvPr/>
        </p:nvSpPr>
        <p:spPr bwMode="auto">
          <a:xfrm>
            <a:off x="2970600" y="2677582"/>
            <a:ext cx="0" cy="1676400"/>
          </a:xfrm>
          <a:prstGeom prst="line">
            <a:avLst/>
          </a:prstGeom>
          <a:noFill/>
          <a:ln w="9525" cap="rnd">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8" name="Text Box 9">
            <a:extLst>
              <a:ext uri="{FF2B5EF4-FFF2-40B4-BE49-F238E27FC236}">
                <a16:creationId xmlns:a16="http://schemas.microsoft.com/office/drawing/2014/main" id="{246D56FB-1BFA-4E0A-9034-666DD25019A9}"/>
              </a:ext>
            </a:extLst>
          </p:cNvPr>
          <p:cNvSpPr txBox="1">
            <a:spLocks noChangeArrowheads="1"/>
          </p:cNvSpPr>
          <p:nvPr/>
        </p:nvSpPr>
        <p:spPr bwMode="auto">
          <a:xfrm>
            <a:off x="323528" y="339502"/>
            <a:ext cx="60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800" b="1" dirty="0">
                <a:solidFill>
                  <a:srgbClr val="000000"/>
                </a:solidFill>
              </a:rPr>
              <a:t>C</a:t>
            </a:r>
            <a:r>
              <a:rPr lang="pt-BR" altLang="pt-BR" sz="2000" b="1" dirty="0">
                <a:solidFill>
                  <a:srgbClr val="000000"/>
                </a:solidFill>
              </a:rPr>
              <a:t>2</a:t>
            </a:r>
            <a:endParaRPr lang="en-US" altLang="pt-BR" sz="2000" b="1" dirty="0">
              <a:solidFill>
                <a:srgbClr val="000000"/>
              </a:solidFill>
            </a:endParaRPr>
          </a:p>
        </p:txBody>
      </p:sp>
      <p:sp>
        <p:nvSpPr>
          <p:cNvPr id="9" name="Text Box 10">
            <a:extLst>
              <a:ext uri="{FF2B5EF4-FFF2-40B4-BE49-F238E27FC236}">
                <a16:creationId xmlns:a16="http://schemas.microsoft.com/office/drawing/2014/main" id="{08288373-90E5-4596-BCEF-3D4BA3B0137D}"/>
              </a:ext>
            </a:extLst>
          </p:cNvPr>
          <p:cNvSpPr txBox="1">
            <a:spLocks noChangeArrowheads="1"/>
          </p:cNvSpPr>
          <p:nvPr/>
        </p:nvSpPr>
        <p:spPr bwMode="auto">
          <a:xfrm>
            <a:off x="5409000" y="4352786"/>
            <a:ext cx="6095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2800" b="1" dirty="0">
                <a:solidFill>
                  <a:srgbClr val="000000"/>
                </a:solidFill>
              </a:rPr>
              <a:t>C</a:t>
            </a:r>
            <a:r>
              <a:rPr lang="pt-BR" altLang="pt-BR" sz="2000" b="1" dirty="0">
                <a:solidFill>
                  <a:srgbClr val="000000"/>
                </a:solidFill>
              </a:rPr>
              <a:t>1</a:t>
            </a:r>
            <a:endParaRPr lang="en-US" altLang="pt-BR" sz="2000" b="1" dirty="0">
              <a:solidFill>
                <a:srgbClr val="000000"/>
              </a:solidFill>
            </a:endParaRPr>
          </a:p>
        </p:txBody>
      </p:sp>
      <p:sp>
        <p:nvSpPr>
          <p:cNvPr id="10" name="Text Box 17">
            <a:extLst>
              <a:ext uri="{FF2B5EF4-FFF2-40B4-BE49-F238E27FC236}">
                <a16:creationId xmlns:a16="http://schemas.microsoft.com/office/drawing/2014/main" id="{D2A96DE5-831D-4A1C-8983-1D9BC85C0B3E}"/>
              </a:ext>
            </a:extLst>
          </p:cNvPr>
          <p:cNvSpPr txBox="1">
            <a:spLocks noChangeArrowheads="1"/>
          </p:cNvSpPr>
          <p:nvPr/>
        </p:nvSpPr>
        <p:spPr bwMode="auto">
          <a:xfrm>
            <a:off x="4570800" y="2982382"/>
            <a:ext cx="78514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2800" b="1" dirty="0"/>
              <a:t>U*</a:t>
            </a:r>
            <a:endParaRPr lang="en-US" altLang="pt-BR" sz="2000" b="1" dirty="0"/>
          </a:p>
        </p:txBody>
      </p:sp>
      <p:grpSp>
        <p:nvGrpSpPr>
          <p:cNvPr id="11" name="Agrupar 10">
            <a:extLst>
              <a:ext uri="{FF2B5EF4-FFF2-40B4-BE49-F238E27FC236}">
                <a16:creationId xmlns:a16="http://schemas.microsoft.com/office/drawing/2014/main" id="{6481D154-8DBB-4373-9F65-5DD4A8274686}"/>
              </a:ext>
            </a:extLst>
          </p:cNvPr>
          <p:cNvGrpSpPr/>
          <p:nvPr/>
        </p:nvGrpSpPr>
        <p:grpSpPr>
          <a:xfrm>
            <a:off x="2208600" y="1320270"/>
            <a:ext cx="2887663" cy="1951037"/>
            <a:chOff x="3114824" y="2433928"/>
            <a:chExt cx="2887663" cy="1951037"/>
          </a:xfrm>
        </p:grpSpPr>
        <p:sp>
          <p:nvSpPr>
            <p:cNvPr id="12" name="Arc 15">
              <a:extLst>
                <a:ext uri="{FF2B5EF4-FFF2-40B4-BE49-F238E27FC236}">
                  <a16:creationId xmlns:a16="http://schemas.microsoft.com/office/drawing/2014/main" id="{FD9EBB50-1BC8-4FA5-9177-252A32A98D1A}"/>
                </a:ext>
              </a:extLst>
            </p:cNvPr>
            <p:cNvSpPr>
              <a:spLocks/>
            </p:cNvSpPr>
            <p:nvPr/>
          </p:nvSpPr>
          <p:spPr bwMode="auto">
            <a:xfrm flipH="1" flipV="1">
              <a:off x="3114824" y="2433928"/>
              <a:ext cx="2887663" cy="1951037"/>
            </a:xfrm>
            <a:custGeom>
              <a:avLst/>
              <a:gdLst>
                <a:gd name="G0" fmla="+- 0 0 0"/>
                <a:gd name="G1" fmla="+- 21297 0 0"/>
                <a:gd name="G2" fmla="+- 21600 0 0"/>
                <a:gd name="T0" fmla="*/ 3603 w 21600"/>
                <a:gd name="T1" fmla="*/ 0 h 21297"/>
                <a:gd name="T2" fmla="*/ 21600 w 21600"/>
                <a:gd name="T3" fmla="*/ 21297 h 21297"/>
                <a:gd name="T4" fmla="*/ 0 w 21600"/>
                <a:gd name="T5" fmla="*/ 21297 h 21297"/>
              </a:gdLst>
              <a:ahLst/>
              <a:cxnLst>
                <a:cxn ang="0">
                  <a:pos x="T0" y="T1"/>
                </a:cxn>
                <a:cxn ang="0">
                  <a:pos x="T2" y="T3"/>
                </a:cxn>
                <a:cxn ang="0">
                  <a:pos x="T4" y="T5"/>
                </a:cxn>
              </a:cxnLst>
              <a:rect l="0" t="0" r="r" b="b"/>
              <a:pathLst>
                <a:path w="21600" h="21297" fill="none" extrusionOk="0">
                  <a:moveTo>
                    <a:pt x="3603" y="-1"/>
                  </a:moveTo>
                  <a:cubicBezTo>
                    <a:pt x="13994" y="1757"/>
                    <a:pt x="21600" y="10758"/>
                    <a:pt x="21600" y="21297"/>
                  </a:cubicBezTo>
                </a:path>
                <a:path w="21600" h="21297" stroke="0" extrusionOk="0">
                  <a:moveTo>
                    <a:pt x="3603" y="-1"/>
                  </a:moveTo>
                  <a:cubicBezTo>
                    <a:pt x="13994" y="1757"/>
                    <a:pt x="21600" y="10758"/>
                    <a:pt x="21600" y="21297"/>
                  </a:cubicBezTo>
                  <a:lnTo>
                    <a:pt x="0" y="21297"/>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3" name="Elipse 12">
              <a:extLst>
                <a:ext uri="{FF2B5EF4-FFF2-40B4-BE49-F238E27FC236}">
                  <a16:creationId xmlns:a16="http://schemas.microsoft.com/office/drawing/2014/main" id="{D6A6786F-C258-4FDA-A5B9-474308415AB6}"/>
                </a:ext>
              </a:extLst>
            </p:cNvPr>
            <p:cNvSpPr/>
            <p:nvPr/>
          </p:nvSpPr>
          <p:spPr>
            <a:xfrm>
              <a:off x="3795929" y="3706846"/>
              <a:ext cx="126608"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aphicFrame>
        <p:nvGraphicFramePr>
          <p:cNvPr id="14" name="Object 3">
            <a:extLst>
              <a:ext uri="{FF2B5EF4-FFF2-40B4-BE49-F238E27FC236}">
                <a16:creationId xmlns:a16="http://schemas.microsoft.com/office/drawing/2014/main" id="{B645A9A2-C6E4-4313-83E8-B621D9AE0A3E}"/>
              </a:ext>
            </a:extLst>
          </p:cNvPr>
          <p:cNvGraphicFramePr>
            <a:graphicFrameLocks/>
          </p:cNvGraphicFramePr>
          <p:nvPr>
            <p:extLst>
              <p:ext uri="{D42A27DB-BD31-4B8C-83A1-F6EECF244321}">
                <p14:modId xmlns:p14="http://schemas.microsoft.com/office/powerpoint/2010/main" val="2756612184"/>
              </p:ext>
            </p:extLst>
          </p:nvPr>
        </p:nvGraphicFramePr>
        <p:xfrm>
          <a:off x="363189" y="2408570"/>
          <a:ext cx="464395" cy="523220"/>
        </p:xfrm>
        <a:graphic>
          <a:graphicData uri="http://schemas.openxmlformats.org/presentationml/2006/ole">
            <mc:AlternateContent xmlns:mc="http://schemas.openxmlformats.org/markup-compatibility/2006">
              <mc:Choice xmlns:v="urn:schemas-microsoft-com:vml" Requires="v">
                <p:oleObj name="Equation" r:id="rId2" imgW="203040" imgH="241200" progId="Equation.DSMT4">
                  <p:embed/>
                </p:oleObj>
              </mc:Choice>
              <mc:Fallback>
                <p:oleObj name="Equation" r:id="rId2" imgW="203040" imgH="241200" progId="Equation.DSMT4">
                  <p:embed/>
                  <p:pic>
                    <p:nvPicPr>
                      <p:cNvPr id="35" name="Object 3">
                        <a:extLst>
                          <a:ext uri="{FF2B5EF4-FFF2-40B4-BE49-F238E27FC236}">
                            <a16:creationId xmlns:a16="http://schemas.microsoft.com/office/drawing/2014/main" id="{53962138-0CE6-462F-A9DE-830EF45CE3A8}"/>
                          </a:ext>
                        </a:extLst>
                      </p:cNvPr>
                      <p:cNvPicPr>
                        <a:picLocks noChangeArrowheads="1"/>
                      </p:cNvPicPr>
                      <p:nvPr/>
                    </p:nvPicPr>
                    <p:blipFill>
                      <a:blip r:embed="rId3"/>
                      <a:srcRect/>
                      <a:stretch>
                        <a:fillRect/>
                      </a:stretch>
                    </p:blipFill>
                    <p:spPr bwMode="auto">
                      <a:xfrm>
                        <a:off x="363189" y="2408570"/>
                        <a:ext cx="464395" cy="523220"/>
                      </a:xfrm>
                      <a:prstGeom prst="rect">
                        <a:avLst/>
                      </a:prstGeom>
                      <a:noFill/>
                      <a:ln w="9525">
                        <a:noFill/>
                        <a:miter lim="800000"/>
                        <a:headEnd/>
                        <a:tailEnd/>
                      </a:ln>
                    </p:spPr>
                  </p:pic>
                </p:oleObj>
              </mc:Fallback>
            </mc:AlternateContent>
          </a:graphicData>
        </a:graphic>
      </p:graphicFrame>
      <p:graphicFrame>
        <p:nvGraphicFramePr>
          <p:cNvPr id="15" name="Object 3">
            <a:extLst>
              <a:ext uri="{FF2B5EF4-FFF2-40B4-BE49-F238E27FC236}">
                <a16:creationId xmlns:a16="http://schemas.microsoft.com/office/drawing/2014/main" id="{5DBFCB26-DABB-4150-8601-1C8544B0E2A6}"/>
              </a:ext>
            </a:extLst>
          </p:cNvPr>
          <p:cNvGraphicFramePr>
            <a:graphicFrameLocks/>
          </p:cNvGraphicFramePr>
          <p:nvPr>
            <p:extLst>
              <p:ext uri="{D42A27DB-BD31-4B8C-83A1-F6EECF244321}">
                <p14:modId xmlns:p14="http://schemas.microsoft.com/office/powerpoint/2010/main" val="3340899958"/>
              </p:ext>
            </p:extLst>
          </p:nvPr>
        </p:nvGraphicFramePr>
        <p:xfrm>
          <a:off x="2776502" y="4335260"/>
          <a:ext cx="464395" cy="523220"/>
        </p:xfrm>
        <a:graphic>
          <a:graphicData uri="http://schemas.openxmlformats.org/presentationml/2006/ole">
            <mc:AlternateContent xmlns:mc="http://schemas.openxmlformats.org/markup-compatibility/2006">
              <mc:Choice xmlns:v="urn:schemas-microsoft-com:vml" Requires="v">
                <p:oleObj name="Equation" r:id="rId4" imgW="203040" imgH="241200" progId="Equation.DSMT4">
                  <p:embed/>
                </p:oleObj>
              </mc:Choice>
              <mc:Fallback>
                <p:oleObj name="Equation" r:id="rId4" imgW="203040" imgH="241200" progId="Equation.DSMT4">
                  <p:embed/>
                  <p:pic>
                    <p:nvPicPr>
                      <p:cNvPr id="36" name="Object 3">
                        <a:extLst>
                          <a:ext uri="{FF2B5EF4-FFF2-40B4-BE49-F238E27FC236}">
                            <a16:creationId xmlns:a16="http://schemas.microsoft.com/office/drawing/2014/main" id="{10B759F5-BC8D-4638-951C-257E0F167B9F}"/>
                          </a:ext>
                        </a:extLst>
                      </p:cNvPr>
                      <p:cNvPicPr>
                        <a:picLocks noChangeArrowheads="1"/>
                      </p:cNvPicPr>
                      <p:nvPr/>
                    </p:nvPicPr>
                    <p:blipFill>
                      <a:blip r:embed="rId5"/>
                      <a:srcRect/>
                      <a:stretch>
                        <a:fillRect/>
                      </a:stretch>
                    </p:blipFill>
                    <p:spPr bwMode="auto">
                      <a:xfrm>
                        <a:off x="2776502" y="4335260"/>
                        <a:ext cx="464395" cy="523220"/>
                      </a:xfrm>
                      <a:prstGeom prst="rect">
                        <a:avLst/>
                      </a:prstGeom>
                      <a:noFill/>
                      <a:ln w="9525">
                        <a:noFill/>
                        <a:miter lim="800000"/>
                        <a:headEnd/>
                        <a:tailEnd/>
                      </a:ln>
                    </p:spPr>
                  </p:pic>
                </p:oleObj>
              </mc:Fallback>
            </mc:AlternateContent>
          </a:graphicData>
        </a:graphic>
      </p:graphicFrame>
      <p:graphicFrame>
        <p:nvGraphicFramePr>
          <p:cNvPr id="16" name="Object 3">
            <a:extLst>
              <a:ext uri="{FF2B5EF4-FFF2-40B4-BE49-F238E27FC236}">
                <a16:creationId xmlns:a16="http://schemas.microsoft.com/office/drawing/2014/main" id="{9F3DECB4-5CDB-46E1-82FF-8A17FAF1B9E3}"/>
              </a:ext>
            </a:extLst>
          </p:cNvPr>
          <p:cNvGraphicFramePr>
            <a:graphicFrameLocks/>
          </p:cNvGraphicFramePr>
          <p:nvPr>
            <p:extLst>
              <p:ext uri="{D42A27DB-BD31-4B8C-83A1-F6EECF244321}">
                <p14:modId xmlns:p14="http://schemas.microsoft.com/office/powerpoint/2010/main" val="442546956"/>
              </p:ext>
            </p:extLst>
          </p:nvPr>
        </p:nvGraphicFramePr>
        <p:xfrm>
          <a:off x="5076056" y="3319415"/>
          <a:ext cx="3903201" cy="836511"/>
        </p:xfrm>
        <a:graphic>
          <a:graphicData uri="http://schemas.openxmlformats.org/presentationml/2006/ole">
            <mc:AlternateContent xmlns:mc="http://schemas.openxmlformats.org/markup-compatibility/2006">
              <mc:Choice xmlns:v="urn:schemas-microsoft-com:vml" Requires="v">
                <p:oleObj name="Equation" r:id="rId6" imgW="1993680" imgH="444240" progId="Equation.DSMT4">
                  <p:embed/>
                </p:oleObj>
              </mc:Choice>
              <mc:Fallback>
                <p:oleObj name="Equation" r:id="rId6" imgW="1993680" imgH="444240" progId="Equation.DSMT4">
                  <p:embed/>
                  <p:pic>
                    <p:nvPicPr>
                      <p:cNvPr id="37" name="Object 3">
                        <a:extLst>
                          <a:ext uri="{FF2B5EF4-FFF2-40B4-BE49-F238E27FC236}">
                            <a16:creationId xmlns:a16="http://schemas.microsoft.com/office/drawing/2014/main" id="{4BFDCD51-C413-463B-A2C9-6AC8ABB83D04}"/>
                          </a:ext>
                        </a:extLst>
                      </p:cNvPr>
                      <p:cNvPicPr>
                        <a:picLocks noChangeArrowheads="1"/>
                      </p:cNvPicPr>
                      <p:nvPr/>
                    </p:nvPicPr>
                    <p:blipFill>
                      <a:blip r:embed="rId7"/>
                      <a:srcRect/>
                      <a:stretch>
                        <a:fillRect/>
                      </a:stretch>
                    </p:blipFill>
                    <p:spPr bwMode="auto">
                      <a:xfrm>
                        <a:off x="5076056" y="3319415"/>
                        <a:ext cx="3903201" cy="836511"/>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cxnSp>
        <p:nvCxnSpPr>
          <p:cNvPr id="17" name="Conector de Seta Reta 16">
            <a:extLst>
              <a:ext uri="{FF2B5EF4-FFF2-40B4-BE49-F238E27FC236}">
                <a16:creationId xmlns:a16="http://schemas.microsoft.com/office/drawing/2014/main" id="{95D2BD46-AC9C-4CF5-A717-98D9B9DFF6CF}"/>
              </a:ext>
            </a:extLst>
          </p:cNvPr>
          <p:cNvCxnSpPr/>
          <p:nvPr/>
        </p:nvCxnSpPr>
        <p:spPr>
          <a:xfrm>
            <a:off x="4479785" y="3795886"/>
            <a:ext cx="59627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1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6217FFFC-9D5A-4740-A60E-D5E85D009296}"/>
              </a:ext>
            </a:extLst>
          </p:cNvPr>
          <p:cNvSpPr txBox="1"/>
          <p:nvPr/>
        </p:nvSpPr>
        <p:spPr>
          <a:xfrm>
            <a:off x="107504" y="267494"/>
            <a:ext cx="8856984" cy="2339102"/>
          </a:xfrm>
          <a:prstGeom prst="rect">
            <a:avLst/>
          </a:prstGeom>
          <a:noFill/>
        </p:spPr>
        <p:txBody>
          <a:bodyPr wrap="square" rtlCol="0">
            <a:spAutoFit/>
          </a:bodyPr>
          <a:lstStyle/>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 poupança é insensível a mudanças na taxa de juros real.</a:t>
            </a:r>
          </a:p>
          <a:p>
            <a:pPr algn="just"/>
            <a:endParaRPr lang="pt-BR" sz="20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2600" dirty="0">
              <a:latin typeface="Arial" panose="020B0604020202020204" pitchFamily="34" charset="0"/>
              <a:cs typeface="Arial" panose="020B0604020202020204" pitchFamily="34" charset="0"/>
            </a:endParaRPr>
          </a:p>
          <a:p>
            <a:pPr marL="800100" lvl="1" indent="-342900" algn="just">
              <a:buSzPct val="138000"/>
              <a:buFont typeface="Arial" panose="020B0604020202020204" pitchFamily="34" charset="0"/>
              <a:buChar char="•"/>
            </a:pPr>
            <a:r>
              <a:rPr lang="pt-BR" sz="2000" dirty="0">
                <a:latin typeface="Arial" panose="020B0604020202020204" pitchFamily="34" charset="0"/>
                <a:cs typeface="Arial" panose="020B0604020202020204" pitchFamily="34" charset="0"/>
              </a:rPr>
              <a:t>Um aumento na taxa real de juros reduz o consumo presente (aumenta a poupança no primeiro período) e aumenta o consumo futuro.</a:t>
            </a:r>
          </a:p>
        </p:txBody>
      </p:sp>
      <p:sp>
        <p:nvSpPr>
          <p:cNvPr id="3" name="CaixaDeTexto 2">
            <a:extLst>
              <a:ext uri="{FF2B5EF4-FFF2-40B4-BE49-F238E27FC236}">
                <a16:creationId xmlns:a16="http://schemas.microsoft.com/office/drawing/2014/main" id="{5DACDDF9-A9E6-43F3-9EA0-639DB077C0E8}"/>
              </a:ext>
            </a:extLst>
          </p:cNvPr>
          <p:cNvSpPr txBox="1"/>
          <p:nvPr/>
        </p:nvSpPr>
        <p:spPr>
          <a:xfrm>
            <a:off x="7092280" y="279693"/>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graphicFrame>
        <p:nvGraphicFramePr>
          <p:cNvPr id="4" name="Object 3">
            <a:extLst>
              <a:ext uri="{FF2B5EF4-FFF2-40B4-BE49-F238E27FC236}">
                <a16:creationId xmlns:a16="http://schemas.microsoft.com/office/drawing/2014/main" id="{C4F5F533-BAF3-4C18-9281-7E3286A67748}"/>
              </a:ext>
            </a:extLst>
          </p:cNvPr>
          <p:cNvGraphicFramePr>
            <a:graphicFrameLocks/>
          </p:cNvGraphicFramePr>
          <p:nvPr>
            <p:extLst>
              <p:ext uri="{D42A27DB-BD31-4B8C-83A1-F6EECF244321}">
                <p14:modId xmlns:p14="http://schemas.microsoft.com/office/powerpoint/2010/main" val="2272975105"/>
              </p:ext>
            </p:extLst>
          </p:nvPr>
        </p:nvGraphicFramePr>
        <p:xfrm>
          <a:off x="630361" y="659529"/>
          <a:ext cx="4157663" cy="903287"/>
        </p:xfrm>
        <a:graphic>
          <a:graphicData uri="http://schemas.openxmlformats.org/presentationml/2006/ole">
            <mc:AlternateContent xmlns:mc="http://schemas.openxmlformats.org/markup-compatibility/2006">
              <mc:Choice xmlns:v="urn:schemas-microsoft-com:vml" Requires="v">
                <p:oleObj name="Equation" r:id="rId2" imgW="2234880" imgH="469800" progId="Equation.DSMT4">
                  <p:embed/>
                </p:oleObj>
              </mc:Choice>
              <mc:Fallback>
                <p:oleObj name="Equation" r:id="rId2" imgW="2234880" imgH="469800" progId="Equation.DSMT4">
                  <p:embed/>
                  <p:pic>
                    <p:nvPicPr>
                      <p:cNvPr id="6" name="Object 3">
                        <a:extLst>
                          <a:ext uri="{FF2B5EF4-FFF2-40B4-BE49-F238E27FC236}">
                            <a16:creationId xmlns:a16="http://schemas.microsoft.com/office/drawing/2014/main" id="{16848684-DC3C-48E7-A1BB-864659D2E403}"/>
                          </a:ext>
                        </a:extLst>
                      </p:cNvPr>
                      <p:cNvPicPr>
                        <a:picLocks noChangeArrowheads="1"/>
                      </p:cNvPicPr>
                      <p:nvPr/>
                    </p:nvPicPr>
                    <p:blipFill>
                      <a:blip r:embed="rId3"/>
                      <a:srcRect/>
                      <a:stretch>
                        <a:fillRect/>
                      </a:stretch>
                    </p:blipFill>
                    <p:spPr bwMode="auto">
                      <a:xfrm>
                        <a:off x="630361" y="659529"/>
                        <a:ext cx="4157663" cy="903287"/>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378704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0FF95D3-5838-4F87-A422-0CD9104641F0}"/>
              </a:ext>
            </a:extLst>
          </p:cNvPr>
          <p:cNvSpPr txBox="1"/>
          <p:nvPr/>
        </p:nvSpPr>
        <p:spPr>
          <a:xfrm>
            <a:off x="107504" y="51470"/>
            <a:ext cx="8856984" cy="830997"/>
          </a:xfrm>
          <a:prstGeom prst="rect">
            <a:avLst/>
          </a:prstGeom>
          <a:noFill/>
        </p:spPr>
        <p:txBody>
          <a:bodyPr wrap="square" rtlCol="0">
            <a:spAutoFit/>
          </a:bodyPr>
          <a:lstStyle/>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Se </a:t>
            </a:r>
            <a:r>
              <a:rPr lang="pt-BR" sz="2000" i="1" dirty="0">
                <a:latin typeface="Arial" panose="020B0604020202020204" pitchFamily="34" charset="0"/>
                <a:cs typeface="Arial" panose="020B0604020202020204" pitchFamily="34" charset="0"/>
              </a:rPr>
              <a:t>β(1+r) &gt; 1</a:t>
            </a:r>
            <a:r>
              <a:rPr lang="pt-BR" sz="2000" dirty="0">
                <a:latin typeface="Arial" panose="020B0604020202020204" pitchFamily="34" charset="0"/>
                <a:cs typeface="Arial" panose="020B0604020202020204" pitchFamily="34" charset="0"/>
              </a:rPr>
              <a:t>, o consumo será crescente ao longo do tempo, isto é,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&gt; C</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a:t>
            </a:r>
          </a:p>
          <a:p>
            <a:pPr algn="just"/>
            <a:endParaRPr lang="pt-BR" sz="4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64228BEA-9BAA-40E1-B88A-90D22B3841C0}"/>
              </a:ext>
            </a:extLst>
          </p:cNvPr>
          <p:cNvSpPr txBox="1"/>
          <p:nvPr/>
        </p:nvSpPr>
        <p:spPr>
          <a:xfrm>
            <a:off x="1187624" y="41151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graphicFrame>
        <p:nvGraphicFramePr>
          <p:cNvPr id="4" name="Object 3">
            <a:extLst>
              <a:ext uri="{FF2B5EF4-FFF2-40B4-BE49-F238E27FC236}">
                <a16:creationId xmlns:a16="http://schemas.microsoft.com/office/drawing/2014/main" id="{A91FD6A8-24AF-4FD8-AF65-A8E8C42684FB}"/>
              </a:ext>
            </a:extLst>
          </p:cNvPr>
          <p:cNvGraphicFramePr>
            <a:graphicFrameLocks/>
          </p:cNvGraphicFramePr>
          <p:nvPr>
            <p:extLst>
              <p:ext uri="{D42A27DB-BD31-4B8C-83A1-F6EECF244321}">
                <p14:modId xmlns:p14="http://schemas.microsoft.com/office/powerpoint/2010/main" val="3910517057"/>
              </p:ext>
            </p:extLst>
          </p:nvPr>
        </p:nvGraphicFramePr>
        <p:xfrm>
          <a:off x="179511" y="720016"/>
          <a:ext cx="6264697" cy="830997"/>
        </p:xfrm>
        <a:graphic>
          <a:graphicData uri="http://schemas.openxmlformats.org/presentationml/2006/ole">
            <mc:AlternateContent xmlns:mc="http://schemas.openxmlformats.org/markup-compatibility/2006">
              <mc:Choice xmlns:v="urn:schemas-microsoft-com:vml" Requires="v">
                <p:oleObj name="Equation" r:id="rId2" imgW="3352680" imgH="469800" progId="Equation.DSMT4">
                  <p:embed/>
                </p:oleObj>
              </mc:Choice>
              <mc:Fallback>
                <p:oleObj name="Equation" r:id="rId2" imgW="3352680" imgH="469800" progId="Equation.DSMT4">
                  <p:embed/>
                  <p:pic>
                    <p:nvPicPr>
                      <p:cNvPr id="8" name="Object 3">
                        <a:extLst>
                          <a:ext uri="{FF2B5EF4-FFF2-40B4-BE49-F238E27FC236}">
                            <a16:creationId xmlns:a16="http://schemas.microsoft.com/office/drawing/2014/main" id="{EEAD9DC8-4613-45B4-9984-6BFE580CABC2}"/>
                          </a:ext>
                        </a:extLst>
                      </p:cNvPr>
                      <p:cNvPicPr>
                        <a:picLocks noChangeArrowheads="1"/>
                      </p:cNvPicPr>
                      <p:nvPr/>
                    </p:nvPicPr>
                    <p:blipFill>
                      <a:blip r:embed="rId3"/>
                      <a:srcRect/>
                      <a:stretch>
                        <a:fillRect/>
                      </a:stretch>
                    </p:blipFill>
                    <p:spPr bwMode="auto">
                      <a:xfrm>
                        <a:off x="179511" y="720016"/>
                        <a:ext cx="6264697" cy="830997"/>
                      </a:xfrm>
                      <a:prstGeom prst="rect">
                        <a:avLst/>
                      </a:prstGeom>
                      <a:noFill/>
                      <a:ln w="9525">
                        <a:noFill/>
                        <a:miter lim="800000"/>
                        <a:headEnd/>
                        <a:tailEnd/>
                      </a:ln>
                    </p:spPr>
                  </p:pic>
                </p:oleObj>
              </mc:Fallback>
            </mc:AlternateContent>
          </a:graphicData>
        </a:graphic>
      </p:graphicFrame>
      <p:sp>
        <p:nvSpPr>
          <p:cNvPr id="5" name="CaixaDeTexto 4">
            <a:extLst>
              <a:ext uri="{FF2B5EF4-FFF2-40B4-BE49-F238E27FC236}">
                <a16:creationId xmlns:a16="http://schemas.microsoft.com/office/drawing/2014/main" id="{2C706BDD-407F-48CB-9ADB-17F0AEF71022}"/>
              </a:ext>
            </a:extLst>
          </p:cNvPr>
          <p:cNvSpPr txBox="1"/>
          <p:nvPr/>
        </p:nvSpPr>
        <p:spPr>
          <a:xfrm>
            <a:off x="179512" y="1639709"/>
            <a:ext cx="8856984" cy="1508105"/>
          </a:xfrm>
          <a:prstGeom prst="rect">
            <a:avLst/>
          </a:prstGeom>
          <a:noFill/>
        </p:spPr>
        <p:txBody>
          <a:bodyPr wrap="square" rtlCol="0">
            <a:spAutoFit/>
          </a:bodyPr>
          <a:lstStyle/>
          <a:p>
            <a:pPr algn="just"/>
            <a:endParaRPr lang="pt-BR" sz="400" dirty="0">
              <a:latin typeface="Arial" panose="020B0604020202020204" pitchFamily="34" charset="0"/>
              <a:cs typeface="Arial" panose="020B0604020202020204" pitchFamily="34" charset="0"/>
            </a:endParaRPr>
          </a:p>
          <a:p>
            <a:pPr marL="342900" indent="-342900" algn="just">
              <a:buSzPct val="142000"/>
              <a:buFont typeface="Arial" panose="020B0604020202020204" pitchFamily="34" charset="0"/>
              <a:buChar char="•"/>
            </a:pPr>
            <a:r>
              <a:rPr lang="pt-BR" sz="2000" dirty="0">
                <a:latin typeface="Arial" panose="020B0604020202020204" pitchFamily="34" charset="0"/>
                <a:cs typeface="Arial" panose="020B0604020202020204" pitchFamily="34" charset="0"/>
              </a:rPr>
              <a:t>Logo, se </a:t>
            </a:r>
            <a:r>
              <a:rPr lang="pt-BR" sz="2000" i="1" dirty="0">
                <a:latin typeface="Arial" panose="020B0604020202020204" pitchFamily="34" charset="0"/>
                <a:cs typeface="Arial" panose="020B0604020202020204" pitchFamily="34" charset="0"/>
              </a:rPr>
              <a:t>β(1+r) &gt; 1</a:t>
            </a:r>
            <a:r>
              <a:rPr lang="pt-BR" sz="2000" dirty="0">
                <a:latin typeface="Arial" panose="020B0604020202020204" pitchFamily="34" charset="0"/>
                <a:cs typeface="Arial" panose="020B0604020202020204" pitchFamily="34" charset="0"/>
              </a:rPr>
              <a:t>, o consumo será crescente ao longo do tempo, isto é,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&gt; C</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a:t>
            </a:r>
          </a:p>
          <a:p>
            <a:pPr marL="342900" indent="-342900" algn="just">
              <a:buSzPct val="142000"/>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lgn="just">
              <a:buSzPct val="142000"/>
              <a:buFont typeface="Arial" panose="020B0604020202020204" pitchFamily="34" charset="0"/>
              <a:buChar char="•"/>
            </a:pPr>
            <a:r>
              <a:rPr lang="pt-BR" sz="2000" dirty="0">
                <a:latin typeface="Arial" panose="020B0604020202020204" pitchFamily="34" charset="0"/>
                <a:cs typeface="Arial" panose="020B0604020202020204" pitchFamily="34" charset="0"/>
              </a:rPr>
              <a:t>Intuição: para que </a:t>
            </a:r>
            <a:r>
              <a:rPr lang="pt-BR" sz="2000" i="1" dirty="0">
                <a:latin typeface="Arial" panose="020B0604020202020204" pitchFamily="34" charset="0"/>
                <a:cs typeface="Arial" panose="020B0604020202020204" pitchFamily="34" charset="0"/>
              </a:rPr>
              <a:t>β(1+r) &gt; 1, devemos ter </a:t>
            </a:r>
            <a:r>
              <a:rPr lang="pt-BR" sz="2000" i="1" dirty="0">
                <a:latin typeface="Symbol" panose="05050102010706020507" pitchFamily="18" charset="2"/>
                <a:cs typeface="Arial" panose="020B0604020202020204" pitchFamily="34" charset="0"/>
              </a:rPr>
              <a:t>r</a:t>
            </a:r>
            <a:r>
              <a:rPr lang="pt-BR" sz="2000" i="1" dirty="0">
                <a:latin typeface="Arial" panose="020B0604020202020204" pitchFamily="34" charset="0"/>
                <a:cs typeface="Arial" panose="020B0604020202020204" pitchFamily="34" charset="0"/>
              </a:rPr>
              <a:t> &lt; r, ou seja, a taxa real de juros deve ser maior que a taxa de impaciência intertemporal.</a:t>
            </a:r>
            <a:endParaRPr lang="pt-BR" sz="2000" dirty="0">
              <a:latin typeface="Arial" panose="020B0604020202020204" pitchFamily="34" charset="0"/>
              <a:cs typeface="Arial" panose="020B0604020202020204" pitchFamily="34" charset="0"/>
            </a:endParaRPr>
          </a:p>
          <a:p>
            <a:pPr algn="just"/>
            <a:endParaRPr lang="pt-BR" sz="400" dirty="0">
              <a:latin typeface="Arial" panose="020B0604020202020204" pitchFamily="34" charset="0"/>
              <a:cs typeface="Arial" panose="020B0604020202020204" pitchFamily="34" charset="0"/>
            </a:endParaRPr>
          </a:p>
        </p:txBody>
      </p:sp>
      <p:graphicFrame>
        <p:nvGraphicFramePr>
          <p:cNvPr id="6" name="Object 3">
            <a:extLst>
              <a:ext uri="{FF2B5EF4-FFF2-40B4-BE49-F238E27FC236}">
                <a16:creationId xmlns:a16="http://schemas.microsoft.com/office/drawing/2014/main" id="{9391CAD9-2AC1-4CD9-BF3F-9F7B3120270F}"/>
              </a:ext>
            </a:extLst>
          </p:cNvPr>
          <p:cNvGraphicFramePr>
            <a:graphicFrameLocks/>
          </p:cNvGraphicFramePr>
          <p:nvPr>
            <p:extLst>
              <p:ext uri="{D42A27DB-BD31-4B8C-83A1-F6EECF244321}">
                <p14:modId xmlns:p14="http://schemas.microsoft.com/office/powerpoint/2010/main" val="1079601231"/>
              </p:ext>
            </p:extLst>
          </p:nvPr>
        </p:nvGraphicFramePr>
        <p:xfrm>
          <a:off x="611560" y="3228384"/>
          <a:ext cx="3465512" cy="831850"/>
        </p:xfrm>
        <a:graphic>
          <a:graphicData uri="http://schemas.openxmlformats.org/presentationml/2006/ole">
            <mc:AlternateContent xmlns:mc="http://schemas.openxmlformats.org/markup-compatibility/2006">
              <mc:Choice xmlns:v="urn:schemas-microsoft-com:vml" Requires="v">
                <p:oleObj name="Equation" r:id="rId4" imgW="1854000" imgH="469800" progId="Equation.DSMT4">
                  <p:embed/>
                </p:oleObj>
              </mc:Choice>
              <mc:Fallback>
                <p:oleObj name="Equation" r:id="rId4" imgW="1854000" imgH="469800" progId="Equation.DSMT4">
                  <p:embed/>
                  <p:pic>
                    <p:nvPicPr>
                      <p:cNvPr id="10" name="Object 3">
                        <a:extLst>
                          <a:ext uri="{FF2B5EF4-FFF2-40B4-BE49-F238E27FC236}">
                            <a16:creationId xmlns:a16="http://schemas.microsoft.com/office/drawing/2014/main" id="{D0B2BE89-9A6B-4096-AF56-1FB88875E461}"/>
                          </a:ext>
                        </a:extLst>
                      </p:cNvPr>
                      <p:cNvPicPr>
                        <a:picLocks noChangeArrowheads="1"/>
                      </p:cNvPicPr>
                      <p:nvPr/>
                    </p:nvPicPr>
                    <p:blipFill>
                      <a:blip r:embed="rId5"/>
                      <a:srcRect/>
                      <a:stretch>
                        <a:fillRect/>
                      </a:stretch>
                    </p:blipFill>
                    <p:spPr bwMode="auto">
                      <a:xfrm>
                        <a:off x="611560" y="3228384"/>
                        <a:ext cx="3465512" cy="831850"/>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107607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B50F7152-7A99-40A5-AC19-A38CBAFCABB9}"/>
              </a:ext>
            </a:extLst>
          </p:cNvPr>
          <p:cNvSpPr/>
          <p:nvPr/>
        </p:nvSpPr>
        <p:spPr>
          <a:xfrm>
            <a:off x="5220072" y="891151"/>
            <a:ext cx="1656184" cy="816503"/>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0F94B33C-B4E4-456E-A750-DD83687E1677}"/>
              </a:ext>
            </a:extLst>
          </p:cNvPr>
          <p:cNvSpPr txBox="1"/>
          <p:nvPr/>
        </p:nvSpPr>
        <p:spPr>
          <a:xfrm>
            <a:off x="107504" y="51470"/>
            <a:ext cx="8856984" cy="769441"/>
          </a:xfrm>
          <a:prstGeom prst="rect">
            <a:avLst/>
          </a:prstGeom>
          <a:noFill/>
        </p:spPr>
        <p:txBody>
          <a:bodyPr wrap="square" rtlCol="0">
            <a:spAutoFit/>
          </a:bodyPr>
          <a:lstStyle/>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Um aumento de 1 unidade em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(tudo o mais constante) provoca um aumento de </a:t>
            </a:r>
            <a:r>
              <a:rPr lang="pt-BR" sz="2000" i="1" dirty="0">
                <a:latin typeface="Arial" panose="020B0604020202020204" pitchFamily="34" charset="0"/>
                <a:cs typeface="Arial" panose="020B0604020202020204" pitchFamily="34" charset="0"/>
              </a:rPr>
              <a:t>1/(1+β) </a:t>
            </a:r>
            <a:r>
              <a:rPr lang="pt-BR" sz="2000" dirty="0">
                <a:latin typeface="Arial" panose="020B0604020202020204" pitchFamily="34" charset="0"/>
                <a:cs typeface="Arial" panose="020B0604020202020204" pitchFamily="34" charset="0"/>
              </a:rPr>
              <a:t>unidades em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a:t>
            </a:r>
          </a:p>
        </p:txBody>
      </p:sp>
      <p:sp>
        <p:nvSpPr>
          <p:cNvPr id="4" name="CaixaDeTexto 3">
            <a:extLst>
              <a:ext uri="{FF2B5EF4-FFF2-40B4-BE49-F238E27FC236}">
                <a16:creationId xmlns:a16="http://schemas.microsoft.com/office/drawing/2014/main" id="{46107B6F-4EB3-48A9-A631-32DB4FE21AF2}"/>
              </a:ext>
            </a:extLst>
          </p:cNvPr>
          <p:cNvSpPr txBox="1"/>
          <p:nvPr/>
        </p:nvSpPr>
        <p:spPr>
          <a:xfrm>
            <a:off x="4355976" y="41151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graphicFrame>
        <p:nvGraphicFramePr>
          <p:cNvPr id="5" name="Object 3">
            <a:extLst>
              <a:ext uri="{FF2B5EF4-FFF2-40B4-BE49-F238E27FC236}">
                <a16:creationId xmlns:a16="http://schemas.microsoft.com/office/drawing/2014/main" id="{814E0ADE-9621-491F-9F60-A61D773BE759}"/>
              </a:ext>
            </a:extLst>
          </p:cNvPr>
          <p:cNvGraphicFramePr>
            <a:graphicFrameLocks/>
          </p:cNvGraphicFramePr>
          <p:nvPr>
            <p:extLst>
              <p:ext uri="{D42A27DB-BD31-4B8C-83A1-F6EECF244321}">
                <p14:modId xmlns:p14="http://schemas.microsoft.com/office/powerpoint/2010/main" val="3515311474"/>
              </p:ext>
            </p:extLst>
          </p:nvPr>
        </p:nvGraphicFramePr>
        <p:xfrm>
          <a:off x="147689" y="891151"/>
          <a:ext cx="6728567" cy="816503"/>
        </p:xfrm>
        <a:graphic>
          <a:graphicData uri="http://schemas.openxmlformats.org/presentationml/2006/ole">
            <mc:AlternateContent xmlns:mc="http://schemas.openxmlformats.org/markup-compatibility/2006">
              <mc:Choice xmlns:v="urn:schemas-microsoft-com:vml" Requires="v">
                <p:oleObj name="Equation" r:id="rId2" imgW="3657600" imgH="469800" progId="Equation.DSMT4">
                  <p:embed/>
                </p:oleObj>
              </mc:Choice>
              <mc:Fallback>
                <p:oleObj name="Equation" r:id="rId2" imgW="3657600" imgH="469800" progId="Equation.DSMT4">
                  <p:embed/>
                  <p:pic>
                    <p:nvPicPr>
                      <p:cNvPr id="8" name="Object 3">
                        <a:extLst>
                          <a:ext uri="{FF2B5EF4-FFF2-40B4-BE49-F238E27FC236}">
                            <a16:creationId xmlns:a16="http://schemas.microsoft.com/office/drawing/2014/main" id="{8FB1E1BE-C675-4A59-BD57-5DE8461C2189}"/>
                          </a:ext>
                        </a:extLst>
                      </p:cNvPr>
                      <p:cNvPicPr>
                        <a:picLocks noChangeArrowheads="1"/>
                      </p:cNvPicPr>
                      <p:nvPr/>
                    </p:nvPicPr>
                    <p:blipFill>
                      <a:blip r:embed="rId3"/>
                      <a:srcRect/>
                      <a:stretch>
                        <a:fillRect/>
                      </a:stretch>
                    </p:blipFill>
                    <p:spPr bwMode="auto">
                      <a:xfrm>
                        <a:off x="147689" y="891151"/>
                        <a:ext cx="6728567" cy="816503"/>
                      </a:xfrm>
                      <a:prstGeom prst="rect">
                        <a:avLst/>
                      </a:prstGeom>
                      <a:noFill/>
                      <a:ln w="9525">
                        <a:noFill/>
                        <a:miter lim="800000"/>
                        <a:headEnd/>
                        <a:tailEnd/>
                      </a:ln>
                    </p:spPr>
                  </p:pic>
                </p:oleObj>
              </mc:Fallback>
            </mc:AlternateContent>
          </a:graphicData>
        </a:graphic>
      </p:graphicFrame>
      <p:sp>
        <p:nvSpPr>
          <p:cNvPr id="6" name="CaixaDeTexto 5">
            <a:extLst>
              <a:ext uri="{FF2B5EF4-FFF2-40B4-BE49-F238E27FC236}">
                <a16:creationId xmlns:a16="http://schemas.microsoft.com/office/drawing/2014/main" id="{D38643E9-CF74-40CF-BA05-25B1C98E2601}"/>
              </a:ext>
            </a:extLst>
          </p:cNvPr>
          <p:cNvSpPr txBox="1"/>
          <p:nvPr/>
        </p:nvSpPr>
        <p:spPr>
          <a:xfrm>
            <a:off x="107504" y="1874317"/>
            <a:ext cx="8856984" cy="1015663"/>
          </a:xfrm>
          <a:prstGeom prst="rect">
            <a:avLst/>
          </a:prstGeom>
          <a:noFill/>
        </p:spPr>
        <p:txBody>
          <a:bodyPr wrap="square" rtlCol="0">
            <a:spAutoFit/>
          </a:bodyPr>
          <a:lstStyle/>
          <a:p>
            <a:pPr marL="342900" indent="-342900" algn="just">
              <a:buSzPct val="150000"/>
              <a:buFont typeface="Arial" panose="020B0604020202020204" pitchFamily="34" charset="0"/>
              <a:buChar char="•"/>
            </a:pPr>
            <a:r>
              <a:rPr lang="pt-BR" sz="2000" dirty="0">
                <a:latin typeface="Arial" panose="020B0604020202020204" pitchFamily="34" charset="0"/>
                <a:cs typeface="Arial" panose="020B0604020202020204" pitchFamily="34" charset="0"/>
              </a:rPr>
              <a:t>Observe que o impacto do aumento de Y</a:t>
            </a:r>
            <a:r>
              <a:rPr lang="pt-BR" sz="14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sobre C</a:t>
            </a:r>
            <a:r>
              <a:rPr lang="pt-BR" sz="14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será maior quanto menor for </a:t>
            </a:r>
            <a:r>
              <a:rPr lang="pt-BR" sz="2000" i="1" dirty="0">
                <a:latin typeface="Symbol" panose="05050102010706020507" pitchFamily="18" charset="2"/>
                <a:cs typeface="Arial" panose="020B0604020202020204" pitchFamily="34" charset="0"/>
              </a:rPr>
              <a:t>b</a:t>
            </a:r>
            <a:r>
              <a:rPr lang="pt-BR" sz="2000" dirty="0">
                <a:latin typeface="Arial" panose="020B0604020202020204" pitchFamily="34" charset="0"/>
                <a:cs typeface="Arial" panose="020B0604020202020204" pitchFamily="34" charset="0"/>
              </a:rPr>
              <a:t>, ou seja, quanto mais o agente valoriza o consumo presente comparativamente ao consumo futuro.</a:t>
            </a:r>
            <a:endParaRPr lang="pt-BR"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75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CEF3157-95A5-4023-9926-5FE4C91EA696}"/>
              </a:ext>
            </a:extLst>
          </p:cNvPr>
          <p:cNvSpPr txBox="1"/>
          <p:nvPr/>
        </p:nvSpPr>
        <p:spPr>
          <a:xfrm>
            <a:off x="107504" y="51470"/>
            <a:ext cx="8856984" cy="769441"/>
          </a:xfrm>
          <a:prstGeom prst="rect">
            <a:avLst/>
          </a:prstGeom>
          <a:noFill/>
        </p:spPr>
        <p:txBody>
          <a:bodyPr wrap="square" rtlCol="0">
            <a:spAutoFit/>
          </a:bodyPr>
          <a:lstStyle/>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Um aumento de 1 unidade em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quando combinado com uma redução em 1 unidade em </a:t>
            </a:r>
            <a:r>
              <a:rPr lang="pt-BR" sz="2000" i="1" dirty="0">
                <a:latin typeface="Arial" panose="020B0604020202020204" pitchFamily="34" charset="0"/>
                <a:cs typeface="Arial" panose="020B0604020202020204" pitchFamily="34" charset="0"/>
              </a:rPr>
              <a:t>Y</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(tudo o mais constante), deixa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inalterados.</a:t>
            </a:r>
          </a:p>
        </p:txBody>
      </p:sp>
      <p:sp>
        <p:nvSpPr>
          <p:cNvPr id="3" name="CaixaDeTexto 2">
            <a:extLst>
              <a:ext uri="{FF2B5EF4-FFF2-40B4-BE49-F238E27FC236}">
                <a16:creationId xmlns:a16="http://schemas.microsoft.com/office/drawing/2014/main" id="{0CA145A0-BC0A-403C-AB18-83F248105524}"/>
              </a:ext>
            </a:extLst>
          </p:cNvPr>
          <p:cNvSpPr txBox="1"/>
          <p:nvPr/>
        </p:nvSpPr>
        <p:spPr>
          <a:xfrm>
            <a:off x="8244408" y="41151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graphicFrame>
        <p:nvGraphicFramePr>
          <p:cNvPr id="4" name="Object 3">
            <a:extLst>
              <a:ext uri="{FF2B5EF4-FFF2-40B4-BE49-F238E27FC236}">
                <a16:creationId xmlns:a16="http://schemas.microsoft.com/office/drawing/2014/main" id="{0EC449E7-1F42-4BE7-817C-7C6F1A0AA5D3}"/>
              </a:ext>
            </a:extLst>
          </p:cNvPr>
          <p:cNvGraphicFramePr>
            <a:graphicFrameLocks/>
          </p:cNvGraphicFramePr>
          <p:nvPr>
            <p:extLst>
              <p:ext uri="{D42A27DB-BD31-4B8C-83A1-F6EECF244321}">
                <p14:modId xmlns:p14="http://schemas.microsoft.com/office/powerpoint/2010/main" val="38776820"/>
              </p:ext>
            </p:extLst>
          </p:nvPr>
        </p:nvGraphicFramePr>
        <p:xfrm>
          <a:off x="238373" y="864617"/>
          <a:ext cx="4765675" cy="1635125"/>
        </p:xfrm>
        <a:graphic>
          <a:graphicData uri="http://schemas.openxmlformats.org/presentationml/2006/ole">
            <mc:AlternateContent xmlns:mc="http://schemas.openxmlformats.org/markup-compatibility/2006">
              <mc:Choice xmlns:v="urn:schemas-microsoft-com:vml" Requires="v">
                <p:oleObj name="Equation" r:id="rId2" imgW="2590560" imgH="939600" progId="Equation.DSMT4">
                  <p:embed/>
                </p:oleObj>
              </mc:Choice>
              <mc:Fallback>
                <p:oleObj name="Equation" r:id="rId2" imgW="2590560" imgH="939600" progId="Equation.DSMT4">
                  <p:embed/>
                  <p:pic>
                    <p:nvPicPr>
                      <p:cNvPr id="8" name="Object 3">
                        <a:extLst>
                          <a:ext uri="{FF2B5EF4-FFF2-40B4-BE49-F238E27FC236}">
                            <a16:creationId xmlns:a16="http://schemas.microsoft.com/office/drawing/2014/main" id="{A4A96B37-6D9F-4A5D-AF3D-E418FFD0B00B}"/>
                          </a:ext>
                        </a:extLst>
                      </p:cNvPr>
                      <p:cNvPicPr>
                        <a:picLocks noChangeArrowheads="1"/>
                      </p:cNvPicPr>
                      <p:nvPr/>
                    </p:nvPicPr>
                    <p:blipFill>
                      <a:blip r:embed="rId3"/>
                      <a:srcRect/>
                      <a:stretch>
                        <a:fillRect/>
                      </a:stretch>
                    </p:blipFill>
                    <p:spPr bwMode="auto">
                      <a:xfrm>
                        <a:off x="238373" y="864617"/>
                        <a:ext cx="4765675" cy="1635125"/>
                      </a:xfrm>
                      <a:prstGeom prst="rect">
                        <a:avLst/>
                      </a:prstGeom>
                      <a:noFill/>
                      <a:ln w="9525">
                        <a:noFill/>
                        <a:miter lim="800000"/>
                        <a:headEnd/>
                        <a:tailEnd/>
                      </a:ln>
                    </p:spPr>
                  </p:pic>
                </p:oleObj>
              </mc:Fallback>
            </mc:AlternateContent>
          </a:graphicData>
        </a:graphic>
      </p:graphicFrame>
      <p:graphicFrame>
        <p:nvGraphicFramePr>
          <p:cNvPr id="5" name="Object 3">
            <a:extLst>
              <a:ext uri="{FF2B5EF4-FFF2-40B4-BE49-F238E27FC236}">
                <a16:creationId xmlns:a16="http://schemas.microsoft.com/office/drawing/2014/main" id="{0250D954-1D9D-4C1F-AD84-2AA0980B78D2}"/>
              </a:ext>
            </a:extLst>
          </p:cNvPr>
          <p:cNvGraphicFramePr>
            <a:graphicFrameLocks/>
          </p:cNvGraphicFramePr>
          <p:nvPr>
            <p:extLst>
              <p:ext uri="{D42A27DB-BD31-4B8C-83A1-F6EECF244321}">
                <p14:modId xmlns:p14="http://schemas.microsoft.com/office/powerpoint/2010/main" val="3456264767"/>
              </p:ext>
            </p:extLst>
          </p:nvPr>
        </p:nvGraphicFramePr>
        <p:xfrm>
          <a:off x="539552" y="2666554"/>
          <a:ext cx="6891338" cy="817562"/>
        </p:xfrm>
        <a:graphic>
          <a:graphicData uri="http://schemas.openxmlformats.org/presentationml/2006/ole">
            <mc:AlternateContent xmlns:mc="http://schemas.openxmlformats.org/markup-compatibility/2006">
              <mc:Choice xmlns:v="urn:schemas-microsoft-com:vml" Requires="v">
                <p:oleObj name="Equation" r:id="rId4" imgW="3746160" imgH="469800" progId="Equation.DSMT4">
                  <p:embed/>
                </p:oleObj>
              </mc:Choice>
              <mc:Fallback>
                <p:oleObj name="Equation" r:id="rId4" imgW="3746160" imgH="469800" progId="Equation.DSMT4">
                  <p:embed/>
                  <p:pic>
                    <p:nvPicPr>
                      <p:cNvPr id="10" name="Object 3">
                        <a:extLst>
                          <a:ext uri="{FF2B5EF4-FFF2-40B4-BE49-F238E27FC236}">
                            <a16:creationId xmlns:a16="http://schemas.microsoft.com/office/drawing/2014/main" id="{C2530796-7671-4944-A63C-13B520D65B84}"/>
                          </a:ext>
                        </a:extLst>
                      </p:cNvPr>
                      <p:cNvPicPr>
                        <a:picLocks noChangeArrowheads="1"/>
                      </p:cNvPicPr>
                      <p:nvPr/>
                    </p:nvPicPr>
                    <p:blipFill>
                      <a:blip r:embed="rId5"/>
                      <a:srcRect/>
                      <a:stretch>
                        <a:fillRect/>
                      </a:stretch>
                    </p:blipFill>
                    <p:spPr bwMode="auto">
                      <a:xfrm>
                        <a:off x="539552" y="2666554"/>
                        <a:ext cx="6891338" cy="817562"/>
                      </a:xfrm>
                      <a:prstGeom prst="rect">
                        <a:avLst/>
                      </a:prstGeom>
                      <a:noFill/>
                      <a:ln w="9525">
                        <a:noFill/>
                        <a:miter lim="800000"/>
                        <a:headEnd/>
                        <a:tailEnd/>
                      </a:ln>
                    </p:spPr>
                  </p:pic>
                </p:oleObj>
              </mc:Fallback>
            </mc:AlternateContent>
          </a:graphicData>
        </a:graphic>
      </p:graphicFrame>
      <p:sp>
        <p:nvSpPr>
          <p:cNvPr id="6" name="CaixaDeTexto 5">
            <a:extLst>
              <a:ext uri="{FF2B5EF4-FFF2-40B4-BE49-F238E27FC236}">
                <a16:creationId xmlns:a16="http://schemas.microsoft.com/office/drawing/2014/main" id="{86063DDB-6CB3-4A16-A2FD-D3D53EB8DC13}"/>
              </a:ext>
            </a:extLst>
          </p:cNvPr>
          <p:cNvSpPr txBox="1"/>
          <p:nvPr/>
        </p:nvSpPr>
        <p:spPr>
          <a:xfrm>
            <a:off x="107504" y="3507854"/>
            <a:ext cx="8856984" cy="769441"/>
          </a:xfrm>
          <a:prstGeom prst="rect">
            <a:avLst/>
          </a:prstGeom>
          <a:noFill/>
        </p:spPr>
        <p:txBody>
          <a:bodyPr wrap="square" rtlCol="0">
            <a:spAutoFit/>
          </a:bodyPr>
          <a:lstStyle/>
          <a:p>
            <a:pPr marL="171450" indent="-171450" algn="just">
              <a:buSzPct val="153000"/>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lgn="just">
              <a:buSzPct val="153000"/>
              <a:buFont typeface="Arial" panose="020B0604020202020204" pitchFamily="34" charset="0"/>
              <a:buChar char="•"/>
            </a:pPr>
            <a:r>
              <a:rPr lang="pt-BR" sz="2000" dirty="0">
                <a:latin typeface="Arial" panose="020B0604020202020204" pitchFamily="34" charset="0"/>
                <a:cs typeface="Arial" panose="020B0604020202020204" pitchFamily="34" charset="0"/>
              </a:rPr>
              <a:t>Observe que a variação do consumo seria igual a zero somente se r = 0. Para qualquer r &gt; 0, temos que:</a:t>
            </a:r>
          </a:p>
        </p:txBody>
      </p:sp>
      <p:graphicFrame>
        <p:nvGraphicFramePr>
          <p:cNvPr id="7" name="Object 3">
            <a:extLst>
              <a:ext uri="{FF2B5EF4-FFF2-40B4-BE49-F238E27FC236}">
                <a16:creationId xmlns:a16="http://schemas.microsoft.com/office/drawing/2014/main" id="{6CBA1317-2D26-4E68-8DE9-EF4077056DF2}"/>
              </a:ext>
            </a:extLst>
          </p:cNvPr>
          <p:cNvGraphicFramePr>
            <a:graphicFrameLocks/>
          </p:cNvGraphicFramePr>
          <p:nvPr>
            <p:extLst>
              <p:ext uri="{D42A27DB-BD31-4B8C-83A1-F6EECF244321}">
                <p14:modId xmlns:p14="http://schemas.microsoft.com/office/powerpoint/2010/main" val="2937941823"/>
              </p:ext>
            </p:extLst>
          </p:nvPr>
        </p:nvGraphicFramePr>
        <p:xfrm>
          <a:off x="557213" y="4271963"/>
          <a:ext cx="2718643" cy="773112"/>
        </p:xfrm>
        <a:graphic>
          <a:graphicData uri="http://schemas.openxmlformats.org/presentationml/2006/ole">
            <mc:AlternateContent xmlns:mc="http://schemas.openxmlformats.org/markup-compatibility/2006">
              <mc:Choice xmlns:v="urn:schemas-microsoft-com:vml" Requires="v">
                <p:oleObj name="Equation" r:id="rId6" imgW="1447560" imgH="444240" progId="Equation.DSMT4">
                  <p:embed/>
                </p:oleObj>
              </mc:Choice>
              <mc:Fallback>
                <p:oleObj name="Equation" r:id="rId6" imgW="1447560" imgH="444240" progId="Equation.DSMT4">
                  <p:embed/>
                  <p:pic>
                    <p:nvPicPr>
                      <p:cNvPr id="12" name="Object 3">
                        <a:extLst>
                          <a:ext uri="{FF2B5EF4-FFF2-40B4-BE49-F238E27FC236}">
                            <a16:creationId xmlns:a16="http://schemas.microsoft.com/office/drawing/2014/main" id="{4DF7261B-AFD8-4445-BFEE-C9AD156F2ECB}"/>
                          </a:ext>
                        </a:extLst>
                      </p:cNvPr>
                      <p:cNvPicPr>
                        <a:picLocks noChangeArrowheads="1"/>
                      </p:cNvPicPr>
                      <p:nvPr/>
                    </p:nvPicPr>
                    <p:blipFill>
                      <a:blip r:embed="rId7"/>
                      <a:srcRect/>
                      <a:stretch>
                        <a:fillRect/>
                      </a:stretch>
                    </p:blipFill>
                    <p:spPr bwMode="auto">
                      <a:xfrm>
                        <a:off x="557213" y="4271963"/>
                        <a:ext cx="2718643" cy="773112"/>
                      </a:xfrm>
                      <a:prstGeom prst="rect">
                        <a:avLst/>
                      </a:prstGeom>
                      <a:noFill/>
                      <a:ln w="9525">
                        <a:solidFill>
                          <a:schemeClr val="tx1"/>
                        </a:solidFill>
                        <a:miter lim="800000"/>
                        <a:headEnd/>
                        <a:tailEnd/>
                      </a:ln>
                    </p:spPr>
                  </p:pic>
                </p:oleObj>
              </mc:Fallback>
            </mc:AlternateContent>
          </a:graphicData>
        </a:graphic>
      </p:graphicFrame>
      <p:sp>
        <p:nvSpPr>
          <p:cNvPr id="8" name="CaixaDeTexto 7">
            <a:extLst>
              <a:ext uri="{FF2B5EF4-FFF2-40B4-BE49-F238E27FC236}">
                <a16:creationId xmlns:a16="http://schemas.microsoft.com/office/drawing/2014/main" id="{38A25DEA-D3C4-49AE-99E6-A0622A6CC0BB}"/>
              </a:ext>
            </a:extLst>
          </p:cNvPr>
          <p:cNvSpPr txBox="1"/>
          <p:nvPr/>
        </p:nvSpPr>
        <p:spPr>
          <a:xfrm>
            <a:off x="3657326" y="4250581"/>
            <a:ext cx="4083026" cy="769441"/>
          </a:xfrm>
          <a:prstGeom prst="rect">
            <a:avLst/>
          </a:prstGeom>
          <a:noFill/>
          <a:ln>
            <a:solidFill>
              <a:schemeClr val="tx1"/>
            </a:solidFill>
          </a:ln>
        </p:spPr>
        <p:txBody>
          <a:bodyPr wrap="square" rtlCol="0">
            <a:spAutoFit/>
          </a:bodyPr>
          <a:lstStyle/>
          <a:p>
            <a:pPr algn="just"/>
            <a:r>
              <a:rPr lang="pt-BR" sz="2200" dirty="0">
                <a:latin typeface="Arial" panose="020B0604020202020204" pitchFamily="34" charset="0"/>
                <a:cs typeface="Arial" panose="020B0604020202020204" pitchFamily="34" charset="0"/>
              </a:rPr>
              <a:t>Se </a:t>
            </a:r>
            <a:r>
              <a:rPr lang="pt-BR" sz="2200" i="1" dirty="0">
                <a:latin typeface="Arial" panose="020B0604020202020204" pitchFamily="34" charset="0"/>
                <a:cs typeface="Arial" panose="020B0604020202020204" pitchFamily="34" charset="0"/>
              </a:rPr>
              <a:t>r </a:t>
            </a:r>
            <a:r>
              <a:rPr lang="pt-BR" sz="2200" dirty="0">
                <a:latin typeface="Arial" panose="020B0604020202020204" pitchFamily="34" charset="0"/>
                <a:cs typeface="Arial" panose="020B0604020202020204" pitchFamily="34" charset="0"/>
              </a:rPr>
              <a:t>&gt; 0 → C</a:t>
            </a:r>
            <a:r>
              <a:rPr lang="pt-BR" sz="1600" dirty="0">
                <a:latin typeface="Arial" panose="020B0604020202020204" pitchFamily="34" charset="0"/>
                <a:cs typeface="Arial" panose="020B0604020202020204" pitchFamily="34" charset="0"/>
              </a:rPr>
              <a:t>1</a:t>
            </a:r>
            <a:r>
              <a:rPr lang="pt-BR" sz="2200" dirty="0">
                <a:latin typeface="Arial" panose="020B0604020202020204" pitchFamily="34" charset="0"/>
                <a:cs typeface="Arial" panose="020B0604020202020204" pitchFamily="34" charset="0"/>
              </a:rPr>
              <a:t> aumentará mais fortemente caso Y</a:t>
            </a:r>
            <a:r>
              <a:rPr lang="pt-BR" sz="1500" dirty="0">
                <a:latin typeface="Arial" panose="020B0604020202020204" pitchFamily="34" charset="0"/>
                <a:cs typeface="Arial" panose="020B0604020202020204" pitchFamily="34" charset="0"/>
              </a:rPr>
              <a:t>1</a:t>
            </a:r>
            <a:r>
              <a:rPr lang="pt-BR" sz="2200" dirty="0">
                <a:latin typeface="Arial" panose="020B0604020202020204" pitchFamily="34" charset="0"/>
                <a:cs typeface="Arial" panose="020B0604020202020204" pitchFamily="34" charset="0"/>
              </a:rPr>
              <a:t> aumente.</a:t>
            </a:r>
          </a:p>
        </p:txBody>
      </p:sp>
      <p:cxnSp>
        <p:nvCxnSpPr>
          <p:cNvPr id="9" name="Conector de Seta Reta 8">
            <a:extLst>
              <a:ext uri="{FF2B5EF4-FFF2-40B4-BE49-F238E27FC236}">
                <a16:creationId xmlns:a16="http://schemas.microsoft.com/office/drawing/2014/main" id="{715CD770-55E1-4AD7-A4EE-05F55200246C}"/>
              </a:ext>
            </a:extLst>
          </p:cNvPr>
          <p:cNvCxnSpPr/>
          <p:nvPr/>
        </p:nvCxnSpPr>
        <p:spPr>
          <a:xfrm>
            <a:off x="3275856" y="4587974"/>
            <a:ext cx="3600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55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9">
            <a:extLst>
              <a:ext uri="{FF2B5EF4-FFF2-40B4-BE49-F238E27FC236}">
                <a16:creationId xmlns:a16="http://schemas.microsoft.com/office/drawing/2014/main" id="{D669C113-6FF4-4062-A44F-45D7DF542E4E}"/>
              </a:ext>
            </a:extLst>
          </p:cNvPr>
          <p:cNvGraphicFramePr>
            <a:graphicFrameLocks noChangeAspect="1"/>
          </p:cNvGraphicFramePr>
          <p:nvPr>
            <p:extLst>
              <p:ext uri="{D42A27DB-BD31-4B8C-83A1-F6EECF244321}">
                <p14:modId xmlns:p14="http://schemas.microsoft.com/office/powerpoint/2010/main" val="990877053"/>
              </p:ext>
            </p:extLst>
          </p:nvPr>
        </p:nvGraphicFramePr>
        <p:xfrm>
          <a:off x="611560" y="589529"/>
          <a:ext cx="4521572" cy="974109"/>
        </p:xfrm>
        <a:graphic>
          <a:graphicData uri="http://schemas.openxmlformats.org/presentationml/2006/ole">
            <mc:AlternateContent xmlns:mc="http://schemas.openxmlformats.org/markup-compatibility/2006">
              <mc:Choice xmlns:v="urn:schemas-microsoft-com:vml" Requires="v">
                <p:oleObj name="Equation" r:id="rId2" imgW="2095200" imgH="469800" progId="Equation.DSMT4">
                  <p:embed/>
                </p:oleObj>
              </mc:Choice>
              <mc:Fallback>
                <p:oleObj name="Equation" r:id="rId2" imgW="2095200" imgH="469800" progId="Equation.DSMT4">
                  <p:embed/>
                  <p:pic>
                    <p:nvPicPr>
                      <p:cNvPr id="2" name="Object 9"/>
                      <p:cNvPicPr>
                        <a:picLocks noChangeAspect="1" noChangeArrowheads="1"/>
                      </p:cNvPicPr>
                      <p:nvPr/>
                    </p:nvPicPr>
                    <p:blipFill>
                      <a:blip r:embed="rId3"/>
                      <a:srcRect/>
                      <a:stretch>
                        <a:fillRect/>
                      </a:stretch>
                    </p:blipFill>
                    <p:spPr bwMode="auto">
                      <a:xfrm>
                        <a:off x="611560" y="589529"/>
                        <a:ext cx="4521572" cy="974109"/>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3" name="Object 10">
            <a:extLst>
              <a:ext uri="{FF2B5EF4-FFF2-40B4-BE49-F238E27FC236}">
                <a16:creationId xmlns:a16="http://schemas.microsoft.com/office/drawing/2014/main" id="{4F842A5D-08BE-4B8F-9B03-DC11727CF521}"/>
              </a:ext>
            </a:extLst>
          </p:cNvPr>
          <p:cNvGraphicFramePr>
            <a:graphicFrameLocks noChangeAspect="1"/>
          </p:cNvGraphicFramePr>
          <p:nvPr>
            <p:extLst>
              <p:ext uri="{D42A27DB-BD31-4B8C-83A1-F6EECF244321}">
                <p14:modId xmlns:p14="http://schemas.microsoft.com/office/powerpoint/2010/main" val="1170706888"/>
              </p:ext>
            </p:extLst>
          </p:nvPr>
        </p:nvGraphicFramePr>
        <p:xfrm>
          <a:off x="611560" y="1851670"/>
          <a:ext cx="4968552" cy="976486"/>
        </p:xfrm>
        <a:graphic>
          <a:graphicData uri="http://schemas.openxmlformats.org/presentationml/2006/ole">
            <mc:AlternateContent xmlns:mc="http://schemas.openxmlformats.org/markup-compatibility/2006">
              <mc:Choice xmlns:v="urn:schemas-microsoft-com:vml" Requires="v">
                <p:oleObj name="Equation" r:id="rId4" imgW="2476500" imgH="457200" progId="Equation.3">
                  <p:embed/>
                </p:oleObj>
              </mc:Choice>
              <mc:Fallback>
                <p:oleObj name="Equation" r:id="rId4" imgW="2476500" imgH="457200" progId="Equation.3">
                  <p:embed/>
                  <p:pic>
                    <p:nvPicPr>
                      <p:cNvPr id="3"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1851670"/>
                        <a:ext cx="4968552" cy="976486"/>
                      </a:xfrm>
                      <a:prstGeom prst="rect">
                        <a:avLst/>
                      </a:prstGeom>
                      <a:solidFill>
                        <a:schemeClr val="bg1">
                          <a:lumMod val="95000"/>
                        </a:schemeClr>
                      </a:solidFill>
                      <a:ln>
                        <a:solidFill>
                          <a:schemeClr val="tx1"/>
                        </a:solidFill>
                      </a:ln>
                      <a:effectLst/>
                    </p:spPr>
                  </p:pic>
                </p:oleObj>
              </mc:Fallback>
            </mc:AlternateContent>
          </a:graphicData>
        </a:graphic>
      </p:graphicFrame>
      <p:sp>
        <p:nvSpPr>
          <p:cNvPr id="4" name="Text Box 15">
            <a:extLst>
              <a:ext uri="{FF2B5EF4-FFF2-40B4-BE49-F238E27FC236}">
                <a16:creationId xmlns:a16="http://schemas.microsoft.com/office/drawing/2014/main" id="{BCF76DC8-7105-4D0B-9EE3-E3D7DFFE0B02}"/>
              </a:ext>
            </a:extLst>
          </p:cNvPr>
          <p:cNvSpPr txBox="1">
            <a:spLocks noChangeArrowheads="1"/>
          </p:cNvSpPr>
          <p:nvPr/>
        </p:nvSpPr>
        <p:spPr bwMode="auto">
          <a:xfrm>
            <a:off x="152400" y="2916689"/>
            <a:ext cx="881208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eaLnBrk="1" hangingPunct="1">
              <a:spcBef>
                <a:spcPct val="50000"/>
              </a:spcBef>
              <a:buFont typeface="Wingdings" panose="05000000000000000000" pitchFamily="2" charset="2"/>
              <a:buChar char="§"/>
            </a:pPr>
            <a:r>
              <a:rPr lang="pt-BR" altLang="en-US" sz="1800" dirty="0">
                <a:latin typeface="Arial" panose="020B0604020202020204" pitchFamily="34" charset="0"/>
                <a:cs typeface="Arial" panose="020B0604020202020204" pitchFamily="34" charset="0"/>
              </a:rPr>
              <a:t>Note que a ROI não é alterada se o valor presente dos impostos não for alterado.</a:t>
            </a:r>
          </a:p>
          <a:p>
            <a:pPr marL="342900" indent="-342900" algn="just">
              <a:spcBef>
                <a:spcPct val="50000"/>
              </a:spcBef>
              <a:buFont typeface="Wingdings" panose="05000000000000000000" pitchFamily="2" charset="2"/>
              <a:buChar char="§"/>
            </a:pPr>
            <a:r>
              <a:rPr lang="pt-BR" altLang="en-US" sz="1800" dirty="0">
                <a:latin typeface="Arial" panose="020B0604020202020204" pitchFamily="34" charset="0"/>
                <a:cs typeface="Arial" panose="020B0604020202020204" pitchFamily="34" charset="0"/>
              </a:rPr>
              <a:t>Logo, a evolução dos impostos no tempo não afeta o consumo se G for mantido constante, pois nesse caso, para respeitar a sua restrição orçamentária intertemporal o governo deverá aumentar os impostos no futuro, não alterando assim a riqueza das famílias.</a:t>
            </a:r>
          </a:p>
          <a:p>
            <a:pPr marL="342900" indent="-342900" algn="just" eaLnBrk="1" hangingPunct="1">
              <a:spcBef>
                <a:spcPct val="50000"/>
              </a:spcBef>
              <a:buFont typeface="Wingdings" panose="05000000000000000000" pitchFamily="2" charset="2"/>
              <a:buChar char="§"/>
            </a:pPr>
            <a:endParaRPr lang="pt-BR" altLang="en-US" sz="18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3323726C-460F-4F31-84D1-155D60092311}"/>
              </a:ext>
            </a:extLst>
          </p:cNvPr>
          <p:cNvSpPr txBox="1"/>
          <p:nvPr/>
        </p:nvSpPr>
        <p:spPr>
          <a:xfrm>
            <a:off x="179512" y="123478"/>
            <a:ext cx="8352928" cy="400110"/>
          </a:xfrm>
          <a:prstGeom prst="rect">
            <a:avLst/>
          </a:prstGeom>
          <a:noFill/>
        </p:spPr>
        <p:txBody>
          <a:bodyPr wrap="square" rtlCol="0">
            <a:spAutoFit/>
          </a:bodyPr>
          <a:lstStyle/>
          <a:p>
            <a:pPr marL="285750" indent="-285750">
              <a:buFont typeface="Wingdings" panose="05000000000000000000" pitchFamily="2" charset="2"/>
              <a:buChar char="§"/>
            </a:pPr>
            <a:r>
              <a:rPr lang="pt-BR" sz="2000" b="1" dirty="0">
                <a:latin typeface="Arial" panose="020B0604020202020204" pitchFamily="34" charset="0"/>
                <a:cs typeface="Arial" panose="020B0604020202020204" pitchFamily="34" charset="0"/>
              </a:rPr>
              <a:t>A Restrição Orçamentária Intertemporal das Famílias (ROI)</a:t>
            </a:r>
          </a:p>
        </p:txBody>
      </p:sp>
      <p:cxnSp>
        <p:nvCxnSpPr>
          <p:cNvPr id="6" name="Conector de Seta Reta 5">
            <a:extLst>
              <a:ext uri="{FF2B5EF4-FFF2-40B4-BE49-F238E27FC236}">
                <a16:creationId xmlns:a16="http://schemas.microsoft.com/office/drawing/2014/main" id="{5C886680-3305-40F6-997F-76A1E2E149C7}"/>
              </a:ext>
            </a:extLst>
          </p:cNvPr>
          <p:cNvCxnSpPr/>
          <p:nvPr/>
        </p:nvCxnSpPr>
        <p:spPr>
          <a:xfrm>
            <a:off x="827584" y="1563638"/>
            <a:ext cx="0" cy="288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69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C4A9C0A2-27FA-4652-BEB3-CDCC645724C3}"/>
              </a:ext>
            </a:extLst>
          </p:cNvPr>
          <p:cNvSpPr txBox="1"/>
          <p:nvPr/>
        </p:nvSpPr>
        <p:spPr>
          <a:xfrm>
            <a:off x="107504" y="51470"/>
            <a:ext cx="8856984" cy="769441"/>
          </a:xfrm>
          <a:prstGeom prst="rect">
            <a:avLst/>
          </a:prstGeom>
          <a:noFill/>
        </p:spPr>
        <p:txBody>
          <a:bodyPr wrap="square" rtlCol="0">
            <a:spAutoFit/>
          </a:bodyPr>
          <a:lstStyle/>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Um aumento na taxa de juros (tudo o mais constante) provoca redução em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 aumento em </a:t>
            </a:r>
            <a:r>
              <a:rPr lang="pt-BR" sz="2000" i="1" dirty="0">
                <a:latin typeface="Arial" panose="020B0604020202020204" pitchFamily="34" charset="0"/>
                <a:cs typeface="Arial" panose="020B0604020202020204" pitchFamily="34" charset="0"/>
              </a:rPr>
              <a:t>C</a:t>
            </a:r>
            <a:r>
              <a:rPr lang="pt-BR" sz="1400" i="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a:t>
            </a:r>
          </a:p>
        </p:txBody>
      </p:sp>
      <p:sp>
        <p:nvSpPr>
          <p:cNvPr id="3" name="CaixaDeTexto 2">
            <a:extLst>
              <a:ext uri="{FF2B5EF4-FFF2-40B4-BE49-F238E27FC236}">
                <a16:creationId xmlns:a16="http://schemas.microsoft.com/office/drawing/2014/main" id="{A5386195-C852-4140-BF18-EABA2B145B63}"/>
              </a:ext>
            </a:extLst>
          </p:cNvPr>
          <p:cNvSpPr txBox="1"/>
          <p:nvPr/>
        </p:nvSpPr>
        <p:spPr>
          <a:xfrm>
            <a:off x="2987824" y="411510"/>
            <a:ext cx="57606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graphicFrame>
        <p:nvGraphicFramePr>
          <p:cNvPr id="4" name="Object 3">
            <a:extLst>
              <a:ext uri="{FF2B5EF4-FFF2-40B4-BE49-F238E27FC236}">
                <a16:creationId xmlns:a16="http://schemas.microsoft.com/office/drawing/2014/main" id="{02F06A11-E56A-480D-8397-B7CAA07FE60D}"/>
              </a:ext>
            </a:extLst>
          </p:cNvPr>
          <p:cNvGraphicFramePr>
            <a:graphicFrameLocks/>
          </p:cNvGraphicFramePr>
          <p:nvPr>
            <p:extLst>
              <p:ext uri="{D42A27DB-BD31-4B8C-83A1-F6EECF244321}">
                <p14:modId xmlns:p14="http://schemas.microsoft.com/office/powerpoint/2010/main" val="1184678492"/>
              </p:ext>
            </p:extLst>
          </p:nvPr>
        </p:nvGraphicFramePr>
        <p:xfrm>
          <a:off x="179512" y="804367"/>
          <a:ext cx="6000750" cy="903287"/>
        </p:xfrm>
        <a:graphic>
          <a:graphicData uri="http://schemas.openxmlformats.org/presentationml/2006/ole">
            <mc:AlternateContent xmlns:mc="http://schemas.openxmlformats.org/markup-compatibility/2006">
              <mc:Choice xmlns:v="urn:schemas-microsoft-com:vml" Requires="v">
                <p:oleObj name="Equation" r:id="rId2" imgW="3225600" imgH="469800" progId="Equation.DSMT4">
                  <p:embed/>
                </p:oleObj>
              </mc:Choice>
              <mc:Fallback>
                <p:oleObj name="Equation" r:id="rId2" imgW="3225600" imgH="469800" progId="Equation.DSMT4">
                  <p:embed/>
                  <p:pic>
                    <p:nvPicPr>
                      <p:cNvPr id="8" name="Object 3">
                        <a:extLst>
                          <a:ext uri="{FF2B5EF4-FFF2-40B4-BE49-F238E27FC236}">
                            <a16:creationId xmlns:a16="http://schemas.microsoft.com/office/drawing/2014/main" id="{EAD62D1E-35C6-4DDC-9105-FA84E7A5E6AB}"/>
                          </a:ext>
                        </a:extLst>
                      </p:cNvPr>
                      <p:cNvPicPr>
                        <a:picLocks noChangeArrowheads="1"/>
                      </p:cNvPicPr>
                      <p:nvPr/>
                    </p:nvPicPr>
                    <p:blipFill>
                      <a:blip r:embed="rId3"/>
                      <a:srcRect/>
                      <a:stretch>
                        <a:fillRect/>
                      </a:stretch>
                    </p:blipFill>
                    <p:spPr bwMode="auto">
                      <a:xfrm>
                        <a:off x="179512" y="804367"/>
                        <a:ext cx="6000750" cy="903287"/>
                      </a:xfrm>
                      <a:prstGeom prst="rect">
                        <a:avLst/>
                      </a:prstGeom>
                      <a:noFill/>
                      <a:ln w="9525">
                        <a:noFill/>
                        <a:miter lim="800000"/>
                        <a:headEnd/>
                        <a:tailEnd/>
                      </a:ln>
                    </p:spPr>
                  </p:pic>
                </p:oleObj>
              </mc:Fallback>
            </mc:AlternateContent>
          </a:graphicData>
        </a:graphic>
      </p:graphicFrame>
      <p:sp>
        <p:nvSpPr>
          <p:cNvPr id="5" name="CaixaDeTexto 4">
            <a:extLst>
              <a:ext uri="{FF2B5EF4-FFF2-40B4-BE49-F238E27FC236}">
                <a16:creationId xmlns:a16="http://schemas.microsoft.com/office/drawing/2014/main" id="{F31B6955-C81E-40C1-BE72-5CC8BCB3E401}"/>
              </a:ext>
            </a:extLst>
          </p:cNvPr>
          <p:cNvSpPr txBox="1"/>
          <p:nvPr/>
        </p:nvSpPr>
        <p:spPr>
          <a:xfrm>
            <a:off x="107504" y="1802309"/>
            <a:ext cx="8856984" cy="769441"/>
          </a:xfrm>
          <a:prstGeom prst="rect">
            <a:avLst/>
          </a:prstGeom>
          <a:noFill/>
        </p:spPr>
        <p:txBody>
          <a:bodyPr wrap="square" rtlCol="0">
            <a:spAutoFit/>
          </a:bodyPr>
          <a:lstStyle/>
          <a:p>
            <a:pPr algn="just"/>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 aumento na taxa real de juros reduz o consumo presente e aumenta o consumo futuro.</a:t>
            </a:r>
          </a:p>
        </p:txBody>
      </p:sp>
    </p:spTree>
    <p:extLst>
      <p:ext uri="{BB962C8B-B14F-4D97-AF65-F5344CB8AC3E}">
        <p14:creationId xmlns:p14="http://schemas.microsoft.com/office/powerpoint/2010/main" val="289777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AE6B0A7-BE46-4217-BF3B-8C1EB2178328}"/>
              </a:ext>
            </a:extLst>
          </p:cNvPr>
          <p:cNvSpPr/>
          <p:nvPr/>
        </p:nvSpPr>
        <p:spPr>
          <a:xfrm>
            <a:off x="179512" y="58722"/>
            <a:ext cx="8784976" cy="2077492"/>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02 - 2020</a:t>
            </a:r>
          </a:p>
          <a:p>
            <a:pPr algn="just"/>
            <a:r>
              <a:rPr lang="pt-BR" sz="2000" b="0" i="0" dirty="0">
                <a:effectLst/>
                <a:latin typeface="Arial" panose="020B0604020202020204" pitchFamily="34" charset="0"/>
                <a:cs typeface="Arial" panose="020B0604020202020204" pitchFamily="34" charset="0"/>
              </a:rPr>
              <a:t>Avalie as seguintes afirmativas:</a:t>
            </a: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Em uma economia com expectativas racionais, um corte de impostos antecipado pelos agentes não teria nenhum impacto sobre o produto, tanto no curto como no longo prazo.</a:t>
            </a:r>
          </a:p>
          <a:p>
            <a:pPr algn="just"/>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899DAD10-2309-4794-A9EC-7E12229D71E7}"/>
              </a:ext>
            </a:extLst>
          </p:cNvPr>
          <p:cNvSpPr txBox="1"/>
          <p:nvPr/>
        </p:nvSpPr>
        <p:spPr>
          <a:xfrm>
            <a:off x="3635896" y="134761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Retângulo 3">
            <a:extLst>
              <a:ext uri="{FF2B5EF4-FFF2-40B4-BE49-F238E27FC236}">
                <a16:creationId xmlns:a16="http://schemas.microsoft.com/office/drawing/2014/main" id="{5176EAE6-4AA7-4D01-AF65-35E3E8FB6886}"/>
              </a:ext>
            </a:extLst>
          </p:cNvPr>
          <p:cNvSpPr/>
          <p:nvPr/>
        </p:nvSpPr>
        <p:spPr>
          <a:xfrm>
            <a:off x="179512" y="1779662"/>
            <a:ext cx="8784976" cy="477054"/>
          </a:xfrm>
          <a:prstGeom prst="rect">
            <a:avLst/>
          </a:prstGeom>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Esse item trata da </a:t>
            </a:r>
            <a:r>
              <a:rPr lang="pt-BR" sz="2000" b="1" dirty="0">
                <a:latin typeface="Arial" panose="020B0604020202020204" pitchFamily="34" charset="0"/>
                <a:cs typeface="Arial" panose="020B0604020202020204" pitchFamily="34" charset="0"/>
              </a:rPr>
              <a:t>Equivalência Ricardiana</a:t>
            </a:r>
            <a:r>
              <a:rPr lang="pt-BR" sz="2000" dirty="0">
                <a:latin typeface="Arial" panose="020B0604020202020204" pitchFamily="34" charset="0"/>
                <a:cs typeface="Arial" panose="020B0604020202020204" pitchFamily="34" charset="0"/>
              </a:rPr>
              <a:t>. </a:t>
            </a:r>
            <a:endParaRPr lang="pt-BR" sz="2000" b="0" i="0" dirty="0">
              <a:effectLst/>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
            </a:pPr>
            <a:endParaRPr lang="pt-BR" sz="500" b="1"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4016DC3B-F6FD-46A0-9E38-F0821FC242B8}"/>
              </a:ext>
            </a:extLst>
          </p:cNvPr>
          <p:cNvSpPr txBox="1"/>
          <p:nvPr/>
        </p:nvSpPr>
        <p:spPr>
          <a:xfrm>
            <a:off x="179512" y="2427734"/>
            <a:ext cx="8784976" cy="2154436"/>
          </a:xfrm>
          <a:prstGeom prst="rect">
            <a:avLst/>
          </a:prstGeom>
          <a:noFill/>
        </p:spPr>
        <p:txBody>
          <a:bodyPr wrap="square" rtlCol="0">
            <a:spAutoFit/>
          </a:bodyPr>
          <a:lstStyle/>
          <a:p>
            <a:pPr marL="285750" indent="-285750" algn="just">
              <a:buFont typeface="Wingdings" panose="05000000000000000000" pitchFamily="2" charset="2"/>
              <a:buChar char="§"/>
            </a:pPr>
            <a:r>
              <a:rPr lang="pt-BR" sz="2100" b="1" dirty="0">
                <a:latin typeface="Arial" panose="020B0604020202020204" pitchFamily="34" charset="0"/>
                <a:cs typeface="Arial" panose="020B0604020202020204" pitchFamily="34" charset="0"/>
              </a:rPr>
              <a:t>Conforme vimos: </a:t>
            </a:r>
            <a:r>
              <a:rPr lang="pt-BR" sz="2100" dirty="0">
                <a:latin typeface="Arial" panose="020B0604020202020204" pitchFamily="34" charset="0"/>
                <a:cs typeface="Arial" panose="020B0604020202020204" pitchFamily="34" charset="0"/>
              </a:rPr>
              <a:t>uma redução em T aumenta a renda disponível das famílias mas não aumenta o consumo e sim a poupança privada, mantendo a poupança doméstica constante (note que a poupança do governo foi reduzida). </a:t>
            </a:r>
          </a:p>
          <a:p>
            <a:pPr marL="28575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Dito de outro modo, a </a:t>
            </a:r>
            <a:r>
              <a:rPr lang="pt-BR" sz="2100" b="1" dirty="0">
                <a:latin typeface="Arial" panose="020B0604020202020204" pitchFamily="34" charset="0"/>
                <a:cs typeface="Arial" panose="020B0604020202020204" pitchFamily="34" charset="0"/>
              </a:rPr>
              <a:t>demanda agregada não aumenta</a:t>
            </a:r>
            <a:r>
              <a:rPr lang="pt-BR" sz="2100" dirty="0">
                <a:latin typeface="Arial" panose="020B0604020202020204" pitchFamily="34" charset="0"/>
                <a:cs typeface="Arial" panose="020B0604020202020204" pitchFamily="34" charset="0"/>
              </a:rPr>
              <a:t>, </a:t>
            </a:r>
            <a:r>
              <a:rPr lang="pt-BR" sz="2100" b="1" dirty="0">
                <a:latin typeface="Arial" panose="020B0604020202020204" pitchFamily="34" charset="0"/>
                <a:cs typeface="Arial" panose="020B0604020202020204" pitchFamily="34" charset="0"/>
              </a:rPr>
              <a:t>assim como o produto.</a:t>
            </a:r>
          </a:p>
        </p:txBody>
      </p:sp>
    </p:spTree>
    <p:extLst>
      <p:ext uri="{BB962C8B-B14F-4D97-AF65-F5344CB8AC3E}">
        <p14:creationId xmlns:p14="http://schemas.microsoft.com/office/powerpoint/2010/main" val="317646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8034B75-8744-46AB-9C8C-A8D80F1B00F4}"/>
              </a:ext>
            </a:extLst>
          </p:cNvPr>
          <p:cNvSpPr/>
          <p:nvPr/>
        </p:nvSpPr>
        <p:spPr>
          <a:xfrm>
            <a:off x="179512" y="58722"/>
            <a:ext cx="8784976" cy="2693045"/>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13 - 2020</a:t>
            </a:r>
          </a:p>
          <a:p>
            <a:pPr algn="just"/>
            <a:r>
              <a:rPr lang="pt-BR" sz="2000" b="0" i="0" dirty="0">
                <a:effectLst/>
                <a:latin typeface="Arial" panose="020B0604020202020204" pitchFamily="34" charset="0"/>
                <a:cs typeface="Arial" panose="020B0604020202020204" pitchFamily="34" charset="0"/>
              </a:rPr>
              <a:t>Considere um consumidor representativo com a seguinte função utilidade:    .                             , em que </a:t>
            </a:r>
            <a:r>
              <a:rPr lang="pt-BR" sz="2000" b="0" i="1" dirty="0">
                <a:effectLst/>
                <a:latin typeface="Arial" panose="020B0604020202020204" pitchFamily="34" charset="0"/>
                <a:cs typeface="Arial" panose="020B0604020202020204" pitchFamily="34" charset="0"/>
              </a:rPr>
              <a:t>C</a:t>
            </a:r>
            <a:r>
              <a:rPr lang="pt-BR" sz="1200" b="0" i="1" dirty="0">
                <a:effectLst/>
                <a:latin typeface="Arial" panose="020B0604020202020204" pitchFamily="34" charset="0"/>
                <a:cs typeface="Arial" panose="020B0604020202020204" pitchFamily="34" charset="0"/>
              </a:rPr>
              <a:t>1</a:t>
            </a:r>
            <a:r>
              <a:rPr lang="pt-BR" sz="2000" b="0" i="0" dirty="0">
                <a:effectLst/>
                <a:latin typeface="Arial" panose="020B0604020202020204" pitchFamily="34" charset="0"/>
                <a:cs typeface="Arial" panose="020B0604020202020204" pitchFamily="34" charset="0"/>
              </a:rPr>
              <a:t> é o consumo corrente, </a:t>
            </a:r>
            <a:r>
              <a:rPr lang="pt-BR" sz="2000" b="0" i="1" dirty="0">
                <a:effectLst/>
                <a:latin typeface="Arial" panose="020B0604020202020204" pitchFamily="34" charset="0"/>
                <a:cs typeface="Arial" panose="020B0604020202020204" pitchFamily="34" charset="0"/>
              </a:rPr>
              <a:t>C</a:t>
            </a:r>
            <a:r>
              <a:rPr lang="pt-BR" sz="1200" b="0" i="1" dirty="0">
                <a:effectLst/>
                <a:latin typeface="Arial" panose="020B0604020202020204" pitchFamily="34" charset="0"/>
                <a:cs typeface="Arial" panose="020B0604020202020204" pitchFamily="34" charset="0"/>
              </a:rPr>
              <a:t>2</a:t>
            </a:r>
            <a:r>
              <a:rPr lang="pt-BR" sz="2000" b="0" i="0" dirty="0">
                <a:effectLst/>
                <a:latin typeface="Arial" panose="020B0604020202020204" pitchFamily="34" charset="0"/>
                <a:cs typeface="Arial" panose="020B0604020202020204" pitchFamily="34" charset="0"/>
              </a:rPr>
              <a:t> é o consumo  futuro e </a:t>
            </a:r>
            <a:r>
              <a:rPr lang="pt-BR" sz="2000" b="0" i="1" dirty="0">
                <a:effectLst/>
                <a:latin typeface="Symbol" panose="05050102010706020507" pitchFamily="18" charset="2"/>
                <a:cs typeface="Arial" panose="020B0604020202020204" pitchFamily="34" charset="0"/>
              </a:rPr>
              <a:t>b</a:t>
            </a:r>
            <a:r>
              <a:rPr lang="pt-BR" sz="2000" b="0" i="0" dirty="0">
                <a:effectLst/>
                <a:latin typeface="Arial" panose="020B0604020202020204" pitchFamily="34" charset="0"/>
                <a:cs typeface="Arial" panose="020B0604020202020204" pitchFamily="34" charset="0"/>
              </a:rPr>
              <a:t> é o fator de desconto. A taxa de juros (</a:t>
            </a:r>
            <a:r>
              <a:rPr lang="pt-BR" sz="2000" b="0" i="1" dirty="0">
                <a:effectLst/>
                <a:latin typeface="Arial" panose="020B0604020202020204" pitchFamily="34" charset="0"/>
                <a:cs typeface="Arial" panose="020B0604020202020204" pitchFamily="34" charset="0"/>
              </a:rPr>
              <a:t>r</a:t>
            </a:r>
            <a:r>
              <a:rPr lang="pt-BR" sz="2000" b="0" i="0" dirty="0">
                <a:effectLst/>
                <a:latin typeface="Arial" panose="020B0604020202020204" pitchFamily="34" charset="0"/>
                <a:cs typeface="Arial" panose="020B0604020202020204" pitchFamily="34" charset="0"/>
              </a:rPr>
              <a:t>) é igual a 1 e                 . Adicionalmente, suponha que não há imperfeições de mercado e que a renda do consumidor nos períodos 1 e 2 seja dada por 120 e 60, respectivamente. Determine o valor da poupança corrente que maximiza a utilidade do consumidor.</a:t>
            </a:r>
            <a:r>
              <a:rPr lang="pt-BR" sz="2000" dirty="0">
                <a:latin typeface="Arial" panose="020B0604020202020204" pitchFamily="34" charset="0"/>
                <a:cs typeface="Arial" panose="020B0604020202020204" pitchFamily="34" charset="0"/>
              </a:rPr>
              <a:t> </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graphicFrame>
        <p:nvGraphicFramePr>
          <p:cNvPr id="3" name="Object 9">
            <a:extLst>
              <a:ext uri="{FF2B5EF4-FFF2-40B4-BE49-F238E27FC236}">
                <a16:creationId xmlns:a16="http://schemas.microsoft.com/office/drawing/2014/main" id="{3E92B522-829F-44FF-B8EB-8EABCCB4260D}"/>
              </a:ext>
            </a:extLst>
          </p:cNvPr>
          <p:cNvGraphicFramePr>
            <a:graphicFrameLocks noChangeAspect="1"/>
          </p:cNvGraphicFramePr>
          <p:nvPr>
            <p:extLst>
              <p:ext uri="{D42A27DB-BD31-4B8C-83A1-F6EECF244321}">
                <p14:modId xmlns:p14="http://schemas.microsoft.com/office/powerpoint/2010/main" val="765302957"/>
              </p:ext>
            </p:extLst>
          </p:nvPr>
        </p:nvGraphicFramePr>
        <p:xfrm>
          <a:off x="251520" y="744279"/>
          <a:ext cx="2473001" cy="430294"/>
        </p:xfrm>
        <a:graphic>
          <a:graphicData uri="http://schemas.openxmlformats.org/presentationml/2006/ole">
            <mc:AlternateContent xmlns:mc="http://schemas.openxmlformats.org/markup-compatibility/2006">
              <mc:Choice xmlns:v="urn:schemas-microsoft-com:vml" Requires="v">
                <p:oleObj name="Equation" r:id="rId2" imgW="1384200" imgH="253800" progId="Equation.DSMT4">
                  <p:embed/>
                </p:oleObj>
              </mc:Choice>
              <mc:Fallback>
                <p:oleObj name="Equation" r:id="rId2" imgW="1384200" imgH="253800" progId="Equation.DSMT4">
                  <p:embed/>
                  <p:pic>
                    <p:nvPicPr>
                      <p:cNvPr id="3" name="Object 9">
                        <a:extLst>
                          <a:ext uri="{FF2B5EF4-FFF2-40B4-BE49-F238E27FC236}">
                            <a16:creationId xmlns:a16="http://schemas.microsoft.com/office/drawing/2014/main" id="{32EB75B7-E137-4366-8B8F-1362BEBABEFB}"/>
                          </a:ext>
                        </a:extLst>
                      </p:cNvPr>
                      <p:cNvPicPr>
                        <a:picLocks noChangeAspect="1" noChangeArrowheads="1"/>
                      </p:cNvPicPr>
                      <p:nvPr/>
                    </p:nvPicPr>
                    <p:blipFill>
                      <a:blip r:embed="rId3"/>
                      <a:srcRect/>
                      <a:stretch>
                        <a:fillRect/>
                      </a:stretch>
                    </p:blipFill>
                    <p:spPr bwMode="auto">
                      <a:xfrm>
                        <a:off x="251520" y="744279"/>
                        <a:ext cx="2473001" cy="430294"/>
                      </a:xfrm>
                      <a:prstGeom prst="rect">
                        <a:avLst/>
                      </a:prstGeom>
                      <a:noFill/>
                      <a:ln>
                        <a:noFill/>
                      </a:ln>
                      <a:effectLst/>
                    </p:spPr>
                  </p:pic>
                </p:oleObj>
              </mc:Fallback>
            </mc:AlternateContent>
          </a:graphicData>
        </a:graphic>
      </p:graphicFrame>
      <p:graphicFrame>
        <p:nvGraphicFramePr>
          <p:cNvPr id="4" name="Object 9">
            <a:extLst>
              <a:ext uri="{FF2B5EF4-FFF2-40B4-BE49-F238E27FC236}">
                <a16:creationId xmlns:a16="http://schemas.microsoft.com/office/drawing/2014/main" id="{2190232C-0134-4EBA-812D-EC7E2A77298F}"/>
              </a:ext>
            </a:extLst>
          </p:cNvPr>
          <p:cNvGraphicFramePr>
            <a:graphicFrameLocks noChangeAspect="1"/>
          </p:cNvGraphicFramePr>
          <p:nvPr>
            <p:extLst>
              <p:ext uri="{D42A27DB-BD31-4B8C-83A1-F6EECF244321}">
                <p14:modId xmlns:p14="http://schemas.microsoft.com/office/powerpoint/2010/main" val="917571670"/>
              </p:ext>
            </p:extLst>
          </p:nvPr>
        </p:nvGraphicFramePr>
        <p:xfrm>
          <a:off x="7524328" y="1024574"/>
          <a:ext cx="1224136" cy="467056"/>
        </p:xfrm>
        <a:graphic>
          <a:graphicData uri="http://schemas.openxmlformats.org/presentationml/2006/ole">
            <mc:AlternateContent xmlns:mc="http://schemas.openxmlformats.org/markup-compatibility/2006">
              <mc:Choice xmlns:v="urn:schemas-microsoft-com:vml" Requires="v">
                <p:oleObj name="Equation" r:id="rId4" imgW="736560" imgH="253800" progId="Equation.DSMT4">
                  <p:embed/>
                </p:oleObj>
              </mc:Choice>
              <mc:Fallback>
                <p:oleObj name="Equation" r:id="rId4" imgW="736560" imgH="253800" progId="Equation.DSMT4">
                  <p:embed/>
                  <p:pic>
                    <p:nvPicPr>
                      <p:cNvPr id="4" name="Object 9">
                        <a:extLst>
                          <a:ext uri="{FF2B5EF4-FFF2-40B4-BE49-F238E27FC236}">
                            <a16:creationId xmlns:a16="http://schemas.microsoft.com/office/drawing/2014/main" id="{938594B9-8FA9-4D33-9E57-16505EE5F36C}"/>
                          </a:ext>
                        </a:extLst>
                      </p:cNvPr>
                      <p:cNvPicPr>
                        <a:picLocks noChangeAspect="1" noChangeArrowheads="1"/>
                      </p:cNvPicPr>
                      <p:nvPr/>
                    </p:nvPicPr>
                    <p:blipFill>
                      <a:blip r:embed="rId5"/>
                      <a:srcRect/>
                      <a:stretch>
                        <a:fillRect/>
                      </a:stretch>
                    </p:blipFill>
                    <p:spPr bwMode="auto">
                      <a:xfrm>
                        <a:off x="7524328" y="1024574"/>
                        <a:ext cx="1224136" cy="467056"/>
                      </a:xfrm>
                      <a:prstGeom prst="rect">
                        <a:avLst/>
                      </a:prstGeom>
                      <a:noFill/>
                      <a:ln>
                        <a:noFill/>
                      </a:ln>
                      <a:effectLst/>
                    </p:spPr>
                  </p:pic>
                </p:oleObj>
              </mc:Fallback>
            </mc:AlternateContent>
          </a:graphicData>
        </a:graphic>
      </p:graphicFrame>
      <p:sp>
        <p:nvSpPr>
          <p:cNvPr id="5" name="CaixaDeTexto 4">
            <a:extLst>
              <a:ext uri="{FF2B5EF4-FFF2-40B4-BE49-F238E27FC236}">
                <a16:creationId xmlns:a16="http://schemas.microsoft.com/office/drawing/2014/main" id="{211C6D3D-DFB6-42A6-B0CC-7CA834ACA498}"/>
              </a:ext>
            </a:extLst>
          </p:cNvPr>
          <p:cNvSpPr txBox="1"/>
          <p:nvPr/>
        </p:nvSpPr>
        <p:spPr>
          <a:xfrm>
            <a:off x="3059832" y="2283718"/>
            <a:ext cx="21602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Resposta = 20</a:t>
            </a:r>
          </a:p>
        </p:txBody>
      </p:sp>
      <p:sp>
        <p:nvSpPr>
          <p:cNvPr id="6" name="Retângulo 5">
            <a:extLst>
              <a:ext uri="{FF2B5EF4-FFF2-40B4-BE49-F238E27FC236}">
                <a16:creationId xmlns:a16="http://schemas.microsoft.com/office/drawing/2014/main" id="{27CAA1AC-5A80-4085-8229-4CC33B3CF01D}"/>
              </a:ext>
            </a:extLst>
          </p:cNvPr>
          <p:cNvSpPr/>
          <p:nvPr/>
        </p:nvSpPr>
        <p:spPr>
          <a:xfrm>
            <a:off x="138223" y="2787774"/>
            <a:ext cx="8898273" cy="2246769"/>
          </a:xfrm>
          <a:prstGeom prst="rect">
            <a:avLst/>
          </a:prstGeom>
        </p:spPr>
        <p:txBody>
          <a:bodyPr wrap="square">
            <a:spAutoFit/>
          </a:bodyPr>
          <a:lstStyle/>
          <a:p>
            <a:pPr marL="342900" indent="-342900" algn="just">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Trata-se de um exercício (nesse caso, quase idêntico ao da prova da ANPEC de 2009) sobre maximização da trajetória de consumo, considerando um modelo com dois períodos. </a:t>
            </a:r>
          </a:p>
          <a:p>
            <a:pPr marL="800100" lvl="1" indent="-342900" algn="just">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Exercício muito parecido com os que apareceram nas provas de 2009 e 2019.</a:t>
            </a:r>
          </a:p>
          <a:p>
            <a:pPr marL="342900" indent="-342900" algn="just">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Como é um exercício que envolve um pouco mais de técnica, é muito importante que o material teórico seja consultado.</a:t>
            </a:r>
          </a:p>
        </p:txBody>
      </p:sp>
    </p:spTree>
    <p:extLst>
      <p:ext uri="{BB962C8B-B14F-4D97-AF65-F5344CB8AC3E}">
        <p14:creationId xmlns:p14="http://schemas.microsoft.com/office/powerpoint/2010/main" val="165307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F8F8B701-EC8E-4503-9F04-4117A7B8116B}"/>
              </a:ext>
            </a:extLst>
          </p:cNvPr>
          <p:cNvGraphicFramePr>
            <a:graphicFrameLocks/>
          </p:cNvGraphicFramePr>
          <p:nvPr>
            <p:extLst>
              <p:ext uri="{D42A27DB-BD31-4B8C-83A1-F6EECF244321}">
                <p14:modId xmlns:p14="http://schemas.microsoft.com/office/powerpoint/2010/main" val="2377732351"/>
              </p:ext>
            </p:extLst>
          </p:nvPr>
        </p:nvGraphicFramePr>
        <p:xfrm>
          <a:off x="611560" y="515556"/>
          <a:ext cx="1800200" cy="904066"/>
        </p:xfrm>
        <a:graphic>
          <a:graphicData uri="http://schemas.openxmlformats.org/presentationml/2006/ole">
            <mc:AlternateContent xmlns:mc="http://schemas.openxmlformats.org/markup-compatibility/2006">
              <mc:Choice xmlns:v="urn:schemas-microsoft-com:vml" Requires="v">
                <p:oleObj name="Equation" r:id="rId2" imgW="927000" imgH="469800" progId="Equation.DSMT4">
                  <p:embed/>
                </p:oleObj>
              </mc:Choice>
              <mc:Fallback>
                <p:oleObj name="Equation" r:id="rId2" imgW="927000" imgH="469800" progId="Equation.DSMT4">
                  <p:embed/>
                  <p:pic>
                    <p:nvPicPr>
                      <p:cNvPr id="3" name="Object 3">
                        <a:extLst>
                          <a:ext uri="{FF2B5EF4-FFF2-40B4-BE49-F238E27FC236}">
                            <a16:creationId xmlns:a16="http://schemas.microsoft.com/office/drawing/2014/main" id="{0EF4562F-28A0-4057-869B-36318B96A643}"/>
                          </a:ext>
                        </a:extLst>
                      </p:cNvPr>
                      <p:cNvPicPr>
                        <a:picLocks noChangeArrowheads="1"/>
                      </p:cNvPicPr>
                      <p:nvPr/>
                    </p:nvPicPr>
                    <p:blipFill>
                      <a:blip r:embed="rId3"/>
                      <a:srcRect/>
                      <a:stretch>
                        <a:fillRect/>
                      </a:stretch>
                    </p:blipFill>
                    <p:spPr bwMode="auto">
                      <a:xfrm>
                        <a:off x="611560" y="515556"/>
                        <a:ext cx="1800200" cy="904066"/>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
        <p:nvSpPr>
          <p:cNvPr id="3" name="CaixaDeTexto 2">
            <a:extLst>
              <a:ext uri="{FF2B5EF4-FFF2-40B4-BE49-F238E27FC236}">
                <a16:creationId xmlns:a16="http://schemas.microsoft.com/office/drawing/2014/main" id="{5BE52A12-D283-481E-9BAD-6AEE0A665CD1}"/>
              </a:ext>
            </a:extLst>
          </p:cNvPr>
          <p:cNvSpPr txBox="1"/>
          <p:nvPr/>
        </p:nvSpPr>
        <p:spPr>
          <a:xfrm>
            <a:off x="179512" y="-13325"/>
            <a:ext cx="8784976" cy="430887"/>
          </a:xfrm>
          <a:prstGeom prst="rect">
            <a:avLst/>
          </a:prstGeom>
          <a:noFill/>
        </p:spPr>
        <p:txBody>
          <a:bodyPr wrap="square" rtlCol="0">
            <a:spAutoFit/>
          </a:bodyPr>
          <a:lstStyle/>
          <a:p>
            <a:pPr marL="285750" indent="-285750">
              <a:buFont typeface="Wingdings" panose="05000000000000000000" pitchFamily="2" charset="2"/>
              <a:buChar char="§"/>
            </a:pPr>
            <a:r>
              <a:rPr lang="pt-BR" sz="2200" dirty="0">
                <a:latin typeface="Arial" panose="020B0604020202020204" pitchFamily="34" charset="0"/>
                <a:cs typeface="Arial" panose="020B0604020202020204" pitchFamily="34" charset="0"/>
              </a:rPr>
              <a:t>Como acabamos de ver, a condição de equilíbrio implica em:</a:t>
            </a:r>
          </a:p>
        </p:txBody>
      </p:sp>
      <p:sp>
        <p:nvSpPr>
          <p:cNvPr id="4" name="Retângulo 3">
            <a:extLst>
              <a:ext uri="{FF2B5EF4-FFF2-40B4-BE49-F238E27FC236}">
                <a16:creationId xmlns:a16="http://schemas.microsoft.com/office/drawing/2014/main" id="{E99E4B34-14C3-4BFB-9114-F0F1C4AD6939}"/>
              </a:ext>
            </a:extLst>
          </p:cNvPr>
          <p:cNvSpPr/>
          <p:nvPr/>
        </p:nvSpPr>
        <p:spPr>
          <a:xfrm>
            <a:off x="4779786" y="3977556"/>
            <a:ext cx="944342" cy="42998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BEF0BA1-5E9A-4C26-8B19-1F28D875472D}"/>
              </a:ext>
            </a:extLst>
          </p:cNvPr>
          <p:cNvSpPr/>
          <p:nvPr/>
        </p:nvSpPr>
        <p:spPr>
          <a:xfrm>
            <a:off x="7910586" y="3124431"/>
            <a:ext cx="1088358" cy="466402"/>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7B43E4C3-CCEF-469C-84BB-5BBA3F108F66}"/>
              </a:ext>
            </a:extLst>
          </p:cNvPr>
          <p:cNvSpPr/>
          <p:nvPr/>
        </p:nvSpPr>
        <p:spPr>
          <a:xfrm>
            <a:off x="35497" y="1491630"/>
            <a:ext cx="5040560" cy="430887"/>
          </a:xfrm>
          <a:prstGeom prst="rect">
            <a:avLst/>
          </a:prstGeom>
        </p:spPr>
        <p:txBody>
          <a:bodyPr wrap="square">
            <a:spAutoFit/>
          </a:bodyPr>
          <a:lstStyle/>
          <a:p>
            <a:pPr marL="342900" indent="-342900" algn="just">
              <a:spcBef>
                <a:spcPct val="50000"/>
              </a:spcBef>
              <a:buFont typeface="Wingdings" panose="05000000000000000000" pitchFamily="2" charset="2"/>
              <a:buChar char="§"/>
            </a:pPr>
            <a:r>
              <a:rPr lang="pt-BR" altLang="en-US" sz="2200" dirty="0">
                <a:latin typeface="Arial" panose="020B0604020202020204" pitchFamily="34" charset="0"/>
                <a:cs typeface="Arial" panose="020B0604020202020204" pitchFamily="34" charset="0"/>
              </a:rPr>
              <a:t>O exercício informa que                   </a:t>
            </a:r>
            <a:endParaRPr lang="en-US" altLang="en-US" sz="2200" dirty="0">
              <a:latin typeface="Arial" panose="020B0604020202020204" pitchFamily="34" charset="0"/>
              <a:cs typeface="Arial" panose="020B0604020202020204" pitchFamily="34" charset="0"/>
            </a:endParaRPr>
          </a:p>
        </p:txBody>
      </p:sp>
      <p:graphicFrame>
        <p:nvGraphicFramePr>
          <p:cNvPr id="8" name="Object 9">
            <a:extLst>
              <a:ext uri="{FF2B5EF4-FFF2-40B4-BE49-F238E27FC236}">
                <a16:creationId xmlns:a16="http://schemas.microsoft.com/office/drawing/2014/main" id="{AA44CB35-2DC2-4A71-835A-DF7ED7F7FAF7}"/>
              </a:ext>
            </a:extLst>
          </p:cNvPr>
          <p:cNvGraphicFramePr>
            <a:graphicFrameLocks noChangeAspect="1"/>
          </p:cNvGraphicFramePr>
          <p:nvPr>
            <p:extLst>
              <p:ext uri="{D42A27DB-BD31-4B8C-83A1-F6EECF244321}">
                <p14:modId xmlns:p14="http://schemas.microsoft.com/office/powerpoint/2010/main" val="1278917770"/>
              </p:ext>
            </p:extLst>
          </p:nvPr>
        </p:nvGraphicFramePr>
        <p:xfrm>
          <a:off x="3504555" y="1454150"/>
          <a:ext cx="1787525" cy="541338"/>
        </p:xfrm>
        <a:graphic>
          <a:graphicData uri="http://schemas.openxmlformats.org/presentationml/2006/ole">
            <mc:AlternateContent xmlns:mc="http://schemas.openxmlformats.org/markup-compatibility/2006">
              <mc:Choice xmlns:v="urn:schemas-microsoft-com:vml" Requires="v">
                <p:oleObj name="Equation" r:id="rId4" imgW="927000" imgH="253800" progId="Equation.DSMT4">
                  <p:embed/>
                </p:oleObj>
              </mc:Choice>
              <mc:Fallback>
                <p:oleObj name="Equation" r:id="rId4" imgW="927000" imgH="253800" progId="Equation.DSMT4">
                  <p:embed/>
                  <p:pic>
                    <p:nvPicPr>
                      <p:cNvPr id="3" name="Object 9">
                        <a:extLst>
                          <a:ext uri="{FF2B5EF4-FFF2-40B4-BE49-F238E27FC236}">
                            <a16:creationId xmlns:a16="http://schemas.microsoft.com/office/drawing/2014/main" id="{6E929E4A-8971-4B5F-BDEE-9CD98BF74DD1}"/>
                          </a:ext>
                        </a:extLst>
                      </p:cNvPr>
                      <p:cNvPicPr>
                        <a:picLocks noChangeAspect="1" noChangeArrowheads="1"/>
                      </p:cNvPicPr>
                      <p:nvPr/>
                    </p:nvPicPr>
                    <p:blipFill>
                      <a:blip r:embed="rId5"/>
                      <a:srcRect/>
                      <a:stretch>
                        <a:fillRect/>
                      </a:stretch>
                    </p:blipFill>
                    <p:spPr bwMode="auto">
                      <a:xfrm>
                        <a:off x="3504555" y="1454150"/>
                        <a:ext cx="1787525" cy="541338"/>
                      </a:xfrm>
                      <a:prstGeom prst="rect">
                        <a:avLst/>
                      </a:prstGeom>
                      <a:noFill/>
                      <a:ln>
                        <a:noFill/>
                      </a:ln>
                      <a:effectLst/>
                    </p:spPr>
                  </p:pic>
                </p:oleObj>
              </mc:Fallback>
            </mc:AlternateContent>
          </a:graphicData>
        </a:graphic>
      </p:graphicFrame>
      <p:graphicFrame>
        <p:nvGraphicFramePr>
          <p:cNvPr id="10" name="Object 3">
            <a:extLst>
              <a:ext uri="{FF2B5EF4-FFF2-40B4-BE49-F238E27FC236}">
                <a16:creationId xmlns:a16="http://schemas.microsoft.com/office/drawing/2014/main" id="{5CE9A27C-2125-4954-8681-64AD5FE2CB4B}"/>
              </a:ext>
            </a:extLst>
          </p:cNvPr>
          <p:cNvGraphicFramePr>
            <a:graphicFrameLocks/>
          </p:cNvGraphicFramePr>
          <p:nvPr>
            <p:extLst>
              <p:ext uri="{D42A27DB-BD31-4B8C-83A1-F6EECF244321}">
                <p14:modId xmlns:p14="http://schemas.microsoft.com/office/powerpoint/2010/main" val="1891590164"/>
              </p:ext>
            </p:extLst>
          </p:nvPr>
        </p:nvGraphicFramePr>
        <p:xfrm>
          <a:off x="66215" y="1995686"/>
          <a:ext cx="8898273" cy="916399"/>
        </p:xfrm>
        <a:graphic>
          <a:graphicData uri="http://schemas.openxmlformats.org/presentationml/2006/ole">
            <mc:AlternateContent xmlns:mc="http://schemas.openxmlformats.org/markup-compatibility/2006">
              <mc:Choice xmlns:v="urn:schemas-microsoft-com:vml" Requires="v">
                <p:oleObj name="Equation" r:id="rId6" imgW="5054400" imgH="444240" progId="Equation.DSMT4">
                  <p:embed/>
                </p:oleObj>
              </mc:Choice>
              <mc:Fallback>
                <p:oleObj name="Equation" r:id="rId6" imgW="5054400" imgH="444240" progId="Equation.DSMT4">
                  <p:embed/>
                  <p:pic>
                    <p:nvPicPr>
                      <p:cNvPr id="5" name="Object 3">
                        <a:extLst>
                          <a:ext uri="{FF2B5EF4-FFF2-40B4-BE49-F238E27FC236}">
                            <a16:creationId xmlns:a16="http://schemas.microsoft.com/office/drawing/2014/main" id="{1A820271-AF3F-46B0-AFBC-08657B58BA90}"/>
                          </a:ext>
                        </a:extLst>
                      </p:cNvPr>
                      <p:cNvPicPr>
                        <a:picLocks noChangeArrowheads="1"/>
                      </p:cNvPicPr>
                      <p:nvPr/>
                    </p:nvPicPr>
                    <p:blipFill>
                      <a:blip r:embed="rId7"/>
                      <a:srcRect/>
                      <a:stretch>
                        <a:fillRect/>
                      </a:stretch>
                    </p:blipFill>
                    <p:spPr bwMode="auto">
                      <a:xfrm>
                        <a:off x="66215" y="1995686"/>
                        <a:ext cx="8898273" cy="916399"/>
                      </a:xfrm>
                      <a:prstGeom prst="rect">
                        <a:avLst/>
                      </a:prstGeom>
                      <a:noFill/>
                      <a:ln w="9525">
                        <a:noFill/>
                        <a:miter lim="800000"/>
                        <a:headEnd/>
                        <a:tailEnd/>
                      </a:ln>
                    </p:spPr>
                  </p:pic>
                </p:oleObj>
              </mc:Fallback>
            </mc:AlternateContent>
          </a:graphicData>
        </a:graphic>
      </p:graphicFrame>
      <p:graphicFrame>
        <p:nvGraphicFramePr>
          <p:cNvPr id="11" name="Object 3">
            <a:extLst>
              <a:ext uri="{FF2B5EF4-FFF2-40B4-BE49-F238E27FC236}">
                <a16:creationId xmlns:a16="http://schemas.microsoft.com/office/drawing/2014/main" id="{A7DF84F5-67D6-4E4B-B314-668A3AFA354B}"/>
              </a:ext>
            </a:extLst>
          </p:cNvPr>
          <p:cNvGraphicFramePr>
            <a:graphicFrameLocks/>
          </p:cNvGraphicFramePr>
          <p:nvPr>
            <p:extLst>
              <p:ext uri="{D42A27DB-BD31-4B8C-83A1-F6EECF244321}">
                <p14:modId xmlns:p14="http://schemas.microsoft.com/office/powerpoint/2010/main" val="708088127"/>
              </p:ext>
            </p:extLst>
          </p:nvPr>
        </p:nvGraphicFramePr>
        <p:xfrm>
          <a:off x="95649" y="2929943"/>
          <a:ext cx="8839404" cy="916399"/>
        </p:xfrm>
        <a:graphic>
          <a:graphicData uri="http://schemas.openxmlformats.org/presentationml/2006/ole">
            <mc:AlternateContent xmlns:mc="http://schemas.openxmlformats.org/markup-compatibility/2006">
              <mc:Choice xmlns:v="urn:schemas-microsoft-com:vml" Requires="v">
                <p:oleObj name="Equation" r:id="rId8" imgW="4838400" imgH="444240" progId="Equation.DSMT4">
                  <p:embed/>
                </p:oleObj>
              </mc:Choice>
              <mc:Fallback>
                <p:oleObj name="Equation" r:id="rId8" imgW="4838400" imgH="444240" progId="Equation.DSMT4">
                  <p:embed/>
                  <p:pic>
                    <p:nvPicPr>
                      <p:cNvPr id="6" name="Object 3">
                        <a:extLst>
                          <a:ext uri="{FF2B5EF4-FFF2-40B4-BE49-F238E27FC236}">
                            <a16:creationId xmlns:a16="http://schemas.microsoft.com/office/drawing/2014/main" id="{5698CDBA-8FFA-4843-84AB-A5D16E1AB31E}"/>
                          </a:ext>
                        </a:extLst>
                      </p:cNvPr>
                      <p:cNvPicPr>
                        <a:picLocks noChangeArrowheads="1"/>
                      </p:cNvPicPr>
                      <p:nvPr/>
                    </p:nvPicPr>
                    <p:blipFill>
                      <a:blip r:embed="rId9"/>
                      <a:srcRect/>
                      <a:stretch>
                        <a:fillRect/>
                      </a:stretch>
                    </p:blipFill>
                    <p:spPr bwMode="auto">
                      <a:xfrm>
                        <a:off x="95649" y="2929943"/>
                        <a:ext cx="8839404" cy="916399"/>
                      </a:xfrm>
                      <a:prstGeom prst="rect">
                        <a:avLst/>
                      </a:prstGeom>
                      <a:noFill/>
                      <a:ln w="9525">
                        <a:noFill/>
                        <a:miter lim="800000"/>
                        <a:headEnd/>
                        <a:tailEnd/>
                      </a:ln>
                    </p:spPr>
                  </p:pic>
                </p:oleObj>
              </mc:Fallback>
            </mc:AlternateContent>
          </a:graphicData>
        </a:graphic>
      </p:graphicFrame>
      <p:sp>
        <p:nvSpPr>
          <p:cNvPr id="12" name="Retângulo 11">
            <a:extLst>
              <a:ext uri="{FF2B5EF4-FFF2-40B4-BE49-F238E27FC236}">
                <a16:creationId xmlns:a16="http://schemas.microsoft.com/office/drawing/2014/main" id="{A20AEEC9-38EA-4595-8662-9086A3801130}"/>
              </a:ext>
            </a:extLst>
          </p:cNvPr>
          <p:cNvSpPr/>
          <p:nvPr/>
        </p:nvSpPr>
        <p:spPr>
          <a:xfrm>
            <a:off x="4788023" y="4610424"/>
            <a:ext cx="1106001" cy="46159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3" name="Object 3">
            <a:extLst>
              <a:ext uri="{FF2B5EF4-FFF2-40B4-BE49-F238E27FC236}">
                <a16:creationId xmlns:a16="http://schemas.microsoft.com/office/drawing/2014/main" id="{2CAC06B0-F9A4-4C81-A8FF-F38517E9E969}"/>
              </a:ext>
            </a:extLst>
          </p:cNvPr>
          <p:cNvGraphicFramePr>
            <a:graphicFrameLocks/>
          </p:cNvGraphicFramePr>
          <p:nvPr>
            <p:extLst>
              <p:ext uri="{D42A27DB-BD31-4B8C-83A1-F6EECF244321}">
                <p14:modId xmlns:p14="http://schemas.microsoft.com/office/powerpoint/2010/main" val="4175358075"/>
              </p:ext>
            </p:extLst>
          </p:nvPr>
        </p:nvGraphicFramePr>
        <p:xfrm>
          <a:off x="135740" y="3947115"/>
          <a:ext cx="5588388" cy="496843"/>
        </p:xfrm>
        <a:graphic>
          <a:graphicData uri="http://schemas.openxmlformats.org/presentationml/2006/ole">
            <mc:AlternateContent xmlns:mc="http://schemas.openxmlformats.org/markup-compatibility/2006">
              <mc:Choice xmlns:v="urn:schemas-microsoft-com:vml" Requires="v">
                <p:oleObj name="Equation" r:id="rId10" imgW="2971800" imgH="241200" progId="Equation.DSMT4">
                  <p:embed/>
                </p:oleObj>
              </mc:Choice>
              <mc:Fallback>
                <p:oleObj name="Equation" r:id="rId10" imgW="2971800" imgH="241200" progId="Equation.DSMT4">
                  <p:embed/>
                  <p:pic>
                    <p:nvPicPr>
                      <p:cNvPr id="7" name="Object 3">
                        <a:extLst>
                          <a:ext uri="{FF2B5EF4-FFF2-40B4-BE49-F238E27FC236}">
                            <a16:creationId xmlns:a16="http://schemas.microsoft.com/office/drawing/2014/main" id="{39D0855E-4CDD-43FB-858E-4EF162EAE6F7}"/>
                          </a:ext>
                        </a:extLst>
                      </p:cNvPr>
                      <p:cNvPicPr>
                        <a:picLocks noChangeArrowheads="1"/>
                      </p:cNvPicPr>
                      <p:nvPr/>
                    </p:nvPicPr>
                    <p:blipFill>
                      <a:blip r:embed="rId11"/>
                      <a:srcRect/>
                      <a:stretch>
                        <a:fillRect/>
                      </a:stretch>
                    </p:blipFill>
                    <p:spPr bwMode="auto">
                      <a:xfrm>
                        <a:off x="135740" y="3947115"/>
                        <a:ext cx="5588388" cy="496843"/>
                      </a:xfrm>
                      <a:prstGeom prst="rect">
                        <a:avLst/>
                      </a:prstGeom>
                      <a:noFill/>
                      <a:ln w="9525">
                        <a:noFill/>
                        <a:miter lim="800000"/>
                        <a:headEnd/>
                        <a:tailEnd/>
                      </a:ln>
                    </p:spPr>
                  </p:pic>
                </p:oleObj>
              </mc:Fallback>
            </mc:AlternateContent>
          </a:graphicData>
        </a:graphic>
      </p:graphicFrame>
      <p:graphicFrame>
        <p:nvGraphicFramePr>
          <p:cNvPr id="14" name="Object 3">
            <a:extLst>
              <a:ext uri="{FF2B5EF4-FFF2-40B4-BE49-F238E27FC236}">
                <a16:creationId xmlns:a16="http://schemas.microsoft.com/office/drawing/2014/main" id="{0C000A92-36A1-45A0-A8D8-907556A03BD3}"/>
              </a:ext>
            </a:extLst>
          </p:cNvPr>
          <p:cNvGraphicFramePr>
            <a:graphicFrameLocks/>
          </p:cNvGraphicFramePr>
          <p:nvPr>
            <p:extLst>
              <p:ext uri="{D42A27DB-BD31-4B8C-83A1-F6EECF244321}">
                <p14:modId xmlns:p14="http://schemas.microsoft.com/office/powerpoint/2010/main" val="1069068914"/>
              </p:ext>
            </p:extLst>
          </p:nvPr>
        </p:nvGraphicFramePr>
        <p:xfrm>
          <a:off x="133245" y="4587974"/>
          <a:ext cx="5755012" cy="524446"/>
        </p:xfrm>
        <a:graphic>
          <a:graphicData uri="http://schemas.openxmlformats.org/presentationml/2006/ole">
            <mc:AlternateContent xmlns:mc="http://schemas.openxmlformats.org/markup-compatibility/2006">
              <mc:Choice xmlns:v="urn:schemas-microsoft-com:vml" Requires="v">
                <p:oleObj name="Equation" r:id="rId12" imgW="3060360" imgH="253800" progId="Equation.DSMT4">
                  <p:embed/>
                </p:oleObj>
              </mc:Choice>
              <mc:Fallback>
                <p:oleObj name="Equation" r:id="rId12" imgW="3060360" imgH="253800" progId="Equation.DSMT4">
                  <p:embed/>
                  <p:pic>
                    <p:nvPicPr>
                      <p:cNvPr id="8" name="Object 3">
                        <a:extLst>
                          <a:ext uri="{FF2B5EF4-FFF2-40B4-BE49-F238E27FC236}">
                            <a16:creationId xmlns:a16="http://schemas.microsoft.com/office/drawing/2014/main" id="{A7D61AFA-7181-4A0B-BAA3-B5A9E17B6B26}"/>
                          </a:ext>
                        </a:extLst>
                      </p:cNvPr>
                      <p:cNvPicPr>
                        <a:picLocks noChangeArrowheads="1"/>
                      </p:cNvPicPr>
                      <p:nvPr/>
                    </p:nvPicPr>
                    <p:blipFill>
                      <a:blip r:embed="rId13"/>
                      <a:srcRect/>
                      <a:stretch>
                        <a:fillRect/>
                      </a:stretch>
                    </p:blipFill>
                    <p:spPr bwMode="auto">
                      <a:xfrm>
                        <a:off x="133245" y="4587974"/>
                        <a:ext cx="5755012" cy="524446"/>
                      </a:xfrm>
                      <a:prstGeom prst="rect">
                        <a:avLst/>
                      </a:prstGeom>
                      <a:noFill/>
                      <a:ln w="9525">
                        <a:noFill/>
                        <a:miter lim="800000"/>
                        <a:headEnd/>
                        <a:tailEnd/>
                      </a:ln>
                    </p:spPr>
                  </p:pic>
                </p:oleObj>
              </mc:Fallback>
            </mc:AlternateContent>
          </a:graphicData>
        </a:graphic>
      </p:graphicFrame>
      <p:sp>
        <p:nvSpPr>
          <p:cNvPr id="16" name="CaixaDeTexto 15">
            <a:extLst>
              <a:ext uri="{FF2B5EF4-FFF2-40B4-BE49-F238E27FC236}">
                <a16:creationId xmlns:a16="http://schemas.microsoft.com/office/drawing/2014/main" id="{7EEF753E-2D9A-48FA-9D97-9681A66E9C8E}"/>
              </a:ext>
            </a:extLst>
          </p:cNvPr>
          <p:cNvSpPr txBox="1"/>
          <p:nvPr/>
        </p:nvSpPr>
        <p:spPr>
          <a:xfrm>
            <a:off x="2483768" y="706755"/>
            <a:ext cx="1695450" cy="430887"/>
          </a:xfrm>
          <a:prstGeom prst="rect">
            <a:avLst/>
          </a:prstGeom>
          <a:noFill/>
        </p:spPr>
        <p:txBody>
          <a:bodyPr wrap="square" rtlCol="0">
            <a:spAutoFit/>
          </a:bodyPr>
          <a:lstStyle/>
          <a:p>
            <a:pPr marL="285750" indent="-285750">
              <a:buFont typeface="Wingdings" panose="05000000000000000000" pitchFamily="2" charset="2"/>
              <a:buChar char="§"/>
            </a:pPr>
            <a:r>
              <a:rPr lang="pt-BR" sz="2200" dirty="0">
                <a:latin typeface="Arial" panose="020B0604020202020204" pitchFamily="34" charset="0"/>
                <a:cs typeface="Arial" panose="020B0604020202020204" pitchFamily="34" charset="0"/>
              </a:rPr>
              <a:t>Como</a:t>
            </a:r>
          </a:p>
        </p:txBody>
      </p:sp>
      <p:graphicFrame>
        <p:nvGraphicFramePr>
          <p:cNvPr id="17" name="Object 3">
            <a:extLst>
              <a:ext uri="{FF2B5EF4-FFF2-40B4-BE49-F238E27FC236}">
                <a16:creationId xmlns:a16="http://schemas.microsoft.com/office/drawing/2014/main" id="{DEEE3A3A-84DD-43EA-989B-14AB66ADC466}"/>
              </a:ext>
            </a:extLst>
          </p:cNvPr>
          <p:cNvGraphicFramePr>
            <a:graphicFrameLocks/>
          </p:cNvGraphicFramePr>
          <p:nvPr>
            <p:extLst>
              <p:ext uri="{D42A27DB-BD31-4B8C-83A1-F6EECF244321}">
                <p14:modId xmlns:p14="http://schemas.microsoft.com/office/powerpoint/2010/main" val="3022879753"/>
              </p:ext>
            </p:extLst>
          </p:nvPr>
        </p:nvGraphicFramePr>
        <p:xfrm>
          <a:off x="3738442" y="515556"/>
          <a:ext cx="3353838" cy="780251"/>
        </p:xfrm>
        <a:graphic>
          <a:graphicData uri="http://schemas.openxmlformats.org/presentationml/2006/ole">
            <mc:AlternateContent xmlns:mc="http://schemas.openxmlformats.org/markup-compatibility/2006">
              <mc:Choice xmlns:v="urn:schemas-microsoft-com:vml" Requires="v">
                <p:oleObj name="Equation" r:id="rId14" imgW="1752480" imgH="393480" progId="Equation.DSMT4">
                  <p:embed/>
                </p:oleObj>
              </mc:Choice>
              <mc:Fallback>
                <p:oleObj name="Equation" r:id="rId14" imgW="1752480" imgH="393480" progId="Equation.DSMT4">
                  <p:embed/>
                  <p:pic>
                    <p:nvPicPr>
                      <p:cNvPr id="2" name="Object 3">
                        <a:extLst>
                          <a:ext uri="{FF2B5EF4-FFF2-40B4-BE49-F238E27FC236}">
                            <a16:creationId xmlns:a16="http://schemas.microsoft.com/office/drawing/2014/main" id="{F8F8B701-EC8E-4503-9F04-4117A7B8116B}"/>
                          </a:ext>
                        </a:extLst>
                      </p:cNvPr>
                      <p:cNvPicPr>
                        <a:picLocks noChangeArrowheads="1"/>
                      </p:cNvPicPr>
                      <p:nvPr/>
                    </p:nvPicPr>
                    <p:blipFill>
                      <a:blip r:embed="rId15"/>
                      <a:srcRect/>
                      <a:stretch>
                        <a:fillRect/>
                      </a:stretch>
                    </p:blipFill>
                    <p:spPr bwMode="auto">
                      <a:xfrm>
                        <a:off x="3738442" y="515556"/>
                        <a:ext cx="3353838" cy="780251"/>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18" name="Object 3">
            <a:extLst>
              <a:ext uri="{FF2B5EF4-FFF2-40B4-BE49-F238E27FC236}">
                <a16:creationId xmlns:a16="http://schemas.microsoft.com/office/drawing/2014/main" id="{7DD53DA7-65F2-470E-9AA9-43BB2C6FBDFF}"/>
              </a:ext>
            </a:extLst>
          </p:cNvPr>
          <p:cNvGraphicFramePr>
            <a:graphicFrameLocks/>
          </p:cNvGraphicFramePr>
          <p:nvPr>
            <p:extLst>
              <p:ext uri="{D42A27DB-BD31-4B8C-83A1-F6EECF244321}">
                <p14:modId xmlns:p14="http://schemas.microsoft.com/office/powerpoint/2010/main" val="3674926342"/>
              </p:ext>
            </p:extLst>
          </p:nvPr>
        </p:nvGraphicFramePr>
        <p:xfrm>
          <a:off x="5364088" y="1492250"/>
          <a:ext cx="882650" cy="409575"/>
        </p:xfrm>
        <a:graphic>
          <a:graphicData uri="http://schemas.openxmlformats.org/presentationml/2006/ole">
            <mc:AlternateContent xmlns:mc="http://schemas.openxmlformats.org/markup-compatibility/2006">
              <mc:Choice xmlns:v="urn:schemas-microsoft-com:vml" Requires="v">
                <p:oleObj name="Equation" r:id="rId16" imgW="482400" imgH="228600" progId="Equation.DSMT4">
                  <p:embed/>
                </p:oleObj>
              </mc:Choice>
              <mc:Fallback>
                <p:oleObj name="Equation" r:id="rId16" imgW="482400" imgH="228600" progId="Equation.DSMT4">
                  <p:embed/>
                  <p:pic>
                    <p:nvPicPr>
                      <p:cNvPr id="17" name="Object 3">
                        <a:extLst>
                          <a:ext uri="{FF2B5EF4-FFF2-40B4-BE49-F238E27FC236}">
                            <a16:creationId xmlns:a16="http://schemas.microsoft.com/office/drawing/2014/main" id="{DEEE3A3A-84DD-43EA-989B-14AB66ADC466}"/>
                          </a:ext>
                        </a:extLst>
                      </p:cNvPr>
                      <p:cNvPicPr>
                        <a:picLocks noChangeArrowheads="1"/>
                      </p:cNvPicPr>
                      <p:nvPr/>
                    </p:nvPicPr>
                    <p:blipFill>
                      <a:blip r:embed="rId17"/>
                      <a:srcRect/>
                      <a:stretch>
                        <a:fillRect/>
                      </a:stretch>
                    </p:blipFill>
                    <p:spPr bwMode="auto">
                      <a:xfrm>
                        <a:off x="5364088" y="1492250"/>
                        <a:ext cx="882650" cy="409575"/>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46550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12" grpId="0" animBg="1"/>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4">
            <a:extLst>
              <a:ext uri="{FF2B5EF4-FFF2-40B4-BE49-F238E27FC236}">
                <a16:creationId xmlns:a16="http://schemas.microsoft.com/office/drawing/2014/main" id="{F929584F-82BF-453E-8012-332636A13DA3}"/>
              </a:ext>
            </a:extLst>
          </p:cNvPr>
          <p:cNvSpPr>
            <a:spLocks noChangeShapeType="1"/>
          </p:cNvSpPr>
          <p:nvPr/>
        </p:nvSpPr>
        <p:spPr bwMode="auto">
          <a:xfrm flipV="1">
            <a:off x="2788086" y="735698"/>
            <a:ext cx="0" cy="2892063"/>
          </a:xfrm>
          <a:prstGeom prst="line">
            <a:avLst/>
          </a:prstGeom>
          <a:noFill/>
          <a:ln w="5715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 name="Line 5">
            <a:extLst>
              <a:ext uri="{FF2B5EF4-FFF2-40B4-BE49-F238E27FC236}">
                <a16:creationId xmlns:a16="http://schemas.microsoft.com/office/drawing/2014/main" id="{CEF8D26B-A4AF-4745-8CF5-D07470000469}"/>
              </a:ext>
            </a:extLst>
          </p:cNvPr>
          <p:cNvSpPr>
            <a:spLocks noChangeShapeType="1"/>
          </p:cNvSpPr>
          <p:nvPr/>
        </p:nvSpPr>
        <p:spPr bwMode="auto">
          <a:xfrm>
            <a:off x="2765870" y="3627048"/>
            <a:ext cx="4089639" cy="711"/>
          </a:xfrm>
          <a:prstGeom prst="line">
            <a:avLst/>
          </a:prstGeom>
          <a:noFill/>
          <a:ln w="5715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 name="Text Box 9">
            <a:extLst>
              <a:ext uri="{FF2B5EF4-FFF2-40B4-BE49-F238E27FC236}">
                <a16:creationId xmlns:a16="http://schemas.microsoft.com/office/drawing/2014/main" id="{5FEA4E66-E9A2-42EB-BBCE-CA7589129A99}"/>
              </a:ext>
            </a:extLst>
          </p:cNvPr>
          <p:cNvSpPr txBox="1">
            <a:spLocks noChangeArrowheads="1"/>
          </p:cNvSpPr>
          <p:nvPr/>
        </p:nvSpPr>
        <p:spPr bwMode="auto">
          <a:xfrm>
            <a:off x="2498017" y="293142"/>
            <a:ext cx="6130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2800" b="1" dirty="0">
                <a:solidFill>
                  <a:srgbClr val="000000"/>
                </a:solidFill>
              </a:rPr>
              <a:t>C</a:t>
            </a:r>
            <a:r>
              <a:rPr lang="pt-BR" altLang="en-US" sz="2000" b="1" dirty="0">
                <a:solidFill>
                  <a:srgbClr val="000000"/>
                </a:solidFill>
              </a:rPr>
              <a:t>2</a:t>
            </a:r>
            <a:endParaRPr lang="en-US" altLang="en-US" sz="2000" b="1" dirty="0">
              <a:solidFill>
                <a:srgbClr val="000000"/>
              </a:solidFill>
            </a:endParaRPr>
          </a:p>
        </p:txBody>
      </p:sp>
      <p:sp>
        <p:nvSpPr>
          <p:cNvPr id="5" name="Text Box 10">
            <a:extLst>
              <a:ext uri="{FF2B5EF4-FFF2-40B4-BE49-F238E27FC236}">
                <a16:creationId xmlns:a16="http://schemas.microsoft.com/office/drawing/2014/main" id="{3EF40954-4A5F-4FA7-8D2F-B11B3148A464}"/>
              </a:ext>
            </a:extLst>
          </p:cNvPr>
          <p:cNvSpPr txBox="1">
            <a:spLocks noChangeArrowheads="1"/>
          </p:cNvSpPr>
          <p:nvPr/>
        </p:nvSpPr>
        <p:spPr bwMode="auto">
          <a:xfrm>
            <a:off x="6880629" y="3380871"/>
            <a:ext cx="1055009" cy="368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2800" b="1" dirty="0">
                <a:solidFill>
                  <a:srgbClr val="000000"/>
                </a:solidFill>
              </a:rPr>
              <a:t>C</a:t>
            </a:r>
            <a:r>
              <a:rPr lang="pt-BR" altLang="en-US" sz="2000" b="1" dirty="0">
                <a:solidFill>
                  <a:srgbClr val="000000"/>
                </a:solidFill>
              </a:rPr>
              <a:t>1</a:t>
            </a:r>
            <a:endParaRPr lang="en-US" altLang="en-US" sz="2000" b="1" dirty="0">
              <a:solidFill>
                <a:srgbClr val="000000"/>
              </a:solidFill>
            </a:endParaRPr>
          </a:p>
        </p:txBody>
      </p:sp>
      <p:sp>
        <p:nvSpPr>
          <p:cNvPr id="6" name="Line 11">
            <a:extLst>
              <a:ext uri="{FF2B5EF4-FFF2-40B4-BE49-F238E27FC236}">
                <a16:creationId xmlns:a16="http://schemas.microsoft.com/office/drawing/2014/main" id="{0AF67B98-4077-4249-BC85-5BAB9FCEF7D1}"/>
              </a:ext>
            </a:extLst>
          </p:cNvPr>
          <p:cNvSpPr>
            <a:spLocks noChangeShapeType="1"/>
          </p:cNvSpPr>
          <p:nvPr/>
        </p:nvSpPr>
        <p:spPr bwMode="auto">
          <a:xfrm>
            <a:off x="2778118" y="1157238"/>
            <a:ext cx="3527684" cy="247763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 name="Arc 14">
            <a:extLst>
              <a:ext uri="{FF2B5EF4-FFF2-40B4-BE49-F238E27FC236}">
                <a16:creationId xmlns:a16="http://schemas.microsoft.com/office/drawing/2014/main" id="{3B1AA5CA-3353-4925-B7A9-08961C1FE1B8}"/>
              </a:ext>
            </a:extLst>
          </p:cNvPr>
          <p:cNvSpPr>
            <a:spLocks/>
          </p:cNvSpPr>
          <p:nvPr/>
        </p:nvSpPr>
        <p:spPr bwMode="auto">
          <a:xfrm flipH="1" flipV="1">
            <a:off x="4257673" y="1558871"/>
            <a:ext cx="1737879" cy="1326559"/>
          </a:xfrm>
          <a:custGeom>
            <a:avLst/>
            <a:gdLst>
              <a:gd name="T0" fmla="*/ 0 w 22266"/>
              <a:gd name="T1" fmla="*/ 988 h 21600"/>
              <a:gd name="T2" fmla="*/ 2827338 w 22266"/>
              <a:gd name="T3" fmla="*/ 2133600 h 21600"/>
              <a:gd name="T4" fmla="*/ 84569 w 22266"/>
              <a:gd name="T5" fmla="*/ 2133600 h 21600"/>
              <a:gd name="T6" fmla="*/ 0 60000 65536"/>
              <a:gd name="T7" fmla="*/ 0 60000 65536"/>
              <a:gd name="T8" fmla="*/ 0 60000 65536"/>
            </a:gdLst>
            <a:ahLst/>
            <a:cxnLst>
              <a:cxn ang="T6">
                <a:pos x="T0" y="T1"/>
              </a:cxn>
              <a:cxn ang="T7">
                <a:pos x="T2" y="T3"/>
              </a:cxn>
              <a:cxn ang="T8">
                <a:pos x="T4" y="T5"/>
              </a:cxn>
            </a:cxnLst>
            <a:rect l="0" t="0" r="r" b="b"/>
            <a:pathLst>
              <a:path w="22266" h="21600" fill="none" extrusionOk="0">
                <a:moveTo>
                  <a:pt x="0" y="10"/>
                </a:moveTo>
                <a:cubicBezTo>
                  <a:pt x="221" y="3"/>
                  <a:pt x="443" y="-1"/>
                  <a:pt x="666" y="0"/>
                </a:cubicBezTo>
                <a:cubicBezTo>
                  <a:pt x="12595" y="0"/>
                  <a:pt x="22266" y="9670"/>
                  <a:pt x="22266" y="21600"/>
                </a:cubicBezTo>
              </a:path>
              <a:path w="22266" h="21600" stroke="0" extrusionOk="0">
                <a:moveTo>
                  <a:pt x="0" y="10"/>
                </a:moveTo>
                <a:cubicBezTo>
                  <a:pt x="221" y="3"/>
                  <a:pt x="443" y="-1"/>
                  <a:pt x="666" y="0"/>
                </a:cubicBezTo>
                <a:cubicBezTo>
                  <a:pt x="12595" y="0"/>
                  <a:pt x="22266" y="9670"/>
                  <a:pt x="22266" y="21600"/>
                </a:cubicBezTo>
                <a:lnTo>
                  <a:pt x="666" y="21600"/>
                </a:lnTo>
                <a:lnTo>
                  <a:pt x="0" y="10"/>
                </a:lnTo>
                <a:close/>
              </a:path>
            </a:pathLst>
          </a:custGeom>
          <a:noFill/>
          <a:ln w="28575">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16">
            <a:extLst>
              <a:ext uri="{FF2B5EF4-FFF2-40B4-BE49-F238E27FC236}">
                <a16:creationId xmlns:a16="http://schemas.microsoft.com/office/drawing/2014/main" id="{3D36467D-1628-4CC2-AE86-38F887314D91}"/>
              </a:ext>
            </a:extLst>
          </p:cNvPr>
          <p:cNvSpPr txBox="1">
            <a:spLocks noChangeArrowheads="1"/>
          </p:cNvSpPr>
          <p:nvPr/>
        </p:nvSpPr>
        <p:spPr bwMode="auto">
          <a:xfrm>
            <a:off x="5923552" y="2597398"/>
            <a:ext cx="9984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b="1" dirty="0">
                <a:solidFill>
                  <a:srgbClr val="003399"/>
                </a:solidFill>
              </a:rPr>
              <a:t>U*</a:t>
            </a:r>
            <a:endParaRPr lang="en-US" altLang="en-US" b="1" dirty="0">
              <a:solidFill>
                <a:srgbClr val="003399"/>
              </a:solidFill>
            </a:endParaRPr>
          </a:p>
        </p:txBody>
      </p:sp>
      <p:graphicFrame>
        <p:nvGraphicFramePr>
          <p:cNvPr id="9" name="Object 3">
            <a:extLst>
              <a:ext uri="{FF2B5EF4-FFF2-40B4-BE49-F238E27FC236}">
                <a16:creationId xmlns:a16="http://schemas.microsoft.com/office/drawing/2014/main" id="{BE0D82ED-1ECB-4022-83C9-8080C5FDBB09}"/>
              </a:ext>
            </a:extLst>
          </p:cNvPr>
          <p:cNvGraphicFramePr>
            <a:graphicFrameLocks/>
          </p:cNvGraphicFramePr>
          <p:nvPr>
            <p:extLst>
              <p:ext uri="{D42A27DB-BD31-4B8C-83A1-F6EECF244321}">
                <p14:modId xmlns:p14="http://schemas.microsoft.com/office/powerpoint/2010/main" val="1633388215"/>
              </p:ext>
            </p:extLst>
          </p:nvPr>
        </p:nvGraphicFramePr>
        <p:xfrm>
          <a:off x="6484376" y="4097590"/>
          <a:ext cx="2165786" cy="804634"/>
        </p:xfrm>
        <a:graphic>
          <a:graphicData uri="http://schemas.openxmlformats.org/presentationml/2006/ole">
            <mc:AlternateContent xmlns:mc="http://schemas.openxmlformats.org/markup-compatibility/2006">
              <mc:Choice xmlns:v="urn:schemas-microsoft-com:vml" Requires="v">
                <p:oleObj name="Equation" r:id="rId2" imgW="1054080" imgH="444240" progId="Equation.DSMT4">
                  <p:embed/>
                </p:oleObj>
              </mc:Choice>
              <mc:Fallback>
                <p:oleObj name="Equation" r:id="rId2" imgW="1054080" imgH="444240" progId="Equation.DSMT4">
                  <p:embed/>
                  <p:pic>
                    <p:nvPicPr>
                      <p:cNvPr id="41" name="Object 3">
                        <a:extLst>
                          <a:ext uri="{FF2B5EF4-FFF2-40B4-BE49-F238E27FC236}">
                            <a16:creationId xmlns:a16="http://schemas.microsoft.com/office/drawing/2014/main" id="{519926F9-B889-4865-8716-0F3F308B098F}"/>
                          </a:ext>
                        </a:extLst>
                      </p:cNvPr>
                      <p:cNvPicPr>
                        <a:picLocks noChangeArrowheads="1"/>
                      </p:cNvPicPr>
                      <p:nvPr/>
                    </p:nvPicPr>
                    <p:blipFill>
                      <a:blip r:embed="rId3"/>
                      <a:srcRect/>
                      <a:stretch>
                        <a:fillRect/>
                      </a:stretch>
                    </p:blipFill>
                    <p:spPr bwMode="auto">
                      <a:xfrm>
                        <a:off x="6484376" y="4097590"/>
                        <a:ext cx="2165786" cy="804634"/>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cxnSp>
        <p:nvCxnSpPr>
          <p:cNvPr id="10" name="Conector de Seta Reta 9">
            <a:extLst>
              <a:ext uri="{FF2B5EF4-FFF2-40B4-BE49-F238E27FC236}">
                <a16:creationId xmlns:a16="http://schemas.microsoft.com/office/drawing/2014/main" id="{C67795B4-CFFB-4D72-BFC6-A78E1453BBC0}"/>
              </a:ext>
            </a:extLst>
          </p:cNvPr>
          <p:cNvCxnSpPr>
            <a:cxnSpLocks/>
            <a:stCxn id="6" idx="1"/>
          </p:cNvCxnSpPr>
          <p:nvPr/>
        </p:nvCxnSpPr>
        <p:spPr>
          <a:xfrm>
            <a:off x="6305802" y="3634868"/>
            <a:ext cx="324245" cy="4627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Object 3">
            <a:extLst>
              <a:ext uri="{FF2B5EF4-FFF2-40B4-BE49-F238E27FC236}">
                <a16:creationId xmlns:a16="http://schemas.microsoft.com/office/drawing/2014/main" id="{4969C25B-D35C-4BEA-8B73-E79F9F641EA3}"/>
              </a:ext>
            </a:extLst>
          </p:cNvPr>
          <p:cNvGraphicFramePr>
            <a:graphicFrameLocks/>
          </p:cNvGraphicFramePr>
          <p:nvPr>
            <p:extLst>
              <p:ext uri="{D42A27DB-BD31-4B8C-83A1-F6EECF244321}">
                <p14:modId xmlns:p14="http://schemas.microsoft.com/office/powerpoint/2010/main" val="1763316186"/>
              </p:ext>
            </p:extLst>
          </p:nvPr>
        </p:nvGraphicFramePr>
        <p:xfrm>
          <a:off x="81210" y="869206"/>
          <a:ext cx="2372663" cy="460375"/>
        </p:xfrm>
        <a:graphic>
          <a:graphicData uri="http://schemas.openxmlformats.org/presentationml/2006/ole">
            <mc:AlternateContent xmlns:mc="http://schemas.openxmlformats.org/markup-compatibility/2006">
              <mc:Choice xmlns:v="urn:schemas-microsoft-com:vml" Requires="v">
                <p:oleObj name="Equation" r:id="rId4" imgW="1180800" imgH="253800" progId="Equation.DSMT4">
                  <p:embed/>
                </p:oleObj>
              </mc:Choice>
              <mc:Fallback>
                <p:oleObj name="Equation" r:id="rId4" imgW="1180800" imgH="253800" progId="Equation.DSMT4">
                  <p:embed/>
                  <p:pic>
                    <p:nvPicPr>
                      <p:cNvPr id="46" name="Object 3">
                        <a:extLst>
                          <a:ext uri="{FF2B5EF4-FFF2-40B4-BE49-F238E27FC236}">
                            <a16:creationId xmlns:a16="http://schemas.microsoft.com/office/drawing/2014/main" id="{B142E32F-F742-49A4-ABCB-5C09C3014EB5}"/>
                          </a:ext>
                        </a:extLst>
                      </p:cNvPr>
                      <p:cNvPicPr>
                        <a:picLocks noChangeArrowheads="1"/>
                      </p:cNvPicPr>
                      <p:nvPr/>
                    </p:nvPicPr>
                    <p:blipFill>
                      <a:blip r:embed="rId5"/>
                      <a:srcRect/>
                      <a:stretch>
                        <a:fillRect/>
                      </a:stretch>
                    </p:blipFill>
                    <p:spPr bwMode="auto">
                      <a:xfrm>
                        <a:off x="81210" y="869206"/>
                        <a:ext cx="2372663" cy="460375"/>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cxnSp>
        <p:nvCxnSpPr>
          <p:cNvPr id="12" name="Conector de Seta Reta 11">
            <a:extLst>
              <a:ext uri="{FF2B5EF4-FFF2-40B4-BE49-F238E27FC236}">
                <a16:creationId xmlns:a16="http://schemas.microsoft.com/office/drawing/2014/main" id="{DBE78B86-B79C-4D06-8280-4B338F5F9D41}"/>
              </a:ext>
            </a:extLst>
          </p:cNvPr>
          <p:cNvCxnSpPr/>
          <p:nvPr/>
        </p:nvCxnSpPr>
        <p:spPr>
          <a:xfrm>
            <a:off x="2457474" y="1157238"/>
            <a:ext cx="2993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Object 3">
            <a:extLst>
              <a:ext uri="{FF2B5EF4-FFF2-40B4-BE49-F238E27FC236}">
                <a16:creationId xmlns:a16="http://schemas.microsoft.com/office/drawing/2014/main" id="{95FA9B20-D9F4-489D-BC62-04DB064730AF}"/>
              </a:ext>
            </a:extLst>
          </p:cNvPr>
          <p:cNvGraphicFramePr>
            <a:graphicFrameLocks/>
          </p:cNvGraphicFramePr>
          <p:nvPr>
            <p:extLst>
              <p:ext uri="{D42A27DB-BD31-4B8C-83A1-F6EECF244321}">
                <p14:modId xmlns:p14="http://schemas.microsoft.com/office/powerpoint/2010/main" val="736757120"/>
              </p:ext>
            </p:extLst>
          </p:nvPr>
        </p:nvGraphicFramePr>
        <p:xfrm>
          <a:off x="1864444" y="2741414"/>
          <a:ext cx="881062" cy="4064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50" name="Object 3">
                        <a:extLst>
                          <a:ext uri="{FF2B5EF4-FFF2-40B4-BE49-F238E27FC236}">
                            <a16:creationId xmlns:a16="http://schemas.microsoft.com/office/drawing/2014/main" id="{9D0B635D-CB29-4C61-BDAE-D0AAC8A25C10}"/>
                          </a:ext>
                        </a:extLst>
                      </p:cNvPr>
                      <p:cNvPicPr>
                        <a:picLocks noChangeArrowheads="1"/>
                      </p:cNvPicPr>
                      <p:nvPr/>
                    </p:nvPicPr>
                    <p:blipFill>
                      <a:blip r:embed="rId7"/>
                      <a:srcRect/>
                      <a:stretch>
                        <a:fillRect/>
                      </a:stretch>
                    </p:blipFill>
                    <p:spPr bwMode="auto">
                      <a:xfrm>
                        <a:off x="1864444" y="2741414"/>
                        <a:ext cx="881062" cy="406400"/>
                      </a:xfrm>
                      <a:prstGeom prst="rect">
                        <a:avLst/>
                      </a:prstGeom>
                      <a:noFill/>
                      <a:ln w="9525">
                        <a:noFill/>
                        <a:miter lim="800000"/>
                        <a:headEnd/>
                        <a:tailEnd/>
                      </a:ln>
                    </p:spPr>
                  </p:pic>
                </p:oleObj>
              </mc:Fallback>
            </mc:AlternateContent>
          </a:graphicData>
        </a:graphic>
      </p:graphicFrame>
      <p:graphicFrame>
        <p:nvGraphicFramePr>
          <p:cNvPr id="14" name="Object 3">
            <a:extLst>
              <a:ext uri="{FF2B5EF4-FFF2-40B4-BE49-F238E27FC236}">
                <a16:creationId xmlns:a16="http://schemas.microsoft.com/office/drawing/2014/main" id="{F015BACD-7E90-456B-8754-79B5425E36BE}"/>
              </a:ext>
            </a:extLst>
          </p:cNvPr>
          <p:cNvGraphicFramePr>
            <a:graphicFrameLocks/>
          </p:cNvGraphicFramePr>
          <p:nvPr>
            <p:extLst>
              <p:ext uri="{D42A27DB-BD31-4B8C-83A1-F6EECF244321}">
                <p14:modId xmlns:p14="http://schemas.microsoft.com/office/powerpoint/2010/main" val="217092394"/>
              </p:ext>
            </p:extLst>
          </p:nvPr>
        </p:nvGraphicFramePr>
        <p:xfrm>
          <a:off x="5049762" y="3677518"/>
          <a:ext cx="463550" cy="766762"/>
        </p:xfrm>
        <a:graphic>
          <a:graphicData uri="http://schemas.openxmlformats.org/presentationml/2006/ole">
            <mc:AlternateContent xmlns:mc="http://schemas.openxmlformats.org/markup-compatibility/2006">
              <mc:Choice xmlns:v="urn:schemas-microsoft-com:vml" Requires="v">
                <p:oleObj name="Equation" r:id="rId8" imgW="253800" imgH="431640" progId="Equation.DSMT4">
                  <p:embed/>
                </p:oleObj>
              </mc:Choice>
              <mc:Fallback>
                <p:oleObj name="Equation" r:id="rId8" imgW="253800" imgH="431640" progId="Equation.DSMT4">
                  <p:embed/>
                  <p:pic>
                    <p:nvPicPr>
                      <p:cNvPr id="51" name="Object 3">
                        <a:extLst>
                          <a:ext uri="{FF2B5EF4-FFF2-40B4-BE49-F238E27FC236}">
                            <a16:creationId xmlns:a16="http://schemas.microsoft.com/office/drawing/2014/main" id="{B35B3251-9902-4638-9A0F-7025FB1D280A}"/>
                          </a:ext>
                        </a:extLst>
                      </p:cNvPr>
                      <p:cNvPicPr>
                        <a:picLocks noChangeArrowheads="1"/>
                      </p:cNvPicPr>
                      <p:nvPr/>
                    </p:nvPicPr>
                    <p:blipFill>
                      <a:blip r:embed="rId9"/>
                      <a:srcRect/>
                      <a:stretch>
                        <a:fillRect/>
                      </a:stretch>
                    </p:blipFill>
                    <p:spPr bwMode="auto">
                      <a:xfrm>
                        <a:off x="5049762" y="3677518"/>
                        <a:ext cx="463550" cy="766762"/>
                      </a:xfrm>
                      <a:prstGeom prst="rect">
                        <a:avLst/>
                      </a:prstGeom>
                      <a:noFill/>
                      <a:ln w="9525">
                        <a:noFill/>
                        <a:miter lim="800000"/>
                        <a:headEnd/>
                        <a:tailEnd/>
                      </a:ln>
                    </p:spPr>
                  </p:pic>
                </p:oleObj>
              </mc:Fallback>
            </mc:AlternateContent>
          </a:graphicData>
        </a:graphic>
      </p:graphicFrame>
      <p:cxnSp>
        <p:nvCxnSpPr>
          <p:cNvPr id="15" name="Conector reto 14">
            <a:extLst>
              <a:ext uri="{FF2B5EF4-FFF2-40B4-BE49-F238E27FC236}">
                <a16:creationId xmlns:a16="http://schemas.microsoft.com/office/drawing/2014/main" id="{5DD1EBFF-8037-4AE4-B492-B34E29C3F1D8}"/>
              </a:ext>
            </a:extLst>
          </p:cNvPr>
          <p:cNvCxnSpPr>
            <a:cxnSpLocks/>
          </p:cNvCxnSpPr>
          <p:nvPr/>
        </p:nvCxnSpPr>
        <p:spPr>
          <a:xfrm>
            <a:off x="5265786" y="2876922"/>
            <a:ext cx="0" cy="7501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Conector reto 15">
            <a:extLst>
              <a:ext uri="{FF2B5EF4-FFF2-40B4-BE49-F238E27FC236}">
                <a16:creationId xmlns:a16="http://schemas.microsoft.com/office/drawing/2014/main" id="{C5E05FA7-7F97-4B5A-BF7C-2AB75CF12F78}"/>
              </a:ext>
            </a:extLst>
          </p:cNvPr>
          <p:cNvCxnSpPr>
            <a:cxnSpLocks/>
          </p:cNvCxnSpPr>
          <p:nvPr/>
        </p:nvCxnSpPr>
        <p:spPr>
          <a:xfrm flipH="1" flipV="1">
            <a:off x="2817514" y="2885430"/>
            <a:ext cx="2432779"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Elipse 16">
            <a:extLst>
              <a:ext uri="{FF2B5EF4-FFF2-40B4-BE49-F238E27FC236}">
                <a16:creationId xmlns:a16="http://schemas.microsoft.com/office/drawing/2014/main" id="{7AA2C475-6A00-4663-84C6-5B386D1B5598}"/>
              </a:ext>
            </a:extLst>
          </p:cNvPr>
          <p:cNvSpPr/>
          <p:nvPr/>
        </p:nvSpPr>
        <p:spPr>
          <a:xfrm flipV="1">
            <a:off x="5220066" y="2839710"/>
            <a:ext cx="85803" cy="900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8" name="Object 3">
            <a:extLst>
              <a:ext uri="{FF2B5EF4-FFF2-40B4-BE49-F238E27FC236}">
                <a16:creationId xmlns:a16="http://schemas.microsoft.com/office/drawing/2014/main" id="{C80914B0-122C-4B83-9964-3452A5504397}"/>
              </a:ext>
            </a:extLst>
          </p:cNvPr>
          <p:cNvGraphicFramePr>
            <a:graphicFrameLocks/>
          </p:cNvGraphicFramePr>
          <p:nvPr>
            <p:extLst>
              <p:ext uri="{D42A27DB-BD31-4B8C-83A1-F6EECF244321}">
                <p14:modId xmlns:p14="http://schemas.microsoft.com/office/powerpoint/2010/main" val="2837063938"/>
              </p:ext>
            </p:extLst>
          </p:nvPr>
        </p:nvGraphicFramePr>
        <p:xfrm>
          <a:off x="4514204" y="3677518"/>
          <a:ext cx="463550" cy="766762"/>
        </p:xfrm>
        <a:graphic>
          <a:graphicData uri="http://schemas.openxmlformats.org/presentationml/2006/ole">
            <mc:AlternateContent xmlns:mc="http://schemas.openxmlformats.org/markup-compatibility/2006">
              <mc:Choice xmlns:v="urn:schemas-microsoft-com:vml" Requires="v">
                <p:oleObj name="Equation" r:id="rId10" imgW="253800" imgH="431640" progId="Equation.DSMT4">
                  <p:embed/>
                </p:oleObj>
              </mc:Choice>
              <mc:Fallback>
                <p:oleObj name="Equation" r:id="rId10" imgW="253800" imgH="431640" progId="Equation.DSMT4">
                  <p:embed/>
                  <p:pic>
                    <p:nvPicPr>
                      <p:cNvPr id="63" name="Object 3">
                        <a:extLst>
                          <a:ext uri="{FF2B5EF4-FFF2-40B4-BE49-F238E27FC236}">
                            <a16:creationId xmlns:a16="http://schemas.microsoft.com/office/drawing/2014/main" id="{173B74BD-1D4D-468A-BE9A-0F1352CE96E0}"/>
                          </a:ext>
                        </a:extLst>
                      </p:cNvPr>
                      <p:cNvPicPr>
                        <a:picLocks noChangeArrowheads="1"/>
                      </p:cNvPicPr>
                      <p:nvPr/>
                    </p:nvPicPr>
                    <p:blipFill>
                      <a:blip r:embed="rId11"/>
                      <a:srcRect/>
                      <a:stretch>
                        <a:fillRect/>
                      </a:stretch>
                    </p:blipFill>
                    <p:spPr bwMode="auto">
                      <a:xfrm>
                        <a:off x="4514204" y="3677518"/>
                        <a:ext cx="463550" cy="766762"/>
                      </a:xfrm>
                      <a:prstGeom prst="rect">
                        <a:avLst/>
                      </a:prstGeom>
                      <a:noFill/>
                      <a:ln w="9525">
                        <a:noFill/>
                        <a:miter lim="800000"/>
                        <a:headEnd/>
                        <a:tailEnd/>
                      </a:ln>
                    </p:spPr>
                  </p:pic>
                </p:oleObj>
              </mc:Fallback>
            </mc:AlternateContent>
          </a:graphicData>
        </a:graphic>
      </p:graphicFrame>
      <p:graphicFrame>
        <p:nvGraphicFramePr>
          <p:cNvPr id="19" name="Object 3">
            <a:extLst>
              <a:ext uri="{FF2B5EF4-FFF2-40B4-BE49-F238E27FC236}">
                <a16:creationId xmlns:a16="http://schemas.microsoft.com/office/drawing/2014/main" id="{78EE3EC7-89D5-4CC2-A43E-8F52CA07881F}"/>
              </a:ext>
            </a:extLst>
          </p:cNvPr>
          <p:cNvGraphicFramePr>
            <a:graphicFrameLocks/>
          </p:cNvGraphicFramePr>
          <p:nvPr>
            <p:extLst>
              <p:ext uri="{D42A27DB-BD31-4B8C-83A1-F6EECF244321}">
                <p14:modId xmlns:p14="http://schemas.microsoft.com/office/powerpoint/2010/main" val="2810978259"/>
              </p:ext>
            </p:extLst>
          </p:nvPr>
        </p:nvGraphicFramePr>
        <p:xfrm>
          <a:off x="1726306" y="2309366"/>
          <a:ext cx="1042988" cy="406400"/>
        </p:xfrm>
        <a:graphic>
          <a:graphicData uri="http://schemas.openxmlformats.org/presentationml/2006/ole">
            <mc:AlternateContent xmlns:mc="http://schemas.openxmlformats.org/markup-compatibility/2006">
              <mc:Choice xmlns:v="urn:schemas-microsoft-com:vml" Requires="v">
                <p:oleObj name="Equation" r:id="rId12" imgW="571320" imgH="228600" progId="Equation.DSMT4">
                  <p:embed/>
                </p:oleObj>
              </mc:Choice>
              <mc:Fallback>
                <p:oleObj name="Equation" r:id="rId12" imgW="571320" imgH="228600" progId="Equation.DSMT4">
                  <p:embed/>
                  <p:pic>
                    <p:nvPicPr>
                      <p:cNvPr id="64" name="Object 3">
                        <a:extLst>
                          <a:ext uri="{FF2B5EF4-FFF2-40B4-BE49-F238E27FC236}">
                            <a16:creationId xmlns:a16="http://schemas.microsoft.com/office/drawing/2014/main" id="{695C3EB3-182E-45DC-A62A-C2FFD093175E}"/>
                          </a:ext>
                        </a:extLst>
                      </p:cNvPr>
                      <p:cNvPicPr>
                        <a:picLocks noChangeArrowheads="1"/>
                      </p:cNvPicPr>
                      <p:nvPr/>
                    </p:nvPicPr>
                    <p:blipFill>
                      <a:blip r:embed="rId13"/>
                      <a:srcRect/>
                      <a:stretch>
                        <a:fillRect/>
                      </a:stretch>
                    </p:blipFill>
                    <p:spPr bwMode="auto">
                      <a:xfrm>
                        <a:off x="1726306" y="2309366"/>
                        <a:ext cx="1042988" cy="406400"/>
                      </a:xfrm>
                      <a:prstGeom prst="rect">
                        <a:avLst/>
                      </a:prstGeom>
                      <a:noFill/>
                      <a:ln w="9525">
                        <a:noFill/>
                        <a:miter lim="800000"/>
                        <a:headEnd/>
                        <a:tailEnd/>
                      </a:ln>
                    </p:spPr>
                  </p:pic>
                </p:oleObj>
              </mc:Fallback>
            </mc:AlternateContent>
          </a:graphicData>
        </a:graphic>
      </p:graphicFrame>
      <p:cxnSp>
        <p:nvCxnSpPr>
          <p:cNvPr id="20" name="Conector reto 19">
            <a:extLst>
              <a:ext uri="{FF2B5EF4-FFF2-40B4-BE49-F238E27FC236}">
                <a16:creationId xmlns:a16="http://schemas.microsoft.com/office/drawing/2014/main" id="{89C3EBD8-2C5C-458C-B12A-AFABC80991CB}"/>
              </a:ext>
            </a:extLst>
          </p:cNvPr>
          <p:cNvCxnSpPr>
            <a:cxnSpLocks/>
          </p:cNvCxnSpPr>
          <p:nvPr/>
        </p:nvCxnSpPr>
        <p:spPr>
          <a:xfrm>
            <a:off x="4761730" y="2525390"/>
            <a:ext cx="0" cy="1110166"/>
          </a:xfrm>
          <a:prstGeom prst="line">
            <a:avLst/>
          </a:prstGeom>
          <a:ln>
            <a:solidFill>
              <a:srgbClr val="003399"/>
            </a:solidFill>
            <a:prstDash val="dash"/>
          </a:ln>
        </p:spPr>
        <p:style>
          <a:lnRef idx="1">
            <a:schemeClr val="accent1"/>
          </a:lnRef>
          <a:fillRef idx="0">
            <a:schemeClr val="accent1"/>
          </a:fillRef>
          <a:effectRef idx="0">
            <a:schemeClr val="accent1"/>
          </a:effectRef>
          <a:fontRef idx="minor">
            <a:schemeClr val="tx1"/>
          </a:fontRef>
        </p:style>
      </p:cxnSp>
      <p:sp>
        <p:nvSpPr>
          <p:cNvPr id="21" name="Elipse 20">
            <a:extLst>
              <a:ext uri="{FF2B5EF4-FFF2-40B4-BE49-F238E27FC236}">
                <a16:creationId xmlns:a16="http://schemas.microsoft.com/office/drawing/2014/main" id="{5E1E6DD4-E632-411C-B50A-14003616662A}"/>
              </a:ext>
            </a:extLst>
          </p:cNvPr>
          <p:cNvSpPr/>
          <p:nvPr/>
        </p:nvSpPr>
        <p:spPr>
          <a:xfrm flipV="1">
            <a:off x="4747935" y="2507321"/>
            <a:ext cx="85803" cy="90077"/>
          </a:xfrm>
          <a:prstGeom prst="ellipse">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a:extLst>
              <a:ext uri="{FF2B5EF4-FFF2-40B4-BE49-F238E27FC236}">
                <a16:creationId xmlns:a16="http://schemas.microsoft.com/office/drawing/2014/main" id="{3CEEB15B-C9B9-406C-A97F-277EDC53E23B}"/>
              </a:ext>
            </a:extLst>
          </p:cNvPr>
          <p:cNvCxnSpPr>
            <a:cxnSpLocks/>
          </p:cNvCxnSpPr>
          <p:nvPr/>
        </p:nvCxnSpPr>
        <p:spPr>
          <a:xfrm flipH="1">
            <a:off x="2817515" y="2525390"/>
            <a:ext cx="2016223" cy="0"/>
          </a:xfrm>
          <a:prstGeom prst="line">
            <a:avLst/>
          </a:prstGeom>
          <a:ln>
            <a:solidFill>
              <a:srgbClr val="003399"/>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3" name="Object 3">
            <a:extLst>
              <a:ext uri="{FF2B5EF4-FFF2-40B4-BE49-F238E27FC236}">
                <a16:creationId xmlns:a16="http://schemas.microsoft.com/office/drawing/2014/main" id="{3DA0F538-0A7A-46DB-9951-461FFBF45E70}"/>
              </a:ext>
            </a:extLst>
          </p:cNvPr>
          <p:cNvGraphicFramePr>
            <a:graphicFrameLocks/>
          </p:cNvGraphicFramePr>
          <p:nvPr>
            <p:extLst>
              <p:ext uri="{D42A27DB-BD31-4B8C-83A1-F6EECF244321}">
                <p14:modId xmlns:p14="http://schemas.microsoft.com/office/powerpoint/2010/main" val="62792220"/>
              </p:ext>
            </p:extLst>
          </p:nvPr>
        </p:nvGraphicFramePr>
        <p:xfrm>
          <a:off x="4600793" y="4613622"/>
          <a:ext cx="881062" cy="406400"/>
        </p:xfrm>
        <a:graphic>
          <a:graphicData uri="http://schemas.openxmlformats.org/presentationml/2006/ole">
            <mc:AlternateContent xmlns:mc="http://schemas.openxmlformats.org/markup-compatibility/2006">
              <mc:Choice xmlns:v="urn:schemas-microsoft-com:vml" Requires="v">
                <p:oleObj name="Equation" r:id="rId14" imgW="482400" imgH="228600" progId="Equation.DSMT4">
                  <p:embed/>
                </p:oleObj>
              </mc:Choice>
              <mc:Fallback>
                <p:oleObj name="Equation" r:id="rId14" imgW="482400" imgH="228600" progId="Equation.DSMT4">
                  <p:embed/>
                  <p:pic>
                    <p:nvPicPr>
                      <p:cNvPr id="72" name="Object 3">
                        <a:extLst>
                          <a:ext uri="{FF2B5EF4-FFF2-40B4-BE49-F238E27FC236}">
                            <a16:creationId xmlns:a16="http://schemas.microsoft.com/office/drawing/2014/main" id="{D6B6A106-F571-4C38-944F-0CEA9A2B4FBE}"/>
                          </a:ext>
                        </a:extLst>
                      </p:cNvPr>
                      <p:cNvPicPr>
                        <a:picLocks noChangeArrowheads="1"/>
                      </p:cNvPicPr>
                      <p:nvPr/>
                    </p:nvPicPr>
                    <p:blipFill>
                      <a:blip r:embed="rId15"/>
                      <a:srcRect/>
                      <a:stretch>
                        <a:fillRect/>
                      </a:stretch>
                    </p:blipFill>
                    <p:spPr bwMode="auto">
                      <a:xfrm>
                        <a:off x="4600793" y="4613622"/>
                        <a:ext cx="881062" cy="406400"/>
                      </a:xfrm>
                      <a:prstGeom prst="rect">
                        <a:avLst/>
                      </a:prstGeom>
                      <a:noFill/>
                      <a:ln w="9525">
                        <a:noFill/>
                        <a:miter lim="800000"/>
                        <a:headEnd/>
                        <a:tailEnd/>
                      </a:ln>
                    </p:spPr>
                  </p:pic>
                </p:oleObj>
              </mc:Fallback>
            </mc:AlternateContent>
          </a:graphicData>
        </a:graphic>
      </p:graphicFrame>
      <p:sp>
        <p:nvSpPr>
          <p:cNvPr id="24" name="Chave Esquerda 23">
            <a:extLst>
              <a:ext uri="{FF2B5EF4-FFF2-40B4-BE49-F238E27FC236}">
                <a16:creationId xmlns:a16="http://schemas.microsoft.com/office/drawing/2014/main" id="{89C300F4-76AE-4E66-9A88-16704D23AC2A}"/>
              </a:ext>
            </a:extLst>
          </p:cNvPr>
          <p:cNvSpPr/>
          <p:nvPr/>
        </p:nvSpPr>
        <p:spPr>
          <a:xfrm rot="16200000">
            <a:off x="4925182" y="4090131"/>
            <a:ext cx="155448" cy="914400"/>
          </a:xfrm>
          <a:prstGeom prst="leftBrace">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aphicFrame>
        <p:nvGraphicFramePr>
          <p:cNvPr id="25" name="Object 3">
            <a:extLst>
              <a:ext uri="{FF2B5EF4-FFF2-40B4-BE49-F238E27FC236}">
                <a16:creationId xmlns:a16="http://schemas.microsoft.com/office/drawing/2014/main" id="{98C3C3C8-2A25-4376-BA9F-555C34F27D89}"/>
              </a:ext>
            </a:extLst>
          </p:cNvPr>
          <p:cNvGraphicFramePr>
            <a:graphicFrameLocks/>
          </p:cNvGraphicFramePr>
          <p:nvPr>
            <p:extLst>
              <p:ext uri="{D42A27DB-BD31-4B8C-83A1-F6EECF244321}">
                <p14:modId xmlns:p14="http://schemas.microsoft.com/office/powerpoint/2010/main" val="4049863123"/>
              </p:ext>
            </p:extLst>
          </p:nvPr>
        </p:nvGraphicFramePr>
        <p:xfrm>
          <a:off x="4644008" y="51470"/>
          <a:ext cx="3295650" cy="965200"/>
        </p:xfrm>
        <a:graphic>
          <a:graphicData uri="http://schemas.openxmlformats.org/presentationml/2006/ole">
            <mc:AlternateContent xmlns:mc="http://schemas.openxmlformats.org/markup-compatibility/2006">
              <mc:Choice xmlns:v="urn:schemas-microsoft-com:vml" Requires="v">
                <p:oleObj name="Equation" r:id="rId16" imgW="1511280" imgH="444240" progId="Equation.DSMT4">
                  <p:embed/>
                </p:oleObj>
              </mc:Choice>
              <mc:Fallback>
                <p:oleObj name="Equation" r:id="rId16" imgW="1511280" imgH="444240" progId="Equation.DSMT4">
                  <p:embed/>
                  <p:pic>
                    <p:nvPicPr>
                      <p:cNvPr id="74" name="Object 3">
                        <a:extLst>
                          <a:ext uri="{FF2B5EF4-FFF2-40B4-BE49-F238E27FC236}">
                            <a16:creationId xmlns:a16="http://schemas.microsoft.com/office/drawing/2014/main" id="{205D9EB0-F7F2-4ABB-89F1-4F9C30B7FCF0}"/>
                          </a:ext>
                        </a:extLst>
                      </p:cNvPr>
                      <p:cNvPicPr>
                        <a:picLocks noChangeArrowheads="1"/>
                      </p:cNvPicPr>
                      <p:nvPr/>
                    </p:nvPicPr>
                    <p:blipFill>
                      <a:blip r:embed="rId17"/>
                      <a:srcRect/>
                      <a:stretch>
                        <a:fillRect/>
                      </a:stretch>
                    </p:blipFill>
                    <p:spPr bwMode="auto">
                      <a:xfrm>
                        <a:off x="4644008" y="51470"/>
                        <a:ext cx="3295650" cy="965200"/>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26" name="Object 3">
            <a:extLst>
              <a:ext uri="{FF2B5EF4-FFF2-40B4-BE49-F238E27FC236}">
                <a16:creationId xmlns:a16="http://schemas.microsoft.com/office/drawing/2014/main" id="{FF95F6FF-5A59-4CD4-BA58-BE5C1CB18535}"/>
              </a:ext>
            </a:extLst>
          </p:cNvPr>
          <p:cNvGraphicFramePr>
            <a:graphicFrameLocks/>
          </p:cNvGraphicFramePr>
          <p:nvPr>
            <p:extLst>
              <p:ext uri="{D42A27DB-BD31-4B8C-83A1-F6EECF244321}">
                <p14:modId xmlns:p14="http://schemas.microsoft.com/office/powerpoint/2010/main" val="1215563664"/>
              </p:ext>
            </p:extLst>
          </p:nvPr>
        </p:nvGraphicFramePr>
        <p:xfrm>
          <a:off x="4644008" y="1212032"/>
          <a:ext cx="4414182" cy="855662"/>
        </p:xfrm>
        <a:graphic>
          <a:graphicData uri="http://schemas.openxmlformats.org/presentationml/2006/ole">
            <mc:AlternateContent xmlns:mc="http://schemas.openxmlformats.org/markup-compatibility/2006">
              <mc:Choice xmlns:v="urn:schemas-microsoft-com:vml" Requires="v">
                <p:oleObj name="Equation" r:id="rId18" imgW="2108160" imgH="393480" progId="Equation.DSMT4">
                  <p:embed/>
                </p:oleObj>
              </mc:Choice>
              <mc:Fallback>
                <p:oleObj name="Equation" r:id="rId18" imgW="2108160" imgH="393480" progId="Equation.DSMT4">
                  <p:embed/>
                  <p:pic>
                    <p:nvPicPr>
                      <p:cNvPr id="75" name="Object 3">
                        <a:extLst>
                          <a:ext uri="{FF2B5EF4-FFF2-40B4-BE49-F238E27FC236}">
                            <a16:creationId xmlns:a16="http://schemas.microsoft.com/office/drawing/2014/main" id="{214EFBC7-E038-4986-8CA8-EE1F2E7F80EF}"/>
                          </a:ext>
                        </a:extLst>
                      </p:cNvPr>
                      <p:cNvPicPr>
                        <a:picLocks noChangeArrowheads="1"/>
                      </p:cNvPicPr>
                      <p:nvPr/>
                    </p:nvPicPr>
                    <p:blipFill>
                      <a:blip r:embed="rId19"/>
                      <a:srcRect/>
                      <a:stretch>
                        <a:fillRect/>
                      </a:stretch>
                    </p:blipFill>
                    <p:spPr bwMode="auto">
                      <a:xfrm>
                        <a:off x="4644008" y="1212032"/>
                        <a:ext cx="4414182" cy="855662"/>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cxnSp>
        <p:nvCxnSpPr>
          <p:cNvPr id="27" name="Conector de Seta Reta 26">
            <a:extLst>
              <a:ext uri="{FF2B5EF4-FFF2-40B4-BE49-F238E27FC236}">
                <a16:creationId xmlns:a16="http://schemas.microsoft.com/office/drawing/2014/main" id="{2D37CCD3-A501-4AE2-AD5C-ECECC8916FE7}"/>
              </a:ext>
            </a:extLst>
          </p:cNvPr>
          <p:cNvCxnSpPr/>
          <p:nvPr/>
        </p:nvCxnSpPr>
        <p:spPr>
          <a:xfrm>
            <a:off x="4761730" y="1016670"/>
            <a:ext cx="0" cy="195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65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1" grpId="0" animBg="1"/>
      <p:bldP spid="2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479434D7-B924-4CB6-899A-FAC2D4472C94}"/>
              </a:ext>
            </a:extLst>
          </p:cNvPr>
          <p:cNvSpPr/>
          <p:nvPr/>
        </p:nvSpPr>
        <p:spPr>
          <a:xfrm>
            <a:off x="179512" y="58722"/>
            <a:ext cx="8784976" cy="1461939"/>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07 - 2020</a:t>
            </a:r>
          </a:p>
          <a:p>
            <a:pPr algn="just"/>
            <a:r>
              <a:rPr lang="pt-BR" sz="2000" b="0" i="0" dirty="0">
                <a:effectLst/>
                <a:latin typeface="Arial" panose="020B0604020202020204" pitchFamily="34" charset="0"/>
                <a:cs typeface="Arial" panose="020B0604020202020204" pitchFamily="34" charset="0"/>
              </a:rPr>
              <a:t>Avalie as seguintes afirmativas:</a:t>
            </a:r>
          </a:p>
          <a:p>
            <a:pPr algn="just"/>
            <a:r>
              <a:rPr lang="pt-BR" sz="2000" b="1" i="0" dirty="0">
                <a:effectLst/>
                <a:latin typeface="Arial" panose="020B0604020202020204" pitchFamily="34" charset="0"/>
                <a:cs typeface="Arial" panose="020B0604020202020204" pitchFamily="34" charset="0"/>
              </a:rPr>
              <a:t>0)</a:t>
            </a:r>
            <a:r>
              <a:rPr lang="pt-BR" sz="2000" b="0" i="0" dirty="0">
                <a:effectLst/>
                <a:latin typeface="Arial" panose="020B0604020202020204" pitchFamily="34" charset="0"/>
                <a:cs typeface="Arial" panose="020B0604020202020204" pitchFamily="34" charset="0"/>
              </a:rPr>
              <a:t> Com base na Teoria da Renda Permanente, um aumento na taxa de juros real diminui o consumo presente e aumenta o consumo futuro.</a:t>
            </a:r>
          </a:p>
          <a:p>
            <a:pPr algn="just"/>
            <a:endParaRPr lang="pt-BR" sz="500" b="1"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811F3F43-FEFC-4FB8-A2D9-22FBB7455060}"/>
              </a:ext>
            </a:extLst>
          </p:cNvPr>
          <p:cNvSpPr txBox="1"/>
          <p:nvPr/>
        </p:nvSpPr>
        <p:spPr>
          <a:xfrm>
            <a:off x="7884368" y="101951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6" name="Espaço Reservado para Conteúdo 2">
            <a:extLst>
              <a:ext uri="{FF2B5EF4-FFF2-40B4-BE49-F238E27FC236}">
                <a16:creationId xmlns:a16="http://schemas.microsoft.com/office/drawing/2014/main" id="{4CE56BBD-005E-4217-BA71-02F917F8B972}"/>
              </a:ext>
            </a:extLst>
          </p:cNvPr>
          <p:cNvSpPr txBox="1">
            <a:spLocks/>
          </p:cNvSpPr>
          <p:nvPr/>
        </p:nvSpPr>
        <p:spPr>
          <a:xfrm>
            <a:off x="107504" y="1491630"/>
            <a:ext cx="8892480" cy="2313856"/>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A Teoria da Renda Permanente</a:t>
            </a:r>
            <a:endParaRPr lang="en-US" sz="20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en-US" sz="200" dirty="0">
              <a:latin typeface="Arial" panose="020B0604020202020204" pitchFamily="34" charset="0"/>
              <a:cs typeface="Arial" panose="020B0604020202020204" pitchFamily="34" charset="0"/>
            </a:endParaRPr>
          </a:p>
          <a:p>
            <a:pPr lvl="1" algn="just">
              <a:buClrTx/>
              <a:buSzPct val="101000"/>
              <a:buFont typeface="Wingdings" panose="05000000000000000000" pitchFamily="2" charset="2"/>
              <a:buChar char="§"/>
            </a:pPr>
            <a:r>
              <a:rPr lang="pt-BR" sz="1900" dirty="0">
                <a:latin typeface="Arial" panose="020B0604020202020204" pitchFamily="34" charset="0"/>
                <a:cs typeface="Arial" panose="020B0604020202020204" pitchFamily="34" charset="0"/>
              </a:rPr>
              <a:t>Em 1957, Milton Friedman  desenvolveu  a  teoria  da  renda  permanente, tendo como base a teoria da escolha intertemporal de Irving Fisher, para mostrar que o consumo não depende apenas da renda corrente.</a:t>
            </a:r>
          </a:p>
          <a:p>
            <a:pPr lvl="2" algn="just">
              <a:buClrTx/>
              <a:buSzPct val="101000"/>
              <a:buFont typeface="Wingdings" panose="05000000000000000000" pitchFamily="2" charset="2"/>
              <a:buChar char="§"/>
            </a:pPr>
            <a:r>
              <a:rPr lang="pt-BR" sz="1900" b="1" dirty="0">
                <a:latin typeface="Arial" panose="020B0604020202020204" pitchFamily="34" charset="0"/>
                <a:cs typeface="Arial" panose="020B0604020202020204" pitchFamily="34" charset="0"/>
              </a:rPr>
              <a:t>O consumo depende da renda permanente, pois os indivíduos pretendem suavizar a trajetória de consumo ao longo do tempo.</a:t>
            </a:r>
          </a:p>
          <a:p>
            <a:pPr lvl="1" algn="just">
              <a:buClrTx/>
              <a:buSzPct val="101000"/>
              <a:buFont typeface="Wingdings" panose="05000000000000000000" pitchFamily="2" charset="2"/>
              <a:buChar char="§"/>
            </a:pPr>
            <a:endParaRPr lang="en-US"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971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AC46F3E-3DC8-4ED6-9C31-DF69763DA969}"/>
              </a:ext>
            </a:extLst>
          </p:cNvPr>
          <p:cNvSpPr txBox="1"/>
          <p:nvPr/>
        </p:nvSpPr>
        <p:spPr>
          <a:xfrm>
            <a:off x="107504" y="-20538"/>
            <a:ext cx="8856984" cy="1938992"/>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Segundo a teoria da renda permanente a renda corrente possui dois componentes: renda permanente e renda transitória.</a:t>
            </a:r>
          </a:p>
          <a:p>
            <a:pPr marL="857250" lvl="1" indent="-400050" algn="just">
              <a:buFont typeface="+mj-lt"/>
              <a:buAutoNum type="alphaLcParenR"/>
            </a:pPr>
            <a:r>
              <a:rPr lang="pt-BR" sz="2000" dirty="0">
                <a:latin typeface="Arial" panose="020B0604020202020204" pitchFamily="34" charset="0"/>
                <a:cs typeface="Arial" panose="020B0604020202020204" pitchFamily="34" charset="0"/>
              </a:rPr>
              <a:t>O consumo depende da renda permanente (renda média, ou renda que se espera manter no futuro). </a:t>
            </a:r>
          </a:p>
          <a:p>
            <a:pPr marL="857250" lvl="1" indent="-400050" algn="just">
              <a:buFont typeface="+mj-lt"/>
              <a:buAutoNum type="alphaLcParenR"/>
            </a:pPr>
            <a:r>
              <a:rPr lang="pt-BR" sz="2000" dirty="0">
                <a:latin typeface="Arial" panose="020B0604020202020204" pitchFamily="34" charset="0"/>
                <a:cs typeface="Arial" panose="020B0604020202020204" pitchFamily="34" charset="0"/>
              </a:rPr>
              <a:t>Variações interpretadas como transitórias na renda devem ser utilizadas para suavizar o consumo (poupança/</a:t>
            </a:r>
            <a:r>
              <a:rPr lang="pt-BR" sz="2000" dirty="0" err="1">
                <a:latin typeface="Arial" panose="020B0604020202020204" pitchFamily="34" charset="0"/>
                <a:cs typeface="Arial" panose="020B0604020202020204" pitchFamily="34" charset="0"/>
              </a:rPr>
              <a:t>despoupança</a:t>
            </a:r>
            <a:r>
              <a:rPr lang="pt-BR" sz="2000" dirty="0">
                <a:latin typeface="Arial" panose="020B0604020202020204" pitchFamily="34" charset="0"/>
                <a:cs typeface="Arial" panose="020B0604020202020204" pitchFamily="34" charset="0"/>
              </a:rPr>
              <a:t>). </a:t>
            </a:r>
          </a:p>
        </p:txBody>
      </p:sp>
      <p:graphicFrame>
        <p:nvGraphicFramePr>
          <p:cNvPr id="3" name="Objeto 2">
            <a:extLst>
              <a:ext uri="{FF2B5EF4-FFF2-40B4-BE49-F238E27FC236}">
                <a16:creationId xmlns:a16="http://schemas.microsoft.com/office/drawing/2014/main" id="{06CFEC2F-A20A-4FAB-AB8C-22452028A3EA}"/>
              </a:ext>
            </a:extLst>
          </p:cNvPr>
          <p:cNvGraphicFramePr>
            <a:graphicFrameLocks noChangeAspect="1"/>
          </p:cNvGraphicFramePr>
          <p:nvPr>
            <p:extLst>
              <p:ext uri="{D42A27DB-BD31-4B8C-83A1-F6EECF244321}">
                <p14:modId xmlns:p14="http://schemas.microsoft.com/office/powerpoint/2010/main" val="194128448"/>
              </p:ext>
            </p:extLst>
          </p:nvPr>
        </p:nvGraphicFramePr>
        <p:xfrm>
          <a:off x="213582" y="1923678"/>
          <a:ext cx="7742794" cy="504056"/>
        </p:xfrm>
        <a:graphic>
          <a:graphicData uri="http://schemas.openxmlformats.org/presentationml/2006/ole">
            <mc:AlternateContent xmlns:mc="http://schemas.openxmlformats.org/markup-compatibility/2006">
              <mc:Choice xmlns:v="urn:schemas-microsoft-com:vml" Requires="v">
                <p:oleObj name="Equation" r:id="rId2" imgW="3708360" imgH="253800" progId="Equation.DSMT4">
                  <p:embed/>
                </p:oleObj>
              </mc:Choice>
              <mc:Fallback>
                <p:oleObj name="Equation" r:id="rId2" imgW="3708360" imgH="253800" progId="Equation.DSMT4">
                  <p:embed/>
                  <p:pic>
                    <p:nvPicPr>
                      <p:cNvPr id="3" name="Objeto 2">
                        <a:extLst>
                          <a:ext uri="{FF2B5EF4-FFF2-40B4-BE49-F238E27FC236}">
                            <a16:creationId xmlns:a16="http://schemas.microsoft.com/office/drawing/2014/main" id="{E58431C6-EBC5-411F-BA43-626D0C860496}"/>
                          </a:ext>
                        </a:extLst>
                      </p:cNvPr>
                      <p:cNvPicPr>
                        <a:picLocks noChangeAspect="1" noChangeArrowheads="1"/>
                      </p:cNvPicPr>
                      <p:nvPr/>
                    </p:nvPicPr>
                    <p:blipFill>
                      <a:blip r:embed="rId3"/>
                      <a:srcRect/>
                      <a:stretch>
                        <a:fillRect/>
                      </a:stretch>
                    </p:blipFill>
                    <p:spPr bwMode="auto">
                      <a:xfrm>
                        <a:off x="213582" y="1923678"/>
                        <a:ext cx="7742794" cy="504056"/>
                      </a:xfrm>
                      <a:prstGeom prst="rect">
                        <a:avLst/>
                      </a:prstGeom>
                      <a:noFill/>
                      <a:ln>
                        <a:noFill/>
                      </a:ln>
                    </p:spPr>
                  </p:pic>
                </p:oleObj>
              </mc:Fallback>
            </mc:AlternateContent>
          </a:graphicData>
        </a:graphic>
      </p:graphicFrame>
      <p:sp>
        <p:nvSpPr>
          <p:cNvPr id="4" name="Espaço Reservado para Conteúdo 2">
            <a:extLst>
              <a:ext uri="{FF2B5EF4-FFF2-40B4-BE49-F238E27FC236}">
                <a16:creationId xmlns:a16="http://schemas.microsoft.com/office/drawing/2014/main" id="{9944E9A8-3652-41EB-A0FB-53EAD8D5A75B}"/>
              </a:ext>
            </a:extLst>
          </p:cNvPr>
          <p:cNvSpPr txBox="1">
            <a:spLocks/>
          </p:cNvSpPr>
          <p:nvPr/>
        </p:nvSpPr>
        <p:spPr>
          <a:xfrm>
            <a:off x="35496" y="2427734"/>
            <a:ext cx="8928992" cy="1938992"/>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para um agente econômico com um fluxo de renda flutuante, a renda permanente pode ser entendida como o nível constante de renda que tornaria possível a mesma Restrição Orçamentária Intertemporal (ROI) no caso da renda flutuante.</a:t>
            </a:r>
          </a:p>
          <a:p>
            <a:pPr algn="just">
              <a:buClrTx/>
              <a:buSzPct val="101000"/>
              <a:buFont typeface="Wingdings" panose="05000000000000000000" pitchFamily="2" charset="2"/>
              <a:buChar char="§"/>
            </a:pPr>
            <a:endParaRPr lang="pt-BR" sz="1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No caso de uma ROI com a possibilidade de Q</a:t>
            </a:r>
            <a:r>
              <a:rPr lang="pt-BR" sz="12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temos:</a:t>
            </a:r>
          </a:p>
        </p:txBody>
      </p:sp>
      <p:graphicFrame>
        <p:nvGraphicFramePr>
          <p:cNvPr id="5" name="Object 14">
            <a:extLst>
              <a:ext uri="{FF2B5EF4-FFF2-40B4-BE49-F238E27FC236}">
                <a16:creationId xmlns:a16="http://schemas.microsoft.com/office/drawing/2014/main" id="{890E4A48-3E8E-40F3-8F63-01485B1FC602}"/>
              </a:ext>
            </a:extLst>
          </p:cNvPr>
          <p:cNvGraphicFramePr>
            <a:graphicFrameLocks noChangeAspect="1"/>
          </p:cNvGraphicFramePr>
          <p:nvPr>
            <p:extLst>
              <p:ext uri="{D42A27DB-BD31-4B8C-83A1-F6EECF244321}">
                <p14:modId xmlns:p14="http://schemas.microsoft.com/office/powerpoint/2010/main" val="3205470390"/>
              </p:ext>
            </p:extLst>
          </p:nvPr>
        </p:nvGraphicFramePr>
        <p:xfrm>
          <a:off x="539552" y="4163279"/>
          <a:ext cx="2853134" cy="856743"/>
        </p:xfrm>
        <a:graphic>
          <a:graphicData uri="http://schemas.openxmlformats.org/presentationml/2006/ole">
            <mc:AlternateContent xmlns:mc="http://schemas.openxmlformats.org/markup-compatibility/2006">
              <mc:Choice xmlns:v="urn:schemas-microsoft-com:vml" Requires="v">
                <p:oleObj name="Equation" r:id="rId4" imgW="1549080" imgH="444240" progId="Equation.DSMT4">
                  <p:embed/>
                </p:oleObj>
              </mc:Choice>
              <mc:Fallback>
                <p:oleObj name="Equation" r:id="rId4" imgW="1549080" imgH="444240" progId="Equation.DSMT4">
                  <p:embed/>
                  <p:pic>
                    <p:nvPicPr>
                      <p:cNvPr id="12" name="Object 14">
                        <a:extLst>
                          <a:ext uri="{FF2B5EF4-FFF2-40B4-BE49-F238E27FC236}">
                            <a16:creationId xmlns:a16="http://schemas.microsoft.com/office/drawing/2014/main" id="{F9D969F7-9EC3-4972-835E-92A165A73F20}"/>
                          </a:ext>
                        </a:extLst>
                      </p:cNvPr>
                      <p:cNvPicPr>
                        <a:picLocks noChangeAspect="1" noChangeArrowheads="1"/>
                      </p:cNvPicPr>
                      <p:nvPr/>
                    </p:nvPicPr>
                    <p:blipFill>
                      <a:blip r:embed="rId5"/>
                      <a:srcRect/>
                      <a:stretch>
                        <a:fillRect/>
                      </a:stretch>
                    </p:blipFill>
                    <p:spPr bwMode="auto">
                      <a:xfrm>
                        <a:off x="539552" y="4163279"/>
                        <a:ext cx="2853134" cy="856743"/>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142799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98CFDE76-A53A-42C2-B5F9-EC8242C89DD3}"/>
              </a:ext>
            </a:extLst>
          </p:cNvPr>
          <p:cNvSpPr txBox="1">
            <a:spLocks/>
          </p:cNvSpPr>
          <p:nvPr/>
        </p:nvSpPr>
        <p:spPr>
          <a:xfrm>
            <a:off x="35496" y="-20538"/>
            <a:ext cx="8928992" cy="4351338"/>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Devemos descobrir um valor para Y</a:t>
            </a:r>
            <a:r>
              <a:rPr lang="pt-BR" sz="1200" dirty="0">
                <a:latin typeface="Arial" panose="020B0604020202020204" pitchFamily="34" charset="0"/>
                <a:cs typeface="Arial" panose="020B0604020202020204" pitchFamily="34" charset="0"/>
              </a:rPr>
              <a:t>P</a:t>
            </a:r>
            <a:r>
              <a:rPr lang="pt-BR" sz="2000" dirty="0">
                <a:latin typeface="Arial" panose="020B0604020202020204" pitchFamily="34" charset="0"/>
                <a:cs typeface="Arial" panose="020B0604020202020204" pitchFamily="34" charset="0"/>
              </a:rPr>
              <a:t> tal que o agente econômico vai ter as mesmas possibilidades intertemporais de consumo (produção igual a Y</a:t>
            </a:r>
            <a:r>
              <a:rPr lang="pt-BR" sz="1200" dirty="0">
                <a:latin typeface="Arial" panose="020B0604020202020204" pitchFamily="34" charset="0"/>
                <a:cs typeface="Arial" panose="020B0604020202020204" pitchFamily="34" charset="0"/>
              </a:rPr>
              <a:t>P</a:t>
            </a:r>
            <a:r>
              <a:rPr lang="pt-BR" sz="2000" dirty="0">
                <a:latin typeface="Arial" panose="020B0604020202020204" pitchFamily="34" charset="0"/>
                <a:cs typeface="Arial" panose="020B0604020202020204" pitchFamily="34" charset="0"/>
              </a:rPr>
              <a:t> a cada período). Logo, isso implica em:</a:t>
            </a:r>
          </a:p>
        </p:txBody>
      </p:sp>
      <p:graphicFrame>
        <p:nvGraphicFramePr>
          <p:cNvPr id="3" name="Object 14">
            <a:extLst>
              <a:ext uri="{FF2B5EF4-FFF2-40B4-BE49-F238E27FC236}">
                <a16:creationId xmlns:a16="http://schemas.microsoft.com/office/drawing/2014/main" id="{78D0F929-5017-488A-BD23-FE022F09134A}"/>
              </a:ext>
            </a:extLst>
          </p:cNvPr>
          <p:cNvGraphicFramePr>
            <a:graphicFrameLocks noChangeAspect="1"/>
          </p:cNvGraphicFramePr>
          <p:nvPr>
            <p:extLst>
              <p:ext uri="{D42A27DB-BD31-4B8C-83A1-F6EECF244321}">
                <p14:modId xmlns:p14="http://schemas.microsoft.com/office/powerpoint/2010/main" val="2090800943"/>
              </p:ext>
            </p:extLst>
          </p:nvPr>
        </p:nvGraphicFramePr>
        <p:xfrm>
          <a:off x="539552" y="1059582"/>
          <a:ext cx="3024335" cy="894500"/>
        </p:xfrm>
        <a:graphic>
          <a:graphicData uri="http://schemas.openxmlformats.org/presentationml/2006/ole">
            <mc:AlternateContent xmlns:mc="http://schemas.openxmlformats.org/markup-compatibility/2006">
              <mc:Choice xmlns:v="urn:schemas-microsoft-com:vml" Requires="v">
                <p:oleObj name="Equation" r:id="rId2" imgW="1574640" imgH="469800" progId="Equation.DSMT4">
                  <p:embed/>
                </p:oleObj>
              </mc:Choice>
              <mc:Fallback>
                <p:oleObj name="Equation" r:id="rId2" imgW="1574640" imgH="469800" progId="Equation.DSMT4">
                  <p:embed/>
                  <p:pic>
                    <p:nvPicPr>
                      <p:cNvPr id="3" name="Object 14">
                        <a:extLst>
                          <a:ext uri="{FF2B5EF4-FFF2-40B4-BE49-F238E27FC236}">
                            <a16:creationId xmlns:a16="http://schemas.microsoft.com/office/drawing/2014/main" id="{F72ACE65-1D0A-4AF1-BCA8-A494C5BA05F3}"/>
                          </a:ext>
                        </a:extLst>
                      </p:cNvPr>
                      <p:cNvPicPr>
                        <a:picLocks noChangeAspect="1" noChangeArrowheads="1"/>
                      </p:cNvPicPr>
                      <p:nvPr/>
                    </p:nvPicPr>
                    <p:blipFill>
                      <a:blip r:embed="rId3"/>
                      <a:srcRect/>
                      <a:stretch>
                        <a:fillRect/>
                      </a:stretch>
                    </p:blipFill>
                    <p:spPr bwMode="auto">
                      <a:xfrm>
                        <a:off x="539552" y="1059582"/>
                        <a:ext cx="3024335" cy="894500"/>
                      </a:xfrm>
                      <a:prstGeom prst="rect">
                        <a:avLst/>
                      </a:prstGeom>
                      <a:solidFill>
                        <a:schemeClr val="bg1">
                          <a:lumMod val="95000"/>
                        </a:schemeClr>
                      </a:solidFill>
                      <a:ln>
                        <a:solidFill>
                          <a:schemeClr val="tx1"/>
                        </a:solidFill>
                      </a:ln>
                    </p:spPr>
                  </p:pic>
                </p:oleObj>
              </mc:Fallback>
            </mc:AlternateContent>
          </a:graphicData>
        </a:graphic>
      </p:graphicFrame>
      <p:sp>
        <p:nvSpPr>
          <p:cNvPr id="4" name="Retângulo 3">
            <a:extLst>
              <a:ext uri="{FF2B5EF4-FFF2-40B4-BE49-F238E27FC236}">
                <a16:creationId xmlns:a16="http://schemas.microsoft.com/office/drawing/2014/main" id="{C2A3D2DE-2163-432F-9403-0F857DD65EE4}"/>
              </a:ext>
            </a:extLst>
          </p:cNvPr>
          <p:cNvSpPr/>
          <p:nvPr/>
        </p:nvSpPr>
        <p:spPr>
          <a:xfrm>
            <a:off x="4644009" y="3443570"/>
            <a:ext cx="3744416" cy="1106839"/>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Object 14">
            <a:extLst>
              <a:ext uri="{FF2B5EF4-FFF2-40B4-BE49-F238E27FC236}">
                <a16:creationId xmlns:a16="http://schemas.microsoft.com/office/drawing/2014/main" id="{4208EE98-C1E5-4D14-9C2B-8977C3E08CBC}"/>
              </a:ext>
            </a:extLst>
          </p:cNvPr>
          <p:cNvGraphicFramePr>
            <a:graphicFrameLocks noChangeAspect="1"/>
          </p:cNvGraphicFramePr>
          <p:nvPr>
            <p:extLst>
              <p:ext uri="{D42A27DB-BD31-4B8C-83A1-F6EECF244321}">
                <p14:modId xmlns:p14="http://schemas.microsoft.com/office/powerpoint/2010/main" val="2171698954"/>
              </p:ext>
            </p:extLst>
          </p:nvPr>
        </p:nvGraphicFramePr>
        <p:xfrm>
          <a:off x="467544" y="2338858"/>
          <a:ext cx="7776864" cy="1009285"/>
        </p:xfrm>
        <a:graphic>
          <a:graphicData uri="http://schemas.openxmlformats.org/presentationml/2006/ole">
            <mc:AlternateContent xmlns:mc="http://schemas.openxmlformats.org/markup-compatibility/2006">
              <mc:Choice xmlns:v="urn:schemas-microsoft-com:vml" Requires="v">
                <p:oleObj name="Equation" r:id="rId4" imgW="3606480" imgH="507960" progId="Equation.DSMT4">
                  <p:embed/>
                </p:oleObj>
              </mc:Choice>
              <mc:Fallback>
                <p:oleObj name="Equation" r:id="rId4" imgW="3606480" imgH="507960" progId="Equation.DSMT4">
                  <p:embed/>
                  <p:pic>
                    <p:nvPicPr>
                      <p:cNvPr id="6" name="Object 14">
                        <a:extLst>
                          <a:ext uri="{FF2B5EF4-FFF2-40B4-BE49-F238E27FC236}">
                            <a16:creationId xmlns:a16="http://schemas.microsoft.com/office/drawing/2014/main" id="{3ECBC6DA-F52A-435E-B7FD-5B0846A9F440}"/>
                          </a:ext>
                        </a:extLst>
                      </p:cNvPr>
                      <p:cNvPicPr>
                        <a:picLocks noChangeAspect="1" noChangeArrowheads="1"/>
                      </p:cNvPicPr>
                      <p:nvPr/>
                    </p:nvPicPr>
                    <p:blipFill>
                      <a:blip r:embed="rId5"/>
                      <a:srcRect/>
                      <a:stretch>
                        <a:fillRect/>
                      </a:stretch>
                    </p:blipFill>
                    <p:spPr bwMode="auto">
                      <a:xfrm>
                        <a:off x="467544" y="2338858"/>
                        <a:ext cx="7776864" cy="1009285"/>
                      </a:xfrm>
                      <a:prstGeom prst="rect">
                        <a:avLst/>
                      </a:prstGeom>
                      <a:noFill/>
                      <a:ln>
                        <a:noFill/>
                      </a:ln>
                    </p:spPr>
                  </p:pic>
                </p:oleObj>
              </mc:Fallback>
            </mc:AlternateContent>
          </a:graphicData>
        </a:graphic>
      </p:graphicFrame>
      <p:graphicFrame>
        <p:nvGraphicFramePr>
          <p:cNvPr id="6" name="Object 14">
            <a:extLst>
              <a:ext uri="{FF2B5EF4-FFF2-40B4-BE49-F238E27FC236}">
                <a16:creationId xmlns:a16="http://schemas.microsoft.com/office/drawing/2014/main" id="{8B427359-D707-4D47-90FF-30D7E7525D3B}"/>
              </a:ext>
            </a:extLst>
          </p:cNvPr>
          <p:cNvGraphicFramePr>
            <a:graphicFrameLocks noChangeAspect="1"/>
          </p:cNvGraphicFramePr>
          <p:nvPr>
            <p:extLst>
              <p:ext uri="{D42A27DB-BD31-4B8C-83A1-F6EECF244321}">
                <p14:modId xmlns:p14="http://schemas.microsoft.com/office/powerpoint/2010/main" val="1377573448"/>
              </p:ext>
            </p:extLst>
          </p:nvPr>
        </p:nvGraphicFramePr>
        <p:xfrm>
          <a:off x="467545" y="3460503"/>
          <a:ext cx="7704855" cy="1089906"/>
        </p:xfrm>
        <a:graphic>
          <a:graphicData uri="http://schemas.openxmlformats.org/presentationml/2006/ole">
            <mc:AlternateContent xmlns:mc="http://schemas.openxmlformats.org/markup-compatibility/2006">
              <mc:Choice xmlns:v="urn:schemas-microsoft-com:vml" Requires="v">
                <p:oleObj name="Equation" r:id="rId6" imgW="3593880" imgH="507960" progId="Equation.DSMT4">
                  <p:embed/>
                </p:oleObj>
              </mc:Choice>
              <mc:Fallback>
                <p:oleObj name="Equation" r:id="rId6" imgW="3593880" imgH="507960" progId="Equation.DSMT4">
                  <p:embed/>
                  <p:pic>
                    <p:nvPicPr>
                      <p:cNvPr id="7" name="Object 14">
                        <a:extLst>
                          <a:ext uri="{FF2B5EF4-FFF2-40B4-BE49-F238E27FC236}">
                            <a16:creationId xmlns:a16="http://schemas.microsoft.com/office/drawing/2014/main" id="{CC9CAE5C-5E4D-4BE1-B64B-2D79C8E435F5}"/>
                          </a:ext>
                        </a:extLst>
                      </p:cNvPr>
                      <p:cNvPicPr>
                        <a:picLocks noChangeAspect="1" noChangeArrowheads="1"/>
                      </p:cNvPicPr>
                      <p:nvPr/>
                    </p:nvPicPr>
                    <p:blipFill>
                      <a:blip r:embed="rId7"/>
                      <a:srcRect/>
                      <a:stretch>
                        <a:fillRect/>
                      </a:stretch>
                    </p:blipFill>
                    <p:spPr bwMode="auto">
                      <a:xfrm>
                        <a:off x="467545" y="3460503"/>
                        <a:ext cx="7704855" cy="108990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2677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8E52155-DF3B-43EB-A5DB-C8860B149586}"/>
              </a:ext>
            </a:extLst>
          </p:cNvPr>
          <p:cNvSpPr/>
          <p:nvPr/>
        </p:nvSpPr>
        <p:spPr>
          <a:xfrm>
            <a:off x="107504" y="51471"/>
            <a:ext cx="3556570" cy="1008112"/>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Conteúdo 2">
            <a:extLst>
              <a:ext uri="{FF2B5EF4-FFF2-40B4-BE49-F238E27FC236}">
                <a16:creationId xmlns:a16="http://schemas.microsoft.com/office/drawing/2014/main" id="{3A5AE23D-81C0-443C-8A42-EF89E199B5C7}"/>
              </a:ext>
            </a:extLst>
          </p:cNvPr>
          <p:cNvSpPr txBox="1">
            <a:spLocks/>
          </p:cNvSpPr>
          <p:nvPr/>
        </p:nvSpPr>
        <p:spPr>
          <a:xfrm>
            <a:off x="107504" y="1136526"/>
            <a:ext cx="8856984" cy="12192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600"/>
              </a:spcBef>
              <a:buFont typeface="+mj-lt"/>
              <a:buAutoNum type="arabicParenR"/>
            </a:pPr>
            <a:r>
              <a:rPr lang="pt-BR" sz="2000" dirty="0">
                <a:latin typeface="Arial" panose="020B0604020202020204" pitchFamily="34" charset="0"/>
                <a:cs typeface="Arial" panose="020B0604020202020204" pitchFamily="34" charset="0"/>
              </a:rPr>
              <a:t>A renda permanente é uma média entre Q</a:t>
            </a:r>
            <a:r>
              <a:rPr lang="pt-BR" sz="12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e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t>
            </a:r>
          </a:p>
          <a:p>
            <a:pPr marL="514350" indent="-514350" algn="just">
              <a:spcBef>
                <a:spcPts val="600"/>
              </a:spcBef>
              <a:buFont typeface="+mj-lt"/>
              <a:buAutoNum type="arabicParenR"/>
            </a:pPr>
            <a:r>
              <a:rPr lang="pt-BR" sz="2000" dirty="0">
                <a:latin typeface="Arial" panose="020B0604020202020204" pitchFamily="34" charset="0"/>
                <a:cs typeface="Arial" panose="020B0604020202020204" pitchFamily="34" charset="0"/>
              </a:rPr>
              <a:t>Se a taxa real de juros for igual a zero a renda permanente será igual a média simples entre Q</a:t>
            </a:r>
            <a:r>
              <a:rPr lang="pt-BR" sz="12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e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t>
            </a:r>
          </a:p>
          <a:p>
            <a:pPr marL="514350" indent="-514350" algn="just">
              <a:spcBef>
                <a:spcPts val="600"/>
              </a:spcBef>
              <a:buFont typeface="+mj-lt"/>
              <a:buAutoNum type="arabicParenR"/>
            </a:pPr>
            <a:r>
              <a:rPr lang="pt-BR" sz="2000" dirty="0">
                <a:latin typeface="Arial" panose="020B0604020202020204" pitchFamily="34" charset="0"/>
                <a:cs typeface="Arial" panose="020B0604020202020204" pitchFamily="34" charset="0"/>
              </a:rPr>
              <a:t>Um aumento em Q</a:t>
            </a:r>
            <a:r>
              <a:rPr lang="pt-BR" sz="12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ou em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aumenta a renda permanente; logo, aumenta o consumo.</a:t>
            </a:r>
          </a:p>
          <a:p>
            <a:pPr marL="514350" indent="-514350" algn="just">
              <a:spcBef>
                <a:spcPts val="600"/>
              </a:spcBef>
              <a:buFont typeface="+mj-lt"/>
              <a:buAutoNum type="arabicParenR"/>
            </a:pPr>
            <a:r>
              <a:rPr lang="pt-BR" sz="2000" dirty="0">
                <a:latin typeface="Arial" panose="020B0604020202020204" pitchFamily="34" charset="0"/>
                <a:cs typeface="Arial" panose="020B0604020202020204" pitchFamily="34" charset="0"/>
              </a:rPr>
              <a:t>Um aumento da taxa real de juros (</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pode aumentar ou diminuir a renda permanente. Isso depende da comparação entre Q</a:t>
            </a:r>
            <a:r>
              <a:rPr lang="pt-BR" sz="12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e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a:t>
            </a:r>
            <a:r>
              <a:rPr lang="pt-BR" sz="2000" b="1" dirty="0">
                <a:latin typeface="Arial" panose="020B0604020202020204" pitchFamily="34" charset="0"/>
                <a:cs typeface="Arial" panose="020B0604020202020204" pitchFamily="34" charset="0"/>
              </a:rPr>
              <a:t>Logo, um aumento em </a:t>
            </a:r>
            <a:r>
              <a:rPr lang="pt-BR" sz="2000" b="1" i="1" dirty="0">
                <a:latin typeface="Arial" panose="020B0604020202020204" pitchFamily="34" charset="0"/>
                <a:cs typeface="Arial" panose="020B0604020202020204" pitchFamily="34" charset="0"/>
              </a:rPr>
              <a:t>r</a:t>
            </a:r>
            <a:r>
              <a:rPr lang="pt-BR" sz="2000" b="1" dirty="0">
                <a:latin typeface="Arial" panose="020B0604020202020204" pitchFamily="34" charset="0"/>
                <a:cs typeface="Arial" panose="020B0604020202020204" pitchFamily="34" charset="0"/>
              </a:rPr>
              <a:t> pode aumentar ou diminuir o consumo.</a:t>
            </a:r>
          </a:p>
          <a:p>
            <a:pPr lvl="1" algn="just">
              <a:spcBef>
                <a:spcPts val="600"/>
              </a:spcBef>
              <a:buFont typeface="Wingdings" panose="05000000000000000000" pitchFamily="2" charset="2"/>
              <a:buChar char="§"/>
            </a:pPr>
            <a:r>
              <a:rPr lang="pt-BR" sz="2000" dirty="0">
                <a:latin typeface="Arial" panose="020B0604020202020204" pitchFamily="34" charset="0"/>
                <a:cs typeface="Arial" panose="020B0604020202020204" pitchFamily="34" charset="0"/>
              </a:rPr>
              <a:t>A intuição → Quanto maior a taxa real de juros menor será o valor presente de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a:t>
            </a:r>
          </a:p>
          <a:p>
            <a:pPr algn="just">
              <a:spcBef>
                <a:spcPts val="600"/>
              </a:spcBef>
              <a:buFont typeface="Wingdings" panose="05000000000000000000" pitchFamily="2" charset="2"/>
              <a:buChar char="§"/>
            </a:pPr>
            <a:r>
              <a:rPr lang="pt-BR" sz="2000" dirty="0">
                <a:latin typeface="Arial" panose="020B0604020202020204" pitchFamily="34" charset="0"/>
                <a:cs typeface="Arial" panose="020B0604020202020204" pitchFamily="34" charset="0"/>
              </a:rPr>
              <a:t>Logo, se [Q</a:t>
            </a:r>
            <a:r>
              <a:rPr lang="pt-BR" sz="1200"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&gt; Q</a:t>
            </a:r>
            <a:r>
              <a:rPr lang="pt-BR" sz="1200"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 um aumento em </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reduzirá a renda permanente, reduzindo assim o consumo. Caso contrário, Y</a:t>
            </a:r>
            <a:r>
              <a:rPr lang="pt-BR" sz="1200" dirty="0">
                <a:latin typeface="Arial" panose="020B0604020202020204" pitchFamily="34" charset="0"/>
                <a:cs typeface="Arial" panose="020B0604020202020204" pitchFamily="34" charset="0"/>
              </a:rPr>
              <a:t>P</a:t>
            </a:r>
            <a:r>
              <a:rPr lang="pt-BR" sz="2000" dirty="0">
                <a:latin typeface="Arial" panose="020B0604020202020204" pitchFamily="34" charset="0"/>
                <a:cs typeface="Arial" panose="020B0604020202020204" pitchFamily="34" charset="0"/>
              </a:rPr>
              <a:t> aumentará, assim como o consumo. </a:t>
            </a:r>
          </a:p>
        </p:txBody>
      </p:sp>
      <p:graphicFrame>
        <p:nvGraphicFramePr>
          <p:cNvPr id="4" name="Object 14">
            <a:extLst>
              <a:ext uri="{FF2B5EF4-FFF2-40B4-BE49-F238E27FC236}">
                <a16:creationId xmlns:a16="http://schemas.microsoft.com/office/drawing/2014/main" id="{98D2D771-E5C0-4D17-B6D1-94FF4F68F8E1}"/>
              </a:ext>
            </a:extLst>
          </p:cNvPr>
          <p:cNvGraphicFramePr>
            <a:graphicFrameLocks noChangeAspect="1"/>
          </p:cNvGraphicFramePr>
          <p:nvPr>
            <p:extLst>
              <p:ext uri="{D42A27DB-BD31-4B8C-83A1-F6EECF244321}">
                <p14:modId xmlns:p14="http://schemas.microsoft.com/office/powerpoint/2010/main" val="318035859"/>
              </p:ext>
            </p:extLst>
          </p:nvPr>
        </p:nvGraphicFramePr>
        <p:xfrm>
          <a:off x="179512" y="51471"/>
          <a:ext cx="3484562" cy="1008112"/>
        </p:xfrm>
        <a:graphic>
          <a:graphicData uri="http://schemas.openxmlformats.org/presentationml/2006/ole">
            <mc:AlternateContent xmlns:mc="http://schemas.openxmlformats.org/markup-compatibility/2006">
              <mc:Choice xmlns:v="urn:schemas-microsoft-com:vml" Requires="v">
                <p:oleObj name="Equation" r:id="rId2" imgW="1625400" imgH="507960" progId="Equation.DSMT4">
                  <p:embed/>
                </p:oleObj>
              </mc:Choice>
              <mc:Fallback>
                <p:oleObj name="Equation" r:id="rId2" imgW="1625400" imgH="507960" progId="Equation.DSMT4">
                  <p:embed/>
                  <p:pic>
                    <p:nvPicPr>
                      <p:cNvPr id="3" name="Object 14">
                        <a:extLst>
                          <a:ext uri="{FF2B5EF4-FFF2-40B4-BE49-F238E27FC236}">
                            <a16:creationId xmlns:a16="http://schemas.microsoft.com/office/drawing/2014/main" id="{A432EE31-D26A-4037-B86B-C7A8D4CD0ACC}"/>
                          </a:ext>
                        </a:extLst>
                      </p:cNvPr>
                      <p:cNvPicPr>
                        <a:picLocks noChangeAspect="1" noChangeArrowheads="1"/>
                      </p:cNvPicPr>
                      <p:nvPr/>
                    </p:nvPicPr>
                    <p:blipFill>
                      <a:blip r:embed="rId3"/>
                      <a:srcRect/>
                      <a:stretch>
                        <a:fillRect/>
                      </a:stretch>
                    </p:blipFill>
                    <p:spPr bwMode="auto">
                      <a:xfrm>
                        <a:off x="179512" y="51471"/>
                        <a:ext cx="3484562" cy="1008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025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087332C-BB67-4309-A9AA-C354D8945C41}"/>
              </a:ext>
            </a:extLst>
          </p:cNvPr>
          <p:cNvSpPr/>
          <p:nvPr/>
        </p:nvSpPr>
        <p:spPr>
          <a:xfrm>
            <a:off x="179512" y="58722"/>
            <a:ext cx="8784976" cy="1400383"/>
          </a:xfrm>
          <a:prstGeom prst="rect">
            <a:avLst/>
          </a:prstGeom>
        </p:spPr>
        <p:txBody>
          <a:bodyPr wrap="square">
            <a:spAutoFit/>
          </a:bodyPr>
          <a:lstStyle/>
          <a:p>
            <a:pPr algn="just"/>
            <a:r>
              <a:rPr lang="pt-BR" sz="2000" b="1" i="0" dirty="0">
                <a:effectLst/>
                <a:latin typeface="Arial" panose="020B0604020202020204" pitchFamily="34" charset="0"/>
                <a:cs typeface="Arial" panose="020B0604020202020204" pitchFamily="34" charset="0"/>
              </a:rPr>
              <a:t>1)</a:t>
            </a:r>
            <a:r>
              <a:rPr lang="pt-BR" sz="2000" b="0" i="0" dirty="0">
                <a:effectLst/>
                <a:latin typeface="Arial" panose="020B0604020202020204" pitchFamily="34" charset="0"/>
                <a:cs typeface="Arial" panose="020B0604020202020204" pitchFamily="34" charset="0"/>
              </a:rPr>
              <a:t> Supondo que as empresas esperem que tanto os lucros futuros quanto as taxas de juros futuras permaneçam no mesmo nível de hoje, o investimento será uma função da razão entre a taxa de lucro e a soma da taxa real de juros com a taxa de depreciação.</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C80A7D1B-AC29-49DC-959B-5EAC4C407FF5}"/>
              </a:ext>
            </a:extLst>
          </p:cNvPr>
          <p:cNvSpPr txBox="1"/>
          <p:nvPr/>
        </p:nvSpPr>
        <p:spPr>
          <a:xfrm>
            <a:off x="5364088" y="94750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9283DD42-FEDA-49FE-BE19-FF8E2EB8A43A}"/>
              </a:ext>
            </a:extLst>
          </p:cNvPr>
          <p:cNvSpPr txBox="1"/>
          <p:nvPr/>
        </p:nvSpPr>
        <p:spPr>
          <a:xfrm>
            <a:off x="179512" y="1372582"/>
            <a:ext cx="8784976" cy="2754600"/>
          </a:xfrm>
          <a:prstGeom prst="rect">
            <a:avLst/>
          </a:prstGeom>
          <a:noFill/>
        </p:spPr>
        <p:txBody>
          <a:bodyPr wrap="square">
            <a:spAutoFit/>
          </a:bodyPr>
          <a:lstStyle/>
          <a:p>
            <a:pPr marL="342900" indent="-342900" algn="just">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Decisões de investimento dependem do nível de vendas atual, da taxa de juros atual e das expectativas sobre o futuro.</a:t>
            </a:r>
          </a:p>
          <a:p>
            <a:pPr marL="342900" indent="-342900" algn="just">
              <a:buFont typeface="Wingdings" panose="05000000000000000000" pitchFamily="2" charset="2"/>
              <a:buChar char="§"/>
            </a:pPr>
            <a:endParaRPr lang="pt-BR" altLang="pt-BR" sz="3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A decisão de adquirir uma máquina depende do valor presente dos lucros que a empresa espera auferir com essa nova máquina comparado ao custo de adquirir a máquina.</a:t>
            </a:r>
          </a:p>
          <a:p>
            <a:pPr marL="342900" indent="-342900" algn="just">
              <a:buFont typeface="Wingdings" panose="05000000000000000000" pitchFamily="2" charset="2"/>
              <a:buChar char="§"/>
            </a:pPr>
            <a:endParaRPr lang="pt-BR" altLang="pt-BR" sz="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endParaRPr lang="pt-BR" altLang="pt-BR" sz="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altLang="pt-BR" sz="2000" dirty="0">
                <a:latin typeface="Arial" panose="020B0604020202020204" pitchFamily="34" charset="0"/>
              </a:rPr>
              <a:t>Logo, o investimento depende positivamente do valor presente esperado dos lucros futuros (por unidade de capital).</a:t>
            </a:r>
          </a:p>
          <a:p>
            <a:pPr marL="342900" indent="-342900" algn="just">
              <a:buFont typeface="Wingdings" panose="05000000000000000000" pitchFamily="2" charset="2"/>
              <a:buChar char="§"/>
            </a:pPr>
            <a:endParaRPr lang="pt-BR" altLang="pt-BR" sz="2000" dirty="0">
              <a:latin typeface="Arial" panose="020B0604020202020204" pitchFamily="34" charset="0"/>
              <a:cs typeface="Arial" panose="020B0604020202020204" pitchFamily="34" charset="0"/>
            </a:endParaRPr>
          </a:p>
        </p:txBody>
      </p:sp>
      <p:graphicFrame>
        <p:nvGraphicFramePr>
          <p:cNvPr id="5" name="Object 7">
            <a:extLst>
              <a:ext uri="{FF2B5EF4-FFF2-40B4-BE49-F238E27FC236}">
                <a16:creationId xmlns:a16="http://schemas.microsoft.com/office/drawing/2014/main" id="{CADFE12B-B4C9-4916-A4E2-96DFF6D5C3DA}"/>
              </a:ext>
            </a:extLst>
          </p:cNvPr>
          <p:cNvGraphicFramePr>
            <a:graphicFrameLocks noChangeAspect="1"/>
          </p:cNvGraphicFramePr>
          <p:nvPr>
            <p:extLst>
              <p:ext uri="{D42A27DB-BD31-4B8C-83A1-F6EECF244321}">
                <p14:modId xmlns:p14="http://schemas.microsoft.com/office/powerpoint/2010/main" val="2605706896"/>
              </p:ext>
            </p:extLst>
          </p:nvPr>
        </p:nvGraphicFramePr>
        <p:xfrm>
          <a:off x="672678" y="3795886"/>
          <a:ext cx="2243138" cy="949325"/>
        </p:xfrm>
        <a:graphic>
          <a:graphicData uri="http://schemas.openxmlformats.org/presentationml/2006/ole">
            <mc:AlternateContent xmlns:mc="http://schemas.openxmlformats.org/markup-compatibility/2006">
              <mc:Choice xmlns:v="urn:schemas-microsoft-com:vml" Requires="v">
                <p:oleObj name="Equation" r:id="rId2" imgW="990360" imgH="419040" progId="Equation.DSMT4">
                  <p:embed/>
                </p:oleObj>
              </mc:Choice>
              <mc:Fallback>
                <p:oleObj name="Equation" r:id="rId2" imgW="990360" imgH="419040" progId="Equation.DSMT4">
                  <p:embed/>
                  <p:pic>
                    <p:nvPicPr>
                      <p:cNvPr id="20" name="Object 7">
                        <a:extLst>
                          <a:ext uri="{FF2B5EF4-FFF2-40B4-BE49-F238E27FC236}">
                            <a16:creationId xmlns:a16="http://schemas.microsoft.com/office/drawing/2014/main" id="{84521B6D-E9AE-4841-89E1-6C06C5FCBAD1}"/>
                          </a:ext>
                        </a:extLst>
                      </p:cNvPr>
                      <p:cNvPicPr>
                        <a:picLocks noChangeAspect="1" noChangeArrowheads="1"/>
                      </p:cNvPicPr>
                      <p:nvPr/>
                    </p:nvPicPr>
                    <p:blipFill>
                      <a:blip r:embed="rId3"/>
                      <a:srcRect/>
                      <a:stretch>
                        <a:fillRect/>
                      </a:stretch>
                    </p:blipFill>
                    <p:spPr bwMode="auto">
                      <a:xfrm>
                        <a:off x="672678" y="3795886"/>
                        <a:ext cx="2243138" cy="949325"/>
                      </a:xfrm>
                      <a:prstGeom prst="rect">
                        <a:avLst/>
                      </a:prstGeom>
                      <a:solidFill>
                        <a:schemeClr val="bg1">
                          <a:lumMod val="95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188760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B3195BB-D574-473D-BA87-1CD64464B4CF}"/>
              </a:ext>
            </a:extLst>
          </p:cNvPr>
          <p:cNvSpPr/>
          <p:nvPr/>
        </p:nvSpPr>
        <p:spPr>
          <a:xfrm>
            <a:off x="251520" y="3579862"/>
            <a:ext cx="8568952" cy="1584176"/>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Line 4">
            <a:extLst>
              <a:ext uri="{FF2B5EF4-FFF2-40B4-BE49-F238E27FC236}">
                <a16:creationId xmlns:a16="http://schemas.microsoft.com/office/drawing/2014/main" id="{0D340580-1732-491D-947A-0BDD8604A5F3}"/>
              </a:ext>
            </a:extLst>
          </p:cNvPr>
          <p:cNvSpPr>
            <a:spLocks noChangeShapeType="1"/>
          </p:cNvSpPr>
          <p:nvPr/>
        </p:nvSpPr>
        <p:spPr bwMode="auto">
          <a:xfrm flipV="1">
            <a:off x="2846835" y="157490"/>
            <a:ext cx="0" cy="2493005"/>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 name="Line 5">
            <a:extLst>
              <a:ext uri="{FF2B5EF4-FFF2-40B4-BE49-F238E27FC236}">
                <a16:creationId xmlns:a16="http://schemas.microsoft.com/office/drawing/2014/main" id="{2C177963-44B6-40FC-AF8E-264632607931}"/>
              </a:ext>
            </a:extLst>
          </p:cNvPr>
          <p:cNvSpPr>
            <a:spLocks noChangeShapeType="1"/>
          </p:cNvSpPr>
          <p:nvPr/>
        </p:nvSpPr>
        <p:spPr bwMode="auto">
          <a:xfrm>
            <a:off x="2784570" y="2586572"/>
            <a:ext cx="3611373"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 name="Text Box 6">
            <a:extLst>
              <a:ext uri="{FF2B5EF4-FFF2-40B4-BE49-F238E27FC236}">
                <a16:creationId xmlns:a16="http://schemas.microsoft.com/office/drawing/2014/main" id="{D4ED0FBB-CC81-44BA-9701-CAF7AAE0E343}"/>
              </a:ext>
            </a:extLst>
          </p:cNvPr>
          <p:cNvSpPr txBox="1">
            <a:spLocks noChangeArrowheads="1"/>
          </p:cNvSpPr>
          <p:nvPr/>
        </p:nvSpPr>
        <p:spPr bwMode="auto">
          <a:xfrm>
            <a:off x="2377943" y="-13890"/>
            <a:ext cx="5378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2000" b="1" dirty="0">
                <a:solidFill>
                  <a:srgbClr val="000000"/>
                </a:solidFill>
              </a:rPr>
              <a:t>C</a:t>
            </a:r>
            <a:r>
              <a:rPr lang="pt-BR" altLang="en-US" sz="1400" b="1" dirty="0">
                <a:solidFill>
                  <a:srgbClr val="000000"/>
                </a:solidFill>
              </a:rPr>
              <a:t>2</a:t>
            </a:r>
          </a:p>
        </p:txBody>
      </p:sp>
      <p:sp>
        <p:nvSpPr>
          <p:cNvPr id="6" name="Text Box 7">
            <a:extLst>
              <a:ext uri="{FF2B5EF4-FFF2-40B4-BE49-F238E27FC236}">
                <a16:creationId xmlns:a16="http://schemas.microsoft.com/office/drawing/2014/main" id="{F4C75177-80D1-41BE-B513-28A3D48759BC}"/>
              </a:ext>
            </a:extLst>
          </p:cNvPr>
          <p:cNvSpPr txBox="1">
            <a:spLocks noChangeArrowheads="1"/>
          </p:cNvSpPr>
          <p:nvPr/>
        </p:nvSpPr>
        <p:spPr bwMode="auto">
          <a:xfrm>
            <a:off x="6253606" y="2499742"/>
            <a:ext cx="622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2000" b="1" dirty="0">
                <a:solidFill>
                  <a:srgbClr val="000000"/>
                </a:solidFill>
              </a:rPr>
              <a:t>C</a:t>
            </a:r>
            <a:r>
              <a:rPr lang="pt-BR" altLang="en-US" sz="1400" b="1" dirty="0">
                <a:solidFill>
                  <a:srgbClr val="000000"/>
                </a:solidFill>
              </a:rPr>
              <a:t>1</a:t>
            </a:r>
          </a:p>
        </p:txBody>
      </p:sp>
      <p:sp>
        <p:nvSpPr>
          <p:cNvPr id="7" name="Line 8">
            <a:extLst>
              <a:ext uri="{FF2B5EF4-FFF2-40B4-BE49-F238E27FC236}">
                <a16:creationId xmlns:a16="http://schemas.microsoft.com/office/drawing/2014/main" id="{B22B6092-669A-4E75-A2F9-610AEB65C05F}"/>
              </a:ext>
            </a:extLst>
          </p:cNvPr>
          <p:cNvSpPr>
            <a:spLocks noChangeShapeType="1"/>
          </p:cNvSpPr>
          <p:nvPr/>
        </p:nvSpPr>
        <p:spPr bwMode="auto">
          <a:xfrm>
            <a:off x="2846835" y="349259"/>
            <a:ext cx="3237783" cy="2237312"/>
          </a:xfrm>
          <a:prstGeom prst="line">
            <a:avLst/>
          </a:prstGeom>
          <a:noFill/>
          <a:ln w="2857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 name="Line 10">
            <a:extLst>
              <a:ext uri="{FF2B5EF4-FFF2-40B4-BE49-F238E27FC236}">
                <a16:creationId xmlns:a16="http://schemas.microsoft.com/office/drawing/2014/main" id="{6A7AC901-B985-4D4E-8DB1-F536BA287F0E}"/>
              </a:ext>
            </a:extLst>
          </p:cNvPr>
          <p:cNvSpPr>
            <a:spLocks noChangeShapeType="1"/>
          </p:cNvSpPr>
          <p:nvPr/>
        </p:nvSpPr>
        <p:spPr bwMode="auto">
          <a:xfrm>
            <a:off x="2846835" y="1435954"/>
            <a:ext cx="1556626" cy="0"/>
          </a:xfrm>
          <a:prstGeom prst="line">
            <a:avLst/>
          </a:prstGeom>
          <a:noFill/>
          <a:ln w="9525" cap="rnd">
            <a:solidFill>
              <a:srgbClr val="0000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 name="Line 11">
            <a:extLst>
              <a:ext uri="{FF2B5EF4-FFF2-40B4-BE49-F238E27FC236}">
                <a16:creationId xmlns:a16="http://schemas.microsoft.com/office/drawing/2014/main" id="{D2C43B34-9FA8-4627-B125-8F89EEED8D8D}"/>
              </a:ext>
            </a:extLst>
          </p:cNvPr>
          <p:cNvSpPr>
            <a:spLocks noChangeShapeType="1"/>
          </p:cNvSpPr>
          <p:nvPr/>
        </p:nvSpPr>
        <p:spPr bwMode="auto">
          <a:xfrm>
            <a:off x="4403461" y="1435954"/>
            <a:ext cx="0" cy="1150618"/>
          </a:xfrm>
          <a:prstGeom prst="line">
            <a:avLst/>
          </a:prstGeom>
          <a:noFill/>
          <a:ln w="9525" cap="rnd">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 name="Line 12">
            <a:extLst>
              <a:ext uri="{FF2B5EF4-FFF2-40B4-BE49-F238E27FC236}">
                <a16:creationId xmlns:a16="http://schemas.microsoft.com/office/drawing/2014/main" id="{5538BDA5-05DA-407B-A282-5240704AF490}"/>
              </a:ext>
            </a:extLst>
          </p:cNvPr>
          <p:cNvSpPr>
            <a:spLocks noChangeShapeType="1"/>
          </p:cNvSpPr>
          <p:nvPr/>
        </p:nvSpPr>
        <p:spPr bwMode="auto">
          <a:xfrm>
            <a:off x="2846835" y="1116338"/>
            <a:ext cx="1058506" cy="0"/>
          </a:xfrm>
          <a:prstGeom prst="line">
            <a:avLst/>
          </a:prstGeom>
          <a:noFill/>
          <a:ln w="9525" cap="rnd">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 name="Line 13">
            <a:extLst>
              <a:ext uri="{FF2B5EF4-FFF2-40B4-BE49-F238E27FC236}">
                <a16:creationId xmlns:a16="http://schemas.microsoft.com/office/drawing/2014/main" id="{9F8C70DB-6EB4-41EF-93AF-771866C4385F}"/>
              </a:ext>
            </a:extLst>
          </p:cNvPr>
          <p:cNvSpPr>
            <a:spLocks noChangeShapeType="1"/>
          </p:cNvSpPr>
          <p:nvPr/>
        </p:nvSpPr>
        <p:spPr bwMode="auto">
          <a:xfrm>
            <a:off x="3967606" y="1116338"/>
            <a:ext cx="0" cy="1470234"/>
          </a:xfrm>
          <a:prstGeom prst="line">
            <a:avLst/>
          </a:prstGeom>
          <a:noFill/>
          <a:ln w="9525" cap="rnd">
            <a:solidFill>
              <a:schemeClr val="tx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2" name="Arc 14">
            <a:extLst>
              <a:ext uri="{FF2B5EF4-FFF2-40B4-BE49-F238E27FC236}">
                <a16:creationId xmlns:a16="http://schemas.microsoft.com/office/drawing/2014/main" id="{0E6BE7B8-7296-40EC-8AA2-BB30B0FCF2A1}"/>
              </a:ext>
            </a:extLst>
          </p:cNvPr>
          <p:cNvSpPr>
            <a:spLocks/>
          </p:cNvSpPr>
          <p:nvPr/>
        </p:nvSpPr>
        <p:spPr bwMode="auto">
          <a:xfrm flipH="1" flipV="1">
            <a:off x="3469485" y="285336"/>
            <a:ext cx="1930217" cy="1214541"/>
          </a:xfrm>
          <a:custGeom>
            <a:avLst/>
            <a:gdLst>
              <a:gd name="T0" fmla="*/ 0 w 21600"/>
              <a:gd name="T1" fmla="*/ 0 h 21600"/>
              <a:gd name="T2" fmla="*/ 2362200 w 21600"/>
              <a:gd name="T3" fmla="*/ 1447800 h 21600"/>
              <a:gd name="T4" fmla="*/ 0 w 21600"/>
              <a:gd name="T5" fmla="*/ 1447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Text Box 15">
            <a:extLst>
              <a:ext uri="{FF2B5EF4-FFF2-40B4-BE49-F238E27FC236}">
                <a16:creationId xmlns:a16="http://schemas.microsoft.com/office/drawing/2014/main" id="{3385F3F3-34E5-4BEF-A31B-E3216910C9EE}"/>
              </a:ext>
            </a:extLst>
          </p:cNvPr>
          <p:cNvSpPr txBox="1">
            <a:spLocks noChangeArrowheads="1"/>
          </p:cNvSpPr>
          <p:nvPr/>
        </p:nvSpPr>
        <p:spPr bwMode="auto">
          <a:xfrm>
            <a:off x="5292080" y="1308107"/>
            <a:ext cx="6849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2000" b="1" dirty="0"/>
              <a:t> U</a:t>
            </a:r>
            <a:r>
              <a:rPr lang="pt-BR" altLang="en-US" sz="1400" b="1" dirty="0"/>
              <a:t>0</a:t>
            </a:r>
          </a:p>
        </p:txBody>
      </p:sp>
      <p:sp>
        <p:nvSpPr>
          <p:cNvPr id="14" name="Oval 16">
            <a:extLst>
              <a:ext uri="{FF2B5EF4-FFF2-40B4-BE49-F238E27FC236}">
                <a16:creationId xmlns:a16="http://schemas.microsoft.com/office/drawing/2014/main" id="{E728E269-A08D-42B7-B100-C0A47B77BAA3}"/>
              </a:ext>
            </a:extLst>
          </p:cNvPr>
          <p:cNvSpPr>
            <a:spLocks noChangeArrowheads="1"/>
          </p:cNvSpPr>
          <p:nvPr/>
        </p:nvSpPr>
        <p:spPr bwMode="auto">
          <a:xfrm>
            <a:off x="3905340" y="1052415"/>
            <a:ext cx="104596" cy="138430"/>
          </a:xfrm>
          <a:prstGeom prst="ellipse">
            <a:avLst/>
          </a:prstGeom>
          <a:solidFill>
            <a:schemeClr val="tx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 name="Text Box 19">
            <a:extLst>
              <a:ext uri="{FF2B5EF4-FFF2-40B4-BE49-F238E27FC236}">
                <a16:creationId xmlns:a16="http://schemas.microsoft.com/office/drawing/2014/main" id="{F9600E7E-60A2-4E9A-95A8-6C0CCE3DDA98}"/>
              </a:ext>
            </a:extLst>
          </p:cNvPr>
          <p:cNvSpPr txBox="1">
            <a:spLocks noChangeArrowheads="1"/>
          </p:cNvSpPr>
          <p:nvPr/>
        </p:nvSpPr>
        <p:spPr bwMode="auto">
          <a:xfrm>
            <a:off x="3780810" y="2534634"/>
            <a:ext cx="9962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800" b="1" dirty="0"/>
              <a:t>C</a:t>
            </a:r>
            <a:r>
              <a:rPr lang="pt-BR" altLang="en-US" sz="1200" b="1" dirty="0"/>
              <a:t>1</a:t>
            </a:r>
            <a:r>
              <a:rPr lang="pt-BR" altLang="en-US" sz="1800" b="1" dirty="0"/>
              <a:t>    Q</a:t>
            </a:r>
            <a:r>
              <a:rPr lang="pt-BR" altLang="en-US" sz="1200" b="1" dirty="0"/>
              <a:t>1</a:t>
            </a:r>
            <a:r>
              <a:rPr lang="pt-BR" altLang="en-US" sz="1800" b="1" dirty="0"/>
              <a:t>     </a:t>
            </a:r>
          </a:p>
        </p:txBody>
      </p:sp>
      <p:sp>
        <p:nvSpPr>
          <p:cNvPr id="16" name="Text Box 20">
            <a:extLst>
              <a:ext uri="{FF2B5EF4-FFF2-40B4-BE49-F238E27FC236}">
                <a16:creationId xmlns:a16="http://schemas.microsoft.com/office/drawing/2014/main" id="{2766B48B-C2BE-40D2-B1F5-4B4E05797D93}"/>
              </a:ext>
            </a:extLst>
          </p:cNvPr>
          <p:cNvSpPr txBox="1">
            <a:spLocks noChangeArrowheads="1"/>
          </p:cNvSpPr>
          <p:nvPr/>
        </p:nvSpPr>
        <p:spPr bwMode="auto">
          <a:xfrm>
            <a:off x="2426092" y="629275"/>
            <a:ext cx="4897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800" dirty="0"/>
              <a:t>          </a:t>
            </a:r>
            <a:r>
              <a:rPr lang="pt-BR" altLang="en-US" sz="1800" b="1" dirty="0"/>
              <a:t>C</a:t>
            </a:r>
            <a:r>
              <a:rPr lang="pt-BR" altLang="en-US" sz="1200" b="1" dirty="0"/>
              <a:t>2</a:t>
            </a:r>
            <a:r>
              <a:rPr lang="pt-BR" altLang="en-US" sz="1800" b="1" dirty="0"/>
              <a:t>            </a:t>
            </a:r>
            <a:endParaRPr lang="pt-BR" altLang="en-US" sz="1200" b="1" dirty="0"/>
          </a:p>
        </p:txBody>
      </p:sp>
      <p:sp>
        <p:nvSpPr>
          <p:cNvPr id="17" name="AutoShape 21">
            <a:extLst>
              <a:ext uri="{FF2B5EF4-FFF2-40B4-BE49-F238E27FC236}">
                <a16:creationId xmlns:a16="http://schemas.microsoft.com/office/drawing/2014/main" id="{BC48731F-FF2A-442A-A651-4ED72143073F}"/>
              </a:ext>
            </a:extLst>
          </p:cNvPr>
          <p:cNvSpPr>
            <a:spLocks/>
          </p:cNvSpPr>
          <p:nvPr/>
        </p:nvSpPr>
        <p:spPr bwMode="auto">
          <a:xfrm rot="5400000">
            <a:off x="4122439" y="2625166"/>
            <a:ext cx="63923" cy="498120"/>
          </a:xfrm>
          <a:prstGeom prst="rightBracket">
            <a:avLst>
              <a:gd name="adj" fmla="val 6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 name="Line 23">
            <a:extLst>
              <a:ext uri="{FF2B5EF4-FFF2-40B4-BE49-F238E27FC236}">
                <a16:creationId xmlns:a16="http://schemas.microsoft.com/office/drawing/2014/main" id="{DA96D10A-3B10-463E-A1CC-F3C8306945ED}"/>
              </a:ext>
            </a:extLst>
          </p:cNvPr>
          <p:cNvSpPr>
            <a:spLocks noChangeShapeType="1"/>
          </p:cNvSpPr>
          <p:nvPr/>
        </p:nvSpPr>
        <p:spPr bwMode="auto">
          <a:xfrm>
            <a:off x="4154401" y="2906188"/>
            <a:ext cx="0" cy="6392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 name="Line 24">
            <a:extLst>
              <a:ext uri="{FF2B5EF4-FFF2-40B4-BE49-F238E27FC236}">
                <a16:creationId xmlns:a16="http://schemas.microsoft.com/office/drawing/2014/main" id="{ADC8EAC5-8AF0-4020-86DE-59B3BDFE1729}"/>
              </a:ext>
            </a:extLst>
          </p:cNvPr>
          <p:cNvSpPr>
            <a:spLocks noChangeShapeType="1"/>
          </p:cNvSpPr>
          <p:nvPr/>
        </p:nvSpPr>
        <p:spPr bwMode="auto">
          <a:xfrm flipH="1">
            <a:off x="3220425" y="2970111"/>
            <a:ext cx="933976"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 name="Text Box 25">
            <a:extLst>
              <a:ext uri="{FF2B5EF4-FFF2-40B4-BE49-F238E27FC236}">
                <a16:creationId xmlns:a16="http://schemas.microsoft.com/office/drawing/2014/main" id="{303D9D8A-F1DC-4B8C-9D51-179B96353C29}"/>
              </a:ext>
            </a:extLst>
          </p:cNvPr>
          <p:cNvSpPr txBox="1">
            <a:spLocks noChangeArrowheads="1"/>
          </p:cNvSpPr>
          <p:nvPr/>
        </p:nvSpPr>
        <p:spPr bwMode="auto">
          <a:xfrm>
            <a:off x="827584" y="2714418"/>
            <a:ext cx="2389033" cy="58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600" dirty="0">
                <a:latin typeface="Arial" panose="020B0604020202020204" pitchFamily="34" charset="0"/>
                <a:cs typeface="Arial" panose="020B0604020202020204" pitchFamily="34" charset="0"/>
              </a:rPr>
              <a:t>Poupança privada antes do corte nos impostos.</a:t>
            </a:r>
          </a:p>
        </p:txBody>
      </p:sp>
      <p:graphicFrame>
        <p:nvGraphicFramePr>
          <p:cNvPr id="21" name="Object 32">
            <a:extLst>
              <a:ext uri="{FF2B5EF4-FFF2-40B4-BE49-F238E27FC236}">
                <a16:creationId xmlns:a16="http://schemas.microsoft.com/office/drawing/2014/main" id="{64071CE2-82AE-41E3-9C95-3216C7C4BAB6}"/>
              </a:ext>
            </a:extLst>
          </p:cNvPr>
          <p:cNvGraphicFramePr>
            <a:graphicFrameLocks noChangeAspect="1"/>
          </p:cNvGraphicFramePr>
          <p:nvPr>
            <p:extLst>
              <p:ext uri="{D42A27DB-BD31-4B8C-83A1-F6EECF244321}">
                <p14:modId xmlns:p14="http://schemas.microsoft.com/office/powerpoint/2010/main" val="1241105754"/>
              </p:ext>
            </p:extLst>
          </p:nvPr>
        </p:nvGraphicFramePr>
        <p:xfrm>
          <a:off x="1187624" y="4396959"/>
          <a:ext cx="7160481" cy="767079"/>
        </p:xfrm>
        <a:graphic>
          <a:graphicData uri="http://schemas.openxmlformats.org/presentationml/2006/ole">
            <mc:AlternateContent xmlns:mc="http://schemas.openxmlformats.org/markup-compatibility/2006">
              <mc:Choice xmlns:v="urn:schemas-microsoft-com:vml" Requires="v">
                <p:oleObj name="Equation" r:id="rId2" imgW="3657600" imgH="419040" progId="Equation.3">
                  <p:embed/>
                </p:oleObj>
              </mc:Choice>
              <mc:Fallback>
                <p:oleObj name="Equation" r:id="rId2" imgW="3657600" imgH="419040" progId="Equation.3">
                  <p:embed/>
                  <p:pic>
                    <p:nvPicPr>
                      <p:cNvPr id="21" name="Object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4396959"/>
                        <a:ext cx="7160481" cy="7670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Text Box 33">
            <a:extLst>
              <a:ext uri="{FF2B5EF4-FFF2-40B4-BE49-F238E27FC236}">
                <a16:creationId xmlns:a16="http://schemas.microsoft.com/office/drawing/2014/main" id="{B746C144-3D0E-49F5-8993-89E3A491F011}"/>
              </a:ext>
            </a:extLst>
          </p:cNvPr>
          <p:cNvSpPr txBox="1">
            <a:spLocks noChangeArrowheads="1"/>
          </p:cNvSpPr>
          <p:nvPr/>
        </p:nvSpPr>
        <p:spPr bwMode="auto">
          <a:xfrm>
            <a:off x="251520" y="3579862"/>
            <a:ext cx="86409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pt-BR" altLang="en-US" sz="1600" dirty="0">
                <a:solidFill>
                  <a:srgbClr val="000000"/>
                </a:solidFill>
                <a:latin typeface="Arial" panose="020B0604020202020204" pitchFamily="34" charset="0"/>
                <a:cs typeface="Arial" panose="020B0604020202020204" pitchFamily="34" charset="0"/>
              </a:rPr>
              <a:t>Se o governo corta os impostos  em  US$ 100,  incorre  em  um  déficit primário  de  US$ 100 (supondo o orçamento inicialmente equilibrado). Dada uma taxa de juros de 10%, o governo terá  que aumentar os impostos em US$ 110 no futuro para equilibrar o orçamento.</a:t>
            </a:r>
          </a:p>
        </p:txBody>
      </p:sp>
      <p:grpSp>
        <p:nvGrpSpPr>
          <p:cNvPr id="23" name="Grupo 2">
            <a:extLst>
              <a:ext uri="{FF2B5EF4-FFF2-40B4-BE49-F238E27FC236}">
                <a16:creationId xmlns:a16="http://schemas.microsoft.com/office/drawing/2014/main" id="{DADC9B76-D0D7-4F97-89D6-FE6A843762F7}"/>
              </a:ext>
            </a:extLst>
          </p:cNvPr>
          <p:cNvGrpSpPr/>
          <p:nvPr/>
        </p:nvGrpSpPr>
        <p:grpSpPr>
          <a:xfrm>
            <a:off x="1475656" y="1563638"/>
            <a:ext cx="6229084" cy="1880919"/>
            <a:chOff x="836552" y="2590606"/>
            <a:chExt cx="7623155" cy="2242159"/>
          </a:xfrm>
        </p:grpSpPr>
        <p:sp>
          <p:nvSpPr>
            <p:cNvPr id="24" name="Line 17">
              <a:extLst>
                <a:ext uri="{FF2B5EF4-FFF2-40B4-BE49-F238E27FC236}">
                  <a16:creationId xmlns:a16="http://schemas.microsoft.com/office/drawing/2014/main" id="{117D8A4F-8B1B-4F64-9E0C-BD429BF0E96E}"/>
                </a:ext>
              </a:extLst>
            </p:cNvPr>
            <p:cNvSpPr>
              <a:spLocks noChangeShapeType="1"/>
            </p:cNvSpPr>
            <p:nvPr/>
          </p:nvSpPr>
          <p:spPr bwMode="auto">
            <a:xfrm>
              <a:off x="2514600" y="2819400"/>
              <a:ext cx="2514600" cy="0"/>
            </a:xfrm>
            <a:prstGeom prst="line">
              <a:avLst/>
            </a:prstGeom>
            <a:noFill/>
            <a:ln w="9525" cap="rnd">
              <a:solidFill>
                <a:srgbClr val="003399"/>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 name="Line 18">
              <a:extLst>
                <a:ext uri="{FF2B5EF4-FFF2-40B4-BE49-F238E27FC236}">
                  <a16:creationId xmlns:a16="http://schemas.microsoft.com/office/drawing/2014/main" id="{FE6795FF-C87C-410F-9C99-F6CBAFB17DBE}"/>
                </a:ext>
              </a:extLst>
            </p:cNvPr>
            <p:cNvSpPr>
              <a:spLocks noChangeShapeType="1"/>
            </p:cNvSpPr>
            <p:nvPr/>
          </p:nvSpPr>
          <p:spPr bwMode="auto">
            <a:xfrm>
              <a:off x="5029200" y="2819400"/>
              <a:ext cx="0" cy="990600"/>
            </a:xfrm>
            <a:prstGeom prst="line">
              <a:avLst/>
            </a:prstGeom>
            <a:noFill/>
            <a:ln w="9525" cap="rnd">
              <a:solidFill>
                <a:srgbClr val="003399"/>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 name="AutoShape 22">
              <a:extLst>
                <a:ext uri="{FF2B5EF4-FFF2-40B4-BE49-F238E27FC236}">
                  <a16:creationId xmlns:a16="http://schemas.microsoft.com/office/drawing/2014/main" id="{F04D1888-CBCC-4A76-B5F7-0CBD83BA6B4C}"/>
                </a:ext>
              </a:extLst>
            </p:cNvPr>
            <p:cNvSpPr>
              <a:spLocks/>
            </p:cNvSpPr>
            <p:nvPr/>
          </p:nvSpPr>
          <p:spPr bwMode="auto">
            <a:xfrm rot="5400000">
              <a:off x="4457700" y="3695700"/>
              <a:ext cx="152400" cy="1447800"/>
            </a:xfrm>
            <a:prstGeom prst="rightBracket">
              <a:avLst>
                <a:gd name="adj" fmla="val 79167"/>
              </a:avLst>
            </a:prstGeom>
            <a:noFill/>
            <a:ln w="9525">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 name="Line 27">
              <a:extLst>
                <a:ext uri="{FF2B5EF4-FFF2-40B4-BE49-F238E27FC236}">
                  <a16:creationId xmlns:a16="http://schemas.microsoft.com/office/drawing/2014/main" id="{198E1954-B3BD-43F2-9FB1-7D9FBAB5F17D}"/>
                </a:ext>
              </a:extLst>
            </p:cNvPr>
            <p:cNvSpPr>
              <a:spLocks noChangeShapeType="1"/>
            </p:cNvSpPr>
            <p:nvPr/>
          </p:nvSpPr>
          <p:spPr bwMode="auto">
            <a:xfrm>
              <a:off x="4495800" y="4495800"/>
              <a:ext cx="0" cy="152400"/>
            </a:xfrm>
            <a:prstGeom prst="line">
              <a:avLst/>
            </a:prstGeom>
            <a:noFill/>
            <a:ln w="9525">
              <a:solidFill>
                <a:srgbClr val="3333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 name="Line 28">
              <a:extLst>
                <a:ext uri="{FF2B5EF4-FFF2-40B4-BE49-F238E27FC236}">
                  <a16:creationId xmlns:a16="http://schemas.microsoft.com/office/drawing/2014/main" id="{26C06E9D-0942-48E3-B267-4E24735DB6FC}"/>
                </a:ext>
              </a:extLst>
            </p:cNvPr>
            <p:cNvSpPr>
              <a:spLocks noChangeShapeType="1"/>
            </p:cNvSpPr>
            <p:nvPr/>
          </p:nvSpPr>
          <p:spPr bwMode="auto">
            <a:xfrm>
              <a:off x="4495800" y="4648200"/>
              <a:ext cx="1066800" cy="0"/>
            </a:xfrm>
            <a:prstGeom prst="line">
              <a:avLst/>
            </a:prstGeom>
            <a:noFill/>
            <a:ln w="9525">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 name="Text Box 29">
              <a:extLst>
                <a:ext uri="{FF2B5EF4-FFF2-40B4-BE49-F238E27FC236}">
                  <a16:creationId xmlns:a16="http://schemas.microsoft.com/office/drawing/2014/main" id="{9CF4B8F7-B049-460E-9937-5606025CA3F5}"/>
                </a:ext>
              </a:extLst>
            </p:cNvPr>
            <p:cNvSpPr txBox="1">
              <a:spLocks noChangeArrowheads="1"/>
            </p:cNvSpPr>
            <p:nvPr/>
          </p:nvSpPr>
          <p:spPr bwMode="auto">
            <a:xfrm>
              <a:off x="5595216" y="4135681"/>
              <a:ext cx="2864491" cy="697084"/>
            </a:xfrm>
            <a:prstGeom prst="rect">
              <a:avLst/>
            </a:prstGeom>
            <a:noFill/>
            <a:ln w="9525">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600" dirty="0">
                  <a:solidFill>
                    <a:srgbClr val="3333CC"/>
                  </a:solidFill>
                  <a:latin typeface="Arial" panose="020B0604020202020204" pitchFamily="34" charset="0"/>
                  <a:cs typeface="Arial" panose="020B0604020202020204" pitchFamily="34" charset="0"/>
                </a:rPr>
                <a:t>Poupança privada após o corte nos impostos.</a:t>
              </a:r>
            </a:p>
          </p:txBody>
        </p:sp>
        <p:sp>
          <p:nvSpPr>
            <p:cNvPr id="30" name="Text Box 20">
              <a:extLst>
                <a:ext uri="{FF2B5EF4-FFF2-40B4-BE49-F238E27FC236}">
                  <a16:creationId xmlns:a16="http://schemas.microsoft.com/office/drawing/2014/main" id="{E3ACEF12-7C95-43CE-8F2C-A5A4E9805D2E}"/>
                </a:ext>
              </a:extLst>
            </p:cNvPr>
            <p:cNvSpPr txBox="1">
              <a:spLocks noChangeArrowheads="1"/>
            </p:cNvSpPr>
            <p:nvPr/>
          </p:nvSpPr>
          <p:spPr bwMode="auto">
            <a:xfrm>
              <a:off x="836552" y="2590606"/>
              <a:ext cx="2590800" cy="440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800" b="1" dirty="0">
                  <a:solidFill>
                    <a:srgbClr val="003399"/>
                  </a:solidFill>
                </a:rPr>
                <a:t>Q</a:t>
              </a:r>
              <a:r>
                <a:rPr lang="pt-BR" altLang="en-US" sz="1200" b="1" dirty="0">
                  <a:solidFill>
                    <a:srgbClr val="003399"/>
                  </a:solidFill>
                </a:rPr>
                <a:t>2</a:t>
              </a:r>
              <a:r>
                <a:rPr lang="pt-BR" altLang="en-US" sz="1800" b="1" dirty="0">
                  <a:solidFill>
                    <a:srgbClr val="003399"/>
                  </a:solidFill>
                </a:rPr>
                <a:t>-(1+R)</a:t>
              </a:r>
              <a:r>
                <a:rPr lang="pt-BR" altLang="en-US" sz="1800" b="1" dirty="0">
                  <a:solidFill>
                    <a:srgbClr val="003399"/>
                  </a:solidFill>
                  <a:latin typeface="Symbol" panose="05050102010706020507" pitchFamily="18" charset="2"/>
                </a:rPr>
                <a:t>D</a:t>
              </a:r>
              <a:r>
                <a:rPr lang="pt-BR" altLang="en-US" sz="1800" b="1" dirty="0">
                  <a:solidFill>
                    <a:srgbClr val="003399"/>
                  </a:solidFill>
                </a:rPr>
                <a:t>T</a:t>
              </a:r>
            </a:p>
          </p:txBody>
        </p:sp>
        <p:sp>
          <p:nvSpPr>
            <p:cNvPr id="31" name="Text Box 19">
              <a:extLst>
                <a:ext uri="{FF2B5EF4-FFF2-40B4-BE49-F238E27FC236}">
                  <a16:creationId xmlns:a16="http://schemas.microsoft.com/office/drawing/2014/main" id="{17279AE6-EC2B-4350-9CDA-4C8452E15BF9}"/>
                </a:ext>
              </a:extLst>
            </p:cNvPr>
            <p:cNvSpPr txBox="1">
              <a:spLocks noChangeArrowheads="1"/>
            </p:cNvSpPr>
            <p:nvPr/>
          </p:nvSpPr>
          <p:spPr bwMode="auto">
            <a:xfrm>
              <a:off x="4648200" y="3733800"/>
              <a:ext cx="1143000" cy="440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800" b="1" dirty="0">
                  <a:solidFill>
                    <a:srgbClr val="003399"/>
                  </a:solidFill>
                </a:rPr>
                <a:t>Q</a:t>
              </a:r>
              <a:r>
                <a:rPr lang="pt-BR" altLang="en-US" sz="1200" b="1" dirty="0">
                  <a:solidFill>
                    <a:srgbClr val="003399"/>
                  </a:solidFill>
                </a:rPr>
                <a:t>1</a:t>
              </a:r>
              <a:r>
                <a:rPr lang="pt-BR" altLang="en-US" sz="1800" b="1" dirty="0">
                  <a:solidFill>
                    <a:srgbClr val="003399"/>
                  </a:solidFill>
                </a:rPr>
                <a:t>+</a:t>
              </a:r>
              <a:r>
                <a:rPr lang="pt-BR" altLang="en-US" sz="1800" b="1" dirty="0">
                  <a:solidFill>
                    <a:srgbClr val="003399"/>
                  </a:solidFill>
                  <a:latin typeface="Symbol" panose="05050102010706020507" pitchFamily="18" charset="2"/>
                </a:rPr>
                <a:t>D</a:t>
              </a:r>
              <a:r>
                <a:rPr lang="pt-BR" altLang="en-US" sz="1800" b="1" dirty="0">
                  <a:solidFill>
                    <a:srgbClr val="003399"/>
                  </a:solidFill>
                </a:rPr>
                <a:t>T</a:t>
              </a:r>
            </a:p>
          </p:txBody>
        </p:sp>
      </p:grpSp>
      <p:sp>
        <p:nvSpPr>
          <p:cNvPr id="32" name="Text Box 20">
            <a:extLst>
              <a:ext uri="{FF2B5EF4-FFF2-40B4-BE49-F238E27FC236}">
                <a16:creationId xmlns:a16="http://schemas.microsoft.com/office/drawing/2014/main" id="{AA8F076B-9868-460C-89BB-C02D562C4B65}"/>
              </a:ext>
            </a:extLst>
          </p:cNvPr>
          <p:cNvSpPr txBox="1">
            <a:spLocks noChangeArrowheads="1"/>
          </p:cNvSpPr>
          <p:nvPr/>
        </p:nvSpPr>
        <p:spPr bwMode="auto">
          <a:xfrm>
            <a:off x="2411760" y="915566"/>
            <a:ext cx="9531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pt-BR" altLang="en-US" sz="1800" dirty="0"/>
              <a:t>          </a:t>
            </a:r>
            <a:r>
              <a:rPr lang="pt-BR" altLang="en-US" sz="1800" b="1" dirty="0"/>
              <a:t>Q</a:t>
            </a:r>
            <a:r>
              <a:rPr lang="pt-BR" altLang="en-US" sz="1200" b="1" dirty="0"/>
              <a:t>2</a:t>
            </a:r>
          </a:p>
        </p:txBody>
      </p:sp>
      <p:sp>
        <p:nvSpPr>
          <p:cNvPr id="33" name="CaixaDeTexto 32">
            <a:extLst>
              <a:ext uri="{FF2B5EF4-FFF2-40B4-BE49-F238E27FC236}">
                <a16:creationId xmlns:a16="http://schemas.microsoft.com/office/drawing/2014/main" id="{23962D03-C8AA-4FE6-A91C-CE031A138CE8}"/>
              </a:ext>
            </a:extLst>
          </p:cNvPr>
          <p:cNvSpPr txBox="1"/>
          <p:nvPr/>
        </p:nvSpPr>
        <p:spPr>
          <a:xfrm>
            <a:off x="5724128" y="2130410"/>
            <a:ext cx="2136497" cy="369332"/>
          </a:xfrm>
          <a:prstGeom prst="rect">
            <a:avLst/>
          </a:prstGeom>
          <a:noFill/>
        </p:spPr>
        <p:txBody>
          <a:bodyPr wrap="square" rtlCol="0">
            <a:spAutoFit/>
          </a:bodyPr>
          <a:lstStyle/>
          <a:p>
            <a:r>
              <a:rPr lang="pt-BR" dirty="0"/>
              <a:t>← </a:t>
            </a:r>
            <a:r>
              <a:rPr lang="pt-BR" b="1" dirty="0">
                <a:latin typeface="Arial" panose="020B0604020202020204" pitchFamily="34" charset="0"/>
                <a:cs typeface="Arial" panose="020B0604020202020204" pitchFamily="34" charset="0"/>
              </a:rPr>
              <a:t>ROI da Família</a:t>
            </a:r>
          </a:p>
        </p:txBody>
      </p:sp>
    </p:spTree>
    <p:extLst>
      <p:ext uri="{BB962C8B-B14F-4D97-AF65-F5344CB8AC3E}">
        <p14:creationId xmlns:p14="http://schemas.microsoft.com/office/powerpoint/2010/main" val="159664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04F4FE8-1707-41AA-BC2A-73A13E069AE9}"/>
              </a:ext>
            </a:extLst>
          </p:cNvPr>
          <p:cNvSpPr txBox="1"/>
          <p:nvPr/>
        </p:nvSpPr>
        <p:spPr>
          <a:xfrm>
            <a:off x="107504" y="2355726"/>
            <a:ext cx="8784976" cy="707886"/>
          </a:xfrm>
          <a:prstGeom prst="rect">
            <a:avLst/>
          </a:prstGeom>
          <a:noFill/>
        </p:spPr>
        <p:txBody>
          <a:bodyPr wrap="square">
            <a:spAutoFit/>
          </a:bodyPr>
          <a:lstStyle/>
          <a:p>
            <a:pPr marL="342900" indent="-342900" algn="just">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Logo, o valor presente dos lucros em t é dado por:</a:t>
            </a:r>
          </a:p>
          <a:p>
            <a:pPr marL="342900" indent="-342900" algn="just">
              <a:buFont typeface="Wingdings" panose="05000000000000000000" pitchFamily="2" charset="2"/>
              <a:buChar char="§"/>
            </a:pPr>
            <a:endParaRPr lang="pt-BR" altLang="pt-BR" sz="2000" dirty="0">
              <a:latin typeface="Arial" panose="020B0604020202020204" pitchFamily="34" charset="0"/>
              <a:cs typeface="Arial" panose="020B0604020202020204" pitchFamily="34" charset="0"/>
            </a:endParaRPr>
          </a:p>
        </p:txBody>
      </p:sp>
      <p:graphicFrame>
        <p:nvGraphicFramePr>
          <p:cNvPr id="3" name="Object 12">
            <a:extLst>
              <a:ext uri="{FF2B5EF4-FFF2-40B4-BE49-F238E27FC236}">
                <a16:creationId xmlns:a16="http://schemas.microsoft.com/office/drawing/2014/main" id="{DB2444D4-3EDD-4464-BBA8-0CE1D3C99DA1}"/>
              </a:ext>
            </a:extLst>
          </p:cNvPr>
          <p:cNvGraphicFramePr>
            <a:graphicFrameLocks noChangeAspect="1"/>
          </p:cNvGraphicFramePr>
          <p:nvPr>
            <p:extLst>
              <p:ext uri="{D42A27DB-BD31-4B8C-83A1-F6EECF244321}">
                <p14:modId xmlns:p14="http://schemas.microsoft.com/office/powerpoint/2010/main" val="1136856493"/>
              </p:ext>
            </p:extLst>
          </p:nvPr>
        </p:nvGraphicFramePr>
        <p:xfrm>
          <a:off x="533275" y="2859782"/>
          <a:ext cx="8071173" cy="990439"/>
        </p:xfrm>
        <a:graphic>
          <a:graphicData uri="http://schemas.openxmlformats.org/presentationml/2006/ole">
            <mc:AlternateContent xmlns:mc="http://schemas.openxmlformats.org/markup-compatibility/2006">
              <mc:Choice xmlns:v="urn:schemas-microsoft-com:vml" Requires="v">
                <p:oleObj name="Equation" r:id="rId2" imgW="3606480" imgH="469800" progId="Equation.DSMT4">
                  <p:embed/>
                </p:oleObj>
              </mc:Choice>
              <mc:Fallback>
                <p:oleObj name="Equation" r:id="rId2" imgW="3606480" imgH="469800" progId="Equation.DSMT4">
                  <p:embed/>
                  <p:pic>
                    <p:nvPicPr>
                      <p:cNvPr id="7" name="Object 12">
                        <a:extLst>
                          <a:ext uri="{FF2B5EF4-FFF2-40B4-BE49-F238E27FC236}">
                            <a16:creationId xmlns:a16="http://schemas.microsoft.com/office/drawing/2014/main" id="{3DF3BA4B-E53B-49C9-8E88-1F5F673704A2}"/>
                          </a:ext>
                        </a:extLst>
                      </p:cNvPr>
                      <p:cNvPicPr>
                        <a:picLocks noChangeAspect="1" noChangeArrowheads="1"/>
                      </p:cNvPicPr>
                      <p:nvPr/>
                    </p:nvPicPr>
                    <p:blipFill>
                      <a:blip r:embed="rId3"/>
                      <a:srcRect/>
                      <a:stretch>
                        <a:fillRect/>
                      </a:stretch>
                    </p:blipFill>
                    <p:spPr bwMode="auto">
                      <a:xfrm>
                        <a:off x="533275" y="2859782"/>
                        <a:ext cx="8071173" cy="990439"/>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4" name="Object 9">
            <a:extLst>
              <a:ext uri="{FF2B5EF4-FFF2-40B4-BE49-F238E27FC236}">
                <a16:creationId xmlns:a16="http://schemas.microsoft.com/office/drawing/2014/main" id="{7E722235-1075-47F8-8B41-4AA6F1DDF5A6}"/>
              </a:ext>
            </a:extLst>
          </p:cNvPr>
          <p:cNvGraphicFramePr>
            <a:graphicFrameLocks noChangeAspect="1"/>
          </p:cNvGraphicFramePr>
          <p:nvPr>
            <p:extLst>
              <p:ext uri="{D42A27DB-BD31-4B8C-83A1-F6EECF244321}">
                <p14:modId xmlns:p14="http://schemas.microsoft.com/office/powerpoint/2010/main" val="3766001184"/>
              </p:ext>
            </p:extLst>
          </p:nvPr>
        </p:nvGraphicFramePr>
        <p:xfrm>
          <a:off x="4139952" y="51470"/>
          <a:ext cx="1552575" cy="817562"/>
        </p:xfrm>
        <a:graphic>
          <a:graphicData uri="http://schemas.openxmlformats.org/presentationml/2006/ole">
            <mc:AlternateContent xmlns:mc="http://schemas.openxmlformats.org/markup-compatibility/2006">
              <mc:Choice xmlns:v="urn:schemas-microsoft-com:vml" Requires="v">
                <p:oleObj name="Equation" r:id="rId4" imgW="685800" imgH="431640" progId="Equation.DSMT4">
                  <p:embed/>
                </p:oleObj>
              </mc:Choice>
              <mc:Fallback>
                <p:oleObj name="Equation" r:id="rId4" imgW="685800" imgH="431640" progId="Equation.DSMT4">
                  <p:embed/>
                  <p:pic>
                    <p:nvPicPr>
                      <p:cNvPr id="8" name="Object 9">
                        <a:extLst>
                          <a:ext uri="{FF2B5EF4-FFF2-40B4-BE49-F238E27FC236}">
                            <a16:creationId xmlns:a16="http://schemas.microsoft.com/office/drawing/2014/main" id="{1740373D-C371-4E4B-8F3D-DB4346231258}"/>
                          </a:ext>
                        </a:extLst>
                      </p:cNvPr>
                      <p:cNvPicPr>
                        <a:picLocks noChangeAspect="1" noChangeArrowheads="1"/>
                      </p:cNvPicPr>
                      <p:nvPr/>
                    </p:nvPicPr>
                    <p:blipFill>
                      <a:blip r:embed="rId5"/>
                      <a:srcRect/>
                      <a:stretch>
                        <a:fillRect/>
                      </a:stretch>
                    </p:blipFill>
                    <p:spPr bwMode="auto">
                      <a:xfrm>
                        <a:off x="4139952" y="51470"/>
                        <a:ext cx="1552575" cy="817562"/>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5" name="Object 10">
            <a:extLst>
              <a:ext uri="{FF2B5EF4-FFF2-40B4-BE49-F238E27FC236}">
                <a16:creationId xmlns:a16="http://schemas.microsoft.com/office/drawing/2014/main" id="{5309D459-4367-4FB8-BE85-7B80CEF48A8D}"/>
              </a:ext>
            </a:extLst>
          </p:cNvPr>
          <p:cNvGraphicFramePr>
            <a:graphicFrameLocks noChangeAspect="1"/>
          </p:cNvGraphicFramePr>
          <p:nvPr>
            <p:extLst>
              <p:ext uri="{D42A27DB-BD31-4B8C-83A1-F6EECF244321}">
                <p14:modId xmlns:p14="http://schemas.microsoft.com/office/powerpoint/2010/main" val="3780776544"/>
              </p:ext>
            </p:extLst>
          </p:nvPr>
        </p:nvGraphicFramePr>
        <p:xfrm>
          <a:off x="4139952" y="1071893"/>
          <a:ext cx="3701107" cy="995801"/>
        </p:xfrm>
        <a:graphic>
          <a:graphicData uri="http://schemas.openxmlformats.org/presentationml/2006/ole">
            <mc:AlternateContent xmlns:mc="http://schemas.openxmlformats.org/markup-compatibility/2006">
              <mc:Choice xmlns:v="urn:schemas-microsoft-com:vml" Requires="v">
                <p:oleObj name="Equation" r:id="rId6" imgW="1841400" imgH="495000" progId="Equation.DSMT4">
                  <p:embed/>
                </p:oleObj>
              </mc:Choice>
              <mc:Fallback>
                <p:oleObj name="Equation" r:id="rId6" imgW="1841400" imgH="495000" progId="Equation.DSMT4">
                  <p:embed/>
                  <p:pic>
                    <p:nvPicPr>
                      <p:cNvPr id="9" name="Object 10">
                        <a:extLst>
                          <a:ext uri="{FF2B5EF4-FFF2-40B4-BE49-F238E27FC236}">
                            <a16:creationId xmlns:a16="http://schemas.microsoft.com/office/drawing/2014/main" id="{855EBD50-FBE1-45BC-A966-AFE06A5D7A91}"/>
                          </a:ext>
                        </a:extLst>
                      </p:cNvPr>
                      <p:cNvPicPr>
                        <a:picLocks noChangeAspect="1" noChangeArrowheads="1"/>
                      </p:cNvPicPr>
                      <p:nvPr/>
                    </p:nvPicPr>
                    <p:blipFill>
                      <a:blip r:embed="rId7"/>
                      <a:srcRect/>
                      <a:stretch>
                        <a:fillRect/>
                      </a:stretch>
                    </p:blipFill>
                    <p:spPr bwMode="auto">
                      <a:xfrm>
                        <a:off x="4139952" y="1071893"/>
                        <a:ext cx="3701107" cy="995801"/>
                      </a:xfrm>
                      <a:prstGeom prst="rect">
                        <a:avLst/>
                      </a:prstGeom>
                      <a:solidFill>
                        <a:schemeClr val="bg1">
                          <a:lumMod val="95000"/>
                        </a:schemeClr>
                      </a:solidFill>
                      <a:ln>
                        <a:solidFill>
                          <a:schemeClr val="tx1"/>
                        </a:solidFill>
                      </a:ln>
                      <a:effectLst/>
                    </p:spPr>
                  </p:pic>
                </p:oleObj>
              </mc:Fallback>
            </mc:AlternateContent>
          </a:graphicData>
        </a:graphic>
      </p:graphicFrame>
      <p:sp>
        <p:nvSpPr>
          <p:cNvPr id="6" name="Rectangle 3">
            <a:extLst>
              <a:ext uri="{FF2B5EF4-FFF2-40B4-BE49-F238E27FC236}">
                <a16:creationId xmlns:a16="http://schemas.microsoft.com/office/drawing/2014/main" id="{C08DE700-41C2-4612-9814-AF692B34F214}"/>
              </a:ext>
            </a:extLst>
          </p:cNvPr>
          <p:cNvSpPr txBox="1">
            <a:spLocks noChangeArrowheads="1"/>
          </p:cNvSpPr>
          <p:nvPr/>
        </p:nvSpPr>
        <p:spPr>
          <a:xfrm>
            <a:off x="539552" y="124470"/>
            <a:ext cx="3168352" cy="647080"/>
          </a:xfrm>
          <a:prstGeom prst="rect">
            <a:avLst/>
          </a:prstGeom>
          <a:noFill/>
          <a:ln>
            <a:solidFill>
              <a:schemeClr val="tx1"/>
            </a:solidFill>
          </a:ln>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pt-BR" altLang="pt-BR" sz="1800" dirty="0">
                <a:latin typeface="Arial" panose="020B0604020202020204" pitchFamily="34" charset="0"/>
                <a:cs typeface="Arial" panose="020B0604020202020204" pitchFamily="34" charset="0"/>
              </a:rPr>
              <a:t>Valor presente, no ano </a:t>
            </a:r>
            <a:r>
              <a:rPr lang="pt-BR" altLang="pt-BR" sz="1800" i="1" dirty="0">
                <a:latin typeface="Arial" panose="020B0604020202020204" pitchFamily="34" charset="0"/>
                <a:cs typeface="Arial" panose="020B0604020202020204" pitchFamily="34" charset="0"/>
              </a:rPr>
              <a:t>t</a:t>
            </a:r>
            <a:r>
              <a:rPr lang="pt-BR" altLang="pt-BR" sz="1800" dirty="0">
                <a:latin typeface="Arial" panose="020B0604020202020204" pitchFamily="34" charset="0"/>
                <a:cs typeface="Arial" panose="020B0604020202020204" pitchFamily="34" charset="0"/>
              </a:rPr>
              <a:t>, do lucro esperado no ano </a:t>
            </a:r>
            <a:r>
              <a:rPr lang="pt-BR" altLang="pt-BR" sz="1800" i="1" dirty="0">
                <a:latin typeface="Arial" panose="020B0604020202020204" pitchFamily="34" charset="0"/>
                <a:cs typeface="Arial" panose="020B0604020202020204" pitchFamily="34" charset="0"/>
              </a:rPr>
              <a:t>t+1.</a:t>
            </a:r>
            <a:endParaRPr lang="pt-BR" altLang="pt-BR" sz="1800" dirty="0">
              <a:latin typeface="Arial" panose="020B0604020202020204" pitchFamily="34" charset="0"/>
              <a:cs typeface="Arial" panose="020B0604020202020204" pitchFamily="34" charset="0"/>
            </a:endParaRPr>
          </a:p>
        </p:txBody>
      </p:sp>
      <p:sp>
        <p:nvSpPr>
          <p:cNvPr id="7" name="Rectangle 3">
            <a:extLst>
              <a:ext uri="{FF2B5EF4-FFF2-40B4-BE49-F238E27FC236}">
                <a16:creationId xmlns:a16="http://schemas.microsoft.com/office/drawing/2014/main" id="{132D7289-452C-4855-99B3-94D6B1006008}"/>
              </a:ext>
            </a:extLst>
          </p:cNvPr>
          <p:cNvSpPr txBox="1">
            <a:spLocks noChangeArrowheads="1"/>
          </p:cNvSpPr>
          <p:nvPr/>
        </p:nvSpPr>
        <p:spPr>
          <a:xfrm>
            <a:off x="539552" y="915566"/>
            <a:ext cx="3168352" cy="1202606"/>
          </a:xfrm>
          <a:prstGeom prst="rect">
            <a:avLst/>
          </a:prstGeom>
          <a:noFill/>
          <a:ln>
            <a:solidFill>
              <a:schemeClr val="tx1"/>
            </a:solidFill>
          </a:ln>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buNone/>
            </a:pPr>
            <a:r>
              <a:rPr lang="pt-BR" altLang="pt-BR" sz="1800" dirty="0">
                <a:latin typeface="Arial" panose="020B0604020202020204" pitchFamily="34" charset="0"/>
                <a:cs typeface="Arial" panose="020B0604020202020204" pitchFamily="34" charset="0"/>
              </a:rPr>
              <a:t>Valor presente, no ano </a:t>
            </a:r>
            <a:r>
              <a:rPr lang="pt-BR" altLang="pt-BR" sz="1800" i="1" dirty="0">
                <a:latin typeface="Arial" panose="020B0604020202020204" pitchFamily="34" charset="0"/>
                <a:cs typeface="Arial" panose="020B0604020202020204" pitchFamily="34" charset="0"/>
              </a:rPr>
              <a:t>t</a:t>
            </a:r>
            <a:r>
              <a:rPr lang="pt-BR" altLang="pt-BR" sz="1800" dirty="0">
                <a:latin typeface="Arial" panose="020B0604020202020204" pitchFamily="34" charset="0"/>
                <a:cs typeface="Arial" panose="020B0604020202020204" pitchFamily="34" charset="0"/>
              </a:rPr>
              <a:t>, do lucro esperado no ano </a:t>
            </a:r>
            <a:r>
              <a:rPr lang="pt-BR" altLang="pt-BR" sz="1800" i="1" dirty="0">
                <a:latin typeface="Arial" panose="020B0604020202020204" pitchFamily="34" charset="0"/>
                <a:cs typeface="Arial" panose="020B0604020202020204" pitchFamily="34" charset="0"/>
              </a:rPr>
              <a:t>t+2, considerando uma taxa de depreciação = d .</a:t>
            </a:r>
            <a:endParaRPr lang="pt-BR" altLang="pt-BR" sz="1800" dirty="0">
              <a:latin typeface="Arial" panose="020B0604020202020204" pitchFamily="34" charset="0"/>
              <a:cs typeface="Arial" panose="020B0604020202020204" pitchFamily="34" charset="0"/>
            </a:endParaRPr>
          </a:p>
        </p:txBody>
      </p:sp>
      <p:cxnSp>
        <p:nvCxnSpPr>
          <p:cNvPr id="8" name="Conector de Seta Reta 7">
            <a:extLst>
              <a:ext uri="{FF2B5EF4-FFF2-40B4-BE49-F238E27FC236}">
                <a16:creationId xmlns:a16="http://schemas.microsoft.com/office/drawing/2014/main" id="{852A4A8B-0921-415A-92C2-5839F05D9CB5}"/>
              </a:ext>
            </a:extLst>
          </p:cNvPr>
          <p:cNvCxnSpPr/>
          <p:nvPr/>
        </p:nvCxnSpPr>
        <p:spPr>
          <a:xfrm>
            <a:off x="3707904" y="411510"/>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de Seta Reta 8">
            <a:extLst>
              <a:ext uri="{FF2B5EF4-FFF2-40B4-BE49-F238E27FC236}">
                <a16:creationId xmlns:a16="http://schemas.microsoft.com/office/drawing/2014/main" id="{DF77D63A-A35E-43CD-88EF-1D2E29B9D5FA}"/>
              </a:ext>
            </a:extLst>
          </p:cNvPr>
          <p:cNvCxnSpPr/>
          <p:nvPr/>
        </p:nvCxnSpPr>
        <p:spPr>
          <a:xfrm>
            <a:off x="3707904" y="1491630"/>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38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3230F91-2CC3-4039-A38F-E256FC5B4135}"/>
              </a:ext>
            </a:extLst>
          </p:cNvPr>
          <p:cNvSpPr txBox="1"/>
          <p:nvPr/>
        </p:nvSpPr>
        <p:spPr>
          <a:xfrm>
            <a:off x="179512" y="51470"/>
            <a:ext cx="8784976"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Considere agora, como é dito no enunciado, que as </a:t>
            </a:r>
            <a:r>
              <a:rPr lang="pt-BR" sz="2000" b="0" i="0" dirty="0">
                <a:effectLst/>
                <a:latin typeface="Arial" panose="020B0604020202020204" pitchFamily="34" charset="0"/>
                <a:cs typeface="Arial" panose="020B0604020202020204" pitchFamily="34" charset="0"/>
              </a:rPr>
              <a:t>empresas esperem que tanto os lucros futuros quanto as taxas de juros futuras permaneçam no mesmo nível de hoje (expectativas adaptativas estáticas):</a:t>
            </a:r>
            <a:endParaRPr lang="pt-BR" sz="2000" dirty="0"/>
          </a:p>
        </p:txBody>
      </p:sp>
      <p:graphicFrame>
        <p:nvGraphicFramePr>
          <p:cNvPr id="3" name="Object 12">
            <a:extLst>
              <a:ext uri="{FF2B5EF4-FFF2-40B4-BE49-F238E27FC236}">
                <a16:creationId xmlns:a16="http://schemas.microsoft.com/office/drawing/2014/main" id="{5B37F358-C4A2-4A60-A1A9-C6F9CD69F250}"/>
              </a:ext>
            </a:extLst>
          </p:cNvPr>
          <p:cNvGraphicFramePr>
            <a:graphicFrameLocks noChangeAspect="1"/>
          </p:cNvGraphicFramePr>
          <p:nvPr>
            <p:extLst>
              <p:ext uri="{D42A27DB-BD31-4B8C-83A1-F6EECF244321}">
                <p14:modId xmlns:p14="http://schemas.microsoft.com/office/powerpoint/2010/main" val="2398433038"/>
              </p:ext>
            </p:extLst>
          </p:nvPr>
        </p:nvGraphicFramePr>
        <p:xfrm>
          <a:off x="683569" y="1086391"/>
          <a:ext cx="5112567" cy="490329"/>
        </p:xfrm>
        <a:graphic>
          <a:graphicData uri="http://schemas.openxmlformats.org/presentationml/2006/ole">
            <mc:AlternateContent xmlns:mc="http://schemas.openxmlformats.org/markup-compatibility/2006">
              <mc:Choice xmlns:v="urn:schemas-microsoft-com:vml" Requires="v">
                <p:oleObj name="Equation" r:id="rId2" imgW="2374560" imgH="241200" progId="Equation.DSMT4">
                  <p:embed/>
                </p:oleObj>
              </mc:Choice>
              <mc:Fallback>
                <p:oleObj name="Equation" r:id="rId2" imgW="2374560" imgH="241200" progId="Equation.DSMT4">
                  <p:embed/>
                  <p:pic>
                    <p:nvPicPr>
                      <p:cNvPr id="7" name="Object 12">
                        <a:extLst>
                          <a:ext uri="{FF2B5EF4-FFF2-40B4-BE49-F238E27FC236}">
                            <a16:creationId xmlns:a16="http://schemas.microsoft.com/office/drawing/2014/main" id="{D94E0FF9-0B2D-4512-B077-60A30D9EB71C}"/>
                          </a:ext>
                        </a:extLst>
                      </p:cNvPr>
                      <p:cNvPicPr>
                        <a:picLocks noChangeAspect="1" noChangeArrowheads="1"/>
                      </p:cNvPicPr>
                      <p:nvPr/>
                    </p:nvPicPr>
                    <p:blipFill>
                      <a:blip r:embed="rId3"/>
                      <a:srcRect/>
                      <a:stretch>
                        <a:fillRect/>
                      </a:stretch>
                    </p:blipFill>
                    <p:spPr bwMode="auto">
                      <a:xfrm>
                        <a:off x="683569" y="1086391"/>
                        <a:ext cx="5112567" cy="490329"/>
                      </a:xfrm>
                      <a:prstGeom prst="rect">
                        <a:avLst/>
                      </a:prstGeom>
                      <a:noFill/>
                      <a:ln>
                        <a:noFill/>
                      </a:ln>
                      <a:effectLst/>
                    </p:spPr>
                  </p:pic>
                </p:oleObj>
              </mc:Fallback>
            </mc:AlternateContent>
          </a:graphicData>
        </a:graphic>
      </p:graphicFrame>
      <p:graphicFrame>
        <p:nvGraphicFramePr>
          <p:cNvPr id="4" name="Object 12">
            <a:extLst>
              <a:ext uri="{FF2B5EF4-FFF2-40B4-BE49-F238E27FC236}">
                <a16:creationId xmlns:a16="http://schemas.microsoft.com/office/drawing/2014/main" id="{8CABBE92-6164-47B3-A506-1D02813BE2E6}"/>
              </a:ext>
            </a:extLst>
          </p:cNvPr>
          <p:cNvGraphicFramePr>
            <a:graphicFrameLocks noChangeAspect="1"/>
          </p:cNvGraphicFramePr>
          <p:nvPr>
            <p:extLst>
              <p:ext uri="{D42A27DB-BD31-4B8C-83A1-F6EECF244321}">
                <p14:modId xmlns:p14="http://schemas.microsoft.com/office/powerpoint/2010/main" val="2056823306"/>
              </p:ext>
            </p:extLst>
          </p:nvPr>
        </p:nvGraphicFramePr>
        <p:xfrm>
          <a:off x="251520" y="1753651"/>
          <a:ext cx="7872398" cy="890107"/>
        </p:xfrm>
        <a:graphic>
          <a:graphicData uri="http://schemas.openxmlformats.org/presentationml/2006/ole">
            <mc:AlternateContent xmlns:mc="http://schemas.openxmlformats.org/markup-compatibility/2006">
              <mc:Choice xmlns:v="urn:schemas-microsoft-com:vml" Requires="v">
                <p:oleObj name="Equation" r:id="rId4" imgW="3708360" imgH="444240" progId="Equation.DSMT4">
                  <p:embed/>
                </p:oleObj>
              </mc:Choice>
              <mc:Fallback>
                <p:oleObj name="Equation" r:id="rId4" imgW="3708360" imgH="444240" progId="Equation.DSMT4">
                  <p:embed/>
                  <p:pic>
                    <p:nvPicPr>
                      <p:cNvPr id="5" name="Object 12">
                        <a:extLst>
                          <a:ext uri="{FF2B5EF4-FFF2-40B4-BE49-F238E27FC236}">
                            <a16:creationId xmlns:a16="http://schemas.microsoft.com/office/drawing/2014/main" id="{51E4CFEE-A136-49E1-85DE-04651783178A}"/>
                          </a:ext>
                        </a:extLst>
                      </p:cNvPr>
                      <p:cNvPicPr>
                        <a:picLocks noChangeAspect="1" noChangeArrowheads="1"/>
                      </p:cNvPicPr>
                      <p:nvPr/>
                    </p:nvPicPr>
                    <p:blipFill>
                      <a:blip r:embed="rId5"/>
                      <a:srcRect/>
                      <a:stretch>
                        <a:fillRect/>
                      </a:stretch>
                    </p:blipFill>
                    <p:spPr bwMode="auto">
                      <a:xfrm>
                        <a:off x="251520" y="1753651"/>
                        <a:ext cx="7872398" cy="890107"/>
                      </a:xfrm>
                      <a:prstGeom prst="rect">
                        <a:avLst/>
                      </a:prstGeom>
                      <a:noFill/>
                      <a:ln>
                        <a:noFill/>
                      </a:ln>
                      <a:effectLst/>
                    </p:spPr>
                  </p:pic>
                </p:oleObj>
              </mc:Fallback>
            </mc:AlternateContent>
          </a:graphicData>
        </a:graphic>
      </p:graphicFrame>
      <p:graphicFrame>
        <p:nvGraphicFramePr>
          <p:cNvPr id="5" name="Object 12">
            <a:extLst>
              <a:ext uri="{FF2B5EF4-FFF2-40B4-BE49-F238E27FC236}">
                <a16:creationId xmlns:a16="http://schemas.microsoft.com/office/drawing/2014/main" id="{5825F5B6-E032-4225-A4E5-B7787B3402B0}"/>
              </a:ext>
            </a:extLst>
          </p:cNvPr>
          <p:cNvGraphicFramePr>
            <a:graphicFrameLocks noChangeAspect="1"/>
          </p:cNvGraphicFramePr>
          <p:nvPr>
            <p:extLst>
              <p:ext uri="{D42A27DB-BD31-4B8C-83A1-F6EECF244321}">
                <p14:modId xmlns:p14="http://schemas.microsoft.com/office/powerpoint/2010/main" val="3460282919"/>
              </p:ext>
            </p:extLst>
          </p:nvPr>
        </p:nvGraphicFramePr>
        <p:xfrm>
          <a:off x="251520" y="2672974"/>
          <a:ext cx="6485758" cy="1050904"/>
        </p:xfrm>
        <a:graphic>
          <a:graphicData uri="http://schemas.openxmlformats.org/presentationml/2006/ole">
            <mc:AlternateContent xmlns:mc="http://schemas.openxmlformats.org/markup-compatibility/2006">
              <mc:Choice xmlns:v="urn:schemas-microsoft-com:vml" Requires="v">
                <p:oleObj name="Equation" r:id="rId6" imgW="2958840" imgH="507960" progId="Equation.DSMT4">
                  <p:embed/>
                </p:oleObj>
              </mc:Choice>
              <mc:Fallback>
                <p:oleObj name="Equation" r:id="rId6" imgW="2958840" imgH="507960" progId="Equation.DSMT4">
                  <p:embed/>
                  <p:pic>
                    <p:nvPicPr>
                      <p:cNvPr id="8" name="Object 12">
                        <a:extLst>
                          <a:ext uri="{FF2B5EF4-FFF2-40B4-BE49-F238E27FC236}">
                            <a16:creationId xmlns:a16="http://schemas.microsoft.com/office/drawing/2014/main" id="{1130B7C6-117F-47B2-959A-6243F70D2A2A}"/>
                          </a:ext>
                        </a:extLst>
                      </p:cNvPr>
                      <p:cNvPicPr>
                        <a:picLocks noChangeAspect="1" noChangeArrowheads="1"/>
                      </p:cNvPicPr>
                      <p:nvPr/>
                    </p:nvPicPr>
                    <p:blipFill>
                      <a:blip r:embed="rId7"/>
                      <a:srcRect/>
                      <a:stretch>
                        <a:fillRect/>
                      </a:stretch>
                    </p:blipFill>
                    <p:spPr bwMode="auto">
                      <a:xfrm>
                        <a:off x="251520" y="2672974"/>
                        <a:ext cx="6485758" cy="1050904"/>
                      </a:xfrm>
                      <a:prstGeom prst="rect">
                        <a:avLst/>
                      </a:prstGeom>
                      <a:noFill/>
                      <a:ln>
                        <a:noFill/>
                      </a:ln>
                      <a:effectLst/>
                    </p:spPr>
                  </p:pic>
                </p:oleObj>
              </mc:Fallback>
            </mc:AlternateContent>
          </a:graphicData>
        </a:graphic>
      </p:graphicFrame>
      <p:graphicFrame>
        <p:nvGraphicFramePr>
          <p:cNvPr id="6" name="Object 12">
            <a:extLst>
              <a:ext uri="{FF2B5EF4-FFF2-40B4-BE49-F238E27FC236}">
                <a16:creationId xmlns:a16="http://schemas.microsoft.com/office/drawing/2014/main" id="{12C6DD9F-BB36-46A1-B5F8-60FFF00DD34E}"/>
              </a:ext>
            </a:extLst>
          </p:cNvPr>
          <p:cNvGraphicFramePr>
            <a:graphicFrameLocks noChangeAspect="1"/>
          </p:cNvGraphicFramePr>
          <p:nvPr>
            <p:extLst>
              <p:ext uri="{D42A27DB-BD31-4B8C-83A1-F6EECF244321}">
                <p14:modId xmlns:p14="http://schemas.microsoft.com/office/powerpoint/2010/main" val="3774344111"/>
              </p:ext>
            </p:extLst>
          </p:nvPr>
        </p:nvGraphicFramePr>
        <p:xfrm>
          <a:off x="317823" y="3846513"/>
          <a:ext cx="5194300" cy="1122362"/>
        </p:xfrm>
        <a:graphic>
          <a:graphicData uri="http://schemas.openxmlformats.org/presentationml/2006/ole">
            <mc:AlternateContent xmlns:mc="http://schemas.openxmlformats.org/markup-compatibility/2006">
              <mc:Choice xmlns:v="urn:schemas-microsoft-com:vml" Requires="v">
                <p:oleObj name="Equation" r:id="rId8" imgW="2438280" imgH="558720" progId="Equation.DSMT4">
                  <p:embed/>
                </p:oleObj>
              </mc:Choice>
              <mc:Fallback>
                <p:oleObj name="Equation" r:id="rId8" imgW="2438280" imgH="558720" progId="Equation.DSMT4">
                  <p:embed/>
                  <p:pic>
                    <p:nvPicPr>
                      <p:cNvPr id="9" name="Object 12">
                        <a:extLst>
                          <a:ext uri="{FF2B5EF4-FFF2-40B4-BE49-F238E27FC236}">
                            <a16:creationId xmlns:a16="http://schemas.microsoft.com/office/drawing/2014/main" id="{5A5F74A5-28D9-49CB-9B07-F60794E33D4D}"/>
                          </a:ext>
                        </a:extLst>
                      </p:cNvPr>
                      <p:cNvPicPr>
                        <a:picLocks noChangeAspect="1" noChangeArrowheads="1"/>
                      </p:cNvPicPr>
                      <p:nvPr/>
                    </p:nvPicPr>
                    <p:blipFill>
                      <a:blip r:embed="rId9"/>
                      <a:srcRect/>
                      <a:stretch>
                        <a:fillRect/>
                      </a:stretch>
                    </p:blipFill>
                    <p:spPr bwMode="auto">
                      <a:xfrm>
                        <a:off x="317823" y="3846513"/>
                        <a:ext cx="5194300" cy="112236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42168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5097A4D-DFB6-4D36-8527-31A893A5DF75}"/>
              </a:ext>
            </a:extLst>
          </p:cNvPr>
          <p:cNvSpPr/>
          <p:nvPr/>
        </p:nvSpPr>
        <p:spPr>
          <a:xfrm>
            <a:off x="7524328" y="2266429"/>
            <a:ext cx="869281" cy="90519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ct 12">
            <a:extLst>
              <a:ext uri="{FF2B5EF4-FFF2-40B4-BE49-F238E27FC236}">
                <a16:creationId xmlns:a16="http://schemas.microsoft.com/office/drawing/2014/main" id="{9E9CA2AC-832A-478E-95CB-736611407DF8}"/>
              </a:ext>
            </a:extLst>
          </p:cNvPr>
          <p:cNvGraphicFramePr>
            <a:graphicFrameLocks noChangeAspect="1"/>
          </p:cNvGraphicFramePr>
          <p:nvPr>
            <p:extLst>
              <p:ext uri="{D42A27DB-BD31-4B8C-83A1-F6EECF244321}">
                <p14:modId xmlns:p14="http://schemas.microsoft.com/office/powerpoint/2010/main" val="959627906"/>
              </p:ext>
            </p:extLst>
          </p:nvPr>
        </p:nvGraphicFramePr>
        <p:xfrm>
          <a:off x="311150" y="12700"/>
          <a:ext cx="4873800" cy="965015"/>
        </p:xfrm>
        <a:graphic>
          <a:graphicData uri="http://schemas.openxmlformats.org/presentationml/2006/ole">
            <mc:AlternateContent xmlns:mc="http://schemas.openxmlformats.org/markup-compatibility/2006">
              <mc:Choice xmlns:v="urn:schemas-microsoft-com:vml" Requires="v">
                <p:oleObj name="Equation" r:id="rId2" imgW="2298600" imgH="482400" progId="Equation.DSMT4">
                  <p:embed/>
                </p:oleObj>
              </mc:Choice>
              <mc:Fallback>
                <p:oleObj name="Equation" r:id="rId2" imgW="2298600" imgH="482400" progId="Equation.DSMT4">
                  <p:embed/>
                  <p:pic>
                    <p:nvPicPr>
                      <p:cNvPr id="4" name="Object 12">
                        <a:extLst>
                          <a:ext uri="{FF2B5EF4-FFF2-40B4-BE49-F238E27FC236}">
                            <a16:creationId xmlns:a16="http://schemas.microsoft.com/office/drawing/2014/main" id="{CF01D406-E575-4CC8-8678-BE4F3C12FF8B}"/>
                          </a:ext>
                        </a:extLst>
                      </p:cNvPr>
                      <p:cNvPicPr>
                        <a:picLocks noChangeAspect="1" noChangeArrowheads="1"/>
                      </p:cNvPicPr>
                      <p:nvPr/>
                    </p:nvPicPr>
                    <p:blipFill>
                      <a:blip r:embed="rId3"/>
                      <a:srcRect/>
                      <a:stretch>
                        <a:fillRect/>
                      </a:stretch>
                    </p:blipFill>
                    <p:spPr bwMode="auto">
                      <a:xfrm>
                        <a:off x="311150" y="12700"/>
                        <a:ext cx="4873800" cy="965015"/>
                      </a:xfrm>
                      <a:prstGeom prst="rect">
                        <a:avLst/>
                      </a:prstGeom>
                      <a:noFill/>
                      <a:ln>
                        <a:noFill/>
                      </a:ln>
                      <a:effectLst/>
                    </p:spPr>
                  </p:pic>
                </p:oleObj>
              </mc:Fallback>
            </mc:AlternateContent>
          </a:graphicData>
        </a:graphic>
      </p:graphicFrame>
      <p:sp>
        <p:nvSpPr>
          <p:cNvPr id="4" name="CaixaDeTexto 3">
            <a:extLst>
              <a:ext uri="{FF2B5EF4-FFF2-40B4-BE49-F238E27FC236}">
                <a16:creationId xmlns:a16="http://schemas.microsoft.com/office/drawing/2014/main" id="{FA44F7C4-B7A9-4858-943C-91310E0FE2CA}"/>
              </a:ext>
            </a:extLst>
          </p:cNvPr>
          <p:cNvSpPr txBox="1"/>
          <p:nvPr/>
        </p:nvSpPr>
        <p:spPr>
          <a:xfrm>
            <a:off x="302766" y="1143784"/>
            <a:ext cx="8733730" cy="707886"/>
          </a:xfrm>
          <a:prstGeom prst="rect">
            <a:avLst/>
          </a:prstGeom>
          <a:solidFill>
            <a:schemeClr val="bg1">
              <a:lumMod val="95000"/>
            </a:schemeClr>
          </a:solidFill>
          <a:ln w="12700">
            <a:solidFill>
              <a:schemeClr val="tx1"/>
            </a:solidFill>
          </a:ln>
        </p:spPr>
        <p:txBody>
          <a:bodyPr wrap="square" rtlCol="0">
            <a:spAutoFit/>
          </a:bodyPr>
          <a:lstStyle/>
          <a:p>
            <a:pPr algn="just"/>
            <a:r>
              <a:rPr lang="pt-BR" sz="2000" dirty="0">
                <a:latin typeface="Arial" panose="020B0604020202020204" pitchFamily="34" charset="0"/>
                <a:cs typeface="Arial" panose="020B0604020202020204" pitchFamily="34" charset="0"/>
              </a:rPr>
              <a:t>Progressão  Geométrica  →  Série  com  a  forma                                 , cuja solução é dada por  1/(1+</a:t>
            </a:r>
            <a:r>
              <a:rPr lang="pt-BR" sz="2000" i="1" dirty="0">
                <a:latin typeface="Arial" panose="020B0604020202020204" pitchFamily="34" charset="0"/>
                <a:cs typeface="Arial" panose="020B0604020202020204" pitchFamily="34" charset="0"/>
              </a:rPr>
              <a:t>x</a:t>
            </a:r>
            <a:r>
              <a:rPr lang="pt-BR" sz="2000" dirty="0">
                <a:latin typeface="Arial" panose="020B0604020202020204" pitchFamily="34" charset="0"/>
                <a:cs typeface="Arial" panose="020B0604020202020204" pitchFamily="34" charset="0"/>
              </a:rPr>
              <a:t>), dado que [(1-</a:t>
            </a:r>
            <a:r>
              <a:rPr lang="pt-BR" sz="2000" i="1" dirty="0">
                <a:latin typeface="Arial" panose="020B0604020202020204" pitchFamily="34" charset="0"/>
                <a:cs typeface="Arial" panose="020B0604020202020204" pitchFamily="34" charset="0"/>
              </a:rPr>
              <a:t>d</a:t>
            </a:r>
            <a:r>
              <a:rPr lang="pt-BR" sz="2000" dirty="0">
                <a:latin typeface="Arial" panose="020B0604020202020204" pitchFamily="34" charset="0"/>
                <a:cs typeface="Arial" panose="020B0604020202020204" pitchFamily="34" charset="0"/>
              </a:rPr>
              <a:t>)/(1+</a:t>
            </a:r>
            <a:r>
              <a:rPr lang="pt-BR" sz="2000" i="1" dirty="0">
                <a:latin typeface="Arial" panose="020B0604020202020204" pitchFamily="34" charset="0"/>
                <a:cs typeface="Arial" panose="020B0604020202020204" pitchFamily="34" charset="0"/>
              </a:rPr>
              <a:t>r</a:t>
            </a:r>
            <a:r>
              <a:rPr lang="pt-BR" sz="2000" dirty="0">
                <a:latin typeface="Arial" panose="020B0604020202020204" pitchFamily="34" charset="0"/>
                <a:cs typeface="Arial" panose="020B0604020202020204" pitchFamily="34" charset="0"/>
              </a:rPr>
              <a:t>)] &lt; 1.</a:t>
            </a:r>
            <a:endParaRPr lang="pt-BR" sz="2000" dirty="0"/>
          </a:p>
        </p:txBody>
      </p:sp>
      <p:graphicFrame>
        <p:nvGraphicFramePr>
          <p:cNvPr id="5" name="Object 12">
            <a:extLst>
              <a:ext uri="{FF2B5EF4-FFF2-40B4-BE49-F238E27FC236}">
                <a16:creationId xmlns:a16="http://schemas.microsoft.com/office/drawing/2014/main" id="{97FBE176-1D9B-47A6-9DBB-C1B65CE35FE3}"/>
              </a:ext>
            </a:extLst>
          </p:cNvPr>
          <p:cNvGraphicFramePr>
            <a:graphicFrameLocks noChangeAspect="1"/>
          </p:cNvGraphicFramePr>
          <p:nvPr>
            <p:extLst>
              <p:ext uri="{D42A27DB-BD31-4B8C-83A1-F6EECF244321}">
                <p14:modId xmlns:p14="http://schemas.microsoft.com/office/powerpoint/2010/main" val="293735578"/>
              </p:ext>
            </p:extLst>
          </p:nvPr>
        </p:nvGraphicFramePr>
        <p:xfrm>
          <a:off x="6102751" y="1143784"/>
          <a:ext cx="2141657" cy="378649"/>
        </p:xfrm>
        <a:graphic>
          <a:graphicData uri="http://schemas.openxmlformats.org/presentationml/2006/ole">
            <mc:AlternateContent xmlns:mc="http://schemas.openxmlformats.org/markup-compatibility/2006">
              <mc:Choice xmlns:v="urn:schemas-microsoft-com:vml" Requires="v">
                <p:oleObj name="Equation" r:id="rId4" imgW="1193760" imgH="203040" progId="Equation.DSMT4">
                  <p:embed/>
                </p:oleObj>
              </mc:Choice>
              <mc:Fallback>
                <p:oleObj name="Equation" r:id="rId4" imgW="1193760" imgH="203040" progId="Equation.DSMT4">
                  <p:embed/>
                  <p:pic>
                    <p:nvPicPr>
                      <p:cNvPr id="6" name="Object 12">
                        <a:extLst>
                          <a:ext uri="{FF2B5EF4-FFF2-40B4-BE49-F238E27FC236}">
                            <a16:creationId xmlns:a16="http://schemas.microsoft.com/office/drawing/2014/main" id="{FA8AD046-52BA-4F56-AACB-F0F74ABA362E}"/>
                          </a:ext>
                        </a:extLst>
                      </p:cNvPr>
                      <p:cNvPicPr>
                        <a:picLocks noChangeAspect="1" noChangeArrowheads="1"/>
                      </p:cNvPicPr>
                      <p:nvPr/>
                    </p:nvPicPr>
                    <p:blipFill>
                      <a:blip r:embed="rId5"/>
                      <a:srcRect/>
                      <a:stretch>
                        <a:fillRect/>
                      </a:stretch>
                    </p:blipFill>
                    <p:spPr bwMode="auto">
                      <a:xfrm>
                        <a:off x="6102751" y="1143784"/>
                        <a:ext cx="2141657" cy="378649"/>
                      </a:xfrm>
                      <a:prstGeom prst="rect">
                        <a:avLst/>
                      </a:prstGeom>
                      <a:noFill/>
                      <a:ln>
                        <a:noFill/>
                      </a:ln>
                      <a:effectLst/>
                    </p:spPr>
                  </p:pic>
                </p:oleObj>
              </mc:Fallback>
            </mc:AlternateContent>
          </a:graphicData>
        </a:graphic>
      </p:graphicFrame>
      <p:sp>
        <p:nvSpPr>
          <p:cNvPr id="6" name="Chave Esquerda 5">
            <a:extLst>
              <a:ext uri="{FF2B5EF4-FFF2-40B4-BE49-F238E27FC236}">
                <a16:creationId xmlns:a16="http://schemas.microsoft.com/office/drawing/2014/main" id="{92533586-D94C-41A2-818C-6FDB0854E5CE}"/>
              </a:ext>
            </a:extLst>
          </p:cNvPr>
          <p:cNvSpPr/>
          <p:nvPr/>
        </p:nvSpPr>
        <p:spPr>
          <a:xfrm rot="16200000">
            <a:off x="4026224" y="-9686"/>
            <a:ext cx="268596" cy="197508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aphicFrame>
        <p:nvGraphicFramePr>
          <p:cNvPr id="7" name="Object 12">
            <a:extLst>
              <a:ext uri="{FF2B5EF4-FFF2-40B4-BE49-F238E27FC236}">
                <a16:creationId xmlns:a16="http://schemas.microsoft.com/office/drawing/2014/main" id="{0B777A42-41B3-45D9-AF92-0C361B9DC6F9}"/>
              </a:ext>
            </a:extLst>
          </p:cNvPr>
          <p:cNvGraphicFramePr>
            <a:graphicFrameLocks noChangeAspect="1"/>
          </p:cNvGraphicFramePr>
          <p:nvPr>
            <p:extLst>
              <p:ext uri="{D42A27DB-BD31-4B8C-83A1-F6EECF244321}">
                <p14:modId xmlns:p14="http://schemas.microsoft.com/office/powerpoint/2010/main" val="3367099070"/>
              </p:ext>
            </p:extLst>
          </p:nvPr>
        </p:nvGraphicFramePr>
        <p:xfrm>
          <a:off x="323529" y="2114029"/>
          <a:ext cx="4824536" cy="1393825"/>
        </p:xfrm>
        <a:graphic>
          <a:graphicData uri="http://schemas.openxmlformats.org/presentationml/2006/ole">
            <mc:AlternateContent xmlns:mc="http://schemas.openxmlformats.org/markup-compatibility/2006">
              <mc:Choice xmlns:v="urn:schemas-microsoft-com:vml" Requires="v">
                <p:oleObj name="Equation" r:id="rId6" imgW="2298600" imgH="698400" progId="Equation.DSMT4">
                  <p:embed/>
                </p:oleObj>
              </mc:Choice>
              <mc:Fallback>
                <p:oleObj name="Equation" r:id="rId6" imgW="2298600" imgH="698400" progId="Equation.DSMT4">
                  <p:embed/>
                  <p:pic>
                    <p:nvPicPr>
                      <p:cNvPr id="8" name="Object 12">
                        <a:extLst>
                          <a:ext uri="{FF2B5EF4-FFF2-40B4-BE49-F238E27FC236}">
                            <a16:creationId xmlns:a16="http://schemas.microsoft.com/office/drawing/2014/main" id="{D43D8A40-139A-469B-8B84-67C27CD7BE61}"/>
                          </a:ext>
                        </a:extLst>
                      </p:cNvPr>
                      <p:cNvPicPr>
                        <a:picLocks noChangeAspect="1" noChangeArrowheads="1"/>
                      </p:cNvPicPr>
                      <p:nvPr/>
                    </p:nvPicPr>
                    <p:blipFill>
                      <a:blip r:embed="rId7"/>
                      <a:srcRect/>
                      <a:stretch>
                        <a:fillRect/>
                      </a:stretch>
                    </p:blipFill>
                    <p:spPr bwMode="auto">
                      <a:xfrm>
                        <a:off x="323529" y="2114029"/>
                        <a:ext cx="4824536" cy="1393825"/>
                      </a:xfrm>
                      <a:prstGeom prst="rect">
                        <a:avLst/>
                      </a:prstGeom>
                      <a:solidFill>
                        <a:schemeClr val="bg1">
                          <a:lumMod val="95000"/>
                        </a:schemeClr>
                      </a:solidFill>
                      <a:ln>
                        <a:solidFill>
                          <a:schemeClr val="tx1"/>
                        </a:solidFill>
                      </a:ln>
                      <a:effectLst/>
                    </p:spPr>
                  </p:pic>
                </p:oleObj>
              </mc:Fallback>
            </mc:AlternateContent>
          </a:graphicData>
        </a:graphic>
      </p:graphicFrame>
      <p:cxnSp>
        <p:nvCxnSpPr>
          <p:cNvPr id="8" name="Conector de Seta Reta 7">
            <a:extLst>
              <a:ext uri="{FF2B5EF4-FFF2-40B4-BE49-F238E27FC236}">
                <a16:creationId xmlns:a16="http://schemas.microsoft.com/office/drawing/2014/main" id="{57D89F39-8108-4450-BCBA-39E2ABD76345}"/>
              </a:ext>
            </a:extLst>
          </p:cNvPr>
          <p:cNvCxnSpPr>
            <a:cxnSpLocks/>
          </p:cNvCxnSpPr>
          <p:nvPr/>
        </p:nvCxnSpPr>
        <p:spPr>
          <a:xfrm>
            <a:off x="1763688" y="1851670"/>
            <a:ext cx="0" cy="262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de Seta Reta 8">
            <a:extLst>
              <a:ext uri="{FF2B5EF4-FFF2-40B4-BE49-F238E27FC236}">
                <a16:creationId xmlns:a16="http://schemas.microsoft.com/office/drawing/2014/main" id="{4892FA34-33D1-4754-A78B-A4D530AF0BF5}"/>
              </a:ext>
            </a:extLst>
          </p:cNvPr>
          <p:cNvCxnSpPr>
            <a:cxnSpLocks/>
          </p:cNvCxnSpPr>
          <p:nvPr/>
        </p:nvCxnSpPr>
        <p:spPr>
          <a:xfrm>
            <a:off x="5148064" y="2643758"/>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12">
            <a:extLst>
              <a:ext uri="{FF2B5EF4-FFF2-40B4-BE49-F238E27FC236}">
                <a16:creationId xmlns:a16="http://schemas.microsoft.com/office/drawing/2014/main" id="{2D5E8AD1-CE81-47F6-B0FB-B14BE46A396D}"/>
              </a:ext>
            </a:extLst>
          </p:cNvPr>
          <p:cNvGraphicFramePr>
            <a:graphicFrameLocks noChangeAspect="1"/>
          </p:cNvGraphicFramePr>
          <p:nvPr>
            <p:extLst>
              <p:ext uri="{D42A27DB-BD31-4B8C-83A1-F6EECF244321}">
                <p14:modId xmlns:p14="http://schemas.microsoft.com/office/powerpoint/2010/main" val="1601417268"/>
              </p:ext>
            </p:extLst>
          </p:nvPr>
        </p:nvGraphicFramePr>
        <p:xfrm>
          <a:off x="5422900" y="2266950"/>
          <a:ext cx="2984500" cy="1241425"/>
        </p:xfrm>
        <a:graphic>
          <a:graphicData uri="http://schemas.openxmlformats.org/presentationml/2006/ole">
            <mc:AlternateContent xmlns:mc="http://schemas.openxmlformats.org/markup-compatibility/2006">
              <mc:Choice xmlns:v="urn:schemas-microsoft-com:vml" Requires="v">
                <p:oleObj name="Equation" r:id="rId8" imgW="1422360" imgH="622080" progId="Equation.DSMT4">
                  <p:embed/>
                </p:oleObj>
              </mc:Choice>
              <mc:Fallback>
                <p:oleObj name="Equation" r:id="rId8" imgW="1422360" imgH="622080" progId="Equation.DSMT4">
                  <p:embed/>
                  <p:pic>
                    <p:nvPicPr>
                      <p:cNvPr id="14" name="Object 12">
                        <a:extLst>
                          <a:ext uri="{FF2B5EF4-FFF2-40B4-BE49-F238E27FC236}">
                            <a16:creationId xmlns:a16="http://schemas.microsoft.com/office/drawing/2014/main" id="{32A701D6-2A99-41BB-AFB9-5F44E04073A3}"/>
                          </a:ext>
                        </a:extLst>
                      </p:cNvPr>
                      <p:cNvPicPr>
                        <a:picLocks noChangeAspect="1" noChangeArrowheads="1"/>
                      </p:cNvPicPr>
                      <p:nvPr/>
                    </p:nvPicPr>
                    <p:blipFill>
                      <a:blip r:embed="rId9"/>
                      <a:srcRect/>
                      <a:stretch>
                        <a:fillRect/>
                      </a:stretch>
                    </p:blipFill>
                    <p:spPr bwMode="auto">
                      <a:xfrm>
                        <a:off x="5422900" y="2266950"/>
                        <a:ext cx="2984500" cy="1241425"/>
                      </a:xfrm>
                      <a:prstGeom prst="rect">
                        <a:avLst/>
                      </a:prstGeom>
                      <a:noFill/>
                      <a:ln>
                        <a:noFill/>
                      </a:ln>
                      <a:effectLst/>
                    </p:spPr>
                  </p:pic>
                </p:oleObj>
              </mc:Fallback>
            </mc:AlternateContent>
          </a:graphicData>
        </a:graphic>
      </p:graphicFrame>
      <p:sp>
        <p:nvSpPr>
          <p:cNvPr id="11" name="Retângulo 10">
            <a:extLst>
              <a:ext uri="{FF2B5EF4-FFF2-40B4-BE49-F238E27FC236}">
                <a16:creationId xmlns:a16="http://schemas.microsoft.com/office/drawing/2014/main" id="{E6303273-D062-4884-B9F7-1CA2E3D62830}"/>
              </a:ext>
            </a:extLst>
          </p:cNvPr>
          <p:cNvSpPr/>
          <p:nvPr/>
        </p:nvSpPr>
        <p:spPr>
          <a:xfrm>
            <a:off x="4355976" y="3754791"/>
            <a:ext cx="2520280" cy="90519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2" name="Object 12">
            <a:extLst>
              <a:ext uri="{FF2B5EF4-FFF2-40B4-BE49-F238E27FC236}">
                <a16:creationId xmlns:a16="http://schemas.microsoft.com/office/drawing/2014/main" id="{D98A0B5E-D08A-4D67-8F04-CD87D34BE664}"/>
              </a:ext>
            </a:extLst>
          </p:cNvPr>
          <p:cNvGraphicFramePr>
            <a:graphicFrameLocks noChangeAspect="1"/>
          </p:cNvGraphicFramePr>
          <p:nvPr>
            <p:extLst>
              <p:ext uri="{D42A27DB-BD31-4B8C-83A1-F6EECF244321}">
                <p14:modId xmlns:p14="http://schemas.microsoft.com/office/powerpoint/2010/main" val="3934335617"/>
              </p:ext>
            </p:extLst>
          </p:nvPr>
        </p:nvGraphicFramePr>
        <p:xfrm>
          <a:off x="312939" y="3745581"/>
          <a:ext cx="6491309" cy="922297"/>
        </p:xfrm>
        <a:graphic>
          <a:graphicData uri="http://schemas.openxmlformats.org/presentationml/2006/ole">
            <mc:AlternateContent xmlns:mc="http://schemas.openxmlformats.org/markup-compatibility/2006">
              <mc:Choice xmlns:v="urn:schemas-microsoft-com:vml" Requires="v">
                <p:oleObj name="Equation" r:id="rId10" imgW="3035160" imgH="457200" progId="Equation.DSMT4">
                  <p:embed/>
                </p:oleObj>
              </mc:Choice>
              <mc:Fallback>
                <p:oleObj name="Equation" r:id="rId10" imgW="3035160" imgH="457200" progId="Equation.DSMT4">
                  <p:embed/>
                  <p:pic>
                    <p:nvPicPr>
                      <p:cNvPr id="16" name="Object 12">
                        <a:extLst>
                          <a:ext uri="{FF2B5EF4-FFF2-40B4-BE49-F238E27FC236}">
                            <a16:creationId xmlns:a16="http://schemas.microsoft.com/office/drawing/2014/main" id="{D7F4553A-CB47-4752-91A9-652CC2C2DCE0}"/>
                          </a:ext>
                        </a:extLst>
                      </p:cNvPr>
                      <p:cNvPicPr>
                        <a:picLocks noChangeAspect="1" noChangeArrowheads="1"/>
                      </p:cNvPicPr>
                      <p:nvPr/>
                    </p:nvPicPr>
                    <p:blipFill>
                      <a:blip r:embed="rId11"/>
                      <a:srcRect/>
                      <a:stretch>
                        <a:fillRect/>
                      </a:stretch>
                    </p:blipFill>
                    <p:spPr bwMode="auto">
                      <a:xfrm>
                        <a:off x="312939" y="3745581"/>
                        <a:ext cx="6491309" cy="92229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90709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1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4CC1522-F2AC-4DB7-B288-765C02E29E7B}"/>
              </a:ext>
            </a:extLst>
          </p:cNvPr>
          <p:cNvSpPr/>
          <p:nvPr/>
        </p:nvSpPr>
        <p:spPr>
          <a:xfrm>
            <a:off x="539552" y="123478"/>
            <a:ext cx="2520280" cy="90519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ct 12">
            <a:extLst>
              <a:ext uri="{FF2B5EF4-FFF2-40B4-BE49-F238E27FC236}">
                <a16:creationId xmlns:a16="http://schemas.microsoft.com/office/drawing/2014/main" id="{F242BF67-8FCC-4941-9817-9ECC13E7014E}"/>
              </a:ext>
            </a:extLst>
          </p:cNvPr>
          <p:cNvGraphicFramePr>
            <a:graphicFrameLocks noChangeAspect="1"/>
          </p:cNvGraphicFramePr>
          <p:nvPr>
            <p:extLst>
              <p:ext uri="{D42A27DB-BD31-4B8C-83A1-F6EECF244321}">
                <p14:modId xmlns:p14="http://schemas.microsoft.com/office/powerpoint/2010/main" val="1825281244"/>
              </p:ext>
            </p:extLst>
          </p:nvPr>
        </p:nvGraphicFramePr>
        <p:xfrm>
          <a:off x="323528" y="123478"/>
          <a:ext cx="2608262" cy="922338"/>
        </p:xfrm>
        <a:graphic>
          <a:graphicData uri="http://schemas.openxmlformats.org/presentationml/2006/ole">
            <mc:AlternateContent xmlns:mc="http://schemas.openxmlformats.org/markup-compatibility/2006">
              <mc:Choice xmlns:v="urn:schemas-microsoft-com:vml" Requires="v">
                <p:oleObj name="Equation" r:id="rId2" imgW="1218960" imgH="457200" progId="Equation.DSMT4">
                  <p:embed/>
                </p:oleObj>
              </mc:Choice>
              <mc:Fallback>
                <p:oleObj name="Equation" r:id="rId2" imgW="1218960" imgH="457200" progId="Equation.DSMT4">
                  <p:embed/>
                  <p:pic>
                    <p:nvPicPr>
                      <p:cNvPr id="3" name="Object 12">
                        <a:extLst>
                          <a:ext uri="{FF2B5EF4-FFF2-40B4-BE49-F238E27FC236}">
                            <a16:creationId xmlns:a16="http://schemas.microsoft.com/office/drawing/2014/main" id="{D4F108BC-F906-497E-AFD7-1A19D595EC39}"/>
                          </a:ext>
                        </a:extLst>
                      </p:cNvPr>
                      <p:cNvPicPr>
                        <a:picLocks noChangeAspect="1" noChangeArrowheads="1"/>
                      </p:cNvPicPr>
                      <p:nvPr/>
                    </p:nvPicPr>
                    <p:blipFill>
                      <a:blip r:embed="rId3"/>
                      <a:srcRect/>
                      <a:stretch>
                        <a:fillRect/>
                      </a:stretch>
                    </p:blipFill>
                    <p:spPr bwMode="auto">
                      <a:xfrm>
                        <a:off x="323528" y="123478"/>
                        <a:ext cx="2608262" cy="922338"/>
                      </a:xfrm>
                      <a:prstGeom prst="rect">
                        <a:avLst/>
                      </a:prstGeom>
                      <a:noFill/>
                      <a:ln>
                        <a:noFill/>
                      </a:ln>
                      <a:effectLst/>
                    </p:spPr>
                  </p:pic>
                </p:oleObj>
              </mc:Fallback>
            </mc:AlternateContent>
          </a:graphicData>
        </a:graphic>
      </p:graphicFrame>
      <p:sp>
        <p:nvSpPr>
          <p:cNvPr id="4" name="CaixaDeTexto 3">
            <a:extLst>
              <a:ext uri="{FF2B5EF4-FFF2-40B4-BE49-F238E27FC236}">
                <a16:creationId xmlns:a16="http://schemas.microsoft.com/office/drawing/2014/main" id="{09297A04-2274-4986-91F8-FA600F9F7734}"/>
              </a:ext>
            </a:extLst>
          </p:cNvPr>
          <p:cNvSpPr txBox="1"/>
          <p:nvPr/>
        </p:nvSpPr>
        <p:spPr>
          <a:xfrm>
            <a:off x="323528" y="1203598"/>
            <a:ext cx="8640960" cy="2554545"/>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caso </a:t>
            </a:r>
            <a:r>
              <a:rPr lang="pt-BR" sz="2000" b="0" i="0" dirty="0">
                <a:effectLst/>
                <a:latin typeface="Arial" panose="020B0604020202020204" pitchFamily="34" charset="0"/>
                <a:cs typeface="Arial" panose="020B0604020202020204" pitchFamily="34" charset="0"/>
              </a:rPr>
              <a:t>as empresas esperem que</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os lucros futuros e as taxas de juros futuras permaneçam no mesmo nível de hoje, o investimento será uma função da razão entre a taxa de lucro (lucro por unidade de capital) </a:t>
            </a:r>
            <a:r>
              <a:rPr lang="pt-BR" sz="2000" dirty="0">
                <a:latin typeface="Arial" panose="020B0604020202020204" pitchFamily="34" charset="0"/>
                <a:cs typeface="Arial" panose="020B0604020202020204" pitchFamily="34" charset="0"/>
              </a:rPr>
              <a:t>e </a:t>
            </a:r>
            <a:r>
              <a:rPr lang="pt-BR" sz="2000" b="0" i="0" dirty="0">
                <a:effectLst/>
                <a:latin typeface="Arial" panose="020B0604020202020204" pitchFamily="34" charset="0"/>
                <a:cs typeface="Arial" panose="020B0604020202020204" pitchFamily="34" charset="0"/>
              </a:rPr>
              <a:t>soma da taxa real de juros com a taxa de depreciação (custo de utilização do capital).</a:t>
            </a:r>
          </a:p>
          <a:p>
            <a:pPr marL="742950" lvl="1"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Embora as empresas normalmente não aluguem as máquinas que utilizam, (</a:t>
            </a:r>
            <a:r>
              <a:rPr lang="pt-BR" sz="2000" i="1" dirty="0" err="1">
                <a:latin typeface="Arial" panose="020B0604020202020204" pitchFamily="34" charset="0"/>
                <a:cs typeface="Arial" panose="020B0604020202020204" pitchFamily="34" charset="0"/>
              </a:rPr>
              <a:t>r</a:t>
            </a:r>
            <a:r>
              <a:rPr lang="pt-BR" sz="1200" i="1" dirty="0" err="1">
                <a:latin typeface="Arial" panose="020B0604020202020204" pitchFamily="34" charset="0"/>
                <a:cs typeface="Arial" panose="020B0604020202020204" pitchFamily="34" charset="0"/>
              </a:rPr>
              <a:t>t</a:t>
            </a:r>
            <a:r>
              <a:rPr lang="pt-BR" sz="2000" i="1" dirty="0">
                <a:latin typeface="Arial" panose="020B0604020202020204" pitchFamily="34" charset="0"/>
                <a:cs typeface="Arial" panose="020B0604020202020204" pitchFamily="34" charset="0"/>
              </a:rPr>
              <a:t> +d</a:t>
            </a:r>
            <a:r>
              <a:rPr lang="pt-BR" sz="2000" dirty="0">
                <a:latin typeface="Arial" panose="020B0604020202020204" pitchFamily="34" charset="0"/>
                <a:cs typeface="Arial" panose="020B0604020202020204" pitchFamily="34" charset="0"/>
              </a:rPr>
              <a:t>) captura o custo de oportunidade (custo implícito), também conhecido como </a:t>
            </a:r>
            <a:r>
              <a:rPr lang="pt-BR" sz="2000" i="1" dirty="0">
                <a:latin typeface="Arial" panose="020B0604020202020204" pitchFamily="34" charset="0"/>
                <a:cs typeface="Arial" panose="020B0604020202020204" pitchFamily="34" charset="0"/>
              </a:rPr>
              <a:t>custo sombra</a:t>
            </a:r>
            <a:r>
              <a:rPr lang="pt-BR" sz="2000" dirty="0">
                <a:latin typeface="Arial" panose="020B0604020202020204" pitchFamily="34" charset="0"/>
                <a:cs typeface="Arial" panose="020B0604020202020204" pitchFamily="34" charset="0"/>
              </a:rPr>
              <a:t>.</a:t>
            </a:r>
            <a:endParaRPr lang="pt-BR" sz="2000" dirty="0"/>
          </a:p>
        </p:txBody>
      </p:sp>
    </p:spTree>
    <p:extLst>
      <p:ext uri="{BB962C8B-B14F-4D97-AF65-F5344CB8AC3E}">
        <p14:creationId xmlns:p14="http://schemas.microsoft.com/office/powerpoint/2010/main" val="414156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5D35A31-03FF-4F65-B152-9A68EDF38224}"/>
              </a:ext>
            </a:extLst>
          </p:cNvPr>
          <p:cNvSpPr/>
          <p:nvPr/>
        </p:nvSpPr>
        <p:spPr>
          <a:xfrm>
            <a:off x="179512" y="58722"/>
            <a:ext cx="8784976" cy="784830"/>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O q de Tobin se reduz devido a uma queda no preço das ações negociadas na Bolsa de Valores. </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30D3C5D1-DB4E-473E-B113-7B3E5145DCA0}"/>
              </a:ext>
            </a:extLst>
          </p:cNvPr>
          <p:cNvSpPr txBox="1"/>
          <p:nvPr/>
        </p:nvSpPr>
        <p:spPr>
          <a:xfrm>
            <a:off x="3923928"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Espaço Reservado para Conteúdo 2">
            <a:extLst>
              <a:ext uri="{FF2B5EF4-FFF2-40B4-BE49-F238E27FC236}">
                <a16:creationId xmlns:a16="http://schemas.microsoft.com/office/drawing/2014/main" id="{5C3ECBBD-B3C6-46DE-91BF-1D66B785C0DF}"/>
              </a:ext>
            </a:extLst>
          </p:cNvPr>
          <p:cNvSpPr txBox="1">
            <a:spLocks/>
          </p:cNvSpPr>
          <p:nvPr/>
        </p:nvSpPr>
        <p:spPr>
          <a:xfrm>
            <a:off x="-36512" y="734566"/>
            <a:ext cx="8964488" cy="1981200"/>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pt-BR" sz="2100" dirty="0">
                <a:latin typeface="Arial" panose="020B0604020202020204" pitchFamily="34" charset="0"/>
                <a:cs typeface="Arial" panose="020B0604020202020204" pitchFamily="34" charset="0"/>
              </a:rPr>
              <a:t>Conforme vimos, uma queda no valor de mercado de uma empresa reduz a razão q de Tobin.</a:t>
            </a: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en-US" sz="21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endParaRPr lang="en-US" sz="2100" dirty="0">
              <a:latin typeface="Arial" panose="020B0604020202020204" pitchFamily="34" charset="0"/>
              <a:cs typeface="Arial" panose="020B0604020202020204" pitchFamily="34" charset="0"/>
            </a:endParaRPr>
          </a:p>
        </p:txBody>
      </p:sp>
      <p:sp>
        <p:nvSpPr>
          <p:cNvPr id="6" name="Retângulo 5">
            <a:extLst>
              <a:ext uri="{FF2B5EF4-FFF2-40B4-BE49-F238E27FC236}">
                <a16:creationId xmlns:a16="http://schemas.microsoft.com/office/drawing/2014/main" id="{DF6A2872-7733-4EC8-8C52-7C1928340255}"/>
              </a:ext>
            </a:extLst>
          </p:cNvPr>
          <p:cNvSpPr/>
          <p:nvPr/>
        </p:nvSpPr>
        <p:spPr>
          <a:xfrm>
            <a:off x="179512" y="1563638"/>
            <a:ext cx="8784976" cy="784830"/>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Dependendo de seu efeito sobre as expectativas, uma contração fiscal pode levar a uma expansão econômica. </a:t>
            </a:r>
          </a:p>
          <a:p>
            <a:pPr algn="just"/>
            <a:endParaRPr lang="pt-BR" sz="500" b="1" dirty="0">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0E09C1F1-6A2D-425E-AC53-C5323AD2CE5B}"/>
              </a:ext>
            </a:extLst>
          </p:cNvPr>
          <p:cNvSpPr txBox="1"/>
          <p:nvPr/>
        </p:nvSpPr>
        <p:spPr>
          <a:xfrm>
            <a:off x="4716016" y="1844418"/>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8" name="CaixaDeTexto 7">
            <a:extLst>
              <a:ext uri="{FF2B5EF4-FFF2-40B4-BE49-F238E27FC236}">
                <a16:creationId xmlns:a16="http://schemas.microsoft.com/office/drawing/2014/main" id="{A8F859AF-4D3C-4C6F-995E-42430BE25538}"/>
              </a:ext>
            </a:extLst>
          </p:cNvPr>
          <p:cNvSpPr txBox="1"/>
          <p:nvPr/>
        </p:nvSpPr>
        <p:spPr>
          <a:xfrm>
            <a:off x="608422" y="3788634"/>
            <a:ext cx="8071172" cy="1323439"/>
          </a:xfrm>
          <a:prstGeom prst="rect">
            <a:avLst/>
          </a:prstGeom>
          <a:noFill/>
        </p:spPr>
        <p:txBody>
          <a:bodyPr wrap="square" rtlCol="0">
            <a:spAutoFit/>
          </a:bodyPr>
          <a:lstStyle/>
          <a:p>
            <a:pPr marL="285750" indent="-28575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Observe então que uma contração fiscal, caso </a:t>
            </a:r>
            <a:r>
              <a:rPr lang="pt-BR" sz="2000" dirty="0">
                <a:latin typeface="Arial" panose="020B0604020202020204" pitchFamily="34" charset="0"/>
                <a:cs typeface="Arial" panose="020B0604020202020204" pitchFamily="34" charset="0"/>
              </a:rPr>
              <a:t>possua como um de seus efeitos a redução da taxa real de juros esperada, pode aumentar o valor presente dos lucros esperados. Com isso, teremos um aumento do investimento</a:t>
            </a:r>
            <a:endParaRPr lang="pt-BR" sz="2000" b="0" i="0" dirty="0">
              <a:effectLst/>
              <a:latin typeface="Arial" panose="020B0604020202020204" pitchFamily="34" charset="0"/>
              <a:cs typeface="Arial" panose="020B0604020202020204" pitchFamily="34" charset="0"/>
            </a:endParaRPr>
          </a:p>
        </p:txBody>
      </p:sp>
      <p:graphicFrame>
        <p:nvGraphicFramePr>
          <p:cNvPr id="9" name="Object 12">
            <a:extLst>
              <a:ext uri="{FF2B5EF4-FFF2-40B4-BE49-F238E27FC236}">
                <a16:creationId xmlns:a16="http://schemas.microsoft.com/office/drawing/2014/main" id="{2EA84A2E-21A6-4422-9AEC-001B91E967F4}"/>
              </a:ext>
            </a:extLst>
          </p:cNvPr>
          <p:cNvGraphicFramePr>
            <a:graphicFrameLocks noChangeAspect="1"/>
          </p:cNvGraphicFramePr>
          <p:nvPr>
            <p:extLst>
              <p:ext uri="{D42A27DB-BD31-4B8C-83A1-F6EECF244321}">
                <p14:modId xmlns:p14="http://schemas.microsoft.com/office/powerpoint/2010/main" val="3437416743"/>
              </p:ext>
            </p:extLst>
          </p:nvPr>
        </p:nvGraphicFramePr>
        <p:xfrm>
          <a:off x="608421" y="2708514"/>
          <a:ext cx="8071173" cy="990439"/>
        </p:xfrm>
        <a:graphic>
          <a:graphicData uri="http://schemas.openxmlformats.org/presentationml/2006/ole">
            <mc:AlternateContent xmlns:mc="http://schemas.openxmlformats.org/markup-compatibility/2006">
              <mc:Choice xmlns:v="urn:schemas-microsoft-com:vml" Requires="v">
                <p:oleObj name="Equation" r:id="rId2" imgW="3606480" imgH="469800" progId="Equation.DSMT4">
                  <p:embed/>
                </p:oleObj>
              </mc:Choice>
              <mc:Fallback>
                <p:oleObj name="Equation" r:id="rId2" imgW="3606480" imgH="469800" progId="Equation.DSMT4">
                  <p:embed/>
                  <p:pic>
                    <p:nvPicPr>
                      <p:cNvPr id="5" name="Object 12">
                        <a:extLst>
                          <a:ext uri="{FF2B5EF4-FFF2-40B4-BE49-F238E27FC236}">
                            <a16:creationId xmlns:a16="http://schemas.microsoft.com/office/drawing/2014/main" id="{E66A3816-D45D-4EA9-9D69-822FED7B5F68}"/>
                          </a:ext>
                        </a:extLst>
                      </p:cNvPr>
                      <p:cNvPicPr>
                        <a:picLocks noChangeAspect="1" noChangeArrowheads="1"/>
                      </p:cNvPicPr>
                      <p:nvPr/>
                    </p:nvPicPr>
                    <p:blipFill>
                      <a:blip r:embed="rId3"/>
                      <a:srcRect/>
                      <a:stretch>
                        <a:fillRect/>
                      </a:stretch>
                    </p:blipFill>
                    <p:spPr bwMode="auto">
                      <a:xfrm>
                        <a:off x="608421" y="2708514"/>
                        <a:ext cx="8071173" cy="990439"/>
                      </a:xfrm>
                      <a:prstGeom prst="rect">
                        <a:avLst/>
                      </a:prstGeom>
                      <a:solidFill>
                        <a:schemeClr val="bg1">
                          <a:lumMod val="95000"/>
                        </a:schemeClr>
                      </a:solidFill>
                      <a:ln>
                        <a:solidFill>
                          <a:schemeClr val="tx1"/>
                        </a:solidFill>
                      </a:ln>
                      <a:effectLst/>
                    </p:spPr>
                  </p:pic>
                </p:oleObj>
              </mc:Fallback>
            </mc:AlternateContent>
          </a:graphicData>
        </a:graphic>
      </p:graphicFrame>
      <p:sp>
        <p:nvSpPr>
          <p:cNvPr id="10" name="CaixaDeTexto 9">
            <a:extLst>
              <a:ext uri="{FF2B5EF4-FFF2-40B4-BE49-F238E27FC236}">
                <a16:creationId xmlns:a16="http://schemas.microsoft.com/office/drawing/2014/main" id="{88277790-A0FD-4BBA-86B8-5339B02ACFEE}"/>
              </a:ext>
            </a:extLst>
          </p:cNvPr>
          <p:cNvSpPr txBox="1"/>
          <p:nvPr/>
        </p:nvSpPr>
        <p:spPr>
          <a:xfrm>
            <a:off x="179512" y="2288660"/>
            <a:ext cx="8640960" cy="40011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b="0" i="0" dirty="0">
                <a:effectLst/>
                <a:latin typeface="Arial" panose="020B0604020202020204" pitchFamily="34" charset="0"/>
                <a:cs typeface="Arial" panose="020B0604020202020204" pitchFamily="34" charset="0"/>
              </a:rPr>
              <a:t>Conforme vimos no item (1):</a:t>
            </a:r>
          </a:p>
        </p:txBody>
      </p:sp>
    </p:spTree>
    <p:extLst>
      <p:ext uri="{BB962C8B-B14F-4D97-AF65-F5344CB8AC3E}">
        <p14:creationId xmlns:p14="http://schemas.microsoft.com/office/powerpoint/2010/main" val="32406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1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71EB470-BF3C-493A-BD12-77F04999A505}"/>
              </a:ext>
            </a:extLst>
          </p:cNvPr>
          <p:cNvSpPr/>
          <p:nvPr/>
        </p:nvSpPr>
        <p:spPr>
          <a:xfrm>
            <a:off x="179512" y="58722"/>
            <a:ext cx="8784976" cy="784830"/>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4) </a:t>
            </a:r>
            <a:r>
              <a:rPr lang="pt-BR" sz="2000" b="0" i="0" dirty="0">
                <a:effectLst/>
                <a:latin typeface="Arial" panose="020B0604020202020204" pitchFamily="34" charset="0"/>
                <a:cs typeface="Arial" panose="020B0604020202020204" pitchFamily="34" charset="0"/>
              </a:rPr>
              <a:t>De acordo com a Teoria do Ciclo de Vida, uma elevação da renda permanente das famílias levará ao aumento da propensão média a poupar.</a:t>
            </a:r>
            <a:r>
              <a:rPr lang="pt-BR" sz="2000" dirty="0">
                <a:latin typeface="Arial" panose="020B0604020202020204" pitchFamily="34" charset="0"/>
                <a:cs typeface="Arial" panose="020B0604020202020204" pitchFamily="34" charset="0"/>
              </a:rPr>
              <a:t> </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C2612FA5-7253-4656-9F36-5375D3CBA949}"/>
              </a:ext>
            </a:extLst>
          </p:cNvPr>
          <p:cNvSpPr txBox="1"/>
          <p:nvPr/>
        </p:nvSpPr>
        <p:spPr>
          <a:xfrm>
            <a:off x="8748464"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F3B453A8-EE32-44C1-A4AA-50C836F0D1D9}"/>
              </a:ext>
            </a:extLst>
          </p:cNvPr>
          <p:cNvSpPr txBox="1"/>
          <p:nvPr/>
        </p:nvSpPr>
        <p:spPr>
          <a:xfrm>
            <a:off x="179512" y="843558"/>
            <a:ext cx="8856984" cy="40011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 item (0) vimos que: </a:t>
            </a:r>
          </a:p>
        </p:txBody>
      </p:sp>
      <p:graphicFrame>
        <p:nvGraphicFramePr>
          <p:cNvPr id="5" name="Objeto 4">
            <a:extLst>
              <a:ext uri="{FF2B5EF4-FFF2-40B4-BE49-F238E27FC236}">
                <a16:creationId xmlns:a16="http://schemas.microsoft.com/office/drawing/2014/main" id="{7EA33C5D-F9FB-4FC8-8D7A-197DC70CD687}"/>
              </a:ext>
            </a:extLst>
          </p:cNvPr>
          <p:cNvGraphicFramePr>
            <a:graphicFrameLocks noChangeAspect="1"/>
          </p:cNvGraphicFramePr>
          <p:nvPr>
            <p:extLst>
              <p:ext uri="{D42A27DB-BD31-4B8C-83A1-F6EECF244321}">
                <p14:modId xmlns:p14="http://schemas.microsoft.com/office/powerpoint/2010/main" val="3683736644"/>
              </p:ext>
            </p:extLst>
          </p:nvPr>
        </p:nvGraphicFramePr>
        <p:xfrm>
          <a:off x="3156852" y="843558"/>
          <a:ext cx="5879644" cy="485275"/>
        </p:xfrm>
        <a:graphic>
          <a:graphicData uri="http://schemas.openxmlformats.org/presentationml/2006/ole">
            <mc:AlternateContent xmlns:mc="http://schemas.openxmlformats.org/markup-compatibility/2006">
              <mc:Choice xmlns:v="urn:schemas-microsoft-com:vml" Requires="v">
                <p:oleObj name="Equation" r:id="rId2" imgW="3124080" imgH="253800" progId="Equation.DSMT4">
                  <p:embed/>
                </p:oleObj>
              </mc:Choice>
              <mc:Fallback>
                <p:oleObj name="Equation" r:id="rId2" imgW="3124080" imgH="253800" progId="Equation.DSMT4">
                  <p:embed/>
                  <p:pic>
                    <p:nvPicPr>
                      <p:cNvPr id="9" name="Objeto 8">
                        <a:extLst>
                          <a:ext uri="{FF2B5EF4-FFF2-40B4-BE49-F238E27FC236}">
                            <a16:creationId xmlns:a16="http://schemas.microsoft.com/office/drawing/2014/main" id="{1D772B3A-130A-45E2-84CF-AF7ED2A2C59A}"/>
                          </a:ext>
                        </a:extLst>
                      </p:cNvPr>
                      <p:cNvPicPr>
                        <a:picLocks noChangeAspect="1" noChangeArrowheads="1"/>
                      </p:cNvPicPr>
                      <p:nvPr/>
                    </p:nvPicPr>
                    <p:blipFill>
                      <a:blip r:embed="rId3"/>
                      <a:srcRect/>
                      <a:stretch>
                        <a:fillRect/>
                      </a:stretch>
                    </p:blipFill>
                    <p:spPr bwMode="auto">
                      <a:xfrm>
                        <a:off x="3156852" y="843558"/>
                        <a:ext cx="5879644" cy="485275"/>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DEA37647-ECFF-42B7-840C-AAE052C0A8AA}"/>
              </a:ext>
            </a:extLst>
          </p:cNvPr>
          <p:cNvGraphicFramePr>
            <a:graphicFrameLocks noChangeAspect="1"/>
          </p:cNvGraphicFramePr>
          <p:nvPr>
            <p:extLst>
              <p:ext uri="{D42A27DB-BD31-4B8C-83A1-F6EECF244321}">
                <p14:modId xmlns:p14="http://schemas.microsoft.com/office/powerpoint/2010/main" val="3316719875"/>
              </p:ext>
            </p:extLst>
          </p:nvPr>
        </p:nvGraphicFramePr>
        <p:xfrm>
          <a:off x="278086" y="1347614"/>
          <a:ext cx="5976664" cy="806218"/>
        </p:xfrm>
        <a:graphic>
          <a:graphicData uri="http://schemas.openxmlformats.org/presentationml/2006/ole">
            <mc:AlternateContent xmlns:mc="http://schemas.openxmlformats.org/markup-compatibility/2006">
              <mc:Choice xmlns:v="urn:schemas-microsoft-com:vml" Requires="v">
                <p:oleObj name="Equation" r:id="rId4" imgW="3124080" imgH="419040" progId="Equation.DSMT4">
                  <p:embed/>
                </p:oleObj>
              </mc:Choice>
              <mc:Fallback>
                <p:oleObj name="Equation" r:id="rId4" imgW="3124080" imgH="419040" progId="Equation.DSMT4">
                  <p:embed/>
                  <p:pic>
                    <p:nvPicPr>
                      <p:cNvPr id="10" name="Objeto 9">
                        <a:extLst>
                          <a:ext uri="{FF2B5EF4-FFF2-40B4-BE49-F238E27FC236}">
                            <a16:creationId xmlns:a16="http://schemas.microsoft.com/office/drawing/2014/main" id="{630684DA-3156-4ED1-BCE2-D1D2672C6B39}"/>
                          </a:ext>
                        </a:extLst>
                      </p:cNvPr>
                      <p:cNvPicPr>
                        <a:picLocks noChangeAspect="1" noChangeArrowheads="1"/>
                      </p:cNvPicPr>
                      <p:nvPr/>
                    </p:nvPicPr>
                    <p:blipFill>
                      <a:blip r:embed="rId5"/>
                      <a:srcRect/>
                      <a:stretch>
                        <a:fillRect/>
                      </a:stretch>
                    </p:blipFill>
                    <p:spPr bwMode="auto">
                      <a:xfrm>
                        <a:off x="278086" y="1347614"/>
                        <a:ext cx="5976664" cy="806218"/>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B379CE7F-FE29-4AE5-ABDF-4DD3F4C47C26}"/>
              </a:ext>
            </a:extLst>
          </p:cNvPr>
          <p:cNvGraphicFramePr>
            <a:graphicFrameLocks noChangeAspect="1"/>
          </p:cNvGraphicFramePr>
          <p:nvPr>
            <p:extLst>
              <p:ext uri="{D42A27DB-BD31-4B8C-83A1-F6EECF244321}">
                <p14:modId xmlns:p14="http://schemas.microsoft.com/office/powerpoint/2010/main" val="275512540"/>
              </p:ext>
            </p:extLst>
          </p:nvPr>
        </p:nvGraphicFramePr>
        <p:xfrm>
          <a:off x="278086" y="2321336"/>
          <a:ext cx="3069778" cy="1906598"/>
        </p:xfrm>
        <a:graphic>
          <a:graphicData uri="http://schemas.openxmlformats.org/presentationml/2006/ole">
            <mc:AlternateContent xmlns:mc="http://schemas.openxmlformats.org/markup-compatibility/2006">
              <mc:Choice xmlns:v="urn:schemas-microsoft-com:vml" Requires="v">
                <p:oleObj name="Equation" r:id="rId6" imgW="1726920" imgH="1066680" progId="Equation.DSMT4">
                  <p:embed/>
                </p:oleObj>
              </mc:Choice>
              <mc:Fallback>
                <p:oleObj name="Equation" r:id="rId6" imgW="1726920" imgH="1066680" progId="Equation.DSMT4">
                  <p:embed/>
                  <p:pic>
                    <p:nvPicPr>
                      <p:cNvPr id="11" name="Objeto 10">
                        <a:extLst>
                          <a:ext uri="{FF2B5EF4-FFF2-40B4-BE49-F238E27FC236}">
                            <a16:creationId xmlns:a16="http://schemas.microsoft.com/office/drawing/2014/main" id="{C9A1080E-0670-4C25-8863-F9441539727C}"/>
                          </a:ext>
                        </a:extLst>
                      </p:cNvPr>
                      <p:cNvPicPr>
                        <a:picLocks noChangeAspect="1" noChangeArrowheads="1"/>
                      </p:cNvPicPr>
                      <p:nvPr/>
                    </p:nvPicPr>
                    <p:blipFill>
                      <a:blip r:embed="rId7"/>
                      <a:srcRect/>
                      <a:stretch>
                        <a:fillRect/>
                      </a:stretch>
                    </p:blipFill>
                    <p:spPr bwMode="auto">
                      <a:xfrm>
                        <a:off x="278086" y="2321336"/>
                        <a:ext cx="3069778" cy="1906598"/>
                      </a:xfrm>
                      <a:prstGeom prst="rect">
                        <a:avLst/>
                      </a:prstGeom>
                      <a:noFill/>
                      <a:ln>
                        <a:solidFill>
                          <a:schemeClr val="tx1"/>
                        </a:solidFill>
                      </a:ln>
                    </p:spPr>
                  </p:pic>
                </p:oleObj>
              </mc:Fallback>
            </mc:AlternateContent>
          </a:graphicData>
        </a:graphic>
      </p:graphicFrame>
      <p:sp>
        <p:nvSpPr>
          <p:cNvPr id="8" name="CaixaDeTexto 7">
            <a:extLst>
              <a:ext uri="{FF2B5EF4-FFF2-40B4-BE49-F238E27FC236}">
                <a16:creationId xmlns:a16="http://schemas.microsoft.com/office/drawing/2014/main" id="{1D5F2BDB-FCBF-4649-BD21-40A17320AF0B}"/>
              </a:ext>
            </a:extLst>
          </p:cNvPr>
          <p:cNvSpPr txBox="1"/>
          <p:nvPr/>
        </p:nvSpPr>
        <p:spPr>
          <a:xfrm>
            <a:off x="3635896" y="2465352"/>
            <a:ext cx="4824536" cy="646331"/>
          </a:xfrm>
          <a:prstGeom prst="rect">
            <a:avLst/>
          </a:prstGeom>
          <a:solidFill>
            <a:schemeClr val="bg1">
              <a:lumMod val="95000"/>
            </a:schemeClr>
          </a:solidFill>
          <a:ln>
            <a:solidFill>
              <a:schemeClr val="tx1"/>
            </a:solidFill>
          </a:ln>
        </p:spPr>
        <p:txBody>
          <a:bodyPr wrap="square" rtlCol="0">
            <a:spAutoFit/>
          </a:bodyPr>
          <a:lstStyle/>
          <a:p>
            <a:r>
              <a:rPr lang="pt-BR" dirty="0">
                <a:latin typeface="Arial" panose="020B0604020202020204" pitchFamily="34" charset="0"/>
                <a:cs typeface="Arial" panose="020B0604020202020204" pitchFamily="34" charset="0"/>
              </a:rPr>
              <a:t>A </a:t>
            </a:r>
            <a:r>
              <a:rPr lang="pt-BR" dirty="0" err="1">
                <a:latin typeface="Arial" panose="020B0604020202020204" pitchFamily="34" charset="0"/>
                <a:cs typeface="Arial" panose="020B0604020202020204" pitchFamily="34" charset="0"/>
              </a:rPr>
              <a:t>PMeC</a:t>
            </a:r>
            <a:r>
              <a:rPr lang="pt-BR" dirty="0">
                <a:latin typeface="Arial" panose="020B0604020202020204" pitchFamily="34" charset="0"/>
                <a:cs typeface="Arial" panose="020B0604020202020204" pitchFamily="34" charset="0"/>
              </a:rPr>
              <a:t> é crescente na renda permanente e a </a:t>
            </a:r>
            <a:r>
              <a:rPr lang="pt-BR" dirty="0" err="1">
                <a:latin typeface="Arial" panose="020B0604020202020204" pitchFamily="34" charset="0"/>
                <a:cs typeface="Arial" panose="020B0604020202020204" pitchFamily="34" charset="0"/>
              </a:rPr>
              <a:t>PMeS</a:t>
            </a:r>
            <a:r>
              <a:rPr lang="pt-BR" dirty="0">
                <a:latin typeface="Arial" panose="020B0604020202020204" pitchFamily="34" charset="0"/>
                <a:cs typeface="Arial" panose="020B0604020202020204" pitchFamily="34" charset="0"/>
              </a:rPr>
              <a:t> é decrescente na renda permanente.</a:t>
            </a:r>
          </a:p>
        </p:txBody>
      </p:sp>
      <p:sp>
        <p:nvSpPr>
          <p:cNvPr id="9" name="CaixaDeTexto 8">
            <a:extLst>
              <a:ext uri="{FF2B5EF4-FFF2-40B4-BE49-F238E27FC236}">
                <a16:creationId xmlns:a16="http://schemas.microsoft.com/office/drawing/2014/main" id="{457760CC-FE80-42A2-AD49-FDEFF27CBAD7}"/>
              </a:ext>
            </a:extLst>
          </p:cNvPr>
          <p:cNvSpPr txBox="1"/>
          <p:nvPr/>
        </p:nvSpPr>
        <p:spPr>
          <a:xfrm>
            <a:off x="3635896" y="3363838"/>
            <a:ext cx="4824536" cy="646331"/>
          </a:xfrm>
          <a:prstGeom prst="rect">
            <a:avLst/>
          </a:prstGeom>
          <a:solidFill>
            <a:schemeClr val="bg1">
              <a:lumMod val="95000"/>
            </a:schemeClr>
          </a:solidFill>
          <a:ln>
            <a:solidFill>
              <a:schemeClr val="tx1"/>
            </a:solidFill>
          </a:ln>
        </p:spPr>
        <p:txBody>
          <a:bodyPr wrap="square" rtlCol="0">
            <a:spAutoFit/>
          </a:bodyPr>
          <a:lstStyle/>
          <a:p>
            <a:r>
              <a:rPr lang="pt-BR" dirty="0">
                <a:latin typeface="Arial" panose="020B0604020202020204" pitchFamily="34" charset="0"/>
                <a:cs typeface="Arial" panose="020B0604020202020204" pitchFamily="34" charset="0"/>
              </a:rPr>
              <a:t>A </a:t>
            </a:r>
            <a:r>
              <a:rPr lang="pt-BR" dirty="0" err="1">
                <a:latin typeface="Arial" panose="020B0604020202020204" pitchFamily="34" charset="0"/>
                <a:cs typeface="Arial" panose="020B0604020202020204" pitchFamily="34" charset="0"/>
              </a:rPr>
              <a:t>PMeC</a:t>
            </a:r>
            <a:r>
              <a:rPr lang="pt-BR" dirty="0">
                <a:latin typeface="Arial" panose="020B0604020202020204" pitchFamily="34" charset="0"/>
                <a:cs typeface="Arial" panose="020B0604020202020204" pitchFamily="34" charset="0"/>
              </a:rPr>
              <a:t> é decrescente na renda transitória e a </a:t>
            </a:r>
            <a:r>
              <a:rPr lang="pt-BR" dirty="0" err="1">
                <a:latin typeface="Arial" panose="020B0604020202020204" pitchFamily="34" charset="0"/>
                <a:cs typeface="Arial" panose="020B0604020202020204" pitchFamily="34" charset="0"/>
              </a:rPr>
              <a:t>PMeS</a:t>
            </a:r>
            <a:r>
              <a:rPr lang="pt-BR" dirty="0">
                <a:latin typeface="Arial" panose="020B0604020202020204" pitchFamily="34" charset="0"/>
                <a:cs typeface="Arial" panose="020B0604020202020204" pitchFamily="34" charset="0"/>
              </a:rPr>
              <a:t> é crescente na renda permanente.</a:t>
            </a:r>
          </a:p>
        </p:txBody>
      </p:sp>
      <p:cxnSp>
        <p:nvCxnSpPr>
          <p:cNvPr id="10" name="Conector de Seta Reta 9">
            <a:extLst>
              <a:ext uri="{FF2B5EF4-FFF2-40B4-BE49-F238E27FC236}">
                <a16:creationId xmlns:a16="http://schemas.microsoft.com/office/drawing/2014/main" id="{A62D2099-51BF-4573-B64C-494BDAAF5302}"/>
              </a:ext>
            </a:extLst>
          </p:cNvPr>
          <p:cNvCxnSpPr/>
          <p:nvPr/>
        </p:nvCxnSpPr>
        <p:spPr>
          <a:xfrm>
            <a:off x="3347864" y="2715766"/>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de Seta Reta 10">
            <a:extLst>
              <a:ext uri="{FF2B5EF4-FFF2-40B4-BE49-F238E27FC236}">
                <a16:creationId xmlns:a16="http://schemas.microsoft.com/office/drawing/2014/main" id="{1F411B7F-C2F8-4715-ADF1-AD95EF20E4DC}"/>
              </a:ext>
            </a:extLst>
          </p:cNvPr>
          <p:cNvCxnSpPr/>
          <p:nvPr/>
        </p:nvCxnSpPr>
        <p:spPr>
          <a:xfrm>
            <a:off x="3347864" y="3651870"/>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a:extLst>
              <a:ext uri="{FF2B5EF4-FFF2-40B4-BE49-F238E27FC236}">
                <a16:creationId xmlns:a16="http://schemas.microsoft.com/office/drawing/2014/main" id="{471E3BD8-F68F-4B34-A0A6-15E719A1CC99}"/>
              </a:ext>
            </a:extLst>
          </p:cNvPr>
          <p:cNvCxnSpPr>
            <a:cxnSpLocks/>
          </p:cNvCxnSpPr>
          <p:nvPr/>
        </p:nvCxnSpPr>
        <p:spPr>
          <a:xfrm>
            <a:off x="8604448" y="3230629"/>
            <a:ext cx="302809" cy="71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Chave Direita 12">
            <a:extLst>
              <a:ext uri="{FF2B5EF4-FFF2-40B4-BE49-F238E27FC236}">
                <a16:creationId xmlns:a16="http://schemas.microsoft.com/office/drawing/2014/main" id="{F433D488-2861-47FD-B306-3CEFC799A250}"/>
              </a:ext>
            </a:extLst>
          </p:cNvPr>
          <p:cNvSpPr/>
          <p:nvPr/>
        </p:nvSpPr>
        <p:spPr>
          <a:xfrm>
            <a:off x="8460432" y="2321336"/>
            <a:ext cx="201247" cy="181858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89083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DE72EC8-019F-42D4-B103-0028AC29AF34}"/>
              </a:ext>
            </a:extLst>
          </p:cNvPr>
          <p:cNvSpPr/>
          <p:nvPr/>
        </p:nvSpPr>
        <p:spPr>
          <a:xfrm>
            <a:off x="179512" y="-20538"/>
            <a:ext cx="8784976" cy="2000548"/>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09 - 2020</a:t>
            </a:r>
          </a:p>
          <a:p>
            <a:pPr algn="just"/>
            <a:r>
              <a:rPr lang="pt-BR" sz="1900" b="0" i="0" dirty="0">
                <a:effectLst/>
                <a:latin typeface="Arial" panose="020B0604020202020204" pitchFamily="34" charset="0"/>
                <a:cs typeface="Arial" panose="020B0604020202020204" pitchFamily="34" charset="0"/>
              </a:rPr>
              <a:t>Com base no Modelo de Solow, avalie as seguintes afirmativas como verdadeiras ou falsas:</a:t>
            </a:r>
          </a:p>
          <a:p>
            <a:pPr algn="just"/>
            <a:r>
              <a:rPr lang="pt-BR" sz="1900" b="1" i="0" dirty="0">
                <a:effectLst/>
                <a:latin typeface="Arial" panose="020B0604020202020204" pitchFamily="34" charset="0"/>
                <a:cs typeface="Arial" panose="020B0604020202020204" pitchFamily="34" charset="0"/>
              </a:rPr>
              <a:t>0)</a:t>
            </a:r>
            <a:r>
              <a:rPr lang="pt-BR" sz="1900" b="0" i="0" dirty="0">
                <a:effectLst/>
                <a:latin typeface="Arial" panose="020B0604020202020204" pitchFamily="34" charset="0"/>
                <a:cs typeface="Arial" panose="020B0604020202020204" pitchFamily="34" charset="0"/>
              </a:rPr>
              <a:t> Em um Modelo com Progresso Técnico, o produto </a:t>
            </a:r>
            <a:r>
              <a:rPr lang="pt-BR" sz="1900" b="0" i="1" dirty="0">
                <a:effectLst/>
                <a:latin typeface="Arial" panose="020B0604020202020204" pitchFamily="34" charset="0"/>
                <a:cs typeface="Arial" panose="020B0604020202020204" pitchFamily="34" charset="0"/>
              </a:rPr>
              <a:t>per capita </a:t>
            </a:r>
            <a:r>
              <a:rPr lang="pt-BR" sz="1900" b="0" i="0" dirty="0">
                <a:effectLst/>
                <a:latin typeface="Arial" panose="020B0604020202020204" pitchFamily="34" charset="0"/>
                <a:cs typeface="Arial" panose="020B0604020202020204" pitchFamily="34" charset="0"/>
              </a:rPr>
              <a:t>cresce no estado estacionário à taxa (</a:t>
            </a:r>
            <a:r>
              <a:rPr lang="pt-BR" sz="1900" b="0" i="1" dirty="0">
                <a:effectLst/>
                <a:latin typeface="Arial" panose="020B0604020202020204" pitchFamily="34" charset="0"/>
                <a:cs typeface="Arial" panose="020B0604020202020204" pitchFamily="34" charset="0"/>
              </a:rPr>
              <a:t>g</a:t>
            </a:r>
            <a:r>
              <a:rPr lang="pt-BR" sz="1900" b="0" i="0" dirty="0">
                <a:effectLst/>
                <a:latin typeface="Arial" panose="020B0604020202020204" pitchFamily="34" charset="0"/>
                <a:cs typeface="Arial" panose="020B0604020202020204" pitchFamily="34" charset="0"/>
              </a:rPr>
              <a:t> + </a:t>
            </a:r>
            <a:r>
              <a:rPr lang="pt-BR" sz="1900" b="0" i="1" dirty="0">
                <a:effectLst/>
                <a:latin typeface="Arial" panose="020B0604020202020204" pitchFamily="34" charset="0"/>
                <a:cs typeface="Arial" panose="020B0604020202020204" pitchFamily="34" charset="0"/>
              </a:rPr>
              <a:t>n</a:t>
            </a:r>
            <a:r>
              <a:rPr lang="pt-BR" sz="1900" b="0" i="0" dirty="0">
                <a:effectLst/>
                <a:latin typeface="Arial" panose="020B0604020202020204" pitchFamily="34" charset="0"/>
                <a:cs typeface="Arial" panose="020B0604020202020204" pitchFamily="34" charset="0"/>
              </a:rPr>
              <a:t>), em que g é a taxa de progresso tecnológico e </a:t>
            </a:r>
            <a:r>
              <a:rPr lang="pt-BR" sz="1900" b="0" i="1" dirty="0">
                <a:effectLst/>
                <a:latin typeface="Arial" panose="020B0604020202020204" pitchFamily="34" charset="0"/>
                <a:cs typeface="Arial" panose="020B0604020202020204" pitchFamily="34" charset="0"/>
              </a:rPr>
              <a:t>n</a:t>
            </a:r>
            <a:r>
              <a:rPr lang="pt-BR" sz="1900" b="0" i="0" dirty="0">
                <a:effectLst/>
                <a:latin typeface="Arial" panose="020B0604020202020204" pitchFamily="34" charset="0"/>
                <a:cs typeface="Arial" panose="020B0604020202020204" pitchFamily="34" charset="0"/>
              </a:rPr>
              <a:t> é a taxa de crescimento populacional.</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699FB92E-2D9C-4EF8-A853-28627BB60AF7}"/>
              </a:ext>
            </a:extLst>
          </p:cNvPr>
          <p:cNvSpPr txBox="1"/>
          <p:nvPr/>
        </p:nvSpPr>
        <p:spPr>
          <a:xfrm>
            <a:off x="4716016" y="1491630"/>
            <a:ext cx="4248472"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 </a:t>
            </a:r>
            <a:r>
              <a:rPr lang="pt-BR" sz="1900" b="1" dirty="0">
                <a:solidFill>
                  <a:srgbClr val="FF0000"/>
                </a:solidFill>
                <a:latin typeface="Arial" panose="020B0604020202020204" pitchFamily="34" charset="0"/>
                <a:cs typeface="Arial" panose="020B0604020202020204" pitchFamily="34" charset="0"/>
              </a:rPr>
              <a:t>(O PIB </a:t>
            </a:r>
            <a:r>
              <a:rPr lang="pt-BR" sz="1900" b="1" i="1" dirty="0">
                <a:solidFill>
                  <a:srgbClr val="FF0000"/>
                </a:solidFill>
                <a:latin typeface="Arial" panose="020B0604020202020204" pitchFamily="34" charset="0"/>
                <a:cs typeface="Arial" panose="020B0604020202020204" pitchFamily="34" charset="0"/>
              </a:rPr>
              <a:t>per capita </a:t>
            </a:r>
            <a:r>
              <a:rPr lang="pt-BR" sz="1900" b="1" dirty="0">
                <a:solidFill>
                  <a:srgbClr val="FF0000"/>
                </a:solidFill>
                <a:latin typeface="Arial" panose="020B0604020202020204" pitchFamily="34" charset="0"/>
                <a:cs typeface="Arial" panose="020B0604020202020204" pitchFamily="34" charset="0"/>
              </a:rPr>
              <a:t>cresce à taxa </a:t>
            </a:r>
            <a:r>
              <a:rPr lang="pt-BR" sz="1900" b="1" i="1" dirty="0">
                <a:solidFill>
                  <a:srgbClr val="FF0000"/>
                </a:solidFill>
                <a:latin typeface="Arial" panose="020B0604020202020204" pitchFamily="34" charset="0"/>
                <a:cs typeface="Arial" panose="020B0604020202020204" pitchFamily="34" charset="0"/>
              </a:rPr>
              <a:t>g</a:t>
            </a:r>
            <a:r>
              <a:rPr lang="pt-BR" sz="1900" b="1" dirty="0">
                <a:solidFill>
                  <a:srgbClr val="FF0000"/>
                </a:solidFill>
                <a:latin typeface="Arial" panose="020B0604020202020204" pitchFamily="34" charset="0"/>
                <a:cs typeface="Arial" panose="020B0604020202020204" pitchFamily="34" charset="0"/>
              </a:rPr>
              <a:t>)</a:t>
            </a:r>
          </a:p>
        </p:txBody>
      </p:sp>
      <p:sp>
        <p:nvSpPr>
          <p:cNvPr id="4" name="Rectangle 5">
            <a:extLst>
              <a:ext uri="{FF2B5EF4-FFF2-40B4-BE49-F238E27FC236}">
                <a16:creationId xmlns:a16="http://schemas.microsoft.com/office/drawing/2014/main" id="{BA5EAF30-9F8D-41F6-991E-33332FB19747}"/>
              </a:ext>
            </a:extLst>
          </p:cNvPr>
          <p:cNvSpPr txBox="1">
            <a:spLocks noChangeArrowheads="1"/>
          </p:cNvSpPr>
          <p:nvPr/>
        </p:nvSpPr>
        <p:spPr bwMode="auto">
          <a:xfrm>
            <a:off x="0" y="1851670"/>
            <a:ext cx="9036496" cy="33915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200" b="1" dirty="0">
                <a:latin typeface="Arial" panose="020B0604020202020204" pitchFamily="34" charset="0"/>
                <a:cs typeface="Arial" panose="020B0604020202020204" pitchFamily="34" charset="0"/>
              </a:rPr>
              <a:t>O Modelo de Solow com Progresso Tecnológico</a:t>
            </a: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O progresso tecnológico tem várias dimensões. Pode significar:</a:t>
            </a:r>
          </a:p>
          <a:p>
            <a:pPr marL="969963" lvl="1" indent="-342900" algn="just">
              <a:buClrTx/>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quantidades maiores de produto, produtos melhores, produtos novos, maior variedade de produtos...</a:t>
            </a: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O progresso tecnológico leva a aumentos no produto para um dado montante de capital e trabalho.</a:t>
            </a:r>
          </a:p>
          <a:p>
            <a:pPr algn="just">
              <a:buClrTx/>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DFE51334-DB9F-40CF-8287-FAC5E62F141F}"/>
              </a:ext>
            </a:extLst>
          </p:cNvPr>
          <p:cNvSpPr txBox="1">
            <a:spLocks noChangeArrowheads="1"/>
          </p:cNvSpPr>
          <p:nvPr/>
        </p:nvSpPr>
        <p:spPr bwMode="auto">
          <a:xfrm>
            <a:off x="204664" y="3939902"/>
            <a:ext cx="8939336" cy="12241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FDP  que incorpora a tecnologia “aumentadora de trabalho” é dada por:</a:t>
            </a:r>
          </a:p>
          <a:p>
            <a:pPr algn="just">
              <a:buClrTx/>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p:txBody>
      </p:sp>
      <p:graphicFrame>
        <p:nvGraphicFramePr>
          <p:cNvPr id="6" name="Object 4">
            <a:extLst>
              <a:ext uri="{FF2B5EF4-FFF2-40B4-BE49-F238E27FC236}">
                <a16:creationId xmlns:a16="http://schemas.microsoft.com/office/drawing/2014/main" id="{4E8F104A-6BAB-485B-B7D5-82E9E0D72DF2}"/>
              </a:ext>
            </a:extLst>
          </p:cNvPr>
          <p:cNvGraphicFramePr>
            <a:graphicFrameLocks noChangeAspect="1"/>
          </p:cNvGraphicFramePr>
          <p:nvPr>
            <p:extLst>
              <p:ext uri="{D42A27DB-BD31-4B8C-83A1-F6EECF244321}">
                <p14:modId xmlns:p14="http://schemas.microsoft.com/office/powerpoint/2010/main" val="3500022800"/>
              </p:ext>
            </p:extLst>
          </p:nvPr>
        </p:nvGraphicFramePr>
        <p:xfrm>
          <a:off x="659656" y="4371950"/>
          <a:ext cx="2760216" cy="720080"/>
        </p:xfrm>
        <a:graphic>
          <a:graphicData uri="http://schemas.openxmlformats.org/presentationml/2006/ole">
            <mc:AlternateContent xmlns:mc="http://schemas.openxmlformats.org/markup-compatibility/2006">
              <mc:Choice xmlns:v="urn:schemas-microsoft-com:vml" Requires="v">
                <p:oleObj name="Equation" r:id="rId2" imgW="1434960" imgH="330120" progId="Equation.DSMT4">
                  <p:embed/>
                </p:oleObj>
              </mc:Choice>
              <mc:Fallback>
                <p:oleObj name="Equation" r:id="rId2" imgW="1434960" imgH="330120" progId="Equation.DSMT4">
                  <p:embed/>
                  <p:pic>
                    <p:nvPicPr>
                      <p:cNvPr id="12" name="Object 4">
                        <a:extLst>
                          <a:ext uri="{FF2B5EF4-FFF2-40B4-BE49-F238E27FC236}">
                            <a16:creationId xmlns:a16="http://schemas.microsoft.com/office/drawing/2014/main" id="{8885F603-8997-49EE-A232-5CD272A029DD}"/>
                          </a:ext>
                        </a:extLst>
                      </p:cNvPr>
                      <p:cNvPicPr>
                        <a:picLocks noChangeAspect="1" noChangeArrowheads="1"/>
                      </p:cNvPicPr>
                      <p:nvPr/>
                    </p:nvPicPr>
                    <p:blipFill>
                      <a:blip r:embed="rId3"/>
                      <a:srcRect/>
                      <a:stretch>
                        <a:fillRect/>
                      </a:stretch>
                    </p:blipFill>
                    <p:spPr bwMode="auto">
                      <a:xfrm>
                        <a:off x="659656" y="4371950"/>
                        <a:ext cx="2760216" cy="720080"/>
                      </a:xfrm>
                      <a:prstGeom prst="rect">
                        <a:avLst/>
                      </a:prstGeom>
                      <a:solidFill>
                        <a:schemeClr val="bg1">
                          <a:lumMod val="95000"/>
                        </a:schemeClr>
                      </a:solidFill>
                      <a:ln>
                        <a:solidFill>
                          <a:schemeClr val="tx1"/>
                        </a:solidFill>
                      </a:ln>
                    </p:spPr>
                  </p:pic>
                </p:oleObj>
              </mc:Fallback>
            </mc:AlternateContent>
          </a:graphicData>
        </a:graphic>
      </p:graphicFrame>
      <p:sp>
        <p:nvSpPr>
          <p:cNvPr id="7" name="Rectangle 3">
            <a:extLst>
              <a:ext uri="{FF2B5EF4-FFF2-40B4-BE49-F238E27FC236}">
                <a16:creationId xmlns:a16="http://schemas.microsoft.com/office/drawing/2014/main" id="{774BB918-9234-4B15-807B-170A7E3DDAF7}"/>
              </a:ext>
            </a:extLst>
          </p:cNvPr>
          <p:cNvSpPr txBox="1">
            <a:spLocks noChangeArrowheads="1"/>
          </p:cNvSpPr>
          <p:nvPr/>
        </p:nvSpPr>
        <p:spPr bwMode="auto">
          <a:xfrm>
            <a:off x="3347864" y="4013101"/>
            <a:ext cx="5760640" cy="11509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buClrTx/>
              <a:buNone/>
            </a:pPr>
            <a:endParaRPr lang="pt-BR" altLang="en-US" sz="16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r>
              <a:rPr lang="pt-BR" altLang="en-US" sz="1600" i="1" dirty="0">
                <a:latin typeface="Arial" panose="020B0604020202020204" pitchFamily="34" charset="0"/>
                <a:cs typeface="Arial" panose="020B0604020202020204" pitchFamily="34" charset="0"/>
              </a:rPr>
              <a:t>A</a:t>
            </a:r>
            <a:r>
              <a:rPr lang="pt-BR" altLang="en-US" sz="1600" dirty="0">
                <a:latin typeface="Arial" panose="020B0604020202020204" pitchFamily="34" charset="0"/>
                <a:cs typeface="Arial" panose="020B0604020202020204" pitchFamily="34" charset="0"/>
              </a:rPr>
              <a:t> = eficiência do trabalho;</a:t>
            </a:r>
          </a:p>
          <a:p>
            <a:pPr algn="just">
              <a:buClrTx/>
              <a:buFont typeface="Wingdings" panose="05000000000000000000" pitchFamily="2" charset="2"/>
              <a:buChar char="§"/>
            </a:pPr>
            <a:r>
              <a:rPr lang="pt-BR" altLang="en-US" sz="1600" i="1" dirty="0">
                <a:latin typeface="Arial" panose="020B0604020202020204" pitchFamily="34" charset="0"/>
                <a:cs typeface="Arial" panose="020B0604020202020204" pitchFamily="34" charset="0"/>
              </a:rPr>
              <a:t>LA</a:t>
            </a:r>
            <a:r>
              <a:rPr lang="pt-BR" altLang="en-US" sz="1600" dirty="0">
                <a:latin typeface="Arial" panose="020B0604020202020204" pitchFamily="34" charset="0"/>
                <a:cs typeface="Arial" panose="020B0604020202020204" pitchFamily="34" charset="0"/>
              </a:rPr>
              <a:t> = mão de obra medida em unidades de eficiência (trabalho efetivo)</a:t>
            </a:r>
          </a:p>
          <a:p>
            <a:pPr lvl="1" algn="just">
              <a:buClrTx/>
              <a:buFont typeface="Wingdings" panose="05000000000000000000" pitchFamily="2" charset="2"/>
              <a:buChar char="§"/>
            </a:pPr>
            <a:endParaRPr lang="pt-BR" altLang="en-US" sz="16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altLang="en-US" sz="16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22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 calcmode="lin" valueType="num">
                                      <p:cBhvr additive="base">
                                        <p:cTn id="4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C916FDA-BCA7-4A21-8DF9-693C6F5F7487}"/>
              </a:ext>
            </a:extLst>
          </p:cNvPr>
          <p:cNvSpPr txBox="1">
            <a:spLocks noChangeArrowheads="1"/>
          </p:cNvSpPr>
          <p:nvPr/>
        </p:nvSpPr>
        <p:spPr bwMode="auto">
          <a:xfrm>
            <a:off x="204664" y="51471"/>
            <a:ext cx="8687816" cy="7200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Ou seja, trabalharemos com a hipótese de que o progresso tecnológico  leva à eficiência do trabalho, que crescerá a uma taxa constante </a:t>
            </a:r>
            <a:r>
              <a:rPr lang="pt-BR" altLang="en-US" sz="2000" i="1" dirty="0" err="1">
                <a:latin typeface="Arial" panose="020B0604020202020204" pitchFamily="34" charset="0"/>
                <a:cs typeface="Arial" panose="020B0604020202020204" pitchFamily="34" charset="0"/>
              </a:rPr>
              <a:t>g</a:t>
            </a:r>
            <a:r>
              <a:rPr lang="pt-BR" altLang="en-US" sz="1400" i="1" dirty="0" err="1">
                <a:latin typeface="Arial" panose="020B0604020202020204" pitchFamily="34" charset="0"/>
                <a:cs typeface="Arial" panose="020B0604020202020204" pitchFamily="34" charset="0"/>
              </a:rPr>
              <a:t>A</a:t>
            </a:r>
            <a:r>
              <a:rPr lang="pt-BR" altLang="en-US" sz="2000" dirty="0">
                <a:latin typeface="Arial" panose="020B0604020202020204" pitchFamily="34" charset="0"/>
                <a:cs typeface="Arial" panose="020B0604020202020204" pitchFamily="34" charset="0"/>
              </a:rPr>
              <a:t>. </a:t>
            </a:r>
          </a:p>
        </p:txBody>
      </p:sp>
      <p:graphicFrame>
        <p:nvGraphicFramePr>
          <p:cNvPr id="3" name="Object 6">
            <a:extLst>
              <a:ext uri="{FF2B5EF4-FFF2-40B4-BE49-F238E27FC236}">
                <a16:creationId xmlns:a16="http://schemas.microsoft.com/office/drawing/2014/main" id="{0C345494-F3CE-437E-9122-45294F91553B}"/>
              </a:ext>
            </a:extLst>
          </p:cNvPr>
          <p:cNvGraphicFramePr>
            <a:graphicFrameLocks noChangeAspect="1"/>
          </p:cNvGraphicFramePr>
          <p:nvPr>
            <p:extLst>
              <p:ext uri="{D42A27DB-BD31-4B8C-83A1-F6EECF244321}">
                <p14:modId xmlns:p14="http://schemas.microsoft.com/office/powerpoint/2010/main" val="571962015"/>
              </p:ext>
            </p:extLst>
          </p:nvPr>
        </p:nvGraphicFramePr>
        <p:xfrm>
          <a:off x="1621061" y="771550"/>
          <a:ext cx="574675" cy="792162"/>
        </p:xfrm>
        <a:graphic>
          <a:graphicData uri="http://schemas.openxmlformats.org/presentationml/2006/ole">
            <mc:AlternateContent xmlns:mc="http://schemas.openxmlformats.org/markup-compatibility/2006">
              <mc:Choice xmlns:v="urn:schemas-microsoft-com:vml" Requires="v">
                <p:oleObj name="Equation" r:id="rId2" imgW="393480" imgH="482400" progId="Equation.DSMT4">
                  <p:embed/>
                </p:oleObj>
              </mc:Choice>
              <mc:Fallback>
                <p:oleObj name="Equation" r:id="rId2" imgW="393480" imgH="482400" progId="Equation.DSMT4">
                  <p:embed/>
                  <p:pic>
                    <p:nvPicPr>
                      <p:cNvPr id="3" name="Object 6">
                        <a:extLst>
                          <a:ext uri="{FF2B5EF4-FFF2-40B4-BE49-F238E27FC236}">
                            <a16:creationId xmlns:a16="http://schemas.microsoft.com/office/drawing/2014/main" id="{3960ABBC-AC8F-47DC-B897-12C4178D0400}"/>
                          </a:ext>
                        </a:extLst>
                      </p:cNvPr>
                      <p:cNvPicPr>
                        <a:picLocks noChangeAspect="1" noChangeArrowheads="1"/>
                      </p:cNvPicPr>
                      <p:nvPr/>
                    </p:nvPicPr>
                    <p:blipFill>
                      <a:blip r:embed="rId3"/>
                      <a:srcRect/>
                      <a:stretch>
                        <a:fillRect/>
                      </a:stretch>
                    </p:blipFill>
                    <p:spPr bwMode="auto">
                      <a:xfrm>
                        <a:off x="1621061" y="771550"/>
                        <a:ext cx="57467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8">
            <a:extLst>
              <a:ext uri="{FF2B5EF4-FFF2-40B4-BE49-F238E27FC236}">
                <a16:creationId xmlns:a16="http://schemas.microsoft.com/office/drawing/2014/main" id="{B43C0DBF-0D92-42F6-B507-92CF65AC3768}"/>
              </a:ext>
            </a:extLst>
          </p:cNvPr>
          <p:cNvGraphicFramePr>
            <a:graphicFrameLocks noChangeAspect="1"/>
          </p:cNvGraphicFramePr>
          <p:nvPr>
            <p:extLst>
              <p:ext uri="{D42A27DB-BD31-4B8C-83A1-F6EECF244321}">
                <p14:modId xmlns:p14="http://schemas.microsoft.com/office/powerpoint/2010/main" val="1323575346"/>
              </p:ext>
            </p:extLst>
          </p:nvPr>
        </p:nvGraphicFramePr>
        <p:xfrm>
          <a:off x="3084016" y="771550"/>
          <a:ext cx="623888" cy="792163"/>
        </p:xfrm>
        <a:graphic>
          <a:graphicData uri="http://schemas.openxmlformats.org/presentationml/2006/ole">
            <mc:AlternateContent xmlns:mc="http://schemas.openxmlformats.org/markup-compatibility/2006">
              <mc:Choice xmlns:v="urn:schemas-microsoft-com:vml" Requires="v">
                <p:oleObj name="Equation" r:id="rId4" imgW="482400" imgH="482400" progId="Equation.DSMT4">
                  <p:embed/>
                </p:oleObj>
              </mc:Choice>
              <mc:Fallback>
                <p:oleObj name="Equation" r:id="rId4" imgW="482400" imgH="482400" progId="Equation.DSMT4">
                  <p:embed/>
                  <p:pic>
                    <p:nvPicPr>
                      <p:cNvPr id="4" name="Object 8">
                        <a:extLst>
                          <a:ext uri="{FF2B5EF4-FFF2-40B4-BE49-F238E27FC236}">
                            <a16:creationId xmlns:a16="http://schemas.microsoft.com/office/drawing/2014/main" id="{C42A5B5C-421B-468D-8AC8-86AB2359082D}"/>
                          </a:ext>
                        </a:extLst>
                      </p:cNvPr>
                      <p:cNvPicPr>
                        <a:picLocks noChangeAspect="1" noChangeArrowheads="1"/>
                      </p:cNvPicPr>
                      <p:nvPr/>
                    </p:nvPicPr>
                    <p:blipFill>
                      <a:blip r:embed="rId5"/>
                      <a:srcRect/>
                      <a:stretch>
                        <a:fillRect/>
                      </a:stretch>
                    </p:blipFill>
                    <p:spPr bwMode="auto">
                      <a:xfrm>
                        <a:off x="3084016" y="771550"/>
                        <a:ext cx="6238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3">
            <a:extLst>
              <a:ext uri="{FF2B5EF4-FFF2-40B4-BE49-F238E27FC236}">
                <a16:creationId xmlns:a16="http://schemas.microsoft.com/office/drawing/2014/main" id="{AEC1D0D5-0202-4111-A8E9-4A5B987D2B5C}"/>
              </a:ext>
            </a:extLst>
          </p:cNvPr>
          <p:cNvSpPr txBox="1">
            <a:spLocks noChangeArrowheads="1"/>
          </p:cNvSpPr>
          <p:nvPr/>
        </p:nvSpPr>
        <p:spPr bwMode="auto">
          <a:xfrm>
            <a:off x="204664" y="339502"/>
            <a:ext cx="8687816" cy="21601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altLang="en-US" sz="2000"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Como                  e                  o  número  de  unidades  eficientes  (</a:t>
            </a:r>
            <a:r>
              <a:rPr lang="pt-BR" altLang="en-US" sz="2000" i="1" dirty="0">
                <a:latin typeface="Arial" panose="020B0604020202020204" pitchFamily="34" charset="0"/>
                <a:cs typeface="Arial" panose="020B0604020202020204" pitchFamily="34" charset="0"/>
              </a:rPr>
              <a:t>LA</a:t>
            </a:r>
            <a:r>
              <a:rPr lang="pt-BR" altLang="en-US" sz="2000" dirty="0">
                <a:latin typeface="Arial" panose="020B0604020202020204" pitchFamily="34" charset="0"/>
                <a:cs typeface="Arial" panose="020B0604020202020204" pitchFamily="34" charset="0"/>
              </a:rPr>
              <a:t>)</a:t>
            </a:r>
          </a:p>
          <a:p>
            <a:pPr algn="just">
              <a:buClrTx/>
              <a:buFont typeface="Wingdings" panose="05000000000000000000" pitchFamily="2" charset="2"/>
              <a:buChar char="§"/>
            </a:pPr>
            <a:endParaRPr lang="pt-BR" altLang="en-US" sz="600" dirty="0">
              <a:latin typeface="Arial" panose="020B0604020202020204" pitchFamily="34" charset="0"/>
              <a:cs typeface="Arial" panose="020B0604020202020204" pitchFamily="34" charset="0"/>
            </a:endParaRPr>
          </a:p>
          <a:p>
            <a:pPr marL="109728" indent="0" algn="just">
              <a:buClrTx/>
              <a:buNone/>
            </a:pPr>
            <a:r>
              <a:rPr lang="pt-BR" altLang="en-US" sz="2000" dirty="0">
                <a:latin typeface="Arial" panose="020B0604020202020204" pitchFamily="34" charset="0"/>
                <a:cs typeface="Arial" panose="020B0604020202020204" pitchFamily="34" charset="0"/>
              </a:rPr>
              <a:t>    aumenta a uma taxa  (</a:t>
            </a:r>
            <a:r>
              <a:rPr lang="pt-BR" altLang="en-US" sz="2000" i="1" dirty="0" err="1">
                <a:latin typeface="Arial" panose="020B0604020202020204" pitchFamily="34" charset="0"/>
                <a:cs typeface="Arial" panose="020B0604020202020204" pitchFamily="34" charset="0"/>
              </a:rPr>
              <a:t>n</a:t>
            </a:r>
            <a:r>
              <a:rPr lang="pt-BR" altLang="en-US" sz="2000" dirty="0" err="1">
                <a:latin typeface="Arial" panose="020B0604020202020204" pitchFamily="34" charset="0"/>
                <a:cs typeface="Arial" panose="020B0604020202020204" pitchFamily="34" charset="0"/>
              </a:rPr>
              <a:t>+</a:t>
            </a:r>
            <a:r>
              <a:rPr lang="pt-BR" altLang="en-US" sz="2000" i="1" dirty="0" err="1">
                <a:latin typeface="Arial" panose="020B0604020202020204" pitchFamily="34" charset="0"/>
                <a:cs typeface="Arial" panose="020B0604020202020204" pitchFamily="34" charset="0"/>
              </a:rPr>
              <a:t>g</a:t>
            </a:r>
            <a:r>
              <a:rPr lang="pt-BR" altLang="en-US" sz="1400" i="1" dirty="0" err="1">
                <a:latin typeface="Arial" panose="020B0604020202020204" pitchFamily="34" charset="0"/>
                <a:cs typeface="Arial" panose="020B0604020202020204" pitchFamily="34" charset="0"/>
              </a:rPr>
              <a:t>A</a:t>
            </a:r>
            <a:r>
              <a:rPr lang="pt-BR" altLang="en-US" sz="2000" dirty="0">
                <a:latin typeface="Arial" panose="020B0604020202020204" pitchFamily="34" charset="0"/>
                <a:cs typeface="Arial" panose="020B0604020202020204" pitchFamily="34" charset="0"/>
              </a:rPr>
              <a:t>)</a:t>
            </a:r>
            <a:endParaRPr lang="en-US" altLang="en-US" sz="2000" dirty="0">
              <a:latin typeface="Arial" panose="020B0604020202020204" pitchFamily="34" charset="0"/>
              <a:cs typeface="Arial" panose="020B0604020202020204" pitchFamily="34" charset="0"/>
            </a:endParaRPr>
          </a:p>
        </p:txBody>
      </p:sp>
      <p:sp>
        <p:nvSpPr>
          <p:cNvPr id="6" name="Rectangle 3">
            <a:extLst>
              <a:ext uri="{FF2B5EF4-FFF2-40B4-BE49-F238E27FC236}">
                <a16:creationId xmlns:a16="http://schemas.microsoft.com/office/drawing/2014/main" id="{D888AFE2-4BFA-4512-ACA9-A8E52A7EF8F2}"/>
              </a:ext>
            </a:extLst>
          </p:cNvPr>
          <p:cNvSpPr txBox="1">
            <a:spLocks noChangeArrowheads="1"/>
          </p:cNvSpPr>
          <p:nvPr/>
        </p:nvSpPr>
        <p:spPr bwMode="auto">
          <a:xfrm>
            <a:off x="204664" y="2068388"/>
            <a:ext cx="8687816" cy="28076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O progresso tecnológico reduz o número de trabalhadores necessários para obter uma dada quantidade de produto.</a:t>
            </a:r>
          </a:p>
          <a:p>
            <a:pPr algn="just">
              <a:buClrTx/>
              <a:buSzPct val="100000"/>
              <a:buFont typeface="Wingdings" panose="05000000000000000000" pitchFamily="2" charset="2"/>
              <a:buChar char="§"/>
            </a:pPr>
            <a:endParaRPr lang="pt-BR" altLang="en-US" sz="400"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O progresso tecnológico aumenta </a:t>
            </a:r>
            <a:r>
              <a:rPr lang="pt-BR" altLang="en-US" sz="2000" i="1" dirty="0">
                <a:latin typeface="Arial" panose="020B0604020202020204" pitchFamily="34" charset="0"/>
                <a:cs typeface="Arial" panose="020B0604020202020204" pitchFamily="34" charset="0"/>
              </a:rPr>
              <a:t>LA</a:t>
            </a:r>
            <a:r>
              <a:rPr lang="pt-BR" altLang="en-US" sz="2000" dirty="0">
                <a:latin typeface="Arial" panose="020B0604020202020204" pitchFamily="34" charset="0"/>
                <a:cs typeface="Arial" panose="020B0604020202020204" pitchFamily="34" charset="0"/>
              </a:rPr>
              <a:t>, que podemos considerar como a quantidade de </a:t>
            </a:r>
            <a:r>
              <a:rPr lang="pt-BR" altLang="en-US" sz="2000" b="1" dirty="0">
                <a:latin typeface="Arial" panose="020B0604020202020204" pitchFamily="34" charset="0"/>
                <a:cs typeface="Arial" panose="020B0604020202020204" pitchFamily="34" charset="0"/>
              </a:rPr>
              <a:t>trabalho efetivo, </a:t>
            </a:r>
            <a:r>
              <a:rPr lang="pt-BR" altLang="en-US" sz="2000" dirty="0">
                <a:latin typeface="Arial" panose="020B0604020202020204" pitchFamily="34" charset="0"/>
                <a:cs typeface="Arial" panose="020B0604020202020204" pitchFamily="34" charset="0"/>
              </a:rPr>
              <a:t>ou trabalho em</a:t>
            </a:r>
            <a:r>
              <a:rPr lang="pt-BR" altLang="en-US" sz="2000" b="1" dirty="0">
                <a:latin typeface="Arial" panose="020B0604020202020204" pitchFamily="34" charset="0"/>
                <a:cs typeface="Arial" panose="020B0604020202020204" pitchFamily="34" charset="0"/>
              </a:rPr>
              <a:t> “unidades de eficiência”</a:t>
            </a:r>
            <a:r>
              <a:rPr lang="pt-BR" altLang="en-US" sz="2000" dirty="0">
                <a:latin typeface="Arial" panose="020B0604020202020204" pitchFamily="34" charset="0"/>
                <a:cs typeface="Arial" panose="020B0604020202020204" pitchFamily="34" charset="0"/>
              </a:rPr>
              <a:t> na economia. </a:t>
            </a:r>
          </a:p>
          <a:p>
            <a:pPr algn="just">
              <a:buClrTx/>
              <a:buSzPct val="100000"/>
              <a:buFont typeface="Wingdings" panose="05000000000000000000" pitchFamily="2" charset="2"/>
              <a:buChar char="§"/>
            </a:pPr>
            <a:endParaRPr lang="pt-BR" altLang="en-US" sz="400"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Analisaremos o estado estacionário com as variáveis em termos de unidades de eficiência. Portanto:</a:t>
            </a:r>
          </a:p>
        </p:txBody>
      </p:sp>
    </p:spTree>
    <p:extLst>
      <p:ext uri="{BB962C8B-B14F-4D97-AF65-F5344CB8AC3E}">
        <p14:creationId xmlns:p14="http://schemas.microsoft.com/office/powerpoint/2010/main" val="95814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a:extLst>
              <a:ext uri="{FF2B5EF4-FFF2-40B4-BE49-F238E27FC236}">
                <a16:creationId xmlns:a16="http://schemas.microsoft.com/office/drawing/2014/main" id="{88BB1E37-F2B8-4F3D-B636-D6D556256CEB}"/>
              </a:ext>
            </a:extLst>
          </p:cNvPr>
          <p:cNvGraphicFramePr>
            <a:graphicFrameLocks noChangeAspect="1"/>
          </p:cNvGraphicFramePr>
          <p:nvPr>
            <p:extLst>
              <p:ext uri="{D42A27DB-BD31-4B8C-83A1-F6EECF244321}">
                <p14:modId xmlns:p14="http://schemas.microsoft.com/office/powerpoint/2010/main" val="859304358"/>
              </p:ext>
            </p:extLst>
          </p:nvPr>
        </p:nvGraphicFramePr>
        <p:xfrm>
          <a:off x="674688" y="771525"/>
          <a:ext cx="6437312" cy="1701800"/>
        </p:xfrm>
        <a:graphic>
          <a:graphicData uri="http://schemas.openxmlformats.org/presentationml/2006/ole">
            <mc:AlternateContent xmlns:mc="http://schemas.openxmlformats.org/markup-compatibility/2006">
              <mc:Choice xmlns:v="urn:schemas-microsoft-com:vml" Requires="v">
                <p:oleObj name="Equation" r:id="rId2" imgW="3149280" imgH="812520" progId="Equation.DSMT4">
                  <p:embed/>
                </p:oleObj>
              </mc:Choice>
              <mc:Fallback>
                <p:oleObj name="Equation" r:id="rId2" imgW="3149280" imgH="812520" progId="Equation.DSMT4">
                  <p:embed/>
                  <p:pic>
                    <p:nvPicPr>
                      <p:cNvPr id="2" name="Object 4">
                        <a:extLst>
                          <a:ext uri="{FF2B5EF4-FFF2-40B4-BE49-F238E27FC236}">
                            <a16:creationId xmlns:a16="http://schemas.microsoft.com/office/drawing/2014/main" id="{D8AC905C-5E7F-4AE8-9788-E12450341DA0}"/>
                          </a:ext>
                        </a:extLst>
                      </p:cNvPr>
                      <p:cNvPicPr>
                        <a:picLocks noChangeAspect="1" noChangeArrowheads="1"/>
                      </p:cNvPicPr>
                      <p:nvPr/>
                    </p:nvPicPr>
                    <p:blipFill>
                      <a:blip r:embed="rId3"/>
                      <a:srcRect/>
                      <a:stretch>
                        <a:fillRect/>
                      </a:stretch>
                    </p:blipFill>
                    <p:spPr bwMode="auto">
                      <a:xfrm>
                        <a:off x="674688" y="771525"/>
                        <a:ext cx="6437312" cy="1701800"/>
                      </a:xfrm>
                      <a:prstGeom prst="rect">
                        <a:avLst/>
                      </a:prstGeom>
                      <a:solidFill>
                        <a:schemeClr val="bg1">
                          <a:lumMod val="95000"/>
                        </a:schemeClr>
                      </a:solidFill>
                      <a:ln>
                        <a:solidFill>
                          <a:schemeClr val="tx1"/>
                        </a:solidFill>
                      </a:ln>
                      <a:effectLst/>
                    </p:spPr>
                  </p:pic>
                </p:oleObj>
              </mc:Fallback>
            </mc:AlternateContent>
          </a:graphicData>
        </a:graphic>
      </p:graphicFrame>
      <p:sp>
        <p:nvSpPr>
          <p:cNvPr id="3" name="Rectangle 3">
            <a:extLst>
              <a:ext uri="{FF2B5EF4-FFF2-40B4-BE49-F238E27FC236}">
                <a16:creationId xmlns:a16="http://schemas.microsoft.com/office/drawing/2014/main" id="{815B62C5-0F19-4173-B572-7D5E2B56A5E4}"/>
              </a:ext>
            </a:extLst>
          </p:cNvPr>
          <p:cNvSpPr txBox="1">
            <a:spLocks noChangeArrowheads="1"/>
          </p:cNvSpPr>
          <p:nvPr/>
        </p:nvSpPr>
        <p:spPr bwMode="auto">
          <a:xfrm>
            <a:off x="107504" y="-92546"/>
            <a:ext cx="8856984" cy="10081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Font typeface="Wingdings" panose="05000000000000000000" pitchFamily="2" charset="2"/>
              <a:buChar char="§"/>
            </a:pPr>
            <a:endParaRPr lang="pt-BR" altLang="en-US" sz="400"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Analisaremos o estado estacionário com as variáveis em termos de unidades de eficiência. Portanto:</a:t>
            </a:r>
          </a:p>
        </p:txBody>
      </p:sp>
    </p:spTree>
    <p:extLst>
      <p:ext uri="{BB962C8B-B14F-4D97-AF65-F5344CB8AC3E}">
        <p14:creationId xmlns:p14="http://schemas.microsoft.com/office/powerpoint/2010/main" val="180276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1156F60-3440-4EDE-8DD9-6DAFC6ECB18D}"/>
              </a:ext>
            </a:extLst>
          </p:cNvPr>
          <p:cNvSpPr/>
          <p:nvPr/>
        </p:nvSpPr>
        <p:spPr>
          <a:xfrm>
            <a:off x="3347864" y="3939901"/>
            <a:ext cx="2643932" cy="1153313"/>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54E761E0-7843-4F94-A67D-C9A1FFB8E479}"/>
              </a:ext>
            </a:extLst>
          </p:cNvPr>
          <p:cNvSpPr/>
          <p:nvPr/>
        </p:nvSpPr>
        <p:spPr>
          <a:xfrm>
            <a:off x="3563888" y="1696616"/>
            <a:ext cx="2902818" cy="72008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ctangle 13">
            <a:extLst>
              <a:ext uri="{FF2B5EF4-FFF2-40B4-BE49-F238E27FC236}">
                <a16:creationId xmlns:a16="http://schemas.microsoft.com/office/drawing/2014/main" id="{D596A2EE-9C9D-4825-B62B-0EEB07EF89A5}"/>
              </a:ext>
            </a:extLst>
          </p:cNvPr>
          <p:cNvSpPr>
            <a:spLocks noChangeArrowheads="1"/>
          </p:cNvSpPr>
          <p:nvPr/>
        </p:nvSpPr>
        <p:spPr bwMode="auto">
          <a:xfrm>
            <a:off x="5436096" y="484461"/>
            <a:ext cx="936625" cy="647129"/>
          </a:xfrm>
          <a:prstGeom prst="rect">
            <a:avLst/>
          </a:prstGeom>
          <a:solidFill>
            <a:schemeClr val="bg1">
              <a:lumMod val="95000"/>
            </a:schemeClr>
          </a:solidFill>
          <a:ln w="9525">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eaLnBrk="1" hangingPunct="1">
              <a:buFont typeface="Wingdings" panose="05000000000000000000" pitchFamily="2" charset="2"/>
              <a:buChar char="§"/>
              <a:defRPr/>
            </a:pPr>
            <a:endParaRPr lang="en-US" altLang="en-US" sz="2000">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99FCB046-AEE9-4C0B-AEAC-BDCF1F496AA0}"/>
              </a:ext>
            </a:extLst>
          </p:cNvPr>
          <p:cNvSpPr txBox="1">
            <a:spLocks noChangeArrowheads="1"/>
          </p:cNvSpPr>
          <p:nvPr/>
        </p:nvSpPr>
        <p:spPr bwMode="auto">
          <a:xfrm>
            <a:off x="35496" y="-29146"/>
            <a:ext cx="8712968" cy="5770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en-US" altLang="en-US" sz="2000" dirty="0" err="1">
                <a:latin typeface="Arial" panose="020B0604020202020204" pitchFamily="34" charset="0"/>
                <a:cs typeface="Arial" panose="020B0604020202020204" pitchFamily="34" charset="0"/>
              </a:rPr>
              <a:t>Dada</a:t>
            </a:r>
            <a:r>
              <a:rPr lang="en-US" altLang="en-US" sz="2000" dirty="0">
                <a:latin typeface="Arial" panose="020B0604020202020204" pitchFamily="34" charset="0"/>
                <a:cs typeface="Arial" panose="020B0604020202020204" pitchFamily="34" charset="0"/>
              </a:rPr>
              <a:t> a FDP, </a:t>
            </a:r>
            <a:r>
              <a:rPr lang="en-US" altLang="en-US" sz="2000" dirty="0" err="1">
                <a:latin typeface="Arial" panose="020B0604020202020204" pitchFamily="34" charset="0"/>
                <a:cs typeface="Arial" panose="020B0604020202020204" pitchFamily="34" charset="0"/>
              </a:rPr>
              <a:t>podemos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representar</a:t>
            </a:r>
            <a:r>
              <a:rPr lang="en-US" altLang="en-US" sz="2000" dirty="0">
                <a:latin typeface="Arial" panose="020B0604020202020204" pitchFamily="34" charset="0"/>
                <a:cs typeface="Arial" panose="020B0604020202020204" pitchFamily="34" charset="0"/>
              </a:rPr>
              <a:t> o </a:t>
            </a:r>
            <a:r>
              <a:rPr lang="en-US" altLang="en-US" sz="2000" dirty="0" err="1">
                <a:latin typeface="Arial" panose="020B0604020202020204" pitchFamily="34" charset="0"/>
                <a:cs typeface="Arial" panose="020B0604020202020204" pitchFamily="34" charset="0"/>
              </a:rPr>
              <a:t>produto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por</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unidades</a:t>
            </a:r>
            <a:r>
              <a:rPr lang="en-US" altLang="en-US" sz="2000" dirty="0">
                <a:latin typeface="Arial" panose="020B0604020202020204" pitchFamily="34" charset="0"/>
                <a:cs typeface="Arial" panose="020B0604020202020204" pitchFamily="34" charset="0"/>
              </a:rPr>
              <a:t> de </a:t>
            </a:r>
            <a:r>
              <a:rPr lang="en-US" altLang="en-US" sz="2000" dirty="0" err="1">
                <a:latin typeface="Arial" panose="020B0604020202020204" pitchFamily="34" charset="0"/>
                <a:cs typeface="Arial" panose="020B0604020202020204" pitchFamily="34" charset="0"/>
              </a:rPr>
              <a:t>eficiência</a:t>
            </a:r>
            <a:r>
              <a:rPr lang="en-US" altLang="en-US" sz="2000" dirty="0">
                <a:latin typeface="Arial" panose="020B0604020202020204" pitchFamily="34" charset="0"/>
                <a:cs typeface="Arial" panose="020B0604020202020204" pitchFamily="34" charset="0"/>
              </a:rPr>
              <a:t>:</a:t>
            </a:r>
          </a:p>
        </p:txBody>
      </p:sp>
      <p:graphicFrame>
        <p:nvGraphicFramePr>
          <p:cNvPr id="6" name="Object 4">
            <a:extLst>
              <a:ext uri="{FF2B5EF4-FFF2-40B4-BE49-F238E27FC236}">
                <a16:creationId xmlns:a16="http://schemas.microsoft.com/office/drawing/2014/main" id="{0605FBD8-19F9-4568-99A7-565164005555}"/>
              </a:ext>
            </a:extLst>
          </p:cNvPr>
          <p:cNvGraphicFramePr>
            <a:graphicFrameLocks noGrp="1" noChangeAspect="1"/>
          </p:cNvGraphicFramePr>
          <p:nvPr>
            <p:extLst>
              <p:ext uri="{D42A27DB-BD31-4B8C-83A1-F6EECF244321}">
                <p14:modId xmlns:p14="http://schemas.microsoft.com/office/powerpoint/2010/main" val="384914971"/>
              </p:ext>
            </p:extLst>
          </p:nvPr>
        </p:nvGraphicFramePr>
        <p:xfrm>
          <a:off x="550417" y="339502"/>
          <a:ext cx="5821783" cy="946150"/>
        </p:xfrm>
        <a:graphic>
          <a:graphicData uri="http://schemas.openxmlformats.org/presentationml/2006/ole">
            <mc:AlternateContent xmlns:mc="http://schemas.openxmlformats.org/markup-compatibility/2006">
              <mc:Choice xmlns:v="urn:schemas-microsoft-com:vml" Requires="v">
                <p:oleObj name="Equation" r:id="rId2" imgW="2869920" imgH="457200" progId="Equation.DSMT4">
                  <p:embed/>
                </p:oleObj>
              </mc:Choice>
              <mc:Fallback>
                <p:oleObj name="Equation" r:id="rId2" imgW="2869920" imgH="457200" progId="Equation.DSMT4">
                  <p:embed/>
                  <p:pic>
                    <p:nvPicPr>
                      <p:cNvPr id="6" name="Object 4">
                        <a:extLst>
                          <a:ext uri="{FF2B5EF4-FFF2-40B4-BE49-F238E27FC236}">
                            <a16:creationId xmlns:a16="http://schemas.microsoft.com/office/drawing/2014/main" id="{C7A73D4C-5003-4689-AECD-1E517177682D}"/>
                          </a:ext>
                        </a:extLst>
                      </p:cNvPr>
                      <p:cNvPicPr>
                        <a:picLocks noGrp="1" noChangeAspect="1" noChangeArrowheads="1"/>
                      </p:cNvPicPr>
                      <p:nvPr/>
                    </p:nvPicPr>
                    <p:blipFill>
                      <a:blip r:embed="rId3"/>
                      <a:srcRect/>
                      <a:stretch>
                        <a:fillRect/>
                      </a:stretch>
                    </p:blipFill>
                    <p:spPr bwMode="auto">
                      <a:xfrm>
                        <a:off x="550417" y="339502"/>
                        <a:ext cx="5821783" cy="946150"/>
                      </a:xfrm>
                      <a:prstGeom prst="rect">
                        <a:avLst/>
                      </a:prstGeom>
                      <a:noFill/>
                      <a:ln>
                        <a:noFill/>
                      </a:ln>
                      <a:effectLst/>
                    </p:spPr>
                  </p:pic>
                </p:oleObj>
              </mc:Fallback>
            </mc:AlternateContent>
          </a:graphicData>
        </a:graphic>
      </p:graphicFrame>
      <p:sp>
        <p:nvSpPr>
          <p:cNvPr id="7" name="Rectangle 3">
            <a:extLst>
              <a:ext uri="{FF2B5EF4-FFF2-40B4-BE49-F238E27FC236}">
                <a16:creationId xmlns:a16="http://schemas.microsoft.com/office/drawing/2014/main" id="{32034BD7-F5E3-4E4A-BD47-8F9D6F50DC6D}"/>
              </a:ext>
            </a:extLst>
          </p:cNvPr>
          <p:cNvSpPr txBox="1">
            <a:spLocks noChangeArrowheads="1"/>
          </p:cNvSpPr>
          <p:nvPr/>
        </p:nvSpPr>
        <p:spPr bwMode="auto">
          <a:xfrm>
            <a:off x="35496" y="1275606"/>
            <a:ext cx="8712968" cy="5770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99000"/>
              <a:buFont typeface="Wingdings" panose="05000000000000000000" pitchFamily="2" charset="2"/>
              <a:buChar char="§"/>
            </a:pPr>
            <a:r>
              <a:rPr lang="en-US" altLang="en-US" sz="2000" dirty="0" err="1">
                <a:latin typeface="Arial" panose="020B0604020202020204" pitchFamily="34" charset="0"/>
                <a:cs typeface="Arial" panose="020B0604020202020204" pitchFamily="34" charset="0"/>
              </a:rPr>
              <a:t>Portanto</a:t>
            </a:r>
            <a:r>
              <a:rPr lang="en-US" altLang="en-US" sz="2000" dirty="0">
                <a:latin typeface="Arial" panose="020B0604020202020204" pitchFamily="34" charset="0"/>
                <a:cs typeface="Arial" panose="020B0604020202020204" pitchFamily="34" charset="0"/>
              </a:rPr>
              <a:t>, a </a:t>
            </a:r>
            <a:r>
              <a:rPr lang="en-US" altLang="en-US" sz="2000" dirty="0" err="1">
                <a:latin typeface="Arial" panose="020B0604020202020204" pitchFamily="34" charset="0"/>
                <a:cs typeface="Arial" panose="020B0604020202020204" pitchFamily="34" charset="0"/>
              </a:rPr>
              <a:t>equação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dinâmica</a:t>
            </a:r>
            <a:r>
              <a:rPr lang="en-US" altLang="en-US" sz="2000" dirty="0">
                <a:latin typeface="Arial" panose="020B0604020202020204" pitchFamily="34" charset="0"/>
                <a:cs typeface="Arial" panose="020B0604020202020204" pitchFamily="34" charset="0"/>
              </a:rPr>
              <a:t> do </a:t>
            </a:r>
            <a:r>
              <a:rPr lang="en-US" altLang="en-US" sz="2000" dirty="0" err="1">
                <a:latin typeface="Arial" panose="020B0604020202020204" pitchFamily="34" charset="0"/>
                <a:cs typeface="Arial" panose="020B0604020202020204" pitchFamily="34" charset="0"/>
              </a:rPr>
              <a:t>modelo</a:t>
            </a:r>
            <a:r>
              <a:rPr lang="en-US" altLang="en-US" sz="2000" dirty="0">
                <a:latin typeface="Arial" panose="020B0604020202020204" pitchFamily="34" charset="0"/>
                <a:cs typeface="Arial" panose="020B0604020202020204" pitchFamily="34" charset="0"/>
              </a:rPr>
              <a:t> de Solow é </a:t>
            </a:r>
            <a:r>
              <a:rPr lang="en-US" altLang="en-US" sz="2000" dirty="0" err="1">
                <a:latin typeface="Arial" panose="020B0604020202020204" pitchFamily="34" charset="0"/>
                <a:cs typeface="Arial" panose="020B0604020202020204" pitchFamily="34" charset="0"/>
              </a:rPr>
              <a:t>dada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por</a:t>
            </a:r>
            <a:r>
              <a:rPr lang="en-US" altLang="en-US" sz="2000" dirty="0">
                <a:latin typeface="Arial" panose="020B0604020202020204" pitchFamily="34" charset="0"/>
                <a:cs typeface="Arial" panose="020B0604020202020204" pitchFamily="34" charset="0"/>
              </a:rPr>
              <a:t>:</a:t>
            </a:r>
          </a:p>
        </p:txBody>
      </p:sp>
      <p:graphicFrame>
        <p:nvGraphicFramePr>
          <p:cNvPr id="8" name="Object 7">
            <a:extLst>
              <a:ext uri="{FF2B5EF4-FFF2-40B4-BE49-F238E27FC236}">
                <a16:creationId xmlns:a16="http://schemas.microsoft.com/office/drawing/2014/main" id="{3934E355-1259-4EA1-8C9B-9C05CD376FBE}"/>
              </a:ext>
            </a:extLst>
          </p:cNvPr>
          <p:cNvGraphicFramePr>
            <a:graphicFrameLocks noChangeAspect="1"/>
          </p:cNvGraphicFramePr>
          <p:nvPr>
            <p:extLst>
              <p:ext uri="{D42A27DB-BD31-4B8C-83A1-F6EECF244321}">
                <p14:modId xmlns:p14="http://schemas.microsoft.com/office/powerpoint/2010/main" val="415898557"/>
              </p:ext>
            </p:extLst>
          </p:nvPr>
        </p:nvGraphicFramePr>
        <p:xfrm>
          <a:off x="467544" y="1635646"/>
          <a:ext cx="5999162" cy="781050"/>
        </p:xfrm>
        <a:graphic>
          <a:graphicData uri="http://schemas.openxmlformats.org/presentationml/2006/ole">
            <mc:AlternateContent xmlns:mc="http://schemas.openxmlformats.org/markup-compatibility/2006">
              <mc:Choice xmlns:v="urn:schemas-microsoft-com:vml" Requires="v">
                <p:oleObj name="Equation" r:id="rId4" imgW="3022560" imgH="393480" progId="Equation.DSMT4">
                  <p:embed/>
                </p:oleObj>
              </mc:Choice>
              <mc:Fallback>
                <p:oleObj name="Equation" r:id="rId4" imgW="3022560" imgH="393480" progId="Equation.DSMT4">
                  <p:embed/>
                  <p:pic>
                    <p:nvPicPr>
                      <p:cNvPr id="8" name="Object 7">
                        <a:extLst>
                          <a:ext uri="{FF2B5EF4-FFF2-40B4-BE49-F238E27FC236}">
                            <a16:creationId xmlns:a16="http://schemas.microsoft.com/office/drawing/2014/main" id="{875E4CA9-E85D-432B-970A-93D7D788338E}"/>
                          </a:ext>
                        </a:extLst>
                      </p:cNvPr>
                      <p:cNvPicPr>
                        <a:picLocks noGrp="1" noChangeAspect="1" noChangeArrowheads="1"/>
                      </p:cNvPicPr>
                      <p:nvPr/>
                    </p:nvPicPr>
                    <p:blipFill>
                      <a:blip r:embed="rId5"/>
                      <a:srcRect/>
                      <a:stretch>
                        <a:fillRect/>
                      </a:stretch>
                    </p:blipFill>
                    <p:spPr bwMode="auto">
                      <a:xfrm>
                        <a:off x="467544" y="1635646"/>
                        <a:ext cx="5999162"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3">
            <a:extLst>
              <a:ext uri="{FF2B5EF4-FFF2-40B4-BE49-F238E27FC236}">
                <a16:creationId xmlns:a16="http://schemas.microsoft.com/office/drawing/2014/main" id="{AC35A3FC-50B8-4E5A-A148-DDD2FD7CF0E6}"/>
              </a:ext>
            </a:extLst>
          </p:cNvPr>
          <p:cNvSpPr txBox="1">
            <a:spLocks noChangeArrowheads="1"/>
          </p:cNvSpPr>
          <p:nvPr/>
        </p:nvSpPr>
        <p:spPr bwMode="auto">
          <a:xfrm>
            <a:off x="35496" y="2499742"/>
            <a:ext cx="8712968" cy="5770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ClrTx/>
              <a:buNone/>
            </a:pPr>
            <a:endParaRPr lang="en-US" altLang="en-US" sz="2000" dirty="0">
              <a:latin typeface="Arial" panose="020B0604020202020204" pitchFamily="34" charset="0"/>
              <a:cs typeface="Arial" panose="020B0604020202020204" pitchFamily="34" charset="0"/>
            </a:endParaRPr>
          </a:p>
        </p:txBody>
      </p:sp>
      <p:graphicFrame>
        <p:nvGraphicFramePr>
          <p:cNvPr id="10" name="Object 7">
            <a:extLst>
              <a:ext uri="{FF2B5EF4-FFF2-40B4-BE49-F238E27FC236}">
                <a16:creationId xmlns:a16="http://schemas.microsoft.com/office/drawing/2014/main" id="{ACFEB25F-DA79-4799-9C65-F226A1DA1C66}"/>
              </a:ext>
            </a:extLst>
          </p:cNvPr>
          <p:cNvGraphicFramePr>
            <a:graphicFrameLocks noChangeAspect="1"/>
          </p:cNvGraphicFramePr>
          <p:nvPr>
            <p:extLst>
              <p:ext uri="{D42A27DB-BD31-4B8C-83A1-F6EECF244321}">
                <p14:modId xmlns:p14="http://schemas.microsoft.com/office/powerpoint/2010/main" val="174183144"/>
              </p:ext>
            </p:extLst>
          </p:nvPr>
        </p:nvGraphicFramePr>
        <p:xfrm>
          <a:off x="467518" y="2688978"/>
          <a:ext cx="6481763" cy="1260475"/>
        </p:xfrm>
        <a:graphic>
          <a:graphicData uri="http://schemas.openxmlformats.org/presentationml/2006/ole">
            <mc:AlternateContent xmlns:mc="http://schemas.openxmlformats.org/markup-compatibility/2006">
              <mc:Choice xmlns:v="urn:schemas-microsoft-com:vml" Requires="v">
                <p:oleObj name="Equation" r:id="rId6" imgW="3263760" imgH="634680" progId="Equation.DSMT4">
                  <p:embed/>
                </p:oleObj>
              </mc:Choice>
              <mc:Fallback>
                <p:oleObj name="Equation" r:id="rId6" imgW="3263760" imgH="634680" progId="Equation.DSMT4">
                  <p:embed/>
                  <p:pic>
                    <p:nvPicPr>
                      <p:cNvPr id="10" name="Object 7">
                        <a:extLst>
                          <a:ext uri="{FF2B5EF4-FFF2-40B4-BE49-F238E27FC236}">
                            <a16:creationId xmlns:a16="http://schemas.microsoft.com/office/drawing/2014/main" id="{823250B1-3435-4E92-B39A-E87E72754761}"/>
                          </a:ext>
                        </a:extLst>
                      </p:cNvPr>
                      <p:cNvPicPr>
                        <a:picLocks noGrp="1" noChangeAspect="1" noChangeArrowheads="1"/>
                      </p:cNvPicPr>
                      <p:nvPr/>
                    </p:nvPicPr>
                    <p:blipFill>
                      <a:blip r:embed="rId7"/>
                      <a:srcRect/>
                      <a:stretch>
                        <a:fillRect/>
                      </a:stretch>
                    </p:blipFill>
                    <p:spPr bwMode="auto">
                      <a:xfrm>
                        <a:off x="467518" y="2688978"/>
                        <a:ext cx="6481763"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3">
            <a:extLst>
              <a:ext uri="{FF2B5EF4-FFF2-40B4-BE49-F238E27FC236}">
                <a16:creationId xmlns:a16="http://schemas.microsoft.com/office/drawing/2014/main" id="{D056C9BE-AAF4-4576-A06F-F877DA0FE55D}"/>
              </a:ext>
            </a:extLst>
          </p:cNvPr>
          <p:cNvSpPr txBox="1">
            <a:spLocks noChangeArrowheads="1"/>
          </p:cNvSpPr>
          <p:nvPr/>
        </p:nvSpPr>
        <p:spPr bwMode="auto">
          <a:xfrm>
            <a:off x="35496" y="2499742"/>
            <a:ext cx="8712968" cy="5770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ClrTx/>
              <a:buSzPct val="100000"/>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No </a:t>
            </a:r>
            <a:r>
              <a:rPr lang="en-US" altLang="en-US" sz="2000" dirty="0" err="1">
                <a:latin typeface="Arial" panose="020B0604020202020204" pitchFamily="34" charset="0"/>
                <a:cs typeface="Arial" panose="020B0604020202020204" pitchFamily="34" charset="0"/>
              </a:rPr>
              <a:t>estado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estacionário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temos</a:t>
            </a:r>
            <a:r>
              <a:rPr lang="en-US" altLang="en-US" sz="2000" dirty="0">
                <a:latin typeface="Arial" panose="020B0604020202020204" pitchFamily="34" charset="0"/>
                <a:cs typeface="Arial" panose="020B0604020202020204" pitchFamily="34" charset="0"/>
              </a:rPr>
              <a:t>:</a:t>
            </a:r>
          </a:p>
        </p:txBody>
      </p:sp>
      <p:graphicFrame>
        <p:nvGraphicFramePr>
          <p:cNvPr id="12" name="Object 10">
            <a:extLst>
              <a:ext uri="{FF2B5EF4-FFF2-40B4-BE49-F238E27FC236}">
                <a16:creationId xmlns:a16="http://schemas.microsoft.com/office/drawing/2014/main" id="{4A13EC5A-AF29-4E4C-893C-14A6D843E54E}"/>
              </a:ext>
            </a:extLst>
          </p:cNvPr>
          <p:cNvGraphicFramePr>
            <a:graphicFrameLocks noChangeAspect="1"/>
          </p:cNvGraphicFramePr>
          <p:nvPr>
            <p:extLst>
              <p:ext uri="{D42A27DB-BD31-4B8C-83A1-F6EECF244321}">
                <p14:modId xmlns:p14="http://schemas.microsoft.com/office/powerpoint/2010/main" val="2377400319"/>
              </p:ext>
            </p:extLst>
          </p:nvPr>
        </p:nvGraphicFramePr>
        <p:xfrm>
          <a:off x="519162" y="3910932"/>
          <a:ext cx="5420990" cy="1150533"/>
        </p:xfrm>
        <a:graphic>
          <a:graphicData uri="http://schemas.openxmlformats.org/presentationml/2006/ole">
            <mc:AlternateContent xmlns:mc="http://schemas.openxmlformats.org/markup-compatibility/2006">
              <mc:Choice xmlns:v="urn:schemas-microsoft-com:vml" Requires="v">
                <p:oleObj name="Equation" r:id="rId8" imgW="2692080" imgH="571320" progId="Equation.DSMT4">
                  <p:embed/>
                </p:oleObj>
              </mc:Choice>
              <mc:Fallback>
                <p:oleObj name="Equation" r:id="rId8" imgW="2692080" imgH="571320" progId="Equation.DSMT4">
                  <p:embed/>
                  <p:pic>
                    <p:nvPicPr>
                      <p:cNvPr id="12" name="Object 10">
                        <a:extLst>
                          <a:ext uri="{FF2B5EF4-FFF2-40B4-BE49-F238E27FC236}">
                            <a16:creationId xmlns:a16="http://schemas.microsoft.com/office/drawing/2014/main" id="{EA6886E1-8C14-4629-BC25-9910DF42EE7B}"/>
                          </a:ext>
                        </a:extLst>
                      </p:cNvPr>
                      <p:cNvPicPr>
                        <a:picLocks noGrp="1" noChangeAspect="1" noChangeArrowheads="1"/>
                      </p:cNvPicPr>
                      <p:nvPr/>
                    </p:nvPicPr>
                    <p:blipFill>
                      <a:blip r:embed="rId9"/>
                      <a:srcRect/>
                      <a:stretch>
                        <a:fillRect/>
                      </a:stretch>
                    </p:blipFill>
                    <p:spPr bwMode="auto">
                      <a:xfrm>
                        <a:off x="519162" y="3910932"/>
                        <a:ext cx="5420990" cy="1150533"/>
                      </a:xfrm>
                      <a:prstGeom prst="rect">
                        <a:avLst/>
                      </a:prstGeom>
                      <a:noFill/>
                      <a:ln>
                        <a:noFill/>
                      </a:ln>
                      <a:effectLst/>
                    </p:spPr>
                  </p:pic>
                </p:oleObj>
              </mc:Fallback>
            </mc:AlternateContent>
          </a:graphicData>
        </a:graphic>
      </p:graphicFrame>
      <p:cxnSp>
        <p:nvCxnSpPr>
          <p:cNvPr id="13" name="Conector de Seta Reta 12">
            <a:extLst>
              <a:ext uri="{FF2B5EF4-FFF2-40B4-BE49-F238E27FC236}">
                <a16:creationId xmlns:a16="http://schemas.microsoft.com/office/drawing/2014/main" id="{6DF4A1AF-E2E0-45F1-8A45-43DB28900E38}"/>
              </a:ext>
            </a:extLst>
          </p:cNvPr>
          <p:cNvCxnSpPr/>
          <p:nvPr/>
        </p:nvCxnSpPr>
        <p:spPr>
          <a:xfrm>
            <a:off x="6588224" y="2067694"/>
            <a:ext cx="230425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06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nodePh="1">
                                  <p:stCondLst>
                                    <p:cond delay="0"/>
                                  </p:stCondLst>
                                  <p:endCondLst>
                                    <p:cond evt="begin" delay="0">
                                      <p:tn val="29"/>
                                    </p:cond>
                                  </p:end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C97E794-0378-46D8-B6EF-95DCC19A2B71}"/>
              </a:ext>
            </a:extLst>
          </p:cNvPr>
          <p:cNvSpPr txBox="1"/>
          <p:nvPr/>
        </p:nvSpPr>
        <p:spPr>
          <a:xfrm>
            <a:off x="107504" y="43919"/>
            <a:ext cx="8856984"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Mas sob quais condições, mesmo considerando que os agentes econômicos são </a:t>
            </a:r>
            <a:r>
              <a:rPr lang="pt-BR" sz="2000" dirty="0" err="1">
                <a:latin typeface="Arial" panose="020B0604020202020204" pitchFamily="34" charset="0"/>
                <a:cs typeface="Arial" panose="020B0604020202020204" pitchFamily="34" charset="0"/>
              </a:rPr>
              <a:t>otimizadores</a:t>
            </a:r>
            <a:r>
              <a:rPr lang="pt-BR" sz="2000" dirty="0">
                <a:latin typeface="Arial" panose="020B0604020202020204" pitchFamily="34" charset="0"/>
                <a:cs typeface="Arial" panose="020B0604020202020204" pitchFamily="34" charset="0"/>
              </a:rPr>
              <a:t> e racionais, a equivalência </a:t>
            </a:r>
            <a:r>
              <a:rPr lang="pt-BR" sz="2000" dirty="0" err="1">
                <a:latin typeface="Arial" panose="020B0604020202020204" pitchFamily="34" charset="0"/>
                <a:cs typeface="Arial" panose="020B0604020202020204" pitchFamily="34" charset="0"/>
              </a:rPr>
              <a:t>ricardiana</a:t>
            </a:r>
            <a:r>
              <a:rPr lang="pt-BR" sz="2000" dirty="0">
                <a:latin typeface="Arial" panose="020B0604020202020204" pitchFamily="34" charset="0"/>
                <a:cs typeface="Arial" panose="020B0604020202020204" pitchFamily="34" charset="0"/>
              </a:rPr>
              <a:t> não funcionará ?</a:t>
            </a:r>
          </a:p>
        </p:txBody>
      </p:sp>
      <p:sp>
        <p:nvSpPr>
          <p:cNvPr id="3" name="CaixaDeTexto 2">
            <a:extLst>
              <a:ext uri="{FF2B5EF4-FFF2-40B4-BE49-F238E27FC236}">
                <a16:creationId xmlns:a16="http://schemas.microsoft.com/office/drawing/2014/main" id="{29299ADF-CE4D-4008-8ED9-9450D2F00B3F}"/>
              </a:ext>
            </a:extLst>
          </p:cNvPr>
          <p:cNvSpPr txBox="1"/>
          <p:nvPr/>
        </p:nvSpPr>
        <p:spPr>
          <a:xfrm>
            <a:off x="35496" y="1203598"/>
            <a:ext cx="9036496" cy="4062651"/>
          </a:xfrm>
          <a:prstGeom prst="rect">
            <a:avLst/>
          </a:prstGeom>
          <a:noFill/>
        </p:spPr>
        <p:txBody>
          <a:bodyPr wrap="square" rtlCol="0">
            <a:spAutoFit/>
          </a:bodyPr>
          <a:lstStyle/>
          <a:p>
            <a:pPr marL="457200" indent="-457200" algn="just">
              <a:buFont typeface="+mj-lt"/>
              <a:buAutoNum type="alphaLcParenR"/>
            </a:pPr>
            <a:r>
              <a:rPr lang="pt-BR" sz="2000" b="1" dirty="0">
                <a:latin typeface="Arial" panose="020B0604020202020204" pitchFamily="34" charset="0"/>
                <a:cs typeface="Arial" panose="020B0604020202020204" pitchFamily="34" charset="0"/>
              </a:rPr>
              <a:t>Horizonte de Empréstimos do Setor Público Maior que o das Famílias (Gerações Futuras)</a:t>
            </a:r>
          </a:p>
          <a:p>
            <a:pPr marL="342900" indent="-34290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altLang="pt-BR" dirty="0">
                <a:solidFill>
                  <a:srgbClr val="000000"/>
                </a:solidFill>
                <a:latin typeface="Arial" panose="020B0604020202020204" pitchFamily="34" charset="0"/>
                <a:cs typeface="Arial" panose="020B0604020202020204" pitchFamily="34" charset="0"/>
              </a:rPr>
              <a:t>Suponha que haja a expectativa de que o ônus da cobrança de maiores impostos no futuro recaia sobre as próximas gerações. Neste caso,  o  corte presente  nos  impostos  implica em um aumento da riqueza, com o consumo aumentando,  a  poupança  nacional  diminuindo  e  a  conta corrente ficando deficitária (se houver PMC).</a:t>
            </a:r>
          </a:p>
          <a:p>
            <a:pPr marL="1257300" lvl="2" indent="-342900" algn="just">
              <a:buFont typeface="Wingdings" panose="05000000000000000000" pitchFamily="2" charset="2"/>
              <a:buChar char="§"/>
            </a:pPr>
            <a:r>
              <a:rPr lang="pt-BR" dirty="0">
                <a:solidFill>
                  <a:srgbClr val="000000"/>
                </a:solidFill>
                <a:latin typeface="Arial" panose="020B0604020202020204" pitchFamily="34" charset="0"/>
                <a:cs typeface="Arial" panose="020B0604020202020204" pitchFamily="34" charset="0"/>
              </a:rPr>
              <a:t>Veja a formalização sesse ponto no curso teórico.</a:t>
            </a:r>
          </a:p>
          <a:p>
            <a:pPr marL="1257300" lvl="2" indent="-342900" algn="just">
              <a:buFont typeface="Wingdings" panose="05000000000000000000" pitchFamily="2" charset="2"/>
              <a:buChar char="§"/>
            </a:pPr>
            <a:endParaRPr lang="pt-BR" sz="1200" dirty="0">
              <a:solidFill>
                <a:srgbClr val="000000"/>
              </a:solidFill>
              <a:latin typeface="Arial" panose="020B0604020202020204" pitchFamily="34" charset="0"/>
              <a:cs typeface="Arial" panose="020B0604020202020204" pitchFamily="34" charset="0"/>
            </a:endParaRPr>
          </a:p>
          <a:p>
            <a:pPr marL="342900" indent="-342900" algn="just">
              <a:buFont typeface="+mj-lt"/>
              <a:buAutoNum type="alphaLcParenR" startAt="2"/>
            </a:pPr>
            <a:r>
              <a:rPr lang="pt-BR" sz="2000" b="1" dirty="0">
                <a:solidFill>
                  <a:srgbClr val="000000"/>
                </a:solidFill>
                <a:latin typeface="Arial" panose="020B0604020202020204" pitchFamily="34" charset="0"/>
                <a:cs typeface="Arial" panose="020B0604020202020204" pitchFamily="34" charset="0"/>
              </a:rPr>
              <a:t>Incertezas quanto ao Nível Futuro de Renda</a:t>
            </a:r>
          </a:p>
          <a:p>
            <a:pPr marL="342900" indent="-342900" algn="just">
              <a:buFont typeface="+mj-lt"/>
              <a:buAutoNum type="alphaLcParenR" startAt="2"/>
            </a:pPr>
            <a:endParaRPr lang="pt-BR" sz="200" b="1" dirty="0">
              <a:solidFill>
                <a:srgbClr val="000000"/>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altLang="pt-BR" dirty="0">
                <a:solidFill>
                  <a:srgbClr val="000000"/>
                </a:solidFill>
                <a:latin typeface="Arial" panose="020B0604020202020204" pitchFamily="34" charset="0"/>
                <a:cs typeface="Arial" panose="020B0604020202020204" pitchFamily="34" charset="0"/>
              </a:rPr>
              <a:t>A expectativa de uma renda crescente pode fazer com que C</a:t>
            </a:r>
            <a:r>
              <a:rPr lang="pt-BR" altLang="pt-BR" sz="1200" dirty="0">
                <a:solidFill>
                  <a:srgbClr val="000000"/>
                </a:solidFill>
                <a:latin typeface="Arial" panose="020B0604020202020204" pitchFamily="34" charset="0"/>
                <a:cs typeface="Arial" panose="020B0604020202020204" pitchFamily="34" charset="0"/>
              </a:rPr>
              <a:t>1</a:t>
            </a:r>
            <a:r>
              <a:rPr lang="pt-BR" altLang="pt-BR" dirty="0">
                <a:solidFill>
                  <a:srgbClr val="000000"/>
                </a:solidFill>
                <a:latin typeface="Arial" panose="020B0604020202020204" pitchFamily="34" charset="0"/>
                <a:cs typeface="Arial" panose="020B0604020202020204" pitchFamily="34" charset="0"/>
              </a:rPr>
              <a:t> aumente.</a:t>
            </a:r>
          </a:p>
          <a:p>
            <a:pPr marL="800100" lvl="1" indent="-342900" algn="just">
              <a:buFont typeface="Wingdings" panose="05000000000000000000" pitchFamily="2" charset="2"/>
              <a:buChar char="§"/>
            </a:pPr>
            <a:endParaRPr lang="pt-BR" altLang="pt-BR" sz="200" dirty="0">
              <a:solidFill>
                <a:srgbClr val="000000"/>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altLang="pt-BR" dirty="0">
                <a:solidFill>
                  <a:srgbClr val="000000"/>
                </a:solidFill>
                <a:latin typeface="Arial" panose="020B0604020202020204" pitchFamily="34" charset="0"/>
                <a:cs typeface="Arial" panose="020B0604020202020204" pitchFamily="34" charset="0"/>
              </a:rPr>
              <a:t>Falta de clareza na tributação:  o  corte  no  imposto  de  renda  pode ser compensado por um aumento futuro nos impostos sobre a renda do capital.</a:t>
            </a:r>
            <a:endParaRPr lang="en-US" altLang="pt-BR" dirty="0">
              <a:solidFill>
                <a:srgbClr val="000000"/>
              </a:solidFill>
              <a:latin typeface="Arial" panose="020B0604020202020204" pitchFamily="34" charset="0"/>
              <a:cs typeface="Arial" panose="020B0604020202020204" pitchFamily="34" charset="0"/>
            </a:endParaRPr>
          </a:p>
          <a:p>
            <a:pPr marL="342900" indent="-342900" algn="just">
              <a:buFont typeface="+mj-lt"/>
              <a:buAutoNum type="alphaLcParenR" startAt="2"/>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727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08C860F-86D0-4B02-8467-A3D9AAA0C001}"/>
              </a:ext>
            </a:extLst>
          </p:cNvPr>
          <p:cNvSpPr/>
          <p:nvPr/>
        </p:nvSpPr>
        <p:spPr>
          <a:xfrm>
            <a:off x="1691680" y="555526"/>
            <a:ext cx="2808312" cy="854495"/>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ct 7">
            <a:extLst>
              <a:ext uri="{FF2B5EF4-FFF2-40B4-BE49-F238E27FC236}">
                <a16:creationId xmlns:a16="http://schemas.microsoft.com/office/drawing/2014/main" id="{8AF67E8C-C4D0-404C-9249-B7EA094ECA93}"/>
              </a:ext>
            </a:extLst>
          </p:cNvPr>
          <p:cNvGraphicFramePr>
            <a:graphicFrameLocks noChangeAspect="1"/>
          </p:cNvGraphicFramePr>
          <p:nvPr>
            <p:extLst>
              <p:ext uri="{D42A27DB-BD31-4B8C-83A1-F6EECF244321}">
                <p14:modId xmlns:p14="http://schemas.microsoft.com/office/powerpoint/2010/main" val="828951081"/>
              </p:ext>
            </p:extLst>
          </p:nvPr>
        </p:nvGraphicFramePr>
        <p:xfrm>
          <a:off x="683568" y="555526"/>
          <a:ext cx="3757612" cy="781050"/>
        </p:xfrm>
        <a:graphic>
          <a:graphicData uri="http://schemas.openxmlformats.org/presentationml/2006/ole">
            <mc:AlternateContent xmlns:mc="http://schemas.openxmlformats.org/markup-compatibility/2006">
              <mc:Choice xmlns:v="urn:schemas-microsoft-com:vml" Requires="v">
                <p:oleObj name="Equation" r:id="rId2" imgW="1892160" imgH="393480" progId="Equation.DSMT4">
                  <p:embed/>
                </p:oleObj>
              </mc:Choice>
              <mc:Fallback>
                <p:oleObj name="Equation" r:id="rId2" imgW="1892160" imgH="393480" progId="Equation.DSMT4">
                  <p:embed/>
                  <p:pic>
                    <p:nvPicPr>
                      <p:cNvPr id="3" name="Object 7">
                        <a:extLst>
                          <a:ext uri="{FF2B5EF4-FFF2-40B4-BE49-F238E27FC236}">
                            <a16:creationId xmlns:a16="http://schemas.microsoft.com/office/drawing/2014/main" id="{B8FFDDFB-61DA-4575-AE1E-07908EBFC306}"/>
                          </a:ext>
                        </a:extLst>
                      </p:cNvPr>
                      <p:cNvPicPr>
                        <a:picLocks noGrp="1" noChangeAspect="1" noChangeArrowheads="1"/>
                      </p:cNvPicPr>
                      <p:nvPr/>
                    </p:nvPicPr>
                    <p:blipFill>
                      <a:blip r:embed="rId3"/>
                      <a:srcRect/>
                      <a:stretch>
                        <a:fillRect/>
                      </a:stretch>
                    </p:blipFill>
                    <p:spPr bwMode="auto">
                      <a:xfrm>
                        <a:off x="683568" y="555526"/>
                        <a:ext cx="3757612"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CaixaDeTexto 3">
            <a:extLst>
              <a:ext uri="{FF2B5EF4-FFF2-40B4-BE49-F238E27FC236}">
                <a16:creationId xmlns:a16="http://schemas.microsoft.com/office/drawing/2014/main" id="{228AA105-D6BC-444A-BEDB-36DD7D1B3118}"/>
              </a:ext>
            </a:extLst>
          </p:cNvPr>
          <p:cNvSpPr txBox="1"/>
          <p:nvPr/>
        </p:nvSpPr>
        <p:spPr>
          <a:xfrm>
            <a:off x="323528" y="123478"/>
            <a:ext cx="8568952" cy="415498"/>
          </a:xfrm>
          <a:prstGeom prst="rect">
            <a:avLst/>
          </a:prstGeom>
          <a:noFill/>
        </p:spPr>
        <p:txBody>
          <a:bodyPr wrap="square" rtlCol="0">
            <a:spAutoFit/>
          </a:bodyPr>
          <a:lstStyle/>
          <a:p>
            <a:pPr marL="285750" indent="-285750">
              <a:buFont typeface="Wingdings" panose="05000000000000000000" pitchFamily="2" charset="2"/>
              <a:buChar char="§"/>
            </a:pPr>
            <a:r>
              <a:rPr lang="pt-BR" sz="2100" dirty="0">
                <a:latin typeface="Arial" panose="020B0604020202020204" pitchFamily="34" charset="0"/>
                <a:cs typeface="Arial" panose="020B0604020202020204" pitchFamily="34" charset="0"/>
              </a:rPr>
              <a:t>A intuição:</a:t>
            </a:r>
          </a:p>
        </p:txBody>
      </p:sp>
      <p:graphicFrame>
        <p:nvGraphicFramePr>
          <p:cNvPr id="5" name="Object 11">
            <a:extLst>
              <a:ext uri="{FF2B5EF4-FFF2-40B4-BE49-F238E27FC236}">
                <a16:creationId xmlns:a16="http://schemas.microsoft.com/office/drawing/2014/main" id="{CD5A28A7-88BE-4D3E-BC10-B203C912A2CA}"/>
              </a:ext>
            </a:extLst>
          </p:cNvPr>
          <p:cNvGraphicFramePr>
            <a:graphicFrameLocks noChangeAspect="1"/>
          </p:cNvGraphicFramePr>
          <p:nvPr>
            <p:extLst>
              <p:ext uri="{D42A27DB-BD31-4B8C-83A1-F6EECF244321}">
                <p14:modId xmlns:p14="http://schemas.microsoft.com/office/powerpoint/2010/main" val="4076921667"/>
              </p:ext>
            </p:extLst>
          </p:nvPr>
        </p:nvGraphicFramePr>
        <p:xfrm>
          <a:off x="2047932" y="1811165"/>
          <a:ext cx="651859" cy="783467"/>
        </p:xfrm>
        <a:graphic>
          <a:graphicData uri="http://schemas.openxmlformats.org/presentationml/2006/ole">
            <mc:AlternateContent xmlns:mc="http://schemas.openxmlformats.org/markup-compatibility/2006">
              <mc:Choice xmlns:v="urn:schemas-microsoft-com:vml" Requires="v">
                <p:oleObj name="Equation" r:id="rId4" imgW="406080" imgH="533160" progId="Equation.DSMT4">
                  <p:embed/>
                </p:oleObj>
              </mc:Choice>
              <mc:Fallback>
                <p:oleObj name="Equation" r:id="rId4" imgW="406080" imgH="533160" progId="Equation.DSMT4">
                  <p:embed/>
                  <p:pic>
                    <p:nvPicPr>
                      <p:cNvPr id="5" name="Object 11">
                        <a:extLst>
                          <a:ext uri="{FF2B5EF4-FFF2-40B4-BE49-F238E27FC236}">
                            <a16:creationId xmlns:a16="http://schemas.microsoft.com/office/drawing/2014/main" id="{382DBE6D-0BA1-40A2-91EA-A9430DB6785F}"/>
                          </a:ext>
                        </a:extLst>
                      </p:cNvPr>
                      <p:cNvPicPr>
                        <a:picLocks noChangeAspect="1" noChangeArrowheads="1"/>
                      </p:cNvPicPr>
                      <p:nvPr/>
                    </p:nvPicPr>
                    <p:blipFill>
                      <a:blip r:embed="rId5"/>
                      <a:srcRect/>
                      <a:stretch>
                        <a:fillRect/>
                      </a:stretch>
                    </p:blipFill>
                    <p:spPr bwMode="auto">
                      <a:xfrm>
                        <a:off x="2047932" y="1811165"/>
                        <a:ext cx="651859" cy="783467"/>
                      </a:xfrm>
                      <a:prstGeom prst="rect">
                        <a:avLst/>
                      </a:prstGeom>
                      <a:noFill/>
                      <a:ln>
                        <a:noFill/>
                      </a:ln>
                      <a:effectLst/>
                    </p:spPr>
                  </p:pic>
                </p:oleObj>
              </mc:Fallback>
            </mc:AlternateContent>
          </a:graphicData>
        </a:graphic>
      </p:graphicFrame>
      <p:graphicFrame>
        <p:nvGraphicFramePr>
          <p:cNvPr id="6" name="Object 12">
            <a:extLst>
              <a:ext uri="{FF2B5EF4-FFF2-40B4-BE49-F238E27FC236}">
                <a16:creationId xmlns:a16="http://schemas.microsoft.com/office/drawing/2014/main" id="{2E20F24B-40B8-4AF2-99CA-C685294AC499}"/>
              </a:ext>
            </a:extLst>
          </p:cNvPr>
          <p:cNvGraphicFramePr>
            <a:graphicFrameLocks noChangeAspect="1"/>
          </p:cNvGraphicFramePr>
          <p:nvPr>
            <p:extLst>
              <p:ext uri="{D42A27DB-BD31-4B8C-83A1-F6EECF244321}">
                <p14:modId xmlns:p14="http://schemas.microsoft.com/office/powerpoint/2010/main" val="2252807861"/>
              </p:ext>
            </p:extLst>
          </p:nvPr>
        </p:nvGraphicFramePr>
        <p:xfrm>
          <a:off x="6804247" y="1867610"/>
          <a:ext cx="581338" cy="729081"/>
        </p:xfrm>
        <a:graphic>
          <a:graphicData uri="http://schemas.openxmlformats.org/presentationml/2006/ole">
            <mc:AlternateContent xmlns:mc="http://schemas.openxmlformats.org/markup-compatibility/2006">
              <mc:Choice xmlns:v="urn:schemas-microsoft-com:vml" Requires="v">
                <p:oleObj name="Equation" r:id="rId6" imgW="393480" imgH="482400" progId="Equation.DSMT4">
                  <p:embed/>
                </p:oleObj>
              </mc:Choice>
              <mc:Fallback>
                <p:oleObj name="Equation" r:id="rId6" imgW="393480" imgH="482400" progId="Equation.DSMT4">
                  <p:embed/>
                  <p:pic>
                    <p:nvPicPr>
                      <p:cNvPr id="6" name="Object 12">
                        <a:extLst>
                          <a:ext uri="{FF2B5EF4-FFF2-40B4-BE49-F238E27FC236}">
                            <a16:creationId xmlns:a16="http://schemas.microsoft.com/office/drawing/2014/main" id="{DA182142-8F0F-4C74-8CB9-41C322A75E6B}"/>
                          </a:ext>
                        </a:extLst>
                      </p:cNvPr>
                      <p:cNvPicPr>
                        <a:picLocks noChangeAspect="1" noChangeArrowheads="1"/>
                      </p:cNvPicPr>
                      <p:nvPr/>
                    </p:nvPicPr>
                    <p:blipFill>
                      <a:blip r:embed="rId7"/>
                      <a:srcRect/>
                      <a:stretch>
                        <a:fillRect/>
                      </a:stretch>
                    </p:blipFill>
                    <p:spPr bwMode="auto">
                      <a:xfrm>
                        <a:off x="6804247" y="1867610"/>
                        <a:ext cx="581338" cy="729081"/>
                      </a:xfrm>
                      <a:prstGeom prst="rect">
                        <a:avLst/>
                      </a:prstGeom>
                      <a:noFill/>
                      <a:ln>
                        <a:noFill/>
                      </a:ln>
                    </p:spPr>
                  </p:pic>
                </p:oleObj>
              </mc:Fallback>
            </mc:AlternateContent>
          </a:graphicData>
        </a:graphic>
      </p:graphicFrame>
      <p:graphicFrame>
        <p:nvGraphicFramePr>
          <p:cNvPr id="7" name="Object 17">
            <a:extLst>
              <a:ext uri="{FF2B5EF4-FFF2-40B4-BE49-F238E27FC236}">
                <a16:creationId xmlns:a16="http://schemas.microsoft.com/office/drawing/2014/main" id="{09FC948E-2801-426C-AA84-D41BB73E0AAF}"/>
              </a:ext>
            </a:extLst>
          </p:cNvPr>
          <p:cNvGraphicFramePr>
            <a:graphicFrameLocks noChangeAspect="1"/>
          </p:cNvGraphicFramePr>
          <p:nvPr>
            <p:extLst>
              <p:ext uri="{D42A27DB-BD31-4B8C-83A1-F6EECF244321}">
                <p14:modId xmlns:p14="http://schemas.microsoft.com/office/powerpoint/2010/main" val="4142549057"/>
              </p:ext>
            </p:extLst>
          </p:nvPr>
        </p:nvGraphicFramePr>
        <p:xfrm>
          <a:off x="2301880" y="2427734"/>
          <a:ext cx="2126104" cy="635567"/>
        </p:xfrm>
        <a:graphic>
          <a:graphicData uri="http://schemas.openxmlformats.org/presentationml/2006/ole">
            <mc:AlternateContent xmlns:mc="http://schemas.openxmlformats.org/markup-compatibility/2006">
              <mc:Choice xmlns:v="urn:schemas-microsoft-com:vml" Requires="v">
                <p:oleObj name="Equation" r:id="rId8" imgW="1104840" imgH="330120" progId="Equation.DSMT4">
                  <p:embed/>
                </p:oleObj>
              </mc:Choice>
              <mc:Fallback>
                <p:oleObj name="Equation" r:id="rId8" imgW="1104840" imgH="330120" progId="Equation.DSMT4">
                  <p:embed/>
                  <p:pic>
                    <p:nvPicPr>
                      <p:cNvPr id="7" name="Object 17">
                        <a:extLst>
                          <a:ext uri="{FF2B5EF4-FFF2-40B4-BE49-F238E27FC236}">
                            <a16:creationId xmlns:a16="http://schemas.microsoft.com/office/drawing/2014/main" id="{01691D42-9BA5-4ABC-8E08-A0741CC1AEC4}"/>
                          </a:ext>
                        </a:extLst>
                      </p:cNvPr>
                      <p:cNvPicPr>
                        <a:picLocks noChangeAspect="1" noChangeArrowheads="1"/>
                      </p:cNvPicPr>
                      <p:nvPr/>
                    </p:nvPicPr>
                    <p:blipFill>
                      <a:blip r:embed="rId9"/>
                      <a:srcRect/>
                      <a:stretch>
                        <a:fillRect/>
                      </a:stretch>
                    </p:blipFill>
                    <p:spPr bwMode="auto">
                      <a:xfrm>
                        <a:off x="2301880" y="2427734"/>
                        <a:ext cx="2126104" cy="635567"/>
                      </a:xfrm>
                      <a:prstGeom prst="rect">
                        <a:avLst/>
                      </a:prstGeom>
                      <a:noFill/>
                      <a:ln>
                        <a:noFill/>
                      </a:ln>
                      <a:effectLst/>
                    </p:spPr>
                  </p:pic>
                </p:oleObj>
              </mc:Fallback>
            </mc:AlternateContent>
          </a:graphicData>
        </a:graphic>
      </p:graphicFrame>
      <p:graphicFrame>
        <p:nvGraphicFramePr>
          <p:cNvPr id="8" name="Object 17">
            <a:extLst>
              <a:ext uri="{FF2B5EF4-FFF2-40B4-BE49-F238E27FC236}">
                <a16:creationId xmlns:a16="http://schemas.microsoft.com/office/drawing/2014/main" id="{379D20EA-9FC6-4233-8301-F3E2BCC6101C}"/>
              </a:ext>
            </a:extLst>
          </p:cNvPr>
          <p:cNvGraphicFramePr>
            <a:graphicFrameLocks noChangeAspect="1"/>
          </p:cNvGraphicFramePr>
          <p:nvPr>
            <p:extLst>
              <p:ext uri="{D42A27DB-BD31-4B8C-83A1-F6EECF244321}">
                <p14:modId xmlns:p14="http://schemas.microsoft.com/office/powerpoint/2010/main" val="1513294066"/>
              </p:ext>
            </p:extLst>
          </p:nvPr>
        </p:nvGraphicFramePr>
        <p:xfrm>
          <a:off x="3757912" y="2100943"/>
          <a:ext cx="742080" cy="359188"/>
        </p:xfrm>
        <a:graphic>
          <a:graphicData uri="http://schemas.openxmlformats.org/presentationml/2006/ole">
            <mc:AlternateContent xmlns:mc="http://schemas.openxmlformats.org/markup-compatibility/2006">
              <mc:Choice xmlns:v="urn:schemas-microsoft-com:vml" Requires="v">
                <p:oleObj name="Equation" r:id="rId10" imgW="368280" imgH="177480" progId="Equation.DSMT4">
                  <p:embed/>
                </p:oleObj>
              </mc:Choice>
              <mc:Fallback>
                <p:oleObj name="Equation" r:id="rId10" imgW="368280" imgH="177480" progId="Equation.DSMT4">
                  <p:embed/>
                  <p:pic>
                    <p:nvPicPr>
                      <p:cNvPr id="8" name="Object 17">
                        <a:extLst>
                          <a:ext uri="{FF2B5EF4-FFF2-40B4-BE49-F238E27FC236}">
                            <a16:creationId xmlns:a16="http://schemas.microsoft.com/office/drawing/2014/main" id="{7C756150-9CF6-4D94-8D1F-8893A8338C91}"/>
                          </a:ext>
                        </a:extLst>
                      </p:cNvPr>
                      <p:cNvPicPr>
                        <a:picLocks noChangeAspect="1" noChangeArrowheads="1"/>
                      </p:cNvPicPr>
                      <p:nvPr/>
                    </p:nvPicPr>
                    <p:blipFill>
                      <a:blip r:embed="rId11"/>
                      <a:srcRect/>
                      <a:stretch>
                        <a:fillRect/>
                      </a:stretch>
                    </p:blipFill>
                    <p:spPr bwMode="auto">
                      <a:xfrm>
                        <a:off x="3757912" y="2100943"/>
                        <a:ext cx="742080" cy="359188"/>
                      </a:xfrm>
                      <a:prstGeom prst="rect">
                        <a:avLst/>
                      </a:prstGeom>
                      <a:noFill/>
                      <a:ln>
                        <a:noFill/>
                      </a:ln>
                      <a:effectLst/>
                    </p:spPr>
                  </p:pic>
                </p:oleObj>
              </mc:Fallback>
            </mc:AlternateContent>
          </a:graphicData>
        </a:graphic>
      </p:graphicFrame>
      <p:sp>
        <p:nvSpPr>
          <p:cNvPr id="9" name="CaixaDeTexto 8">
            <a:extLst>
              <a:ext uri="{FF2B5EF4-FFF2-40B4-BE49-F238E27FC236}">
                <a16:creationId xmlns:a16="http://schemas.microsoft.com/office/drawing/2014/main" id="{78CD5118-3AF7-4961-A96E-FBFC9B95E95A}"/>
              </a:ext>
            </a:extLst>
          </p:cNvPr>
          <p:cNvSpPr txBox="1"/>
          <p:nvPr/>
        </p:nvSpPr>
        <p:spPr>
          <a:xfrm>
            <a:off x="323528" y="1491630"/>
            <a:ext cx="8568952" cy="1486689"/>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pt-BR" sz="2100" dirty="0">
                <a:latin typeface="Arial" panose="020B0604020202020204" pitchFamily="34" charset="0"/>
                <a:cs typeface="Arial" panose="020B0604020202020204" pitchFamily="34" charset="0"/>
              </a:rPr>
              <a:t>Para manter o estoque de capital por unidade de eficiência              constante,        , sendo            e, sabendo que          e           , devemos ter</a:t>
            </a:r>
          </a:p>
        </p:txBody>
      </p:sp>
      <p:graphicFrame>
        <p:nvGraphicFramePr>
          <p:cNvPr id="10" name="Object 13">
            <a:extLst>
              <a:ext uri="{FF2B5EF4-FFF2-40B4-BE49-F238E27FC236}">
                <a16:creationId xmlns:a16="http://schemas.microsoft.com/office/drawing/2014/main" id="{5CE1D3F0-22CE-4B19-BA63-4C68EB2E02B9}"/>
              </a:ext>
            </a:extLst>
          </p:cNvPr>
          <p:cNvGraphicFramePr>
            <a:graphicFrameLocks noChangeAspect="1"/>
          </p:cNvGraphicFramePr>
          <p:nvPr>
            <p:extLst>
              <p:ext uri="{D42A27DB-BD31-4B8C-83A1-F6EECF244321}">
                <p14:modId xmlns:p14="http://schemas.microsoft.com/office/powerpoint/2010/main" val="2894777602"/>
              </p:ext>
            </p:extLst>
          </p:nvPr>
        </p:nvGraphicFramePr>
        <p:xfrm>
          <a:off x="7884368" y="1851670"/>
          <a:ext cx="648072" cy="747015"/>
        </p:xfrm>
        <a:graphic>
          <a:graphicData uri="http://schemas.openxmlformats.org/presentationml/2006/ole">
            <mc:AlternateContent xmlns:mc="http://schemas.openxmlformats.org/markup-compatibility/2006">
              <mc:Choice xmlns:v="urn:schemas-microsoft-com:vml" Requires="v">
                <p:oleObj name="Equation" r:id="rId12" imgW="482400" imgH="482400" progId="Equation.DSMT4">
                  <p:embed/>
                </p:oleObj>
              </mc:Choice>
              <mc:Fallback>
                <p:oleObj name="Equation" r:id="rId12" imgW="482400" imgH="482400" progId="Equation.DSMT4">
                  <p:embed/>
                  <p:pic>
                    <p:nvPicPr>
                      <p:cNvPr id="10" name="Object 13">
                        <a:extLst>
                          <a:ext uri="{FF2B5EF4-FFF2-40B4-BE49-F238E27FC236}">
                            <a16:creationId xmlns:a16="http://schemas.microsoft.com/office/drawing/2014/main" id="{A7A78172-2668-498A-9FC9-0224A98F0672}"/>
                          </a:ext>
                        </a:extLst>
                      </p:cNvPr>
                      <p:cNvPicPr>
                        <a:picLocks noChangeAspect="1" noChangeArrowheads="1"/>
                      </p:cNvPicPr>
                      <p:nvPr/>
                    </p:nvPicPr>
                    <p:blipFill>
                      <a:blip r:embed="rId13"/>
                      <a:srcRect/>
                      <a:stretch>
                        <a:fillRect/>
                      </a:stretch>
                    </p:blipFill>
                    <p:spPr bwMode="auto">
                      <a:xfrm>
                        <a:off x="7884368" y="1851670"/>
                        <a:ext cx="648072" cy="747015"/>
                      </a:xfrm>
                      <a:prstGeom prst="rect">
                        <a:avLst/>
                      </a:prstGeom>
                      <a:noFill/>
                      <a:ln>
                        <a:noFill/>
                      </a:ln>
                    </p:spPr>
                  </p:pic>
                </p:oleObj>
              </mc:Fallback>
            </mc:AlternateContent>
          </a:graphicData>
        </a:graphic>
      </p:graphicFrame>
      <p:sp>
        <p:nvSpPr>
          <p:cNvPr id="11" name="CaixaDeTexto 10">
            <a:extLst>
              <a:ext uri="{FF2B5EF4-FFF2-40B4-BE49-F238E27FC236}">
                <a16:creationId xmlns:a16="http://schemas.microsoft.com/office/drawing/2014/main" id="{2145EBD8-928A-4006-9829-EBD15344B878}"/>
              </a:ext>
            </a:extLst>
          </p:cNvPr>
          <p:cNvSpPr txBox="1"/>
          <p:nvPr/>
        </p:nvSpPr>
        <p:spPr>
          <a:xfrm>
            <a:off x="251520" y="3075806"/>
            <a:ext cx="8673819" cy="1661993"/>
          </a:xfrm>
          <a:prstGeom prst="rect">
            <a:avLst/>
          </a:prstGeom>
          <a:noFill/>
        </p:spPr>
        <p:txBody>
          <a:bodyPr wrap="square" rtlCol="0">
            <a:spAutoFit/>
          </a:bodyPr>
          <a:lstStyle/>
          <a:p>
            <a:pPr marL="285750" indent="-285750" algn="just">
              <a:buFont typeface="Wingdings" panose="05000000000000000000" pitchFamily="2" charset="2"/>
              <a:buChar char="§"/>
            </a:pPr>
            <a:r>
              <a:rPr lang="en-US" altLang="en-US" sz="2100" dirty="0">
                <a:latin typeface="Arial" panose="020B0604020202020204" pitchFamily="34" charset="0"/>
                <a:cs typeface="Arial" panose="020B0604020202020204" pitchFamily="34" charset="0"/>
              </a:rPr>
              <a:t>Desta forma, se a taxa de </a:t>
            </a:r>
            <a:r>
              <a:rPr lang="en-US" altLang="en-US" sz="2100" dirty="0" err="1">
                <a:latin typeface="Arial" panose="020B0604020202020204" pitchFamily="34" charset="0"/>
                <a:cs typeface="Arial" panose="020B0604020202020204" pitchFamily="34" charset="0"/>
              </a:rPr>
              <a:t>depreciação</a:t>
            </a:r>
            <a:r>
              <a:rPr lang="en-US" altLang="en-US" sz="2100" dirty="0">
                <a:latin typeface="Arial" panose="020B0604020202020204" pitchFamily="34" charset="0"/>
                <a:cs typeface="Arial" panose="020B0604020202020204" pitchFamily="34" charset="0"/>
              </a:rPr>
              <a:t> for de 10% e o </a:t>
            </a:r>
            <a:r>
              <a:rPr lang="en-US" altLang="en-US" sz="2100" dirty="0" err="1">
                <a:latin typeface="Arial" panose="020B0604020202020204" pitchFamily="34" charset="0"/>
                <a:cs typeface="Arial" panose="020B0604020202020204" pitchFamily="34" charset="0"/>
              </a:rPr>
              <a:t>crescimento</a:t>
            </a:r>
            <a:r>
              <a:rPr lang="en-US" altLang="en-US" sz="2100" dirty="0">
                <a:latin typeface="Arial" panose="020B0604020202020204" pitchFamily="34" charset="0"/>
                <a:cs typeface="Arial" panose="020B0604020202020204" pitchFamily="34" charset="0"/>
              </a:rPr>
              <a:t> do </a:t>
            </a:r>
            <a:r>
              <a:rPr lang="en-US" altLang="en-US" sz="2100" dirty="0" err="1">
                <a:latin typeface="Arial" panose="020B0604020202020204" pitchFamily="34" charset="0"/>
                <a:cs typeface="Arial" panose="020B0604020202020204" pitchFamily="34" charset="0"/>
              </a:rPr>
              <a:t>trabalho</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efetivo</a:t>
            </a:r>
            <a:r>
              <a:rPr lang="en-US" altLang="en-US" sz="2100" dirty="0">
                <a:latin typeface="Arial" panose="020B0604020202020204" pitchFamily="34" charset="0"/>
                <a:cs typeface="Arial" panose="020B0604020202020204" pitchFamily="34" charset="0"/>
              </a:rPr>
              <a:t> for de 3% (n = 2% e </a:t>
            </a:r>
            <a:r>
              <a:rPr lang="en-US" altLang="en-US" sz="2100" dirty="0" err="1">
                <a:latin typeface="Arial" panose="020B0604020202020204" pitchFamily="34" charset="0"/>
                <a:cs typeface="Arial" panose="020B0604020202020204" pitchFamily="34" charset="0"/>
              </a:rPr>
              <a:t>g</a:t>
            </a:r>
            <a:r>
              <a:rPr lang="en-US" altLang="en-US" sz="1400" dirty="0" err="1">
                <a:latin typeface="Arial" panose="020B0604020202020204" pitchFamily="34" charset="0"/>
                <a:cs typeface="Arial" panose="020B0604020202020204" pitchFamily="34" charset="0"/>
              </a:rPr>
              <a:t>A</a:t>
            </a:r>
            <a:r>
              <a:rPr lang="en-US" altLang="en-US" sz="2100" dirty="0">
                <a:latin typeface="Arial" panose="020B0604020202020204" pitchFamily="34" charset="0"/>
                <a:cs typeface="Arial" panose="020B0604020202020204" pitchFamily="34" charset="0"/>
              </a:rPr>
              <a:t> =1%), o </a:t>
            </a:r>
            <a:r>
              <a:rPr lang="en-US" altLang="en-US" sz="2100" dirty="0" err="1">
                <a:latin typeface="Arial" panose="020B0604020202020204" pitchFamily="34" charset="0"/>
                <a:cs typeface="Arial" panose="020B0604020202020204" pitchFamily="34" charset="0"/>
              </a:rPr>
              <a:t>investimento</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deve</a:t>
            </a:r>
            <a:r>
              <a:rPr lang="en-US" altLang="en-US" sz="2100" dirty="0">
                <a:latin typeface="Arial" panose="020B0604020202020204" pitchFamily="34" charset="0"/>
                <a:cs typeface="Arial" panose="020B0604020202020204" pitchFamily="34" charset="0"/>
              </a:rPr>
              <a:t> ser </a:t>
            </a:r>
            <a:r>
              <a:rPr lang="en-US" altLang="en-US" sz="2100" dirty="0" err="1">
                <a:latin typeface="Arial" panose="020B0604020202020204" pitchFamily="34" charset="0"/>
                <a:cs typeface="Arial" panose="020B0604020202020204" pitchFamily="34" charset="0"/>
              </a:rPr>
              <a:t>igual</a:t>
            </a:r>
            <a:r>
              <a:rPr lang="en-US" altLang="en-US" sz="2100" dirty="0">
                <a:latin typeface="Arial" panose="020B0604020202020204" pitchFamily="34" charset="0"/>
                <a:cs typeface="Arial" panose="020B0604020202020204" pitchFamily="34" charset="0"/>
              </a:rPr>
              <a:t> a 13% do </a:t>
            </a:r>
            <a:r>
              <a:rPr lang="en-US" altLang="en-US" sz="2100" dirty="0" err="1">
                <a:latin typeface="Arial" panose="020B0604020202020204" pitchFamily="34" charset="0"/>
                <a:cs typeface="Arial" panose="020B0604020202020204" pitchFamily="34" charset="0"/>
              </a:rPr>
              <a:t>estoque</a:t>
            </a:r>
            <a:r>
              <a:rPr lang="en-US" altLang="en-US" sz="2100" dirty="0">
                <a:latin typeface="Arial" panose="020B0604020202020204" pitchFamily="34" charset="0"/>
                <a:cs typeface="Arial" panose="020B0604020202020204" pitchFamily="34" charset="0"/>
              </a:rPr>
              <a:t> de capital </a:t>
            </a:r>
            <a:r>
              <a:rPr lang="en-US" altLang="en-US" sz="2100" dirty="0" err="1">
                <a:latin typeface="Arial" panose="020B0604020202020204" pitchFamily="34" charset="0"/>
                <a:cs typeface="Arial" panose="020B0604020202020204" pitchFamily="34" charset="0"/>
              </a:rPr>
              <a:t>pra</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manter</a:t>
            </a:r>
            <a:r>
              <a:rPr lang="en-US" altLang="en-US" sz="2100" dirty="0">
                <a:latin typeface="Arial" panose="020B0604020202020204" pitchFamily="34" charset="0"/>
                <a:cs typeface="Arial" panose="020B0604020202020204" pitchFamily="34" charset="0"/>
              </a:rPr>
              <a:t> um </a:t>
            </a:r>
            <a:r>
              <a:rPr lang="en-US" altLang="en-US" sz="2100" dirty="0" err="1">
                <a:latin typeface="Arial" panose="020B0604020202020204" pitchFamily="34" charset="0"/>
                <a:cs typeface="Arial" panose="020B0604020202020204" pitchFamily="34" charset="0"/>
              </a:rPr>
              <a:t>nível</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constante</a:t>
            </a:r>
            <a:r>
              <a:rPr lang="en-US" altLang="en-US" sz="2100" dirty="0">
                <a:latin typeface="Arial" panose="020B0604020202020204" pitchFamily="34" charset="0"/>
                <a:cs typeface="Arial" panose="020B0604020202020204" pitchFamily="34" charset="0"/>
              </a:rPr>
              <a:t> de capital por </a:t>
            </a:r>
            <a:r>
              <a:rPr lang="en-US" altLang="en-US" sz="2100" dirty="0" err="1">
                <a:latin typeface="Arial" panose="020B0604020202020204" pitchFamily="34" charset="0"/>
                <a:cs typeface="Arial" panose="020B0604020202020204" pitchFamily="34" charset="0"/>
              </a:rPr>
              <a:t>trabalhador</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efetivo</a:t>
            </a:r>
            <a:r>
              <a:rPr lang="en-US" altLang="en-US" sz="2100" dirty="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27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a:extLst>
              <a:ext uri="{FF2B5EF4-FFF2-40B4-BE49-F238E27FC236}">
                <a16:creationId xmlns:a16="http://schemas.microsoft.com/office/drawing/2014/main" id="{CBEDF1B9-C1A6-4466-A45B-7711FEDD9215}"/>
              </a:ext>
            </a:extLst>
          </p:cNvPr>
          <p:cNvGraphicFramePr>
            <a:graphicFrameLocks noChangeAspect="1"/>
          </p:cNvGraphicFramePr>
          <p:nvPr>
            <p:extLst>
              <p:ext uri="{D42A27DB-BD31-4B8C-83A1-F6EECF244321}">
                <p14:modId xmlns:p14="http://schemas.microsoft.com/office/powerpoint/2010/main" val="2899427884"/>
              </p:ext>
            </p:extLst>
          </p:nvPr>
        </p:nvGraphicFramePr>
        <p:xfrm>
          <a:off x="6697663" y="339948"/>
          <a:ext cx="1690687" cy="541338"/>
        </p:xfrm>
        <a:graphic>
          <a:graphicData uri="http://schemas.openxmlformats.org/presentationml/2006/ole">
            <mc:AlternateContent xmlns:mc="http://schemas.openxmlformats.org/markup-compatibility/2006">
              <mc:Choice xmlns:v="urn:schemas-microsoft-com:vml" Requires="v">
                <p:oleObj name="Equation" r:id="rId2" imgW="863225" imgH="304668" progId="Equation.3">
                  <p:embed/>
                </p:oleObj>
              </mc:Choice>
              <mc:Fallback>
                <p:oleObj name="Equation" r:id="rId2" imgW="863225" imgH="304668" progId="Equation.3">
                  <p:embed/>
                  <p:pic>
                    <p:nvPicPr>
                      <p:cNvPr id="2" name="Object 4">
                        <a:extLst>
                          <a:ext uri="{FF2B5EF4-FFF2-40B4-BE49-F238E27FC236}">
                            <a16:creationId xmlns:a16="http://schemas.microsoft.com/office/drawing/2014/main" id="{DA2F23A2-F8C4-4CF3-96D0-F50A94F9AB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7663" y="339948"/>
                        <a:ext cx="16906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5">
            <a:extLst>
              <a:ext uri="{FF2B5EF4-FFF2-40B4-BE49-F238E27FC236}">
                <a16:creationId xmlns:a16="http://schemas.microsoft.com/office/drawing/2014/main" id="{F20627BF-930C-439B-B247-501057DC626E}"/>
              </a:ext>
            </a:extLst>
          </p:cNvPr>
          <p:cNvGraphicFramePr>
            <a:graphicFrameLocks noChangeAspect="1"/>
          </p:cNvGraphicFramePr>
          <p:nvPr>
            <p:extLst>
              <p:ext uri="{D42A27DB-BD31-4B8C-83A1-F6EECF244321}">
                <p14:modId xmlns:p14="http://schemas.microsoft.com/office/powerpoint/2010/main" val="1491103768"/>
              </p:ext>
            </p:extLst>
          </p:nvPr>
        </p:nvGraphicFramePr>
        <p:xfrm>
          <a:off x="5726113" y="1694086"/>
          <a:ext cx="790103" cy="787400"/>
        </p:xfrm>
        <a:graphic>
          <a:graphicData uri="http://schemas.openxmlformats.org/presentationml/2006/ole">
            <mc:AlternateContent xmlns:mc="http://schemas.openxmlformats.org/markup-compatibility/2006">
              <mc:Choice xmlns:v="urn:schemas-microsoft-com:vml" Requires="v">
                <p:oleObj name="Equation" r:id="rId4" imgW="418918" imgH="431613" progId="Equation.3">
                  <p:embed/>
                </p:oleObj>
              </mc:Choice>
              <mc:Fallback>
                <p:oleObj name="Equation" r:id="rId4" imgW="418918" imgH="431613" progId="Equation.3">
                  <p:embed/>
                  <p:pic>
                    <p:nvPicPr>
                      <p:cNvPr id="3" name="Object 5">
                        <a:extLst>
                          <a:ext uri="{FF2B5EF4-FFF2-40B4-BE49-F238E27FC236}">
                            <a16:creationId xmlns:a16="http://schemas.microsoft.com/office/drawing/2014/main" id="{E759559A-E45A-4252-9439-B8CCBF4AD9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6113" y="1694086"/>
                        <a:ext cx="790103" cy="787400"/>
                      </a:xfrm>
                      <a:prstGeom prst="rect">
                        <a:avLst/>
                      </a:prstGeom>
                      <a:noFill/>
                      <a:ln>
                        <a:noFill/>
                      </a:ln>
                      <a:effectLst/>
                    </p:spPr>
                  </p:pic>
                </p:oleObj>
              </mc:Fallback>
            </mc:AlternateContent>
          </a:graphicData>
        </a:graphic>
      </p:graphicFrame>
      <p:sp>
        <p:nvSpPr>
          <p:cNvPr id="4" name="Line 7">
            <a:extLst>
              <a:ext uri="{FF2B5EF4-FFF2-40B4-BE49-F238E27FC236}">
                <a16:creationId xmlns:a16="http://schemas.microsoft.com/office/drawing/2014/main" id="{75BB33E7-911E-4DA7-A8A2-AC0D3BDB5C47}"/>
              </a:ext>
            </a:extLst>
          </p:cNvPr>
          <p:cNvSpPr>
            <a:spLocks noChangeShapeType="1"/>
          </p:cNvSpPr>
          <p:nvPr/>
        </p:nvSpPr>
        <p:spPr bwMode="auto">
          <a:xfrm flipV="1">
            <a:off x="2627313" y="195486"/>
            <a:ext cx="0" cy="3024187"/>
          </a:xfrm>
          <a:prstGeom prst="line">
            <a:avLst/>
          </a:prstGeom>
          <a:noFill/>
          <a:ln w="28575">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8">
            <a:extLst>
              <a:ext uri="{FF2B5EF4-FFF2-40B4-BE49-F238E27FC236}">
                <a16:creationId xmlns:a16="http://schemas.microsoft.com/office/drawing/2014/main" id="{7BF38DA8-394F-4EA5-974A-CF9900580545}"/>
              </a:ext>
            </a:extLst>
          </p:cNvPr>
          <p:cNvSpPr>
            <a:spLocks noChangeShapeType="1"/>
          </p:cNvSpPr>
          <p:nvPr/>
        </p:nvSpPr>
        <p:spPr bwMode="auto">
          <a:xfrm>
            <a:off x="2603500" y="3219673"/>
            <a:ext cx="4248150" cy="0"/>
          </a:xfrm>
          <a:prstGeom prst="line">
            <a:avLst/>
          </a:prstGeom>
          <a:noFill/>
          <a:ln w="28575">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9">
            <a:extLst>
              <a:ext uri="{FF2B5EF4-FFF2-40B4-BE49-F238E27FC236}">
                <a16:creationId xmlns:a16="http://schemas.microsoft.com/office/drawing/2014/main" id="{A47C3D26-0FF1-493B-9E17-1A4D3BDDDEA8}"/>
              </a:ext>
            </a:extLst>
          </p:cNvPr>
          <p:cNvSpPr>
            <a:spLocks noChangeShapeType="1"/>
          </p:cNvSpPr>
          <p:nvPr/>
        </p:nvSpPr>
        <p:spPr bwMode="auto">
          <a:xfrm flipV="1">
            <a:off x="2603500" y="771748"/>
            <a:ext cx="4056063" cy="2447925"/>
          </a:xfrm>
          <a:prstGeom prst="line">
            <a:avLst/>
          </a:prstGeom>
          <a:noFill/>
          <a:ln w="2857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 name="Arc 10">
            <a:extLst>
              <a:ext uri="{FF2B5EF4-FFF2-40B4-BE49-F238E27FC236}">
                <a16:creationId xmlns:a16="http://schemas.microsoft.com/office/drawing/2014/main" id="{2A30386A-EAFC-43F4-AB50-9D2FB437A167}"/>
              </a:ext>
            </a:extLst>
          </p:cNvPr>
          <p:cNvSpPr>
            <a:spLocks/>
          </p:cNvSpPr>
          <p:nvPr/>
        </p:nvSpPr>
        <p:spPr bwMode="auto">
          <a:xfrm rot="17857755">
            <a:off x="3030537" y="1473424"/>
            <a:ext cx="3529013" cy="4259262"/>
          </a:xfrm>
          <a:custGeom>
            <a:avLst/>
            <a:gdLst>
              <a:gd name="T0" fmla="*/ 2147483646 w 19213"/>
              <a:gd name="T1" fmla="*/ 0 h 20714"/>
              <a:gd name="T2" fmla="*/ 2147483646 w 19213"/>
              <a:gd name="T3" fmla="*/ 2147483646 h 20714"/>
              <a:gd name="T4" fmla="*/ 0 w 19213"/>
              <a:gd name="T5" fmla="*/ 2147483646 h 20714"/>
              <a:gd name="T6" fmla="*/ 0 60000 65536"/>
              <a:gd name="T7" fmla="*/ 0 60000 65536"/>
              <a:gd name="T8" fmla="*/ 0 60000 65536"/>
              <a:gd name="T9" fmla="*/ 0 w 19213"/>
              <a:gd name="T10" fmla="*/ 0 h 20714"/>
              <a:gd name="T11" fmla="*/ 19213 w 19213"/>
              <a:gd name="T12" fmla="*/ 20714 h 20714"/>
            </a:gdLst>
            <a:ahLst/>
            <a:cxnLst>
              <a:cxn ang="T6">
                <a:pos x="T0" y="T1"/>
              </a:cxn>
              <a:cxn ang="T7">
                <a:pos x="T2" y="T3"/>
              </a:cxn>
              <a:cxn ang="T8">
                <a:pos x="T4" y="T5"/>
              </a:cxn>
            </a:cxnLst>
            <a:rect l="T9" t="T10" r="T11" b="T12"/>
            <a:pathLst>
              <a:path w="19213" h="20714" fill="none" extrusionOk="0">
                <a:moveTo>
                  <a:pt x="6122" y="-1"/>
                </a:moveTo>
                <a:cubicBezTo>
                  <a:pt x="11784" y="1673"/>
                  <a:pt x="16515" y="5591"/>
                  <a:pt x="19213" y="10843"/>
                </a:cubicBezTo>
              </a:path>
              <a:path w="19213" h="20714" stroke="0" extrusionOk="0">
                <a:moveTo>
                  <a:pt x="6122" y="-1"/>
                </a:moveTo>
                <a:cubicBezTo>
                  <a:pt x="11784" y="1673"/>
                  <a:pt x="16515" y="5591"/>
                  <a:pt x="19213" y="10843"/>
                </a:cubicBezTo>
                <a:lnTo>
                  <a:pt x="0" y="20714"/>
                </a:lnTo>
                <a:lnTo>
                  <a:pt x="6122" y="-1"/>
                </a:lnTo>
                <a:close/>
              </a:path>
            </a:pathLst>
          </a:custGeom>
          <a:noFill/>
          <a:ln w="2857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Oval 11">
            <a:extLst>
              <a:ext uri="{FF2B5EF4-FFF2-40B4-BE49-F238E27FC236}">
                <a16:creationId xmlns:a16="http://schemas.microsoft.com/office/drawing/2014/main" id="{41061B5D-3AA3-4E6E-B048-828BAD153DCD}"/>
              </a:ext>
            </a:extLst>
          </p:cNvPr>
          <p:cNvSpPr>
            <a:spLocks noChangeArrowheads="1"/>
          </p:cNvSpPr>
          <p:nvPr/>
        </p:nvSpPr>
        <p:spPr bwMode="auto">
          <a:xfrm>
            <a:off x="4116388" y="2211611"/>
            <a:ext cx="144462" cy="144462"/>
          </a:xfrm>
          <a:prstGeom prst="ellipse">
            <a:avLst/>
          </a:prstGeom>
          <a:solidFill>
            <a:srgbClr val="000000"/>
          </a:solidFill>
          <a:ln w="9525">
            <a:solidFill>
              <a:srgbClr val="000000"/>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Line 12">
            <a:extLst>
              <a:ext uri="{FF2B5EF4-FFF2-40B4-BE49-F238E27FC236}">
                <a16:creationId xmlns:a16="http://schemas.microsoft.com/office/drawing/2014/main" id="{A45DBC03-630B-42CC-9126-EC2CE1992213}"/>
              </a:ext>
            </a:extLst>
          </p:cNvPr>
          <p:cNvSpPr>
            <a:spLocks noChangeShapeType="1"/>
          </p:cNvSpPr>
          <p:nvPr/>
        </p:nvSpPr>
        <p:spPr bwMode="auto">
          <a:xfrm>
            <a:off x="4187825" y="2284636"/>
            <a:ext cx="0" cy="935037"/>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 name="Line 13">
            <a:extLst>
              <a:ext uri="{FF2B5EF4-FFF2-40B4-BE49-F238E27FC236}">
                <a16:creationId xmlns:a16="http://schemas.microsoft.com/office/drawing/2014/main" id="{5B0E9173-A0AC-472C-B0DA-F2DBB3B9AE90}"/>
              </a:ext>
            </a:extLst>
          </p:cNvPr>
          <p:cNvSpPr>
            <a:spLocks noChangeShapeType="1"/>
          </p:cNvSpPr>
          <p:nvPr/>
        </p:nvSpPr>
        <p:spPr bwMode="auto">
          <a:xfrm flipH="1">
            <a:off x="2571750" y="2284636"/>
            <a:ext cx="1544638" cy="0"/>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aphicFrame>
        <p:nvGraphicFramePr>
          <p:cNvPr id="11" name="Object 14">
            <a:extLst>
              <a:ext uri="{FF2B5EF4-FFF2-40B4-BE49-F238E27FC236}">
                <a16:creationId xmlns:a16="http://schemas.microsoft.com/office/drawing/2014/main" id="{25435701-DB90-469E-8512-B24EFCF60BB8}"/>
              </a:ext>
            </a:extLst>
          </p:cNvPr>
          <p:cNvGraphicFramePr>
            <a:graphicFrameLocks noChangeAspect="1"/>
          </p:cNvGraphicFramePr>
          <p:nvPr>
            <p:extLst>
              <p:ext uri="{D42A27DB-BD31-4B8C-83A1-F6EECF244321}">
                <p14:modId xmlns:p14="http://schemas.microsoft.com/office/powerpoint/2010/main" val="1224742625"/>
              </p:ext>
            </p:extLst>
          </p:nvPr>
        </p:nvGraphicFramePr>
        <p:xfrm>
          <a:off x="6875463" y="3003773"/>
          <a:ext cx="261937" cy="576263"/>
        </p:xfrm>
        <a:graphic>
          <a:graphicData uri="http://schemas.openxmlformats.org/presentationml/2006/ole">
            <mc:AlternateContent xmlns:mc="http://schemas.openxmlformats.org/markup-compatibility/2006">
              <mc:Choice xmlns:v="urn:schemas-microsoft-com:vml" Requires="v">
                <p:oleObj name="Equation" r:id="rId6" imgW="126890" imgH="279158" progId="Equation.3">
                  <p:embed/>
                </p:oleObj>
              </mc:Choice>
              <mc:Fallback>
                <p:oleObj name="Equation" r:id="rId6" imgW="126890" imgH="279158" progId="Equation.3">
                  <p:embed/>
                  <p:pic>
                    <p:nvPicPr>
                      <p:cNvPr id="12" name="Object 14">
                        <a:extLst>
                          <a:ext uri="{FF2B5EF4-FFF2-40B4-BE49-F238E27FC236}">
                            <a16:creationId xmlns:a16="http://schemas.microsoft.com/office/drawing/2014/main" id="{8A4865F8-7FEE-4B97-9769-A5B8A533A53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5463" y="3003773"/>
                        <a:ext cx="261937"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5">
            <a:extLst>
              <a:ext uri="{FF2B5EF4-FFF2-40B4-BE49-F238E27FC236}">
                <a16:creationId xmlns:a16="http://schemas.microsoft.com/office/drawing/2014/main" id="{2D1F22C9-3653-4124-A93B-6715E185245F}"/>
              </a:ext>
            </a:extLst>
          </p:cNvPr>
          <p:cNvGraphicFramePr>
            <a:graphicFrameLocks noChangeAspect="1"/>
          </p:cNvGraphicFramePr>
          <p:nvPr>
            <p:extLst>
              <p:ext uri="{D42A27DB-BD31-4B8C-83A1-F6EECF244321}">
                <p14:modId xmlns:p14="http://schemas.microsoft.com/office/powerpoint/2010/main" val="3367259040"/>
              </p:ext>
            </p:extLst>
          </p:nvPr>
        </p:nvGraphicFramePr>
        <p:xfrm>
          <a:off x="250825" y="1973486"/>
          <a:ext cx="2300288" cy="669925"/>
        </p:xfrm>
        <a:graphic>
          <a:graphicData uri="http://schemas.openxmlformats.org/presentationml/2006/ole">
            <mc:AlternateContent xmlns:mc="http://schemas.openxmlformats.org/markup-compatibility/2006">
              <mc:Choice xmlns:v="urn:schemas-microsoft-com:vml" Requires="v">
                <p:oleObj name="Equation" r:id="rId8" imgW="1143000" imgH="330200" progId="Equation.3">
                  <p:embed/>
                </p:oleObj>
              </mc:Choice>
              <mc:Fallback>
                <p:oleObj name="Equation" r:id="rId8" imgW="1143000" imgH="330200" progId="Equation.3">
                  <p:embed/>
                  <p:pic>
                    <p:nvPicPr>
                      <p:cNvPr id="13" name="Object 15">
                        <a:extLst>
                          <a:ext uri="{FF2B5EF4-FFF2-40B4-BE49-F238E27FC236}">
                            <a16:creationId xmlns:a16="http://schemas.microsoft.com/office/drawing/2014/main" id="{3D6E29AB-3FA3-4A72-92EA-ADE06FA4B19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1973486"/>
                        <a:ext cx="2300288"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rc 17">
            <a:extLst>
              <a:ext uri="{FF2B5EF4-FFF2-40B4-BE49-F238E27FC236}">
                <a16:creationId xmlns:a16="http://schemas.microsoft.com/office/drawing/2014/main" id="{676321C2-594B-4CD7-8758-E07FFC0F0BA5}"/>
              </a:ext>
            </a:extLst>
          </p:cNvPr>
          <p:cNvSpPr>
            <a:spLocks/>
          </p:cNvSpPr>
          <p:nvPr/>
        </p:nvSpPr>
        <p:spPr bwMode="auto">
          <a:xfrm rot="17857755">
            <a:off x="2819400" y="1030511"/>
            <a:ext cx="4465637" cy="4319588"/>
          </a:xfrm>
          <a:custGeom>
            <a:avLst/>
            <a:gdLst>
              <a:gd name="T0" fmla="*/ 2147483646 w 19213"/>
              <a:gd name="T1" fmla="*/ 0 h 21009"/>
              <a:gd name="T2" fmla="*/ 2147483646 w 19213"/>
              <a:gd name="T3" fmla="*/ 2147483646 h 21009"/>
              <a:gd name="T4" fmla="*/ 0 w 19213"/>
              <a:gd name="T5" fmla="*/ 2147483646 h 21009"/>
              <a:gd name="T6" fmla="*/ 0 60000 65536"/>
              <a:gd name="T7" fmla="*/ 0 60000 65536"/>
              <a:gd name="T8" fmla="*/ 0 60000 65536"/>
              <a:gd name="T9" fmla="*/ 0 w 19213"/>
              <a:gd name="T10" fmla="*/ 0 h 21009"/>
              <a:gd name="T11" fmla="*/ 19213 w 19213"/>
              <a:gd name="T12" fmla="*/ 21009 h 21009"/>
            </a:gdLst>
            <a:ahLst/>
            <a:cxnLst>
              <a:cxn ang="T6">
                <a:pos x="T0" y="T1"/>
              </a:cxn>
              <a:cxn ang="T7">
                <a:pos x="T2" y="T3"/>
              </a:cxn>
              <a:cxn ang="T8">
                <a:pos x="T4" y="T5"/>
              </a:cxn>
            </a:cxnLst>
            <a:rect l="T9" t="T10" r="T11" b="T12"/>
            <a:pathLst>
              <a:path w="19213" h="21009" fill="none" extrusionOk="0">
                <a:moveTo>
                  <a:pt x="5018" y="0"/>
                </a:moveTo>
                <a:cubicBezTo>
                  <a:pt x="11148" y="1464"/>
                  <a:pt x="16333" y="5533"/>
                  <a:pt x="19213" y="11138"/>
                </a:cubicBezTo>
              </a:path>
              <a:path w="19213" h="21009" stroke="0" extrusionOk="0">
                <a:moveTo>
                  <a:pt x="5018" y="0"/>
                </a:moveTo>
                <a:cubicBezTo>
                  <a:pt x="11148" y="1464"/>
                  <a:pt x="16333" y="5533"/>
                  <a:pt x="19213" y="11138"/>
                </a:cubicBezTo>
                <a:lnTo>
                  <a:pt x="0" y="21009"/>
                </a:lnTo>
                <a:lnTo>
                  <a:pt x="5018" y="0"/>
                </a:lnTo>
                <a:close/>
              </a:path>
            </a:pathLst>
          </a:custGeom>
          <a:noFill/>
          <a:ln w="2857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14" name="Object 18">
            <a:extLst>
              <a:ext uri="{FF2B5EF4-FFF2-40B4-BE49-F238E27FC236}">
                <a16:creationId xmlns:a16="http://schemas.microsoft.com/office/drawing/2014/main" id="{3486776D-8B2B-45F9-8297-1B4F3BC7E7E1}"/>
              </a:ext>
            </a:extLst>
          </p:cNvPr>
          <p:cNvGraphicFramePr>
            <a:graphicFrameLocks noChangeAspect="1"/>
          </p:cNvGraphicFramePr>
          <p:nvPr>
            <p:extLst>
              <p:ext uri="{D42A27DB-BD31-4B8C-83A1-F6EECF244321}">
                <p14:modId xmlns:p14="http://schemas.microsoft.com/office/powerpoint/2010/main" val="968969846"/>
              </p:ext>
            </p:extLst>
          </p:nvPr>
        </p:nvGraphicFramePr>
        <p:xfrm>
          <a:off x="6170613" y="967011"/>
          <a:ext cx="633635" cy="739775"/>
        </p:xfrm>
        <a:graphic>
          <a:graphicData uri="http://schemas.openxmlformats.org/presentationml/2006/ole">
            <mc:AlternateContent xmlns:mc="http://schemas.openxmlformats.org/markup-compatibility/2006">
              <mc:Choice xmlns:v="urn:schemas-microsoft-com:vml" Requires="v">
                <p:oleObj name="Equation" r:id="rId10" imgW="380835" imgH="431613" progId="Equation.3">
                  <p:embed/>
                </p:oleObj>
              </mc:Choice>
              <mc:Fallback>
                <p:oleObj name="Equation" r:id="rId10" imgW="380835" imgH="431613" progId="Equation.3">
                  <p:embed/>
                  <p:pic>
                    <p:nvPicPr>
                      <p:cNvPr id="15" name="Object 18">
                        <a:extLst>
                          <a:ext uri="{FF2B5EF4-FFF2-40B4-BE49-F238E27FC236}">
                            <a16:creationId xmlns:a16="http://schemas.microsoft.com/office/drawing/2014/main" id="{16D7D4CB-1CCD-4912-94F4-72A876A5E1D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0613" y="967011"/>
                        <a:ext cx="633635" cy="739775"/>
                      </a:xfrm>
                      <a:prstGeom prst="rect">
                        <a:avLst/>
                      </a:prstGeom>
                      <a:noFill/>
                      <a:ln>
                        <a:noFill/>
                      </a:ln>
                      <a:effectLst/>
                    </p:spPr>
                  </p:pic>
                </p:oleObj>
              </mc:Fallback>
            </mc:AlternateContent>
          </a:graphicData>
        </a:graphic>
      </p:graphicFrame>
      <p:sp>
        <p:nvSpPr>
          <p:cNvPr id="15" name="Line 19">
            <a:extLst>
              <a:ext uri="{FF2B5EF4-FFF2-40B4-BE49-F238E27FC236}">
                <a16:creationId xmlns:a16="http://schemas.microsoft.com/office/drawing/2014/main" id="{44154E8D-5ABA-40AF-99D7-EBE36BA473B0}"/>
              </a:ext>
            </a:extLst>
          </p:cNvPr>
          <p:cNvSpPr>
            <a:spLocks noChangeShapeType="1"/>
          </p:cNvSpPr>
          <p:nvPr/>
        </p:nvSpPr>
        <p:spPr bwMode="auto">
          <a:xfrm flipV="1">
            <a:off x="4187825" y="1852836"/>
            <a:ext cx="0" cy="358775"/>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 name="Line 20">
            <a:extLst>
              <a:ext uri="{FF2B5EF4-FFF2-40B4-BE49-F238E27FC236}">
                <a16:creationId xmlns:a16="http://schemas.microsoft.com/office/drawing/2014/main" id="{63873720-1700-47FB-875B-0A3E2CF839E2}"/>
              </a:ext>
            </a:extLst>
          </p:cNvPr>
          <p:cNvSpPr>
            <a:spLocks noChangeShapeType="1"/>
          </p:cNvSpPr>
          <p:nvPr/>
        </p:nvSpPr>
        <p:spPr bwMode="auto">
          <a:xfrm flipH="1">
            <a:off x="2603500" y="1852836"/>
            <a:ext cx="1584325" cy="0"/>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aphicFrame>
        <p:nvGraphicFramePr>
          <p:cNvPr id="17" name="Object 21">
            <a:extLst>
              <a:ext uri="{FF2B5EF4-FFF2-40B4-BE49-F238E27FC236}">
                <a16:creationId xmlns:a16="http://schemas.microsoft.com/office/drawing/2014/main" id="{9DF2C3D6-3549-49CC-AC54-7A84BCF971E0}"/>
              </a:ext>
            </a:extLst>
          </p:cNvPr>
          <p:cNvGraphicFramePr>
            <a:graphicFrameLocks noChangeAspect="1"/>
          </p:cNvGraphicFramePr>
          <p:nvPr>
            <p:extLst>
              <p:ext uri="{D42A27DB-BD31-4B8C-83A1-F6EECF244321}">
                <p14:modId xmlns:p14="http://schemas.microsoft.com/office/powerpoint/2010/main" val="316775703"/>
              </p:ext>
            </p:extLst>
          </p:nvPr>
        </p:nvGraphicFramePr>
        <p:xfrm>
          <a:off x="2146201" y="1606550"/>
          <a:ext cx="409575" cy="430213"/>
        </p:xfrm>
        <a:graphic>
          <a:graphicData uri="http://schemas.openxmlformats.org/presentationml/2006/ole">
            <mc:AlternateContent xmlns:mc="http://schemas.openxmlformats.org/markup-compatibility/2006">
              <mc:Choice xmlns:v="urn:schemas-microsoft-com:vml" Requires="v">
                <p:oleObj name="Equation" r:id="rId12" imgW="228600" imgH="203040" progId="Equation.DSMT4">
                  <p:embed/>
                </p:oleObj>
              </mc:Choice>
              <mc:Fallback>
                <p:oleObj name="Equation" r:id="rId12" imgW="228600" imgH="203040" progId="Equation.DSMT4">
                  <p:embed/>
                  <p:pic>
                    <p:nvPicPr>
                      <p:cNvPr id="18" name="Object 21">
                        <a:extLst>
                          <a:ext uri="{FF2B5EF4-FFF2-40B4-BE49-F238E27FC236}">
                            <a16:creationId xmlns:a16="http://schemas.microsoft.com/office/drawing/2014/main" id="{6F3820B8-6224-4FF5-9840-066DC43BC372}"/>
                          </a:ext>
                        </a:extLst>
                      </p:cNvPr>
                      <p:cNvPicPr>
                        <a:picLocks noChangeAspect="1" noChangeArrowheads="1"/>
                      </p:cNvPicPr>
                      <p:nvPr/>
                    </p:nvPicPr>
                    <p:blipFill>
                      <a:blip r:embed="rId13"/>
                      <a:srcRect/>
                      <a:stretch>
                        <a:fillRect/>
                      </a:stretch>
                    </p:blipFill>
                    <p:spPr bwMode="auto">
                      <a:xfrm>
                        <a:off x="2146201" y="1606550"/>
                        <a:ext cx="409575"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Oval 22">
            <a:extLst>
              <a:ext uri="{FF2B5EF4-FFF2-40B4-BE49-F238E27FC236}">
                <a16:creationId xmlns:a16="http://schemas.microsoft.com/office/drawing/2014/main" id="{7950F3B4-0882-4330-AF55-0E0038986DD4}"/>
              </a:ext>
            </a:extLst>
          </p:cNvPr>
          <p:cNvSpPr>
            <a:spLocks noChangeArrowheads="1"/>
          </p:cNvSpPr>
          <p:nvPr/>
        </p:nvSpPr>
        <p:spPr bwMode="auto">
          <a:xfrm>
            <a:off x="4116388" y="1779811"/>
            <a:ext cx="144462" cy="144462"/>
          </a:xfrm>
          <a:prstGeom prst="ellipse">
            <a:avLst/>
          </a:prstGeom>
          <a:solidFill>
            <a:srgbClr val="000000"/>
          </a:solidFill>
          <a:ln w="9525">
            <a:solidFill>
              <a:srgbClr val="000000"/>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19" name="Object 26">
            <a:extLst>
              <a:ext uri="{FF2B5EF4-FFF2-40B4-BE49-F238E27FC236}">
                <a16:creationId xmlns:a16="http://schemas.microsoft.com/office/drawing/2014/main" id="{3076459B-0120-48CA-BFF1-19F72857B317}"/>
              </a:ext>
            </a:extLst>
          </p:cNvPr>
          <p:cNvGraphicFramePr>
            <a:graphicFrameLocks noChangeAspect="1"/>
          </p:cNvGraphicFramePr>
          <p:nvPr>
            <p:extLst>
              <p:ext uri="{D42A27DB-BD31-4B8C-83A1-F6EECF244321}">
                <p14:modId xmlns:p14="http://schemas.microsoft.com/office/powerpoint/2010/main" val="171670644"/>
              </p:ext>
            </p:extLst>
          </p:nvPr>
        </p:nvGraphicFramePr>
        <p:xfrm>
          <a:off x="5075187" y="3723878"/>
          <a:ext cx="2829362" cy="1260959"/>
        </p:xfrm>
        <a:graphic>
          <a:graphicData uri="http://schemas.openxmlformats.org/presentationml/2006/ole">
            <mc:AlternateContent xmlns:mc="http://schemas.openxmlformats.org/markup-compatibility/2006">
              <mc:Choice xmlns:v="urn:schemas-microsoft-com:vml" Requires="v">
                <p:oleObj name="Equation" r:id="rId14" imgW="1282700" imgH="571500" progId="Equation.3">
                  <p:embed/>
                </p:oleObj>
              </mc:Choice>
              <mc:Fallback>
                <p:oleObj name="Equation" r:id="rId14" imgW="1282700" imgH="571500" progId="Equation.3">
                  <p:embed/>
                  <p:pic>
                    <p:nvPicPr>
                      <p:cNvPr id="20" name="Object 26">
                        <a:extLst>
                          <a:ext uri="{FF2B5EF4-FFF2-40B4-BE49-F238E27FC236}">
                            <a16:creationId xmlns:a16="http://schemas.microsoft.com/office/drawing/2014/main" id="{6A287AC8-DA99-4331-A748-43807CA5213E}"/>
                          </a:ext>
                        </a:extLst>
                      </p:cNvPr>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75187" y="3723878"/>
                        <a:ext cx="2829362" cy="1260959"/>
                      </a:xfrm>
                      <a:prstGeom prst="rect">
                        <a:avLst/>
                      </a:prstGeom>
                      <a:noFill/>
                      <a:ln>
                        <a:noFill/>
                      </a:ln>
                      <a:effectLst/>
                    </p:spPr>
                  </p:pic>
                </p:oleObj>
              </mc:Fallback>
            </mc:AlternateContent>
          </a:graphicData>
        </a:graphic>
      </p:graphicFrame>
      <p:sp>
        <p:nvSpPr>
          <p:cNvPr id="20" name="Line 29">
            <a:extLst>
              <a:ext uri="{FF2B5EF4-FFF2-40B4-BE49-F238E27FC236}">
                <a16:creationId xmlns:a16="http://schemas.microsoft.com/office/drawing/2014/main" id="{6E2DDE6E-DE9B-4422-A892-BDF2DAB0D291}"/>
              </a:ext>
            </a:extLst>
          </p:cNvPr>
          <p:cNvSpPr>
            <a:spLocks noChangeShapeType="1"/>
          </p:cNvSpPr>
          <p:nvPr/>
        </p:nvSpPr>
        <p:spPr bwMode="auto">
          <a:xfrm>
            <a:off x="4211885" y="3823536"/>
            <a:ext cx="0" cy="404597"/>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1" name="Line 30">
            <a:extLst>
              <a:ext uri="{FF2B5EF4-FFF2-40B4-BE49-F238E27FC236}">
                <a16:creationId xmlns:a16="http://schemas.microsoft.com/office/drawing/2014/main" id="{950674CF-3E31-407B-B330-2FCF8534954A}"/>
              </a:ext>
            </a:extLst>
          </p:cNvPr>
          <p:cNvSpPr>
            <a:spLocks noChangeShapeType="1"/>
          </p:cNvSpPr>
          <p:nvPr/>
        </p:nvSpPr>
        <p:spPr bwMode="auto">
          <a:xfrm>
            <a:off x="4211885" y="4228133"/>
            <a:ext cx="792163" cy="0"/>
          </a:xfrm>
          <a:prstGeom prst="line">
            <a:avLst/>
          </a:prstGeom>
          <a:noFill/>
          <a:ln w="9525">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2" name="Rectangle 31">
            <a:extLst>
              <a:ext uri="{FF2B5EF4-FFF2-40B4-BE49-F238E27FC236}">
                <a16:creationId xmlns:a16="http://schemas.microsoft.com/office/drawing/2014/main" id="{DAE485A0-80A6-4A3A-8778-4503244D7E81}"/>
              </a:ext>
            </a:extLst>
          </p:cNvPr>
          <p:cNvSpPr>
            <a:spLocks noChangeArrowheads="1"/>
          </p:cNvSpPr>
          <p:nvPr/>
        </p:nvSpPr>
        <p:spPr bwMode="auto">
          <a:xfrm>
            <a:off x="5003750" y="3749279"/>
            <a:ext cx="2914072" cy="1250572"/>
          </a:xfrm>
          <a:prstGeom prst="rect">
            <a:avLst/>
          </a:prstGeom>
          <a:noFill/>
          <a:ln w="9525">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3" name="Elipse 22">
            <a:extLst>
              <a:ext uri="{FF2B5EF4-FFF2-40B4-BE49-F238E27FC236}">
                <a16:creationId xmlns:a16="http://schemas.microsoft.com/office/drawing/2014/main" id="{584989C6-34B0-49F6-AFE4-A31BD3AD11EB}"/>
              </a:ext>
            </a:extLst>
          </p:cNvPr>
          <p:cNvSpPr/>
          <p:nvPr/>
        </p:nvSpPr>
        <p:spPr bwMode="auto">
          <a:xfrm>
            <a:off x="6804248" y="2957736"/>
            <a:ext cx="384646" cy="694482"/>
          </a:xfrm>
          <a:prstGeom prst="ellipse">
            <a:avLst/>
          </a:prstGeom>
          <a:noFill/>
          <a:ln w="9525" cap="flat" cmpd="sng" algn="ctr">
            <a:solidFill>
              <a:srgbClr val="FF3300"/>
            </a:solidFill>
            <a:prstDash val="dash"/>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aphicFrame>
        <p:nvGraphicFramePr>
          <p:cNvPr id="24" name="Object 26">
            <a:extLst>
              <a:ext uri="{FF2B5EF4-FFF2-40B4-BE49-F238E27FC236}">
                <a16:creationId xmlns:a16="http://schemas.microsoft.com/office/drawing/2014/main" id="{D94A78DA-4AB9-4D2E-81EE-33B0E6A1FAA3}"/>
              </a:ext>
            </a:extLst>
          </p:cNvPr>
          <p:cNvGraphicFramePr>
            <a:graphicFrameLocks noChangeAspect="1"/>
          </p:cNvGraphicFramePr>
          <p:nvPr>
            <p:extLst>
              <p:ext uri="{D42A27DB-BD31-4B8C-83A1-F6EECF244321}">
                <p14:modId xmlns:p14="http://schemas.microsoft.com/office/powerpoint/2010/main" val="93110202"/>
              </p:ext>
            </p:extLst>
          </p:nvPr>
        </p:nvGraphicFramePr>
        <p:xfrm>
          <a:off x="4061635" y="3194794"/>
          <a:ext cx="392112" cy="673100"/>
        </p:xfrm>
        <a:graphic>
          <a:graphicData uri="http://schemas.openxmlformats.org/presentationml/2006/ole">
            <mc:AlternateContent xmlns:mc="http://schemas.openxmlformats.org/markup-compatibility/2006">
              <mc:Choice xmlns:v="urn:schemas-microsoft-com:vml" Requires="v">
                <p:oleObj name="Equation" r:id="rId16" imgW="177480" imgH="304560" progId="Equation.DSMT4">
                  <p:embed/>
                </p:oleObj>
              </mc:Choice>
              <mc:Fallback>
                <p:oleObj name="Equation" r:id="rId16" imgW="177480" imgH="304560" progId="Equation.DSMT4">
                  <p:embed/>
                  <p:pic>
                    <p:nvPicPr>
                      <p:cNvPr id="25" name="Object 26">
                        <a:extLst>
                          <a:ext uri="{FF2B5EF4-FFF2-40B4-BE49-F238E27FC236}">
                            <a16:creationId xmlns:a16="http://schemas.microsoft.com/office/drawing/2014/main" id="{4D291D05-0054-45B0-AC72-1FC379C166AC}"/>
                          </a:ext>
                        </a:extLst>
                      </p:cNvPr>
                      <p:cNvPicPr>
                        <a:picLocks noGrp="1" noChangeAspect="1" noChangeArrowheads="1"/>
                      </p:cNvPicPr>
                      <p:nvPr/>
                    </p:nvPicPr>
                    <p:blipFill>
                      <a:blip r:embed="rId17"/>
                      <a:srcRect/>
                      <a:stretch>
                        <a:fillRect/>
                      </a:stretch>
                    </p:blipFill>
                    <p:spPr bwMode="auto">
                      <a:xfrm>
                        <a:off x="4061635" y="3194794"/>
                        <a:ext cx="392112" cy="6731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91244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0F24F61-3485-4A7B-B6C6-BD29B6B41FCD}"/>
              </a:ext>
            </a:extLst>
          </p:cNvPr>
          <p:cNvSpPr txBox="1">
            <a:spLocks noChangeArrowheads="1"/>
          </p:cNvSpPr>
          <p:nvPr/>
        </p:nvSpPr>
        <p:spPr bwMode="auto">
          <a:xfrm>
            <a:off x="537592" y="-20538"/>
            <a:ext cx="792284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altLang="en-US" sz="3200" dirty="0" err="1">
                <a:solidFill>
                  <a:srgbClr val="000000"/>
                </a:solidFill>
                <a:effectLst/>
                <a:latin typeface="Calibri" panose="020F0502020204030204" pitchFamily="34" charset="0"/>
              </a:rPr>
              <a:t>Taxas</a:t>
            </a:r>
            <a:r>
              <a:rPr lang="en-US" altLang="en-US" sz="3200" dirty="0">
                <a:solidFill>
                  <a:srgbClr val="000000"/>
                </a:solidFill>
                <a:effectLst/>
                <a:latin typeface="Calibri" panose="020F0502020204030204" pitchFamily="34" charset="0"/>
              </a:rPr>
              <a:t> de </a:t>
            </a:r>
            <a:r>
              <a:rPr lang="en-US" altLang="en-US" sz="3200" dirty="0" err="1">
                <a:solidFill>
                  <a:srgbClr val="000000"/>
                </a:solidFill>
                <a:effectLst/>
                <a:latin typeface="Calibri" panose="020F0502020204030204" pitchFamily="34" charset="0"/>
              </a:rPr>
              <a:t>Crescimento</a:t>
            </a:r>
            <a:r>
              <a:rPr lang="en-US" altLang="en-US" sz="3200" dirty="0">
                <a:solidFill>
                  <a:srgbClr val="000000"/>
                </a:solidFill>
                <a:effectLst/>
                <a:latin typeface="Calibri" panose="020F0502020204030204" pitchFamily="34" charset="0"/>
              </a:rPr>
              <a:t> no Estado </a:t>
            </a:r>
            <a:r>
              <a:rPr lang="en-US" altLang="en-US" sz="3200" dirty="0" err="1">
                <a:solidFill>
                  <a:srgbClr val="000000"/>
                </a:solidFill>
                <a:effectLst/>
                <a:latin typeface="Calibri" panose="020F0502020204030204" pitchFamily="34" charset="0"/>
              </a:rPr>
              <a:t>Estacionário</a:t>
            </a:r>
            <a:endParaRPr lang="en-US" altLang="en-US" sz="3200" dirty="0">
              <a:solidFill>
                <a:srgbClr val="000000"/>
              </a:solidFill>
              <a:effectLst/>
              <a:latin typeface="Calibri" panose="020F0502020204030204" pitchFamily="34" charset="0"/>
            </a:endParaRPr>
          </a:p>
        </p:txBody>
      </p:sp>
      <p:graphicFrame>
        <p:nvGraphicFramePr>
          <p:cNvPr id="3" name="Object 4">
            <a:extLst>
              <a:ext uri="{FF2B5EF4-FFF2-40B4-BE49-F238E27FC236}">
                <a16:creationId xmlns:a16="http://schemas.microsoft.com/office/drawing/2014/main" id="{6146E8BF-58DD-47E1-845D-A83F3EBE154E}"/>
              </a:ext>
            </a:extLst>
          </p:cNvPr>
          <p:cNvGraphicFramePr>
            <a:graphicFrameLocks noChangeAspect="1"/>
          </p:cNvGraphicFramePr>
          <p:nvPr>
            <p:extLst>
              <p:ext uri="{D42A27DB-BD31-4B8C-83A1-F6EECF244321}">
                <p14:modId xmlns:p14="http://schemas.microsoft.com/office/powerpoint/2010/main" val="98552588"/>
              </p:ext>
            </p:extLst>
          </p:nvPr>
        </p:nvGraphicFramePr>
        <p:xfrm>
          <a:off x="185738" y="496888"/>
          <a:ext cx="7118350" cy="1412875"/>
        </p:xfrm>
        <a:graphic>
          <a:graphicData uri="http://schemas.openxmlformats.org/presentationml/2006/ole">
            <mc:AlternateContent xmlns:mc="http://schemas.openxmlformats.org/markup-compatibility/2006">
              <mc:Choice xmlns:v="urn:schemas-microsoft-com:vml" Requires="v">
                <p:oleObj name="Equation" r:id="rId2" imgW="3263760" imgH="647640" progId="Equation.DSMT4">
                  <p:embed/>
                </p:oleObj>
              </mc:Choice>
              <mc:Fallback>
                <p:oleObj name="Equation" r:id="rId2" imgW="3263760" imgH="647640" progId="Equation.DSMT4">
                  <p:embed/>
                  <p:pic>
                    <p:nvPicPr>
                      <p:cNvPr id="5" name="Object 4">
                        <a:extLst>
                          <a:ext uri="{FF2B5EF4-FFF2-40B4-BE49-F238E27FC236}">
                            <a16:creationId xmlns:a16="http://schemas.microsoft.com/office/drawing/2014/main" id="{DDEC25E2-7878-4CE5-8886-5AEC1934EC45}"/>
                          </a:ext>
                        </a:extLst>
                      </p:cNvPr>
                      <p:cNvPicPr>
                        <a:picLocks noGrp="1" noChangeAspect="1" noChangeArrowheads="1"/>
                      </p:cNvPicPr>
                      <p:nvPr/>
                    </p:nvPicPr>
                    <p:blipFill>
                      <a:blip r:embed="rId3"/>
                      <a:srcRect/>
                      <a:stretch>
                        <a:fillRect/>
                      </a:stretch>
                    </p:blipFill>
                    <p:spPr bwMode="auto">
                      <a:xfrm>
                        <a:off x="185738" y="496888"/>
                        <a:ext cx="7118350" cy="1412875"/>
                      </a:xfrm>
                      <a:prstGeom prst="rect">
                        <a:avLst/>
                      </a:prstGeom>
                      <a:noFill/>
                      <a:ln>
                        <a:noFill/>
                      </a:ln>
                      <a:effectLst/>
                    </p:spPr>
                  </p:pic>
                </p:oleObj>
              </mc:Fallback>
            </mc:AlternateContent>
          </a:graphicData>
        </a:graphic>
      </p:graphicFrame>
      <p:sp>
        <p:nvSpPr>
          <p:cNvPr id="4" name="Retângulo 3">
            <a:extLst>
              <a:ext uri="{FF2B5EF4-FFF2-40B4-BE49-F238E27FC236}">
                <a16:creationId xmlns:a16="http://schemas.microsoft.com/office/drawing/2014/main" id="{72EF2D7A-E4E7-4EBB-A4D8-946404BDD7B7}"/>
              </a:ext>
            </a:extLst>
          </p:cNvPr>
          <p:cNvSpPr/>
          <p:nvPr/>
        </p:nvSpPr>
        <p:spPr bwMode="auto">
          <a:xfrm>
            <a:off x="5567636" y="3527018"/>
            <a:ext cx="1164604" cy="1105806"/>
          </a:xfrm>
          <a:prstGeom prst="rect">
            <a:avLst/>
          </a:prstGeom>
          <a:solidFill>
            <a:schemeClr val="bg1">
              <a:lumMod val="95000"/>
            </a:schemeClr>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5" name="Retângulo 4">
            <a:extLst>
              <a:ext uri="{FF2B5EF4-FFF2-40B4-BE49-F238E27FC236}">
                <a16:creationId xmlns:a16="http://schemas.microsoft.com/office/drawing/2014/main" id="{0528CB06-CD34-4BA2-AA27-3E65E6609B1F}"/>
              </a:ext>
            </a:extLst>
          </p:cNvPr>
          <p:cNvSpPr/>
          <p:nvPr/>
        </p:nvSpPr>
        <p:spPr bwMode="auto">
          <a:xfrm>
            <a:off x="3263380" y="3527018"/>
            <a:ext cx="1944216" cy="1105806"/>
          </a:xfrm>
          <a:prstGeom prst="rect">
            <a:avLst/>
          </a:prstGeom>
          <a:solidFill>
            <a:schemeClr val="bg1">
              <a:lumMod val="95000"/>
            </a:schemeClr>
          </a:solidFill>
          <a:ln w="952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graphicFrame>
        <p:nvGraphicFramePr>
          <p:cNvPr id="6" name="Object 13">
            <a:extLst>
              <a:ext uri="{FF2B5EF4-FFF2-40B4-BE49-F238E27FC236}">
                <a16:creationId xmlns:a16="http://schemas.microsoft.com/office/drawing/2014/main" id="{6594C97E-4294-4DB8-8E99-B55D65929A38}"/>
              </a:ext>
            </a:extLst>
          </p:cNvPr>
          <p:cNvGraphicFramePr>
            <a:graphicFrameLocks noChangeAspect="1"/>
          </p:cNvGraphicFramePr>
          <p:nvPr>
            <p:extLst>
              <p:ext uri="{D42A27DB-BD31-4B8C-83A1-F6EECF244321}">
                <p14:modId xmlns:p14="http://schemas.microsoft.com/office/powerpoint/2010/main" val="409382419"/>
              </p:ext>
            </p:extLst>
          </p:nvPr>
        </p:nvGraphicFramePr>
        <p:xfrm>
          <a:off x="182413" y="2139702"/>
          <a:ext cx="8566051" cy="838200"/>
        </p:xfrm>
        <a:graphic>
          <a:graphicData uri="http://schemas.openxmlformats.org/presentationml/2006/ole">
            <mc:AlternateContent xmlns:mc="http://schemas.openxmlformats.org/markup-compatibility/2006">
              <mc:Choice xmlns:v="urn:schemas-microsoft-com:vml" Requires="v">
                <p:oleObj name="Equation" r:id="rId4" imgW="4279680" imgH="393480" progId="Equation.DSMT4">
                  <p:embed/>
                </p:oleObj>
              </mc:Choice>
              <mc:Fallback>
                <p:oleObj name="Equation" r:id="rId4" imgW="4279680" imgH="393480" progId="Equation.DSMT4">
                  <p:embed/>
                  <p:pic>
                    <p:nvPicPr>
                      <p:cNvPr id="17" name="Object 13">
                        <a:extLst>
                          <a:ext uri="{FF2B5EF4-FFF2-40B4-BE49-F238E27FC236}">
                            <a16:creationId xmlns:a16="http://schemas.microsoft.com/office/drawing/2014/main" id="{131794B6-9D64-4BF0-9A6F-028CB5B19568}"/>
                          </a:ext>
                        </a:extLst>
                      </p:cNvPr>
                      <p:cNvPicPr>
                        <a:picLocks noGrp="1" noChangeAspect="1" noChangeArrowheads="1"/>
                      </p:cNvPicPr>
                      <p:nvPr/>
                    </p:nvPicPr>
                    <p:blipFill>
                      <a:blip r:embed="rId5"/>
                      <a:srcRect/>
                      <a:stretch>
                        <a:fillRect/>
                      </a:stretch>
                    </p:blipFill>
                    <p:spPr bwMode="auto">
                      <a:xfrm>
                        <a:off x="182413" y="2139702"/>
                        <a:ext cx="8566051" cy="838200"/>
                      </a:xfrm>
                      <a:prstGeom prst="rect">
                        <a:avLst/>
                      </a:prstGeom>
                      <a:noFill/>
                      <a:ln>
                        <a:noFill/>
                      </a:ln>
                      <a:effectLst/>
                    </p:spPr>
                  </p:pic>
                </p:oleObj>
              </mc:Fallback>
            </mc:AlternateContent>
          </a:graphicData>
        </a:graphic>
      </p:graphicFrame>
      <p:graphicFrame>
        <p:nvGraphicFramePr>
          <p:cNvPr id="7" name="Object 15">
            <a:extLst>
              <a:ext uri="{FF2B5EF4-FFF2-40B4-BE49-F238E27FC236}">
                <a16:creationId xmlns:a16="http://schemas.microsoft.com/office/drawing/2014/main" id="{390DA854-7F2B-403B-B40B-F24A58230EC0}"/>
              </a:ext>
            </a:extLst>
          </p:cNvPr>
          <p:cNvGraphicFramePr>
            <a:graphicFrameLocks noChangeAspect="1"/>
          </p:cNvGraphicFramePr>
          <p:nvPr>
            <p:extLst>
              <p:ext uri="{D42A27DB-BD31-4B8C-83A1-F6EECF244321}">
                <p14:modId xmlns:p14="http://schemas.microsoft.com/office/powerpoint/2010/main" val="240211949"/>
              </p:ext>
            </p:extLst>
          </p:nvPr>
        </p:nvGraphicFramePr>
        <p:xfrm>
          <a:off x="587400" y="3312458"/>
          <a:ext cx="6132363" cy="1532002"/>
        </p:xfrm>
        <a:graphic>
          <a:graphicData uri="http://schemas.openxmlformats.org/presentationml/2006/ole">
            <mc:AlternateContent xmlns:mc="http://schemas.openxmlformats.org/markup-compatibility/2006">
              <mc:Choice xmlns:v="urn:schemas-microsoft-com:vml" Requires="v">
                <p:oleObj name="Equation" r:id="rId6" imgW="2590560" imgH="647640" progId="Equation.DSMT4">
                  <p:embed/>
                </p:oleObj>
              </mc:Choice>
              <mc:Fallback>
                <p:oleObj name="Equation" r:id="rId6" imgW="2590560" imgH="647640" progId="Equation.DSMT4">
                  <p:embed/>
                  <p:pic>
                    <p:nvPicPr>
                      <p:cNvPr id="18" name="Object 15">
                        <a:extLst>
                          <a:ext uri="{FF2B5EF4-FFF2-40B4-BE49-F238E27FC236}">
                            <a16:creationId xmlns:a16="http://schemas.microsoft.com/office/drawing/2014/main" id="{07446970-9CEA-41E8-8E60-EF1931C44657}"/>
                          </a:ext>
                        </a:extLst>
                      </p:cNvPr>
                      <p:cNvPicPr>
                        <a:picLocks noChangeAspect="1" noChangeArrowheads="1"/>
                      </p:cNvPicPr>
                      <p:nvPr/>
                    </p:nvPicPr>
                    <p:blipFill>
                      <a:blip r:embed="rId7"/>
                      <a:srcRect/>
                      <a:stretch>
                        <a:fillRect/>
                      </a:stretch>
                    </p:blipFill>
                    <p:spPr bwMode="auto">
                      <a:xfrm>
                        <a:off x="587400" y="3312458"/>
                        <a:ext cx="6132363" cy="1532002"/>
                      </a:xfrm>
                      <a:prstGeom prst="rect">
                        <a:avLst/>
                      </a:prstGeom>
                      <a:noFill/>
                      <a:ln>
                        <a:noFill/>
                      </a:ln>
                      <a:effectLst/>
                    </p:spPr>
                  </p:pic>
                </p:oleObj>
              </mc:Fallback>
            </mc:AlternateContent>
          </a:graphicData>
        </a:graphic>
      </p:graphicFrame>
      <p:grpSp>
        <p:nvGrpSpPr>
          <p:cNvPr id="8" name="Grupo 2">
            <a:extLst>
              <a:ext uri="{FF2B5EF4-FFF2-40B4-BE49-F238E27FC236}">
                <a16:creationId xmlns:a16="http://schemas.microsoft.com/office/drawing/2014/main" id="{4DC26319-CFBE-4588-8A21-E0605AE5FDD4}"/>
              </a:ext>
            </a:extLst>
          </p:cNvPr>
          <p:cNvGrpSpPr/>
          <p:nvPr/>
        </p:nvGrpSpPr>
        <p:grpSpPr>
          <a:xfrm>
            <a:off x="599877" y="3147814"/>
            <a:ext cx="2807519" cy="1387142"/>
            <a:chOff x="971550" y="4705683"/>
            <a:chExt cx="2807519" cy="1387142"/>
          </a:xfrm>
        </p:grpSpPr>
        <p:sp>
          <p:nvSpPr>
            <p:cNvPr id="9" name="Line 22">
              <a:extLst>
                <a:ext uri="{FF2B5EF4-FFF2-40B4-BE49-F238E27FC236}">
                  <a16:creationId xmlns:a16="http://schemas.microsoft.com/office/drawing/2014/main" id="{BB12B024-2F28-4557-8D46-4225C49B5D70}"/>
                </a:ext>
              </a:extLst>
            </p:cNvPr>
            <p:cNvSpPr>
              <a:spLocks noChangeShapeType="1"/>
            </p:cNvSpPr>
            <p:nvPr/>
          </p:nvSpPr>
          <p:spPr bwMode="auto">
            <a:xfrm flipV="1">
              <a:off x="971550" y="5229225"/>
              <a:ext cx="431800" cy="863600"/>
            </a:xfrm>
            <a:prstGeom prst="line">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0" name="Line 23">
              <a:extLst>
                <a:ext uri="{FF2B5EF4-FFF2-40B4-BE49-F238E27FC236}">
                  <a16:creationId xmlns:a16="http://schemas.microsoft.com/office/drawing/2014/main" id="{91EFB38A-2574-4698-9ECF-DC7A8AABC96B}"/>
                </a:ext>
              </a:extLst>
            </p:cNvPr>
            <p:cNvSpPr>
              <a:spLocks noChangeShapeType="1"/>
            </p:cNvSpPr>
            <p:nvPr/>
          </p:nvSpPr>
          <p:spPr bwMode="auto">
            <a:xfrm flipV="1">
              <a:off x="2195141" y="5229225"/>
              <a:ext cx="431800" cy="863600"/>
            </a:xfrm>
            <a:prstGeom prst="line">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1" name="Line 24">
              <a:extLst>
                <a:ext uri="{FF2B5EF4-FFF2-40B4-BE49-F238E27FC236}">
                  <a16:creationId xmlns:a16="http://schemas.microsoft.com/office/drawing/2014/main" id="{EDA69F2C-C8FE-4FCF-9333-9BD192E0337D}"/>
                </a:ext>
              </a:extLst>
            </p:cNvPr>
            <p:cNvSpPr>
              <a:spLocks noChangeShapeType="1"/>
            </p:cNvSpPr>
            <p:nvPr/>
          </p:nvSpPr>
          <p:spPr bwMode="auto">
            <a:xfrm flipV="1">
              <a:off x="2843213" y="5229225"/>
              <a:ext cx="431800" cy="863600"/>
            </a:xfrm>
            <a:prstGeom prst="line">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12" name="Text Box 25">
              <a:extLst>
                <a:ext uri="{FF2B5EF4-FFF2-40B4-BE49-F238E27FC236}">
                  <a16:creationId xmlns:a16="http://schemas.microsoft.com/office/drawing/2014/main" id="{3394FA45-1073-431C-AE3D-C482FB18305F}"/>
                </a:ext>
              </a:extLst>
            </p:cNvPr>
            <p:cNvSpPr txBox="1">
              <a:spLocks noChangeArrowheads="1"/>
            </p:cNvSpPr>
            <p:nvPr/>
          </p:nvSpPr>
          <p:spPr bwMode="auto">
            <a:xfrm>
              <a:off x="1331492" y="4796855"/>
              <a:ext cx="2873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dirty="0"/>
                <a:t>0</a:t>
              </a:r>
            </a:p>
          </p:txBody>
        </p:sp>
        <p:sp>
          <p:nvSpPr>
            <p:cNvPr id="13" name="Text Box 26">
              <a:extLst>
                <a:ext uri="{FF2B5EF4-FFF2-40B4-BE49-F238E27FC236}">
                  <a16:creationId xmlns:a16="http://schemas.microsoft.com/office/drawing/2014/main" id="{65F26DCA-A159-4C70-95A3-045471E9FD31}"/>
                </a:ext>
              </a:extLst>
            </p:cNvPr>
            <p:cNvSpPr txBox="1">
              <a:spLocks noChangeArrowheads="1"/>
            </p:cNvSpPr>
            <p:nvPr/>
          </p:nvSpPr>
          <p:spPr bwMode="auto">
            <a:xfrm>
              <a:off x="3132112" y="4705683"/>
              <a:ext cx="646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i="1" dirty="0" err="1"/>
                <a:t>g</a:t>
              </a:r>
              <a:r>
                <a:rPr lang="en-US" altLang="en-US" sz="2000" dirty="0" err="1"/>
                <a:t>A</a:t>
              </a:r>
              <a:endParaRPr lang="en-US" altLang="en-US" sz="2000" dirty="0"/>
            </a:p>
          </p:txBody>
        </p:sp>
        <p:sp>
          <p:nvSpPr>
            <p:cNvPr id="14" name="Text Box 27">
              <a:extLst>
                <a:ext uri="{FF2B5EF4-FFF2-40B4-BE49-F238E27FC236}">
                  <a16:creationId xmlns:a16="http://schemas.microsoft.com/office/drawing/2014/main" id="{8678C61F-7782-4B3F-BF21-6D8331B86721}"/>
                </a:ext>
              </a:extLst>
            </p:cNvPr>
            <p:cNvSpPr txBox="1">
              <a:spLocks noChangeArrowheads="1"/>
            </p:cNvSpPr>
            <p:nvPr/>
          </p:nvSpPr>
          <p:spPr bwMode="auto">
            <a:xfrm>
              <a:off x="2555628" y="4724847"/>
              <a:ext cx="2873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dirty="0"/>
                <a:t>n</a:t>
              </a:r>
            </a:p>
          </p:txBody>
        </p:sp>
      </p:grpSp>
    </p:spTree>
    <p:extLst>
      <p:ext uri="{BB962C8B-B14F-4D97-AF65-F5344CB8AC3E}">
        <p14:creationId xmlns:p14="http://schemas.microsoft.com/office/powerpoint/2010/main" val="4311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2E6F8C7-BE13-4CE0-A6AA-DC2E4B3E08A8}"/>
              </a:ext>
            </a:extLst>
          </p:cNvPr>
          <p:cNvSpPr/>
          <p:nvPr/>
        </p:nvSpPr>
        <p:spPr>
          <a:xfrm>
            <a:off x="179512" y="-20538"/>
            <a:ext cx="8784976" cy="1046440"/>
          </a:xfrm>
          <a:prstGeom prst="rect">
            <a:avLst/>
          </a:prstGeom>
        </p:spPr>
        <p:txBody>
          <a:bodyPr wrap="square">
            <a:spAutoFit/>
          </a:bodyPr>
          <a:lstStyle/>
          <a:p>
            <a:pPr algn="just"/>
            <a:r>
              <a:rPr lang="pt-BR" sz="1900" b="1" dirty="0">
                <a:latin typeface="Arial" panose="020B0604020202020204" pitchFamily="34" charset="0"/>
                <a:cs typeface="Arial" panose="020B0604020202020204" pitchFamily="34" charset="0"/>
              </a:rPr>
              <a:t>1)</a:t>
            </a:r>
            <a:r>
              <a:rPr lang="pt-BR" sz="1900" dirty="0">
                <a:latin typeface="Arial" panose="020B0604020202020204" pitchFamily="34" charset="0"/>
                <a:cs typeface="Arial" panose="020B0604020202020204" pitchFamily="34" charset="0"/>
              </a:rPr>
              <a:t> </a:t>
            </a:r>
            <a:r>
              <a:rPr lang="pt-BR" sz="1900" b="0" i="0" dirty="0">
                <a:effectLst/>
                <a:latin typeface="Arial" panose="020B0604020202020204" pitchFamily="34" charset="0"/>
                <a:cs typeface="Arial" panose="020B0604020202020204" pitchFamily="34" charset="0"/>
              </a:rPr>
              <a:t>Em um Modelo sem Progresso Técnico, um aumento da taxa de crescimento populacional aumenta a taxa de crescimento do produto </a:t>
            </a:r>
            <a:r>
              <a:rPr lang="pt-BR" sz="1900" b="0" i="1" dirty="0">
                <a:effectLst/>
                <a:latin typeface="Arial" panose="020B0604020202020204" pitchFamily="34" charset="0"/>
                <a:cs typeface="Arial" panose="020B0604020202020204" pitchFamily="34" charset="0"/>
              </a:rPr>
              <a:t>per capita </a:t>
            </a:r>
            <a:r>
              <a:rPr lang="pt-BR" sz="1900" b="0" i="0" dirty="0">
                <a:effectLst/>
                <a:latin typeface="Arial" panose="020B0604020202020204" pitchFamily="34" charset="0"/>
                <a:cs typeface="Arial" panose="020B0604020202020204" pitchFamily="34" charset="0"/>
              </a:rPr>
              <a:t>no estado estacionário.</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6EBCC501-787B-45FF-947F-4FA8AB8A47CC}"/>
              </a:ext>
            </a:extLst>
          </p:cNvPr>
          <p:cNvSpPr txBox="1"/>
          <p:nvPr/>
        </p:nvSpPr>
        <p:spPr>
          <a:xfrm>
            <a:off x="1619672" y="555526"/>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Rectangle 6">
            <a:extLst>
              <a:ext uri="{FF2B5EF4-FFF2-40B4-BE49-F238E27FC236}">
                <a16:creationId xmlns:a16="http://schemas.microsoft.com/office/drawing/2014/main" id="{BD59C379-E293-4C15-99E6-B8F9786589D2}"/>
              </a:ext>
            </a:extLst>
          </p:cNvPr>
          <p:cNvSpPr>
            <a:spLocks noChangeArrowheads="1"/>
          </p:cNvSpPr>
          <p:nvPr/>
        </p:nvSpPr>
        <p:spPr bwMode="auto">
          <a:xfrm>
            <a:off x="2771800" y="1923678"/>
            <a:ext cx="2880320" cy="648072"/>
          </a:xfrm>
          <a:prstGeom prst="rect">
            <a:avLst/>
          </a:prstGeom>
          <a:solidFill>
            <a:schemeClr val="bg1">
              <a:lumMod val="95000"/>
            </a:schemeClr>
          </a:solidFill>
          <a:ln w="9525">
            <a:solidFill>
              <a:srgbClr val="000000"/>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a:p>
        </p:txBody>
      </p:sp>
      <p:sp>
        <p:nvSpPr>
          <p:cNvPr id="5" name="Rectangle 3">
            <a:extLst>
              <a:ext uri="{FF2B5EF4-FFF2-40B4-BE49-F238E27FC236}">
                <a16:creationId xmlns:a16="http://schemas.microsoft.com/office/drawing/2014/main" id="{3D40E911-0084-4F9B-BF97-1420A2B31D6A}"/>
              </a:ext>
            </a:extLst>
          </p:cNvPr>
          <p:cNvSpPr txBox="1">
            <a:spLocks noChangeArrowheads="1"/>
          </p:cNvSpPr>
          <p:nvPr/>
        </p:nvSpPr>
        <p:spPr bwMode="auto">
          <a:xfrm>
            <a:off x="0" y="915566"/>
            <a:ext cx="8964488" cy="13681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O crescimento populacional atua no sentido de  reduzir o volume de  capital por trabalhador, pois agora o estoque de capital é dividido por um nº maior  de  trabalhadores. Assim, temos:</a:t>
            </a:r>
          </a:p>
          <a:p>
            <a:pPr algn="just">
              <a:buClrTx/>
              <a:buSzPct val="100000"/>
              <a:buFont typeface="Wingdings" panose="05000000000000000000" pitchFamily="2" charset="2"/>
              <a:buChar char="§"/>
            </a:pPr>
            <a:endParaRPr lang="pt-BR" altLang="en-US" sz="2000" dirty="0">
              <a:solidFill>
                <a:srgbClr val="000000"/>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endParaRPr lang="pt-BR" altLang="en-US" sz="2000" dirty="0">
              <a:solidFill>
                <a:srgbClr val="000000"/>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E15A4F6E-3B89-4F8D-BD9E-602BF7FF3C56}"/>
              </a:ext>
            </a:extLst>
          </p:cNvPr>
          <p:cNvSpPr>
            <a:spLocks noChangeArrowheads="1"/>
          </p:cNvSpPr>
          <p:nvPr/>
        </p:nvSpPr>
        <p:spPr bwMode="auto">
          <a:xfrm>
            <a:off x="1379985" y="2963666"/>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7" name="Object 4">
            <a:extLst>
              <a:ext uri="{FF2B5EF4-FFF2-40B4-BE49-F238E27FC236}">
                <a16:creationId xmlns:a16="http://schemas.microsoft.com/office/drawing/2014/main" id="{332AB274-141B-4CED-82A5-AA7EAC5D7206}"/>
              </a:ext>
            </a:extLst>
          </p:cNvPr>
          <p:cNvGraphicFramePr>
            <a:graphicFrameLocks noChangeAspect="1"/>
          </p:cNvGraphicFramePr>
          <p:nvPr>
            <p:extLst>
              <p:ext uri="{D42A27DB-BD31-4B8C-83A1-F6EECF244321}">
                <p14:modId xmlns:p14="http://schemas.microsoft.com/office/powerpoint/2010/main" val="3342890134"/>
              </p:ext>
            </p:extLst>
          </p:nvPr>
        </p:nvGraphicFramePr>
        <p:xfrm>
          <a:off x="425961" y="1857116"/>
          <a:ext cx="5226159" cy="694595"/>
        </p:xfrm>
        <a:graphic>
          <a:graphicData uri="http://schemas.openxmlformats.org/presentationml/2006/ole">
            <mc:AlternateContent xmlns:mc="http://schemas.openxmlformats.org/markup-compatibility/2006">
              <mc:Choice xmlns:v="urn:schemas-microsoft-com:vml" Requires="v">
                <p:oleObj name="Equation" r:id="rId2" imgW="2374560" imgH="330120" progId="Equation.DSMT4">
                  <p:embed/>
                </p:oleObj>
              </mc:Choice>
              <mc:Fallback>
                <p:oleObj name="Equation" r:id="rId2" imgW="2374560" imgH="330120" progId="Equation.DSMT4">
                  <p:embed/>
                  <p:pic>
                    <p:nvPicPr>
                      <p:cNvPr id="12" name="Object 4">
                        <a:extLst>
                          <a:ext uri="{FF2B5EF4-FFF2-40B4-BE49-F238E27FC236}">
                            <a16:creationId xmlns:a16="http://schemas.microsoft.com/office/drawing/2014/main" id="{410F1347-CC84-4EC7-9AEE-48119A54221B}"/>
                          </a:ext>
                        </a:extLst>
                      </p:cNvPr>
                      <p:cNvPicPr>
                        <a:picLocks noChangeAspect="1" noChangeArrowheads="1"/>
                      </p:cNvPicPr>
                      <p:nvPr/>
                    </p:nvPicPr>
                    <p:blipFill>
                      <a:blip r:embed="rId3"/>
                      <a:srcRect/>
                      <a:stretch>
                        <a:fillRect/>
                      </a:stretch>
                    </p:blipFill>
                    <p:spPr bwMode="auto">
                      <a:xfrm>
                        <a:off x="425961" y="1857116"/>
                        <a:ext cx="5226159" cy="694595"/>
                      </a:xfrm>
                      <a:prstGeom prst="rect">
                        <a:avLst/>
                      </a:prstGeom>
                      <a:noFill/>
                      <a:ln>
                        <a:noFill/>
                      </a:ln>
                    </p:spPr>
                  </p:pic>
                </p:oleObj>
              </mc:Fallback>
            </mc:AlternateContent>
          </a:graphicData>
        </a:graphic>
      </p:graphicFrame>
      <p:sp>
        <p:nvSpPr>
          <p:cNvPr id="8" name="Rectangle 8">
            <a:extLst>
              <a:ext uri="{FF2B5EF4-FFF2-40B4-BE49-F238E27FC236}">
                <a16:creationId xmlns:a16="http://schemas.microsoft.com/office/drawing/2014/main" id="{0DBECEA9-264D-4DE4-BB0A-08B28BC2A170}"/>
              </a:ext>
            </a:extLst>
          </p:cNvPr>
          <p:cNvSpPr>
            <a:spLocks noChangeArrowheads="1"/>
          </p:cNvSpPr>
          <p:nvPr/>
        </p:nvSpPr>
        <p:spPr bwMode="auto">
          <a:xfrm>
            <a:off x="1379985" y="2944616"/>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9" name="Object 7">
            <a:extLst>
              <a:ext uri="{FF2B5EF4-FFF2-40B4-BE49-F238E27FC236}">
                <a16:creationId xmlns:a16="http://schemas.microsoft.com/office/drawing/2014/main" id="{0DEA9929-A937-49F2-BEF5-FF100A69D819}"/>
              </a:ext>
            </a:extLst>
          </p:cNvPr>
          <p:cNvGraphicFramePr>
            <a:graphicFrameLocks noChangeAspect="1"/>
          </p:cNvGraphicFramePr>
          <p:nvPr>
            <p:extLst>
              <p:ext uri="{D42A27DB-BD31-4B8C-83A1-F6EECF244321}">
                <p14:modId xmlns:p14="http://schemas.microsoft.com/office/powerpoint/2010/main" val="3606689258"/>
              </p:ext>
            </p:extLst>
          </p:nvPr>
        </p:nvGraphicFramePr>
        <p:xfrm>
          <a:off x="1691680" y="2643758"/>
          <a:ext cx="1103146" cy="495753"/>
        </p:xfrm>
        <a:graphic>
          <a:graphicData uri="http://schemas.openxmlformats.org/presentationml/2006/ole">
            <mc:AlternateContent xmlns:mc="http://schemas.openxmlformats.org/markup-compatibility/2006">
              <mc:Choice xmlns:v="urn:schemas-microsoft-com:vml" Requires="v">
                <p:oleObj name="Equation" r:id="rId4" imgW="571320" imgH="253800" progId="Equation.DSMT4">
                  <p:embed/>
                </p:oleObj>
              </mc:Choice>
              <mc:Fallback>
                <p:oleObj name="Equation" r:id="rId4" imgW="571320" imgH="253800" progId="Equation.DSMT4">
                  <p:embed/>
                  <p:pic>
                    <p:nvPicPr>
                      <p:cNvPr id="14" name="Object 7">
                        <a:extLst>
                          <a:ext uri="{FF2B5EF4-FFF2-40B4-BE49-F238E27FC236}">
                            <a16:creationId xmlns:a16="http://schemas.microsoft.com/office/drawing/2014/main" id="{F08FF039-D3A5-4902-AB33-ED43E36FB152}"/>
                          </a:ext>
                        </a:extLst>
                      </p:cNvPr>
                      <p:cNvPicPr>
                        <a:picLocks noChangeAspect="1" noChangeArrowheads="1"/>
                      </p:cNvPicPr>
                      <p:nvPr/>
                    </p:nvPicPr>
                    <p:blipFill>
                      <a:blip r:embed="rId5"/>
                      <a:srcRect/>
                      <a:stretch>
                        <a:fillRect/>
                      </a:stretch>
                    </p:blipFill>
                    <p:spPr bwMode="auto">
                      <a:xfrm>
                        <a:off x="1691680" y="2643758"/>
                        <a:ext cx="1103146" cy="495753"/>
                      </a:xfrm>
                      <a:prstGeom prst="rect">
                        <a:avLst/>
                      </a:prstGeom>
                      <a:noFill/>
                      <a:ln>
                        <a:noFill/>
                      </a:ln>
                    </p:spPr>
                  </p:pic>
                </p:oleObj>
              </mc:Fallback>
            </mc:AlternateContent>
          </a:graphicData>
        </a:graphic>
      </p:graphicFrame>
      <p:graphicFrame>
        <p:nvGraphicFramePr>
          <p:cNvPr id="10" name="Object 9">
            <a:extLst>
              <a:ext uri="{FF2B5EF4-FFF2-40B4-BE49-F238E27FC236}">
                <a16:creationId xmlns:a16="http://schemas.microsoft.com/office/drawing/2014/main" id="{1DFF5E0D-510E-4410-A19A-34FC3F614FD0}"/>
              </a:ext>
            </a:extLst>
          </p:cNvPr>
          <p:cNvGraphicFramePr>
            <a:graphicFrameLocks noChangeAspect="1"/>
          </p:cNvGraphicFramePr>
          <p:nvPr>
            <p:extLst>
              <p:ext uri="{D42A27DB-BD31-4B8C-83A1-F6EECF244321}">
                <p14:modId xmlns:p14="http://schemas.microsoft.com/office/powerpoint/2010/main" val="554559933"/>
              </p:ext>
            </p:extLst>
          </p:nvPr>
        </p:nvGraphicFramePr>
        <p:xfrm>
          <a:off x="7884368" y="2527554"/>
          <a:ext cx="749797" cy="516314"/>
        </p:xfrm>
        <a:graphic>
          <a:graphicData uri="http://schemas.openxmlformats.org/presentationml/2006/ole">
            <mc:AlternateContent xmlns:mc="http://schemas.openxmlformats.org/markup-compatibility/2006">
              <mc:Choice xmlns:v="urn:schemas-microsoft-com:vml" Requires="v">
                <p:oleObj name="Equation" r:id="rId6" imgW="355320" imgH="279360" progId="Equation.DSMT4">
                  <p:embed/>
                </p:oleObj>
              </mc:Choice>
              <mc:Fallback>
                <p:oleObj name="Equation" r:id="rId6" imgW="355320" imgH="279360" progId="Equation.DSMT4">
                  <p:embed/>
                  <p:pic>
                    <p:nvPicPr>
                      <p:cNvPr id="15" name="Object 9">
                        <a:extLst>
                          <a:ext uri="{FF2B5EF4-FFF2-40B4-BE49-F238E27FC236}">
                            <a16:creationId xmlns:a16="http://schemas.microsoft.com/office/drawing/2014/main" id="{83918758-E9F3-47B3-B833-9655461A4FCE}"/>
                          </a:ext>
                        </a:extLst>
                      </p:cNvPr>
                      <p:cNvPicPr>
                        <a:picLocks noGrp="1" noChangeAspect="1" noChangeArrowheads="1"/>
                      </p:cNvPicPr>
                      <p:nvPr/>
                    </p:nvPicPr>
                    <p:blipFill>
                      <a:blip r:embed="rId7"/>
                      <a:srcRect/>
                      <a:stretch>
                        <a:fillRect/>
                      </a:stretch>
                    </p:blipFill>
                    <p:spPr bwMode="auto">
                      <a:xfrm>
                        <a:off x="7884368" y="2527554"/>
                        <a:ext cx="749797" cy="516314"/>
                      </a:xfrm>
                      <a:prstGeom prst="rect">
                        <a:avLst/>
                      </a:prstGeom>
                      <a:noFill/>
                      <a:ln>
                        <a:noFill/>
                      </a:ln>
                      <a:effectLst/>
                    </p:spPr>
                  </p:pic>
                </p:oleObj>
              </mc:Fallback>
            </mc:AlternateContent>
          </a:graphicData>
        </a:graphic>
      </p:graphicFrame>
      <p:sp>
        <p:nvSpPr>
          <p:cNvPr id="11" name="CaixaDeTexto 10">
            <a:extLst>
              <a:ext uri="{FF2B5EF4-FFF2-40B4-BE49-F238E27FC236}">
                <a16:creationId xmlns:a16="http://schemas.microsoft.com/office/drawing/2014/main" id="{931004F5-9F14-4032-93B1-D4CB0158E80A}"/>
              </a:ext>
            </a:extLst>
          </p:cNvPr>
          <p:cNvSpPr txBox="1"/>
          <p:nvPr/>
        </p:nvSpPr>
        <p:spPr>
          <a:xfrm>
            <a:off x="179512" y="2643758"/>
            <a:ext cx="8784976" cy="400110"/>
          </a:xfrm>
          <a:prstGeom prst="rect">
            <a:avLst/>
          </a:prstGeom>
          <a:noFill/>
        </p:spPr>
        <p:txBody>
          <a:bodyPr wrap="square" rtlCol="0">
            <a:spAutoFit/>
          </a:bodyPr>
          <a:lstStyle/>
          <a:p>
            <a:pPr marL="457200" indent="-457200">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O termo                  indica o montante de investimento para que            .</a:t>
            </a:r>
            <a:endParaRPr lang="pt-BR" sz="2000" dirty="0">
              <a:latin typeface="Arial" panose="020B0604020202020204" pitchFamily="34" charset="0"/>
              <a:cs typeface="Arial" panose="020B0604020202020204" pitchFamily="34" charset="0"/>
            </a:endParaRPr>
          </a:p>
        </p:txBody>
      </p:sp>
      <p:graphicFrame>
        <p:nvGraphicFramePr>
          <p:cNvPr id="12" name="Objeto 11">
            <a:extLst>
              <a:ext uri="{FF2B5EF4-FFF2-40B4-BE49-F238E27FC236}">
                <a16:creationId xmlns:a16="http://schemas.microsoft.com/office/drawing/2014/main" id="{D851C9AE-FB53-4158-8614-A48287170B07}"/>
              </a:ext>
            </a:extLst>
          </p:cNvPr>
          <p:cNvGraphicFramePr>
            <a:graphicFrameLocks noChangeAspect="1"/>
          </p:cNvGraphicFramePr>
          <p:nvPr>
            <p:extLst>
              <p:ext uri="{D42A27DB-BD31-4B8C-83A1-F6EECF244321}">
                <p14:modId xmlns:p14="http://schemas.microsoft.com/office/powerpoint/2010/main" val="1997879068"/>
              </p:ext>
            </p:extLst>
          </p:nvPr>
        </p:nvGraphicFramePr>
        <p:xfrm>
          <a:off x="4194621" y="3053931"/>
          <a:ext cx="4697859" cy="957979"/>
        </p:xfrm>
        <a:graphic>
          <a:graphicData uri="http://schemas.openxmlformats.org/presentationml/2006/ole">
            <mc:AlternateContent xmlns:mc="http://schemas.openxmlformats.org/markup-compatibility/2006">
              <mc:Choice xmlns:v="urn:schemas-microsoft-com:vml" Requires="v">
                <p:oleObj name="Equation" r:id="rId8" imgW="2666880" imgH="520560" progId="Equation.DSMT4">
                  <p:embed/>
                </p:oleObj>
              </mc:Choice>
              <mc:Fallback>
                <p:oleObj name="Equation" r:id="rId8" imgW="2666880" imgH="520560" progId="Equation.DSMT4">
                  <p:embed/>
                  <p:pic>
                    <p:nvPicPr>
                      <p:cNvPr id="18" name="Objeto 17">
                        <a:extLst>
                          <a:ext uri="{FF2B5EF4-FFF2-40B4-BE49-F238E27FC236}">
                            <a16:creationId xmlns:a16="http://schemas.microsoft.com/office/drawing/2014/main" id="{3C4C4619-C86C-4492-92D0-B36C951883AD}"/>
                          </a:ext>
                        </a:extLst>
                      </p:cNvPr>
                      <p:cNvPicPr/>
                      <p:nvPr/>
                    </p:nvPicPr>
                    <p:blipFill>
                      <a:blip r:embed="rId9"/>
                      <a:stretch>
                        <a:fillRect/>
                      </a:stretch>
                    </p:blipFill>
                    <p:spPr>
                      <a:xfrm>
                        <a:off x="4194621" y="3053931"/>
                        <a:ext cx="4697859" cy="957979"/>
                      </a:xfrm>
                      <a:prstGeom prst="rect">
                        <a:avLst/>
                      </a:prstGeom>
                    </p:spPr>
                  </p:pic>
                </p:oleObj>
              </mc:Fallback>
            </mc:AlternateContent>
          </a:graphicData>
        </a:graphic>
      </p:graphicFrame>
      <p:sp>
        <p:nvSpPr>
          <p:cNvPr id="13" name="CaixaDeTexto 12">
            <a:extLst>
              <a:ext uri="{FF2B5EF4-FFF2-40B4-BE49-F238E27FC236}">
                <a16:creationId xmlns:a16="http://schemas.microsoft.com/office/drawing/2014/main" id="{3C5648D3-3652-4FC5-8ADD-0217908A5645}"/>
              </a:ext>
            </a:extLst>
          </p:cNvPr>
          <p:cNvSpPr txBox="1"/>
          <p:nvPr/>
        </p:nvSpPr>
        <p:spPr>
          <a:xfrm>
            <a:off x="179512" y="3363838"/>
            <a:ext cx="8784976" cy="400110"/>
          </a:xfrm>
          <a:prstGeom prst="rect">
            <a:avLst/>
          </a:prstGeom>
          <a:noFill/>
        </p:spPr>
        <p:txBody>
          <a:bodyPr wrap="square" rtlCol="0">
            <a:spAutoFit/>
          </a:bodyPr>
          <a:lstStyle/>
          <a:p>
            <a:pPr marL="457200" indent="-457200">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No estado estacionário temos:</a:t>
            </a:r>
            <a:endParaRPr lang="pt-BR" sz="2000" dirty="0">
              <a:latin typeface="Arial" panose="020B0604020202020204" pitchFamily="34" charset="0"/>
              <a:cs typeface="Arial" panose="020B0604020202020204" pitchFamily="34" charset="0"/>
            </a:endParaRPr>
          </a:p>
        </p:txBody>
      </p:sp>
      <p:sp>
        <p:nvSpPr>
          <p:cNvPr id="14" name="CaixaDeTexto 13">
            <a:extLst>
              <a:ext uri="{FF2B5EF4-FFF2-40B4-BE49-F238E27FC236}">
                <a16:creationId xmlns:a16="http://schemas.microsoft.com/office/drawing/2014/main" id="{780BB841-24A0-4CF8-AB34-F5C2AE2A25BD}"/>
              </a:ext>
            </a:extLst>
          </p:cNvPr>
          <p:cNvSpPr txBox="1"/>
          <p:nvPr/>
        </p:nvSpPr>
        <p:spPr>
          <a:xfrm>
            <a:off x="179512" y="4083918"/>
            <a:ext cx="8803714" cy="1015663"/>
          </a:xfrm>
          <a:prstGeom prst="rect">
            <a:avLst/>
          </a:prstGeom>
          <a:noFill/>
        </p:spPr>
        <p:txBody>
          <a:bodyPr wrap="square" rtlCol="0">
            <a:spAutoFit/>
          </a:bodyPr>
          <a:lstStyle/>
          <a:p>
            <a:pPr marL="457200" indent="-4572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Observe que o aumento em </a:t>
            </a:r>
            <a:r>
              <a:rPr lang="pt-BR" sz="2000" i="1" dirty="0">
                <a:solidFill>
                  <a:srgbClr val="000000"/>
                </a:solidFill>
                <a:latin typeface="Arial" panose="020B0604020202020204" pitchFamily="34" charset="0"/>
                <a:cs typeface="Arial" panose="020B0604020202020204" pitchFamily="34" charset="0"/>
              </a:rPr>
              <a:t>n</a:t>
            </a:r>
            <a:r>
              <a:rPr lang="pt-BR" sz="2000" dirty="0">
                <a:solidFill>
                  <a:srgbClr val="000000"/>
                </a:solidFill>
                <a:latin typeface="Arial" panose="020B0604020202020204" pitchFamily="34" charset="0"/>
                <a:cs typeface="Arial" panose="020B0604020202020204" pitchFamily="34" charset="0"/>
              </a:rPr>
              <a:t> </a:t>
            </a:r>
            <a:r>
              <a:rPr lang="pt-BR" sz="2000" b="1" dirty="0">
                <a:solidFill>
                  <a:srgbClr val="000000"/>
                </a:solidFill>
                <a:latin typeface="Arial" panose="020B0604020202020204" pitchFamily="34" charset="0"/>
                <a:cs typeface="Arial" panose="020B0604020202020204" pitchFamily="34" charset="0"/>
              </a:rPr>
              <a:t>reduz o produto </a:t>
            </a:r>
            <a:r>
              <a:rPr lang="pt-BR" sz="2000" b="1" i="1" dirty="0">
                <a:solidFill>
                  <a:srgbClr val="000000"/>
                </a:solidFill>
                <a:latin typeface="Arial" panose="020B0604020202020204" pitchFamily="34" charset="0"/>
                <a:cs typeface="Arial" panose="020B0604020202020204" pitchFamily="34" charset="0"/>
              </a:rPr>
              <a:t>per capita</a:t>
            </a:r>
            <a:r>
              <a:rPr lang="pt-BR" sz="2000" b="1" dirty="0">
                <a:solidFill>
                  <a:srgbClr val="000000"/>
                </a:solidFill>
                <a:latin typeface="Arial" panose="020B0604020202020204" pitchFamily="34" charset="0"/>
                <a:cs typeface="Arial" panose="020B0604020202020204" pitchFamily="34" charset="0"/>
              </a:rPr>
              <a:t> </a:t>
            </a:r>
            <a:r>
              <a:rPr lang="pt-BR" sz="2000" dirty="0">
                <a:solidFill>
                  <a:srgbClr val="000000"/>
                </a:solidFill>
                <a:latin typeface="Arial" panose="020B0604020202020204" pitchFamily="34" charset="0"/>
                <a:cs typeface="Arial" panose="020B0604020202020204" pitchFamily="34" charset="0"/>
              </a:rPr>
              <a:t>no estado estacionário. Entretanto, em qualquer estado estacionário a </a:t>
            </a:r>
            <a:r>
              <a:rPr lang="pt-BR" sz="2000" b="1" dirty="0">
                <a:solidFill>
                  <a:srgbClr val="000000"/>
                </a:solidFill>
                <a:latin typeface="Arial" panose="020B0604020202020204" pitchFamily="34" charset="0"/>
                <a:cs typeface="Arial" panose="020B0604020202020204" pitchFamily="34" charset="0"/>
              </a:rPr>
              <a:t>taxa de crescimento do PIB </a:t>
            </a:r>
            <a:r>
              <a:rPr lang="pt-BR" sz="2000" b="1" i="1" dirty="0">
                <a:solidFill>
                  <a:srgbClr val="000000"/>
                </a:solidFill>
                <a:latin typeface="Arial" panose="020B0604020202020204" pitchFamily="34" charset="0"/>
                <a:cs typeface="Arial" panose="020B0604020202020204" pitchFamily="34" charset="0"/>
              </a:rPr>
              <a:t>per capita</a:t>
            </a:r>
            <a:r>
              <a:rPr lang="pt-BR" sz="2000" dirty="0">
                <a:solidFill>
                  <a:srgbClr val="000000"/>
                </a:solidFill>
                <a:latin typeface="Arial" panose="020B0604020202020204" pitchFamily="34" charset="0"/>
                <a:cs typeface="Arial" panose="020B0604020202020204" pitchFamily="34" charset="0"/>
              </a:rPr>
              <a:t>, sem progresso técnico é igual a </a:t>
            </a:r>
            <a:r>
              <a:rPr lang="pt-BR" sz="2000" b="1" dirty="0">
                <a:solidFill>
                  <a:srgbClr val="000000"/>
                </a:solidFill>
                <a:latin typeface="Arial" panose="020B0604020202020204" pitchFamily="34" charset="0"/>
                <a:cs typeface="Arial" panose="020B0604020202020204" pitchFamily="34" charset="0"/>
              </a:rPr>
              <a:t>zero</a:t>
            </a:r>
            <a:r>
              <a:rPr lang="pt-BR" sz="2000" dirty="0">
                <a:solidFill>
                  <a:srgbClr val="000000"/>
                </a:solidFill>
                <a:latin typeface="Arial" panose="020B0604020202020204" pitchFamily="34" charset="0"/>
                <a:cs typeface="Arial" panose="020B0604020202020204" pitchFamily="34" charset="0"/>
              </a:rPr>
              <a:t>.</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74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nodePh="1">
                                  <p:stCondLst>
                                    <p:cond delay="0"/>
                                  </p:stCondLst>
                                  <p:endCondLst>
                                    <p:cond evt="begin" delay="0">
                                      <p:tn val="21"/>
                                    </p:cond>
                                  </p:end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nodePh="1">
                                  <p:stCondLst>
                                    <p:cond delay="0"/>
                                  </p:stCondLst>
                                  <p:endCondLst>
                                    <p:cond evt="begin" delay="0">
                                      <p:tn val="29"/>
                                    </p:cond>
                                  </p:end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P spid="8" grpId="0"/>
      <p:bldP spid="11" grpId="0"/>
      <p:bldP spid="13" grpId="0"/>
      <p:bldP spid="1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ângulo 43">
            <a:extLst>
              <a:ext uri="{FF2B5EF4-FFF2-40B4-BE49-F238E27FC236}">
                <a16:creationId xmlns:a16="http://schemas.microsoft.com/office/drawing/2014/main" id="{AE490712-8D2E-45AE-BDE1-5381BF68898E}"/>
              </a:ext>
            </a:extLst>
          </p:cNvPr>
          <p:cNvSpPr/>
          <p:nvPr/>
        </p:nvSpPr>
        <p:spPr bwMode="auto">
          <a:xfrm>
            <a:off x="467544" y="1023677"/>
            <a:ext cx="8485112" cy="4143998"/>
          </a:xfrm>
          <a:prstGeom prst="rect">
            <a:avLst/>
          </a:prstGeom>
          <a:solidFill>
            <a:schemeClr val="bg1">
              <a:lumMod val="95000"/>
            </a:schemeClr>
          </a:solidFill>
          <a:ln w="28575"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graphicFrame>
        <p:nvGraphicFramePr>
          <p:cNvPr id="45" name="Object 4">
            <a:extLst>
              <a:ext uri="{FF2B5EF4-FFF2-40B4-BE49-F238E27FC236}">
                <a16:creationId xmlns:a16="http://schemas.microsoft.com/office/drawing/2014/main" id="{CEB9ECA8-EBC7-4C71-B428-F20A153EC3C5}"/>
              </a:ext>
            </a:extLst>
          </p:cNvPr>
          <p:cNvGraphicFramePr>
            <a:graphicFrameLocks noChangeAspect="1"/>
          </p:cNvGraphicFramePr>
          <p:nvPr>
            <p:extLst>
              <p:ext uri="{D42A27DB-BD31-4B8C-83A1-F6EECF244321}">
                <p14:modId xmlns:p14="http://schemas.microsoft.com/office/powerpoint/2010/main" val="1097244701"/>
              </p:ext>
            </p:extLst>
          </p:nvPr>
        </p:nvGraphicFramePr>
        <p:xfrm>
          <a:off x="6284885" y="1728707"/>
          <a:ext cx="1225781" cy="519106"/>
        </p:xfrm>
        <a:graphic>
          <a:graphicData uri="http://schemas.openxmlformats.org/presentationml/2006/ole">
            <mc:AlternateContent xmlns:mc="http://schemas.openxmlformats.org/markup-compatibility/2006">
              <mc:Choice xmlns:v="urn:schemas-microsoft-com:vml" Requires="v">
                <p:oleObj name="Equation" r:id="rId2" imgW="571320" imgH="253800" progId="Equation.DSMT4">
                  <p:embed/>
                </p:oleObj>
              </mc:Choice>
              <mc:Fallback>
                <p:oleObj name="Equation" r:id="rId2" imgW="571320" imgH="253800" progId="Equation.DSMT4">
                  <p:embed/>
                  <p:pic>
                    <p:nvPicPr>
                      <p:cNvPr id="26" name="Object 4">
                        <a:extLst>
                          <a:ext uri="{FF2B5EF4-FFF2-40B4-BE49-F238E27FC236}">
                            <a16:creationId xmlns:a16="http://schemas.microsoft.com/office/drawing/2014/main" id="{01A75EBF-A9F7-429B-AC00-2B62AFA53C90}"/>
                          </a:ext>
                        </a:extLst>
                      </p:cNvPr>
                      <p:cNvPicPr>
                        <a:picLocks noChangeAspect="1" noChangeArrowheads="1"/>
                      </p:cNvPicPr>
                      <p:nvPr/>
                    </p:nvPicPr>
                    <p:blipFill>
                      <a:blip r:embed="rId3"/>
                      <a:srcRect/>
                      <a:stretch>
                        <a:fillRect/>
                      </a:stretch>
                    </p:blipFill>
                    <p:spPr bwMode="auto">
                      <a:xfrm>
                        <a:off x="6284885" y="1728707"/>
                        <a:ext cx="1225781" cy="519106"/>
                      </a:xfrm>
                      <a:prstGeom prst="rect">
                        <a:avLst/>
                      </a:prstGeom>
                      <a:noFill/>
                      <a:ln>
                        <a:noFill/>
                      </a:ln>
                      <a:effectLst/>
                    </p:spPr>
                  </p:pic>
                </p:oleObj>
              </mc:Fallback>
            </mc:AlternateContent>
          </a:graphicData>
        </a:graphic>
      </p:graphicFrame>
      <p:graphicFrame>
        <p:nvGraphicFramePr>
          <p:cNvPr id="46" name="Object 5">
            <a:extLst>
              <a:ext uri="{FF2B5EF4-FFF2-40B4-BE49-F238E27FC236}">
                <a16:creationId xmlns:a16="http://schemas.microsoft.com/office/drawing/2014/main" id="{BA27653D-8662-4AFC-903B-3B5B86E8B2A3}"/>
              </a:ext>
            </a:extLst>
          </p:cNvPr>
          <p:cNvGraphicFramePr>
            <a:graphicFrameLocks noChangeAspect="1"/>
          </p:cNvGraphicFramePr>
          <p:nvPr>
            <p:extLst>
              <p:ext uri="{D42A27DB-BD31-4B8C-83A1-F6EECF244321}">
                <p14:modId xmlns:p14="http://schemas.microsoft.com/office/powerpoint/2010/main" val="2784931028"/>
              </p:ext>
            </p:extLst>
          </p:nvPr>
        </p:nvGraphicFramePr>
        <p:xfrm>
          <a:off x="6023654" y="2484424"/>
          <a:ext cx="708586" cy="483469"/>
        </p:xfrm>
        <a:graphic>
          <a:graphicData uri="http://schemas.openxmlformats.org/presentationml/2006/ole">
            <mc:AlternateContent xmlns:mc="http://schemas.openxmlformats.org/markup-compatibility/2006">
              <mc:Choice xmlns:v="urn:schemas-microsoft-com:vml" Requires="v">
                <p:oleObj name="Equation" r:id="rId4" imgW="355292" imgH="215713" progId="Equation.3">
                  <p:embed/>
                </p:oleObj>
              </mc:Choice>
              <mc:Fallback>
                <p:oleObj name="Equation" r:id="rId4" imgW="355292" imgH="215713" progId="Equation.3">
                  <p:embed/>
                  <p:pic>
                    <p:nvPicPr>
                      <p:cNvPr id="27" name="Object 5">
                        <a:extLst>
                          <a:ext uri="{FF2B5EF4-FFF2-40B4-BE49-F238E27FC236}">
                            <a16:creationId xmlns:a16="http://schemas.microsoft.com/office/drawing/2014/main" id="{2FE9161A-D98A-491A-9713-F6C0D5BC62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3654" y="2484424"/>
                        <a:ext cx="708586" cy="483469"/>
                      </a:xfrm>
                      <a:prstGeom prst="rect">
                        <a:avLst/>
                      </a:prstGeom>
                      <a:noFill/>
                      <a:ln>
                        <a:noFill/>
                      </a:ln>
                      <a:effectLst/>
                    </p:spPr>
                  </p:pic>
                </p:oleObj>
              </mc:Fallback>
            </mc:AlternateContent>
          </a:graphicData>
        </a:graphic>
      </p:graphicFrame>
      <p:graphicFrame>
        <p:nvGraphicFramePr>
          <p:cNvPr id="47" name="Object 6">
            <a:extLst>
              <a:ext uri="{FF2B5EF4-FFF2-40B4-BE49-F238E27FC236}">
                <a16:creationId xmlns:a16="http://schemas.microsoft.com/office/drawing/2014/main" id="{15E4BA1C-BDD3-451F-836F-4F5293C8D8FB}"/>
              </a:ext>
            </a:extLst>
          </p:cNvPr>
          <p:cNvGraphicFramePr>
            <a:graphicFrameLocks noChangeAspect="1"/>
          </p:cNvGraphicFramePr>
          <p:nvPr>
            <p:extLst>
              <p:ext uri="{D42A27DB-BD31-4B8C-83A1-F6EECF244321}">
                <p14:modId xmlns:p14="http://schemas.microsoft.com/office/powerpoint/2010/main" val="1938230348"/>
              </p:ext>
            </p:extLst>
          </p:nvPr>
        </p:nvGraphicFramePr>
        <p:xfrm>
          <a:off x="4583647" y="4509897"/>
          <a:ext cx="395143" cy="565348"/>
        </p:xfrm>
        <a:graphic>
          <a:graphicData uri="http://schemas.openxmlformats.org/presentationml/2006/ole">
            <mc:AlternateContent xmlns:mc="http://schemas.openxmlformats.org/markup-compatibility/2006">
              <mc:Choice xmlns:v="urn:schemas-microsoft-com:vml" Requires="v">
                <p:oleObj name="Equation" r:id="rId6" imgW="177480" imgH="203040" progId="Equation.DSMT4">
                  <p:embed/>
                </p:oleObj>
              </mc:Choice>
              <mc:Fallback>
                <p:oleObj name="Equation" r:id="rId6" imgW="177480" imgH="203040" progId="Equation.DSMT4">
                  <p:embed/>
                  <p:pic>
                    <p:nvPicPr>
                      <p:cNvPr id="28" name="Object 6">
                        <a:extLst>
                          <a:ext uri="{FF2B5EF4-FFF2-40B4-BE49-F238E27FC236}">
                            <a16:creationId xmlns:a16="http://schemas.microsoft.com/office/drawing/2014/main" id="{3C2C260E-EF13-4361-ADE5-50A410941CDE}"/>
                          </a:ext>
                        </a:extLst>
                      </p:cNvPr>
                      <p:cNvPicPr>
                        <a:picLocks noChangeAspect="1" noChangeArrowheads="1"/>
                      </p:cNvPicPr>
                      <p:nvPr/>
                    </p:nvPicPr>
                    <p:blipFill>
                      <a:blip r:embed="rId7"/>
                      <a:srcRect/>
                      <a:stretch>
                        <a:fillRect/>
                      </a:stretch>
                    </p:blipFill>
                    <p:spPr bwMode="auto">
                      <a:xfrm>
                        <a:off x="4583647" y="4509897"/>
                        <a:ext cx="395143" cy="565348"/>
                      </a:xfrm>
                      <a:prstGeom prst="rect">
                        <a:avLst/>
                      </a:prstGeom>
                      <a:noFill/>
                      <a:ln>
                        <a:noFill/>
                      </a:ln>
                      <a:effectLst/>
                    </p:spPr>
                  </p:pic>
                </p:oleObj>
              </mc:Fallback>
            </mc:AlternateContent>
          </a:graphicData>
        </a:graphic>
      </p:graphicFrame>
      <p:sp>
        <p:nvSpPr>
          <p:cNvPr id="48" name="Line 7">
            <a:extLst>
              <a:ext uri="{FF2B5EF4-FFF2-40B4-BE49-F238E27FC236}">
                <a16:creationId xmlns:a16="http://schemas.microsoft.com/office/drawing/2014/main" id="{DD21D7E8-DD6B-4480-9F6C-DC8283393A0D}"/>
              </a:ext>
            </a:extLst>
          </p:cNvPr>
          <p:cNvSpPr>
            <a:spLocks noChangeShapeType="1"/>
          </p:cNvSpPr>
          <p:nvPr/>
        </p:nvSpPr>
        <p:spPr bwMode="auto">
          <a:xfrm flipV="1">
            <a:off x="2582090" y="1155232"/>
            <a:ext cx="0" cy="3422090"/>
          </a:xfrm>
          <a:prstGeom prst="line">
            <a:avLst/>
          </a:prstGeom>
          <a:noFill/>
          <a:ln w="57150">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49" name="Line 8">
            <a:extLst>
              <a:ext uri="{FF2B5EF4-FFF2-40B4-BE49-F238E27FC236}">
                <a16:creationId xmlns:a16="http://schemas.microsoft.com/office/drawing/2014/main" id="{38F2C622-00C7-4B15-9C99-8656BF9FA5EE}"/>
              </a:ext>
            </a:extLst>
          </p:cNvPr>
          <p:cNvSpPr>
            <a:spLocks noChangeShapeType="1"/>
          </p:cNvSpPr>
          <p:nvPr/>
        </p:nvSpPr>
        <p:spPr bwMode="auto">
          <a:xfrm>
            <a:off x="2582090" y="4577322"/>
            <a:ext cx="4056537" cy="0"/>
          </a:xfrm>
          <a:prstGeom prst="line">
            <a:avLst/>
          </a:prstGeom>
          <a:noFill/>
          <a:ln w="57150">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50" name="Line 9">
            <a:extLst>
              <a:ext uri="{FF2B5EF4-FFF2-40B4-BE49-F238E27FC236}">
                <a16:creationId xmlns:a16="http://schemas.microsoft.com/office/drawing/2014/main" id="{6349D415-B8CC-4D68-8C7B-FF5293B3459B}"/>
              </a:ext>
            </a:extLst>
          </p:cNvPr>
          <p:cNvSpPr>
            <a:spLocks noChangeShapeType="1"/>
          </p:cNvSpPr>
          <p:nvPr/>
        </p:nvSpPr>
        <p:spPr bwMode="auto">
          <a:xfrm flipV="1">
            <a:off x="2582090" y="1903958"/>
            <a:ext cx="3723232" cy="2673364"/>
          </a:xfrm>
          <a:prstGeom prst="line">
            <a:avLst/>
          </a:prstGeom>
          <a:noFill/>
          <a:ln w="2857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1" name="Arc 10">
            <a:extLst>
              <a:ext uri="{FF2B5EF4-FFF2-40B4-BE49-F238E27FC236}">
                <a16:creationId xmlns:a16="http://schemas.microsoft.com/office/drawing/2014/main" id="{065E0F45-1712-4104-9BFD-51824BD78749}"/>
              </a:ext>
            </a:extLst>
          </p:cNvPr>
          <p:cNvSpPr>
            <a:spLocks/>
          </p:cNvSpPr>
          <p:nvPr/>
        </p:nvSpPr>
        <p:spPr bwMode="auto">
          <a:xfrm rot="17857755">
            <a:off x="2450756" y="2710572"/>
            <a:ext cx="4694961" cy="4150947"/>
          </a:xfrm>
          <a:custGeom>
            <a:avLst/>
            <a:gdLst>
              <a:gd name="T0" fmla="*/ 2147483646 w 19341"/>
              <a:gd name="T1" fmla="*/ 0 h 20714"/>
              <a:gd name="T2" fmla="*/ 2147483646 w 19341"/>
              <a:gd name="T3" fmla="*/ 2147483646 h 20714"/>
              <a:gd name="T4" fmla="*/ 0 w 19341"/>
              <a:gd name="T5" fmla="*/ 2147483646 h 20714"/>
              <a:gd name="T6" fmla="*/ 0 60000 65536"/>
              <a:gd name="T7" fmla="*/ 0 60000 65536"/>
              <a:gd name="T8" fmla="*/ 0 60000 65536"/>
              <a:gd name="T9" fmla="*/ 0 w 19341"/>
              <a:gd name="T10" fmla="*/ 0 h 20714"/>
              <a:gd name="T11" fmla="*/ 19341 w 19341"/>
              <a:gd name="T12" fmla="*/ 20714 h 20714"/>
            </a:gdLst>
            <a:ahLst/>
            <a:cxnLst>
              <a:cxn ang="T6">
                <a:pos x="T0" y="T1"/>
              </a:cxn>
              <a:cxn ang="T7">
                <a:pos x="T2" y="T3"/>
              </a:cxn>
              <a:cxn ang="T8">
                <a:pos x="T4" y="T5"/>
              </a:cxn>
            </a:cxnLst>
            <a:rect l="T9" t="T10" r="T11" b="T12"/>
            <a:pathLst>
              <a:path w="19341" h="20714" fill="none" extrusionOk="0">
                <a:moveTo>
                  <a:pt x="6122" y="-1"/>
                </a:moveTo>
                <a:cubicBezTo>
                  <a:pt x="11879" y="1701"/>
                  <a:pt x="16668" y="5721"/>
                  <a:pt x="19340" y="11097"/>
                </a:cubicBezTo>
              </a:path>
              <a:path w="19341" h="20714" stroke="0" extrusionOk="0">
                <a:moveTo>
                  <a:pt x="6122" y="-1"/>
                </a:moveTo>
                <a:cubicBezTo>
                  <a:pt x="11879" y="1701"/>
                  <a:pt x="16668" y="5721"/>
                  <a:pt x="19340" y="11097"/>
                </a:cubicBezTo>
                <a:lnTo>
                  <a:pt x="0" y="20714"/>
                </a:lnTo>
                <a:lnTo>
                  <a:pt x="6122" y="-1"/>
                </a:lnTo>
                <a:close/>
              </a:path>
            </a:pathLst>
          </a:custGeom>
          <a:noFill/>
          <a:ln w="2857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 name="Oval 11">
            <a:extLst>
              <a:ext uri="{FF2B5EF4-FFF2-40B4-BE49-F238E27FC236}">
                <a16:creationId xmlns:a16="http://schemas.microsoft.com/office/drawing/2014/main" id="{E4AD8F0D-D752-49E0-8ECD-0C774909EC9F}"/>
              </a:ext>
            </a:extLst>
          </p:cNvPr>
          <p:cNvSpPr>
            <a:spLocks noChangeArrowheads="1"/>
          </p:cNvSpPr>
          <p:nvPr/>
        </p:nvSpPr>
        <p:spPr bwMode="auto">
          <a:xfrm>
            <a:off x="4632473" y="2988365"/>
            <a:ext cx="137947" cy="163470"/>
          </a:xfrm>
          <a:prstGeom prst="ellipse">
            <a:avLst/>
          </a:prstGeom>
          <a:solidFill>
            <a:srgbClr val="000000"/>
          </a:solidFill>
          <a:ln w="9525">
            <a:solidFill>
              <a:srgbClr val="000000"/>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53" name="Object 14">
            <a:extLst>
              <a:ext uri="{FF2B5EF4-FFF2-40B4-BE49-F238E27FC236}">
                <a16:creationId xmlns:a16="http://schemas.microsoft.com/office/drawing/2014/main" id="{54916A5B-CEEB-4FC5-BE04-5F8527A557DE}"/>
              </a:ext>
            </a:extLst>
          </p:cNvPr>
          <p:cNvGraphicFramePr>
            <a:graphicFrameLocks noChangeAspect="1"/>
          </p:cNvGraphicFramePr>
          <p:nvPr>
            <p:extLst>
              <p:ext uri="{D42A27DB-BD31-4B8C-83A1-F6EECF244321}">
                <p14:modId xmlns:p14="http://schemas.microsoft.com/office/powerpoint/2010/main" val="2160409228"/>
              </p:ext>
            </p:extLst>
          </p:nvPr>
        </p:nvGraphicFramePr>
        <p:xfrm>
          <a:off x="6532517" y="4577323"/>
          <a:ext cx="333306" cy="552965"/>
        </p:xfrm>
        <a:graphic>
          <a:graphicData uri="http://schemas.openxmlformats.org/presentationml/2006/ole">
            <mc:AlternateContent xmlns:mc="http://schemas.openxmlformats.org/markup-compatibility/2006">
              <mc:Choice xmlns:v="urn:schemas-microsoft-com:vml" Requires="v">
                <p:oleObj name="Equation" r:id="rId8" imgW="126725" imgH="177415" progId="Equation.3">
                  <p:embed/>
                </p:oleObj>
              </mc:Choice>
              <mc:Fallback>
                <p:oleObj name="Equation" r:id="rId8" imgW="126725" imgH="177415" progId="Equation.3">
                  <p:embed/>
                  <p:pic>
                    <p:nvPicPr>
                      <p:cNvPr id="34" name="Object 14">
                        <a:extLst>
                          <a:ext uri="{FF2B5EF4-FFF2-40B4-BE49-F238E27FC236}">
                            <a16:creationId xmlns:a16="http://schemas.microsoft.com/office/drawing/2014/main" id="{E56C5B5C-E4C1-4A8D-9123-DF5EFADF7F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2517" y="4577323"/>
                        <a:ext cx="333306" cy="552965"/>
                      </a:xfrm>
                      <a:prstGeom prst="rect">
                        <a:avLst/>
                      </a:prstGeom>
                      <a:noFill/>
                      <a:ln>
                        <a:noFill/>
                      </a:ln>
                      <a:effectLst/>
                    </p:spPr>
                  </p:pic>
                </p:oleObj>
              </mc:Fallback>
            </mc:AlternateContent>
          </a:graphicData>
        </a:graphic>
      </p:graphicFrame>
      <p:graphicFrame>
        <p:nvGraphicFramePr>
          <p:cNvPr id="54" name="Object 15">
            <a:extLst>
              <a:ext uri="{FF2B5EF4-FFF2-40B4-BE49-F238E27FC236}">
                <a16:creationId xmlns:a16="http://schemas.microsoft.com/office/drawing/2014/main" id="{BD354F6B-9F12-4D77-97BF-FEBDD8BBAEF8}"/>
              </a:ext>
            </a:extLst>
          </p:cNvPr>
          <p:cNvGraphicFramePr>
            <a:graphicFrameLocks noChangeAspect="1"/>
          </p:cNvGraphicFramePr>
          <p:nvPr>
            <p:extLst>
              <p:ext uri="{D42A27DB-BD31-4B8C-83A1-F6EECF244321}">
                <p14:modId xmlns:p14="http://schemas.microsoft.com/office/powerpoint/2010/main" val="3684417036"/>
              </p:ext>
            </p:extLst>
          </p:nvPr>
        </p:nvGraphicFramePr>
        <p:xfrm>
          <a:off x="727734" y="2799676"/>
          <a:ext cx="1762483" cy="557095"/>
        </p:xfrm>
        <a:graphic>
          <a:graphicData uri="http://schemas.openxmlformats.org/presentationml/2006/ole">
            <mc:AlternateContent xmlns:mc="http://schemas.openxmlformats.org/markup-compatibility/2006">
              <mc:Choice xmlns:v="urn:schemas-microsoft-com:vml" Requires="v">
                <p:oleObj name="Equation" r:id="rId10" imgW="863280" imgH="253800" progId="Equation.DSMT4">
                  <p:embed/>
                </p:oleObj>
              </mc:Choice>
              <mc:Fallback>
                <p:oleObj name="Equation" r:id="rId10" imgW="863280" imgH="253800" progId="Equation.DSMT4">
                  <p:embed/>
                  <p:pic>
                    <p:nvPicPr>
                      <p:cNvPr id="35" name="Object 15">
                        <a:extLst>
                          <a:ext uri="{FF2B5EF4-FFF2-40B4-BE49-F238E27FC236}">
                            <a16:creationId xmlns:a16="http://schemas.microsoft.com/office/drawing/2014/main" id="{5CC5879A-5AB5-4B16-B4F5-1D0A77BA8768}"/>
                          </a:ext>
                        </a:extLst>
                      </p:cNvPr>
                      <p:cNvPicPr>
                        <a:picLocks noChangeAspect="1" noChangeArrowheads="1"/>
                      </p:cNvPicPr>
                      <p:nvPr/>
                    </p:nvPicPr>
                    <p:blipFill>
                      <a:blip r:embed="rId11"/>
                      <a:srcRect/>
                      <a:stretch>
                        <a:fillRect/>
                      </a:stretch>
                    </p:blipFill>
                    <p:spPr bwMode="auto">
                      <a:xfrm>
                        <a:off x="727734" y="2799676"/>
                        <a:ext cx="1762483" cy="557095"/>
                      </a:xfrm>
                      <a:prstGeom prst="rect">
                        <a:avLst/>
                      </a:prstGeom>
                      <a:noFill/>
                      <a:ln>
                        <a:noFill/>
                      </a:ln>
                      <a:effectLst/>
                    </p:spPr>
                  </p:pic>
                </p:oleObj>
              </mc:Fallback>
            </mc:AlternateContent>
          </a:graphicData>
        </a:graphic>
      </p:graphicFrame>
      <p:sp>
        <p:nvSpPr>
          <p:cNvPr id="55" name="Line 29">
            <a:extLst>
              <a:ext uri="{FF2B5EF4-FFF2-40B4-BE49-F238E27FC236}">
                <a16:creationId xmlns:a16="http://schemas.microsoft.com/office/drawing/2014/main" id="{8919D9F7-7AC5-43D6-8229-F361D2C18FC9}"/>
              </a:ext>
            </a:extLst>
          </p:cNvPr>
          <p:cNvSpPr>
            <a:spLocks noChangeShapeType="1"/>
          </p:cNvSpPr>
          <p:nvPr/>
        </p:nvSpPr>
        <p:spPr bwMode="auto">
          <a:xfrm flipH="1">
            <a:off x="2545085" y="3089441"/>
            <a:ext cx="2050381" cy="0"/>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cxnSp>
        <p:nvCxnSpPr>
          <p:cNvPr id="56" name="Conector reto 55">
            <a:extLst>
              <a:ext uri="{FF2B5EF4-FFF2-40B4-BE49-F238E27FC236}">
                <a16:creationId xmlns:a16="http://schemas.microsoft.com/office/drawing/2014/main" id="{67A6745C-72B7-488B-A9B1-A09F2E9DBF99}"/>
              </a:ext>
            </a:extLst>
          </p:cNvPr>
          <p:cNvCxnSpPr/>
          <p:nvPr/>
        </p:nvCxnSpPr>
        <p:spPr bwMode="auto">
          <a:xfrm>
            <a:off x="4714786" y="3073759"/>
            <a:ext cx="0" cy="1471502"/>
          </a:xfrm>
          <a:prstGeom prst="line">
            <a:avLst/>
          </a:prstGeom>
          <a:solidFill>
            <a:schemeClr val="accent1"/>
          </a:solidFill>
          <a:ln w="9525" cap="flat" cmpd="sng" algn="ctr">
            <a:solidFill>
              <a:srgbClr val="000000"/>
            </a:solidFill>
            <a:prstDash val="dash"/>
            <a:round/>
            <a:headEnd type="none" w="sm" len="sm"/>
            <a:tailEnd type="none" w="sm" len="sm"/>
          </a:ln>
          <a:effectLst/>
        </p:spPr>
      </p:cxnSp>
      <p:sp>
        <p:nvSpPr>
          <p:cNvPr id="57" name="Line 9">
            <a:extLst>
              <a:ext uri="{FF2B5EF4-FFF2-40B4-BE49-F238E27FC236}">
                <a16:creationId xmlns:a16="http://schemas.microsoft.com/office/drawing/2014/main" id="{CE4F120F-13E2-47E9-BFBA-ED1DDAD62614}"/>
              </a:ext>
            </a:extLst>
          </p:cNvPr>
          <p:cNvSpPr>
            <a:spLocks noChangeShapeType="1"/>
          </p:cNvSpPr>
          <p:nvPr/>
        </p:nvSpPr>
        <p:spPr bwMode="auto">
          <a:xfrm flipV="1">
            <a:off x="2580118" y="1719991"/>
            <a:ext cx="3347928" cy="2832159"/>
          </a:xfrm>
          <a:prstGeom prst="line">
            <a:avLst/>
          </a:prstGeom>
          <a:noFill/>
          <a:ln w="28575">
            <a:solidFill>
              <a:srgbClr val="0070C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aphicFrame>
        <p:nvGraphicFramePr>
          <p:cNvPr id="58" name="Object 4">
            <a:extLst>
              <a:ext uri="{FF2B5EF4-FFF2-40B4-BE49-F238E27FC236}">
                <a16:creationId xmlns:a16="http://schemas.microsoft.com/office/drawing/2014/main" id="{ACF7CA56-A31E-4EB7-AA82-0416E5F72E43}"/>
              </a:ext>
            </a:extLst>
          </p:cNvPr>
          <p:cNvGraphicFramePr>
            <a:graphicFrameLocks noChangeAspect="1"/>
          </p:cNvGraphicFramePr>
          <p:nvPr>
            <p:extLst>
              <p:ext uri="{D42A27DB-BD31-4B8C-83A1-F6EECF244321}">
                <p14:modId xmlns:p14="http://schemas.microsoft.com/office/powerpoint/2010/main" val="1049668070"/>
              </p:ext>
            </p:extLst>
          </p:nvPr>
        </p:nvGraphicFramePr>
        <p:xfrm>
          <a:off x="5855708" y="1221010"/>
          <a:ext cx="1308580" cy="519583"/>
        </p:xfrm>
        <a:graphic>
          <a:graphicData uri="http://schemas.openxmlformats.org/presentationml/2006/ole">
            <mc:AlternateContent xmlns:mc="http://schemas.openxmlformats.org/markup-compatibility/2006">
              <mc:Choice xmlns:v="urn:schemas-microsoft-com:vml" Requires="v">
                <p:oleObj name="Equation" r:id="rId12" imgW="609480" imgH="253800" progId="Equation.DSMT4">
                  <p:embed/>
                </p:oleObj>
              </mc:Choice>
              <mc:Fallback>
                <p:oleObj name="Equation" r:id="rId12" imgW="609480" imgH="253800" progId="Equation.DSMT4">
                  <p:embed/>
                  <p:pic>
                    <p:nvPicPr>
                      <p:cNvPr id="39" name="Object 4">
                        <a:extLst>
                          <a:ext uri="{FF2B5EF4-FFF2-40B4-BE49-F238E27FC236}">
                            <a16:creationId xmlns:a16="http://schemas.microsoft.com/office/drawing/2014/main" id="{7D3A0CBF-A7A7-4F69-AD35-EBC6BEC2F7E5}"/>
                          </a:ext>
                        </a:extLst>
                      </p:cNvPr>
                      <p:cNvPicPr>
                        <a:picLocks noChangeAspect="1" noChangeArrowheads="1"/>
                      </p:cNvPicPr>
                      <p:nvPr/>
                    </p:nvPicPr>
                    <p:blipFill>
                      <a:blip r:embed="rId13"/>
                      <a:srcRect/>
                      <a:stretch>
                        <a:fillRect/>
                      </a:stretch>
                    </p:blipFill>
                    <p:spPr bwMode="auto">
                      <a:xfrm>
                        <a:off x="5855708" y="1221010"/>
                        <a:ext cx="1308580" cy="519583"/>
                      </a:xfrm>
                      <a:prstGeom prst="rect">
                        <a:avLst/>
                      </a:prstGeom>
                      <a:noFill/>
                      <a:ln>
                        <a:noFill/>
                      </a:ln>
                      <a:effectLst/>
                    </p:spPr>
                  </p:pic>
                </p:oleObj>
              </mc:Fallback>
            </mc:AlternateContent>
          </a:graphicData>
        </a:graphic>
      </p:graphicFrame>
      <p:sp>
        <p:nvSpPr>
          <p:cNvPr id="59" name="Oval 11">
            <a:extLst>
              <a:ext uri="{FF2B5EF4-FFF2-40B4-BE49-F238E27FC236}">
                <a16:creationId xmlns:a16="http://schemas.microsoft.com/office/drawing/2014/main" id="{9B1AAD51-484B-4AAA-B01A-B6832399ED00}"/>
              </a:ext>
            </a:extLst>
          </p:cNvPr>
          <p:cNvSpPr>
            <a:spLocks noChangeArrowheads="1"/>
          </p:cNvSpPr>
          <p:nvPr/>
        </p:nvSpPr>
        <p:spPr bwMode="auto">
          <a:xfrm>
            <a:off x="3775204" y="3391676"/>
            <a:ext cx="137947" cy="163470"/>
          </a:xfrm>
          <a:prstGeom prst="ellipse">
            <a:avLst/>
          </a:prstGeom>
          <a:solidFill>
            <a:srgbClr val="0070C0"/>
          </a:solidFill>
          <a:ln w="9525">
            <a:solidFill>
              <a:srgbClr val="0070C0"/>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60" name="Object 6">
            <a:extLst>
              <a:ext uri="{FF2B5EF4-FFF2-40B4-BE49-F238E27FC236}">
                <a16:creationId xmlns:a16="http://schemas.microsoft.com/office/drawing/2014/main" id="{DC4CC41F-7F3E-442F-A60D-ED181BB79CDC}"/>
              </a:ext>
            </a:extLst>
          </p:cNvPr>
          <p:cNvGraphicFramePr>
            <a:graphicFrameLocks noChangeAspect="1"/>
          </p:cNvGraphicFramePr>
          <p:nvPr>
            <p:extLst>
              <p:ext uri="{D42A27DB-BD31-4B8C-83A1-F6EECF244321}">
                <p14:modId xmlns:p14="http://schemas.microsoft.com/office/powerpoint/2010/main" val="3896033448"/>
              </p:ext>
            </p:extLst>
          </p:nvPr>
        </p:nvGraphicFramePr>
        <p:xfrm>
          <a:off x="3601766" y="4496256"/>
          <a:ext cx="451036" cy="671418"/>
        </p:xfrm>
        <a:graphic>
          <a:graphicData uri="http://schemas.openxmlformats.org/presentationml/2006/ole">
            <mc:AlternateContent xmlns:mc="http://schemas.openxmlformats.org/markup-compatibility/2006">
              <mc:Choice xmlns:v="urn:schemas-microsoft-com:vml" Requires="v">
                <p:oleObj name="Equation" r:id="rId14" imgW="177480" imgH="241200" progId="Equation.DSMT4">
                  <p:embed/>
                </p:oleObj>
              </mc:Choice>
              <mc:Fallback>
                <p:oleObj name="Equation" r:id="rId14" imgW="177480" imgH="241200" progId="Equation.DSMT4">
                  <p:embed/>
                  <p:pic>
                    <p:nvPicPr>
                      <p:cNvPr id="41" name="Object 6">
                        <a:extLst>
                          <a:ext uri="{FF2B5EF4-FFF2-40B4-BE49-F238E27FC236}">
                            <a16:creationId xmlns:a16="http://schemas.microsoft.com/office/drawing/2014/main" id="{C538532A-F6FC-45C6-8C3E-DC1445619660}"/>
                          </a:ext>
                        </a:extLst>
                      </p:cNvPr>
                      <p:cNvPicPr>
                        <a:picLocks noChangeAspect="1" noChangeArrowheads="1"/>
                      </p:cNvPicPr>
                      <p:nvPr/>
                    </p:nvPicPr>
                    <p:blipFill>
                      <a:blip r:embed="rId15"/>
                      <a:srcRect/>
                      <a:stretch>
                        <a:fillRect/>
                      </a:stretch>
                    </p:blipFill>
                    <p:spPr bwMode="auto">
                      <a:xfrm>
                        <a:off x="3601766" y="4496256"/>
                        <a:ext cx="451036" cy="671418"/>
                      </a:xfrm>
                      <a:prstGeom prst="rect">
                        <a:avLst/>
                      </a:prstGeom>
                      <a:noFill/>
                      <a:ln>
                        <a:noFill/>
                      </a:ln>
                      <a:effectLst/>
                    </p:spPr>
                  </p:pic>
                </p:oleObj>
              </mc:Fallback>
            </mc:AlternateContent>
          </a:graphicData>
        </a:graphic>
      </p:graphicFrame>
      <p:cxnSp>
        <p:nvCxnSpPr>
          <p:cNvPr id="61" name="Conector reto 60">
            <a:extLst>
              <a:ext uri="{FF2B5EF4-FFF2-40B4-BE49-F238E27FC236}">
                <a16:creationId xmlns:a16="http://schemas.microsoft.com/office/drawing/2014/main" id="{2E248227-4D61-49F7-A4F6-135CD2514173}"/>
              </a:ext>
            </a:extLst>
          </p:cNvPr>
          <p:cNvCxnSpPr/>
          <p:nvPr/>
        </p:nvCxnSpPr>
        <p:spPr bwMode="auto">
          <a:xfrm>
            <a:off x="3834958" y="3555145"/>
            <a:ext cx="0" cy="997005"/>
          </a:xfrm>
          <a:prstGeom prst="line">
            <a:avLst/>
          </a:prstGeom>
          <a:solidFill>
            <a:schemeClr val="accent1"/>
          </a:solidFill>
          <a:ln w="9525" cap="flat" cmpd="sng" algn="ctr">
            <a:solidFill>
              <a:srgbClr val="0070C0"/>
            </a:solidFill>
            <a:prstDash val="dash"/>
            <a:round/>
            <a:headEnd type="none" w="sm" len="sm"/>
            <a:tailEnd type="none" w="sm" len="sm"/>
          </a:ln>
          <a:effectLst/>
        </p:spPr>
      </p:cxnSp>
      <p:cxnSp>
        <p:nvCxnSpPr>
          <p:cNvPr id="62" name="Conector reto 61">
            <a:extLst>
              <a:ext uri="{FF2B5EF4-FFF2-40B4-BE49-F238E27FC236}">
                <a16:creationId xmlns:a16="http://schemas.microsoft.com/office/drawing/2014/main" id="{EF756A26-C7F4-4A67-9DDB-AFA97BB05FE4}"/>
              </a:ext>
            </a:extLst>
          </p:cNvPr>
          <p:cNvCxnSpPr/>
          <p:nvPr/>
        </p:nvCxnSpPr>
        <p:spPr bwMode="auto">
          <a:xfrm>
            <a:off x="2580118" y="3457454"/>
            <a:ext cx="1195086" cy="0"/>
          </a:xfrm>
          <a:prstGeom prst="line">
            <a:avLst/>
          </a:prstGeom>
          <a:solidFill>
            <a:schemeClr val="accent1"/>
          </a:solidFill>
          <a:ln w="9525" cap="flat" cmpd="sng" algn="ctr">
            <a:solidFill>
              <a:srgbClr val="0070C0"/>
            </a:solidFill>
            <a:prstDash val="dash"/>
            <a:round/>
            <a:headEnd type="none" w="sm" len="sm"/>
            <a:tailEnd type="none" w="sm" len="sm"/>
          </a:ln>
          <a:effectLst/>
        </p:spPr>
      </p:cxnSp>
      <p:graphicFrame>
        <p:nvGraphicFramePr>
          <p:cNvPr id="63" name="Object 15">
            <a:extLst>
              <a:ext uri="{FF2B5EF4-FFF2-40B4-BE49-F238E27FC236}">
                <a16:creationId xmlns:a16="http://schemas.microsoft.com/office/drawing/2014/main" id="{DE72A306-3A57-410C-B058-143576675AEA}"/>
              </a:ext>
            </a:extLst>
          </p:cNvPr>
          <p:cNvGraphicFramePr>
            <a:graphicFrameLocks noChangeAspect="1"/>
          </p:cNvGraphicFramePr>
          <p:nvPr>
            <p:extLst>
              <p:ext uri="{D42A27DB-BD31-4B8C-83A1-F6EECF244321}">
                <p14:modId xmlns:p14="http://schemas.microsoft.com/office/powerpoint/2010/main" val="3810335989"/>
              </p:ext>
            </p:extLst>
          </p:nvPr>
        </p:nvGraphicFramePr>
        <p:xfrm>
          <a:off x="608226" y="3260120"/>
          <a:ext cx="1840343" cy="556856"/>
        </p:xfrm>
        <a:graphic>
          <a:graphicData uri="http://schemas.openxmlformats.org/presentationml/2006/ole">
            <mc:AlternateContent xmlns:mc="http://schemas.openxmlformats.org/markup-compatibility/2006">
              <mc:Choice xmlns:v="urn:schemas-microsoft-com:vml" Requires="v">
                <p:oleObj name="Equation" r:id="rId16" imgW="901440" imgH="253800" progId="Equation.DSMT4">
                  <p:embed/>
                </p:oleObj>
              </mc:Choice>
              <mc:Fallback>
                <p:oleObj name="Equation" r:id="rId16" imgW="901440" imgH="253800" progId="Equation.DSMT4">
                  <p:embed/>
                  <p:pic>
                    <p:nvPicPr>
                      <p:cNvPr id="44" name="Object 15">
                        <a:extLst>
                          <a:ext uri="{FF2B5EF4-FFF2-40B4-BE49-F238E27FC236}">
                            <a16:creationId xmlns:a16="http://schemas.microsoft.com/office/drawing/2014/main" id="{5D4C28B3-66D6-4A15-A5D9-29D32F6F922B}"/>
                          </a:ext>
                        </a:extLst>
                      </p:cNvPr>
                      <p:cNvPicPr>
                        <a:picLocks noChangeAspect="1" noChangeArrowheads="1"/>
                      </p:cNvPicPr>
                      <p:nvPr/>
                    </p:nvPicPr>
                    <p:blipFill>
                      <a:blip r:embed="rId17"/>
                      <a:srcRect/>
                      <a:stretch>
                        <a:fillRect/>
                      </a:stretch>
                    </p:blipFill>
                    <p:spPr bwMode="auto">
                      <a:xfrm>
                        <a:off x="608226" y="3260120"/>
                        <a:ext cx="1840343" cy="556856"/>
                      </a:xfrm>
                      <a:prstGeom prst="rect">
                        <a:avLst/>
                      </a:prstGeom>
                      <a:noFill/>
                      <a:ln>
                        <a:noFill/>
                      </a:ln>
                      <a:effectLst/>
                    </p:spPr>
                  </p:pic>
                </p:oleObj>
              </mc:Fallback>
            </mc:AlternateContent>
          </a:graphicData>
        </a:graphic>
      </p:graphicFrame>
      <p:graphicFrame>
        <p:nvGraphicFramePr>
          <p:cNvPr id="64" name="Objeto 63">
            <a:extLst>
              <a:ext uri="{FF2B5EF4-FFF2-40B4-BE49-F238E27FC236}">
                <a16:creationId xmlns:a16="http://schemas.microsoft.com/office/drawing/2014/main" id="{2590FB7E-D5CF-47C4-AE4B-5D258DBA9469}"/>
              </a:ext>
            </a:extLst>
          </p:cNvPr>
          <p:cNvGraphicFramePr>
            <a:graphicFrameLocks noChangeAspect="1"/>
          </p:cNvGraphicFramePr>
          <p:nvPr>
            <p:extLst>
              <p:ext uri="{D42A27DB-BD31-4B8C-83A1-F6EECF244321}">
                <p14:modId xmlns:p14="http://schemas.microsoft.com/office/powerpoint/2010/main" val="3075177348"/>
              </p:ext>
            </p:extLst>
          </p:nvPr>
        </p:nvGraphicFramePr>
        <p:xfrm>
          <a:off x="7711285" y="337096"/>
          <a:ext cx="1252537" cy="676481"/>
        </p:xfrm>
        <a:graphic>
          <a:graphicData uri="http://schemas.openxmlformats.org/presentationml/2006/ole">
            <mc:AlternateContent xmlns:mc="http://schemas.openxmlformats.org/markup-compatibility/2006">
              <mc:Choice xmlns:v="urn:schemas-microsoft-com:vml" Requires="v">
                <p:oleObj name="Equation" r:id="rId18" imgW="711000" imgH="431640" progId="Equation.DSMT4">
                  <p:embed/>
                </p:oleObj>
              </mc:Choice>
              <mc:Fallback>
                <p:oleObj name="Equation" r:id="rId18" imgW="711000" imgH="431640" progId="Equation.DSMT4">
                  <p:embed/>
                  <p:pic>
                    <p:nvPicPr>
                      <p:cNvPr id="50" name="Objeto 49">
                        <a:extLst>
                          <a:ext uri="{FF2B5EF4-FFF2-40B4-BE49-F238E27FC236}">
                            <a16:creationId xmlns:a16="http://schemas.microsoft.com/office/drawing/2014/main" id="{0CADAB70-81CA-4954-815B-63C2B7107F6C}"/>
                          </a:ext>
                        </a:extLst>
                      </p:cNvPr>
                      <p:cNvPicPr/>
                      <p:nvPr/>
                    </p:nvPicPr>
                    <p:blipFill>
                      <a:blip r:embed="rId19"/>
                      <a:stretch>
                        <a:fillRect/>
                      </a:stretch>
                    </p:blipFill>
                    <p:spPr>
                      <a:xfrm>
                        <a:off x="7711285" y="337096"/>
                        <a:ext cx="1252537" cy="676481"/>
                      </a:xfrm>
                      <a:prstGeom prst="rect">
                        <a:avLst/>
                      </a:prstGeom>
                    </p:spPr>
                  </p:pic>
                </p:oleObj>
              </mc:Fallback>
            </mc:AlternateContent>
          </a:graphicData>
        </a:graphic>
      </p:graphicFrame>
      <p:sp>
        <p:nvSpPr>
          <p:cNvPr id="66" name="Rectangle 3">
            <a:extLst>
              <a:ext uri="{FF2B5EF4-FFF2-40B4-BE49-F238E27FC236}">
                <a16:creationId xmlns:a16="http://schemas.microsoft.com/office/drawing/2014/main" id="{50E9EA2F-778D-40E9-9D0B-F003185C97D4}"/>
              </a:ext>
            </a:extLst>
          </p:cNvPr>
          <p:cNvSpPr txBox="1">
            <a:spLocks noChangeArrowheads="1"/>
          </p:cNvSpPr>
          <p:nvPr/>
        </p:nvSpPr>
        <p:spPr bwMode="auto">
          <a:xfrm>
            <a:off x="0" y="-92546"/>
            <a:ext cx="9073008" cy="85928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150000"/>
              </a:lnSpc>
              <a:buClrTx/>
              <a:buSzPct val="100000"/>
              <a:buFont typeface="Wingdings" panose="05000000000000000000" pitchFamily="2" charset="2"/>
              <a:buChar char="§"/>
            </a:pPr>
            <a:r>
              <a:rPr lang="pt-BR" altLang="en-US" sz="2100" dirty="0">
                <a:solidFill>
                  <a:srgbClr val="000000"/>
                </a:solidFill>
                <a:latin typeface="Arial" panose="020B0604020202020204" pitchFamily="34" charset="0"/>
                <a:cs typeface="Arial" panose="020B0604020202020204" pitchFamily="34" charset="0"/>
              </a:rPr>
              <a:t>O aumento da taxa de crescimento populacional reduz o estoque de capital </a:t>
            </a:r>
            <a:r>
              <a:rPr lang="pt-BR" altLang="en-US" sz="2100" i="1" dirty="0">
                <a:solidFill>
                  <a:srgbClr val="000000"/>
                </a:solidFill>
                <a:latin typeface="Arial" panose="020B0604020202020204" pitchFamily="34" charset="0"/>
                <a:cs typeface="Arial" panose="020B0604020202020204" pitchFamily="34" charset="0"/>
              </a:rPr>
              <a:t>per capita</a:t>
            </a:r>
            <a:r>
              <a:rPr lang="pt-BR" altLang="en-US" sz="2100" dirty="0">
                <a:solidFill>
                  <a:srgbClr val="000000"/>
                </a:solidFill>
                <a:latin typeface="Arial" panose="020B0604020202020204" pitchFamily="34" charset="0"/>
                <a:cs typeface="Arial" panose="020B0604020202020204" pitchFamily="34" charset="0"/>
              </a:rPr>
              <a:t>, reduzindo assim o produto </a:t>
            </a:r>
            <a:r>
              <a:rPr lang="pt-BR" altLang="en-US" sz="2100" i="1" dirty="0">
                <a:solidFill>
                  <a:srgbClr val="000000"/>
                </a:solidFill>
                <a:latin typeface="Arial" panose="020B0604020202020204" pitchFamily="34" charset="0"/>
                <a:cs typeface="Arial" panose="020B0604020202020204" pitchFamily="34" charset="0"/>
              </a:rPr>
              <a:t>per capita, mas </a:t>
            </a:r>
            <a:endParaRPr lang="en-US" altLang="en-US" sz="21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187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additive="base">
                                        <p:cTn id="11" dur="500" fill="hold"/>
                                        <p:tgtEl>
                                          <p:spTgt spid="57"/>
                                        </p:tgtEl>
                                        <p:attrNameLst>
                                          <p:attrName>ppt_x</p:attrName>
                                        </p:attrNameLst>
                                      </p:cBhvr>
                                      <p:tavLst>
                                        <p:tav tm="0">
                                          <p:val>
                                            <p:strVal val="#ppt_x"/>
                                          </p:val>
                                        </p:tav>
                                        <p:tav tm="100000">
                                          <p:val>
                                            <p:strVal val="#ppt_x"/>
                                          </p:val>
                                        </p:tav>
                                      </p:tavLst>
                                    </p:anim>
                                    <p:anim calcmode="lin" valueType="num">
                                      <p:cBhvr additive="base">
                                        <p:cTn id="12" dur="500" fill="hold"/>
                                        <p:tgtEl>
                                          <p:spTgt spid="5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500" fill="hold"/>
                                        <p:tgtEl>
                                          <p:spTgt spid="58"/>
                                        </p:tgtEl>
                                        <p:attrNameLst>
                                          <p:attrName>ppt_x</p:attrName>
                                        </p:attrNameLst>
                                      </p:cBhvr>
                                      <p:tavLst>
                                        <p:tav tm="0">
                                          <p:val>
                                            <p:strVal val="#ppt_x"/>
                                          </p:val>
                                        </p:tav>
                                        <p:tav tm="100000">
                                          <p:val>
                                            <p:strVal val="#ppt_x"/>
                                          </p:val>
                                        </p:tav>
                                      </p:tavLst>
                                    </p:anim>
                                    <p:anim calcmode="lin" valueType="num">
                                      <p:cBhvr additive="base">
                                        <p:cTn id="16" dur="50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2"/>
                                        </p:tgtEl>
                                        <p:attrNameLst>
                                          <p:attrName>style.visibility</p:attrName>
                                        </p:attrNameLst>
                                      </p:cBhvr>
                                      <p:to>
                                        <p:strVal val="visible"/>
                                      </p:to>
                                    </p:set>
                                    <p:anim calcmode="lin" valueType="num">
                                      <p:cBhvr additive="base">
                                        <p:cTn id="19" dur="500" fill="hold"/>
                                        <p:tgtEl>
                                          <p:spTgt spid="62"/>
                                        </p:tgtEl>
                                        <p:attrNameLst>
                                          <p:attrName>ppt_x</p:attrName>
                                        </p:attrNameLst>
                                      </p:cBhvr>
                                      <p:tavLst>
                                        <p:tav tm="0">
                                          <p:val>
                                            <p:strVal val="#ppt_x"/>
                                          </p:val>
                                        </p:tav>
                                        <p:tav tm="100000">
                                          <p:val>
                                            <p:strVal val="#ppt_x"/>
                                          </p:val>
                                        </p:tav>
                                      </p:tavLst>
                                    </p:anim>
                                    <p:anim calcmode="lin" valueType="num">
                                      <p:cBhvr additive="base">
                                        <p:cTn id="20" dur="500" fill="hold"/>
                                        <p:tgtEl>
                                          <p:spTgt spid="6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ppt_x"/>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additive="base">
                                        <p:cTn id="27" dur="500" fill="hold"/>
                                        <p:tgtEl>
                                          <p:spTgt spid="60"/>
                                        </p:tgtEl>
                                        <p:attrNameLst>
                                          <p:attrName>ppt_x</p:attrName>
                                        </p:attrNameLst>
                                      </p:cBhvr>
                                      <p:tavLst>
                                        <p:tav tm="0">
                                          <p:val>
                                            <p:strVal val="#ppt_x"/>
                                          </p:val>
                                        </p:tav>
                                        <p:tav tm="100000">
                                          <p:val>
                                            <p:strVal val="#ppt_x"/>
                                          </p:val>
                                        </p:tav>
                                      </p:tavLst>
                                    </p:anim>
                                    <p:anim calcmode="lin" valueType="num">
                                      <p:cBhvr additive="base">
                                        <p:cTn id="28" dur="500" fill="hold"/>
                                        <p:tgtEl>
                                          <p:spTgt spid="6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500" fill="hold"/>
                                        <p:tgtEl>
                                          <p:spTgt spid="63"/>
                                        </p:tgtEl>
                                        <p:attrNameLst>
                                          <p:attrName>ppt_x</p:attrName>
                                        </p:attrNameLst>
                                      </p:cBhvr>
                                      <p:tavLst>
                                        <p:tav tm="0">
                                          <p:val>
                                            <p:strVal val="#ppt_x"/>
                                          </p:val>
                                        </p:tav>
                                        <p:tav tm="100000">
                                          <p:val>
                                            <p:strVal val="#ppt_x"/>
                                          </p:val>
                                        </p:tav>
                                      </p:tavLst>
                                    </p:anim>
                                    <p:anim calcmode="lin" valueType="num">
                                      <p:cBhvr additive="base">
                                        <p:cTn id="3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9"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2F2C68B-7403-4428-AF01-9D1FE59EB75E}"/>
              </a:ext>
            </a:extLst>
          </p:cNvPr>
          <p:cNvSpPr/>
          <p:nvPr/>
        </p:nvSpPr>
        <p:spPr>
          <a:xfrm>
            <a:off x="179512" y="-20538"/>
            <a:ext cx="8784976" cy="754053"/>
          </a:xfrm>
          <a:prstGeom prst="rect">
            <a:avLst/>
          </a:prstGeom>
        </p:spPr>
        <p:txBody>
          <a:bodyPr wrap="square">
            <a:spAutoFit/>
          </a:bodyPr>
          <a:lstStyle/>
          <a:p>
            <a:pPr algn="just"/>
            <a:r>
              <a:rPr lang="pt-BR" sz="1900" b="1" dirty="0">
                <a:latin typeface="Arial" panose="020B0604020202020204" pitchFamily="34" charset="0"/>
                <a:cs typeface="Arial" panose="020B0604020202020204" pitchFamily="34" charset="0"/>
              </a:rPr>
              <a:t>2)</a:t>
            </a:r>
            <a:r>
              <a:rPr lang="pt-BR" sz="1900" dirty="0">
                <a:latin typeface="Arial" panose="020B0604020202020204" pitchFamily="34" charset="0"/>
                <a:cs typeface="Arial" panose="020B0604020202020204" pitchFamily="34" charset="0"/>
              </a:rPr>
              <a:t> </a:t>
            </a:r>
            <a:r>
              <a:rPr lang="pt-BR" sz="1900" b="0" i="0" dirty="0">
                <a:effectLst/>
                <a:latin typeface="Arial" panose="020B0604020202020204" pitchFamily="34" charset="0"/>
                <a:cs typeface="Arial" panose="020B0604020202020204" pitchFamily="34" charset="0"/>
              </a:rPr>
              <a:t>Quanto maior a taxa de poupança de uma economia, maior será a renda </a:t>
            </a:r>
            <a:r>
              <a:rPr lang="pt-BR" sz="1900" b="0" i="1" dirty="0">
                <a:effectLst/>
                <a:latin typeface="Arial" panose="020B0604020202020204" pitchFamily="34" charset="0"/>
                <a:cs typeface="Arial" panose="020B0604020202020204" pitchFamily="34" charset="0"/>
              </a:rPr>
              <a:t>per capita </a:t>
            </a:r>
            <a:r>
              <a:rPr lang="pt-BR" sz="1900" b="0" i="0" dirty="0">
                <a:effectLst/>
                <a:latin typeface="Arial" panose="020B0604020202020204" pitchFamily="34" charset="0"/>
                <a:cs typeface="Arial" panose="020B0604020202020204" pitchFamily="34" charset="0"/>
              </a:rPr>
              <a:t>em estado estacionário.</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83F29FAB-893A-44F8-BF18-A06FA7296279}"/>
              </a:ext>
            </a:extLst>
          </p:cNvPr>
          <p:cNvSpPr txBox="1"/>
          <p:nvPr/>
        </p:nvSpPr>
        <p:spPr>
          <a:xfrm>
            <a:off x="3563888" y="26749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65D648AC-311D-49F2-A806-B5AB6E902750}"/>
              </a:ext>
            </a:extLst>
          </p:cNvPr>
          <p:cNvSpPr txBox="1"/>
          <p:nvPr/>
        </p:nvSpPr>
        <p:spPr>
          <a:xfrm>
            <a:off x="179512" y="771550"/>
            <a:ext cx="8784976" cy="2123658"/>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Considerando o modelo se Solow, com progresso técnico ou não, dada a taxa de poupança, a economia converge para um estado estacionário, onde a taxa de crescimento do PIB </a:t>
            </a:r>
            <a:r>
              <a:rPr lang="pt-BR" sz="2000" i="1" dirty="0">
                <a:latin typeface="Arial" panose="020B0604020202020204" pitchFamily="34" charset="0"/>
                <a:cs typeface="Arial" panose="020B0604020202020204" pitchFamily="34" charset="0"/>
              </a:rPr>
              <a:t>per capita </a:t>
            </a:r>
            <a:r>
              <a:rPr lang="pt-BR" sz="2000" dirty="0">
                <a:latin typeface="Arial" panose="020B0604020202020204" pitchFamily="34" charset="0"/>
                <a:cs typeface="Arial" panose="020B0604020202020204" pitchFamily="34" charset="0"/>
              </a:rPr>
              <a:t>passa a depender da taxa de variação tecnológica.</a:t>
            </a:r>
          </a:p>
          <a:p>
            <a:pPr marL="342900" indent="-342900"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Claro, de </a:t>
            </a:r>
            <a:r>
              <a:rPr lang="pt-BR" sz="2000" i="1" dirty="0" err="1">
                <a:latin typeface="Arial" panose="020B0604020202020204" pitchFamily="34" charset="0"/>
                <a:cs typeface="Arial" panose="020B0604020202020204" pitchFamily="34" charset="0"/>
              </a:rPr>
              <a:t>g</a:t>
            </a:r>
            <a:r>
              <a:rPr lang="pt-BR" sz="1200" i="1" dirty="0" err="1">
                <a:latin typeface="Arial" panose="020B0604020202020204" pitchFamily="34" charset="0"/>
                <a:cs typeface="Arial" panose="020B0604020202020204" pitchFamily="34" charset="0"/>
              </a:rPr>
              <a:t>A</a:t>
            </a:r>
            <a:r>
              <a:rPr lang="pt-BR" sz="2000" dirty="0">
                <a:latin typeface="Arial" panose="020B0604020202020204" pitchFamily="34" charset="0"/>
                <a:cs typeface="Arial" panose="020B0604020202020204" pitchFamily="34" charset="0"/>
              </a:rPr>
              <a:t> = 0, teremos </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aphicFrame>
        <p:nvGraphicFramePr>
          <p:cNvPr id="5" name="Object 15">
            <a:extLst>
              <a:ext uri="{FF2B5EF4-FFF2-40B4-BE49-F238E27FC236}">
                <a16:creationId xmlns:a16="http://schemas.microsoft.com/office/drawing/2014/main" id="{D84AF771-F124-4D61-82AA-5B736E4AEEAD}"/>
              </a:ext>
            </a:extLst>
          </p:cNvPr>
          <p:cNvGraphicFramePr>
            <a:graphicFrameLocks noChangeAspect="1"/>
          </p:cNvGraphicFramePr>
          <p:nvPr>
            <p:extLst>
              <p:ext uri="{D42A27DB-BD31-4B8C-83A1-F6EECF244321}">
                <p14:modId xmlns:p14="http://schemas.microsoft.com/office/powerpoint/2010/main" val="2796886200"/>
              </p:ext>
            </p:extLst>
          </p:nvPr>
        </p:nvGraphicFramePr>
        <p:xfrm>
          <a:off x="3995936" y="1865354"/>
          <a:ext cx="941506" cy="965745"/>
        </p:xfrm>
        <a:graphic>
          <a:graphicData uri="http://schemas.openxmlformats.org/presentationml/2006/ole">
            <mc:AlternateContent xmlns:mc="http://schemas.openxmlformats.org/markup-compatibility/2006">
              <mc:Choice xmlns:v="urn:schemas-microsoft-com:vml" Requires="v">
                <p:oleObj name="Equation" r:id="rId2" imgW="495000" imgH="507960" progId="Equation.DSMT4">
                  <p:embed/>
                </p:oleObj>
              </mc:Choice>
              <mc:Fallback>
                <p:oleObj name="Equation" r:id="rId2" imgW="495000" imgH="507960" progId="Equation.DSMT4">
                  <p:embed/>
                  <p:pic>
                    <p:nvPicPr>
                      <p:cNvPr id="9" name="Object 15">
                        <a:extLst>
                          <a:ext uri="{FF2B5EF4-FFF2-40B4-BE49-F238E27FC236}">
                            <a16:creationId xmlns:a16="http://schemas.microsoft.com/office/drawing/2014/main" id="{51EB0B51-856A-4EB2-AA71-7CE8B8C6B272}"/>
                          </a:ext>
                        </a:extLst>
                      </p:cNvPr>
                      <p:cNvPicPr>
                        <a:picLocks noChangeAspect="1" noChangeArrowheads="1"/>
                      </p:cNvPicPr>
                      <p:nvPr/>
                    </p:nvPicPr>
                    <p:blipFill>
                      <a:blip r:embed="rId3"/>
                      <a:srcRect/>
                      <a:stretch>
                        <a:fillRect/>
                      </a:stretch>
                    </p:blipFill>
                    <p:spPr bwMode="auto">
                      <a:xfrm>
                        <a:off x="3995936" y="1865354"/>
                        <a:ext cx="941506" cy="965745"/>
                      </a:xfrm>
                      <a:prstGeom prst="rect">
                        <a:avLst/>
                      </a:prstGeom>
                      <a:noFill/>
                      <a:ln>
                        <a:noFill/>
                      </a:ln>
                      <a:effectLst/>
                    </p:spPr>
                  </p:pic>
                </p:oleObj>
              </mc:Fallback>
            </mc:AlternateContent>
          </a:graphicData>
        </a:graphic>
      </p:graphicFrame>
      <p:sp>
        <p:nvSpPr>
          <p:cNvPr id="6" name="CaixaDeTexto 5">
            <a:extLst>
              <a:ext uri="{FF2B5EF4-FFF2-40B4-BE49-F238E27FC236}">
                <a16:creationId xmlns:a16="http://schemas.microsoft.com/office/drawing/2014/main" id="{66B48CC6-B253-467B-88D7-53182D6BD6DE}"/>
              </a:ext>
            </a:extLst>
          </p:cNvPr>
          <p:cNvSpPr txBox="1"/>
          <p:nvPr/>
        </p:nvSpPr>
        <p:spPr>
          <a:xfrm>
            <a:off x="179512" y="2824356"/>
            <a:ext cx="8784976" cy="132343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 </a:t>
            </a:r>
            <a:r>
              <a:rPr lang="pt-BR" sz="2000" b="1" dirty="0">
                <a:latin typeface="Arial" panose="020B0604020202020204" pitchFamily="34" charset="0"/>
                <a:cs typeface="Arial" panose="020B0604020202020204" pitchFamily="34" charset="0"/>
              </a:rPr>
              <a:t>aumento da taxa de poupança </a:t>
            </a:r>
            <a:r>
              <a:rPr lang="pt-BR" sz="2000" dirty="0">
                <a:latin typeface="Arial" panose="020B0604020202020204" pitchFamily="34" charset="0"/>
                <a:cs typeface="Arial" panose="020B0604020202020204" pitchFamily="34" charset="0"/>
              </a:rPr>
              <a:t>provoca uma </a:t>
            </a:r>
            <a:r>
              <a:rPr lang="pt-BR" sz="2000" b="1" dirty="0">
                <a:latin typeface="Arial" panose="020B0604020202020204" pitchFamily="34" charset="0"/>
                <a:cs typeface="Arial" panose="020B0604020202020204" pitchFamily="34" charset="0"/>
              </a:rPr>
              <a:t>mudança de nível</a:t>
            </a:r>
            <a:r>
              <a:rPr lang="pt-BR" sz="2000" dirty="0">
                <a:latin typeface="Arial" panose="020B0604020202020204" pitchFamily="34" charset="0"/>
                <a:cs typeface="Arial" panose="020B0604020202020204" pitchFamily="34" charset="0"/>
              </a:rPr>
              <a:t>, ou seja, a economia migrará para um novo estado estacionário, com um </a:t>
            </a:r>
            <a:r>
              <a:rPr lang="pt-BR" sz="2000" b="1" dirty="0">
                <a:latin typeface="Arial" panose="020B0604020202020204" pitchFamily="34" charset="0"/>
                <a:cs typeface="Arial" panose="020B0604020202020204" pitchFamily="34" charset="0"/>
              </a:rPr>
              <a:t>produto </a:t>
            </a:r>
            <a:r>
              <a:rPr lang="pt-BR" sz="2000" b="1" i="1" dirty="0">
                <a:latin typeface="Arial" panose="020B0604020202020204" pitchFamily="34" charset="0"/>
                <a:cs typeface="Arial" panose="020B0604020202020204" pitchFamily="34" charset="0"/>
              </a:rPr>
              <a:t>per capita </a:t>
            </a:r>
            <a:r>
              <a:rPr lang="pt-BR" sz="2000" b="1" dirty="0">
                <a:latin typeface="Arial" panose="020B0604020202020204" pitchFamily="34" charset="0"/>
                <a:cs typeface="Arial" panose="020B0604020202020204" pitchFamily="34" charset="0"/>
              </a:rPr>
              <a:t>maior</a:t>
            </a:r>
            <a:r>
              <a:rPr lang="pt-BR" sz="2000" dirty="0">
                <a:latin typeface="Arial" panose="020B0604020202020204" pitchFamily="34" charset="0"/>
                <a:cs typeface="Arial" panose="020B0604020202020204" pitchFamily="34" charset="0"/>
              </a:rPr>
              <a:t>, mas </a:t>
            </a:r>
            <a:r>
              <a:rPr lang="pt-BR" sz="2000" b="1" dirty="0">
                <a:latin typeface="Arial" panose="020B0604020202020204" pitchFamily="34" charset="0"/>
                <a:cs typeface="Arial" panose="020B0604020202020204" pitchFamily="34" charset="0"/>
              </a:rPr>
              <a:t>não terá efeito permanente sobre a taxa de crescimento.</a:t>
            </a:r>
          </a:p>
        </p:txBody>
      </p:sp>
    </p:spTree>
    <p:extLst>
      <p:ext uri="{BB962C8B-B14F-4D97-AF65-F5344CB8AC3E}">
        <p14:creationId xmlns:p14="http://schemas.microsoft.com/office/powerpoint/2010/main" val="313908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2EE6DE4-6C58-45D0-81D3-D18D66F13EC0}"/>
              </a:ext>
            </a:extLst>
          </p:cNvPr>
          <p:cNvSpPr/>
          <p:nvPr/>
        </p:nvSpPr>
        <p:spPr>
          <a:xfrm>
            <a:off x="179512" y="-20538"/>
            <a:ext cx="8784976" cy="1046440"/>
          </a:xfrm>
          <a:prstGeom prst="rect">
            <a:avLst/>
          </a:prstGeom>
        </p:spPr>
        <p:txBody>
          <a:bodyPr wrap="square">
            <a:spAutoFit/>
          </a:bodyPr>
          <a:lstStyle/>
          <a:p>
            <a:pPr algn="just"/>
            <a:r>
              <a:rPr lang="pt-BR" sz="1900" b="1" dirty="0">
                <a:latin typeface="Arial" panose="020B0604020202020204" pitchFamily="34" charset="0"/>
                <a:cs typeface="Arial" panose="020B0604020202020204" pitchFamily="34" charset="0"/>
              </a:rPr>
              <a:t>3)</a:t>
            </a:r>
            <a:r>
              <a:rPr lang="pt-BR" sz="1900" dirty="0">
                <a:latin typeface="Arial" panose="020B0604020202020204" pitchFamily="34" charset="0"/>
                <a:cs typeface="Arial" panose="020B0604020202020204" pitchFamily="34" charset="0"/>
              </a:rPr>
              <a:t> </a:t>
            </a:r>
            <a:r>
              <a:rPr lang="pt-BR" sz="1900" b="0" i="0" dirty="0">
                <a:effectLst/>
                <a:latin typeface="Arial" panose="020B0604020202020204" pitchFamily="34" charset="0"/>
                <a:cs typeface="Arial" panose="020B0604020202020204" pitchFamily="34" charset="0"/>
              </a:rPr>
              <a:t>Considere dois países que apresentam o mesmo nível de capital por trabalhador em equilíbrio estacionário. O país mais pobre hoje tenderá a crescer mais rapidamente do que o país mais rico hoje.</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EFD2FB59-815A-4A19-ABEB-0A6C9304AA57}"/>
              </a:ext>
            </a:extLst>
          </p:cNvPr>
          <p:cNvSpPr txBox="1"/>
          <p:nvPr/>
        </p:nvSpPr>
        <p:spPr>
          <a:xfrm>
            <a:off x="6228184" y="555526"/>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Retângulo 3">
            <a:extLst>
              <a:ext uri="{FF2B5EF4-FFF2-40B4-BE49-F238E27FC236}">
                <a16:creationId xmlns:a16="http://schemas.microsoft.com/office/drawing/2014/main" id="{941B9C18-E001-4225-A902-8B7C0F113661}"/>
              </a:ext>
            </a:extLst>
          </p:cNvPr>
          <p:cNvSpPr/>
          <p:nvPr/>
        </p:nvSpPr>
        <p:spPr>
          <a:xfrm>
            <a:off x="107504" y="1093262"/>
            <a:ext cx="8856984" cy="3062377"/>
          </a:xfrm>
          <a:prstGeom prst="rect">
            <a:avLst/>
          </a:prstGeom>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 Modelo De Solow a FDP apresenta rendimentos decrescentes para o capital. Com isso, quanto menor o estoque de capital </a:t>
            </a:r>
            <a:r>
              <a:rPr lang="pt-BR" sz="2000" i="1" dirty="0">
                <a:latin typeface="Arial" panose="020B0604020202020204" pitchFamily="34" charset="0"/>
                <a:cs typeface="Arial" panose="020B0604020202020204" pitchFamily="34" charset="0"/>
              </a:rPr>
              <a:t>per capita </a:t>
            </a:r>
            <a:r>
              <a:rPr lang="pt-BR" sz="2000" dirty="0">
                <a:latin typeface="Arial" panose="020B0604020202020204" pitchFamily="34" charset="0"/>
                <a:cs typeface="Arial" panose="020B0604020202020204" pitchFamily="34" charset="0"/>
              </a:rPr>
              <a:t>maior será a sua produtividade.</a:t>
            </a:r>
          </a:p>
          <a:p>
            <a:pPr marL="342900" indent="-342900" algn="just">
              <a:buFont typeface="Wingdings" panose="05000000000000000000" pitchFamily="2" charset="2"/>
              <a:buChar char="§"/>
            </a:pPr>
            <a:endParaRPr lang="pt-BR" sz="7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Sendo assim, se todos os países estiverem convergindo para o mesmo estado estacionário, os países “mais pobres” (com menor </a:t>
            </a:r>
            <a:r>
              <a:rPr lang="pt-BR" sz="2000" i="1" dirty="0">
                <a:latin typeface="Arial" panose="020B0604020202020204" pitchFamily="34" charset="0"/>
                <a:cs typeface="Arial" panose="020B0604020202020204" pitchFamily="34" charset="0"/>
              </a:rPr>
              <a:t>k</a:t>
            </a:r>
            <a:r>
              <a:rPr lang="pt-BR" sz="2000" dirty="0">
                <a:latin typeface="Arial" panose="020B0604020202020204" pitchFamily="34" charset="0"/>
                <a:cs typeface="Arial" panose="020B0604020202020204" pitchFamily="34" charset="0"/>
              </a:rPr>
              <a:t> relativamente a </a:t>
            </a:r>
            <a:r>
              <a:rPr lang="pt-BR" sz="2000" i="1" dirty="0">
                <a:latin typeface="Arial" panose="020B0604020202020204" pitchFamily="34" charset="0"/>
                <a:cs typeface="Arial" panose="020B0604020202020204" pitchFamily="34" charset="0"/>
              </a:rPr>
              <a:t>k</a:t>
            </a:r>
            <a:r>
              <a:rPr lang="pt-BR" sz="2000" dirty="0">
                <a:latin typeface="Arial" panose="020B0604020202020204" pitchFamily="34" charset="0"/>
                <a:cs typeface="Arial" panose="020B0604020202020204" pitchFamily="34" charset="0"/>
              </a:rPr>
              <a:t>*) terão uma taxa de crescimento maior.</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isso implicaria em convergência da renda </a:t>
            </a:r>
            <a:r>
              <a:rPr lang="pt-BR" sz="2000" i="1" dirty="0">
                <a:latin typeface="Arial" panose="020B0604020202020204" pitchFamily="34" charset="0"/>
                <a:cs typeface="Arial" panose="020B0604020202020204" pitchFamily="34" charset="0"/>
              </a:rPr>
              <a:t>per capita </a:t>
            </a:r>
            <a:r>
              <a:rPr lang="pt-BR" sz="2000" dirty="0">
                <a:latin typeface="Arial" panose="020B0604020202020204" pitchFamily="34" charset="0"/>
                <a:cs typeface="Arial" panose="020B0604020202020204" pitchFamily="34" charset="0"/>
              </a:rPr>
              <a:t>entre os países.</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Convergência absoluta de renda </a:t>
            </a:r>
            <a:r>
              <a:rPr lang="pt-BR" sz="2000" i="1" dirty="0">
                <a:latin typeface="Arial" panose="020B0604020202020204" pitchFamily="34" charset="0"/>
                <a:cs typeface="Arial" panose="020B0604020202020204" pitchFamily="34" charset="0"/>
              </a:rPr>
              <a:t>per capita</a:t>
            </a:r>
            <a:r>
              <a:rPr lang="pt-B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20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7F6BF5-0033-4E01-AED3-18F8767EDAC5}"/>
              </a:ext>
            </a:extLst>
          </p:cNvPr>
          <p:cNvSpPr/>
          <p:nvPr/>
        </p:nvSpPr>
        <p:spPr>
          <a:xfrm>
            <a:off x="179512" y="-20538"/>
            <a:ext cx="8784976" cy="1046440"/>
          </a:xfrm>
          <a:prstGeom prst="rect">
            <a:avLst/>
          </a:prstGeom>
        </p:spPr>
        <p:txBody>
          <a:bodyPr wrap="square">
            <a:spAutoFit/>
          </a:bodyPr>
          <a:lstStyle/>
          <a:p>
            <a:pPr algn="just"/>
            <a:r>
              <a:rPr lang="pt-BR" sz="1900" b="1" dirty="0">
                <a:latin typeface="Arial" panose="020B0604020202020204" pitchFamily="34" charset="0"/>
                <a:cs typeface="Arial" panose="020B0604020202020204" pitchFamily="34" charset="0"/>
              </a:rPr>
              <a:t>4)</a:t>
            </a:r>
            <a:r>
              <a:rPr lang="pt-BR" sz="1900" dirty="0">
                <a:latin typeface="Arial" panose="020B0604020202020204" pitchFamily="34" charset="0"/>
                <a:cs typeface="Arial" panose="020B0604020202020204" pitchFamily="34" charset="0"/>
              </a:rPr>
              <a:t> </a:t>
            </a:r>
            <a:r>
              <a:rPr lang="pt-BR" sz="1900" b="0" i="0" dirty="0">
                <a:effectLst/>
                <a:latin typeface="Arial" panose="020B0604020202020204" pitchFamily="34" charset="0"/>
                <a:cs typeface="Arial" panose="020B0604020202020204" pitchFamily="34" charset="0"/>
              </a:rPr>
              <a:t>Em um Modelo sem Progresso Técnico, o consumo </a:t>
            </a:r>
            <a:r>
              <a:rPr lang="pt-BR" sz="1900" b="0" i="1" dirty="0">
                <a:effectLst/>
                <a:latin typeface="Arial" panose="020B0604020202020204" pitchFamily="34" charset="0"/>
                <a:cs typeface="Arial" panose="020B0604020202020204" pitchFamily="34" charset="0"/>
              </a:rPr>
              <a:t>per capita </a:t>
            </a:r>
            <a:r>
              <a:rPr lang="pt-BR" sz="1900" b="0" i="0" dirty="0">
                <a:effectLst/>
                <a:latin typeface="Arial" panose="020B0604020202020204" pitchFamily="34" charset="0"/>
                <a:cs typeface="Arial" panose="020B0604020202020204" pitchFamily="34" charset="0"/>
              </a:rPr>
              <a:t>será maximizado quando a produtividade marginal do capital for igual à soma da taxa de crescimento populacional com a taxa de depreciação.</a:t>
            </a:r>
            <a:r>
              <a:rPr lang="pt-BR" sz="1900" dirty="0">
                <a:latin typeface="Arial" panose="020B0604020202020204" pitchFamily="34" charset="0"/>
                <a:cs typeface="Arial" panose="020B0604020202020204" pitchFamily="34" charset="0"/>
              </a:rPr>
              <a:t> </a:t>
            </a:r>
            <a:endParaRPr lang="pt-BR" sz="19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4C2A3B76-6C20-4CE6-A2F8-A807E5EF99B8}"/>
              </a:ext>
            </a:extLst>
          </p:cNvPr>
          <p:cNvSpPr txBox="1"/>
          <p:nvPr/>
        </p:nvSpPr>
        <p:spPr>
          <a:xfrm>
            <a:off x="6876256" y="555526"/>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Rectangle 3">
            <a:extLst>
              <a:ext uri="{FF2B5EF4-FFF2-40B4-BE49-F238E27FC236}">
                <a16:creationId xmlns:a16="http://schemas.microsoft.com/office/drawing/2014/main" id="{6F5212E4-A0A8-45EC-8EFD-6CE4C3407126}"/>
              </a:ext>
            </a:extLst>
          </p:cNvPr>
          <p:cNvSpPr txBox="1">
            <a:spLocks noChangeArrowheads="1"/>
          </p:cNvSpPr>
          <p:nvPr/>
        </p:nvSpPr>
        <p:spPr bwMode="auto">
          <a:xfrm>
            <a:off x="107504" y="987821"/>
            <a:ext cx="8784976" cy="33841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A questão trata da </a:t>
            </a:r>
            <a:r>
              <a:rPr lang="pt-BR" altLang="en-US" sz="2000" b="1" dirty="0">
                <a:solidFill>
                  <a:srgbClr val="000000"/>
                </a:solidFill>
                <a:latin typeface="Arial" panose="020B0604020202020204" pitchFamily="34" charset="0"/>
                <a:cs typeface="Arial" panose="020B0604020202020204" pitchFamily="34" charset="0"/>
              </a:rPr>
              <a:t>Regra de Ouro </a:t>
            </a:r>
            <a:r>
              <a:rPr lang="pt-BR" altLang="en-US" sz="2000" dirty="0">
                <a:solidFill>
                  <a:srgbClr val="000000"/>
                </a:solidFill>
                <a:latin typeface="Arial" panose="020B0604020202020204" pitchFamily="34" charset="0"/>
                <a:cs typeface="Arial" panose="020B0604020202020204" pitchFamily="34" charset="0"/>
              </a:rPr>
              <a:t>de acumulação de capital.</a:t>
            </a:r>
          </a:p>
          <a:p>
            <a:pPr algn="just">
              <a:buClrTx/>
              <a:buSzPct val="100000"/>
              <a:buFont typeface="Wingdings" panose="05000000000000000000" pitchFamily="2" charset="2"/>
              <a:buChar char="§"/>
            </a:pPr>
            <a:endParaRPr lang="pt-BR" altLang="en-US" sz="200" dirty="0">
              <a:solidFill>
                <a:srgbClr val="000000"/>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Como vimos, o  formulador  de  política econômica  pode  escolher a  taxa de  poupança (variável exógena no modelo de Solow) e, portanto, o estado estacionário. </a:t>
            </a:r>
          </a:p>
          <a:p>
            <a:pPr algn="just">
              <a:buClrTx/>
              <a:buSzPct val="100000"/>
              <a:buFont typeface="Wingdings" panose="05000000000000000000" pitchFamily="2" charset="2"/>
              <a:buChar char="§"/>
            </a:pPr>
            <a:endParaRPr lang="pt-BR" altLang="en-US" sz="200" dirty="0">
              <a:solidFill>
                <a:srgbClr val="000000"/>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Qual o Estado Estacionário a Ser Escolhido → Aquele que maximiza o consumo.</a:t>
            </a:r>
          </a:p>
          <a:p>
            <a:pPr algn="just">
              <a:buClrTx/>
              <a:buSzPct val="100000"/>
              <a:buFont typeface="Wingdings" panose="05000000000000000000" pitchFamily="2" charset="2"/>
              <a:buChar char="§"/>
            </a:pPr>
            <a:endParaRPr lang="pt-BR" altLang="en-US" sz="200" dirty="0">
              <a:solidFill>
                <a:srgbClr val="000000"/>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Logo, devemos resolver a seguinte questão: Qual o estoque de capital em estado estacionário (</a:t>
            </a:r>
            <a:r>
              <a:rPr lang="pt-BR" altLang="en-US" sz="2000" i="1" dirty="0">
                <a:solidFill>
                  <a:srgbClr val="000000"/>
                </a:solidFill>
                <a:latin typeface="Arial" panose="020B0604020202020204" pitchFamily="34" charset="0"/>
                <a:cs typeface="Arial" panose="020B0604020202020204" pitchFamily="34" charset="0"/>
              </a:rPr>
              <a:t>k</a:t>
            </a:r>
            <a:r>
              <a:rPr lang="pt-BR" altLang="en-US" sz="2000" dirty="0">
                <a:solidFill>
                  <a:srgbClr val="000000"/>
                </a:solidFill>
                <a:latin typeface="Arial" panose="020B0604020202020204" pitchFamily="34" charset="0"/>
                <a:cs typeface="Arial" panose="020B0604020202020204" pitchFamily="34" charset="0"/>
              </a:rPr>
              <a:t>**) que permite o maior nível de consumo possível.</a:t>
            </a:r>
            <a:endParaRPr lang="en-US" alt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262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A32618C-DB08-4A16-A7FB-49240627299F}"/>
              </a:ext>
            </a:extLst>
          </p:cNvPr>
          <p:cNvSpPr txBox="1">
            <a:spLocks noChangeArrowheads="1"/>
          </p:cNvSpPr>
          <p:nvPr/>
        </p:nvSpPr>
        <p:spPr bwMode="auto">
          <a:xfrm>
            <a:off x="35496" y="123478"/>
            <a:ext cx="8485112" cy="13591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90000"/>
              </a:lnSpc>
              <a:buClrTx/>
              <a:buSzPct val="101000"/>
              <a:buFont typeface="Wingdings" panose="05000000000000000000" pitchFamily="2" charset="2"/>
              <a:buChar char="§"/>
            </a:pPr>
            <a:r>
              <a:rPr lang="pt-BR" altLang="en-US" sz="2000" b="1" dirty="0">
                <a:solidFill>
                  <a:srgbClr val="000000"/>
                </a:solidFill>
                <a:latin typeface="Arial" panose="020B0604020202020204" pitchFamily="34" charset="0"/>
                <a:cs typeface="Arial" panose="020B0604020202020204" pitchFamily="34" charset="0"/>
              </a:rPr>
              <a:t>Encontrando o Nível Ótimo Definido Pela Regra de Ouro</a:t>
            </a:r>
            <a:r>
              <a:rPr lang="en-US" altLang="en-US" sz="2000" dirty="0">
                <a:solidFill>
                  <a:srgbClr val="000000"/>
                </a:solidFill>
                <a:latin typeface="Arial" panose="020B0604020202020204" pitchFamily="34" charset="0"/>
                <a:cs typeface="Arial" panose="020B0604020202020204" pitchFamily="34" charset="0"/>
              </a:rPr>
              <a:t> </a:t>
            </a:r>
          </a:p>
          <a:p>
            <a:pPr>
              <a:lnSpc>
                <a:spcPct val="90000"/>
              </a:lnSpc>
              <a:buClrTx/>
              <a:buSzPct val="101000"/>
              <a:buFont typeface="Wingdings" panose="05000000000000000000" pitchFamily="2" charset="2"/>
              <a:buChar char="§"/>
            </a:pPr>
            <a:endParaRPr lang="en-US" altLang="en-US" sz="1200" dirty="0">
              <a:solidFill>
                <a:srgbClr val="000000"/>
              </a:solidFill>
              <a:latin typeface="Arial" panose="020B0604020202020204" pitchFamily="34" charset="0"/>
              <a:cs typeface="Arial" panose="020B0604020202020204" pitchFamily="34" charset="0"/>
            </a:endParaRPr>
          </a:p>
          <a:p>
            <a:pPr>
              <a:lnSpc>
                <a:spcPct val="90000"/>
              </a:lnSpc>
              <a:buClrTx/>
              <a:buSzPct val="101000"/>
              <a:buFont typeface="Wingdings" panose="05000000000000000000" pitchFamily="2" charset="2"/>
              <a:buChar char="§"/>
            </a:pPr>
            <a:r>
              <a:rPr lang="en-US" altLang="en-US" sz="2000" dirty="0" err="1">
                <a:solidFill>
                  <a:srgbClr val="000000"/>
                </a:solidFill>
                <a:latin typeface="Arial" panose="020B0604020202020204" pitchFamily="34" charset="0"/>
                <a:cs typeface="Arial" panose="020B0604020202020204" pitchFamily="34" charset="0"/>
              </a:rPr>
              <a:t>Temos</a:t>
            </a:r>
            <a:r>
              <a:rPr lang="en-US" altLang="en-US" sz="2000" dirty="0">
                <a:solidFill>
                  <a:srgbClr val="000000"/>
                </a:solidFill>
                <a:latin typeface="Arial" panose="020B0604020202020204" pitchFamily="34" charset="0"/>
                <a:cs typeface="Arial" panose="020B0604020202020204" pitchFamily="34" charset="0"/>
              </a:rPr>
              <a:t> que</a:t>
            </a:r>
          </a:p>
          <a:p>
            <a:pPr lvl="1">
              <a:lnSpc>
                <a:spcPct val="90000"/>
              </a:lnSpc>
              <a:buClrTx/>
              <a:buSzPct val="101000"/>
              <a:buFont typeface="Wingdings" panose="05000000000000000000" pitchFamily="2" charset="2"/>
              <a:buChar char="§"/>
            </a:pPr>
            <a:endParaRPr lang="en-US" altLang="en-US" sz="2000" dirty="0">
              <a:solidFill>
                <a:srgbClr val="000000"/>
              </a:solidFill>
              <a:latin typeface="Arial" panose="020B0604020202020204" pitchFamily="34" charset="0"/>
              <a:cs typeface="Arial" panose="020B0604020202020204" pitchFamily="34" charset="0"/>
            </a:endParaRPr>
          </a:p>
        </p:txBody>
      </p:sp>
      <p:graphicFrame>
        <p:nvGraphicFramePr>
          <p:cNvPr id="3" name="Object 6">
            <a:extLst>
              <a:ext uri="{FF2B5EF4-FFF2-40B4-BE49-F238E27FC236}">
                <a16:creationId xmlns:a16="http://schemas.microsoft.com/office/drawing/2014/main" id="{63F7D781-84A3-4445-BD36-D8C7793E3B14}"/>
              </a:ext>
            </a:extLst>
          </p:cNvPr>
          <p:cNvGraphicFramePr>
            <a:graphicFrameLocks noChangeAspect="1"/>
          </p:cNvGraphicFramePr>
          <p:nvPr>
            <p:extLst>
              <p:ext uri="{D42A27DB-BD31-4B8C-83A1-F6EECF244321}">
                <p14:modId xmlns:p14="http://schemas.microsoft.com/office/powerpoint/2010/main" val="1850618565"/>
              </p:ext>
            </p:extLst>
          </p:nvPr>
        </p:nvGraphicFramePr>
        <p:xfrm>
          <a:off x="1751856" y="627534"/>
          <a:ext cx="2949195" cy="447991"/>
        </p:xfrm>
        <a:graphic>
          <a:graphicData uri="http://schemas.openxmlformats.org/presentationml/2006/ole">
            <mc:AlternateContent xmlns:mc="http://schemas.openxmlformats.org/markup-compatibility/2006">
              <mc:Choice xmlns:v="urn:schemas-microsoft-com:vml" Requires="v">
                <p:oleObj name="Equation" r:id="rId2" imgW="1231560" imgH="190440" progId="Equation.DSMT4">
                  <p:embed/>
                </p:oleObj>
              </mc:Choice>
              <mc:Fallback>
                <p:oleObj name="Equation" r:id="rId2" imgW="1231560" imgH="190440" progId="Equation.DSMT4">
                  <p:embed/>
                  <p:pic>
                    <p:nvPicPr>
                      <p:cNvPr id="3" name="Object 6">
                        <a:extLst>
                          <a:ext uri="{FF2B5EF4-FFF2-40B4-BE49-F238E27FC236}">
                            <a16:creationId xmlns:a16="http://schemas.microsoft.com/office/drawing/2014/main" id="{D67EE06F-1F15-4CD5-ACDC-9C3AE7961C3C}"/>
                          </a:ext>
                        </a:extLst>
                      </p:cNvPr>
                      <p:cNvPicPr>
                        <a:picLocks noChangeAspect="1" noChangeArrowheads="1"/>
                      </p:cNvPicPr>
                      <p:nvPr/>
                    </p:nvPicPr>
                    <p:blipFill>
                      <a:blip r:embed="rId3"/>
                      <a:srcRect/>
                      <a:stretch>
                        <a:fillRect/>
                      </a:stretch>
                    </p:blipFill>
                    <p:spPr bwMode="auto">
                      <a:xfrm>
                        <a:off x="1751856" y="627534"/>
                        <a:ext cx="2949195" cy="447991"/>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1279CC6D-89E2-47AA-B2B6-C82AF5A6BA46}"/>
              </a:ext>
            </a:extLst>
          </p:cNvPr>
          <p:cNvSpPr txBox="1"/>
          <p:nvPr/>
        </p:nvSpPr>
        <p:spPr>
          <a:xfrm>
            <a:off x="119336" y="2276167"/>
            <a:ext cx="8485112" cy="1015663"/>
          </a:xfrm>
          <a:prstGeom prst="rect">
            <a:avLst/>
          </a:prstGeom>
          <a:noFill/>
        </p:spPr>
        <p:txBody>
          <a:bodyPr wrap="square" rtlCol="0">
            <a:spAutoFit/>
          </a:bodyPr>
          <a:lstStyle/>
          <a:p>
            <a:pPr marL="457200" indent="-457200" algn="just">
              <a:buFont typeface="Wingdings" panose="05000000000000000000" pitchFamily="2" charset="2"/>
              <a:buChar char="§"/>
            </a:pPr>
            <a:r>
              <a:rPr lang="pt-BR" altLang="en-US" sz="2000" dirty="0">
                <a:solidFill>
                  <a:srgbClr val="000000"/>
                </a:solidFill>
                <a:latin typeface="Arial" panose="020B0604020202020204" pitchFamily="34" charset="0"/>
                <a:cs typeface="Arial" panose="020B0604020202020204" pitchFamily="34" charset="0"/>
              </a:rPr>
              <a:t>Logo, no estado estacionário, o consumo por trabalhador  é  igual ao produto por trabalhador menos a depreciação (considerando o efeito do crescimento populacional) . </a:t>
            </a:r>
            <a:endParaRPr lang="pt-BR" sz="2000" dirty="0">
              <a:latin typeface="Arial" panose="020B0604020202020204" pitchFamily="34" charset="0"/>
              <a:cs typeface="Arial" panose="020B0604020202020204" pitchFamily="34" charset="0"/>
            </a:endParaRPr>
          </a:p>
        </p:txBody>
      </p:sp>
      <p:graphicFrame>
        <p:nvGraphicFramePr>
          <p:cNvPr id="5" name="Object 8">
            <a:extLst>
              <a:ext uri="{FF2B5EF4-FFF2-40B4-BE49-F238E27FC236}">
                <a16:creationId xmlns:a16="http://schemas.microsoft.com/office/drawing/2014/main" id="{4E8FB08C-8778-4DD2-B600-C0D6FA2B7BBC}"/>
              </a:ext>
            </a:extLst>
          </p:cNvPr>
          <p:cNvGraphicFramePr>
            <a:graphicFrameLocks noChangeAspect="1"/>
          </p:cNvGraphicFramePr>
          <p:nvPr>
            <p:extLst>
              <p:ext uri="{D42A27DB-BD31-4B8C-83A1-F6EECF244321}">
                <p14:modId xmlns:p14="http://schemas.microsoft.com/office/powerpoint/2010/main" val="1018121923"/>
              </p:ext>
            </p:extLst>
          </p:nvPr>
        </p:nvGraphicFramePr>
        <p:xfrm>
          <a:off x="1247801" y="1059582"/>
          <a:ext cx="1251329" cy="501163"/>
        </p:xfrm>
        <a:graphic>
          <a:graphicData uri="http://schemas.openxmlformats.org/presentationml/2006/ole">
            <mc:AlternateContent xmlns:mc="http://schemas.openxmlformats.org/markup-compatibility/2006">
              <mc:Choice xmlns:v="urn:schemas-microsoft-com:vml" Requires="v">
                <p:oleObj name="Equation" r:id="rId4" imgW="609480" imgH="253800" progId="Equation.DSMT4">
                  <p:embed/>
                </p:oleObj>
              </mc:Choice>
              <mc:Fallback>
                <p:oleObj name="Equation" r:id="rId4" imgW="609480" imgH="253800" progId="Equation.DSMT4">
                  <p:embed/>
                  <p:pic>
                    <p:nvPicPr>
                      <p:cNvPr id="7" name="Object 8">
                        <a:extLst>
                          <a:ext uri="{FF2B5EF4-FFF2-40B4-BE49-F238E27FC236}">
                            <a16:creationId xmlns:a16="http://schemas.microsoft.com/office/drawing/2014/main" id="{4643A3B4-FE84-4F1E-967B-1E92C54F38EB}"/>
                          </a:ext>
                        </a:extLst>
                      </p:cNvPr>
                      <p:cNvPicPr>
                        <a:picLocks noChangeAspect="1" noChangeArrowheads="1"/>
                      </p:cNvPicPr>
                      <p:nvPr/>
                    </p:nvPicPr>
                    <p:blipFill>
                      <a:blip r:embed="rId5"/>
                      <a:srcRect/>
                      <a:stretch>
                        <a:fillRect/>
                      </a:stretch>
                    </p:blipFill>
                    <p:spPr bwMode="auto">
                      <a:xfrm>
                        <a:off x="1247801" y="1059582"/>
                        <a:ext cx="1251329" cy="501163"/>
                      </a:xfrm>
                      <a:prstGeom prst="rect">
                        <a:avLst/>
                      </a:prstGeom>
                      <a:noFill/>
                      <a:ln>
                        <a:noFill/>
                      </a:ln>
                    </p:spPr>
                  </p:pic>
                </p:oleObj>
              </mc:Fallback>
            </mc:AlternateContent>
          </a:graphicData>
        </a:graphic>
      </p:graphicFrame>
      <p:graphicFrame>
        <p:nvGraphicFramePr>
          <p:cNvPr id="6" name="Object 10">
            <a:extLst>
              <a:ext uri="{FF2B5EF4-FFF2-40B4-BE49-F238E27FC236}">
                <a16:creationId xmlns:a16="http://schemas.microsoft.com/office/drawing/2014/main" id="{6231EBFF-613B-4F59-883D-60D177A898A2}"/>
              </a:ext>
            </a:extLst>
          </p:cNvPr>
          <p:cNvGraphicFramePr>
            <a:graphicFrameLocks noChangeAspect="1"/>
          </p:cNvGraphicFramePr>
          <p:nvPr>
            <p:extLst>
              <p:ext uri="{D42A27DB-BD31-4B8C-83A1-F6EECF244321}">
                <p14:modId xmlns:p14="http://schemas.microsoft.com/office/powerpoint/2010/main" val="1862671851"/>
              </p:ext>
            </p:extLst>
          </p:nvPr>
        </p:nvGraphicFramePr>
        <p:xfrm>
          <a:off x="6660232" y="1059582"/>
          <a:ext cx="1322941" cy="520700"/>
        </p:xfrm>
        <a:graphic>
          <a:graphicData uri="http://schemas.openxmlformats.org/presentationml/2006/ole">
            <mc:AlternateContent xmlns:mc="http://schemas.openxmlformats.org/markup-compatibility/2006">
              <mc:Choice xmlns:v="urn:schemas-microsoft-com:vml" Requires="v">
                <p:oleObj name="Equation" r:id="rId6" imgW="761760" imgH="253800" progId="Equation.DSMT4">
                  <p:embed/>
                </p:oleObj>
              </mc:Choice>
              <mc:Fallback>
                <p:oleObj name="Equation" r:id="rId6" imgW="761760" imgH="253800" progId="Equation.DSMT4">
                  <p:embed/>
                  <p:pic>
                    <p:nvPicPr>
                      <p:cNvPr id="8" name="Object 10">
                        <a:extLst>
                          <a:ext uri="{FF2B5EF4-FFF2-40B4-BE49-F238E27FC236}">
                            <a16:creationId xmlns:a16="http://schemas.microsoft.com/office/drawing/2014/main" id="{41905746-DA2C-4F5B-90D4-A8B3336EBB45}"/>
                          </a:ext>
                        </a:extLst>
                      </p:cNvPr>
                      <p:cNvPicPr>
                        <a:picLocks noChangeAspect="1" noChangeArrowheads="1"/>
                      </p:cNvPicPr>
                      <p:nvPr/>
                    </p:nvPicPr>
                    <p:blipFill>
                      <a:blip r:embed="rId7"/>
                      <a:srcRect/>
                      <a:stretch>
                        <a:fillRect/>
                      </a:stretch>
                    </p:blipFill>
                    <p:spPr bwMode="auto">
                      <a:xfrm>
                        <a:off x="6660232" y="1059582"/>
                        <a:ext cx="1322941" cy="520700"/>
                      </a:xfrm>
                      <a:prstGeom prst="rect">
                        <a:avLst/>
                      </a:prstGeom>
                      <a:noFill/>
                      <a:ln>
                        <a:noFill/>
                      </a:ln>
                    </p:spPr>
                  </p:pic>
                </p:oleObj>
              </mc:Fallback>
            </mc:AlternateContent>
          </a:graphicData>
        </a:graphic>
      </p:graphicFrame>
      <p:graphicFrame>
        <p:nvGraphicFramePr>
          <p:cNvPr id="7" name="Object 12">
            <a:extLst>
              <a:ext uri="{FF2B5EF4-FFF2-40B4-BE49-F238E27FC236}">
                <a16:creationId xmlns:a16="http://schemas.microsoft.com/office/drawing/2014/main" id="{E8D0AADF-F44F-4B71-A654-D494F25801AE}"/>
              </a:ext>
            </a:extLst>
          </p:cNvPr>
          <p:cNvGraphicFramePr>
            <a:graphicFrameLocks noChangeAspect="1"/>
          </p:cNvGraphicFramePr>
          <p:nvPr>
            <p:extLst>
              <p:ext uri="{D42A27DB-BD31-4B8C-83A1-F6EECF244321}">
                <p14:modId xmlns:p14="http://schemas.microsoft.com/office/powerpoint/2010/main" val="1321583378"/>
              </p:ext>
            </p:extLst>
          </p:nvPr>
        </p:nvGraphicFramePr>
        <p:xfrm>
          <a:off x="571897" y="1584325"/>
          <a:ext cx="2847975" cy="565150"/>
        </p:xfrm>
        <a:graphic>
          <a:graphicData uri="http://schemas.openxmlformats.org/presentationml/2006/ole">
            <mc:AlternateContent xmlns:mc="http://schemas.openxmlformats.org/markup-compatibility/2006">
              <mc:Choice xmlns:v="urn:schemas-microsoft-com:vml" Requires="v">
                <p:oleObj name="Equation" r:id="rId8" imgW="1409400" imgH="279360" progId="Equation.DSMT4">
                  <p:embed/>
                </p:oleObj>
              </mc:Choice>
              <mc:Fallback>
                <p:oleObj name="Equation" r:id="rId8" imgW="1409400" imgH="279360" progId="Equation.DSMT4">
                  <p:embed/>
                  <p:pic>
                    <p:nvPicPr>
                      <p:cNvPr id="9" name="Object 12">
                        <a:extLst>
                          <a:ext uri="{FF2B5EF4-FFF2-40B4-BE49-F238E27FC236}">
                            <a16:creationId xmlns:a16="http://schemas.microsoft.com/office/drawing/2014/main" id="{6B3407C0-DE3B-49CA-90E9-719DE254B48C}"/>
                          </a:ext>
                        </a:extLst>
                      </p:cNvPr>
                      <p:cNvPicPr>
                        <a:picLocks noChangeAspect="1" noChangeArrowheads="1"/>
                      </p:cNvPicPr>
                      <p:nvPr/>
                    </p:nvPicPr>
                    <p:blipFill>
                      <a:blip r:embed="rId9"/>
                      <a:srcRect/>
                      <a:stretch>
                        <a:fillRect/>
                      </a:stretch>
                    </p:blipFill>
                    <p:spPr bwMode="auto">
                      <a:xfrm>
                        <a:off x="571897" y="1584325"/>
                        <a:ext cx="2847975" cy="565150"/>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8" name="Object 7">
            <a:extLst>
              <a:ext uri="{FF2B5EF4-FFF2-40B4-BE49-F238E27FC236}">
                <a16:creationId xmlns:a16="http://schemas.microsoft.com/office/drawing/2014/main" id="{CAFB1DF8-9FB9-4A0B-A7DE-EDB784E92A4C}"/>
              </a:ext>
            </a:extLst>
          </p:cNvPr>
          <p:cNvGraphicFramePr>
            <a:graphicFrameLocks noChangeAspect="1"/>
          </p:cNvGraphicFramePr>
          <p:nvPr>
            <p:extLst>
              <p:ext uri="{D42A27DB-BD31-4B8C-83A1-F6EECF244321}">
                <p14:modId xmlns:p14="http://schemas.microsoft.com/office/powerpoint/2010/main" val="1949629567"/>
              </p:ext>
            </p:extLst>
          </p:nvPr>
        </p:nvGraphicFramePr>
        <p:xfrm>
          <a:off x="683567" y="3267075"/>
          <a:ext cx="8280921" cy="816843"/>
        </p:xfrm>
        <a:graphic>
          <a:graphicData uri="http://schemas.openxmlformats.org/presentationml/2006/ole">
            <mc:AlternateContent xmlns:mc="http://schemas.openxmlformats.org/markup-compatibility/2006">
              <mc:Choice xmlns:v="urn:schemas-microsoft-com:vml" Requires="v">
                <p:oleObj name="Equation" r:id="rId10" imgW="3873240" imgH="419040" progId="Equation.DSMT4">
                  <p:embed/>
                </p:oleObj>
              </mc:Choice>
              <mc:Fallback>
                <p:oleObj name="Equation" r:id="rId10" imgW="3873240" imgH="419040" progId="Equation.DSMT4">
                  <p:embed/>
                  <p:pic>
                    <p:nvPicPr>
                      <p:cNvPr id="10" name="Object 7">
                        <a:extLst>
                          <a:ext uri="{FF2B5EF4-FFF2-40B4-BE49-F238E27FC236}">
                            <a16:creationId xmlns:a16="http://schemas.microsoft.com/office/drawing/2014/main" id="{AE55D29B-FB57-412E-B70C-6A62E75EAA08}"/>
                          </a:ext>
                        </a:extLst>
                      </p:cNvPr>
                      <p:cNvPicPr>
                        <a:picLocks noGrp="1" noChangeAspect="1" noChangeArrowheads="1"/>
                      </p:cNvPicPr>
                      <p:nvPr/>
                    </p:nvPicPr>
                    <p:blipFill>
                      <a:blip r:embed="rId11"/>
                      <a:srcRect/>
                      <a:stretch>
                        <a:fillRect/>
                      </a:stretch>
                    </p:blipFill>
                    <p:spPr bwMode="auto">
                      <a:xfrm>
                        <a:off x="683567" y="3267075"/>
                        <a:ext cx="8280921" cy="816843"/>
                      </a:xfrm>
                      <a:prstGeom prst="rect">
                        <a:avLst/>
                      </a:prstGeom>
                      <a:noFill/>
                      <a:ln>
                        <a:noFill/>
                      </a:ln>
                    </p:spPr>
                  </p:pic>
                </p:oleObj>
              </mc:Fallback>
            </mc:AlternateContent>
          </a:graphicData>
        </a:graphic>
      </p:graphicFrame>
      <p:graphicFrame>
        <p:nvGraphicFramePr>
          <p:cNvPr id="9" name="Object 7">
            <a:extLst>
              <a:ext uri="{FF2B5EF4-FFF2-40B4-BE49-F238E27FC236}">
                <a16:creationId xmlns:a16="http://schemas.microsoft.com/office/drawing/2014/main" id="{4DAFB936-BE19-43F2-BA1A-46AF765533BF}"/>
              </a:ext>
            </a:extLst>
          </p:cNvPr>
          <p:cNvGraphicFramePr>
            <a:graphicFrameLocks noChangeAspect="1"/>
          </p:cNvGraphicFramePr>
          <p:nvPr>
            <p:extLst>
              <p:ext uri="{D42A27DB-BD31-4B8C-83A1-F6EECF244321}">
                <p14:modId xmlns:p14="http://schemas.microsoft.com/office/powerpoint/2010/main" val="1199964169"/>
              </p:ext>
            </p:extLst>
          </p:nvPr>
        </p:nvGraphicFramePr>
        <p:xfrm>
          <a:off x="683567" y="4099624"/>
          <a:ext cx="4206875" cy="493713"/>
        </p:xfrm>
        <a:graphic>
          <a:graphicData uri="http://schemas.openxmlformats.org/presentationml/2006/ole">
            <mc:AlternateContent xmlns:mc="http://schemas.openxmlformats.org/markup-compatibility/2006">
              <mc:Choice xmlns:v="urn:schemas-microsoft-com:vml" Requires="v">
                <p:oleObj name="Equation" r:id="rId12" imgW="1968480" imgH="253800" progId="Equation.DSMT4">
                  <p:embed/>
                </p:oleObj>
              </mc:Choice>
              <mc:Fallback>
                <p:oleObj name="Equation" r:id="rId12" imgW="1968480" imgH="253800" progId="Equation.DSMT4">
                  <p:embed/>
                  <p:pic>
                    <p:nvPicPr>
                      <p:cNvPr id="11" name="Object 7">
                        <a:extLst>
                          <a:ext uri="{FF2B5EF4-FFF2-40B4-BE49-F238E27FC236}">
                            <a16:creationId xmlns:a16="http://schemas.microsoft.com/office/drawing/2014/main" id="{ED326D1D-3A79-4AF5-9B2C-2768669170D5}"/>
                          </a:ext>
                        </a:extLst>
                      </p:cNvPr>
                      <p:cNvPicPr>
                        <a:picLocks noGrp="1" noChangeAspect="1" noChangeArrowheads="1"/>
                      </p:cNvPicPr>
                      <p:nvPr/>
                    </p:nvPicPr>
                    <p:blipFill>
                      <a:blip r:embed="rId13"/>
                      <a:srcRect/>
                      <a:stretch>
                        <a:fillRect/>
                      </a:stretch>
                    </p:blipFill>
                    <p:spPr bwMode="auto">
                      <a:xfrm>
                        <a:off x="683567" y="4099624"/>
                        <a:ext cx="4206875" cy="493713"/>
                      </a:xfrm>
                      <a:prstGeom prst="rect">
                        <a:avLst/>
                      </a:prstGeom>
                      <a:solidFill>
                        <a:schemeClr val="bg1">
                          <a:lumMod val="95000"/>
                        </a:schemeClr>
                      </a:solidFill>
                      <a:ln>
                        <a:solidFill>
                          <a:schemeClr val="tx1"/>
                        </a:solidFill>
                      </a:ln>
                    </p:spPr>
                  </p:pic>
                </p:oleObj>
              </mc:Fallback>
            </mc:AlternateContent>
          </a:graphicData>
        </a:graphic>
      </p:graphicFrame>
      <p:sp>
        <p:nvSpPr>
          <p:cNvPr id="12" name="Rectangle 3">
            <a:extLst>
              <a:ext uri="{FF2B5EF4-FFF2-40B4-BE49-F238E27FC236}">
                <a16:creationId xmlns:a16="http://schemas.microsoft.com/office/drawing/2014/main" id="{0BC934C5-D9C7-43AE-A382-2D86F74E71C8}"/>
              </a:ext>
            </a:extLst>
          </p:cNvPr>
          <p:cNvSpPr txBox="1">
            <a:spLocks noChangeArrowheads="1"/>
          </p:cNvSpPr>
          <p:nvPr/>
        </p:nvSpPr>
        <p:spPr bwMode="auto">
          <a:xfrm>
            <a:off x="-324544" y="483518"/>
            <a:ext cx="9349208" cy="13929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2000">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9pPr>
          </a:lstStyle>
          <a:p>
            <a:pPr lvl="1" eaLnBrk="1" hangingPunct="1">
              <a:lnSpc>
                <a:spcPct val="150000"/>
              </a:lnSpc>
              <a:buClrTx/>
              <a:buSzPct val="100000"/>
              <a:buFont typeface="Wingdings" panose="05000000000000000000" pitchFamily="2" charset="2"/>
              <a:buChar char="§"/>
            </a:pPr>
            <a:endParaRPr lang="en-US" altLang="en-US" sz="2000" kern="0" dirty="0">
              <a:solidFill>
                <a:srgbClr val="000000"/>
              </a:solidFill>
              <a:latin typeface="Arial" panose="020B0604020202020204" pitchFamily="34" charset="0"/>
              <a:cs typeface="Arial" panose="020B0604020202020204" pitchFamily="34" charset="0"/>
            </a:endParaRPr>
          </a:p>
          <a:p>
            <a:pPr lvl="1" eaLnBrk="1" hangingPunct="1">
              <a:lnSpc>
                <a:spcPct val="150000"/>
              </a:lnSpc>
              <a:buClrTx/>
              <a:buSzPct val="100000"/>
              <a:buFont typeface="Wingdings" panose="05000000000000000000" pitchFamily="2" charset="2"/>
              <a:buChar char="§"/>
            </a:pPr>
            <a:r>
              <a:rPr lang="en-US" altLang="en-US" sz="2000" kern="0" dirty="0">
                <a:solidFill>
                  <a:srgbClr val="000000"/>
                </a:solidFill>
                <a:latin typeface="Arial" panose="020B0604020202020204" pitchFamily="34" charset="0"/>
                <a:cs typeface="Arial" panose="020B0604020202020204" pitchFamily="34" charset="0"/>
              </a:rPr>
              <a:t>Como                     e, </a:t>
            </a:r>
            <a:r>
              <a:rPr lang="en-US" altLang="en-US" sz="2000" kern="0" dirty="0" err="1">
                <a:solidFill>
                  <a:srgbClr val="000000"/>
                </a:solidFill>
                <a:latin typeface="Arial" panose="020B0604020202020204" pitchFamily="34" charset="0"/>
                <a:cs typeface="Arial" panose="020B0604020202020204" pitchFamily="34" charset="0"/>
              </a:rPr>
              <a:t>em</a:t>
            </a:r>
            <a:r>
              <a:rPr lang="en-US" altLang="en-US" sz="2000" kern="0" dirty="0">
                <a:solidFill>
                  <a:srgbClr val="000000"/>
                </a:solidFill>
                <a:latin typeface="Arial" panose="020B0604020202020204" pitchFamily="34" charset="0"/>
                <a:cs typeface="Arial" panose="020B0604020202020204" pitchFamily="34" charset="0"/>
              </a:rPr>
              <a:t> </a:t>
            </a:r>
            <a:r>
              <a:rPr lang="en-US" altLang="en-US" sz="2000" kern="0" dirty="0" err="1">
                <a:solidFill>
                  <a:srgbClr val="000000"/>
                </a:solidFill>
                <a:latin typeface="Arial" panose="020B0604020202020204" pitchFamily="34" charset="0"/>
                <a:cs typeface="Arial" panose="020B0604020202020204" pitchFamily="34" charset="0"/>
              </a:rPr>
              <a:t>qualquer</a:t>
            </a:r>
            <a:r>
              <a:rPr lang="en-US" altLang="en-US" sz="2000" kern="0" dirty="0">
                <a:solidFill>
                  <a:srgbClr val="000000"/>
                </a:solidFill>
                <a:latin typeface="Arial" panose="020B0604020202020204" pitchFamily="34" charset="0"/>
                <a:cs typeface="Arial" panose="020B0604020202020204" pitchFamily="34" charset="0"/>
              </a:rPr>
              <a:t> </a:t>
            </a:r>
            <a:r>
              <a:rPr lang="en-US" altLang="en-US" sz="2000" kern="0" dirty="0" err="1">
                <a:solidFill>
                  <a:srgbClr val="000000"/>
                </a:solidFill>
                <a:latin typeface="Arial" panose="020B0604020202020204" pitchFamily="34" charset="0"/>
                <a:cs typeface="Arial" panose="020B0604020202020204" pitchFamily="34" charset="0"/>
              </a:rPr>
              <a:t>estado</a:t>
            </a:r>
            <a:r>
              <a:rPr lang="en-US" altLang="en-US" sz="2000" kern="0" dirty="0">
                <a:solidFill>
                  <a:srgbClr val="000000"/>
                </a:solidFill>
                <a:latin typeface="Arial" panose="020B0604020202020204" pitchFamily="34" charset="0"/>
                <a:cs typeface="Arial" panose="020B0604020202020204" pitchFamily="34" charset="0"/>
              </a:rPr>
              <a:t> </a:t>
            </a:r>
            <a:r>
              <a:rPr lang="en-US" altLang="en-US" sz="2000" kern="0" dirty="0" err="1">
                <a:solidFill>
                  <a:srgbClr val="000000"/>
                </a:solidFill>
                <a:latin typeface="Arial" panose="020B0604020202020204" pitchFamily="34" charset="0"/>
                <a:cs typeface="Arial" panose="020B0604020202020204" pitchFamily="34" charset="0"/>
              </a:rPr>
              <a:t>estacionário</a:t>
            </a:r>
            <a:r>
              <a:rPr lang="en-US" altLang="en-US" sz="2000" kern="0" dirty="0">
                <a:solidFill>
                  <a:srgbClr val="000000"/>
                </a:solidFill>
                <a:latin typeface="Arial" panose="020B0604020202020204" pitchFamily="34" charset="0"/>
                <a:cs typeface="Arial" panose="020B0604020202020204" pitchFamily="34" charset="0"/>
              </a:rPr>
              <a:t>                    , </a:t>
            </a:r>
            <a:r>
              <a:rPr lang="en-US" altLang="en-US" sz="2000" kern="0" dirty="0" err="1">
                <a:solidFill>
                  <a:srgbClr val="000000"/>
                </a:solidFill>
                <a:latin typeface="Arial" panose="020B0604020202020204" pitchFamily="34" charset="0"/>
                <a:cs typeface="Arial" panose="020B0604020202020204" pitchFamily="34" charset="0"/>
              </a:rPr>
              <a:t>temos</a:t>
            </a:r>
            <a:r>
              <a:rPr lang="en-US" altLang="en-US" sz="2000" kern="0" dirty="0">
                <a:solidFill>
                  <a:srgbClr val="000000"/>
                </a:solidFill>
                <a:latin typeface="Arial" panose="020B0604020202020204" pitchFamily="34" charset="0"/>
                <a:cs typeface="Arial" panose="020B0604020202020204" pitchFamily="34" charset="0"/>
              </a:rPr>
              <a:t>:  </a:t>
            </a:r>
          </a:p>
          <a:p>
            <a:pPr lvl="1" eaLnBrk="1" hangingPunct="1">
              <a:lnSpc>
                <a:spcPct val="150000"/>
              </a:lnSpc>
              <a:buClrTx/>
              <a:buSzPct val="100000"/>
              <a:buFont typeface="Wingdings" panose="05000000000000000000" pitchFamily="2" charset="2"/>
              <a:buChar char="§"/>
            </a:pPr>
            <a:endParaRPr lang="en-US" altLang="en-US" sz="2000" kern="0" dirty="0">
              <a:solidFill>
                <a:srgbClr val="000000"/>
              </a:solidFill>
              <a:latin typeface="Arial" panose="020B0604020202020204" pitchFamily="34" charset="0"/>
              <a:cs typeface="Arial" panose="020B0604020202020204" pitchFamily="34" charset="0"/>
            </a:endParaRPr>
          </a:p>
          <a:p>
            <a:pPr lvl="1" eaLnBrk="1" hangingPunct="1">
              <a:lnSpc>
                <a:spcPct val="150000"/>
              </a:lnSpc>
              <a:buClrTx/>
              <a:buSzPct val="100000"/>
              <a:buFont typeface="Wingdings" panose="05000000000000000000" pitchFamily="2" charset="2"/>
              <a:buChar char="§"/>
            </a:pPr>
            <a:endParaRPr lang="en-US" altLang="en-US" sz="2000" kern="0" dirty="0">
              <a:solidFill>
                <a:srgbClr val="000000"/>
              </a:solidFill>
              <a:latin typeface="Arial" panose="020B0604020202020204" pitchFamily="34" charset="0"/>
              <a:cs typeface="Arial" panose="020B0604020202020204" pitchFamily="34" charset="0"/>
            </a:endParaRPr>
          </a:p>
        </p:txBody>
      </p:sp>
      <p:sp>
        <p:nvSpPr>
          <p:cNvPr id="14" name="Rectangle 3">
            <a:extLst>
              <a:ext uri="{FF2B5EF4-FFF2-40B4-BE49-F238E27FC236}">
                <a16:creationId xmlns:a16="http://schemas.microsoft.com/office/drawing/2014/main" id="{0F86150F-5636-4705-A27E-7BF0E915C504}"/>
              </a:ext>
            </a:extLst>
          </p:cNvPr>
          <p:cNvSpPr txBox="1">
            <a:spLocks noChangeArrowheads="1"/>
          </p:cNvSpPr>
          <p:nvPr/>
        </p:nvSpPr>
        <p:spPr bwMode="auto">
          <a:xfrm>
            <a:off x="-324544" y="4059163"/>
            <a:ext cx="9349208" cy="13929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2000">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9pPr>
          </a:lstStyle>
          <a:p>
            <a:pPr lvl="1" eaLnBrk="1" hangingPunct="1">
              <a:lnSpc>
                <a:spcPct val="150000"/>
              </a:lnSpc>
              <a:buClrTx/>
              <a:buSzPct val="100000"/>
              <a:buFont typeface="Wingdings" panose="05000000000000000000" pitchFamily="2" charset="2"/>
              <a:buChar char="§"/>
            </a:pPr>
            <a:endParaRPr lang="en-US" altLang="en-US" sz="2000" kern="0" dirty="0">
              <a:solidFill>
                <a:srgbClr val="000000"/>
              </a:solidFill>
              <a:latin typeface="Arial" panose="020B0604020202020204" pitchFamily="34" charset="0"/>
              <a:cs typeface="Arial" panose="020B0604020202020204" pitchFamily="34" charset="0"/>
            </a:endParaRPr>
          </a:p>
          <a:p>
            <a:pPr lvl="1" eaLnBrk="1" hangingPunct="1">
              <a:lnSpc>
                <a:spcPct val="150000"/>
              </a:lnSpc>
              <a:buClrTx/>
              <a:buSzPct val="100000"/>
              <a:buFont typeface="Wingdings" panose="05000000000000000000" pitchFamily="2" charset="2"/>
              <a:buChar char="§"/>
            </a:pPr>
            <a:r>
              <a:rPr lang="en-US" altLang="en-US" sz="2000" b="1" kern="0" dirty="0" err="1">
                <a:solidFill>
                  <a:srgbClr val="000000"/>
                </a:solidFill>
                <a:latin typeface="Arial" panose="020B0604020202020204" pitchFamily="34" charset="0"/>
                <a:cs typeface="Arial" panose="020B0604020202020204" pitchFamily="34" charset="0"/>
              </a:rPr>
              <a:t>Observação</a:t>
            </a:r>
            <a:r>
              <a:rPr lang="en-US" altLang="en-US" sz="2000" b="1" kern="0" dirty="0">
                <a:solidFill>
                  <a:srgbClr val="000000"/>
                </a:solidFill>
                <a:latin typeface="Arial" panose="020B0604020202020204" pitchFamily="34" charset="0"/>
                <a:cs typeface="Arial" panose="020B0604020202020204" pitchFamily="34" charset="0"/>
              </a:rPr>
              <a:t>:</a:t>
            </a:r>
            <a:r>
              <a:rPr lang="en-US" altLang="en-US" sz="2000" kern="0" dirty="0">
                <a:solidFill>
                  <a:srgbClr val="000000"/>
                </a:solidFill>
                <a:latin typeface="Arial" panose="020B0604020202020204" pitchFamily="34" charset="0"/>
                <a:cs typeface="Arial" panose="020B0604020202020204" pitchFamily="34" charset="0"/>
              </a:rPr>
              <a:t> a taxa de </a:t>
            </a:r>
            <a:r>
              <a:rPr lang="en-US" altLang="en-US" sz="2000" kern="0" dirty="0" err="1">
                <a:solidFill>
                  <a:srgbClr val="000000"/>
                </a:solidFill>
                <a:latin typeface="Arial" panose="020B0604020202020204" pitchFamily="34" charset="0"/>
                <a:cs typeface="Arial" panose="020B0604020202020204" pitchFamily="34" charset="0"/>
              </a:rPr>
              <a:t>poupança</a:t>
            </a:r>
            <a:r>
              <a:rPr lang="en-US" altLang="en-US" sz="2000" kern="0" dirty="0">
                <a:solidFill>
                  <a:srgbClr val="000000"/>
                </a:solidFill>
                <a:latin typeface="Arial" panose="020B0604020202020204" pitchFamily="34" charset="0"/>
                <a:cs typeface="Arial" panose="020B0604020202020204" pitchFamily="34" charset="0"/>
              </a:rPr>
              <a:t> que </a:t>
            </a:r>
            <a:r>
              <a:rPr lang="en-US" altLang="en-US" sz="2000" kern="0" dirty="0" err="1">
                <a:solidFill>
                  <a:srgbClr val="000000"/>
                </a:solidFill>
                <a:latin typeface="Arial" panose="020B0604020202020204" pitchFamily="34" charset="0"/>
                <a:cs typeface="Arial" panose="020B0604020202020204" pitchFamily="34" charset="0"/>
              </a:rPr>
              <a:t>determina</a:t>
            </a:r>
            <a:r>
              <a:rPr lang="en-US" altLang="en-US" sz="2000" kern="0" dirty="0">
                <a:solidFill>
                  <a:srgbClr val="000000"/>
                </a:solidFill>
                <a:latin typeface="Arial" panose="020B0604020202020204" pitchFamily="34" charset="0"/>
                <a:cs typeface="Arial" panose="020B0604020202020204" pitchFamily="34" charset="0"/>
              </a:rPr>
              <a:t> k** = </a:t>
            </a:r>
            <a:r>
              <a:rPr lang="en-US" altLang="en-US" sz="2000" kern="0" dirty="0">
                <a:solidFill>
                  <a:srgbClr val="000000"/>
                </a:solidFill>
                <a:latin typeface="Symbol" panose="05050102010706020507" pitchFamily="18" charset="2"/>
                <a:cs typeface="Arial" panose="020B0604020202020204" pitchFamily="34" charset="0"/>
              </a:rPr>
              <a:t>a</a:t>
            </a:r>
            <a:r>
              <a:rPr lang="en-US" altLang="en-US" sz="2000" kern="0" dirty="0">
                <a:solidFill>
                  <a:srgbClr val="000000"/>
                </a:solidFill>
                <a:latin typeface="Arial" panose="020B0604020202020204" pitchFamily="34" charset="0"/>
                <a:cs typeface="Arial" panose="020B0604020202020204" pitchFamily="34" charset="0"/>
              </a:rPr>
              <a:t>.  </a:t>
            </a:r>
          </a:p>
          <a:p>
            <a:pPr lvl="1" eaLnBrk="1" hangingPunct="1">
              <a:lnSpc>
                <a:spcPct val="150000"/>
              </a:lnSpc>
              <a:buClrTx/>
              <a:buSzPct val="100000"/>
              <a:buFont typeface="Wingdings" panose="05000000000000000000" pitchFamily="2" charset="2"/>
              <a:buChar char="§"/>
            </a:pPr>
            <a:endParaRPr lang="en-US" altLang="en-US" sz="2000" kern="0" dirty="0">
              <a:solidFill>
                <a:srgbClr val="000000"/>
              </a:solidFill>
              <a:latin typeface="Arial" panose="020B0604020202020204" pitchFamily="34" charset="0"/>
              <a:cs typeface="Arial" panose="020B0604020202020204" pitchFamily="34" charset="0"/>
            </a:endParaRPr>
          </a:p>
          <a:p>
            <a:pPr lvl="1" eaLnBrk="1" hangingPunct="1">
              <a:lnSpc>
                <a:spcPct val="150000"/>
              </a:lnSpc>
              <a:buClrTx/>
              <a:buSzPct val="100000"/>
              <a:buFont typeface="Wingdings" panose="05000000000000000000" pitchFamily="2" charset="2"/>
              <a:buChar char="§"/>
            </a:pPr>
            <a:endParaRPr lang="en-US" altLang="en-US" sz="20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746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E1892A-EFE2-4D3B-B19D-0BB65C413378}"/>
              </a:ext>
            </a:extLst>
          </p:cNvPr>
          <p:cNvSpPr/>
          <p:nvPr/>
        </p:nvSpPr>
        <p:spPr>
          <a:xfrm>
            <a:off x="35496" y="48270"/>
            <a:ext cx="8784976" cy="4862870"/>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05 - 2019</a:t>
            </a:r>
          </a:p>
          <a:p>
            <a:pPr algn="just"/>
            <a:endParaRPr lang="pt-BR" sz="600" b="1"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Considere o Modelo de Crescimento de Solow aplicado a uma economia cuja função de produção é dada por </a:t>
            </a:r>
            <a:r>
              <a:rPr lang="pt-BR" sz="2000" i="1" dirty="0">
                <a:latin typeface="Arial" panose="020B0604020202020204" pitchFamily="34" charset="0"/>
                <a:cs typeface="Arial" panose="020B0604020202020204" pitchFamily="34" charset="0"/>
              </a:rPr>
              <a:t>Y=K</a:t>
            </a:r>
            <a:r>
              <a:rPr lang="pt-BR" sz="2000" i="1" baseline="30000" dirty="0">
                <a:latin typeface="Arial" panose="020B0604020202020204" pitchFamily="34" charset="0"/>
                <a:cs typeface="Arial" panose="020B0604020202020204" pitchFamily="34" charset="0"/>
              </a:rPr>
              <a:t>1/2</a:t>
            </a:r>
            <a:r>
              <a:rPr lang="pt-BR" sz="2000" i="1" dirty="0">
                <a:latin typeface="Arial" panose="020B0604020202020204" pitchFamily="34" charset="0"/>
                <a:cs typeface="Arial" panose="020B0604020202020204" pitchFamily="34" charset="0"/>
              </a:rPr>
              <a:t>(AN)</a:t>
            </a:r>
            <a:r>
              <a:rPr lang="pt-BR" sz="2000" i="1" baseline="30000" dirty="0">
                <a:latin typeface="Arial" panose="020B0604020202020204" pitchFamily="34" charset="0"/>
                <a:cs typeface="Arial" panose="020B0604020202020204" pitchFamily="34" charset="0"/>
              </a:rPr>
              <a:t>1/2</a:t>
            </a:r>
            <a:r>
              <a:rPr lang="pt-BR" sz="2000" dirty="0">
                <a:latin typeface="Arial" panose="020B0604020202020204" pitchFamily="34" charset="0"/>
                <a:cs typeface="Arial" panose="020B0604020202020204" pitchFamily="34" charset="0"/>
              </a:rPr>
              <a:t>, em que </a:t>
            </a:r>
            <a:r>
              <a:rPr lang="pt-BR" sz="2000" i="1" dirty="0">
                <a:latin typeface="Arial" panose="020B0604020202020204" pitchFamily="34" charset="0"/>
                <a:cs typeface="Arial" panose="020B0604020202020204" pitchFamily="34" charset="0"/>
              </a:rPr>
              <a:t>Y</a:t>
            </a:r>
            <a:r>
              <a:rPr lang="pt-BR" sz="2000" dirty="0">
                <a:latin typeface="Arial" panose="020B0604020202020204" pitchFamily="34" charset="0"/>
                <a:cs typeface="Arial" panose="020B0604020202020204" pitchFamily="34" charset="0"/>
              </a:rPr>
              <a:t> é o produto, </a:t>
            </a:r>
            <a:r>
              <a:rPr lang="pt-BR" sz="2000" i="1" dirty="0">
                <a:latin typeface="Arial" panose="020B0604020202020204" pitchFamily="34" charset="0"/>
                <a:cs typeface="Arial" panose="020B0604020202020204" pitchFamily="34" charset="0"/>
              </a:rPr>
              <a:t>K</a:t>
            </a:r>
            <a:r>
              <a:rPr lang="pt-BR" sz="2000" dirty="0">
                <a:latin typeface="Arial" panose="020B0604020202020204" pitchFamily="34" charset="0"/>
                <a:cs typeface="Arial" panose="020B0604020202020204" pitchFamily="34" charset="0"/>
              </a:rPr>
              <a:t> é o estoque de capital, </a:t>
            </a:r>
            <a:r>
              <a:rPr lang="pt-BR" sz="2000" i="1" dirty="0">
                <a:latin typeface="Arial" panose="020B0604020202020204" pitchFamily="34" charset="0"/>
                <a:cs typeface="Arial" panose="020B0604020202020204" pitchFamily="34" charset="0"/>
              </a:rPr>
              <a:t>N</a:t>
            </a:r>
            <a:r>
              <a:rPr lang="pt-BR" sz="2000" dirty="0">
                <a:latin typeface="Arial" panose="020B0604020202020204" pitchFamily="34" charset="0"/>
                <a:cs typeface="Arial" panose="020B0604020202020204" pitchFamily="34" charset="0"/>
              </a:rPr>
              <a:t> é o número de trabalhadores e </a:t>
            </a:r>
            <a:r>
              <a:rPr lang="pt-BR" sz="2000" i="1" dirty="0">
                <a:latin typeface="Arial" panose="020B0604020202020204" pitchFamily="34" charset="0"/>
                <a:cs typeface="Arial" panose="020B0604020202020204" pitchFamily="34" charset="0"/>
              </a:rPr>
              <a:t>A</a:t>
            </a:r>
            <a:r>
              <a:rPr lang="pt-BR" sz="2000" dirty="0">
                <a:latin typeface="Arial" panose="020B0604020202020204" pitchFamily="34" charset="0"/>
                <a:cs typeface="Arial" panose="020B0604020202020204" pitchFamily="34" charset="0"/>
              </a:rPr>
              <a:t> é o estado da tecnologia. A taxa de poupança é igual a 14%, a taxa de depreciação é igual a 8%, o número de trabalhadores cresce 2% ao ano e a taxa de progresso tecnológico é de 4% ao ano. Com base nestas informações, julgue as seguintes afirmativas como verdadeiras (V) ou falsas (F):</a:t>
            </a: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O nível de estoque de capital por trabalhador efetivo no estado estacionário é igual a 4. </a:t>
            </a:r>
          </a:p>
          <a:p>
            <a:pPr lvl="0" algn="just" fontAlgn="base"/>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O nível de produto por trabalhador efetivo no estado estacionário é 2. </a:t>
            </a:r>
          </a:p>
          <a:p>
            <a:pPr lvl="0" algn="just" fontAlgn="base"/>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 taxa de crescimento do produto é 6%.</a:t>
            </a:r>
          </a:p>
          <a:p>
            <a:pPr lvl="0" algn="just" fontAlgn="base"/>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A taxa de crescimento do produto por trabalhador efetivo é nula.</a:t>
            </a:r>
          </a:p>
          <a:p>
            <a:pPr lvl="0" algn="just" fontAlgn="base"/>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A taxa de crescimento do produto por trabalhador é 4%. </a:t>
            </a:r>
          </a:p>
          <a:p>
            <a:pPr algn="just"/>
            <a:endParaRPr lang="pt-BR" sz="20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AB2C3212-3881-4733-9334-0D98F379A4FA}"/>
              </a:ext>
            </a:extLst>
          </p:cNvPr>
          <p:cNvSpPr txBox="1"/>
          <p:nvPr/>
        </p:nvSpPr>
        <p:spPr>
          <a:xfrm>
            <a:off x="2771800" y="2931790"/>
            <a:ext cx="1008112"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 (é 1)</a:t>
            </a:r>
          </a:p>
        </p:txBody>
      </p:sp>
      <p:sp>
        <p:nvSpPr>
          <p:cNvPr id="4" name="CaixaDeTexto 3">
            <a:extLst>
              <a:ext uri="{FF2B5EF4-FFF2-40B4-BE49-F238E27FC236}">
                <a16:creationId xmlns:a16="http://schemas.microsoft.com/office/drawing/2014/main" id="{E6030B65-7020-4682-A02E-EE1057C3A157}"/>
              </a:ext>
            </a:extLst>
          </p:cNvPr>
          <p:cNvSpPr txBox="1"/>
          <p:nvPr/>
        </p:nvSpPr>
        <p:spPr>
          <a:xfrm>
            <a:off x="8244408" y="3251760"/>
            <a:ext cx="1008112"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 (é 1)</a:t>
            </a:r>
          </a:p>
        </p:txBody>
      </p:sp>
      <p:sp>
        <p:nvSpPr>
          <p:cNvPr id="5" name="CaixaDeTexto 4">
            <a:extLst>
              <a:ext uri="{FF2B5EF4-FFF2-40B4-BE49-F238E27FC236}">
                <a16:creationId xmlns:a16="http://schemas.microsoft.com/office/drawing/2014/main" id="{F71346DA-0F11-42ED-B6D5-E5B9032AB44C}"/>
              </a:ext>
            </a:extLst>
          </p:cNvPr>
          <p:cNvSpPr txBox="1"/>
          <p:nvPr/>
        </p:nvSpPr>
        <p:spPr>
          <a:xfrm>
            <a:off x="4860032" y="3579862"/>
            <a:ext cx="273630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 (Produto Total)</a:t>
            </a:r>
          </a:p>
        </p:txBody>
      </p:sp>
      <p:sp>
        <p:nvSpPr>
          <p:cNvPr id="6" name="CaixaDeTexto 5">
            <a:extLst>
              <a:ext uri="{FF2B5EF4-FFF2-40B4-BE49-F238E27FC236}">
                <a16:creationId xmlns:a16="http://schemas.microsoft.com/office/drawing/2014/main" id="{6FCE192B-8715-437A-A514-E6D89FE72DB9}"/>
              </a:ext>
            </a:extLst>
          </p:cNvPr>
          <p:cNvSpPr txBox="1"/>
          <p:nvPr/>
        </p:nvSpPr>
        <p:spPr>
          <a:xfrm>
            <a:off x="6660232" y="418786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7" name="CaixaDeTexto 6">
            <a:extLst>
              <a:ext uri="{FF2B5EF4-FFF2-40B4-BE49-F238E27FC236}">
                <a16:creationId xmlns:a16="http://schemas.microsoft.com/office/drawing/2014/main" id="{89F06627-D66A-4B7A-AE38-586052732090}"/>
              </a:ext>
            </a:extLst>
          </p:cNvPr>
          <p:cNvSpPr txBox="1"/>
          <p:nvPr/>
        </p:nvSpPr>
        <p:spPr>
          <a:xfrm>
            <a:off x="7596336" y="388466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Tree>
    <p:extLst>
      <p:ext uri="{BB962C8B-B14F-4D97-AF65-F5344CB8AC3E}">
        <p14:creationId xmlns:p14="http://schemas.microsoft.com/office/powerpoint/2010/main" val="247730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315DF229-F1F5-405D-B12A-9DAEE1D08B1D}"/>
              </a:ext>
            </a:extLst>
          </p:cNvPr>
          <p:cNvSpPr txBox="1"/>
          <p:nvPr/>
        </p:nvSpPr>
        <p:spPr>
          <a:xfrm>
            <a:off x="35496" y="21267"/>
            <a:ext cx="9036496" cy="400110"/>
          </a:xfrm>
          <a:prstGeom prst="rect">
            <a:avLst/>
          </a:prstGeom>
          <a:noFill/>
        </p:spPr>
        <p:txBody>
          <a:bodyPr wrap="square" rtlCol="0">
            <a:spAutoFit/>
          </a:bodyPr>
          <a:lstStyle/>
          <a:p>
            <a:pPr marL="457200" indent="-457200" algn="just">
              <a:buFont typeface="+mj-lt"/>
              <a:buAutoNum type="alphaLcParenR" startAt="3"/>
            </a:pPr>
            <a:r>
              <a:rPr lang="pt-BR" sz="2000" b="1" dirty="0">
                <a:latin typeface="Arial" panose="020B0604020202020204" pitchFamily="34" charset="0"/>
                <a:cs typeface="Arial" panose="020B0604020202020204" pitchFamily="34" charset="0"/>
              </a:rPr>
              <a:t>Restrições de liquidez (</a:t>
            </a:r>
            <a:r>
              <a:rPr lang="pt-BR" sz="2000" b="1" dirty="0">
                <a:solidFill>
                  <a:srgbClr val="000000"/>
                </a:solidFill>
                <a:latin typeface="Arial" panose="020B0604020202020204" pitchFamily="34" charset="0"/>
                <a:cs typeface="Arial" panose="020B0604020202020204" pitchFamily="34" charset="0"/>
              </a:rPr>
              <a:t>Restrições à Obtenção de Empréstimos) </a:t>
            </a:r>
            <a:endParaRPr lang="pt-BR" sz="2000" b="1" dirty="0">
              <a:latin typeface="Arial" panose="020B0604020202020204" pitchFamily="34" charset="0"/>
              <a:cs typeface="Arial" panose="020B0604020202020204" pitchFamily="34" charset="0"/>
            </a:endParaRPr>
          </a:p>
        </p:txBody>
      </p:sp>
      <p:sp>
        <p:nvSpPr>
          <p:cNvPr id="26" name="Text Box 38">
            <a:extLst>
              <a:ext uri="{FF2B5EF4-FFF2-40B4-BE49-F238E27FC236}">
                <a16:creationId xmlns:a16="http://schemas.microsoft.com/office/drawing/2014/main" id="{1E72B983-7603-4428-9E97-CDACEEFD4254}"/>
              </a:ext>
            </a:extLst>
          </p:cNvPr>
          <p:cNvSpPr txBox="1">
            <a:spLocks noChangeArrowheads="1"/>
          </p:cNvSpPr>
          <p:nvPr/>
        </p:nvSpPr>
        <p:spPr bwMode="auto">
          <a:xfrm>
            <a:off x="3707904" y="503585"/>
            <a:ext cx="4824536" cy="1200329"/>
          </a:xfrm>
          <a:prstGeom prst="rect">
            <a:avLst/>
          </a:prstGeom>
          <a:solidFill>
            <a:schemeClr val="bg1">
              <a:lumMod val="95000"/>
            </a:schemeClr>
          </a:solidFill>
          <a:ln w="9525">
            <a:solidFill>
              <a:schemeClr val="tx1"/>
            </a:solidFill>
            <a:miter lim="800000"/>
            <a:headEnd/>
            <a:tailEnd/>
          </a:ln>
          <a:effectLst/>
        </p:spPr>
        <p:txBody>
          <a:bodyPr wrap="square">
            <a:spAutoFit/>
          </a:bodyPr>
          <a:lstStyle/>
          <a:p>
            <a:pPr algn="just">
              <a:spcBef>
                <a:spcPct val="50000"/>
              </a:spcBef>
            </a:pPr>
            <a:r>
              <a:rPr lang="pt-BR" altLang="pt-BR" b="1" dirty="0">
                <a:latin typeface="Arial" panose="020B0604020202020204" pitchFamily="34" charset="0"/>
                <a:cs typeface="Arial" panose="020B0604020202020204" pitchFamily="34" charset="0"/>
              </a:rPr>
              <a:t>Caso em que os agentes não conseguem tomar  empréstimos. Desta  forma,  seu consumo  máximo  no primeiro período é dado pela renda no  primeiro período.</a:t>
            </a:r>
            <a:endParaRPr lang="en-US" altLang="pt-BR" b="1" dirty="0">
              <a:latin typeface="Arial" panose="020B0604020202020204" pitchFamily="34" charset="0"/>
              <a:cs typeface="Arial" panose="020B0604020202020204" pitchFamily="34" charset="0"/>
            </a:endParaRPr>
          </a:p>
        </p:txBody>
      </p:sp>
      <p:sp>
        <p:nvSpPr>
          <p:cNvPr id="28" name="Text Box 40">
            <a:extLst>
              <a:ext uri="{FF2B5EF4-FFF2-40B4-BE49-F238E27FC236}">
                <a16:creationId xmlns:a16="http://schemas.microsoft.com/office/drawing/2014/main" id="{F6FB8D9B-EE61-401F-AD87-A1561000B368}"/>
              </a:ext>
            </a:extLst>
          </p:cNvPr>
          <p:cNvSpPr txBox="1">
            <a:spLocks noChangeArrowheads="1"/>
          </p:cNvSpPr>
          <p:nvPr/>
        </p:nvSpPr>
        <p:spPr bwMode="auto">
          <a:xfrm>
            <a:off x="107504" y="3651870"/>
            <a:ext cx="891958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buFont typeface="Wingdings" panose="05000000000000000000" pitchFamily="2" charset="2"/>
              <a:buChar char="§"/>
            </a:pPr>
            <a:r>
              <a:rPr lang="pt-BR" altLang="pt-BR" dirty="0">
                <a:latin typeface="Arial" panose="020B0604020202020204" pitchFamily="34" charset="0"/>
                <a:cs typeface="Arial" panose="020B0604020202020204" pitchFamily="34" charset="0"/>
              </a:rPr>
              <a:t>Se  o  governo decide  cortar os  impostos  o  consumo  aumenta, pois os agentes tomarão este acréscimo de renda como um empréstimo concedido pelo governo.</a:t>
            </a:r>
          </a:p>
          <a:p>
            <a:pPr marL="285750" indent="-285750">
              <a:buFont typeface="Wingdings" panose="05000000000000000000" pitchFamily="2" charset="2"/>
              <a:buChar char="§"/>
            </a:pPr>
            <a:endParaRPr lang="pt-BR" altLang="pt-BR" sz="2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pt-BR" altLang="pt-BR" dirty="0">
                <a:latin typeface="Arial" panose="020B0604020202020204" pitchFamily="34" charset="0"/>
                <a:cs typeface="Arial" panose="020B0604020202020204" pitchFamily="34" charset="0"/>
              </a:rPr>
              <a:t>Neste caso, a poupança privada fica inalterada. Como a poupança do governo diminuiu, houve uma queda na poupança nacional. Dito de outra forma, a absorção aumentou.</a:t>
            </a:r>
            <a:endParaRPr lang="en-US" altLang="pt-B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altLang="pt-BR" dirty="0">
              <a:latin typeface="Arial" panose="020B0604020202020204" pitchFamily="34" charset="0"/>
              <a:cs typeface="Arial" panose="020B0604020202020204" pitchFamily="34" charset="0"/>
            </a:endParaRPr>
          </a:p>
        </p:txBody>
      </p:sp>
      <p:sp>
        <p:nvSpPr>
          <p:cNvPr id="3" name="Line 4">
            <a:extLst>
              <a:ext uri="{FF2B5EF4-FFF2-40B4-BE49-F238E27FC236}">
                <a16:creationId xmlns:a16="http://schemas.microsoft.com/office/drawing/2014/main" id="{A821F239-242E-4105-8075-2DC9231208C0}"/>
              </a:ext>
            </a:extLst>
          </p:cNvPr>
          <p:cNvSpPr>
            <a:spLocks noChangeShapeType="1"/>
          </p:cNvSpPr>
          <p:nvPr/>
        </p:nvSpPr>
        <p:spPr bwMode="auto">
          <a:xfrm flipV="1">
            <a:off x="1475482" y="483631"/>
            <a:ext cx="0" cy="2526376"/>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4" name="Line 5">
            <a:extLst>
              <a:ext uri="{FF2B5EF4-FFF2-40B4-BE49-F238E27FC236}">
                <a16:creationId xmlns:a16="http://schemas.microsoft.com/office/drawing/2014/main" id="{D081BE7F-2FDF-45B1-8561-41D2108EAE56}"/>
              </a:ext>
            </a:extLst>
          </p:cNvPr>
          <p:cNvSpPr>
            <a:spLocks noChangeShapeType="1"/>
          </p:cNvSpPr>
          <p:nvPr/>
        </p:nvSpPr>
        <p:spPr bwMode="auto">
          <a:xfrm>
            <a:off x="1412200" y="2945229"/>
            <a:ext cx="3670379"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5" name="Text Box 6">
            <a:extLst>
              <a:ext uri="{FF2B5EF4-FFF2-40B4-BE49-F238E27FC236}">
                <a16:creationId xmlns:a16="http://schemas.microsoft.com/office/drawing/2014/main" id="{753394C3-8E85-4789-8B7D-37F619B89E81}"/>
              </a:ext>
            </a:extLst>
          </p:cNvPr>
          <p:cNvSpPr txBox="1">
            <a:spLocks noChangeArrowheads="1"/>
          </p:cNvSpPr>
          <p:nvPr/>
        </p:nvSpPr>
        <p:spPr bwMode="auto">
          <a:xfrm>
            <a:off x="4892731" y="2945229"/>
            <a:ext cx="632824" cy="337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000" b="1">
                <a:solidFill>
                  <a:srgbClr val="000000"/>
                </a:solidFill>
              </a:rPr>
              <a:t>C</a:t>
            </a:r>
            <a:r>
              <a:rPr lang="pt-BR" altLang="pt-BR" sz="1400" b="1">
                <a:solidFill>
                  <a:srgbClr val="000000"/>
                </a:solidFill>
              </a:rPr>
              <a:t>1</a:t>
            </a:r>
          </a:p>
        </p:txBody>
      </p:sp>
      <p:sp>
        <p:nvSpPr>
          <p:cNvPr id="6" name="Line 7">
            <a:extLst>
              <a:ext uri="{FF2B5EF4-FFF2-40B4-BE49-F238E27FC236}">
                <a16:creationId xmlns:a16="http://schemas.microsoft.com/office/drawing/2014/main" id="{A84B3FF6-A4A7-483D-A90F-BF8B088D5612}"/>
              </a:ext>
            </a:extLst>
          </p:cNvPr>
          <p:cNvSpPr>
            <a:spLocks noChangeShapeType="1"/>
          </p:cNvSpPr>
          <p:nvPr/>
        </p:nvSpPr>
        <p:spPr bwMode="auto">
          <a:xfrm>
            <a:off x="1475482" y="677968"/>
            <a:ext cx="1582060" cy="1101241"/>
          </a:xfrm>
          <a:prstGeom prst="line">
            <a:avLst/>
          </a:prstGeom>
          <a:noFill/>
          <a:ln w="2857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7" name="Line 8">
            <a:extLst>
              <a:ext uri="{FF2B5EF4-FFF2-40B4-BE49-F238E27FC236}">
                <a16:creationId xmlns:a16="http://schemas.microsoft.com/office/drawing/2014/main" id="{D48A7B38-F75C-41C3-9658-0DC9256A0BDE}"/>
              </a:ext>
            </a:extLst>
          </p:cNvPr>
          <p:cNvSpPr>
            <a:spLocks noChangeShapeType="1"/>
          </p:cNvSpPr>
          <p:nvPr/>
        </p:nvSpPr>
        <p:spPr bwMode="auto">
          <a:xfrm>
            <a:off x="1475482" y="1779209"/>
            <a:ext cx="1582060" cy="0"/>
          </a:xfrm>
          <a:prstGeom prst="line">
            <a:avLst/>
          </a:prstGeom>
          <a:noFill/>
          <a:ln w="9525" cap="rnd">
            <a:solidFill>
              <a:srgbClr val="0000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8" name="Line 9">
            <a:extLst>
              <a:ext uri="{FF2B5EF4-FFF2-40B4-BE49-F238E27FC236}">
                <a16:creationId xmlns:a16="http://schemas.microsoft.com/office/drawing/2014/main" id="{72214440-2747-4CC2-B5B6-BC28C3EDB34E}"/>
              </a:ext>
            </a:extLst>
          </p:cNvPr>
          <p:cNvSpPr>
            <a:spLocks noChangeShapeType="1"/>
          </p:cNvSpPr>
          <p:nvPr/>
        </p:nvSpPr>
        <p:spPr bwMode="auto">
          <a:xfrm>
            <a:off x="3049961" y="1779209"/>
            <a:ext cx="0" cy="1166020"/>
          </a:xfrm>
          <a:prstGeom prst="line">
            <a:avLst/>
          </a:prstGeom>
          <a:noFill/>
          <a:ln w="2857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0" name="Text Box 13">
            <a:extLst>
              <a:ext uri="{FF2B5EF4-FFF2-40B4-BE49-F238E27FC236}">
                <a16:creationId xmlns:a16="http://schemas.microsoft.com/office/drawing/2014/main" id="{5B4F5748-81DA-4BDB-B668-B5317B1A6F3A}"/>
              </a:ext>
            </a:extLst>
          </p:cNvPr>
          <p:cNvSpPr txBox="1">
            <a:spLocks noChangeArrowheads="1"/>
          </p:cNvSpPr>
          <p:nvPr/>
        </p:nvSpPr>
        <p:spPr bwMode="auto">
          <a:xfrm>
            <a:off x="4860032" y="2594400"/>
            <a:ext cx="696106" cy="337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000" b="1" dirty="0">
                <a:solidFill>
                  <a:srgbClr val="3333CC"/>
                </a:solidFill>
              </a:rPr>
              <a:t> </a:t>
            </a:r>
            <a:r>
              <a:rPr lang="pt-BR" altLang="pt-BR" sz="2000" b="1" dirty="0">
                <a:solidFill>
                  <a:srgbClr val="000000"/>
                </a:solidFill>
              </a:rPr>
              <a:t>U</a:t>
            </a:r>
            <a:r>
              <a:rPr lang="pt-BR" altLang="pt-BR" sz="1400" b="1" dirty="0">
                <a:solidFill>
                  <a:srgbClr val="000000"/>
                </a:solidFill>
              </a:rPr>
              <a:t>0</a:t>
            </a:r>
          </a:p>
        </p:txBody>
      </p:sp>
      <p:sp>
        <p:nvSpPr>
          <p:cNvPr id="14" name="Text Box 17">
            <a:extLst>
              <a:ext uri="{FF2B5EF4-FFF2-40B4-BE49-F238E27FC236}">
                <a16:creationId xmlns:a16="http://schemas.microsoft.com/office/drawing/2014/main" id="{7C8F1EB4-6D20-4D7A-B49F-2425ACA757D8}"/>
              </a:ext>
            </a:extLst>
          </p:cNvPr>
          <p:cNvSpPr txBox="1">
            <a:spLocks noChangeArrowheads="1"/>
          </p:cNvSpPr>
          <p:nvPr/>
        </p:nvSpPr>
        <p:spPr bwMode="auto">
          <a:xfrm>
            <a:off x="2874738" y="2945229"/>
            <a:ext cx="4731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1800" b="1" dirty="0">
                <a:solidFill>
                  <a:srgbClr val="000000"/>
                </a:solidFill>
              </a:rPr>
              <a:t>Q</a:t>
            </a:r>
            <a:r>
              <a:rPr lang="pt-BR" altLang="pt-BR" sz="1200" b="1" dirty="0">
                <a:solidFill>
                  <a:srgbClr val="000000"/>
                </a:solidFill>
              </a:rPr>
              <a:t>1</a:t>
            </a:r>
            <a:endParaRPr lang="pt-BR" altLang="pt-BR" sz="1800" b="1" dirty="0">
              <a:solidFill>
                <a:srgbClr val="0000FF"/>
              </a:solidFill>
            </a:endParaRPr>
          </a:p>
        </p:txBody>
      </p:sp>
      <p:sp>
        <p:nvSpPr>
          <p:cNvPr id="15" name="Text Box 18">
            <a:extLst>
              <a:ext uri="{FF2B5EF4-FFF2-40B4-BE49-F238E27FC236}">
                <a16:creationId xmlns:a16="http://schemas.microsoft.com/office/drawing/2014/main" id="{3112BCCA-4CC7-4A8A-97D4-232765C0E0D0}"/>
              </a:ext>
            </a:extLst>
          </p:cNvPr>
          <p:cNvSpPr txBox="1">
            <a:spLocks noChangeArrowheads="1"/>
          </p:cNvSpPr>
          <p:nvPr/>
        </p:nvSpPr>
        <p:spPr bwMode="auto">
          <a:xfrm>
            <a:off x="1039376" y="1554346"/>
            <a:ext cx="5802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1800" b="1" dirty="0">
                <a:solidFill>
                  <a:srgbClr val="000000"/>
                </a:solidFill>
              </a:rPr>
              <a:t>Q</a:t>
            </a:r>
            <a:r>
              <a:rPr lang="pt-BR" altLang="pt-BR" sz="1200" b="1" dirty="0">
                <a:solidFill>
                  <a:srgbClr val="000000"/>
                </a:solidFill>
              </a:rPr>
              <a:t>2</a:t>
            </a:r>
          </a:p>
        </p:txBody>
      </p:sp>
      <p:sp>
        <p:nvSpPr>
          <p:cNvPr id="16" name="Line 25">
            <a:extLst>
              <a:ext uri="{FF2B5EF4-FFF2-40B4-BE49-F238E27FC236}">
                <a16:creationId xmlns:a16="http://schemas.microsoft.com/office/drawing/2014/main" id="{CB821A22-142D-4B07-9877-A273BBEC68DD}"/>
              </a:ext>
            </a:extLst>
          </p:cNvPr>
          <p:cNvSpPr>
            <a:spLocks noChangeShapeType="1"/>
          </p:cNvSpPr>
          <p:nvPr/>
        </p:nvSpPr>
        <p:spPr bwMode="auto">
          <a:xfrm>
            <a:off x="3057542" y="1779209"/>
            <a:ext cx="1708625" cy="1166020"/>
          </a:xfrm>
          <a:prstGeom prst="line">
            <a:avLst/>
          </a:prstGeom>
          <a:noFill/>
          <a:ln w="19050">
            <a:solidFill>
              <a:srgbClr val="003399"/>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7" name="Arc 26">
            <a:extLst>
              <a:ext uri="{FF2B5EF4-FFF2-40B4-BE49-F238E27FC236}">
                <a16:creationId xmlns:a16="http://schemas.microsoft.com/office/drawing/2014/main" id="{4272F653-04DB-4FDF-810E-186D38424650}"/>
              </a:ext>
            </a:extLst>
          </p:cNvPr>
          <p:cNvSpPr>
            <a:spLocks/>
          </p:cNvSpPr>
          <p:nvPr/>
        </p:nvSpPr>
        <p:spPr bwMode="auto">
          <a:xfrm flipH="1" flipV="1">
            <a:off x="2867695" y="1196199"/>
            <a:ext cx="2088319" cy="148991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0" name="Text Box 30">
            <a:extLst>
              <a:ext uri="{FF2B5EF4-FFF2-40B4-BE49-F238E27FC236}">
                <a16:creationId xmlns:a16="http://schemas.microsoft.com/office/drawing/2014/main" id="{891BD89B-FB50-4DCE-BDA8-9CCCB2708D76}"/>
              </a:ext>
            </a:extLst>
          </p:cNvPr>
          <p:cNvSpPr txBox="1">
            <a:spLocks noChangeArrowheads="1"/>
          </p:cNvSpPr>
          <p:nvPr/>
        </p:nvSpPr>
        <p:spPr bwMode="auto">
          <a:xfrm>
            <a:off x="971600" y="370479"/>
            <a:ext cx="822671" cy="337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000" b="1" dirty="0">
                <a:solidFill>
                  <a:srgbClr val="000000"/>
                </a:solidFill>
              </a:rPr>
              <a:t>C</a:t>
            </a:r>
            <a:r>
              <a:rPr lang="pt-BR" altLang="pt-BR" sz="1400" b="1" dirty="0">
                <a:solidFill>
                  <a:srgbClr val="000000"/>
                </a:solidFill>
              </a:rPr>
              <a:t>2</a:t>
            </a:r>
          </a:p>
        </p:txBody>
      </p:sp>
      <p:sp>
        <p:nvSpPr>
          <p:cNvPr id="22" name="Line 32">
            <a:extLst>
              <a:ext uri="{FF2B5EF4-FFF2-40B4-BE49-F238E27FC236}">
                <a16:creationId xmlns:a16="http://schemas.microsoft.com/office/drawing/2014/main" id="{F27E0628-D8CC-41CC-97B3-3BF702A5AC0B}"/>
              </a:ext>
            </a:extLst>
          </p:cNvPr>
          <p:cNvSpPr>
            <a:spLocks noChangeShapeType="1"/>
          </p:cNvSpPr>
          <p:nvPr/>
        </p:nvSpPr>
        <p:spPr bwMode="auto">
          <a:xfrm>
            <a:off x="3071467" y="3217692"/>
            <a:ext cx="0" cy="129558"/>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23" name="Line 33">
            <a:extLst>
              <a:ext uri="{FF2B5EF4-FFF2-40B4-BE49-F238E27FC236}">
                <a16:creationId xmlns:a16="http://schemas.microsoft.com/office/drawing/2014/main" id="{BB6B07BD-B627-4815-8BF0-D93796D83DCF}"/>
              </a:ext>
            </a:extLst>
          </p:cNvPr>
          <p:cNvSpPr>
            <a:spLocks noChangeShapeType="1"/>
          </p:cNvSpPr>
          <p:nvPr/>
        </p:nvSpPr>
        <p:spPr bwMode="auto">
          <a:xfrm>
            <a:off x="3134750" y="3217692"/>
            <a:ext cx="0" cy="129558"/>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34" name="Oval 14">
            <a:extLst>
              <a:ext uri="{FF2B5EF4-FFF2-40B4-BE49-F238E27FC236}">
                <a16:creationId xmlns:a16="http://schemas.microsoft.com/office/drawing/2014/main" id="{2898E9F8-D271-47BB-B3AA-25AD425434E6}"/>
              </a:ext>
            </a:extLst>
          </p:cNvPr>
          <p:cNvSpPr>
            <a:spLocks noChangeArrowheads="1"/>
          </p:cNvSpPr>
          <p:nvPr/>
        </p:nvSpPr>
        <p:spPr bwMode="auto">
          <a:xfrm>
            <a:off x="2994260" y="1744963"/>
            <a:ext cx="118984" cy="97662"/>
          </a:xfrm>
          <a:prstGeom prst="ellipse">
            <a:avLst/>
          </a:prstGeom>
          <a:solidFill>
            <a:schemeClr val="tx1"/>
          </a:solidFill>
          <a:ln w="9525">
            <a:solidFill>
              <a:schemeClr val="tx1"/>
            </a:solidFill>
            <a:miter lim="800000"/>
            <a:headEnd/>
            <a:tailEnd/>
          </a:ln>
          <a:effectLst/>
        </p:spPr>
        <p:txBody>
          <a:bodyPr wrap="none" anchor="ctr"/>
          <a:lstStyle/>
          <a:p>
            <a:endParaRPr lang="pt-BR"/>
          </a:p>
        </p:txBody>
      </p:sp>
      <p:grpSp>
        <p:nvGrpSpPr>
          <p:cNvPr id="41" name="Agrupar 40">
            <a:extLst>
              <a:ext uri="{FF2B5EF4-FFF2-40B4-BE49-F238E27FC236}">
                <a16:creationId xmlns:a16="http://schemas.microsoft.com/office/drawing/2014/main" id="{2F9708B0-FC7C-4BD6-94EA-B0750455CCC2}"/>
              </a:ext>
            </a:extLst>
          </p:cNvPr>
          <p:cNvGrpSpPr/>
          <p:nvPr/>
        </p:nvGrpSpPr>
        <p:grpSpPr>
          <a:xfrm>
            <a:off x="2994260" y="1066641"/>
            <a:ext cx="2585852" cy="1626475"/>
            <a:chOff x="2994260" y="1066641"/>
            <a:chExt cx="2585852" cy="1626475"/>
          </a:xfrm>
        </p:grpSpPr>
        <p:sp>
          <p:nvSpPr>
            <p:cNvPr id="9" name="Arc 12">
              <a:extLst>
                <a:ext uri="{FF2B5EF4-FFF2-40B4-BE49-F238E27FC236}">
                  <a16:creationId xmlns:a16="http://schemas.microsoft.com/office/drawing/2014/main" id="{887B9501-0E68-40DC-820C-E8678362243A}"/>
                </a:ext>
              </a:extLst>
            </p:cNvPr>
            <p:cNvSpPr>
              <a:spLocks/>
            </p:cNvSpPr>
            <p:nvPr/>
          </p:nvSpPr>
          <p:spPr bwMode="auto">
            <a:xfrm flipH="1" flipV="1">
              <a:off x="2994260" y="1066641"/>
              <a:ext cx="2025037" cy="148991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33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9" name="Text Box 29">
              <a:extLst>
                <a:ext uri="{FF2B5EF4-FFF2-40B4-BE49-F238E27FC236}">
                  <a16:creationId xmlns:a16="http://schemas.microsoft.com/office/drawing/2014/main" id="{84566691-842F-455D-ACA5-5B9F4382819C}"/>
                </a:ext>
              </a:extLst>
            </p:cNvPr>
            <p:cNvSpPr txBox="1">
              <a:spLocks noChangeArrowheads="1"/>
            </p:cNvSpPr>
            <p:nvPr/>
          </p:nvSpPr>
          <p:spPr bwMode="auto">
            <a:xfrm>
              <a:off x="4884006" y="2355726"/>
              <a:ext cx="696106" cy="337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000" b="1" dirty="0">
                  <a:solidFill>
                    <a:srgbClr val="3333CC"/>
                  </a:solidFill>
                </a:rPr>
                <a:t> U</a:t>
              </a:r>
              <a:r>
                <a:rPr lang="pt-BR" altLang="pt-BR" sz="1400" b="1" dirty="0">
                  <a:solidFill>
                    <a:srgbClr val="3333CC"/>
                  </a:solidFill>
                </a:rPr>
                <a:t>1</a:t>
              </a:r>
            </a:p>
          </p:txBody>
        </p:sp>
        <p:sp>
          <p:nvSpPr>
            <p:cNvPr id="35" name="Oval 14">
              <a:extLst>
                <a:ext uri="{FF2B5EF4-FFF2-40B4-BE49-F238E27FC236}">
                  <a16:creationId xmlns:a16="http://schemas.microsoft.com/office/drawing/2014/main" id="{00E0F18D-7A55-4E05-A609-AE52E3328539}"/>
                </a:ext>
              </a:extLst>
            </p:cNvPr>
            <p:cNvSpPr>
              <a:spLocks noChangeArrowheads="1"/>
            </p:cNvSpPr>
            <p:nvPr/>
          </p:nvSpPr>
          <p:spPr bwMode="auto">
            <a:xfrm>
              <a:off x="3528987" y="2079371"/>
              <a:ext cx="118984" cy="97662"/>
            </a:xfrm>
            <a:prstGeom prst="ellipse">
              <a:avLst/>
            </a:prstGeom>
            <a:solidFill>
              <a:srgbClr val="003399"/>
            </a:solidFill>
            <a:ln w="9525">
              <a:solidFill>
                <a:srgbClr val="003399"/>
              </a:solidFill>
              <a:miter lim="800000"/>
              <a:headEnd/>
              <a:tailEnd/>
            </a:ln>
            <a:effectLst/>
          </p:spPr>
          <p:txBody>
            <a:bodyPr wrap="none" anchor="ctr"/>
            <a:lstStyle/>
            <a:p>
              <a:endParaRPr lang="pt-BR"/>
            </a:p>
          </p:txBody>
        </p:sp>
      </p:grpSp>
      <p:grpSp>
        <p:nvGrpSpPr>
          <p:cNvPr id="40" name="Agrupar 39">
            <a:extLst>
              <a:ext uri="{FF2B5EF4-FFF2-40B4-BE49-F238E27FC236}">
                <a16:creationId xmlns:a16="http://schemas.microsoft.com/office/drawing/2014/main" id="{F8E5970A-1626-4411-9010-32A9B5F9C8E5}"/>
              </a:ext>
            </a:extLst>
          </p:cNvPr>
          <p:cNvGrpSpPr/>
          <p:nvPr/>
        </p:nvGrpSpPr>
        <p:grpSpPr>
          <a:xfrm>
            <a:off x="35496" y="1923678"/>
            <a:ext cx="4320480" cy="1800200"/>
            <a:chOff x="35496" y="1923678"/>
            <a:chExt cx="4320480" cy="1800200"/>
          </a:xfrm>
        </p:grpSpPr>
        <p:sp>
          <p:nvSpPr>
            <p:cNvPr id="12" name="Line 15">
              <a:extLst>
                <a:ext uri="{FF2B5EF4-FFF2-40B4-BE49-F238E27FC236}">
                  <a16:creationId xmlns:a16="http://schemas.microsoft.com/office/drawing/2014/main" id="{033255F8-E0FB-4393-BC95-95ED32C59BB7}"/>
                </a:ext>
              </a:extLst>
            </p:cNvPr>
            <p:cNvSpPr>
              <a:spLocks noChangeShapeType="1"/>
            </p:cNvSpPr>
            <p:nvPr/>
          </p:nvSpPr>
          <p:spPr bwMode="auto">
            <a:xfrm>
              <a:off x="1475482" y="2103103"/>
              <a:ext cx="2088319" cy="0"/>
            </a:xfrm>
            <a:prstGeom prst="line">
              <a:avLst/>
            </a:prstGeom>
            <a:noFill/>
            <a:ln w="9525" cap="rnd">
              <a:solidFill>
                <a:srgbClr val="0000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3" name="Line 16">
              <a:extLst>
                <a:ext uri="{FF2B5EF4-FFF2-40B4-BE49-F238E27FC236}">
                  <a16:creationId xmlns:a16="http://schemas.microsoft.com/office/drawing/2014/main" id="{98AD9DA7-FCC2-4261-86DC-995FD54BFE22}"/>
                </a:ext>
              </a:extLst>
            </p:cNvPr>
            <p:cNvSpPr>
              <a:spLocks noChangeShapeType="1"/>
            </p:cNvSpPr>
            <p:nvPr/>
          </p:nvSpPr>
          <p:spPr bwMode="auto">
            <a:xfrm>
              <a:off x="3588171" y="2103103"/>
              <a:ext cx="0" cy="842125"/>
            </a:xfrm>
            <a:prstGeom prst="line">
              <a:avLst/>
            </a:prstGeom>
            <a:noFill/>
            <a:ln w="9525" cap="rnd">
              <a:solidFill>
                <a:srgbClr val="0000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21" name="Text Box 31">
              <a:extLst>
                <a:ext uri="{FF2B5EF4-FFF2-40B4-BE49-F238E27FC236}">
                  <a16:creationId xmlns:a16="http://schemas.microsoft.com/office/drawing/2014/main" id="{BDA89CA1-2EB1-4CA3-8B0F-5437D377B1F1}"/>
                </a:ext>
              </a:extLst>
            </p:cNvPr>
            <p:cNvSpPr txBox="1">
              <a:spLocks noChangeArrowheads="1"/>
            </p:cNvSpPr>
            <p:nvPr/>
          </p:nvSpPr>
          <p:spPr bwMode="auto">
            <a:xfrm>
              <a:off x="3576510" y="3354546"/>
              <a:ext cx="5634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1800" b="1" dirty="0">
                  <a:solidFill>
                    <a:srgbClr val="0000FF"/>
                  </a:solidFill>
                </a:rPr>
                <a:t>C</a:t>
              </a:r>
              <a:r>
                <a:rPr lang="pt-BR" altLang="pt-BR" sz="1200" b="1" dirty="0">
                  <a:solidFill>
                    <a:srgbClr val="0000FF"/>
                  </a:solidFill>
                </a:rPr>
                <a:t>1</a:t>
              </a:r>
              <a:r>
                <a:rPr lang="pt-BR" altLang="pt-BR" sz="1800" b="1" dirty="0">
                  <a:solidFill>
                    <a:srgbClr val="0000FF"/>
                  </a:solidFill>
                </a:rPr>
                <a:t>’</a:t>
              </a:r>
              <a:endParaRPr lang="pt-BR" altLang="pt-BR" sz="1200" b="1" dirty="0">
                <a:solidFill>
                  <a:srgbClr val="0000FF"/>
                </a:solidFill>
              </a:endParaRPr>
            </a:p>
          </p:txBody>
        </p:sp>
        <p:sp>
          <p:nvSpPr>
            <p:cNvPr id="24" name="Line 34">
              <a:extLst>
                <a:ext uri="{FF2B5EF4-FFF2-40B4-BE49-F238E27FC236}">
                  <a16:creationId xmlns:a16="http://schemas.microsoft.com/office/drawing/2014/main" id="{D2A018A4-2974-417B-978F-1FC5E432F431}"/>
                </a:ext>
              </a:extLst>
            </p:cNvPr>
            <p:cNvSpPr>
              <a:spLocks noChangeShapeType="1"/>
            </p:cNvSpPr>
            <p:nvPr/>
          </p:nvSpPr>
          <p:spPr bwMode="auto">
            <a:xfrm>
              <a:off x="3704291" y="3217692"/>
              <a:ext cx="0" cy="129558"/>
            </a:xfrm>
            <a:prstGeom prst="line">
              <a:avLst/>
            </a:prstGeom>
            <a:noFill/>
            <a:ln w="9525">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25" name="Line 35">
              <a:extLst>
                <a:ext uri="{FF2B5EF4-FFF2-40B4-BE49-F238E27FC236}">
                  <a16:creationId xmlns:a16="http://schemas.microsoft.com/office/drawing/2014/main" id="{4676BE64-BA80-42BE-A78C-9FA4D6D1A56A}"/>
                </a:ext>
              </a:extLst>
            </p:cNvPr>
            <p:cNvSpPr>
              <a:spLocks noChangeShapeType="1"/>
            </p:cNvSpPr>
            <p:nvPr/>
          </p:nvSpPr>
          <p:spPr bwMode="auto">
            <a:xfrm>
              <a:off x="3767574" y="3217692"/>
              <a:ext cx="0" cy="129558"/>
            </a:xfrm>
            <a:prstGeom prst="line">
              <a:avLst/>
            </a:prstGeom>
            <a:noFill/>
            <a:ln w="9525">
              <a:solidFill>
                <a:srgbClr val="00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37" name="Text Box 18">
              <a:extLst>
                <a:ext uri="{FF2B5EF4-FFF2-40B4-BE49-F238E27FC236}">
                  <a16:creationId xmlns:a16="http://schemas.microsoft.com/office/drawing/2014/main" id="{C88BE5F1-953E-4483-9C4D-0092F488A799}"/>
                </a:ext>
              </a:extLst>
            </p:cNvPr>
            <p:cNvSpPr txBox="1">
              <a:spLocks noChangeArrowheads="1"/>
            </p:cNvSpPr>
            <p:nvPr/>
          </p:nvSpPr>
          <p:spPr bwMode="auto">
            <a:xfrm>
              <a:off x="35496" y="1923678"/>
              <a:ext cx="16581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1800" b="1" dirty="0">
                  <a:solidFill>
                    <a:srgbClr val="0000FF"/>
                  </a:solidFill>
                </a:rPr>
                <a:t>Q</a:t>
              </a:r>
              <a:r>
                <a:rPr lang="pt-BR" altLang="pt-BR" sz="1200" b="1" dirty="0">
                  <a:solidFill>
                    <a:srgbClr val="0000FF"/>
                  </a:solidFill>
                </a:rPr>
                <a:t>2</a:t>
              </a:r>
              <a:r>
                <a:rPr lang="pt-BR" altLang="pt-BR" sz="1800" b="1" dirty="0">
                  <a:solidFill>
                    <a:srgbClr val="0000FF"/>
                  </a:solidFill>
                </a:rPr>
                <a:t>-(1+R)</a:t>
              </a:r>
              <a:r>
                <a:rPr lang="pt-BR" altLang="pt-BR" sz="1800" b="1" dirty="0">
                  <a:solidFill>
                    <a:srgbClr val="0000FF"/>
                  </a:solidFill>
                  <a:latin typeface="Symbol" panose="05050102010706020507" pitchFamily="18" charset="2"/>
                </a:rPr>
                <a:t>D</a:t>
              </a:r>
              <a:r>
                <a:rPr lang="pt-BR" altLang="pt-BR" sz="1800" b="1" dirty="0">
                  <a:solidFill>
                    <a:srgbClr val="0000FF"/>
                  </a:solidFill>
                </a:rPr>
                <a:t>T</a:t>
              </a:r>
            </a:p>
          </p:txBody>
        </p:sp>
        <p:sp>
          <p:nvSpPr>
            <p:cNvPr id="38" name="Text Box 17">
              <a:extLst>
                <a:ext uri="{FF2B5EF4-FFF2-40B4-BE49-F238E27FC236}">
                  <a16:creationId xmlns:a16="http://schemas.microsoft.com/office/drawing/2014/main" id="{85499B9E-01EC-474C-B079-3A360C652103}"/>
                </a:ext>
              </a:extLst>
            </p:cNvPr>
            <p:cNvSpPr txBox="1">
              <a:spLocks noChangeArrowheads="1"/>
            </p:cNvSpPr>
            <p:nvPr/>
          </p:nvSpPr>
          <p:spPr bwMode="auto">
            <a:xfrm>
              <a:off x="3311352" y="2931790"/>
              <a:ext cx="10446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1800" b="1" dirty="0">
                  <a:solidFill>
                    <a:srgbClr val="0000FF"/>
                  </a:solidFill>
                </a:rPr>
                <a:t>Q</a:t>
              </a:r>
              <a:r>
                <a:rPr lang="pt-BR" altLang="pt-BR" sz="1200" b="1" dirty="0">
                  <a:solidFill>
                    <a:srgbClr val="0000FF"/>
                  </a:solidFill>
                </a:rPr>
                <a:t>1</a:t>
              </a:r>
              <a:r>
                <a:rPr lang="pt-BR" altLang="pt-BR" sz="1800" b="1" dirty="0">
                  <a:solidFill>
                    <a:srgbClr val="0000FF"/>
                  </a:solidFill>
                </a:rPr>
                <a:t>+</a:t>
              </a:r>
              <a:r>
                <a:rPr lang="pt-BR" altLang="pt-BR" sz="1800" b="1" dirty="0">
                  <a:solidFill>
                    <a:srgbClr val="0000FF"/>
                  </a:solidFill>
                  <a:latin typeface="Symbol" panose="05050102010706020507" pitchFamily="18" charset="2"/>
                </a:rPr>
                <a:t>D</a:t>
              </a:r>
              <a:r>
                <a:rPr lang="pt-BR" altLang="pt-BR" sz="1800" b="1" dirty="0">
                  <a:solidFill>
                    <a:srgbClr val="0000FF"/>
                  </a:solidFill>
                </a:rPr>
                <a:t>T</a:t>
              </a:r>
            </a:p>
          </p:txBody>
        </p:sp>
      </p:grpSp>
      <p:sp>
        <p:nvSpPr>
          <p:cNvPr id="39" name="Text Box 31">
            <a:extLst>
              <a:ext uri="{FF2B5EF4-FFF2-40B4-BE49-F238E27FC236}">
                <a16:creationId xmlns:a16="http://schemas.microsoft.com/office/drawing/2014/main" id="{2105BAFD-94A7-4D22-B59B-DC15DC6A7687}"/>
              </a:ext>
            </a:extLst>
          </p:cNvPr>
          <p:cNvSpPr txBox="1">
            <a:spLocks noChangeArrowheads="1"/>
          </p:cNvSpPr>
          <p:nvPr/>
        </p:nvSpPr>
        <p:spPr bwMode="auto">
          <a:xfrm>
            <a:off x="2928435" y="3354546"/>
            <a:ext cx="5634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t-BR" altLang="pt-BR" sz="1800" b="1" dirty="0">
                <a:solidFill>
                  <a:srgbClr val="000000"/>
                </a:solidFill>
              </a:rPr>
              <a:t>C</a:t>
            </a:r>
            <a:r>
              <a:rPr lang="pt-BR" altLang="pt-BR" sz="1200" b="1" dirty="0">
                <a:solidFill>
                  <a:srgbClr val="000000"/>
                </a:solidFill>
              </a:rPr>
              <a:t>1</a:t>
            </a:r>
            <a:endParaRPr lang="pt-BR" altLang="pt-BR" sz="1200" b="1" dirty="0">
              <a:solidFill>
                <a:srgbClr val="0000FF"/>
              </a:solidFill>
            </a:endParaRPr>
          </a:p>
        </p:txBody>
      </p:sp>
    </p:spTree>
    <p:extLst>
      <p:ext uri="{BB962C8B-B14F-4D97-AF65-F5344CB8AC3E}">
        <p14:creationId xmlns:p14="http://schemas.microsoft.com/office/powerpoint/2010/main" val="226380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500" fill="hold"/>
                                        <p:tgtEl>
                                          <p:spTgt spid="40"/>
                                        </p:tgtEl>
                                        <p:attrNameLst>
                                          <p:attrName>ppt_x</p:attrName>
                                        </p:attrNameLst>
                                      </p:cBhvr>
                                      <p:tavLst>
                                        <p:tav tm="0">
                                          <p:val>
                                            <p:strVal val="#ppt_x"/>
                                          </p:val>
                                        </p:tav>
                                        <p:tav tm="100000">
                                          <p:val>
                                            <p:strVal val="#ppt_x"/>
                                          </p:val>
                                        </p:tav>
                                      </p:tavLst>
                                    </p:anim>
                                    <p:anim calcmode="lin" valueType="num">
                                      <p:cBhvr additive="base">
                                        <p:cTn id="1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ppt_x"/>
                                          </p:val>
                                        </p:tav>
                                        <p:tav tm="100000">
                                          <p:val>
                                            <p:strVal val="#ppt_x"/>
                                          </p:val>
                                        </p:tav>
                                      </p:tavLst>
                                    </p:anim>
                                    <p:anim calcmode="lin" valueType="num">
                                      <p:cBhvr additive="base">
                                        <p:cTn id="1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3BC9E60-4FB9-4998-A5BC-F01D504CF6C5}"/>
              </a:ext>
            </a:extLst>
          </p:cNvPr>
          <p:cNvSpPr/>
          <p:nvPr/>
        </p:nvSpPr>
        <p:spPr>
          <a:xfrm>
            <a:off x="7797576" y="2665382"/>
            <a:ext cx="878880" cy="626870"/>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C6D258A5-2516-4F4C-A544-AD23C37BAAB1}"/>
              </a:ext>
            </a:extLst>
          </p:cNvPr>
          <p:cNvSpPr/>
          <p:nvPr/>
        </p:nvSpPr>
        <p:spPr>
          <a:xfrm>
            <a:off x="7797576" y="915988"/>
            <a:ext cx="878880" cy="576064"/>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7" name="Object 10">
            <a:extLst>
              <a:ext uri="{FF2B5EF4-FFF2-40B4-BE49-F238E27FC236}">
                <a16:creationId xmlns:a16="http://schemas.microsoft.com/office/drawing/2014/main" id="{8D46D7D3-11F5-41BE-9B1A-D5CA77B8A354}"/>
              </a:ext>
            </a:extLst>
          </p:cNvPr>
          <p:cNvGraphicFramePr>
            <a:graphicFrameLocks noChangeAspect="1"/>
          </p:cNvGraphicFramePr>
          <p:nvPr>
            <p:extLst>
              <p:ext uri="{D42A27DB-BD31-4B8C-83A1-F6EECF244321}">
                <p14:modId xmlns:p14="http://schemas.microsoft.com/office/powerpoint/2010/main" val="3861114404"/>
              </p:ext>
            </p:extLst>
          </p:nvPr>
        </p:nvGraphicFramePr>
        <p:xfrm>
          <a:off x="459556" y="627534"/>
          <a:ext cx="8216900" cy="2952750"/>
        </p:xfrm>
        <a:graphic>
          <a:graphicData uri="http://schemas.openxmlformats.org/presentationml/2006/ole">
            <mc:AlternateContent xmlns:mc="http://schemas.openxmlformats.org/markup-compatibility/2006">
              <mc:Choice xmlns:v="urn:schemas-microsoft-com:vml" Requires="v">
                <p:oleObj name="Equation" r:id="rId2" imgW="3886200" imgH="1396800" progId="Equation.DSMT4">
                  <p:embed/>
                </p:oleObj>
              </mc:Choice>
              <mc:Fallback>
                <p:oleObj name="Equation" r:id="rId2" imgW="3886200" imgH="1396800" progId="Equation.DSMT4">
                  <p:embed/>
                  <p:pic>
                    <p:nvPicPr>
                      <p:cNvPr id="6" name="Object 10">
                        <a:extLst>
                          <a:ext uri="{FF2B5EF4-FFF2-40B4-BE49-F238E27FC236}">
                            <a16:creationId xmlns:a16="http://schemas.microsoft.com/office/drawing/2014/main" id="{9542BEA2-CCE9-4D6A-BFE5-C5D3B876D923}"/>
                          </a:ext>
                        </a:extLst>
                      </p:cNvPr>
                      <p:cNvPicPr>
                        <a:picLocks noGrp="1" noChangeAspect="1" noChangeArrowheads="1"/>
                      </p:cNvPicPr>
                      <p:nvPr/>
                    </p:nvPicPr>
                    <p:blipFill>
                      <a:blip r:embed="rId3"/>
                      <a:srcRect/>
                      <a:stretch>
                        <a:fillRect/>
                      </a:stretch>
                    </p:blipFill>
                    <p:spPr bwMode="auto">
                      <a:xfrm>
                        <a:off x="459556" y="627534"/>
                        <a:ext cx="8216900" cy="2952750"/>
                      </a:xfrm>
                      <a:prstGeom prst="rect">
                        <a:avLst/>
                      </a:prstGeom>
                      <a:noFill/>
                      <a:ln>
                        <a:noFill/>
                      </a:ln>
                      <a:effectLst/>
                    </p:spPr>
                  </p:pic>
                </p:oleObj>
              </mc:Fallback>
            </mc:AlternateContent>
          </a:graphicData>
        </a:graphic>
      </p:graphicFrame>
      <p:sp>
        <p:nvSpPr>
          <p:cNvPr id="9" name="Rectangle 3">
            <a:extLst>
              <a:ext uri="{FF2B5EF4-FFF2-40B4-BE49-F238E27FC236}">
                <a16:creationId xmlns:a16="http://schemas.microsoft.com/office/drawing/2014/main" id="{2FBC2AE4-268B-4969-BAFB-C7FA2398FA5B}"/>
              </a:ext>
            </a:extLst>
          </p:cNvPr>
          <p:cNvSpPr txBox="1">
            <a:spLocks noChangeArrowheads="1"/>
          </p:cNvSpPr>
          <p:nvPr/>
        </p:nvSpPr>
        <p:spPr bwMode="auto">
          <a:xfrm>
            <a:off x="-324544" y="-45293"/>
            <a:ext cx="9349208" cy="13929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2000">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sz="2000">
                <a:solidFill>
                  <a:schemeClr val="tx1"/>
                </a:solidFill>
                <a:latin typeface="+mn-lt"/>
              </a:defRPr>
            </a:lvl9pPr>
          </a:lstStyle>
          <a:p>
            <a:pPr lvl="1" eaLnBrk="1" hangingPunct="1">
              <a:lnSpc>
                <a:spcPct val="150000"/>
              </a:lnSpc>
              <a:buClrTx/>
              <a:buSzPct val="100000"/>
              <a:buFont typeface="Wingdings" panose="05000000000000000000" pitchFamily="2" charset="2"/>
              <a:buChar char="§"/>
            </a:pPr>
            <a:r>
              <a:rPr lang="en-US" altLang="en-US" sz="2900" kern="0" dirty="0">
                <a:solidFill>
                  <a:srgbClr val="000000"/>
                </a:solidFill>
                <a:latin typeface="Arial" panose="020B0604020202020204" pitchFamily="34" charset="0"/>
                <a:cs typeface="Arial" panose="020B0604020202020204" pitchFamily="34" charset="0"/>
              </a:rPr>
              <a:t>Como </a:t>
            </a:r>
            <a:r>
              <a:rPr lang="en-US" altLang="en-US" sz="2900" kern="0" dirty="0" err="1">
                <a:solidFill>
                  <a:srgbClr val="000000"/>
                </a:solidFill>
                <a:latin typeface="Arial" panose="020B0604020202020204" pitchFamily="34" charset="0"/>
                <a:cs typeface="Arial" panose="020B0604020202020204" pitchFamily="34" charset="0"/>
              </a:rPr>
              <a:t>acabamos</a:t>
            </a:r>
            <a:r>
              <a:rPr lang="en-US" altLang="en-US" sz="2900" kern="0" dirty="0">
                <a:solidFill>
                  <a:srgbClr val="000000"/>
                </a:solidFill>
                <a:latin typeface="Arial" panose="020B0604020202020204" pitchFamily="34" charset="0"/>
                <a:cs typeface="Arial" panose="020B0604020202020204" pitchFamily="34" charset="0"/>
              </a:rPr>
              <a:t> de </a:t>
            </a:r>
            <a:r>
              <a:rPr lang="en-US" altLang="en-US" sz="2900" kern="0" dirty="0" err="1">
                <a:solidFill>
                  <a:srgbClr val="000000"/>
                </a:solidFill>
                <a:latin typeface="Arial" panose="020B0604020202020204" pitchFamily="34" charset="0"/>
                <a:cs typeface="Arial" panose="020B0604020202020204" pitchFamily="34" charset="0"/>
              </a:rPr>
              <a:t>ver</a:t>
            </a:r>
            <a:r>
              <a:rPr lang="en-US" altLang="en-US" sz="2900" kern="0" dirty="0">
                <a:solidFill>
                  <a:srgbClr val="000000"/>
                </a:solidFill>
                <a:latin typeface="Arial" panose="020B0604020202020204" pitchFamily="34" charset="0"/>
                <a:cs typeface="Arial" panose="020B0604020202020204" pitchFamily="34" charset="0"/>
              </a:rPr>
              <a:t>:</a:t>
            </a:r>
          </a:p>
          <a:p>
            <a:pPr lvl="1" eaLnBrk="1" hangingPunct="1">
              <a:lnSpc>
                <a:spcPct val="150000"/>
              </a:lnSpc>
              <a:buClrTx/>
              <a:buSzPct val="100000"/>
              <a:buFont typeface="Wingdings" panose="05000000000000000000" pitchFamily="2" charset="2"/>
              <a:buChar char="§"/>
            </a:pPr>
            <a:endParaRPr lang="en-US" altLang="en-US" sz="2900" kern="0" dirty="0">
              <a:solidFill>
                <a:srgbClr val="000000"/>
              </a:solidFill>
              <a:latin typeface="Arial" panose="020B0604020202020204" pitchFamily="34" charset="0"/>
              <a:cs typeface="Arial" panose="020B0604020202020204" pitchFamily="34" charset="0"/>
            </a:endParaRPr>
          </a:p>
          <a:p>
            <a:pPr lvl="1" eaLnBrk="1" hangingPunct="1">
              <a:lnSpc>
                <a:spcPct val="150000"/>
              </a:lnSpc>
              <a:buClrTx/>
              <a:buSzPct val="100000"/>
              <a:buFont typeface="Wingdings" panose="05000000000000000000" pitchFamily="2" charset="2"/>
              <a:buChar char="§"/>
            </a:pPr>
            <a:endParaRPr lang="en-US" altLang="en-US" sz="2900"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353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D6FC65F-9EFF-4707-9130-4A70121020AB}"/>
              </a:ext>
            </a:extLst>
          </p:cNvPr>
          <p:cNvSpPr/>
          <p:nvPr/>
        </p:nvSpPr>
        <p:spPr>
          <a:xfrm>
            <a:off x="0" y="20538"/>
            <a:ext cx="9144000" cy="5143500"/>
          </a:xfrm>
          <a:prstGeom prst="rect">
            <a:avLst/>
          </a:prstGeom>
          <a:solidFill>
            <a:schemeClr val="bg1">
              <a:lumMod val="95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2">
            <a:extLst>
              <a:ext uri="{FF2B5EF4-FFF2-40B4-BE49-F238E27FC236}">
                <a16:creationId xmlns:a16="http://schemas.microsoft.com/office/drawing/2014/main" id="{0BF98A89-5724-4850-B625-9834FD3A1D72}"/>
              </a:ext>
            </a:extLst>
          </p:cNvPr>
          <p:cNvGrpSpPr/>
          <p:nvPr/>
        </p:nvGrpSpPr>
        <p:grpSpPr>
          <a:xfrm>
            <a:off x="1343472" y="339502"/>
            <a:ext cx="7549008" cy="4968552"/>
            <a:chOff x="695400" y="972084"/>
            <a:chExt cx="9597662" cy="6273340"/>
          </a:xfrm>
        </p:grpSpPr>
        <p:graphicFrame>
          <p:nvGraphicFramePr>
            <p:cNvPr id="4" name="Object 4">
              <a:extLst>
                <a:ext uri="{FF2B5EF4-FFF2-40B4-BE49-F238E27FC236}">
                  <a16:creationId xmlns:a16="http://schemas.microsoft.com/office/drawing/2014/main" id="{094E2D81-8140-44EB-BD66-7BA984C47378}"/>
                </a:ext>
              </a:extLst>
            </p:cNvPr>
            <p:cNvGraphicFramePr>
              <a:graphicFrameLocks noChangeAspect="1"/>
            </p:cNvGraphicFramePr>
            <p:nvPr>
              <p:extLst>
                <p:ext uri="{D42A27DB-BD31-4B8C-83A1-F6EECF244321}">
                  <p14:modId xmlns:p14="http://schemas.microsoft.com/office/powerpoint/2010/main" val="1207528179"/>
                </p:ext>
              </p:extLst>
            </p:nvPr>
          </p:nvGraphicFramePr>
          <p:xfrm>
            <a:off x="8299873" y="1149217"/>
            <a:ext cx="1993189" cy="669589"/>
          </p:xfrm>
          <a:graphic>
            <a:graphicData uri="http://schemas.openxmlformats.org/presentationml/2006/ole">
              <mc:AlternateContent xmlns:mc="http://schemas.openxmlformats.org/markup-compatibility/2006">
                <mc:Choice xmlns:v="urn:schemas-microsoft-com:vml" Requires="v">
                  <p:oleObj name="Equation" r:id="rId2" imgW="863225" imgH="304668" progId="Equation.3">
                    <p:embed/>
                  </p:oleObj>
                </mc:Choice>
                <mc:Fallback>
                  <p:oleObj name="Equation" r:id="rId2" imgW="863225" imgH="304668" progId="Equation.3">
                    <p:embed/>
                    <p:pic>
                      <p:nvPicPr>
                        <p:cNvPr id="27" name="Object 4">
                          <a:extLst>
                            <a:ext uri="{FF2B5EF4-FFF2-40B4-BE49-F238E27FC236}">
                              <a16:creationId xmlns:a16="http://schemas.microsoft.com/office/drawing/2014/main" id="{77D55B96-0C02-44CE-8AB9-D13BE9673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9873" y="1149217"/>
                          <a:ext cx="1993189" cy="669589"/>
                        </a:xfrm>
                        <a:prstGeom prst="rect">
                          <a:avLst/>
                        </a:prstGeom>
                        <a:noFill/>
                        <a:ln>
                          <a:noFill/>
                        </a:ln>
                        <a:effectLst/>
                      </p:spPr>
                    </p:pic>
                  </p:oleObj>
                </mc:Fallback>
              </mc:AlternateContent>
            </a:graphicData>
          </a:graphic>
        </p:graphicFrame>
        <p:graphicFrame>
          <p:nvGraphicFramePr>
            <p:cNvPr id="5" name="Object 5">
              <a:extLst>
                <a:ext uri="{FF2B5EF4-FFF2-40B4-BE49-F238E27FC236}">
                  <a16:creationId xmlns:a16="http://schemas.microsoft.com/office/drawing/2014/main" id="{46E0639F-6AA8-4F9B-A81F-C6972AB44C22}"/>
                </a:ext>
              </a:extLst>
            </p:cNvPr>
            <p:cNvGraphicFramePr>
              <a:graphicFrameLocks noChangeAspect="1"/>
            </p:cNvGraphicFramePr>
            <p:nvPr>
              <p:extLst>
                <p:ext uri="{D42A27DB-BD31-4B8C-83A1-F6EECF244321}">
                  <p14:modId xmlns:p14="http://schemas.microsoft.com/office/powerpoint/2010/main" val="2407521004"/>
                </p:ext>
              </p:extLst>
            </p:nvPr>
          </p:nvGraphicFramePr>
          <p:xfrm>
            <a:off x="7182256" y="2776620"/>
            <a:ext cx="1073791" cy="943605"/>
          </p:xfrm>
          <a:graphic>
            <a:graphicData uri="http://schemas.openxmlformats.org/presentationml/2006/ole">
              <mc:AlternateContent xmlns:mc="http://schemas.openxmlformats.org/markup-compatibility/2006">
                <mc:Choice xmlns:v="urn:schemas-microsoft-com:vml" Requires="v">
                  <p:oleObj name="Equation" r:id="rId4" imgW="418918" imgH="431613" progId="Equation.3">
                    <p:embed/>
                  </p:oleObj>
                </mc:Choice>
                <mc:Fallback>
                  <p:oleObj name="Equation" r:id="rId4" imgW="418918" imgH="431613" progId="Equation.3">
                    <p:embed/>
                    <p:pic>
                      <p:nvPicPr>
                        <p:cNvPr id="28" name="Object 5">
                          <a:extLst>
                            <a:ext uri="{FF2B5EF4-FFF2-40B4-BE49-F238E27FC236}">
                              <a16:creationId xmlns:a16="http://schemas.microsoft.com/office/drawing/2014/main" id="{DF4F9C50-4378-4520-B0D4-33B0F6DFB1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2256" y="2776620"/>
                          <a:ext cx="1073791" cy="943605"/>
                        </a:xfrm>
                        <a:prstGeom prst="rect">
                          <a:avLst/>
                        </a:prstGeom>
                        <a:noFill/>
                        <a:ln>
                          <a:noFill/>
                        </a:ln>
                        <a:effectLst/>
                      </p:spPr>
                    </p:pic>
                  </p:oleObj>
                </mc:Fallback>
              </mc:AlternateContent>
            </a:graphicData>
          </a:graphic>
        </p:graphicFrame>
        <p:graphicFrame>
          <p:nvGraphicFramePr>
            <p:cNvPr id="6" name="Object 6">
              <a:extLst>
                <a:ext uri="{FF2B5EF4-FFF2-40B4-BE49-F238E27FC236}">
                  <a16:creationId xmlns:a16="http://schemas.microsoft.com/office/drawing/2014/main" id="{4A5BCBFE-F9AA-494F-AF6D-4ACCB68E2C84}"/>
                </a:ext>
              </a:extLst>
            </p:cNvPr>
            <p:cNvGraphicFramePr>
              <a:graphicFrameLocks noChangeAspect="1"/>
            </p:cNvGraphicFramePr>
            <p:nvPr>
              <p:extLst>
                <p:ext uri="{D42A27DB-BD31-4B8C-83A1-F6EECF244321}">
                  <p14:modId xmlns:p14="http://schemas.microsoft.com/office/powerpoint/2010/main" val="1605449178"/>
                </p:ext>
              </p:extLst>
            </p:nvPr>
          </p:nvGraphicFramePr>
          <p:xfrm>
            <a:off x="5004978" y="4605045"/>
            <a:ext cx="863840" cy="905985"/>
          </p:xfrm>
          <a:graphic>
            <a:graphicData uri="http://schemas.openxmlformats.org/presentationml/2006/ole">
              <mc:AlternateContent xmlns:mc="http://schemas.openxmlformats.org/markup-compatibility/2006">
                <mc:Choice xmlns:v="urn:schemas-microsoft-com:vml" Requires="v">
                  <p:oleObj name="Equation" r:id="rId6" imgW="380880" imgH="304560" progId="Equation.DSMT4">
                    <p:embed/>
                  </p:oleObj>
                </mc:Choice>
                <mc:Fallback>
                  <p:oleObj name="Equation" r:id="rId6" imgW="380880" imgH="304560" progId="Equation.DSMT4">
                    <p:embed/>
                    <p:pic>
                      <p:nvPicPr>
                        <p:cNvPr id="29" name="Object 6">
                          <a:extLst>
                            <a:ext uri="{FF2B5EF4-FFF2-40B4-BE49-F238E27FC236}">
                              <a16:creationId xmlns:a16="http://schemas.microsoft.com/office/drawing/2014/main" id="{52505E2D-2431-4F7F-AF8F-58CCEC5BBBF1}"/>
                            </a:ext>
                          </a:extLst>
                        </p:cNvPr>
                        <p:cNvPicPr>
                          <a:picLocks noChangeAspect="1" noChangeArrowheads="1"/>
                        </p:cNvPicPr>
                        <p:nvPr/>
                      </p:nvPicPr>
                      <p:blipFill>
                        <a:blip r:embed="rId7"/>
                        <a:srcRect/>
                        <a:stretch>
                          <a:fillRect/>
                        </a:stretch>
                      </p:blipFill>
                      <p:spPr bwMode="auto">
                        <a:xfrm>
                          <a:off x="5004978" y="4605045"/>
                          <a:ext cx="863840" cy="90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Line 7">
              <a:extLst>
                <a:ext uri="{FF2B5EF4-FFF2-40B4-BE49-F238E27FC236}">
                  <a16:creationId xmlns:a16="http://schemas.microsoft.com/office/drawing/2014/main" id="{F16A2EA2-8C94-4782-ACC9-28B5D8E62B5F}"/>
                </a:ext>
              </a:extLst>
            </p:cNvPr>
            <p:cNvSpPr>
              <a:spLocks noChangeShapeType="1"/>
            </p:cNvSpPr>
            <p:nvPr/>
          </p:nvSpPr>
          <p:spPr bwMode="auto">
            <a:xfrm flipV="1">
              <a:off x="3609943" y="972084"/>
              <a:ext cx="0" cy="3624124"/>
            </a:xfrm>
            <a:prstGeom prst="line">
              <a:avLst/>
            </a:prstGeom>
            <a:noFill/>
            <a:ln w="57150">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8" name="Line 8">
              <a:extLst>
                <a:ext uri="{FF2B5EF4-FFF2-40B4-BE49-F238E27FC236}">
                  <a16:creationId xmlns:a16="http://schemas.microsoft.com/office/drawing/2014/main" id="{870C5120-D06C-462C-8883-20C77A548027}"/>
                </a:ext>
              </a:extLst>
            </p:cNvPr>
            <p:cNvSpPr>
              <a:spLocks noChangeShapeType="1"/>
            </p:cNvSpPr>
            <p:nvPr/>
          </p:nvSpPr>
          <p:spPr bwMode="auto">
            <a:xfrm>
              <a:off x="3590172" y="4604853"/>
              <a:ext cx="4886839" cy="0"/>
            </a:xfrm>
            <a:prstGeom prst="line">
              <a:avLst/>
            </a:prstGeom>
            <a:noFill/>
            <a:ln w="57150">
              <a:solidFill>
                <a:srgbClr val="000000"/>
              </a:solidFill>
              <a:round/>
              <a:headEnd type="none" w="sm" len="sm"/>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9" name="Line 9">
              <a:extLst>
                <a:ext uri="{FF2B5EF4-FFF2-40B4-BE49-F238E27FC236}">
                  <a16:creationId xmlns:a16="http://schemas.microsoft.com/office/drawing/2014/main" id="{CAA039E3-E974-4250-BF3D-48450A5DAF68}"/>
                </a:ext>
              </a:extLst>
            </p:cNvPr>
            <p:cNvSpPr>
              <a:spLocks noChangeShapeType="1"/>
            </p:cNvSpPr>
            <p:nvPr/>
          </p:nvSpPr>
          <p:spPr bwMode="auto">
            <a:xfrm flipV="1">
              <a:off x="3590174" y="1671309"/>
              <a:ext cx="4665873" cy="2933545"/>
            </a:xfrm>
            <a:prstGeom prst="line">
              <a:avLst/>
            </a:prstGeom>
            <a:noFill/>
            <a:ln w="2857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 name="Arc 10">
              <a:extLst>
                <a:ext uri="{FF2B5EF4-FFF2-40B4-BE49-F238E27FC236}">
                  <a16:creationId xmlns:a16="http://schemas.microsoft.com/office/drawing/2014/main" id="{898E8CE5-A3F4-4971-8F83-B11173C58943}"/>
                </a:ext>
              </a:extLst>
            </p:cNvPr>
            <p:cNvSpPr>
              <a:spLocks/>
            </p:cNvSpPr>
            <p:nvPr/>
          </p:nvSpPr>
          <p:spPr bwMode="auto">
            <a:xfrm rot="17857755">
              <a:off x="3996655" y="2614480"/>
              <a:ext cx="4229100" cy="4899622"/>
            </a:xfrm>
            <a:custGeom>
              <a:avLst/>
              <a:gdLst>
                <a:gd name="T0" fmla="*/ 2147483646 w 19213"/>
                <a:gd name="T1" fmla="*/ 0 h 20714"/>
                <a:gd name="T2" fmla="*/ 2147483646 w 19213"/>
                <a:gd name="T3" fmla="*/ 2147483646 h 20714"/>
                <a:gd name="T4" fmla="*/ 0 w 19213"/>
                <a:gd name="T5" fmla="*/ 2147483646 h 20714"/>
                <a:gd name="T6" fmla="*/ 0 60000 65536"/>
                <a:gd name="T7" fmla="*/ 0 60000 65536"/>
                <a:gd name="T8" fmla="*/ 0 60000 65536"/>
                <a:gd name="T9" fmla="*/ 0 w 19213"/>
                <a:gd name="T10" fmla="*/ 0 h 20714"/>
                <a:gd name="T11" fmla="*/ 19213 w 19213"/>
                <a:gd name="T12" fmla="*/ 20714 h 20714"/>
              </a:gdLst>
              <a:ahLst/>
              <a:cxnLst>
                <a:cxn ang="T6">
                  <a:pos x="T0" y="T1"/>
                </a:cxn>
                <a:cxn ang="T7">
                  <a:pos x="T2" y="T3"/>
                </a:cxn>
                <a:cxn ang="T8">
                  <a:pos x="T4" y="T5"/>
                </a:cxn>
              </a:cxnLst>
              <a:rect l="T9" t="T10" r="T11" b="T12"/>
              <a:pathLst>
                <a:path w="19213" h="20714" fill="none" extrusionOk="0">
                  <a:moveTo>
                    <a:pt x="6122" y="-1"/>
                  </a:moveTo>
                  <a:cubicBezTo>
                    <a:pt x="11784" y="1673"/>
                    <a:pt x="16515" y="5591"/>
                    <a:pt x="19213" y="10843"/>
                  </a:cubicBezTo>
                </a:path>
                <a:path w="19213" h="20714" stroke="0" extrusionOk="0">
                  <a:moveTo>
                    <a:pt x="6122" y="-1"/>
                  </a:moveTo>
                  <a:cubicBezTo>
                    <a:pt x="11784" y="1673"/>
                    <a:pt x="16515" y="5591"/>
                    <a:pt x="19213" y="10843"/>
                  </a:cubicBezTo>
                  <a:lnTo>
                    <a:pt x="0" y="20714"/>
                  </a:lnTo>
                  <a:lnTo>
                    <a:pt x="6122" y="-1"/>
                  </a:lnTo>
                  <a:close/>
                </a:path>
              </a:pathLst>
            </a:custGeom>
            <a:noFill/>
            <a:ln w="2857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Oval 11">
              <a:extLst>
                <a:ext uri="{FF2B5EF4-FFF2-40B4-BE49-F238E27FC236}">
                  <a16:creationId xmlns:a16="http://schemas.microsoft.com/office/drawing/2014/main" id="{F4534A5B-E13E-42FE-A145-BC88199E80D4}"/>
                </a:ext>
              </a:extLst>
            </p:cNvPr>
            <p:cNvSpPr>
              <a:spLocks noChangeArrowheads="1"/>
            </p:cNvSpPr>
            <p:nvPr/>
          </p:nvSpPr>
          <p:spPr bwMode="auto">
            <a:xfrm>
              <a:off x="5330516" y="3396811"/>
              <a:ext cx="166181" cy="173120"/>
            </a:xfrm>
            <a:prstGeom prst="ellipse">
              <a:avLst/>
            </a:prstGeom>
            <a:solidFill>
              <a:srgbClr val="000000"/>
            </a:solidFill>
            <a:ln w="9525">
              <a:solidFill>
                <a:srgbClr val="000000"/>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 name="Line 12">
              <a:extLst>
                <a:ext uri="{FF2B5EF4-FFF2-40B4-BE49-F238E27FC236}">
                  <a16:creationId xmlns:a16="http://schemas.microsoft.com/office/drawing/2014/main" id="{F9979CB9-D2BB-41C9-AE81-15AC89064084}"/>
                </a:ext>
              </a:extLst>
            </p:cNvPr>
            <p:cNvSpPr>
              <a:spLocks noChangeShapeType="1"/>
            </p:cNvSpPr>
            <p:nvPr/>
          </p:nvSpPr>
          <p:spPr bwMode="auto">
            <a:xfrm>
              <a:off x="5412693" y="3484324"/>
              <a:ext cx="0" cy="1120530"/>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 name="Line 13">
              <a:extLst>
                <a:ext uri="{FF2B5EF4-FFF2-40B4-BE49-F238E27FC236}">
                  <a16:creationId xmlns:a16="http://schemas.microsoft.com/office/drawing/2014/main" id="{3668202C-849C-4758-B238-A59910F4F22D}"/>
                </a:ext>
              </a:extLst>
            </p:cNvPr>
            <p:cNvSpPr>
              <a:spLocks noChangeShapeType="1"/>
            </p:cNvSpPr>
            <p:nvPr/>
          </p:nvSpPr>
          <p:spPr bwMode="auto">
            <a:xfrm flipH="1">
              <a:off x="3553649" y="3484323"/>
              <a:ext cx="1776867" cy="0"/>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aphicFrame>
          <p:nvGraphicFramePr>
            <p:cNvPr id="14" name="Object 14">
              <a:extLst>
                <a:ext uri="{FF2B5EF4-FFF2-40B4-BE49-F238E27FC236}">
                  <a16:creationId xmlns:a16="http://schemas.microsoft.com/office/drawing/2014/main" id="{99AC0EAB-6DDB-4F67-A024-32E30BF265C8}"/>
                </a:ext>
              </a:extLst>
            </p:cNvPr>
            <p:cNvGraphicFramePr>
              <a:graphicFrameLocks noChangeAspect="1"/>
            </p:cNvGraphicFramePr>
            <p:nvPr>
              <p:extLst>
                <p:ext uri="{D42A27DB-BD31-4B8C-83A1-F6EECF244321}">
                  <p14:modId xmlns:p14="http://schemas.microsoft.com/office/powerpoint/2010/main" val="562486861"/>
                </p:ext>
              </p:extLst>
            </p:nvPr>
          </p:nvGraphicFramePr>
          <p:xfrm>
            <a:off x="8586416" y="4132243"/>
            <a:ext cx="404238" cy="863680"/>
          </p:xfrm>
          <a:graphic>
            <a:graphicData uri="http://schemas.openxmlformats.org/presentationml/2006/ole">
              <mc:AlternateContent xmlns:mc="http://schemas.openxmlformats.org/markup-compatibility/2006">
                <mc:Choice xmlns:v="urn:schemas-microsoft-com:vml" Requires="v">
                  <p:oleObj name="Equation" r:id="rId8" imgW="126890" imgH="279158" progId="Equation.3">
                    <p:embed/>
                  </p:oleObj>
                </mc:Choice>
                <mc:Fallback>
                  <p:oleObj name="Equation" r:id="rId8" imgW="126890" imgH="279158" progId="Equation.3">
                    <p:embed/>
                    <p:pic>
                      <p:nvPicPr>
                        <p:cNvPr id="37" name="Object 14">
                          <a:extLst>
                            <a:ext uri="{FF2B5EF4-FFF2-40B4-BE49-F238E27FC236}">
                              <a16:creationId xmlns:a16="http://schemas.microsoft.com/office/drawing/2014/main" id="{6E75310A-05D6-4C00-B6D3-9497DC8E6F9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86416" y="4132243"/>
                          <a:ext cx="404238" cy="863680"/>
                        </a:xfrm>
                        <a:prstGeom prst="rect">
                          <a:avLst/>
                        </a:prstGeom>
                        <a:noFill/>
                        <a:ln>
                          <a:noFill/>
                        </a:ln>
                        <a:effectLst/>
                      </p:spPr>
                    </p:pic>
                  </p:oleObj>
                </mc:Fallback>
              </mc:AlternateContent>
            </a:graphicData>
          </a:graphic>
        </p:graphicFrame>
        <p:graphicFrame>
          <p:nvGraphicFramePr>
            <p:cNvPr id="15" name="Object 15">
              <a:extLst>
                <a:ext uri="{FF2B5EF4-FFF2-40B4-BE49-F238E27FC236}">
                  <a16:creationId xmlns:a16="http://schemas.microsoft.com/office/drawing/2014/main" id="{4E666FC6-C89D-48CF-BA07-3BFFD185AC2A}"/>
                </a:ext>
              </a:extLst>
            </p:cNvPr>
            <p:cNvGraphicFramePr>
              <a:graphicFrameLocks noChangeAspect="1"/>
            </p:cNvGraphicFramePr>
            <p:nvPr>
              <p:extLst>
                <p:ext uri="{D42A27DB-BD31-4B8C-83A1-F6EECF244321}">
                  <p14:modId xmlns:p14="http://schemas.microsoft.com/office/powerpoint/2010/main" val="3103731738"/>
                </p:ext>
              </p:extLst>
            </p:nvPr>
          </p:nvGraphicFramePr>
          <p:xfrm>
            <a:off x="695400" y="3068960"/>
            <a:ext cx="2852680" cy="865493"/>
          </p:xfrm>
          <a:graphic>
            <a:graphicData uri="http://schemas.openxmlformats.org/presentationml/2006/ole">
              <mc:AlternateContent xmlns:mc="http://schemas.openxmlformats.org/markup-compatibility/2006">
                <mc:Choice xmlns:v="urn:schemas-microsoft-com:vml" Requires="v">
                  <p:oleObj name="Equation" r:id="rId10" imgW="1143000" imgH="330200" progId="Equation.3">
                    <p:embed/>
                  </p:oleObj>
                </mc:Choice>
                <mc:Fallback>
                  <p:oleObj name="Equation" r:id="rId10" imgW="1143000" imgH="330200" progId="Equation.3">
                    <p:embed/>
                    <p:pic>
                      <p:nvPicPr>
                        <p:cNvPr id="38" name="Object 15">
                          <a:extLst>
                            <a:ext uri="{FF2B5EF4-FFF2-40B4-BE49-F238E27FC236}">
                              <a16:creationId xmlns:a16="http://schemas.microsoft.com/office/drawing/2014/main" id="{CB8D855D-C1D2-451B-AF4E-E2AD546B30B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5400" y="3068960"/>
                          <a:ext cx="2852680" cy="865493"/>
                        </a:xfrm>
                        <a:prstGeom prst="rect">
                          <a:avLst/>
                        </a:prstGeom>
                        <a:noFill/>
                        <a:ln>
                          <a:noFill/>
                        </a:ln>
                        <a:effectLst/>
                      </p:spPr>
                    </p:pic>
                  </p:oleObj>
                </mc:Fallback>
              </mc:AlternateContent>
            </a:graphicData>
          </a:graphic>
        </p:graphicFrame>
        <p:sp>
          <p:nvSpPr>
            <p:cNvPr id="16" name="Arc 17">
              <a:extLst>
                <a:ext uri="{FF2B5EF4-FFF2-40B4-BE49-F238E27FC236}">
                  <a16:creationId xmlns:a16="http://schemas.microsoft.com/office/drawing/2014/main" id="{B52B9B2A-CCD7-47DE-9E77-8EE41411EB66}"/>
                </a:ext>
              </a:extLst>
            </p:cNvPr>
            <p:cNvSpPr>
              <a:spLocks/>
            </p:cNvSpPr>
            <p:nvPr/>
          </p:nvSpPr>
          <p:spPr bwMode="auto">
            <a:xfrm rot="17857755">
              <a:off x="3731279" y="2085150"/>
              <a:ext cx="5351531" cy="4969017"/>
            </a:xfrm>
            <a:custGeom>
              <a:avLst/>
              <a:gdLst>
                <a:gd name="T0" fmla="*/ 2147483646 w 19213"/>
                <a:gd name="T1" fmla="*/ 0 h 21009"/>
                <a:gd name="T2" fmla="*/ 2147483646 w 19213"/>
                <a:gd name="T3" fmla="*/ 2147483646 h 21009"/>
                <a:gd name="T4" fmla="*/ 0 w 19213"/>
                <a:gd name="T5" fmla="*/ 2147483646 h 21009"/>
                <a:gd name="T6" fmla="*/ 0 60000 65536"/>
                <a:gd name="T7" fmla="*/ 0 60000 65536"/>
                <a:gd name="T8" fmla="*/ 0 60000 65536"/>
                <a:gd name="T9" fmla="*/ 0 w 19213"/>
                <a:gd name="T10" fmla="*/ 0 h 21009"/>
                <a:gd name="T11" fmla="*/ 19213 w 19213"/>
                <a:gd name="T12" fmla="*/ 21009 h 21009"/>
              </a:gdLst>
              <a:ahLst/>
              <a:cxnLst>
                <a:cxn ang="T6">
                  <a:pos x="T0" y="T1"/>
                </a:cxn>
                <a:cxn ang="T7">
                  <a:pos x="T2" y="T3"/>
                </a:cxn>
                <a:cxn ang="T8">
                  <a:pos x="T4" y="T5"/>
                </a:cxn>
              </a:cxnLst>
              <a:rect l="T9" t="T10" r="T11" b="T12"/>
              <a:pathLst>
                <a:path w="19213" h="21009" fill="none" extrusionOk="0">
                  <a:moveTo>
                    <a:pt x="5018" y="0"/>
                  </a:moveTo>
                  <a:cubicBezTo>
                    <a:pt x="11148" y="1464"/>
                    <a:pt x="16333" y="5533"/>
                    <a:pt x="19213" y="11138"/>
                  </a:cubicBezTo>
                </a:path>
                <a:path w="19213" h="21009" stroke="0" extrusionOk="0">
                  <a:moveTo>
                    <a:pt x="5018" y="0"/>
                  </a:moveTo>
                  <a:cubicBezTo>
                    <a:pt x="11148" y="1464"/>
                    <a:pt x="16333" y="5533"/>
                    <a:pt x="19213" y="11138"/>
                  </a:cubicBezTo>
                  <a:lnTo>
                    <a:pt x="0" y="21009"/>
                  </a:lnTo>
                  <a:lnTo>
                    <a:pt x="5018" y="0"/>
                  </a:lnTo>
                  <a:close/>
                </a:path>
              </a:pathLst>
            </a:custGeom>
            <a:noFill/>
            <a:ln w="2857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17" name="Object 18">
              <a:extLst>
                <a:ext uri="{FF2B5EF4-FFF2-40B4-BE49-F238E27FC236}">
                  <a16:creationId xmlns:a16="http://schemas.microsoft.com/office/drawing/2014/main" id="{911FEB75-19C1-4EFA-BBEF-7AAF935194FA}"/>
                </a:ext>
              </a:extLst>
            </p:cNvPr>
            <p:cNvGraphicFramePr>
              <a:graphicFrameLocks noChangeAspect="1"/>
            </p:cNvGraphicFramePr>
            <p:nvPr>
              <p:extLst>
                <p:ext uri="{D42A27DB-BD31-4B8C-83A1-F6EECF244321}">
                  <p14:modId xmlns:p14="http://schemas.microsoft.com/office/powerpoint/2010/main" val="1734081238"/>
                </p:ext>
              </p:extLst>
            </p:nvPr>
          </p:nvGraphicFramePr>
          <p:xfrm>
            <a:off x="7693584" y="1905308"/>
            <a:ext cx="967064" cy="886532"/>
          </p:xfrm>
          <a:graphic>
            <a:graphicData uri="http://schemas.openxmlformats.org/presentationml/2006/ole">
              <mc:AlternateContent xmlns:mc="http://schemas.openxmlformats.org/markup-compatibility/2006">
                <mc:Choice xmlns:v="urn:schemas-microsoft-com:vml" Requires="v">
                  <p:oleObj name="Equation" r:id="rId12" imgW="380835" imgH="431613" progId="Equation.3">
                    <p:embed/>
                  </p:oleObj>
                </mc:Choice>
                <mc:Fallback>
                  <p:oleObj name="Equation" r:id="rId12" imgW="380835" imgH="431613" progId="Equation.3">
                    <p:embed/>
                    <p:pic>
                      <p:nvPicPr>
                        <p:cNvPr id="40" name="Object 18">
                          <a:extLst>
                            <a:ext uri="{FF2B5EF4-FFF2-40B4-BE49-F238E27FC236}">
                              <a16:creationId xmlns:a16="http://schemas.microsoft.com/office/drawing/2014/main" id="{93314504-E656-4D6E-86D5-86DC4360993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93584" y="1905308"/>
                          <a:ext cx="967064" cy="886532"/>
                        </a:xfrm>
                        <a:prstGeom prst="rect">
                          <a:avLst/>
                        </a:prstGeom>
                        <a:noFill/>
                        <a:ln>
                          <a:noFill/>
                        </a:ln>
                        <a:effectLst/>
                      </p:spPr>
                    </p:pic>
                  </p:oleObj>
                </mc:Fallback>
              </mc:AlternateContent>
            </a:graphicData>
          </a:graphic>
        </p:graphicFrame>
        <p:sp>
          <p:nvSpPr>
            <p:cNvPr id="18" name="Line 19">
              <a:extLst>
                <a:ext uri="{FF2B5EF4-FFF2-40B4-BE49-F238E27FC236}">
                  <a16:creationId xmlns:a16="http://schemas.microsoft.com/office/drawing/2014/main" id="{6DB25F7D-02C0-42A7-9B25-5C3EB870F288}"/>
                </a:ext>
              </a:extLst>
            </p:cNvPr>
            <p:cNvSpPr>
              <a:spLocks noChangeShapeType="1"/>
            </p:cNvSpPr>
            <p:nvPr/>
          </p:nvSpPr>
          <p:spPr bwMode="auto">
            <a:xfrm flipV="1">
              <a:off x="5412693" y="2966864"/>
              <a:ext cx="0" cy="429949"/>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 name="Line 20">
              <a:extLst>
                <a:ext uri="{FF2B5EF4-FFF2-40B4-BE49-F238E27FC236}">
                  <a16:creationId xmlns:a16="http://schemas.microsoft.com/office/drawing/2014/main" id="{5F614C73-D73D-4B07-BCB8-2C28EF924C06}"/>
                </a:ext>
              </a:extLst>
            </p:cNvPr>
            <p:cNvSpPr>
              <a:spLocks noChangeShapeType="1"/>
            </p:cNvSpPr>
            <p:nvPr/>
          </p:nvSpPr>
          <p:spPr bwMode="auto">
            <a:xfrm flipH="1">
              <a:off x="3590174" y="2966862"/>
              <a:ext cx="1822521" cy="0"/>
            </a:xfrm>
            <a:prstGeom prst="line">
              <a:avLst/>
            </a:prstGeom>
            <a:noFill/>
            <a:ln w="9525">
              <a:solidFill>
                <a:srgbClr val="00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aphicFrame>
          <p:nvGraphicFramePr>
            <p:cNvPr id="20" name="Object 21">
              <a:extLst>
                <a:ext uri="{FF2B5EF4-FFF2-40B4-BE49-F238E27FC236}">
                  <a16:creationId xmlns:a16="http://schemas.microsoft.com/office/drawing/2014/main" id="{CBE9EE77-4748-4459-8B32-9968D5A8B574}"/>
                </a:ext>
              </a:extLst>
            </p:cNvPr>
            <p:cNvGraphicFramePr>
              <a:graphicFrameLocks noChangeAspect="1"/>
            </p:cNvGraphicFramePr>
            <p:nvPr>
              <p:extLst>
                <p:ext uri="{D42A27DB-BD31-4B8C-83A1-F6EECF244321}">
                  <p14:modId xmlns:p14="http://schemas.microsoft.com/office/powerpoint/2010/main" val="2672676535"/>
                </p:ext>
              </p:extLst>
            </p:nvPr>
          </p:nvGraphicFramePr>
          <p:xfrm>
            <a:off x="2511348" y="2362130"/>
            <a:ext cx="990994" cy="835832"/>
          </p:xfrm>
          <a:graphic>
            <a:graphicData uri="http://schemas.openxmlformats.org/presentationml/2006/ole">
              <mc:AlternateContent xmlns:mc="http://schemas.openxmlformats.org/markup-compatibility/2006">
                <mc:Choice xmlns:v="urn:schemas-microsoft-com:vml" Requires="v">
                  <p:oleObj name="Equation" r:id="rId14" imgW="393480" imgH="330120" progId="Equation.DSMT4">
                    <p:embed/>
                  </p:oleObj>
                </mc:Choice>
                <mc:Fallback>
                  <p:oleObj name="Equation" r:id="rId14" imgW="393480" imgH="330120" progId="Equation.DSMT4">
                    <p:embed/>
                    <p:pic>
                      <p:nvPicPr>
                        <p:cNvPr id="43" name="Object 21">
                          <a:extLst>
                            <a:ext uri="{FF2B5EF4-FFF2-40B4-BE49-F238E27FC236}">
                              <a16:creationId xmlns:a16="http://schemas.microsoft.com/office/drawing/2014/main" id="{3B103A33-889B-4E8D-8F6B-67AF37BDB6DC}"/>
                            </a:ext>
                          </a:extLst>
                        </p:cNvPr>
                        <p:cNvPicPr>
                          <a:picLocks noChangeAspect="1" noChangeArrowheads="1"/>
                        </p:cNvPicPr>
                        <p:nvPr/>
                      </p:nvPicPr>
                      <p:blipFill>
                        <a:blip r:embed="rId15"/>
                        <a:srcRect/>
                        <a:stretch>
                          <a:fillRect/>
                        </a:stretch>
                      </p:blipFill>
                      <p:spPr bwMode="auto">
                        <a:xfrm>
                          <a:off x="2511348" y="2362130"/>
                          <a:ext cx="990994" cy="835832"/>
                        </a:xfrm>
                        <a:prstGeom prst="rect">
                          <a:avLst/>
                        </a:prstGeom>
                        <a:noFill/>
                        <a:ln>
                          <a:noFill/>
                        </a:ln>
                        <a:effectLst/>
                      </p:spPr>
                    </p:pic>
                  </p:oleObj>
                </mc:Fallback>
              </mc:AlternateContent>
            </a:graphicData>
          </a:graphic>
        </p:graphicFrame>
        <p:sp>
          <p:nvSpPr>
            <p:cNvPr id="21" name="Oval 22">
              <a:extLst>
                <a:ext uri="{FF2B5EF4-FFF2-40B4-BE49-F238E27FC236}">
                  <a16:creationId xmlns:a16="http://schemas.microsoft.com/office/drawing/2014/main" id="{64F98724-FC37-4DB3-90CB-868D45A4D4C2}"/>
                </a:ext>
              </a:extLst>
            </p:cNvPr>
            <p:cNvSpPr>
              <a:spLocks noChangeArrowheads="1"/>
            </p:cNvSpPr>
            <p:nvPr/>
          </p:nvSpPr>
          <p:spPr bwMode="auto">
            <a:xfrm>
              <a:off x="5330516" y="2879351"/>
              <a:ext cx="166181" cy="173120"/>
            </a:xfrm>
            <a:prstGeom prst="ellipse">
              <a:avLst/>
            </a:prstGeom>
            <a:solidFill>
              <a:srgbClr val="000000"/>
            </a:solidFill>
            <a:ln w="9525">
              <a:solidFill>
                <a:srgbClr val="000000"/>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2" name="Elipse 21">
              <a:extLst>
                <a:ext uri="{FF2B5EF4-FFF2-40B4-BE49-F238E27FC236}">
                  <a16:creationId xmlns:a16="http://schemas.microsoft.com/office/drawing/2014/main" id="{683EC5DC-CECC-41E6-BC2A-D9DC38C66E87}"/>
                </a:ext>
              </a:extLst>
            </p:cNvPr>
            <p:cNvSpPr/>
            <p:nvPr/>
          </p:nvSpPr>
          <p:spPr bwMode="auto">
            <a:xfrm>
              <a:off x="8504493" y="4077072"/>
              <a:ext cx="588203" cy="984954"/>
            </a:xfrm>
            <a:prstGeom prst="ellipse">
              <a:avLst/>
            </a:prstGeom>
            <a:noFill/>
            <a:ln w="28575" cap="flat" cmpd="sng" algn="ctr">
              <a:solidFill>
                <a:srgbClr val="FF3300"/>
              </a:solidFill>
              <a:prstDash val="dash"/>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eaLnBrk="1" hangingPunct="1"/>
              <a:endParaRPr lang="en-US"/>
            </a:p>
          </p:txBody>
        </p:sp>
      </p:grpSp>
      <p:graphicFrame>
        <p:nvGraphicFramePr>
          <p:cNvPr id="23" name="Object 15">
            <a:extLst>
              <a:ext uri="{FF2B5EF4-FFF2-40B4-BE49-F238E27FC236}">
                <a16:creationId xmlns:a16="http://schemas.microsoft.com/office/drawing/2014/main" id="{0D634622-12DE-433B-8A5A-62B014378344}"/>
              </a:ext>
            </a:extLst>
          </p:cNvPr>
          <p:cNvGraphicFramePr>
            <a:graphicFrameLocks noChangeAspect="1"/>
          </p:cNvGraphicFramePr>
          <p:nvPr>
            <p:extLst>
              <p:ext uri="{D42A27DB-BD31-4B8C-83A1-F6EECF244321}">
                <p14:modId xmlns:p14="http://schemas.microsoft.com/office/powerpoint/2010/main" val="1450601899"/>
              </p:ext>
            </p:extLst>
          </p:nvPr>
        </p:nvGraphicFramePr>
        <p:xfrm>
          <a:off x="97658" y="3993542"/>
          <a:ext cx="4357384" cy="601278"/>
        </p:xfrm>
        <a:graphic>
          <a:graphicData uri="http://schemas.openxmlformats.org/presentationml/2006/ole">
            <mc:AlternateContent xmlns:mc="http://schemas.openxmlformats.org/markup-compatibility/2006">
              <mc:Choice xmlns:v="urn:schemas-microsoft-com:vml" Requires="v">
                <p:oleObj name="Equation" r:id="rId16" imgW="2552400" imgH="330120" progId="Equation.DSMT4">
                  <p:embed/>
                </p:oleObj>
              </mc:Choice>
              <mc:Fallback>
                <p:oleObj name="Equation" r:id="rId16" imgW="2552400" imgH="330120" progId="Equation.DSMT4">
                  <p:embed/>
                  <p:pic>
                    <p:nvPicPr>
                      <p:cNvPr id="47" name="Object 15">
                        <a:extLst>
                          <a:ext uri="{FF2B5EF4-FFF2-40B4-BE49-F238E27FC236}">
                            <a16:creationId xmlns:a16="http://schemas.microsoft.com/office/drawing/2014/main" id="{7D25BFDC-85A6-4069-AE80-A323B1F689E2}"/>
                          </a:ext>
                        </a:extLst>
                      </p:cNvPr>
                      <p:cNvPicPr>
                        <a:picLocks noChangeAspect="1" noChangeArrowheads="1"/>
                      </p:cNvPicPr>
                      <p:nvPr/>
                    </p:nvPicPr>
                    <p:blipFill>
                      <a:blip r:embed="rId17"/>
                      <a:srcRect/>
                      <a:stretch>
                        <a:fillRect/>
                      </a:stretch>
                    </p:blipFill>
                    <p:spPr bwMode="auto">
                      <a:xfrm>
                        <a:off x="97658" y="3993542"/>
                        <a:ext cx="4357384" cy="601278"/>
                      </a:xfrm>
                      <a:prstGeom prst="rect">
                        <a:avLst/>
                      </a:prstGeom>
                      <a:noFill/>
                      <a:ln>
                        <a:noFill/>
                      </a:ln>
                      <a:effectLst/>
                    </p:spPr>
                  </p:pic>
                </p:oleObj>
              </mc:Fallback>
            </mc:AlternateContent>
          </a:graphicData>
        </a:graphic>
      </p:graphicFrame>
      <p:cxnSp>
        <p:nvCxnSpPr>
          <p:cNvPr id="24" name="Conector de Seta Reta 23">
            <a:extLst>
              <a:ext uri="{FF2B5EF4-FFF2-40B4-BE49-F238E27FC236}">
                <a16:creationId xmlns:a16="http://schemas.microsoft.com/office/drawing/2014/main" id="{0550681E-66CB-448D-A08E-6FDE23284922}"/>
              </a:ext>
            </a:extLst>
          </p:cNvPr>
          <p:cNvCxnSpPr>
            <a:cxnSpLocks/>
          </p:cNvCxnSpPr>
          <p:nvPr/>
        </p:nvCxnSpPr>
        <p:spPr>
          <a:xfrm>
            <a:off x="2627784" y="2794620"/>
            <a:ext cx="0" cy="12709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de Seta Reta 24">
            <a:extLst>
              <a:ext uri="{FF2B5EF4-FFF2-40B4-BE49-F238E27FC236}">
                <a16:creationId xmlns:a16="http://schemas.microsoft.com/office/drawing/2014/main" id="{975A8409-6C19-4388-8A14-BF8B8348B6D9}"/>
              </a:ext>
            </a:extLst>
          </p:cNvPr>
          <p:cNvCxnSpPr>
            <a:cxnSpLocks/>
          </p:cNvCxnSpPr>
          <p:nvPr/>
        </p:nvCxnSpPr>
        <p:spPr>
          <a:xfrm flipH="1">
            <a:off x="683568" y="2633255"/>
            <a:ext cx="659897" cy="15295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Colchete Esquerdo 25">
            <a:extLst>
              <a:ext uri="{FF2B5EF4-FFF2-40B4-BE49-F238E27FC236}">
                <a16:creationId xmlns:a16="http://schemas.microsoft.com/office/drawing/2014/main" id="{7AFCFD85-0287-4088-BE8D-8E27E4015B7D}"/>
              </a:ext>
            </a:extLst>
          </p:cNvPr>
          <p:cNvSpPr/>
          <p:nvPr/>
        </p:nvSpPr>
        <p:spPr>
          <a:xfrm rot="16200000">
            <a:off x="2607205" y="1906950"/>
            <a:ext cx="141021" cy="162833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7" name="Colchete Esquerdo 26">
            <a:extLst>
              <a:ext uri="{FF2B5EF4-FFF2-40B4-BE49-F238E27FC236}">
                <a16:creationId xmlns:a16="http://schemas.microsoft.com/office/drawing/2014/main" id="{846D93B8-F5CC-44D2-9D33-071998D50FA7}"/>
              </a:ext>
            </a:extLst>
          </p:cNvPr>
          <p:cNvSpPr/>
          <p:nvPr/>
        </p:nvSpPr>
        <p:spPr>
          <a:xfrm rot="5400000">
            <a:off x="2817999" y="2615092"/>
            <a:ext cx="162509" cy="311156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0827769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684EC7A-FE48-43BD-A86D-D6FA1C2475E0}"/>
              </a:ext>
            </a:extLst>
          </p:cNvPr>
          <p:cNvSpPr/>
          <p:nvPr/>
        </p:nvSpPr>
        <p:spPr>
          <a:xfrm>
            <a:off x="-36512" y="51470"/>
            <a:ext cx="9108504" cy="4909036"/>
          </a:xfrm>
          <a:prstGeom prst="rect">
            <a:avLst/>
          </a:prstGeom>
        </p:spPr>
        <p:txBody>
          <a:bodyPr wrap="square">
            <a:spAutoFit/>
          </a:bodyPr>
          <a:lstStyle/>
          <a:p>
            <a:pPr marL="342900" indent="-342900" algn="just">
              <a:buFont typeface="Wingdings" panose="05000000000000000000" pitchFamily="2" charset="2"/>
              <a:buChar char="§"/>
            </a:pPr>
            <a:r>
              <a:rPr lang="pt-BR" sz="2200" b="1" dirty="0">
                <a:latin typeface="Arial" panose="020B0604020202020204" pitchFamily="34" charset="0"/>
                <a:cs typeface="Arial" panose="020B0604020202020204" pitchFamily="34" charset="0"/>
              </a:rPr>
              <a:t>Taxas de crescimento no estado estacionário:</a:t>
            </a:r>
          </a:p>
          <a:p>
            <a:pPr marL="342900" indent="-342900" algn="just">
              <a:buFont typeface="Wingdings" panose="05000000000000000000" pitchFamily="2" charset="2"/>
              <a:buChar char="§"/>
            </a:pPr>
            <a:endParaRPr lang="pt-BR" sz="1200" b="1" dirty="0">
              <a:latin typeface="Arial" panose="020B0604020202020204" pitchFamily="34" charset="0"/>
              <a:cs typeface="Arial" panose="020B0604020202020204" pitchFamily="34" charset="0"/>
            </a:endParaRPr>
          </a:p>
          <a:p>
            <a:pPr marL="914400" lvl="1" indent="-457200" algn="just">
              <a:buFont typeface="+mj-lt"/>
              <a:buAutoNum type="alphaLcParenR"/>
            </a:pPr>
            <a:r>
              <a:rPr lang="pt-BR" sz="2100" dirty="0">
                <a:latin typeface="Arial" panose="020B0604020202020204" pitchFamily="34" charset="0"/>
                <a:cs typeface="Arial" panose="020B0604020202020204" pitchFamily="34" charset="0"/>
              </a:rPr>
              <a:t>As variáveis medidas em unidades de eficiência crescem à taxa zero (a economia encontra-se em um estado estacionário !).</a:t>
            </a:r>
          </a:p>
          <a:p>
            <a:pPr marL="914400" lvl="1" indent="-457200" algn="just">
              <a:buFont typeface="+mj-lt"/>
              <a:buAutoNum type="alphaLcParenR"/>
            </a:pPr>
            <a:endParaRPr lang="pt-BR" sz="400" dirty="0">
              <a:latin typeface="Arial" panose="020B0604020202020204" pitchFamily="34" charset="0"/>
              <a:cs typeface="Arial" panose="020B0604020202020204" pitchFamily="34" charset="0"/>
            </a:endParaRPr>
          </a:p>
          <a:p>
            <a:pPr marL="914400" lvl="1" indent="-457200" algn="just">
              <a:buFont typeface="+mj-lt"/>
              <a:buAutoNum type="alphaLcParenR"/>
            </a:pPr>
            <a:r>
              <a:rPr lang="pt-BR" sz="2100" dirty="0">
                <a:latin typeface="Arial" panose="020B0604020202020204" pitchFamily="34" charset="0"/>
                <a:cs typeface="Arial" panose="020B0604020202020204" pitchFamily="34" charset="0"/>
              </a:rPr>
              <a:t>Com o estoque de capital por unidades de eficiência e o produto por unidades de eficiência constantes, como a força de trabalho cresce à taxa </a:t>
            </a:r>
            <a:r>
              <a:rPr lang="pt-BR" sz="2100" i="1" dirty="0">
                <a:latin typeface="Arial" panose="020B0604020202020204" pitchFamily="34" charset="0"/>
                <a:cs typeface="Arial" panose="020B0604020202020204" pitchFamily="34" charset="0"/>
              </a:rPr>
              <a:t>n</a:t>
            </a:r>
            <a:r>
              <a:rPr lang="pt-BR" sz="2100" dirty="0">
                <a:latin typeface="Arial" panose="020B0604020202020204" pitchFamily="34" charset="0"/>
                <a:cs typeface="Arial" panose="020B0604020202020204" pitchFamily="34" charset="0"/>
              </a:rPr>
              <a:t> e a eficiência do trabalho cresce à taxa </a:t>
            </a:r>
            <a:r>
              <a:rPr lang="pt-BR" sz="2100" i="1" dirty="0" err="1">
                <a:latin typeface="Arial" panose="020B0604020202020204" pitchFamily="34" charset="0"/>
                <a:cs typeface="Arial" panose="020B0604020202020204" pitchFamily="34" charset="0"/>
              </a:rPr>
              <a:t>g</a:t>
            </a:r>
            <a:r>
              <a:rPr lang="pt-BR" sz="1400" i="1" dirty="0" err="1">
                <a:latin typeface="Arial" panose="020B0604020202020204" pitchFamily="34" charset="0"/>
                <a:cs typeface="Arial" panose="020B0604020202020204" pitchFamily="34" charset="0"/>
              </a:rPr>
              <a:t>A</a:t>
            </a:r>
            <a:r>
              <a:rPr lang="pt-BR" sz="2100" dirty="0">
                <a:latin typeface="Arial" panose="020B0604020202020204" pitchFamily="34" charset="0"/>
                <a:cs typeface="Arial" panose="020B0604020202020204" pitchFamily="34" charset="0"/>
              </a:rPr>
              <a:t>, as variáveis totais (como o produto total e o estoque de capital total), crescem à taxa (</a:t>
            </a:r>
            <a:r>
              <a:rPr lang="pt-BR" sz="2100" i="1" dirty="0">
                <a:latin typeface="Arial" panose="020B0604020202020204" pitchFamily="34" charset="0"/>
                <a:cs typeface="Arial" panose="020B0604020202020204" pitchFamily="34" charset="0"/>
              </a:rPr>
              <a:t>n + </a:t>
            </a:r>
            <a:r>
              <a:rPr lang="pt-BR" sz="2100" i="1" dirty="0" err="1">
                <a:latin typeface="Arial" panose="020B0604020202020204" pitchFamily="34" charset="0"/>
                <a:cs typeface="Arial" panose="020B0604020202020204" pitchFamily="34" charset="0"/>
              </a:rPr>
              <a:t>g</a:t>
            </a:r>
            <a:r>
              <a:rPr lang="pt-BR" sz="1400" i="1" dirty="0" err="1">
                <a:latin typeface="Arial" panose="020B0604020202020204" pitchFamily="34" charset="0"/>
                <a:cs typeface="Arial" panose="020B0604020202020204" pitchFamily="34" charset="0"/>
              </a:rPr>
              <a:t>A</a:t>
            </a:r>
            <a:r>
              <a:rPr lang="pt-BR" sz="2100" dirty="0">
                <a:latin typeface="Arial" panose="020B0604020202020204" pitchFamily="34" charset="0"/>
                <a:cs typeface="Arial" panose="020B0604020202020204" pitchFamily="34" charset="0"/>
              </a:rPr>
              <a:t>).</a:t>
            </a:r>
          </a:p>
          <a:p>
            <a:pPr marL="914400" lvl="1" indent="-457200" algn="just">
              <a:buFont typeface="+mj-lt"/>
              <a:buAutoNum type="alphaLcParenR"/>
            </a:pPr>
            <a:endParaRPr lang="pt-BR" sz="400" dirty="0">
              <a:latin typeface="Arial" panose="020B0604020202020204" pitchFamily="34" charset="0"/>
              <a:cs typeface="Arial" panose="020B0604020202020204" pitchFamily="34" charset="0"/>
            </a:endParaRPr>
          </a:p>
          <a:p>
            <a:pPr marL="914400" lvl="1" indent="-457200" algn="just">
              <a:buFont typeface="+mj-lt"/>
              <a:buAutoNum type="alphaLcParenR"/>
            </a:pPr>
            <a:r>
              <a:rPr lang="pt-BR" sz="2100" dirty="0">
                <a:latin typeface="Arial" panose="020B0604020202020204" pitchFamily="34" charset="0"/>
                <a:cs typeface="Arial" panose="020B0604020202020204" pitchFamily="34" charset="0"/>
              </a:rPr>
              <a:t>Se as variáveis totais crescem à taxa (</a:t>
            </a:r>
            <a:r>
              <a:rPr lang="pt-BR" sz="2100" i="1" dirty="0">
                <a:latin typeface="Arial" panose="020B0604020202020204" pitchFamily="34" charset="0"/>
                <a:cs typeface="Arial" panose="020B0604020202020204" pitchFamily="34" charset="0"/>
              </a:rPr>
              <a:t>n + </a:t>
            </a:r>
            <a:r>
              <a:rPr lang="pt-BR" sz="2100" i="1" dirty="0" err="1">
                <a:latin typeface="Arial" panose="020B0604020202020204" pitchFamily="34" charset="0"/>
                <a:cs typeface="Arial" panose="020B0604020202020204" pitchFamily="34" charset="0"/>
              </a:rPr>
              <a:t>g</a:t>
            </a:r>
            <a:r>
              <a:rPr lang="pt-BR" sz="1400" i="1" dirty="0" err="1">
                <a:latin typeface="Arial" panose="020B0604020202020204" pitchFamily="34" charset="0"/>
                <a:cs typeface="Arial" panose="020B0604020202020204" pitchFamily="34" charset="0"/>
              </a:rPr>
              <a:t>A</a:t>
            </a:r>
            <a:r>
              <a:rPr lang="pt-BR" sz="2100" dirty="0">
                <a:latin typeface="Arial" panose="020B0604020202020204" pitchFamily="34" charset="0"/>
                <a:cs typeface="Arial" panose="020B0604020202020204" pitchFamily="34" charset="0"/>
              </a:rPr>
              <a:t>), com a população crescendo à taxa </a:t>
            </a:r>
            <a:r>
              <a:rPr lang="pt-BR" sz="2100" i="1" dirty="0">
                <a:latin typeface="Arial" panose="020B0604020202020204" pitchFamily="34" charset="0"/>
                <a:cs typeface="Arial" panose="020B0604020202020204" pitchFamily="34" charset="0"/>
              </a:rPr>
              <a:t>n</a:t>
            </a:r>
            <a:r>
              <a:rPr lang="pt-BR" sz="2100" dirty="0">
                <a:latin typeface="Arial" panose="020B0604020202020204" pitchFamily="34" charset="0"/>
                <a:cs typeface="Arial" panose="020B0604020202020204" pitchFamily="34" charset="0"/>
              </a:rPr>
              <a:t>, as variáveis </a:t>
            </a:r>
            <a:r>
              <a:rPr lang="pt-BR" sz="2100" i="1" dirty="0">
                <a:latin typeface="Arial" panose="020B0604020202020204" pitchFamily="34" charset="0"/>
                <a:cs typeface="Arial" panose="020B0604020202020204" pitchFamily="34" charset="0"/>
              </a:rPr>
              <a:t>per capita </a:t>
            </a:r>
            <a:r>
              <a:rPr lang="pt-BR" sz="2100" dirty="0">
                <a:latin typeface="Arial" panose="020B0604020202020204" pitchFamily="34" charset="0"/>
                <a:cs typeface="Arial" panose="020B0604020202020204" pitchFamily="34" charset="0"/>
              </a:rPr>
              <a:t>(como o PIB </a:t>
            </a:r>
            <a:r>
              <a:rPr lang="pt-BR" sz="2100" i="1" dirty="0">
                <a:latin typeface="Arial" panose="020B0604020202020204" pitchFamily="34" charset="0"/>
                <a:cs typeface="Arial" panose="020B0604020202020204" pitchFamily="34" charset="0"/>
              </a:rPr>
              <a:t>per capita </a:t>
            </a:r>
            <a:r>
              <a:rPr lang="pt-BR" sz="2100" dirty="0">
                <a:latin typeface="Arial" panose="020B0604020202020204" pitchFamily="34" charset="0"/>
                <a:cs typeface="Arial" panose="020B0604020202020204" pitchFamily="34" charset="0"/>
              </a:rPr>
              <a:t>e o estoque de capital </a:t>
            </a:r>
            <a:r>
              <a:rPr lang="pt-BR" sz="2100" i="1" dirty="0">
                <a:latin typeface="Arial" panose="020B0604020202020204" pitchFamily="34" charset="0"/>
                <a:cs typeface="Arial" panose="020B0604020202020204" pitchFamily="34" charset="0"/>
              </a:rPr>
              <a:t>per capita</a:t>
            </a:r>
            <a:r>
              <a:rPr lang="pt-BR" sz="2100" dirty="0">
                <a:latin typeface="Arial" panose="020B0604020202020204" pitchFamily="34" charset="0"/>
                <a:cs typeface="Arial" panose="020B0604020202020204" pitchFamily="34" charset="0"/>
              </a:rPr>
              <a:t>) crescem à taxa </a:t>
            </a:r>
            <a:r>
              <a:rPr lang="pt-BR" sz="2100" i="1" dirty="0" err="1">
                <a:latin typeface="Arial" panose="020B0604020202020204" pitchFamily="34" charset="0"/>
                <a:cs typeface="Arial" panose="020B0604020202020204" pitchFamily="34" charset="0"/>
              </a:rPr>
              <a:t>g</a:t>
            </a:r>
            <a:r>
              <a:rPr lang="pt-BR" sz="1400" i="1" dirty="0" err="1">
                <a:latin typeface="Arial" panose="020B0604020202020204" pitchFamily="34" charset="0"/>
                <a:cs typeface="Arial" panose="020B0604020202020204" pitchFamily="34" charset="0"/>
              </a:rPr>
              <a:t>A</a:t>
            </a:r>
            <a:r>
              <a:rPr lang="pt-BR" sz="2100" dirty="0">
                <a:latin typeface="Arial" panose="020B0604020202020204" pitchFamily="34" charset="0"/>
                <a:cs typeface="Arial" panose="020B0604020202020204" pitchFamily="34" charset="0"/>
              </a:rPr>
              <a:t>.</a:t>
            </a:r>
          </a:p>
          <a:p>
            <a:pPr marL="914400" lvl="1" indent="-457200" algn="just">
              <a:buFont typeface="+mj-lt"/>
              <a:buAutoNum type="alphaLcParen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Logo, no estado estacionário, o PIB cresce 6%, o PIB </a:t>
            </a:r>
            <a:r>
              <a:rPr lang="pt-BR" sz="2000" b="1" i="1" dirty="0">
                <a:latin typeface="Arial" panose="020B0604020202020204" pitchFamily="34" charset="0"/>
                <a:cs typeface="Arial" panose="020B0604020202020204" pitchFamily="34" charset="0"/>
              </a:rPr>
              <a:t>per capita </a:t>
            </a:r>
            <a:r>
              <a:rPr lang="pt-BR" sz="2000" b="1" dirty="0">
                <a:latin typeface="Arial" panose="020B0604020202020204" pitchFamily="34" charset="0"/>
                <a:cs typeface="Arial" panose="020B0604020202020204" pitchFamily="34" charset="0"/>
              </a:rPr>
              <a:t>cresce 4% e o PIB efetivo (por unidades de eficiência) permanece constante.</a:t>
            </a:r>
          </a:p>
        </p:txBody>
      </p:sp>
    </p:spTree>
    <p:extLst>
      <p:ext uri="{BB962C8B-B14F-4D97-AF65-F5344CB8AC3E}">
        <p14:creationId xmlns:p14="http://schemas.microsoft.com/office/powerpoint/2010/main" val="5715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0A6F6AA-C4C0-40CF-824D-FFC9300C4010}"/>
              </a:ext>
            </a:extLst>
          </p:cNvPr>
          <p:cNvSpPr/>
          <p:nvPr/>
        </p:nvSpPr>
        <p:spPr>
          <a:xfrm>
            <a:off x="179512" y="23589"/>
            <a:ext cx="8784976" cy="1846659"/>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09 - 2019</a:t>
            </a:r>
          </a:p>
          <a:p>
            <a:pPr algn="just"/>
            <a:endParaRPr lang="pt-BR" sz="600" b="1"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Com base nos modelos de crescimento endógeno, avalie como verdadeiras ou falsas as seguintes afirmativas:</a:t>
            </a:r>
          </a:p>
          <a:p>
            <a:pPr algn="just"/>
            <a:endParaRPr lang="pt-BR" sz="4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É possível gerar um crescimento contínuo mesmo sem progresso técnico.</a:t>
            </a:r>
          </a:p>
        </p:txBody>
      </p:sp>
      <p:sp>
        <p:nvSpPr>
          <p:cNvPr id="3" name="CaixaDeTexto 2">
            <a:extLst>
              <a:ext uri="{FF2B5EF4-FFF2-40B4-BE49-F238E27FC236}">
                <a16:creationId xmlns:a16="http://schemas.microsoft.com/office/drawing/2014/main" id="{DF2C1ED4-5479-40F4-9375-410DD978D6A2}"/>
              </a:ext>
            </a:extLst>
          </p:cNvPr>
          <p:cNvSpPr txBox="1"/>
          <p:nvPr/>
        </p:nvSpPr>
        <p:spPr>
          <a:xfrm>
            <a:off x="1187624" y="1451560"/>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Rectangle 5">
            <a:extLst>
              <a:ext uri="{FF2B5EF4-FFF2-40B4-BE49-F238E27FC236}">
                <a16:creationId xmlns:a16="http://schemas.microsoft.com/office/drawing/2014/main" id="{8A30A8A3-E98F-45EA-B6BF-246CCD339651}"/>
              </a:ext>
            </a:extLst>
          </p:cNvPr>
          <p:cNvSpPr txBox="1">
            <a:spLocks noChangeArrowheads="1"/>
          </p:cNvSpPr>
          <p:nvPr/>
        </p:nvSpPr>
        <p:spPr bwMode="auto">
          <a:xfrm>
            <a:off x="107504" y="1872208"/>
            <a:ext cx="8856983" cy="32477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100" dirty="0">
                <a:solidFill>
                  <a:srgbClr val="000000"/>
                </a:solidFill>
                <a:latin typeface="Arial" panose="020B0604020202020204" pitchFamily="34" charset="0"/>
                <a:cs typeface="Arial" panose="020B0604020202020204" pitchFamily="34" charset="0"/>
              </a:rPr>
              <a:t>O modelo de crescimento neoclássico (modelo de Solow) considera que mudanças nas políticas do governo, como uma elevação exógena da taxa de poupança, ou uma redução da tributação sobre as decisões de investimento (caso introduzíssemos essa variável no modelo), têm efeitos de nível, mas não efeitos de crescimento de longo prazo. Isto é, essas políticas aumentam a taxa de crescimento temporariamente, enquanto a economia transita para um novo estado estacionário. Entretanto, no longo prazo, a taxa de crescimento volta ao seu nível inicial, caso a tecnologia não cresça </a:t>
            </a:r>
            <a:r>
              <a:rPr lang="pt-BR" altLang="en-US" sz="2100" dirty="0" err="1">
                <a:solidFill>
                  <a:srgbClr val="000000"/>
                </a:solidFill>
                <a:latin typeface="Arial" panose="020B0604020202020204" pitchFamily="34" charset="0"/>
                <a:cs typeface="Arial" panose="020B0604020202020204" pitchFamily="34" charset="0"/>
              </a:rPr>
              <a:t>exogenamente</a:t>
            </a:r>
            <a:r>
              <a:rPr lang="pt-BR" altLang="en-US" sz="2100"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7515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A27E728-CA8A-4C87-A214-BB6E657B06E9}"/>
              </a:ext>
            </a:extLst>
          </p:cNvPr>
          <p:cNvSpPr txBox="1">
            <a:spLocks noChangeArrowheads="1"/>
          </p:cNvSpPr>
          <p:nvPr/>
        </p:nvSpPr>
        <p:spPr bwMode="auto">
          <a:xfrm>
            <a:off x="107504" y="51470"/>
            <a:ext cx="8856983" cy="10801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100" dirty="0">
                <a:solidFill>
                  <a:srgbClr val="000000"/>
                </a:solidFill>
                <a:latin typeface="Arial" panose="020B0604020202020204" pitchFamily="34" charset="0"/>
                <a:cs typeface="Arial" panose="020B0604020202020204" pitchFamily="34" charset="0"/>
              </a:rPr>
              <a:t>Os modelos que geram um crescimento contínuo sem a necessidade de que alguma variável cresça  </a:t>
            </a:r>
            <a:r>
              <a:rPr lang="pt-BR" altLang="en-US" sz="2100" dirty="0" err="1">
                <a:solidFill>
                  <a:srgbClr val="000000"/>
                </a:solidFill>
                <a:latin typeface="Arial" panose="020B0604020202020204" pitchFamily="34" charset="0"/>
                <a:cs typeface="Arial" panose="020B0604020202020204" pitchFamily="34" charset="0"/>
              </a:rPr>
              <a:t>exogenamente</a:t>
            </a:r>
            <a:r>
              <a:rPr lang="pt-BR" altLang="en-US" sz="2100" dirty="0">
                <a:solidFill>
                  <a:srgbClr val="000000"/>
                </a:solidFill>
                <a:latin typeface="Arial" panose="020B0604020202020204" pitchFamily="34" charset="0"/>
                <a:cs typeface="Arial" panose="020B0604020202020204" pitchFamily="34" charset="0"/>
              </a:rPr>
              <a:t>, são chamados de modelos de </a:t>
            </a:r>
            <a:r>
              <a:rPr lang="pt-BR" altLang="en-US" sz="2100" b="1" i="1" dirty="0">
                <a:solidFill>
                  <a:srgbClr val="000000"/>
                </a:solidFill>
                <a:latin typeface="Arial" panose="020B0604020202020204" pitchFamily="34" charset="0"/>
                <a:cs typeface="Arial" panose="020B0604020202020204" pitchFamily="34" charset="0"/>
              </a:rPr>
              <a:t>crescimento endógeno</a:t>
            </a:r>
            <a:r>
              <a:rPr lang="pt-BR" altLang="en-US" sz="2100" dirty="0">
                <a:solidFill>
                  <a:srgbClr val="000000"/>
                </a:solidFill>
                <a:latin typeface="Arial" panose="020B0604020202020204" pitchFamily="34" charset="0"/>
                <a:cs typeface="Arial" panose="020B0604020202020204" pitchFamily="34" charset="0"/>
              </a:rPr>
              <a:t>.</a:t>
            </a:r>
          </a:p>
          <a:p>
            <a:pPr algn="just">
              <a:buClrTx/>
              <a:buSzPct val="100000"/>
              <a:buFont typeface="Wingdings" panose="05000000000000000000" pitchFamily="2" charset="2"/>
              <a:buChar char="§"/>
            </a:pPr>
            <a:endParaRPr lang="pt-BR" altLang="en-US" sz="1200" dirty="0">
              <a:solidFill>
                <a:srgbClr val="000000"/>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100" dirty="0">
                <a:solidFill>
                  <a:srgbClr val="000000"/>
                </a:solidFill>
                <a:latin typeface="Arial" panose="020B0604020202020204" pitchFamily="34" charset="0"/>
                <a:cs typeface="Arial" panose="020B0604020202020204" pitchFamily="34" charset="0"/>
              </a:rPr>
              <a:t>Uma possibilidade (não única) para a existência de crescimento contínuo sem a suposição de que a tecnologia cresça </a:t>
            </a:r>
            <a:r>
              <a:rPr lang="pt-BR" altLang="en-US" sz="2100" dirty="0" err="1">
                <a:solidFill>
                  <a:srgbClr val="000000"/>
                </a:solidFill>
                <a:latin typeface="Arial" panose="020B0604020202020204" pitchFamily="34" charset="0"/>
                <a:cs typeface="Arial" panose="020B0604020202020204" pitchFamily="34" charset="0"/>
              </a:rPr>
              <a:t>exogenamente</a:t>
            </a:r>
            <a:r>
              <a:rPr lang="pt-BR" altLang="en-US" sz="2100" dirty="0">
                <a:solidFill>
                  <a:srgbClr val="000000"/>
                </a:solidFill>
                <a:latin typeface="Arial" panose="020B0604020202020204" pitchFamily="34" charset="0"/>
                <a:cs typeface="Arial" panose="020B0604020202020204" pitchFamily="34" charset="0"/>
              </a:rPr>
              <a:t> pode ser vista com o modelo AK.</a:t>
            </a:r>
          </a:p>
          <a:p>
            <a:pPr algn="just">
              <a:buClrTx/>
              <a:buSzPct val="100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O postulado básico é de que, apesar dos </a:t>
            </a:r>
            <a:r>
              <a:rPr lang="pt-BR" sz="2100" b="1" dirty="0">
                <a:solidFill>
                  <a:srgbClr val="000000"/>
                </a:solidFill>
                <a:latin typeface="Arial" panose="020B0604020202020204" pitchFamily="34" charset="0"/>
                <a:cs typeface="Arial" panose="020B0604020202020204" pitchFamily="34" charset="0"/>
              </a:rPr>
              <a:t>retornos do capital serem decrescentes</a:t>
            </a:r>
            <a:r>
              <a:rPr lang="pt-BR" sz="2100" dirty="0">
                <a:solidFill>
                  <a:srgbClr val="000000"/>
                </a:solidFill>
                <a:latin typeface="Arial" panose="020B0604020202020204" pitchFamily="34" charset="0"/>
                <a:cs typeface="Arial" panose="020B0604020202020204" pitchFamily="34" charset="0"/>
              </a:rPr>
              <a:t> para uma </a:t>
            </a:r>
            <a:r>
              <a:rPr lang="pt-BR" sz="2100" b="1" dirty="0">
                <a:solidFill>
                  <a:srgbClr val="000000"/>
                </a:solidFill>
                <a:latin typeface="Arial" panose="020B0604020202020204" pitchFamily="34" charset="0"/>
                <a:cs typeface="Arial" panose="020B0604020202020204" pitchFamily="34" charset="0"/>
              </a:rPr>
              <a:t>firma</a:t>
            </a:r>
            <a:r>
              <a:rPr lang="pt-BR" sz="2100" dirty="0">
                <a:solidFill>
                  <a:srgbClr val="000000"/>
                </a:solidFill>
                <a:latin typeface="Arial" panose="020B0604020202020204" pitchFamily="34" charset="0"/>
                <a:cs typeface="Arial" panose="020B0604020202020204" pitchFamily="34" charset="0"/>
              </a:rPr>
              <a:t>, as </a:t>
            </a:r>
            <a:r>
              <a:rPr lang="pt-BR" sz="2100" b="1" dirty="0">
                <a:solidFill>
                  <a:srgbClr val="000000"/>
                </a:solidFill>
                <a:latin typeface="Arial" panose="020B0604020202020204" pitchFamily="34" charset="0"/>
                <a:cs typeface="Arial" panose="020B0604020202020204" pitchFamily="34" charset="0"/>
              </a:rPr>
              <a:t>externalidades</a:t>
            </a:r>
            <a:r>
              <a:rPr lang="pt-BR" sz="2100" dirty="0">
                <a:solidFill>
                  <a:srgbClr val="000000"/>
                </a:solidFill>
                <a:latin typeface="Arial" panose="020B0604020202020204" pitchFamily="34" charset="0"/>
                <a:cs typeface="Arial" panose="020B0604020202020204" pitchFamily="34" charset="0"/>
              </a:rPr>
              <a:t> geradas nesse processo permitem que os retornos do capital </a:t>
            </a:r>
            <a:r>
              <a:rPr lang="pt-BR" sz="2100" b="1" dirty="0">
                <a:solidFill>
                  <a:srgbClr val="000000"/>
                </a:solidFill>
                <a:latin typeface="Arial" panose="020B0604020202020204" pitchFamily="34" charset="0"/>
                <a:cs typeface="Arial" panose="020B0604020202020204" pitchFamily="34" charset="0"/>
              </a:rPr>
              <a:t>não sejam decrescentes para a economia como um todo</a:t>
            </a:r>
            <a:r>
              <a:rPr lang="pt-BR" sz="2100" dirty="0">
                <a:solidFill>
                  <a:srgbClr val="000000"/>
                </a:solidFill>
                <a:latin typeface="Arial" panose="020B0604020202020204" pitchFamily="34" charset="0"/>
                <a:cs typeface="Arial" panose="020B0604020202020204" pitchFamily="34" charset="0"/>
              </a:rPr>
              <a:t>.</a:t>
            </a:r>
          </a:p>
          <a:p>
            <a:pPr lvl="1" algn="just">
              <a:buClrTx/>
              <a:buSzPct val="100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A tecnologia AK é um </a:t>
            </a:r>
            <a:r>
              <a:rPr lang="pt-BR" sz="2100" b="1" dirty="0">
                <a:solidFill>
                  <a:srgbClr val="000000"/>
                </a:solidFill>
                <a:latin typeface="Arial" panose="020B0604020202020204" pitchFamily="34" charset="0"/>
                <a:cs typeface="Arial" panose="020B0604020202020204" pitchFamily="34" charset="0"/>
              </a:rPr>
              <a:t>caso particular do modelo de </a:t>
            </a:r>
            <a:r>
              <a:rPr lang="pt-BR" sz="2100" b="1" dirty="0" err="1">
                <a:solidFill>
                  <a:srgbClr val="000000"/>
                </a:solidFill>
                <a:latin typeface="Arial" panose="020B0604020202020204" pitchFamily="34" charset="0"/>
                <a:cs typeface="Arial" panose="020B0604020202020204" pitchFamily="34" charset="0"/>
              </a:rPr>
              <a:t>Romer</a:t>
            </a:r>
            <a:r>
              <a:rPr lang="pt-BR" sz="2100" b="1" dirty="0">
                <a:solidFill>
                  <a:srgbClr val="000000"/>
                </a:solidFill>
                <a:latin typeface="Arial" panose="020B0604020202020204" pitchFamily="34" charset="0"/>
                <a:cs typeface="Arial" panose="020B0604020202020204" pitchFamily="34" charset="0"/>
              </a:rPr>
              <a:t> (1986) </a:t>
            </a:r>
            <a:r>
              <a:rPr lang="pt-BR" sz="2100" dirty="0">
                <a:solidFill>
                  <a:srgbClr val="000000"/>
                </a:solidFill>
                <a:latin typeface="Arial" panose="020B0604020202020204" pitchFamily="34" charset="0"/>
                <a:cs typeface="Arial" panose="020B0604020202020204" pitchFamily="34" charset="0"/>
              </a:rPr>
              <a:t>com externalidades para o capital.</a:t>
            </a:r>
          </a:p>
          <a:p>
            <a:pPr algn="just">
              <a:buClrTx/>
              <a:buSzPct val="100000"/>
              <a:buFont typeface="Wingdings" panose="05000000000000000000" pitchFamily="2" charset="2"/>
              <a:buChar char="§"/>
            </a:pPr>
            <a:endParaRPr lang="pt-BR" altLang="en-US" sz="21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553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242163A-1735-4406-AF3D-657C007E2179}"/>
              </a:ext>
            </a:extLst>
          </p:cNvPr>
          <p:cNvSpPr/>
          <p:nvPr/>
        </p:nvSpPr>
        <p:spPr>
          <a:xfrm>
            <a:off x="2699791" y="3833514"/>
            <a:ext cx="2583929" cy="659218"/>
          </a:xfrm>
          <a:prstGeom prst="rect">
            <a:avLst/>
          </a:prstGeom>
          <a:solidFill>
            <a:schemeClr val="bg1">
              <a:lumMod val="9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5A3C36D3-1BB0-42E0-94E6-B86DA714A067}"/>
              </a:ext>
            </a:extLst>
          </p:cNvPr>
          <p:cNvSpPr/>
          <p:nvPr/>
        </p:nvSpPr>
        <p:spPr>
          <a:xfrm>
            <a:off x="4139952" y="843558"/>
            <a:ext cx="1080634" cy="507065"/>
          </a:xfrm>
          <a:prstGeom prst="rect">
            <a:avLst/>
          </a:prstGeom>
          <a:solidFill>
            <a:schemeClr val="bg1">
              <a:lumMod val="9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a:extLst>
              <a:ext uri="{FF2B5EF4-FFF2-40B4-BE49-F238E27FC236}">
                <a16:creationId xmlns:a16="http://schemas.microsoft.com/office/drawing/2014/main" id="{CCFE1F1A-0D58-425D-9731-FF48888641E0}"/>
              </a:ext>
            </a:extLst>
          </p:cNvPr>
          <p:cNvSpPr/>
          <p:nvPr/>
        </p:nvSpPr>
        <p:spPr>
          <a:xfrm>
            <a:off x="3059832" y="191195"/>
            <a:ext cx="1152128" cy="507065"/>
          </a:xfrm>
          <a:prstGeom prst="rect">
            <a:avLst/>
          </a:prstGeom>
          <a:solidFill>
            <a:schemeClr val="bg1">
              <a:lumMod val="95000"/>
            </a:schemeClr>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5" name="Objeto 4">
            <a:extLst>
              <a:ext uri="{FF2B5EF4-FFF2-40B4-BE49-F238E27FC236}">
                <a16:creationId xmlns:a16="http://schemas.microsoft.com/office/drawing/2014/main" id="{A49151A7-EAA5-471E-80CB-174985C7A933}"/>
              </a:ext>
            </a:extLst>
          </p:cNvPr>
          <p:cNvGraphicFramePr>
            <a:graphicFrameLocks noChangeAspect="1"/>
          </p:cNvGraphicFramePr>
          <p:nvPr>
            <p:extLst>
              <p:ext uri="{D42A27DB-BD31-4B8C-83A1-F6EECF244321}">
                <p14:modId xmlns:p14="http://schemas.microsoft.com/office/powerpoint/2010/main" val="3271727935"/>
              </p:ext>
            </p:extLst>
          </p:nvPr>
        </p:nvGraphicFramePr>
        <p:xfrm>
          <a:off x="251520" y="3812402"/>
          <a:ext cx="5032201" cy="703564"/>
        </p:xfrm>
        <a:graphic>
          <a:graphicData uri="http://schemas.openxmlformats.org/presentationml/2006/ole">
            <mc:AlternateContent xmlns:mc="http://schemas.openxmlformats.org/markup-compatibility/2006">
              <mc:Choice xmlns:v="urn:schemas-microsoft-com:vml" Requires="v">
                <p:oleObj name="Equation" r:id="rId2" imgW="2349360" imgH="330120" progId="Equation.DSMT4">
                  <p:embed/>
                </p:oleObj>
              </mc:Choice>
              <mc:Fallback>
                <p:oleObj name="Equation" r:id="rId2" imgW="2349360" imgH="330120" progId="Equation.DSMT4">
                  <p:embed/>
                  <p:pic>
                    <p:nvPicPr>
                      <p:cNvPr id="2" name="Objeto 1">
                        <a:extLst>
                          <a:ext uri="{FF2B5EF4-FFF2-40B4-BE49-F238E27FC236}">
                            <a16:creationId xmlns:a16="http://schemas.microsoft.com/office/drawing/2014/main" id="{35EAD3E9-4784-4E61-91AE-BF5986D3E6AA}"/>
                          </a:ext>
                        </a:extLst>
                      </p:cNvPr>
                      <p:cNvPicPr/>
                      <p:nvPr/>
                    </p:nvPicPr>
                    <p:blipFill>
                      <a:blip r:embed="rId3"/>
                      <a:stretch>
                        <a:fillRect/>
                      </a:stretch>
                    </p:blipFill>
                    <p:spPr>
                      <a:xfrm>
                        <a:off x="251520" y="3812402"/>
                        <a:ext cx="5032201" cy="703564"/>
                      </a:xfrm>
                      <a:prstGeom prst="rect">
                        <a:avLst/>
                      </a:prstGeom>
                    </p:spPr>
                  </p:pic>
                </p:oleObj>
              </mc:Fallback>
            </mc:AlternateContent>
          </a:graphicData>
        </a:graphic>
      </p:graphicFrame>
      <p:graphicFrame>
        <p:nvGraphicFramePr>
          <p:cNvPr id="6" name="Objeto 5">
            <a:extLst>
              <a:ext uri="{FF2B5EF4-FFF2-40B4-BE49-F238E27FC236}">
                <a16:creationId xmlns:a16="http://schemas.microsoft.com/office/drawing/2014/main" id="{A57057DC-295B-4550-BE31-7859F2591B5A}"/>
              </a:ext>
            </a:extLst>
          </p:cNvPr>
          <p:cNvGraphicFramePr>
            <a:graphicFrameLocks noChangeAspect="1"/>
          </p:cNvGraphicFramePr>
          <p:nvPr>
            <p:extLst>
              <p:ext uri="{D42A27DB-BD31-4B8C-83A1-F6EECF244321}">
                <p14:modId xmlns:p14="http://schemas.microsoft.com/office/powerpoint/2010/main" val="2138682008"/>
              </p:ext>
            </p:extLst>
          </p:nvPr>
        </p:nvGraphicFramePr>
        <p:xfrm>
          <a:off x="173508" y="20092"/>
          <a:ext cx="7062788" cy="679450"/>
        </p:xfrm>
        <a:graphic>
          <a:graphicData uri="http://schemas.openxmlformats.org/presentationml/2006/ole">
            <mc:AlternateContent xmlns:mc="http://schemas.openxmlformats.org/markup-compatibility/2006">
              <mc:Choice xmlns:v="urn:schemas-microsoft-com:vml" Requires="v">
                <p:oleObj name="Equation" r:id="rId4" imgW="3276360" imgH="317160" progId="Equation.DSMT4">
                  <p:embed/>
                </p:oleObj>
              </mc:Choice>
              <mc:Fallback>
                <p:oleObj name="Equation" r:id="rId4" imgW="3276360" imgH="317160" progId="Equation.DSMT4">
                  <p:embed/>
                  <p:pic>
                    <p:nvPicPr>
                      <p:cNvPr id="3" name="Objeto 2">
                        <a:extLst>
                          <a:ext uri="{FF2B5EF4-FFF2-40B4-BE49-F238E27FC236}">
                            <a16:creationId xmlns:a16="http://schemas.microsoft.com/office/drawing/2014/main" id="{3C92DD5C-051F-46E5-95C9-4251291C878E}"/>
                          </a:ext>
                        </a:extLst>
                      </p:cNvPr>
                      <p:cNvPicPr/>
                      <p:nvPr/>
                    </p:nvPicPr>
                    <p:blipFill>
                      <a:blip r:embed="rId5"/>
                      <a:stretch>
                        <a:fillRect/>
                      </a:stretch>
                    </p:blipFill>
                    <p:spPr>
                      <a:xfrm>
                        <a:off x="173508" y="20092"/>
                        <a:ext cx="7062788" cy="679450"/>
                      </a:xfrm>
                      <a:prstGeom prst="rect">
                        <a:avLst/>
                      </a:prstGeom>
                    </p:spPr>
                  </p:pic>
                </p:oleObj>
              </mc:Fallback>
            </mc:AlternateContent>
          </a:graphicData>
        </a:graphic>
      </p:graphicFrame>
      <p:graphicFrame>
        <p:nvGraphicFramePr>
          <p:cNvPr id="7" name="Objeto 6">
            <a:extLst>
              <a:ext uri="{FF2B5EF4-FFF2-40B4-BE49-F238E27FC236}">
                <a16:creationId xmlns:a16="http://schemas.microsoft.com/office/drawing/2014/main" id="{EF23A883-48D7-4517-9A89-C8AFF5298AA7}"/>
              </a:ext>
            </a:extLst>
          </p:cNvPr>
          <p:cNvGraphicFramePr>
            <a:graphicFrameLocks noChangeAspect="1"/>
          </p:cNvGraphicFramePr>
          <p:nvPr>
            <p:extLst>
              <p:ext uri="{D42A27DB-BD31-4B8C-83A1-F6EECF244321}">
                <p14:modId xmlns:p14="http://schemas.microsoft.com/office/powerpoint/2010/main" val="2531405212"/>
              </p:ext>
            </p:extLst>
          </p:nvPr>
        </p:nvGraphicFramePr>
        <p:xfrm>
          <a:off x="539552" y="865901"/>
          <a:ext cx="4608512" cy="481713"/>
        </p:xfrm>
        <a:graphic>
          <a:graphicData uri="http://schemas.openxmlformats.org/presentationml/2006/ole">
            <mc:AlternateContent xmlns:mc="http://schemas.openxmlformats.org/markup-compatibility/2006">
              <mc:Choice xmlns:v="urn:schemas-microsoft-com:vml" Requires="v">
                <p:oleObj name="Equation" r:id="rId6" imgW="2171520" imgH="228600" progId="Equation.DSMT4">
                  <p:embed/>
                </p:oleObj>
              </mc:Choice>
              <mc:Fallback>
                <p:oleObj name="Equation" r:id="rId6" imgW="2171520" imgH="228600" progId="Equation.DSMT4">
                  <p:embed/>
                  <p:pic>
                    <p:nvPicPr>
                      <p:cNvPr id="4" name="Objeto 3">
                        <a:extLst>
                          <a:ext uri="{FF2B5EF4-FFF2-40B4-BE49-F238E27FC236}">
                            <a16:creationId xmlns:a16="http://schemas.microsoft.com/office/drawing/2014/main" id="{B29FFD13-5AA8-4018-9CBE-117275CB1848}"/>
                          </a:ext>
                        </a:extLst>
                      </p:cNvPr>
                      <p:cNvPicPr/>
                      <p:nvPr/>
                    </p:nvPicPr>
                    <p:blipFill>
                      <a:blip r:embed="rId7"/>
                      <a:stretch>
                        <a:fillRect/>
                      </a:stretch>
                    </p:blipFill>
                    <p:spPr>
                      <a:xfrm>
                        <a:off x="539552" y="865901"/>
                        <a:ext cx="4608512" cy="481713"/>
                      </a:xfrm>
                      <a:prstGeom prst="rect">
                        <a:avLst/>
                      </a:prstGeom>
                    </p:spPr>
                  </p:pic>
                </p:oleObj>
              </mc:Fallback>
            </mc:AlternateContent>
          </a:graphicData>
        </a:graphic>
      </p:graphicFrame>
      <p:sp>
        <p:nvSpPr>
          <p:cNvPr id="8" name="Rectangle 5">
            <a:extLst>
              <a:ext uri="{FF2B5EF4-FFF2-40B4-BE49-F238E27FC236}">
                <a16:creationId xmlns:a16="http://schemas.microsoft.com/office/drawing/2014/main" id="{E21E3140-9242-4DB3-8A72-02E93BD2822F}"/>
              </a:ext>
            </a:extLst>
          </p:cNvPr>
          <p:cNvSpPr txBox="1">
            <a:spLocks noChangeArrowheads="1"/>
          </p:cNvSpPr>
          <p:nvPr/>
        </p:nvSpPr>
        <p:spPr bwMode="auto">
          <a:xfrm>
            <a:off x="35497" y="1563638"/>
            <a:ext cx="8856983" cy="5040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50000"/>
              <a:buFont typeface="Arial" panose="020B0604020202020204" pitchFamily="34" charset="0"/>
              <a:buChar char="•"/>
            </a:pPr>
            <a:r>
              <a:rPr lang="pt-BR" altLang="en-US" sz="2200" dirty="0">
                <a:solidFill>
                  <a:srgbClr val="000000"/>
                </a:solidFill>
                <a:latin typeface="Arial" panose="020B0604020202020204" pitchFamily="34" charset="0"/>
                <a:cs typeface="Arial" panose="020B0604020202020204" pitchFamily="34" charset="0"/>
              </a:rPr>
              <a:t>A dinâmica do estoque de capital </a:t>
            </a:r>
            <a:r>
              <a:rPr lang="pt-BR" altLang="en-US" sz="2200" i="1" dirty="0">
                <a:solidFill>
                  <a:srgbClr val="000000"/>
                </a:solidFill>
                <a:latin typeface="Arial" panose="020B0604020202020204" pitchFamily="34" charset="0"/>
                <a:cs typeface="Arial" panose="020B0604020202020204" pitchFamily="34" charset="0"/>
              </a:rPr>
              <a:t>per capita </a:t>
            </a:r>
            <a:r>
              <a:rPr lang="pt-BR" altLang="en-US" sz="2200" dirty="0">
                <a:solidFill>
                  <a:srgbClr val="000000"/>
                </a:solidFill>
                <a:latin typeface="Arial" panose="020B0604020202020204" pitchFamily="34" charset="0"/>
                <a:cs typeface="Arial" panose="020B0604020202020204" pitchFamily="34" charset="0"/>
              </a:rPr>
              <a:t>é dada por:</a:t>
            </a:r>
          </a:p>
        </p:txBody>
      </p:sp>
      <p:sp>
        <p:nvSpPr>
          <p:cNvPr id="9" name="Rectangle 5">
            <a:extLst>
              <a:ext uri="{FF2B5EF4-FFF2-40B4-BE49-F238E27FC236}">
                <a16:creationId xmlns:a16="http://schemas.microsoft.com/office/drawing/2014/main" id="{2C46EB42-D414-49C0-8036-98D56071CD42}"/>
              </a:ext>
            </a:extLst>
          </p:cNvPr>
          <p:cNvSpPr txBox="1">
            <a:spLocks noChangeArrowheads="1"/>
          </p:cNvSpPr>
          <p:nvPr/>
        </p:nvSpPr>
        <p:spPr bwMode="auto">
          <a:xfrm>
            <a:off x="323529" y="2931790"/>
            <a:ext cx="8712967" cy="5040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50000"/>
              <a:buFont typeface="Arial" panose="020B0604020202020204" pitchFamily="34" charset="0"/>
              <a:buChar char="•"/>
            </a:pPr>
            <a:r>
              <a:rPr lang="pt-BR" altLang="en-US" sz="2100" dirty="0">
                <a:solidFill>
                  <a:srgbClr val="000000"/>
                </a:solidFill>
                <a:latin typeface="Arial" panose="020B0604020202020204" pitchFamily="34" charset="0"/>
                <a:cs typeface="Arial" panose="020B0604020202020204" pitchFamily="34" charset="0"/>
              </a:rPr>
              <a:t>Onde </a:t>
            </a:r>
            <a:r>
              <a:rPr lang="pt-BR" altLang="en-US" sz="2100" i="1" dirty="0" err="1">
                <a:solidFill>
                  <a:srgbClr val="000000"/>
                </a:solidFill>
                <a:latin typeface="Arial" panose="020B0604020202020204" pitchFamily="34" charset="0"/>
                <a:cs typeface="Arial" panose="020B0604020202020204" pitchFamily="34" charset="0"/>
              </a:rPr>
              <a:t>sy</a:t>
            </a:r>
            <a:r>
              <a:rPr lang="pt-BR" altLang="en-US" sz="2100" dirty="0">
                <a:solidFill>
                  <a:srgbClr val="000000"/>
                </a:solidFill>
                <a:latin typeface="Arial" panose="020B0604020202020204" pitchFamily="34" charset="0"/>
                <a:cs typeface="Arial" panose="020B0604020202020204" pitchFamily="34" charset="0"/>
              </a:rPr>
              <a:t> é o investimento per capita, </a:t>
            </a:r>
            <a:r>
              <a:rPr lang="pt-BR" altLang="en-US" sz="2100" i="1" dirty="0">
                <a:solidFill>
                  <a:srgbClr val="000000"/>
                </a:solidFill>
                <a:latin typeface="Symbol" panose="05050102010706020507" pitchFamily="18" charset="2"/>
                <a:cs typeface="Arial" panose="020B0604020202020204" pitchFamily="34" charset="0"/>
              </a:rPr>
              <a:t>d</a:t>
            </a:r>
            <a:r>
              <a:rPr lang="pt-BR" altLang="en-US" sz="2100" dirty="0">
                <a:solidFill>
                  <a:srgbClr val="000000"/>
                </a:solidFill>
                <a:latin typeface="Arial" panose="020B0604020202020204" pitchFamily="34" charset="0"/>
                <a:cs typeface="Arial" panose="020B0604020202020204" pitchFamily="34" charset="0"/>
              </a:rPr>
              <a:t> é a taxa de depreciação e </a:t>
            </a:r>
            <a:r>
              <a:rPr lang="pt-BR" altLang="en-US" sz="2100" i="1" dirty="0">
                <a:solidFill>
                  <a:srgbClr val="000000"/>
                </a:solidFill>
                <a:latin typeface="Arial" panose="020B0604020202020204" pitchFamily="34" charset="0"/>
                <a:cs typeface="Arial" panose="020B0604020202020204" pitchFamily="34" charset="0"/>
              </a:rPr>
              <a:t>n</a:t>
            </a:r>
            <a:r>
              <a:rPr lang="pt-BR" altLang="en-US" sz="2100" dirty="0">
                <a:solidFill>
                  <a:srgbClr val="000000"/>
                </a:solidFill>
                <a:latin typeface="Arial" panose="020B0604020202020204" pitchFamily="34" charset="0"/>
                <a:cs typeface="Arial" panose="020B0604020202020204" pitchFamily="34" charset="0"/>
              </a:rPr>
              <a:t> a taxa de crescimento populacional</a:t>
            </a:r>
          </a:p>
        </p:txBody>
      </p:sp>
      <p:graphicFrame>
        <p:nvGraphicFramePr>
          <p:cNvPr id="10" name="Objeto 9">
            <a:extLst>
              <a:ext uri="{FF2B5EF4-FFF2-40B4-BE49-F238E27FC236}">
                <a16:creationId xmlns:a16="http://schemas.microsoft.com/office/drawing/2014/main" id="{544DD6B2-A472-4AA8-A75F-A2F2DE300024}"/>
              </a:ext>
            </a:extLst>
          </p:cNvPr>
          <p:cNvGraphicFramePr>
            <a:graphicFrameLocks noChangeAspect="1"/>
          </p:cNvGraphicFramePr>
          <p:nvPr>
            <p:extLst>
              <p:ext uri="{D42A27DB-BD31-4B8C-83A1-F6EECF244321}">
                <p14:modId xmlns:p14="http://schemas.microsoft.com/office/powerpoint/2010/main" val="1490520644"/>
              </p:ext>
            </p:extLst>
          </p:nvPr>
        </p:nvGraphicFramePr>
        <p:xfrm>
          <a:off x="539552" y="2052316"/>
          <a:ext cx="2389240" cy="735458"/>
        </p:xfrm>
        <a:graphic>
          <a:graphicData uri="http://schemas.openxmlformats.org/presentationml/2006/ole">
            <mc:AlternateContent xmlns:mc="http://schemas.openxmlformats.org/markup-compatibility/2006">
              <mc:Choice xmlns:v="urn:schemas-microsoft-com:vml" Requires="v">
                <p:oleObj name="Equation" r:id="rId8" imgW="1066680" imgH="330120" progId="Equation.DSMT4">
                  <p:embed/>
                </p:oleObj>
              </mc:Choice>
              <mc:Fallback>
                <p:oleObj name="Equation" r:id="rId8" imgW="1066680" imgH="330120" progId="Equation.DSMT4">
                  <p:embed/>
                  <p:pic>
                    <p:nvPicPr>
                      <p:cNvPr id="7" name="Objeto 6">
                        <a:extLst>
                          <a:ext uri="{FF2B5EF4-FFF2-40B4-BE49-F238E27FC236}">
                            <a16:creationId xmlns:a16="http://schemas.microsoft.com/office/drawing/2014/main" id="{25526606-FB3A-4B82-8F6D-BEF4A0902B20}"/>
                          </a:ext>
                        </a:extLst>
                      </p:cNvPr>
                      <p:cNvPicPr/>
                      <p:nvPr/>
                    </p:nvPicPr>
                    <p:blipFill>
                      <a:blip r:embed="rId9"/>
                      <a:stretch>
                        <a:fillRect/>
                      </a:stretch>
                    </p:blipFill>
                    <p:spPr>
                      <a:xfrm>
                        <a:off x="539552" y="2052316"/>
                        <a:ext cx="2389240" cy="735458"/>
                      </a:xfrm>
                      <a:prstGeom prst="rect">
                        <a:avLst/>
                      </a:prstGeom>
                      <a:solidFill>
                        <a:schemeClr val="bg1">
                          <a:lumMod val="95000"/>
                        </a:schemeClr>
                      </a:solidFill>
                      <a:ln>
                        <a:solidFill>
                          <a:schemeClr val="tx1">
                            <a:lumMod val="95000"/>
                            <a:lumOff val="5000"/>
                          </a:schemeClr>
                        </a:solidFill>
                      </a:ln>
                    </p:spPr>
                  </p:pic>
                </p:oleObj>
              </mc:Fallback>
            </mc:AlternateContent>
          </a:graphicData>
        </a:graphic>
      </p:graphicFrame>
    </p:spTree>
    <p:extLst>
      <p:ext uri="{BB962C8B-B14F-4D97-AF65-F5344CB8AC3E}">
        <p14:creationId xmlns:p14="http://schemas.microsoft.com/office/powerpoint/2010/main" val="378698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F6626E4-550D-439F-8992-E350DA756111}"/>
              </a:ext>
            </a:extLst>
          </p:cNvPr>
          <p:cNvSpPr/>
          <p:nvPr/>
        </p:nvSpPr>
        <p:spPr>
          <a:xfrm>
            <a:off x="2915816" y="1967344"/>
            <a:ext cx="2088231" cy="1036453"/>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Conteúdo 2">
            <a:extLst>
              <a:ext uri="{FF2B5EF4-FFF2-40B4-BE49-F238E27FC236}">
                <a16:creationId xmlns:a16="http://schemas.microsoft.com/office/drawing/2014/main" id="{94D1C4B2-D7FF-466A-8F41-3DAA7F14618E}"/>
              </a:ext>
            </a:extLst>
          </p:cNvPr>
          <p:cNvSpPr txBox="1">
            <a:spLocks/>
          </p:cNvSpPr>
          <p:nvPr/>
        </p:nvSpPr>
        <p:spPr>
          <a:xfrm>
            <a:off x="107504" y="51470"/>
            <a:ext cx="8928992" cy="864096"/>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sz="2200" dirty="0">
                <a:solidFill>
                  <a:srgbClr val="000000"/>
                </a:solidFill>
                <a:latin typeface="Arial" panose="020B0604020202020204" pitchFamily="34" charset="0"/>
                <a:cs typeface="Arial" panose="020B0604020202020204" pitchFamily="34" charset="0"/>
              </a:rPr>
              <a:t>Dividindo ambos os lados por </a:t>
            </a:r>
            <a:r>
              <a:rPr lang="pt-BR" sz="2200" i="1" dirty="0">
                <a:solidFill>
                  <a:srgbClr val="000000"/>
                </a:solidFill>
                <a:latin typeface="Arial" panose="020B0604020202020204" pitchFamily="34" charset="0"/>
                <a:cs typeface="Arial" panose="020B0604020202020204" pitchFamily="34" charset="0"/>
              </a:rPr>
              <a:t>k</a:t>
            </a:r>
            <a:r>
              <a:rPr lang="pt-BR" sz="2200" dirty="0">
                <a:solidFill>
                  <a:srgbClr val="000000"/>
                </a:solidFill>
                <a:latin typeface="Arial" panose="020B0604020202020204" pitchFamily="34" charset="0"/>
                <a:cs typeface="Arial" panose="020B0604020202020204" pitchFamily="34" charset="0"/>
              </a:rPr>
              <a:t> obtemos a taxa de crescimento do estoque de capital </a:t>
            </a:r>
            <a:r>
              <a:rPr lang="pt-BR" sz="2200" i="1" dirty="0">
                <a:solidFill>
                  <a:srgbClr val="000000"/>
                </a:solidFill>
                <a:latin typeface="Arial" panose="020B0604020202020204" pitchFamily="34" charset="0"/>
                <a:cs typeface="Arial" panose="020B0604020202020204" pitchFamily="34" charset="0"/>
              </a:rPr>
              <a:t>per capita </a:t>
            </a:r>
            <a:r>
              <a:rPr lang="pt-BR" sz="2200" dirty="0">
                <a:solidFill>
                  <a:srgbClr val="000000"/>
                </a:solidFill>
                <a:latin typeface="Arial" panose="020B0604020202020204" pitchFamily="34" charset="0"/>
                <a:cs typeface="Arial" panose="020B0604020202020204" pitchFamily="34" charset="0"/>
              </a:rPr>
              <a:t>e, consequentemente, do PIB </a:t>
            </a:r>
            <a:r>
              <a:rPr lang="pt-BR" sz="2200" i="1" dirty="0">
                <a:solidFill>
                  <a:srgbClr val="000000"/>
                </a:solidFill>
                <a:latin typeface="Arial" panose="020B0604020202020204" pitchFamily="34" charset="0"/>
                <a:cs typeface="Arial" panose="020B0604020202020204" pitchFamily="34" charset="0"/>
              </a:rPr>
              <a:t>per capita</a:t>
            </a:r>
            <a:r>
              <a:rPr lang="pt-BR" sz="2200" dirty="0">
                <a:solidFill>
                  <a:srgbClr val="000000"/>
                </a:solidFill>
                <a:latin typeface="Arial" panose="020B0604020202020204" pitchFamily="34" charset="0"/>
                <a:cs typeface="Arial" panose="020B0604020202020204" pitchFamily="34" charset="0"/>
              </a:rPr>
              <a:t>, que será maior quanto maior a taxa de poupança, ou seja, um aumento da taxa de poupança aumenta a taxa de crescimento de forma permanente.</a:t>
            </a:r>
          </a:p>
          <a:p>
            <a:pPr algn="just">
              <a:buClrTx/>
              <a:buFont typeface="Wingdings" panose="05000000000000000000" pitchFamily="2" charset="2"/>
              <a:buChar char="§"/>
            </a:pPr>
            <a:endParaRPr lang="pt-BR" sz="22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200" dirty="0">
              <a:solidFill>
                <a:srgbClr val="000000"/>
              </a:solidFill>
              <a:latin typeface="Arial" panose="020B0604020202020204" pitchFamily="34" charset="0"/>
              <a:cs typeface="Arial" panose="020B0604020202020204" pitchFamily="34" charset="0"/>
            </a:endParaRPr>
          </a:p>
          <a:p>
            <a:pPr marL="109728" indent="0" algn="just">
              <a:buClrTx/>
              <a:buNone/>
            </a:pPr>
            <a:endParaRPr lang="pt-BR" sz="22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2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2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2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200" dirty="0">
              <a:solidFill>
                <a:srgbClr val="000000"/>
              </a:solidFill>
              <a:latin typeface="Arial" panose="020B0604020202020204" pitchFamily="34" charset="0"/>
              <a:cs typeface="Arial" panose="020B0604020202020204" pitchFamily="34" charset="0"/>
            </a:endParaRPr>
          </a:p>
        </p:txBody>
      </p:sp>
      <p:graphicFrame>
        <p:nvGraphicFramePr>
          <p:cNvPr id="4" name="Objeto 3">
            <a:extLst>
              <a:ext uri="{FF2B5EF4-FFF2-40B4-BE49-F238E27FC236}">
                <a16:creationId xmlns:a16="http://schemas.microsoft.com/office/drawing/2014/main" id="{B456A90A-0B06-413E-9572-E21A9765D5B3}"/>
              </a:ext>
            </a:extLst>
          </p:cNvPr>
          <p:cNvGraphicFramePr>
            <a:graphicFrameLocks noChangeAspect="1"/>
          </p:cNvGraphicFramePr>
          <p:nvPr>
            <p:extLst>
              <p:ext uri="{D42A27DB-BD31-4B8C-83A1-F6EECF244321}">
                <p14:modId xmlns:p14="http://schemas.microsoft.com/office/powerpoint/2010/main" val="255669815"/>
              </p:ext>
            </p:extLst>
          </p:nvPr>
        </p:nvGraphicFramePr>
        <p:xfrm>
          <a:off x="611560" y="1926420"/>
          <a:ext cx="4392487" cy="1077378"/>
        </p:xfrm>
        <a:graphic>
          <a:graphicData uri="http://schemas.openxmlformats.org/presentationml/2006/ole">
            <mc:AlternateContent xmlns:mc="http://schemas.openxmlformats.org/markup-compatibility/2006">
              <mc:Choice xmlns:v="urn:schemas-microsoft-com:vml" Requires="v">
                <p:oleObj name="Equation" r:id="rId2" imgW="2197080" imgH="507960" progId="Equation.DSMT4">
                  <p:embed/>
                </p:oleObj>
              </mc:Choice>
              <mc:Fallback>
                <p:oleObj name="Equation" r:id="rId2" imgW="2197080" imgH="507960" progId="Equation.DSMT4">
                  <p:embed/>
                  <p:pic>
                    <p:nvPicPr>
                      <p:cNvPr id="3" name="Objeto 2">
                        <a:extLst>
                          <a:ext uri="{FF2B5EF4-FFF2-40B4-BE49-F238E27FC236}">
                            <a16:creationId xmlns:a16="http://schemas.microsoft.com/office/drawing/2014/main" id="{F876B747-887C-4E73-B1FD-5761382628D2}"/>
                          </a:ext>
                        </a:extLst>
                      </p:cNvPr>
                      <p:cNvPicPr/>
                      <p:nvPr/>
                    </p:nvPicPr>
                    <p:blipFill>
                      <a:blip r:embed="rId3"/>
                      <a:stretch>
                        <a:fillRect/>
                      </a:stretch>
                    </p:blipFill>
                    <p:spPr>
                      <a:xfrm>
                        <a:off x="611560" y="1926420"/>
                        <a:ext cx="4392487" cy="1077378"/>
                      </a:xfrm>
                      <a:prstGeom prst="rect">
                        <a:avLst/>
                      </a:prstGeom>
                    </p:spPr>
                  </p:pic>
                </p:oleObj>
              </mc:Fallback>
            </mc:AlternateContent>
          </a:graphicData>
        </a:graphic>
      </p:graphicFrame>
    </p:spTree>
    <p:extLst>
      <p:ext uri="{BB962C8B-B14F-4D97-AF65-F5344CB8AC3E}">
        <p14:creationId xmlns:p14="http://schemas.microsoft.com/office/powerpoint/2010/main" val="53765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07E6CF0-8455-4E14-B873-FA66F43F2D6A}"/>
              </a:ext>
            </a:extLst>
          </p:cNvPr>
          <p:cNvSpPr/>
          <p:nvPr/>
        </p:nvSpPr>
        <p:spPr>
          <a:xfrm>
            <a:off x="179512" y="23589"/>
            <a:ext cx="8784976" cy="800219"/>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1) </a:t>
            </a:r>
            <a:r>
              <a:rPr lang="pt-BR" sz="2000" dirty="0">
                <a:latin typeface="Arial" panose="020B0604020202020204" pitchFamily="34" charset="0"/>
                <a:cs typeface="Arial" panose="020B0604020202020204" pitchFamily="34" charset="0"/>
              </a:rPr>
              <a:t>O aumento da taxa de poupança e dos gastos com educação e treinamento podem elevar o produto no longo prazo.</a:t>
            </a:r>
          </a:p>
          <a:p>
            <a:pPr algn="just"/>
            <a:endParaRPr lang="pt-BR" sz="6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871B964F-4B3E-44DD-9A00-5FB39CD76849}"/>
              </a:ext>
            </a:extLst>
          </p:cNvPr>
          <p:cNvSpPr txBox="1"/>
          <p:nvPr/>
        </p:nvSpPr>
        <p:spPr>
          <a:xfrm>
            <a:off x="6228184"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Espaço Reservado para Conteúdo 2">
            <a:extLst>
              <a:ext uri="{FF2B5EF4-FFF2-40B4-BE49-F238E27FC236}">
                <a16:creationId xmlns:a16="http://schemas.microsoft.com/office/drawing/2014/main" id="{6F57826F-B7B6-4713-8ED1-EF9C8D4C5D57}"/>
              </a:ext>
            </a:extLst>
          </p:cNvPr>
          <p:cNvSpPr txBox="1">
            <a:spLocks/>
          </p:cNvSpPr>
          <p:nvPr/>
        </p:nvSpPr>
        <p:spPr>
          <a:xfrm>
            <a:off x="107504" y="843558"/>
            <a:ext cx="8856984" cy="2448272"/>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G. </a:t>
            </a:r>
            <a:r>
              <a:rPr lang="pt-BR" sz="2100" dirty="0" err="1">
                <a:solidFill>
                  <a:srgbClr val="000000"/>
                </a:solidFill>
                <a:latin typeface="Arial" panose="020B0604020202020204" pitchFamily="34" charset="0"/>
                <a:cs typeface="Arial" panose="020B0604020202020204" pitchFamily="34" charset="0"/>
              </a:rPr>
              <a:t>Mankiw</a:t>
            </a:r>
            <a:r>
              <a:rPr lang="pt-BR" sz="2100" dirty="0">
                <a:solidFill>
                  <a:srgbClr val="000000"/>
                </a:solidFill>
                <a:latin typeface="Arial" panose="020B0604020202020204" pitchFamily="34" charset="0"/>
                <a:cs typeface="Arial" panose="020B0604020202020204" pitchFamily="34" charset="0"/>
              </a:rPr>
              <a:t>, D. </a:t>
            </a:r>
            <a:r>
              <a:rPr lang="pt-BR" sz="2100" dirty="0" err="1">
                <a:solidFill>
                  <a:srgbClr val="000000"/>
                </a:solidFill>
                <a:latin typeface="Arial" panose="020B0604020202020204" pitchFamily="34" charset="0"/>
                <a:cs typeface="Arial" panose="020B0604020202020204" pitchFamily="34" charset="0"/>
              </a:rPr>
              <a:t>Romer</a:t>
            </a:r>
            <a:r>
              <a:rPr lang="pt-BR" sz="2100" dirty="0">
                <a:solidFill>
                  <a:srgbClr val="000000"/>
                </a:solidFill>
                <a:latin typeface="Arial" panose="020B0604020202020204" pitchFamily="34" charset="0"/>
                <a:cs typeface="Arial" panose="020B0604020202020204" pitchFamily="34" charset="0"/>
              </a:rPr>
              <a:t> e D. </a:t>
            </a:r>
            <a:r>
              <a:rPr lang="pt-BR" sz="2100" dirty="0" err="1">
                <a:solidFill>
                  <a:srgbClr val="000000"/>
                </a:solidFill>
                <a:latin typeface="Arial" panose="020B0604020202020204" pitchFamily="34" charset="0"/>
                <a:cs typeface="Arial" panose="020B0604020202020204" pitchFamily="34" charset="0"/>
              </a:rPr>
              <a:t>Weil</a:t>
            </a:r>
            <a:r>
              <a:rPr lang="pt-BR" sz="2100" dirty="0">
                <a:solidFill>
                  <a:srgbClr val="000000"/>
                </a:solidFill>
                <a:latin typeface="Arial" panose="020B0604020202020204" pitchFamily="34" charset="0"/>
                <a:cs typeface="Arial" panose="020B0604020202020204" pitchFamily="34" charset="0"/>
              </a:rPr>
              <a:t> (MRW) publicaram, em 1992, uma avaliação empírica do modelo de Solow, considerando diferenças de capital humano entre os países. </a:t>
            </a:r>
          </a:p>
          <a:p>
            <a:pPr algn="just">
              <a:buClrTx/>
              <a:buSzPct val="100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Considerando esse estudo, podemos argumentar que o tamanho do PIB </a:t>
            </a:r>
            <a:r>
              <a:rPr lang="pt-BR" sz="2100" i="1" dirty="0">
                <a:solidFill>
                  <a:srgbClr val="000000"/>
                </a:solidFill>
                <a:latin typeface="Arial" panose="020B0604020202020204" pitchFamily="34" charset="0"/>
                <a:cs typeface="Arial" panose="020B0604020202020204" pitchFamily="34" charset="0"/>
              </a:rPr>
              <a:t>per capita </a:t>
            </a:r>
            <a:r>
              <a:rPr lang="pt-BR" sz="2100" dirty="0">
                <a:solidFill>
                  <a:srgbClr val="000000"/>
                </a:solidFill>
                <a:latin typeface="Arial" panose="020B0604020202020204" pitchFamily="34" charset="0"/>
                <a:cs typeface="Arial" panose="020B0604020202020204" pitchFamily="34" charset="0"/>
              </a:rPr>
              <a:t>é uma função crescente da taxa de poupança e do capital humano. </a:t>
            </a:r>
          </a:p>
        </p:txBody>
      </p:sp>
    </p:spTree>
    <p:extLst>
      <p:ext uri="{BB962C8B-B14F-4D97-AF65-F5344CB8AC3E}">
        <p14:creationId xmlns:p14="http://schemas.microsoft.com/office/powerpoint/2010/main" val="331722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A6B0A9B-48C2-4D12-B739-5C8CCC3AB407}"/>
              </a:ext>
            </a:extLst>
          </p:cNvPr>
          <p:cNvSpPr/>
          <p:nvPr/>
        </p:nvSpPr>
        <p:spPr>
          <a:xfrm>
            <a:off x="179512" y="23589"/>
            <a:ext cx="8784976" cy="800219"/>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 acumulação de capital se caracteriza pelos rendimentos marginais decrescentes. </a:t>
            </a:r>
            <a:endParaRPr lang="pt-BR" sz="600" b="1" dirty="0">
              <a:latin typeface="Arial" panose="020B0604020202020204" pitchFamily="34" charset="0"/>
              <a:cs typeface="Arial" panose="020B0604020202020204" pitchFamily="34" charset="0"/>
            </a:endParaRPr>
          </a:p>
          <a:p>
            <a:pPr algn="just"/>
            <a:endParaRPr lang="pt-BR" sz="6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6C0657F5-E0C2-4E78-B4D7-071ECECCEC62}"/>
              </a:ext>
            </a:extLst>
          </p:cNvPr>
          <p:cNvSpPr txBox="1"/>
          <p:nvPr/>
        </p:nvSpPr>
        <p:spPr>
          <a:xfrm>
            <a:off x="1835696"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Rectangle 5">
            <a:extLst>
              <a:ext uri="{FF2B5EF4-FFF2-40B4-BE49-F238E27FC236}">
                <a16:creationId xmlns:a16="http://schemas.microsoft.com/office/drawing/2014/main" id="{46C4DF46-798A-4A4D-B1BE-B544F4522C46}"/>
              </a:ext>
            </a:extLst>
          </p:cNvPr>
          <p:cNvSpPr txBox="1">
            <a:spLocks noChangeArrowheads="1"/>
          </p:cNvSpPr>
          <p:nvPr/>
        </p:nvSpPr>
        <p:spPr bwMode="auto">
          <a:xfrm>
            <a:off x="107504" y="771550"/>
            <a:ext cx="8856983" cy="10801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en-US" sz="2100" dirty="0">
                <a:solidFill>
                  <a:srgbClr val="000000"/>
                </a:solidFill>
                <a:latin typeface="Arial" panose="020B0604020202020204" pitchFamily="34" charset="0"/>
                <a:cs typeface="Arial" panose="020B0604020202020204" pitchFamily="34" charset="0"/>
              </a:rPr>
              <a:t>Como vimos no item (0) essa afirmação não é verdadeira no caso do modelo AK. </a:t>
            </a:r>
          </a:p>
          <a:p>
            <a:pPr lvl="1" algn="just">
              <a:buClrTx/>
              <a:buSzPct val="100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Apesar dos retornos do capital serem decrescentes para uma firma, as externalidades geradas nesse processo permitem que os retornos do capital não sejam decrescentes para a economia como um todo.</a:t>
            </a:r>
          </a:p>
        </p:txBody>
      </p:sp>
    </p:spTree>
    <p:extLst>
      <p:ext uri="{BB962C8B-B14F-4D97-AF65-F5344CB8AC3E}">
        <p14:creationId xmlns:p14="http://schemas.microsoft.com/office/powerpoint/2010/main" val="349573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E264263-520F-4CC0-A8EB-2C803E88676C}"/>
              </a:ext>
            </a:extLst>
          </p:cNvPr>
          <p:cNvSpPr/>
          <p:nvPr/>
        </p:nvSpPr>
        <p:spPr>
          <a:xfrm>
            <a:off x="179512" y="23589"/>
            <a:ext cx="8784976" cy="707886"/>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No modelo básico, em que a função de produção é dada por </a:t>
            </a:r>
            <a:r>
              <a:rPr lang="pt-BR" sz="2000" i="1" dirty="0">
                <a:latin typeface="Arial" panose="020B0604020202020204" pitchFamily="34" charset="0"/>
                <a:cs typeface="Arial" panose="020B0604020202020204" pitchFamily="34" charset="0"/>
              </a:rPr>
              <a:t>Y = AK</a:t>
            </a:r>
            <a:r>
              <a:rPr lang="pt-BR" sz="2000" dirty="0">
                <a:latin typeface="Arial" panose="020B0604020202020204" pitchFamily="34" charset="0"/>
                <a:cs typeface="Arial" panose="020B0604020202020204" pitchFamily="34" charset="0"/>
              </a:rPr>
              <a:t>, há convergência do nível de produto </a:t>
            </a:r>
            <a:r>
              <a:rPr lang="pt-BR" sz="2000" i="1" dirty="0">
                <a:latin typeface="Arial" panose="020B0604020202020204" pitchFamily="34" charset="0"/>
                <a:cs typeface="Arial" panose="020B0604020202020204" pitchFamily="34" charset="0"/>
              </a:rPr>
              <a:t>per capita</a:t>
            </a:r>
            <a:r>
              <a:rPr lang="pt-BR" sz="2000" dirty="0">
                <a:latin typeface="Arial" panose="020B0604020202020204" pitchFamily="34" charset="0"/>
                <a:cs typeface="Arial" panose="020B0604020202020204" pitchFamily="34" charset="0"/>
              </a:rPr>
              <a:t> entre países.</a:t>
            </a:r>
          </a:p>
        </p:txBody>
      </p:sp>
      <p:sp>
        <p:nvSpPr>
          <p:cNvPr id="3" name="CaixaDeTexto 2">
            <a:extLst>
              <a:ext uri="{FF2B5EF4-FFF2-40B4-BE49-F238E27FC236}">
                <a16:creationId xmlns:a16="http://schemas.microsoft.com/office/drawing/2014/main" id="{E03BD77A-614D-4765-8779-315F756E51FB}"/>
              </a:ext>
            </a:extLst>
          </p:cNvPr>
          <p:cNvSpPr txBox="1"/>
          <p:nvPr/>
        </p:nvSpPr>
        <p:spPr>
          <a:xfrm>
            <a:off x="6732240"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Espaço Reservado para Conteúdo 2">
            <a:extLst>
              <a:ext uri="{FF2B5EF4-FFF2-40B4-BE49-F238E27FC236}">
                <a16:creationId xmlns:a16="http://schemas.microsoft.com/office/drawing/2014/main" id="{75529D32-D40E-40F2-8D8E-4016E4DCC196}"/>
              </a:ext>
            </a:extLst>
          </p:cNvPr>
          <p:cNvSpPr txBox="1">
            <a:spLocks/>
          </p:cNvSpPr>
          <p:nvPr/>
        </p:nvSpPr>
        <p:spPr>
          <a:xfrm>
            <a:off x="0" y="836712"/>
            <a:ext cx="8964488" cy="137499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O modelo de </a:t>
            </a:r>
            <a:r>
              <a:rPr lang="pt-BR" sz="2100" b="1" dirty="0">
                <a:solidFill>
                  <a:srgbClr val="000000"/>
                </a:solidFill>
                <a:latin typeface="Arial" panose="020B0604020202020204" pitchFamily="34" charset="0"/>
                <a:cs typeface="Arial" panose="020B0604020202020204" pitchFamily="34" charset="0"/>
              </a:rPr>
              <a:t>Solow</a:t>
            </a:r>
            <a:r>
              <a:rPr lang="pt-BR" sz="2100" dirty="0">
                <a:solidFill>
                  <a:srgbClr val="000000"/>
                </a:solidFill>
                <a:latin typeface="Arial" panose="020B0604020202020204" pitchFamily="34" charset="0"/>
                <a:cs typeface="Arial" panose="020B0604020202020204" pitchFamily="34" charset="0"/>
              </a:rPr>
              <a:t> prevê a </a:t>
            </a:r>
            <a:r>
              <a:rPr lang="pt-BR" sz="2100" b="1" dirty="0">
                <a:solidFill>
                  <a:srgbClr val="000000"/>
                </a:solidFill>
                <a:latin typeface="Arial" panose="020B0604020202020204" pitchFamily="34" charset="0"/>
                <a:cs typeface="Arial" panose="020B0604020202020204" pitchFamily="34" charset="0"/>
              </a:rPr>
              <a:t>convergência absoluta  de renda       </a:t>
            </a:r>
            <a:r>
              <a:rPr lang="pt-BR" sz="2100" b="1" i="1" dirty="0">
                <a:solidFill>
                  <a:srgbClr val="000000"/>
                </a:solidFill>
                <a:latin typeface="Arial" panose="020B0604020202020204" pitchFamily="34" charset="0"/>
                <a:cs typeface="Arial" panose="020B0604020202020204" pitchFamily="34" charset="0"/>
              </a:rPr>
              <a:t>per capita </a:t>
            </a:r>
            <a:r>
              <a:rPr lang="pt-BR" sz="2100" dirty="0">
                <a:solidFill>
                  <a:srgbClr val="000000"/>
                </a:solidFill>
                <a:latin typeface="Arial" panose="020B0604020202020204" pitchFamily="34" charset="0"/>
                <a:cs typeface="Arial" panose="020B0604020202020204" pitchFamily="34" charset="0"/>
              </a:rPr>
              <a:t>entre os países, ou seja, países mais pobres devem crescer mais rapidamente que os países mais ricos.</a:t>
            </a:r>
          </a:p>
          <a:p>
            <a:pPr lvl="1" algn="just">
              <a:buClrTx/>
              <a:buSzPct val="101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A taxa de crescimento é maior para os países mais pobres (menor estoque de capital), pois a </a:t>
            </a:r>
            <a:r>
              <a:rPr lang="pt-BR" sz="2100" dirty="0" err="1">
                <a:solidFill>
                  <a:srgbClr val="000000"/>
                </a:solidFill>
                <a:latin typeface="Arial" panose="020B0604020202020204" pitchFamily="34" charset="0"/>
                <a:cs typeface="Arial" panose="020B0604020202020204" pitchFamily="34" charset="0"/>
              </a:rPr>
              <a:t>PMgK</a:t>
            </a:r>
            <a:r>
              <a:rPr lang="pt-BR" sz="2100" dirty="0">
                <a:solidFill>
                  <a:srgbClr val="000000"/>
                </a:solidFill>
                <a:latin typeface="Arial" panose="020B0604020202020204" pitchFamily="34" charset="0"/>
                <a:cs typeface="Arial" panose="020B0604020202020204" pitchFamily="34" charset="0"/>
              </a:rPr>
              <a:t> é decrescente e existe convergência para um estado estacionário.</a:t>
            </a:r>
          </a:p>
          <a:p>
            <a:pPr lvl="1" algn="just">
              <a:buClrTx/>
              <a:buSzPct val="101000"/>
              <a:buFont typeface="Wingdings" panose="05000000000000000000" pitchFamily="2" charset="2"/>
              <a:buChar char="§"/>
            </a:pPr>
            <a:endParaRPr lang="pt-BR" sz="500" dirty="0">
              <a:solidFill>
                <a:srgbClr val="000000"/>
              </a:solidFill>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No caso do modelo AK a </a:t>
            </a:r>
            <a:r>
              <a:rPr lang="pt-BR" sz="2100" dirty="0" err="1">
                <a:solidFill>
                  <a:srgbClr val="000000"/>
                </a:solidFill>
                <a:latin typeface="Arial" panose="020B0604020202020204" pitchFamily="34" charset="0"/>
                <a:cs typeface="Arial" panose="020B0604020202020204" pitchFamily="34" charset="0"/>
              </a:rPr>
              <a:t>PMgK</a:t>
            </a:r>
            <a:r>
              <a:rPr lang="pt-BR" sz="2100" dirty="0">
                <a:solidFill>
                  <a:srgbClr val="000000"/>
                </a:solidFill>
                <a:latin typeface="Arial" panose="020B0604020202020204" pitchFamily="34" charset="0"/>
                <a:cs typeface="Arial" panose="020B0604020202020204" pitchFamily="34" charset="0"/>
              </a:rPr>
              <a:t> não é decrescente e não existe estado estacionário. Por conta disso, não há convergência de renda </a:t>
            </a:r>
            <a:r>
              <a:rPr lang="pt-BR" sz="2100" i="1" dirty="0">
                <a:solidFill>
                  <a:srgbClr val="000000"/>
                </a:solidFill>
                <a:latin typeface="Arial" panose="020B0604020202020204" pitchFamily="34" charset="0"/>
                <a:cs typeface="Arial" panose="020B0604020202020204" pitchFamily="34" charset="0"/>
              </a:rPr>
              <a:t>per capita </a:t>
            </a:r>
            <a:r>
              <a:rPr lang="pt-BR" sz="2100" dirty="0">
                <a:solidFill>
                  <a:srgbClr val="000000"/>
                </a:solidFill>
                <a:latin typeface="Arial" panose="020B0604020202020204" pitchFamily="34" charset="0"/>
                <a:cs typeface="Arial" panose="020B0604020202020204" pitchFamily="34" charset="0"/>
              </a:rPr>
              <a:t>entre os países.</a:t>
            </a:r>
          </a:p>
        </p:txBody>
      </p:sp>
    </p:spTree>
    <p:extLst>
      <p:ext uri="{BB962C8B-B14F-4D97-AF65-F5344CB8AC3E}">
        <p14:creationId xmlns:p14="http://schemas.microsoft.com/office/powerpoint/2010/main" val="236611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F6A8ECC-34CC-4C71-8CC6-E0D2D54003FF}"/>
              </a:ext>
            </a:extLst>
          </p:cNvPr>
          <p:cNvSpPr/>
          <p:nvPr/>
        </p:nvSpPr>
        <p:spPr>
          <a:xfrm>
            <a:off x="107504" y="63664"/>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a:t>
            </a:r>
            <a:r>
              <a:rPr lang="pt-BR" sz="2000" dirty="0">
                <a:solidFill>
                  <a:srgbClr val="000000"/>
                </a:solidFill>
                <a:latin typeface="Arial" panose="020B0604020202020204" pitchFamily="34" charset="0"/>
                <a:cs typeface="Arial" panose="020B0604020202020204" pitchFamily="34" charset="0"/>
              </a:rPr>
              <a:t> A Hipótese da Renda Permanente é compatível com o Fato Estilizado de Kuznets de propensão média a consumir constante no longo prazo. </a:t>
            </a:r>
          </a:p>
        </p:txBody>
      </p:sp>
      <p:sp>
        <p:nvSpPr>
          <p:cNvPr id="3" name="CaixaDeTexto 2">
            <a:extLst>
              <a:ext uri="{FF2B5EF4-FFF2-40B4-BE49-F238E27FC236}">
                <a16:creationId xmlns:a16="http://schemas.microsoft.com/office/drawing/2014/main" id="{842A13A2-318A-407D-AB1B-2135878B3AA5}"/>
              </a:ext>
            </a:extLst>
          </p:cNvPr>
          <p:cNvSpPr txBox="1"/>
          <p:nvPr/>
        </p:nvSpPr>
        <p:spPr>
          <a:xfrm>
            <a:off x="7788600" y="402218"/>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Text Box 5">
            <a:extLst>
              <a:ext uri="{FF2B5EF4-FFF2-40B4-BE49-F238E27FC236}">
                <a16:creationId xmlns:a16="http://schemas.microsoft.com/office/drawing/2014/main" id="{10C9F88D-4874-48F7-A534-722225A77C5B}"/>
              </a:ext>
            </a:extLst>
          </p:cNvPr>
          <p:cNvSpPr txBox="1">
            <a:spLocks noChangeArrowheads="1"/>
          </p:cNvSpPr>
          <p:nvPr/>
        </p:nvSpPr>
        <p:spPr bwMode="auto">
          <a:xfrm>
            <a:off x="1752600" y="1524000"/>
            <a:ext cx="891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pt-BR" altLang="en-US"/>
          </a:p>
        </p:txBody>
      </p:sp>
      <p:sp>
        <p:nvSpPr>
          <p:cNvPr id="5" name="Text Box 6">
            <a:extLst>
              <a:ext uri="{FF2B5EF4-FFF2-40B4-BE49-F238E27FC236}">
                <a16:creationId xmlns:a16="http://schemas.microsoft.com/office/drawing/2014/main" id="{78DCFEC9-5D37-4A34-BB25-D555CA743BAF}"/>
              </a:ext>
            </a:extLst>
          </p:cNvPr>
          <p:cNvSpPr txBox="1">
            <a:spLocks noChangeArrowheads="1"/>
          </p:cNvSpPr>
          <p:nvPr/>
        </p:nvSpPr>
        <p:spPr bwMode="auto">
          <a:xfrm>
            <a:off x="107504" y="947504"/>
            <a:ext cx="8816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eaLnBrk="1" hangingPunct="1">
              <a:spcBef>
                <a:spcPct val="50000"/>
              </a:spcBef>
              <a:buFont typeface="Wingdings" panose="05000000000000000000" pitchFamily="2" charset="2"/>
              <a:buChar char="§"/>
            </a:pPr>
            <a:r>
              <a:rPr lang="pt-BR" altLang="en-US" b="1" dirty="0">
                <a:latin typeface="Arial" panose="020B0604020202020204" pitchFamily="34" charset="0"/>
                <a:cs typeface="Arial" panose="020B0604020202020204" pitchFamily="34" charset="0"/>
              </a:rPr>
              <a:t>Função Consumo Keynesiana: Hipóteses e Resultados</a:t>
            </a:r>
            <a:endParaRPr lang="en-US" altLang="en-US" b="1" dirty="0">
              <a:latin typeface="Arial" panose="020B0604020202020204" pitchFamily="34" charset="0"/>
              <a:cs typeface="Arial" panose="020B0604020202020204" pitchFamily="34" charset="0"/>
            </a:endParaRPr>
          </a:p>
        </p:txBody>
      </p:sp>
      <p:sp>
        <p:nvSpPr>
          <p:cNvPr id="6" name="Text Box 8">
            <a:extLst>
              <a:ext uri="{FF2B5EF4-FFF2-40B4-BE49-F238E27FC236}">
                <a16:creationId xmlns:a16="http://schemas.microsoft.com/office/drawing/2014/main" id="{9BDCF133-3050-44DE-BD37-342FC77B29DA}"/>
              </a:ext>
            </a:extLst>
          </p:cNvPr>
          <p:cNvSpPr txBox="1">
            <a:spLocks noChangeArrowheads="1"/>
          </p:cNvSpPr>
          <p:nvPr/>
        </p:nvSpPr>
        <p:spPr bwMode="auto">
          <a:xfrm>
            <a:off x="107503" y="1449233"/>
            <a:ext cx="8816159"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a:t>
            </a:r>
            <a:r>
              <a:rPr lang="pt-BR" altLang="en-US" sz="2000" dirty="0" err="1">
                <a:latin typeface="Arial" panose="020B0604020202020204" pitchFamily="34" charset="0"/>
                <a:cs typeface="Arial" panose="020B0604020202020204" pitchFamily="34" charset="0"/>
              </a:rPr>
              <a:t>PMgC</a:t>
            </a:r>
            <a:r>
              <a:rPr lang="pt-BR" altLang="en-US" sz="2000" dirty="0">
                <a:latin typeface="Arial" panose="020B0604020202020204" pitchFamily="34" charset="0"/>
                <a:cs typeface="Arial" panose="020B0604020202020204" pitchFamily="34" charset="0"/>
              </a:rPr>
              <a:t> ,  proporção   de   cada   unidade monetária  adicional   de   renda destinada ao consumo é um número entre zero e um.</a:t>
            </a:r>
          </a:p>
          <a:p>
            <a:pPr marL="342900" indent="-342900" algn="just" eaLnBrk="1" hangingPunct="1">
              <a:buFont typeface="Wingdings" panose="05000000000000000000" pitchFamily="2" charset="2"/>
              <a:buChar char="§"/>
            </a:pPr>
            <a:endParaRPr lang="pt-BR" altLang="en-US" sz="800" dirty="0">
              <a:latin typeface="Arial" panose="020B0604020202020204" pitchFamily="34" charset="0"/>
              <a:cs typeface="Arial" panose="020B0604020202020204" pitchFamily="34" charset="0"/>
            </a:endParaRPr>
          </a:p>
          <a:p>
            <a:pPr marL="342900" indent="-342900" algn="just" eaLnBrk="1" hangingPunct="1">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a:t>
            </a:r>
            <a:r>
              <a:rPr lang="pt-BR" altLang="en-US" sz="2000" dirty="0" err="1">
                <a:latin typeface="Arial" panose="020B0604020202020204" pitchFamily="34" charset="0"/>
                <a:cs typeface="Arial" panose="020B0604020202020204" pitchFamily="34" charset="0"/>
              </a:rPr>
              <a:t>PMeC</a:t>
            </a:r>
            <a:r>
              <a:rPr lang="pt-BR" altLang="en-US" sz="2000" dirty="0">
                <a:latin typeface="Arial" panose="020B0604020202020204" pitchFamily="34" charset="0"/>
                <a:cs typeface="Arial" panose="020B0604020202020204" pitchFamily="34" charset="0"/>
              </a:rPr>
              <a:t>, razão entre o consumo e a renda disponível, tende a declinar ao longo do tempo, pois como a  poupança é um “luxo” e  a  renda  disponível  tende  a  crescer  ao  longo  do  tempo, os indivíduos tenderão a poupar uma parcela  cada  vez  maior  de suas rendas.</a:t>
            </a:r>
          </a:p>
          <a:p>
            <a:pPr marL="342900" indent="-342900" algn="just" eaLnBrk="1" hangingPunct="1">
              <a:buFont typeface="Wingdings" panose="05000000000000000000" pitchFamily="2" charset="2"/>
              <a:buChar char="§"/>
            </a:pPr>
            <a:endParaRPr lang="pt-BR" altLang="en-US" sz="800" dirty="0">
              <a:latin typeface="Arial" panose="020B0604020202020204" pitchFamily="34" charset="0"/>
              <a:cs typeface="Arial" panose="020B0604020202020204" pitchFamily="34" charset="0"/>
            </a:endParaRPr>
          </a:p>
          <a:p>
            <a:pPr marL="342900" indent="-342900" algn="just" eaLnBrk="1" hangingPunct="1">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renda disponível determina o consumo,  rejeitando  a  ideia clássica de que a taxa de juros afeta o consumo via poupança.</a:t>
            </a:r>
            <a:endParaRPr lang="en-US" altLang="en-US" sz="2000" dirty="0">
              <a:latin typeface="Arial" panose="020B0604020202020204" pitchFamily="34" charset="0"/>
              <a:cs typeface="Arial" panose="020B0604020202020204" pitchFamily="34" charset="0"/>
            </a:endParaRPr>
          </a:p>
          <a:p>
            <a:pPr marL="1085850" lvl="1" indent="-342900" algn="just">
              <a:buFont typeface="Wingdings" panose="05000000000000000000" pitchFamily="2" charset="2"/>
              <a:buChar char="§"/>
            </a:pPr>
            <a:r>
              <a:rPr lang="en-US" altLang="en-US" sz="1900" dirty="0">
                <a:latin typeface="Arial" panose="020B0604020202020204" pitchFamily="34" charset="0"/>
                <a:cs typeface="Arial" panose="020B0604020202020204" pitchFamily="34" charset="0"/>
              </a:rPr>
              <a:t>A </a:t>
            </a:r>
            <a:r>
              <a:rPr lang="en-US" altLang="en-US" sz="1900" dirty="0" err="1">
                <a:latin typeface="Arial" panose="020B0604020202020204" pitchFamily="34" charset="0"/>
                <a:cs typeface="Arial" panose="020B0604020202020204" pitchFamily="34" charset="0"/>
              </a:rPr>
              <a:t>função</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consumo</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keynesiana</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ignora</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os</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possíveis</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efeitos</a:t>
            </a:r>
            <a:r>
              <a:rPr lang="en-US" altLang="en-US" sz="1900" dirty="0">
                <a:latin typeface="Arial" panose="020B0604020202020204" pitchFamily="34" charset="0"/>
                <a:cs typeface="Arial" panose="020B0604020202020204" pitchFamily="34" charset="0"/>
              </a:rPr>
              <a:t> da taxa real de </a:t>
            </a:r>
            <a:r>
              <a:rPr lang="en-US" altLang="en-US" sz="1900" dirty="0" err="1">
                <a:latin typeface="Arial" panose="020B0604020202020204" pitchFamily="34" charset="0"/>
                <a:cs typeface="Arial" panose="020B0604020202020204" pitchFamily="34" charset="0"/>
              </a:rPr>
              <a:t>juros</a:t>
            </a:r>
            <a:r>
              <a:rPr lang="en-US" altLang="en-US" sz="1900" dirty="0">
                <a:latin typeface="Arial" panose="020B0604020202020204" pitchFamily="34" charset="0"/>
                <a:cs typeface="Arial" panose="020B0604020202020204" pitchFamily="34" charset="0"/>
              </a:rPr>
              <a:t> e da </a:t>
            </a:r>
            <a:r>
              <a:rPr lang="en-US" altLang="en-US" sz="1900" dirty="0" err="1">
                <a:latin typeface="Arial" panose="020B0604020202020204" pitchFamily="34" charset="0"/>
                <a:cs typeface="Arial" panose="020B0604020202020204" pitchFamily="34" charset="0"/>
              </a:rPr>
              <a:t>renda</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futura</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esperada</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cobre</a:t>
            </a:r>
            <a:r>
              <a:rPr lang="en-US" altLang="en-US" sz="1900" dirty="0">
                <a:latin typeface="Arial" panose="020B0604020202020204" pitchFamily="34" charset="0"/>
                <a:cs typeface="Arial" panose="020B0604020202020204" pitchFamily="34" charset="0"/>
              </a:rPr>
              <a:t> o </a:t>
            </a:r>
            <a:r>
              <a:rPr lang="en-US" altLang="en-US" sz="1900" dirty="0" err="1">
                <a:latin typeface="Arial" panose="020B0604020202020204" pitchFamily="34" charset="0"/>
                <a:cs typeface="Arial" panose="020B0604020202020204" pitchFamily="34" charset="0"/>
              </a:rPr>
              <a:t>consumo</a:t>
            </a:r>
            <a:r>
              <a:rPr lang="en-US" altLang="en-US" sz="1900" dirty="0">
                <a:latin typeface="Arial" panose="020B0604020202020204" pitchFamily="34" charset="0"/>
                <a:cs typeface="Arial" panose="020B0604020202020204" pitchFamily="34" charset="0"/>
              </a:rPr>
              <a:t> </a:t>
            </a:r>
            <a:r>
              <a:rPr lang="en-US" altLang="en-US" sz="1900" dirty="0" err="1">
                <a:latin typeface="Arial" panose="020B0604020202020204" pitchFamily="34" charset="0"/>
                <a:cs typeface="Arial" panose="020B0604020202020204" pitchFamily="34" charset="0"/>
              </a:rPr>
              <a:t>presente</a:t>
            </a:r>
            <a:r>
              <a:rPr lang="en-US" altLang="en-US" sz="1900" dirty="0">
                <a:latin typeface="Arial" panose="020B0604020202020204" pitchFamily="34" charset="0"/>
                <a:cs typeface="Arial" panose="020B0604020202020204" pitchFamily="34" charset="0"/>
              </a:rPr>
              <a:t>.</a:t>
            </a:r>
            <a:endParaRPr lang="pt-BR" alt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368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B5382D1-15E4-42D4-A738-DF402FFB72C4}"/>
              </a:ext>
            </a:extLst>
          </p:cNvPr>
          <p:cNvSpPr/>
          <p:nvPr/>
        </p:nvSpPr>
        <p:spPr>
          <a:xfrm>
            <a:off x="179512" y="23589"/>
            <a:ext cx="8784976" cy="892552"/>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Supondo como dada a taxa de progresso tecnológico, não tem como um país sustentar uma taxa de crescimento permanentemente maior. </a:t>
            </a:r>
          </a:p>
          <a:p>
            <a:pPr algn="just"/>
            <a:endParaRPr lang="pt-BR" sz="600" b="1" dirty="0">
              <a:latin typeface="Arial" panose="020B0604020202020204" pitchFamily="34" charset="0"/>
              <a:cs typeface="Arial" panose="020B0604020202020204" pitchFamily="34" charset="0"/>
            </a:endParaRPr>
          </a:p>
          <a:p>
            <a:pPr algn="just"/>
            <a:endParaRPr lang="pt-BR" sz="6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BF9EE4C7-309D-4DA7-B6A9-ADA019C4C0B2}"/>
              </a:ext>
            </a:extLst>
          </p:cNvPr>
          <p:cNvSpPr txBox="1"/>
          <p:nvPr/>
        </p:nvSpPr>
        <p:spPr>
          <a:xfrm>
            <a:off x="7668344"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Espaço Reservado para Conteúdo 2">
            <a:extLst>
              <a:ext uri="{FF2B5EF4-FFF2-40B4-BE49-F238E27FC236}">
                <a16:creationId xmlns:a16="http://schemas.microsoft.com/office/drawing/2014/main" id="{2B19F9A9-17F8-4EDD-BDE9-3D9F6E71FD37}"/>
              </a:ext>
            </a:extLst>
          </p:cNvPr>
          <p:cNvSpPr txBox="1">
            <a:spLocks/>
          </p:cNvSpPr>
          <p:nvPr/>
        </p:nvSpPr>
        <p:spPr>
          <a:xfrm>
            <a:off x="107504" y="771550"/>
            <a:ext cx="8928992" cy="864096"/>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sz="2100" dirty="0">
                <a:solidFill>
                  <a:srgbClr val="000000"/>
                </a:solidFill>
                <a:latin typeface="Arial" panose="020B0604020202020204" pitchFamily="34" charset="0"/>
                <a:cs typeface="Arial" panose="020B0604020202020204" pitchFamily="34" charset="0"/>
              </a:rPr>
              <a:t>Conforme vimos, no caso da tecnologia AK, quanto maior a taxa de poupança, maior será a taxa de crescimento do PIB </a:t>
            </a:r>
            <a:r>
              <a:rPr lang="pt-BR" sz="2100" i="1" dirty="0">
                <a:solidFill>
                  <a:srgbClr val="000000"/>
                </a:solidFill>
                <a:latin typeface="Arial" panose="020B0604020202020204" pitchFamily="34" charset="0"/>
                <a:cs typeface="Arial" panose="020B0604020202020204" pitchFamily="34" charset="0"/>
              </a:rPr>
              <a:t>per capita</a:t>
            </a:r>
            <a:r>
              <a:rPr lang="pt-BR" sz="2100" dirty="0">
                <a:solidFill>
                  <a:srgbClr val="000000"/>
                </a:solidFill>
                <a:latin typeface="Arial" panose="020B0604020202020204" pitchFamily="34" charset="0"/>
                <a:cs typeface="Arial" panose="020B0604020202020204" pitchFamily="34" charset="0"/>
              </a:rPr>
              <a:t>.</a:t>
            </a:r>
          </a:p>
          <a:p>
            <a:pPr algn="just">
              <a:buClrTx/>
              <a:buFont typeface="Wingdings" panose="05000000000000000000" pitchFamily="2" charset="2"/>
              <a:buChar char="§"/>
            </a:pPr>
            <a:endParaRPr lang="pt-BR" sz="2100" dirty="0">
              <a:solidFill>
                <a:srgbClr val="000000"/>
              </a:solidFill>
              <a:latin typeface="Arial" panose="020B0604020202020204" pitchFamily="34" charset="0"/>
              <a:cs typeface="Arial" panose="020B0604020202020204" pitchFamily="34" charset="0"/>
            </a:endParaRPr>
          </a:p>
          <a:p>
            <a:pPr marL="109728" indent="0" algn="just">
              <a:buClrTx/>
              <a:buNone/>
            </a:pPr>
            <a:endParaRPr lang="pt-BR" sz="21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1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1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100" dirty="0">
              <a:solidFill>
                <a:srgbClr val="000000"/>
              </a:solidFill>
              <a:latin typeface="Arial" panose="020B0604020202020204" pitchFamily="34" charset="0"/>
              <a:cs typeface="Arial" panose="020B0604020202020204" pitchFamily="34" charset="0"/>
            </a:endParaRPr>
          </a:p>
          <a:p>
            <a:pPr algn="just">
              <a:buClrTx/>
              <a:buFont typeface="Wingdings" panose="05000000000000000000" pitchFamily="2" charset="2"/>
              <a:buChar char="§"/>
            </a:pPr>
            <a:endParaRPr lang="pt-BR" sz="2100" dirty="0">
              <a:solidFill>
                <a:srgbClr val="000000"/>
              </a:solidFill>
              <a:latin typeface="Arial" panose="020B0604020202020204" pitchFamily="34" charset="0"/>
              <a:cs typeface="Arial" panose="020B0604020202020204" pitchFamily="34" charset="0"/>
            </a:endParaRPr>
          </a:p>
        </p:txBody>
      </p:sp>
      <p:graphicFrame>
        <p:nvGraphicFramePr>
          <p:cNvPr id="5" name="Objeto 4">
            <a:extLst>
              <a:ext uri="{FF2B5EF4-FFF2-40B4-BE49-F238E27FC236}">
                <a16:creationId xmlns:a16="http://schemas.microsoft.com/office/drawing/2014/main" id="{E543EE12-12CD-4549-B102-464285C1E26B}"/>
              </a:ext>
            </a:extLst>
          </p:cNvPr>
          <p:cNvGraphicFramePr>
            <a:graphicFrameLocks noChangeAspect="1"/>
          </p:cNvGraphicFramePr>
          <p:nvPr>
            <p:extLst>
              <p:ext uri="{D42A27DB-BD31-4B8C-83A1-F6EECF244321}">
                <p14:modId xmlns:p14="http://schemas.microsoft.com/office/powerpoint/2010/main" val="3328439838"/>
              </p:ext>
            </p:extLst>
          </p:nvPr>
        </p:nvGraphicFramePr>
        <p:xfrm>
          <a:off x="586284" y="1563638"/>
          <a:ext cx="4849812" cy="1077912"/>
        </p:xfrm>
        <a:graphic>
          <a:graphicData uri="http://schemas.openxmlformats.org/presentationml/2006/ole">
            <mc:AlternateContent xmlns:mc="http://schemas.openxmlformats.org/markup-compatibility/2006">
              <mc:Choice xmlns:v="urn:schemas-microsoft-com:vml" Requires="v">
                <p:oleObj name="Equation" r:id="rId2" imgW="2425680" imgH="507960" progId="Equation.DSMT4">
                  <p:embed/>
                </p:oleObj>
              </mc:Choice>
              <mc:Fallback>
                <p:oleObj name="Equation" r:id="rId2" imgW="2425680" imgH="507960" progId="Equation.DSMT4">
                  <p:embed/>
                  <p:pic>
                    <p:nvPicPr>
                      <p:cNvPr id="10" name="Objeto 9">
                        <a:extLst>
                          <a:ext uri="{FF2B5EF4-FFF2-40B4-BE49-F238E27FC236}">
                            <a16:creationId xmlns:a16="http://schemas.microsoft.com/office/drawing/2014/main" id="{72E75207-1263-4B43-B044-6417EDB1961A}"/>
                          </a:ext>
                        </a:extLst>
                      </p:cNvPr>
                      <p:cNvPicPr/>
                      <p:nvPr/>
                    </p:nvPicPr>
                    <p:blipFill>
                      <a:blip r:embed="rId3"/>
                      <a:stretch>
                        <a:fillRect/>
                      </a:stretch>
                    </p:blipFill>
                    <p:spPr>
                      <a:xfrm>
                        <a:off x="586284" y="1563638"/>
                        <a:ext cx="4849812" cy="1077912"/>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334447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B7A0DE8-0AA1-4D05-BEF5-85CD7235D95D}"/>
              </a:ext>
            </a:extLst>
          </p:cNvPr>
          <p:cNvSpPr/>
          <p:nvPr/>
        </p:nvSpPr>
        <p:spPr>
          <a:xfrm>
            <a:off x="179512" y="58722"/>
            <a:ext cx="8784976" cy="5155257"/>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QUESTÃO 05 - 2020</a:t>
            </a:r>
          </a:p>
          <a:p>
            <a:pPr algn="just"/>
            <a:r>
              <a:rPr lang="pt-BR" sz="2000" b="0" i="0" dirty="0">
                <a:effectLst/>
                <a:latin typeface="Arial" panose="020B0604020202020204" pitchFamily="34" charset="0"/>
                <a:cs typeface="Arial" panose="020B0604020202020204" pitchFamily="34" charset="0"/>
              </a:rPr>
              <a:t>Considere uma economia sem crescimento populacional com uma função de produção Y = AK, em que Y é o produto, K é o capital e A é um parâmetro tecnológico. Suponha que o capital se deprecia a taxa de 5% ao ano, que a taxa de poupança é de 20%, que o parâmetro A é uma constante igual a 0,4 e que o estoque de capital inicial seja positivo. Avalie as seguintes afirmativas como verdadeiras ou falsas: </a:t>
            </a: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Não há uma relação capital por trabalhador de equilíbrio no estado estacionário. </a:t>
            </a:r>
          </a:p>
          <a:p>
            <a:pPr algn="just"/>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A taxa de crescimento do produto é de 3% ao ano.</a:t>
            </a:r>
          </a:p>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Um aumento no parâmetro A aumentaria apenas temporariamente a taxa de crescimento do produto.</a:t>
            </a:r>
          </a:p>
          <a:p>
            <a:pPr algn="just"/>
            <a:r>
              <a:rPr lang="pt-BR" sz="2000" b="1" dirty="0">
                <a:latin typeface="Arial" panose="020B0604020202020204" pitchFamily="34" charset="0"/>
                <a:cs typeface="Arial" panose="020B0604020202020204" pitchFamily="34" charset="0"/>
              </a:rPr>
              <a:t>3) </a:t>
            </a:r>
            <a:r>
              <a:rPr lang="pt-BR" sz="2000" b="0" i="0" dirty="0">
                <a:effectLst/>
                <a:latin typeface="Arial" panose="020B0604020202020204" pitchFamily="34" charset="0"/>
                <a:cs typeface="Arial" panose="020B0604020202020204" pitchFamily="34" charset="0"/>
              </a:rPr>
              <a:t>Nesta economia o crescimento é endógeno e as políticas públicas podem influenciar a taxa de crescimento de longo prazo.</a:t>
            </a:r>
          </a:p>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Uma redução na taxa de depreciação eleva permanentemente a razão capital-produto.</a:t>
            </a:r>
            <a:r>
              <a:rPr lang="pt-BR" sz="2000" dirty="0">
                <a:latin typeface="Arial" panose="020B0604020202020204" pitchFamily="34" charset="0"/>
                <a:cs typeface="Arial" panose="020B0604020202020204" pitchFamily="34" charset="0"/>
              </a:rPr>
              <a:t> </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4ED3DFE1-4ED4-43D6-87E9-03B1682FF5A5}"/>
              </a:ext>
            </a:extLst>
          </p:cNvPr>
          <p:cNvSpPr txBox="1"/>
          <p:nvPr/>
        </p:nvSpPr>
        <p:spPr>
          <a:xfrm>
            <a:off x="6228184" y="285978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076D9081-C57A-4ACC-AE03-731BE8D5D15D}"/>
              </a:ext>
            </a:extLst>
          </p:cNvPr>
          <p:cNvSpPr txBox="1"/>
          <p:nvPr/>
        </p:nvSpPr>
        <p:spPr>
          <a:xfrm>
            <a:off x="1691680" y="2563618"/>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5" name="CaixaDeTexto 4">
            <a:extLst>
              <a:ext uri="{FF2B5EF4-FFF2-40B4-BE49-F238E27FC236}">
                <a16:creationId xmlns:a16="http://schemas.microsoft.com/office/drawing/2014/main" id="{4484269B-548B-4758-99DA-E6B346EE0CD4}"/>
              </a:ext>
            </a:extLst>
          </p:cNvPr>
          <p:cNvSpPr txBox="1"/>
          <p:nvPr/>
        </p:nvSpPr>
        <p:spPr>
          <a:xfrm>
            <a:off x="3347864" y="346778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6" name="CaixaDeTexto 5">
            <a:extLst>
              <a:ext uri="{FF2B5EF4-FFF2-40B4-BE49-F238E27FC236}">
                <a16:creationId xmlns:a16="http://schemas.microsoft.com/office/drawing/2014/main" id="{656CD2F1-597E-43C4-8407-FB47122100B1}"/>
              </a:ext>
            </a:extLst>
          </p:cNvPr>
          <p:cNvSpPr txBox="1"/>
          <p:nvPr/>
        </p:nvSpPr>
        <p:spPr>
          <a:xfrm>
            <a:off x="5796136" y="4083918"/>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7" name="CaixaDeTexto 6">
            <a:extLst>
              <a:ext uri="{FF2B5EF4-FFF2-40B4-BE49-F238E27FC236}">
                <a16:creationId xmlns:a16="http://schemas.microsoft.com/office/drawing/2014/main" id="{700C6569-4EB7-4010-B077-72892EA012F6}"/>
              </a:ext>
            </a:extLst>
          </p:cNvPr>
          <p:cNvSpPr txBox="1"/>
          <p:nvPr/>
        </p:nvSpPr>
        <p:spPr>
          <a:xfrm>
            <a:off x="2051720" y="4691920"/>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42626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8F6E9050-834E-4172-8ECB-3BB46E85D004}"/>
              </a:ext>
            </a:extLst>
          </p:cNvPr>
          <p:cNvSpPr txBox="1">
            <a:spLocks/>
          </p:cNvSpPr>
          <p:nvPr/>
        </p:nvSpPr>
        <p:spPr>
          <a:xfrm>
            <a:off x="35496" y="51470"/>
            <a:ext cx="8928992" cy="2666618"/>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just">
              <a:buClrTx/>
              <a:buFont typeface="Wingdings" panose="05000000000000000000" pitchFamily="2" charset="2"/>
              <a:buChar char="§"/>
            </a:pPr>
            <a:r>
              <a:rPr lang="pt-BR" sz="2600" b="1" dirty="0">
                <a:solidFill>
                  <a:srgbClr val="000000"/>
                </a:solidFill>
                <a:latin typeface="Calibri" panose="020F0502020204030204" pitchFamily="34" charset="0"/>
              </a:rPr>
              <a:t>Conforme acabamos de ver:</a:t>
            </a:r>
          </a:p>
          <a:p>
            <a:pPr algn="just">
              <a:buClrTx/>
              <a:buFont typeface="Wingdings" panose="05000000000000000000" pitchFamily="2" charset="2"/>
              <a:buChar char="§"/>
            </a:pPr>
            <a:r>
              <a:rPr lang="pt-BR" sz="2400" b="1" dirty="0">
                <a:solidFill>
                  <a:srgbClr val="000000"/>
                </a:solidFill>
                <a:latin typeface="Calibri" panose="020F0502020204030204" pitchFamily="34" charset="0"/>
              </a:rPr>
              <a:t>O item (0) </a:t>
            </a:r>
            <a:r>
              <a:rPr lang="pt-BR" sz="2400" dirty="0">
                <a:solidFill>
                  <a:srgbClr val="000000"/>
                </a:solidFill>
                <a:latin typeface="Calibri" panose="020F0502020204030204" pitchFamily="34" charset="0"/>
              </a:rPr>
              <a:t>é </a:t>
            </a:r>
            <a:r>
              <a:rPr lang="pt-BR" sz="2400" b="1" dirty="0">
                <a:solidFill>
                  <a:srgbClr val="000000"/>
                </a:solidFill>
                <a:latin typeface="Calibri" panose="020F0502020204030204" pitchFamily="34" charset="0"/>
              </a:rPr>
              <a:t>verdadeiro</a:t>
            </a:r>
            <a:r>
              <a:rPr lang="pt-BR" sz="2400" dirty="0">
                <a:solidFill>
                  <a:srgbClr val="000000"/>
                </a:solidFill>
                <a:latin typeface="Calibri" panose="020F0502020204030204" pitchFamily="34" charset="0"/>
              </a:rPr>
              <a:t>, pois como vimos, não existe estado estacionário no modelo AK.</a:t>
            </a:r>
          </a:p>
          <a:p>
            <a:pPr algn="just">
              <a:buClrTx/>
              <a:buFont typeface="Wingdings" panose="05000000000000000000" pitchFamily="2" charset="2"/>
              <a:buChar char="§"/>
            </a:pPr>
            <a:r>
              <a:rPr lang="pt-BR" sz="2400" dirty="0">
                <a:solidFill>
                  <a:srgbClr val="000000"/>
                </a:solidFill>
                <a:latin typeface="Calibri" panose="020F0502020204030204" pitchFamily="34" charset="0"/>
              </a:rPr>
              <a:t>O </a:t>
            </a:r>
            <a:r>
              <a:rPr lang="pt-BR" sz="2400" b="1" dirty="0">
                <a:solidFill>
                  <a:srgbClr val="000000"/>
                </a:solidFill>
                <a:latin typeface="Calibri" panose="020F0502020204030204" pitchFamily="34" charset="0"/>
              </a:rPr>
              <a:t>item (1)</a:t>
            </a:r>
            <a:r>
              <a:rPr lang="pt-BR" sz="2400" dirty="0">
                <a:solidFill>
                  <a:srgbClr val="000000"/>
                </a:solidFill>
                <a:latin typeface="Calibri" panose="020F0502020204030204" pitchFamily="34" charset="0"/>
              </a:rPr>
              <a:t> é </a:t>
            </a:r>
            <a:r>
              <a:rPr lang="pt-BR" sz="2400" b="1" dirty="0">
                <a:solidFill>
                  <a:srgbClr val="000000"/>
                </a:solidFill>
                <a:latin typeface="Calibri" panose="020F0502020204030204" pitchFamily="34" charset="0"/>
              </a:rPr>
              <a:t>verdadeiro</a:t>
            </a:r>
            <a:r>
              <a:rPr lang="pt-BR" sz="2400" dirty="0">
                <a:solidFill>
                  <a:srgbClr val="000000"/>
                </a:solidFill>
                <a:latin typeface="Calibri" panose="020F0502020204030204" pitchFamily="34" charset="0"/>
              </a:rPr>
              <a:t>. Como vimos:</a:t>
            </a:r>
          </a:p>
          <a:p>
            <a:pPr algn="just">
              <a:buClrTx/>
              <a:buFont typeface="Wingdings" panose="05000000000000000000" pitchFamily="2" charset="2"/>
              <a:buChar char="§"/>
            </a:pPr>
            <a:endParaRPr lang="pt-BR" sz="2600" dirty="0">
              <a:solidFill>
                <a:srgbClr val="000000"/>
              </a:solidFill>
              <a:latin typeface="Calibri" panose="020F0502020204030204" pitchFamily="34" charset="0"/>
            </a:endParaRPr>
          </a:p>
          <a:p>
            <a:pPr algn="just">
              <a:buClrTx/>
              <a:buFont typeface="Wingdings" panose="05000000000000000000" pitchFamily="2" charset="2"/>
              <a:buChar char="§"/>
            </a:pPr>
            <a:endParaRPr lang="pt-BR" sz="3800" dirty="0">
              <a:solidFill>
                <a:srgbClr val="000000"/>
              </a:solidFill>
              <a:latin typeface="Calibri" panose="020F0502020204030204" pitchFamily="34" charset="0"/>
            </a:endParaRPr>
          </a:p>
          <a:p>
            <a:pPr algn="just">
              <a:buClrTx/>
              <a:buFont typeface="Wingdings" panose="05000000000000000000" pitchFamily="2" charset="2"/>
              <a:buChar char="§"/>
            </a:pPr>
            <a:r>
              <a:rPr lang="pt-BR" sz="2400" dirty="0">
                <a:solidFill>
                  <a:srgbClr val="000000"/>
                </a:solidFill>
                <a:latin typeface="Calibri" panose="020F0502020204030204" pitchFamily="34" charset="0"/>
              </a:rPr>
              <a:t>O </a:t>
            </a:r>
            <a:r>
              <a:rPr lang="pt-BR" sz="2400" b="1" dirty="0">
                <a:solidFill>
                  <a:srgbClr val="000000"/>
                </a:solidFill>
                <a:latin typeface="Calibri" panose="020F0502020204030204" pitchFamily="34" charset="0"/>
              </a:rPr>
              <a:t>item (2)</a:t>
            </a:r>
            <a:r>
              <a:rPr lang="pt-BR" sz="2400" dirty="0">
                <a:solidFill>
                  <a:srgbClr val="000000"/>
                </a:solidFill>
                <a:latin typeface="Calibri" panose="020F0502020204030204" pitchFamily="34" charset="0"/>
              </a:rPr>
              <a:t> é </a:t>
            </a:r>
            <a:r>
              <a:rPr lang="pt-BR" sz="2400" b="1" dirty="0">
                <a:solidFill>
                  <a:srgbClr val="000000"/>
                </a:solidFill>
                <a:latin typeface="Calibri" panose="020F0502020204030204" pitchFamily="34" charset="0"/>
              </a:rPr>
              <a:t>falso</a:t>
            </a:r>
            <a:r>
              <a:rPr lang="pt-BR" sz="2400" dirty="0">
                <a:solidFill>
                  <a:srgbClr val="000000"/>
                </a:solidFill>
                <a:latin typeface="Calibri" panose="020F0502020204030204" pitchFamily="34" charset="0"/>
              </a:rPr>
              <a:t>. Como vimos, um aumento no parâmetro A aumentará a taxa de crescimento permanentemente.</a:t>
            </a:r>
          </a:p>
          <a:p>
            <a:pPr algn="just">
              <a:buClrTx/>
              <a:buFont typeface="Wingdings" panose="05000000000000000000" pitchFamily="2" charset="2"/>
              <a:buChar char="§"/>
            </a:pPr>
            <a:r>
              <a:rPr lang="pt-BR" sz="2400" dirty="0">
                <a:solidFill>
                  <a:srgbClr val="000000"/>
                </a:solidFill>
                <a:latin typeface="Calibri" panose="020F0502020204030204" pitchFamily="34" charset="0"/>
              </a:rPr>
              <a:t>O </a:t>
            </a:r>
            <a:r>
              <a:rPr lang="pt-BR" sz="2400" b="1" dirty="0">
                <a:solidFill>
                  <a:srgbClr val="000000"/>
                </a:solidFill>
                <a:latin typeface="Calibri" panose="020F0502020204030204" pitchFamily="34" charset="0"/>
              </a:rPr>
              <a:t>item (3)</a:t>
            </a:r>
            <a:r>
              <a:rPr lang="pt-BR" sz="2400" dirty="0">
                <a:solidFill>
                  <a:srgbClr val="000000"/>
                </a:solidFill>
                <a:latin typeface="Calibri" panose="020F0502020204030204" pitchFamily="34" charset="0"/>
              </a:rPr>
              <a:t> é </a:t>
            </a:r>
            <a:r>
              <a:rPr lang="pt-BR" sz="2400" b="1" dirty="0">
                <a:solidFill>
                  <a:srgbClr val="000000"/>
                </a:solidFill>
                <a:latin typeface="Calibri" panose="020F0502020204030204" pitchFamily="34" charset="0"/>
              </a:rPr>
              <a:t>verdadeiro, </a:t>
            </a:r>
            <a:r>
              <a:rPr lang="pt-BR" sz="2400" dirty="0">
                <a:solidFill>
                  <a:srgbClr val="000000"/>
                </a:solidFill>
                <a:latin typeface="Calibri" panose="020F0502020204030204" pitchFamily="34" charset="0"/>
              </a:rPr>
              <a:t>conforme vimos.</a:t>
            </a:r>
          </a:p>
          <a:p>
            <a:pPr algn="just">
              <a:buClrTx/>
              <a:buFont typeface="Wingdings" panose="05000000000000000000" pitchFamily="2" charset="2"/>
              <a:buChar char="§"/>
            </a:pPr>
            <a:r>
              <a:rPr lang="pt-BR" sz="2400" dirty="0">
                <a:solidFill>
                  <a:srgbClr val="000000"/>
                </a:solidFill>
                <a:latin typeface="Calibri" panose="020F0502020204030204" pitchFamily="34" charset="0"/>
              </a:rPr>
              <a:t>O </a:t>
            </a:r>
            <a:r>
              <a:rPr lang="pt-BR" sz="2400" b="1" dirty="0">
                <a:solidFill>
                  <a:srgbClr val="000000"/>
                </a:solidFill>
                <a:latin typeface="Calibri" panose="020F0502020204030204" pitchFamily="34" charset="0"/>
              </a:rPr>
              <a:t>item (4)</a:t>
            </a:r>
            <a:r>
              <a:rPr lang="pt-BR" sz="2400" dirty="0">
                <a:solidFill>
                  <a:srgbClr val="000000"/>
                </a:solidFill>
                <a:latin typeface="Calibri" panose="020F0502020204030204" pitchFamily="34" charset="0"/>
              </a:rPr>
              <a:t> é </a:t>
            </a:r>
            <a:r>
              <a:rPr lang="pt-BR" sz="2400" b="1" dirty="0">
                <a:solidFill>
                  <a:srgbClr val="000000"/>
                </a:solidFill>
                <a:latin typeface="Calibri" panose="020F0502020204030204" pitchFamily="34" charset="0"/>
              </a:rPr>
              <a:t>falso</a:t>
            </a:r>
            <a:r>
              <a:rPr lang="pt-BR" sz="2400" dirty="0">
                <a:solidFill>
                  <a:srgbClr val="000000"/>
                </a:solidFill>
                <a:latin typeface="Calibri" panose="020F0502020204030204" pitchFamily="34" charset="0"/>
              </a:rPr>
              <a:t>. A redução da taxa de depreciação aumentará a taxa de crescimento de K e Y na mesma medida, de forma que a relação K/Y permaneça constante.</a:t>
            </a:r>
          </a:p>
          <a:p>
            <a:pPr algn="just">
              <a:buClrTx/>
              <a:buFont typeface="Wingdings" panose="05000000000000000000" pitchFamily="2" charset="2"/>
              <a:buChar char="§"/>
            </a:pPr>
            <a:endParaRPr lang="pt-BR" sz="2600" dirty="0">
              <a:solidFill>
                <a:srgbClr val="000000"/>
              </a:solidFill>
              <a:latin typeface="Calibri" panose="020F0502020204030204" pitchFamily="34" charset="0"/>
            </a:endParaRPr>
          </a:p>
          <a:p>
            <a:pPr algn="just">
              <a:buClrTx/>
              <a:buFont typeface="Wingdings" panose="05000000000000000000" pitchFamily="2" charset="2"/>
              <a:buChar char="§"/>
            </a:pPr>
            <a:endParaRPr lang="pt-BR" sz="2600" dirty="0">
              <a:solidFill>
                <a:srgbClr val="000000"/>
              </a:solidFill>
              <a:latin typeface="Calibri" panose="020F0502020204030204" pitchFamily="34" charset="0"/>
            </a:endParaRPr>
          </a:p>
          <a:p>
            <a:pPr algn="just">
              <a:buClrTx/>
              <a:buFont typeface="Wingdings" panose="05000000000000000000" pitchFamily="2" charset="2"/>
              <a:buChar char="§"/>
            </a:pPr>
            <a:endParaRPr lang="pt-BR" sz="2600" dirty="0">
              <a:solidFill>
                <a:srgbClr val="000000"/>
              </a:solidFill>
              <a:latin typeface="Calibri" panose="020F0502020204030204" pitchFamily="34" charset="0"/>
            </a:endParaRPr>
          </a:p>
          <a:p>
            <a:pPr algn="just">
              <a:buClrTx/>
              <a:buFont typeface="Wingdings" panose="05000000000000000000" pitchFamily="2" charset="2"/>
              <a:buChar char="§"/>
            </a:pPr>
            <a:endParaRPr lang="en-US" sz="2600" dirty="0">
              <a:solidFill>
                <a:srgbClr val="000000"/>
              </a:solidFill>
              <a:latin typeface="Calibri" panose="020F0502020204030204" pitchFamily="34" charset="0"/>
            </a:endParaRPr>
          </a:p>
        </p:txBody>
      </p:sp>
      <p:graphicFrame>
        <p:nvGraphicFramePr>
          <p:cNvPr id="3" name="Objeto 2">
            <a:extLst>
              <a:ext uri="{FF2B5EF4-FFF2-40B4-BE49-F238E27FC236}">
                <a16:creationId xmlns:a16="http://schemas.microsoft.com/office/drawing/2014/main" id="{18AF6441-381E-4E9B-8100-2B4FC2E29C66}"/>
              </a:ext>
            </a:extLst>
          </p:cNvPr>
          <p:cNvGraphicFramePr>
            <a:graphicFrameLocks noChangeAspect="1"/>
          </p:cNvGraphicFramePr>
          <p:nvPr>
            <p:extLst>
              <p:ext uri="{D42A27DB-BD31-4B8C-83A1-F6EECF244321}">
                <p14:modId xmlns:p14="http://schemas.microsoft.com/office/powerpoint/2010/main" val="2033598722"/>
              </p:ext>
            </p:extLst>
          </p:nvPr>
        </p:nvGraphicFramePr>
        <p:xfrm>
          <a:off x="467544" y="1686914"/>
          <a:ext cx="8589370" cy="956844"/>
        </p:xfrm>
        <a:graphic>
          <a:graphicData uri="http://schemas.openxmlformats.org/presentationml/2006/ole">
            <mc:AlternateContent xmlns:mc="http://schemas.openxmlformats.org/markup-compatibility/2006">
              <mc:Choice xmlns:v="urn:schemas-microsoft-com:vml" Requires="v">
                <p:oleObj name="Equation" r:id="rId2" imgW="4863960" imgH="482400" progId="Equation.DSMT4">
                  <p:embed/>
                </p:oleObj>
              </mc:Choice>
              <mc:Fallback>
                <p:oleObj name="Equation" r:id="rId2" imgW="4863960" imgH="482400" progId="Equation.DSMT4">
                  <p:embed/>
                  <p:pic>
                    <p:nvPicPr>
                      <p:cNvPr id="3" name="Objeto 2">
                        <a:extLst>
                          <a:ext uri="{FF2B5EF4-FFF2-40B4-BE49-F238E27FC236}">
                            <a16:creationId xmlns:a16="http://schemas.microsoft.com/office/drawing/2014/main" id="{6917AB3C-654D-4BE7-8FC6-0FC7DDF196BB}"/>
                          </a:ext>
                        </a:extLst>
                      </p:cNvPr>
                      <p:cNvPicPr/>
                      <p:nvPr/>
                    </p:nvPicPr>
                    <p:blipFill>
                      <a:blip r:embed="rId3"/>
                      <a:stretch>
                        <a:fillRect/>
                      </a:stretch>
                    </p:blipFill>
                    <p:spPr>
                      <a:xfrm>
                        <a:off x="467544" y="1686914"/>
                        <a:ext cx="8589370" cy="956844"/>
                      </a:xfrm>
                      <a:prstGeom prst="rect">
                        <a:avLst/>
                      </a:prstGeom>
                    </p:spPr>
                  </p:pic>
                </p:oleObj>
              </mc:Fallback>
            </mc:AlternateContent>
          </a:graphicData>
        </a:graphic>
      </p:graphicFrame>
    </p:spTree>
    <p:extLst>
      <p:ext uri="{BB962C8B-B14F-4D97-AF65-F5344CB8AC3E}">
        <p14:creationId xmlns:p14="http://schemas.microsoft.com/office/powerpoint/2010/main" val="351522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3DDD490E-41B8-4EBC-880D-20DA451280A4}"/>
              </a:ext>
            </a:extLst>
          </p:cNvPr>
          <p:cNvSpPr/>
          <p:nvPr/>
        </p:nvSpPr>
        <p:spPr>
          <a:xfrm>
            <a:off x="179512" y="-20538"/>
            <a:ext cx="8856984" cy="1815882"/>
          </a:xfrm>
          <a:prstGeom prst="rect">
            <a:avLst/>
          </a:prstGeom>
        </p:spPr>
        <p:txBody>
          <a:bodyPr wrap="square">
            <a:spAutoFit/>
          </a:bodyPr>
          <a:lstStyle/>
          <a:p>
            <a:pPr algn="just"/>
            <a:r>
              <a:rPr lang="pt-BR" sz="2400" b="1" dirty="0">
                <a:solidFill>
                  <a:srgbClr val="000000"/>
                </a:solidFill>
                <a:latin typeface="Arial" panose="020B0604020202020204" pitchFamily="34" charset="0"/>
                <a:cs typeface="Arial" panose="020B0604020202020204" pitchFamily="34" charset="0"/>
              </a:rPr>
              <a:t>QUESTÃO 05 - 2018</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Com base nos modelos de crescimento, classifique as seguintes afirmativas como verdadeiras (V) ou falsas (F):</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No longo prazo, o produto </a:t>
            </a:r>
            <a:r>
              <a:rPr lang="pt-BR" sz="2000" i="1" dirty="0">
                <a:solidFill>
                  <a:srgbClr val="000000"/>
                </a:solidFill>
                <a:latin typeface="Arial" panose="020B0604020202020204" pitchFamily="34" charset="0"/>
                <a:cs typeface="Arial" panose="020B0604020202020204" pitchFamily="34" charset="0"/>
              </a:rPr>
              <a:t>per capita </a:t>
            </a:r>
            <a:r>
              <a:rPr lang="pt-BR" sz="2000" dirty="0">
                <a:solidFill>
                  <a:srgbClr val="000000"/>
                </a:solidFill>
                <a:latin typeface="Arial" panose="020B0604020202020204" pitchFamily="34" charset="0"/>
                <a:cs typeface="Arial" panose="020B0604020202020204" pitchFamily="34" charset="0"/>
              </a:rPr>
              <a:t>depende tanto de quanto a sociedade poupa como de quanto gasta em educação. </a:t>
            </a:r>
          </a:p>
        </p:txBody>
      </p:sp>
      <p:sp>
        <p:nvSpPr>
          <p:cNvPr id="4" name="CaixaDeTexto 3">
            <a:extLst>
              <a:ext uri="{FF2B5EF4-FFF2-40B4-BE49-F238E27FC236}">
                <a16:creationId xmlns:a16="http://schemas.microsoft.com/office/drawing/2014/main" id="{3A6EB870-DB3F-4FEA-AB3B-43C27D4E0B27}"/>
              </a:ext>
            </a:extLst>
          </p:cNvPr>
          <p:cNvSpPr txBox="1"/>
          <p:nvPr/>
        </p:nvSpPr>
        <p:spPr>
          <a:xfrm>
            <a:off x="6444208" y="1385367"/>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5" name="CaixaDeTexto 4">
            <a:extLst>
              <a:ext uri="{FF2B5EF4-FFF2-40B4-BE49-F238E27FC236}">
                <a16:creationId xmlns:a16="http://schemas.microsoft.com/office/drawing/2014/main" id="{EC886E6F-E1F8-41C3-850A-659F4A5F2C7F}"/>
              </a:ext>
            </a:extLst>
          </p:cNvPr>
          <p:cNvSpPr txBox="1"/>
          <p:nvPr/>
        </p:nvSpPr>
        <p:spPr>
          <a:xfrm>
            <a:off x="179512" y="1779662"/>
            <a:ext cx="8784976" cy="3400931"/>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Existem diversos modelos de crescimento endógeno, que abordam diversos fatores determinantes do crescimento econômico.</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 caso da afirmação acima, ela é verdadeira pois:</a:t>
            </a:r>
          </a:p>
          <a:p>
            <a:pPr marL="8001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Considerando o modelo AK, quanto maior a taxa de poupança, maior será a taxa de crescimento;</a:t>
            </a:r>
          </a:p>
          <a:p>
            <a:pPr marL="8001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Considerando o modelo de Lucas com capital humano, quanto maior o gasto com educação, maior a qualificação da mão de obra e, portanto, maior a taxa de crescimento de longo prazo.</a:t>
            </a:r>
          </a:p>
          <a:p>
            <a:pPr marL="1257300" lvl="2" indent="-342900" algn="just">
              <a:buFont typeface="Wingdings" panose="05000000000000000000" pitchFamily="2" charset="2"/>
              <a:buChar char="§"/>
            </a:pPr>
            <a:r>
              <a:rPr lang="pt-BR" dirty="0">
                <a:latin typeface="Arial" panose="020B0604020202020204" pitchFamily="34" charset="0"/>
                <a:cs typeface="Arial" panose="020B0604020202020204" pitchFamily="34" charset="0"/>
              </a:rPr>
              <a:t>O modelo de crescimento com capital humano foi testado por MRW (1992), considerando o tempo dedicado ao acúmulo de qualificações (e não o gasto com educação). Entretanto, os resultados são similares.</a:t>
            </a:r>
          </a:p>
        </p:txBody>
      </p:sp>
    </p:spTree>
    <p:extLst>
      <p:ext uri="{BB962C8B-B14F-4D97-AF65-F5344CB8AC3E}">
        <p14:creationId xmlns:p14="http://schemas.microsoft.com/office/powerpoint/2010/main" val="411812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0735E16-7E4C-4B13-82EB-850ACAAAC40A}"/>
              </a:ext>
            </a:extLst>
          </p:cNvPr>
          <p:cNvSpPr/>
          <p:nvPr/>
        </p:nvSpPr>
        <p:spPr>
          <a:xfrm>
            <a:off x="179512" y="13717"/>
            <a:ext cx="8856984" cy="1015663"/>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a:t>
            </a:r>
            <a:r>
              <a:rPr lang="pt-BR" sz="2000" dirty="0">
                <a:solidFill>
                  <a:srgbClr val="000000"/>
                </a:solidFill>
                <a:latin typeface="Arial" panose="020B0604020202020204" pitchFamily="34" charset="0"/>
                <a:cs typeface="Arial" panose="020B0604020202020204" pitchFamily="34" charset="0"/>
              </a:rPr>
              <a:t> A taxa de crescimento contínua gerada nos modelos de crescimento endógeno depende de variáveis como a taxa de poupança, a taxa de gastos com educação e o progresso tecnológico. </a:t>
            </a:r>
          </a:p>
        </p:txBody>
      </p:sp>
      <p:sp>
        <p:nvSpPr>
          <p:cNvPr id="3" name="CaixaDeTexto 2">
            <a:extLst>
              <a:ext uri="{FF2B5EF4-FFF2-40B4-BE49-F238E27FC236}">
                <a16:creationId xmlns:a16="http://schemas.microsoft.com/office/drawing/2014/main" id="{E43B9F60-83E4-4C7A-B112-D7EB74BC7CE9}"/>
              </a:ext>
            </a:extLst>
          </p:cNvPr>
          <p:cNvSpPr txBox="1"/>
          <p:nvPr/>
        </p:nvSpPr>
        <p:spPr>
          <a:xfrm>
            <a:off x="4932040" y="627534"/>
            <a:ext cx="295232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 (gabarito equivocado)</a:t>
            </a:r>
          </a:p>
        </p:txBody>
      </p:sp>
      <p:sp>
        <p:nvSpPr>
          <p:cNvPr id="4" name="Retângulo 3">
            <a:extLst>
              <a:ext uri="{FF2B5EF4-FFF2-40B4-BE49-F238E27FC236}">
                <a16:creationId xmlns:a16="http://schemas.microsoft.com/office/drawing/2014/main" id="{66E665DD-691E-4CDB-982F-C34D760D8167}"/>
              </a:ext>
            </a:extLst>
          </p:cNvPr>
          <p:cNvSpPr/>
          <p:nvPr/>
        </p:nvSpPr>
        <p:spPr>
          <a:xfrm>
            <a:off x="179512" y="1131590"/>
            <a:ext cx="8856984" cy="2646878"/>
          </a:xfrm>
          <a:prstGeom prst="rect">
            <a:avLst/>
          </a:prstGeom>
        </p:spPr>
        <p:txBody>
          <a:bodyPr wrap="square">
            <a:spAutoFit/>
          </a:bodyPr>
          <a:lstStyle/>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Conforme acabamos de ver,  a taxa de crescimento pode ser gerada endogenamente com:</a:t>
            </a:r>
          </a:p>
          <a:p>
            <a:pPr marL="914400" lvl="1" indent="-457200" algn="just">
              <a:buFont typeface="+mj-lt"/>
              <a:buAutoNum type="alphaLcParenR"/>
            </a:pPr>
            <a:r>
              <a:rPr lang="pt-BR" sz="2000" dirty="0">
                <a:solidFill>
                  <a:srgbClr val="000000"/>
                </a:solidFill>
                <a:latin typeface="Arial" panose="020B0604020202020204" pitchFamily="34" charset="0"/>
                <a:cs typeface="Arial" panose="020B0604020202020204" pitchFamily="34" charset="0"/>
              </a:rPr>
              <a:t>aumento da taxa de poupança (modelo AK);</a:t>
            </a:r>
          </a:p>
          <a:p>
            <a:pPr marL="914400" lvl="1" indent="-457200" algn="just">
              <a:buFont typeface="+mj-lt"/>
              <a:buAutoNum type="alphaLcParenR"/>
            </a:pPr>
            <a:r>
              <a:rPr lang="pt-BR" sz="2000" dirty="0">
                <a:solidFill>
                  <a:srgbClr val="000000"/>
                </a:solidFill>
                <a:latin typeface="Arial" panose="020B0604020202020204" pitchFamily="34" charset="0"/>
                <a:cs typeface="Arial" panose="020B0604020202020204" pitchFamily="34" charset="0"/>
              </a:rPr>
              <a:t>gastos com educação (modelo de Lucas).</a:t>
            </a:r>
          </a:p>
          <a:p>
            <a:pPr marL="342900" indent="-342900" algn="just">
              <a:buFont typeface="Wingdings" panose="05000000000000000000" pitchFamily="2" charset="2"/>
              <a:buChar char="§"/>
            </a:pPr>
            <a:endParaRPr lang="pt-BR" sz="600" dirty="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Adicionalmente, o modelo de </a:t>
            </a:r>
            <a:r>
              <a:rPr lang="pt-BR" sz="2000" dirty="0" err="1">
                <a:solidFill>
                  <a:srgbClr val="000000"/>
                </a:solidFill>
                <a:latin typeface="Arial" panose="020B0604020202020204" pitchFamily="34" charset="0"/>
                <a:cs typeface="Arial" panose="020B0604020202020204" pitchFamily="34" charset="0"/>
              </a:rPr>
              <a:t>Romer</a:t>
            </a:r>
            <a:r>
              <a:rPr lang="pt-BR" sz="2000" dirty="0">
                <a:solidFill>
                  <a:srgbClr val="000000"/>
                </a:solidFill>
                <a:latin typeface="Arial" panose="020B0604020202020204" pitchFamily="34" charset="0"/>
                <a:cs typeface="Arial" panose="020B0604020202020204" pitchFamily="34" charset="0"/>
              </a:rPr>
              <a:t> (1990) gera crescimento contínuo </a:t>
            </a:r>
            <a:r>
              <a:rPr lang="pt-BR" sz="2000" dirty="0" err="1">
                <a:solidFill>
                  <a:srgbClr val="000000"/>
                </a:solidFill>
                <a:latin typeface="Arial" panose="020B0604020202020204" pitchFamily="34" charset="0"/>
                <a:cs typeface="Arial" panose="020B0604020202020204" pitchFamily="34" charset="0"/>
              </a:rPr>
              <a:t>endogeneizando</a:t>
            </a:r>
            <a:r>
              <a:rPr lang="pt-BR" sz="2000" dirty="0">
                <a:solidFill>
                  <a:srgbClr val="000000"/>
                </a:solidFill>
                <a:latin typeface="Arial" panose="020B0604020202020204" pitchFamily="34" charset="0"/>
                <a:cs typeface="Arial" panose="020B0604020202020204" pitchFamily="34" charset="0"/>
              </a:rPr>
              <a:t> o progresso tecnológico, através das decisões de P&amp;D das firmas (A Economia das Ideias).</a:t>
            </a:r>
          </a:p>
          <a:p>
            <a:pPr marL="800100" lvl="1"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Veja o modelo de </a:t>
            </a:r>
            <a:r>
              <a:rPr lang="pt-BR" sz="2000" dirty="0" err="1">
                <a:solidFill>
                  <a:srgbClr val="000000"/>
                </a:solidFill>
                <a:latin typeface="Arial" panose="020B0604020202020204" pitchFamily="34" charset="0"/>
                <a:cs typeface="Arial" panose="020B0604020202020204" pitchFamily="34" charset="0"/>
              </a:rPr>
              <a:t>Romer</a:t>
            </a:r>
            <a:r>
              <a:rPr lang="pt-BR" sz="2000" dirty="0">
                <a:solidFill>
                  <a:srgbClr val="000000"/>
                </a:solidFill>
                <a:latin typeface="Arial" panose="020B0604020202020204" pitchFamily="34" charset="0"/>
                <a:cs typeface="Arial" panose="020B0604020202020204" pitchFamily="34" charset="0"/>
              </a:rPr>
              <a:t> (1990) no curso teórico.</a:t>
            </a:r>
          </a:p>
        </p:txBody>
      </p:sp>
    </p:spTree>
    <p:extLst>
      <p:ext uri="{BB962C8B-B14F-4D97-AF65-F5344CB8AC3E}">
        <p14:creationId xmlns:p14="http://schemas.microsoft.com/office/powerpoint/2010/main" val="201009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DAE094E-191C-45D6-9CD4-EB948EF358D3}"/>
              </a:ext>
            </a:extLst>
          </p:cNvPr>
          <p:cNvSpPr/>
          <p:nvPr/>
        </p:nvSpPr>
        <p:spPr>
          <a:xfrm>
            <a:off x="179512" y="13717"/>
            <a:ext cx="8856984" cy="1323439"/>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Em última instância, o valor do PIB de uma economia que sustenta uma taxa mais elevada de progresso tecnológico ultrapassará o valor do PIB de todas as demais economias (com taxas menores de crescimento tecnológico). </a:t>
            </a:r>
          </a:p>
        </p:txBody>
      </p:sp>
      <p:sp>
        <p:nvSpPr>
          <p:cNvPr id="3" name="CaixaDeTexto 2">
            <a:extLst>
              <a:ext uri="{FF2B5EF4-FFF2-40B4-BE49-F238E27FC236}">
                <a16:creationId xmlns:a16="http://schemas.microsoft.com/office/drawing/2014/main" id="{CA426CDA-91A1-43CB-9A71-74CC46C7ED67}"/>
              </a:ext>
            </a:extLst>
          </p:cNvPr>
          <p:cNvSpPr txBox="1"/>
          <p:nvPr/>
        </p:nvSpPr>
        <p:spPr>
          <a:xfrm>
            <a:off x="1691680" y="915566"/>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6715DB3A-EA47-401B-A28A-DFC24A75356B}"/>
              </a:ext>
            </a:extLst>
          </p:cNvPr>
          <p:cNvSpPr txBox="1"/>
          <p:nvPr/>
        </p:nvSpPr>
        <p:spPr>
          <a:xfrm>
            <a:off x="251520" y="1419622"/>
            <a:ext cx="8640960" cy="2862322"/>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Mesmo considerando o modelo de crescimento de Solow, onde a tecnologia é tratada como uma variável exógena, temos que:</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uma economia com maior taxa de variação tecnológica terá uma taxa de crescimento do PIB </a:t>
            </a:r>
            <a:r>
              <a:rPr lang="pt-BR" sz="2000" i="1" dirty="0">
                <a:latin typeface="Arial" panose="020B0604020202020204" pitchFamily="34" charset="0"/>
                <a:cs typeface="Arial" panose="020B0604020202020204" pitchFamily="34" charset="0"/>
              </a:rPr>
              <a:t>per capita</a:t>
            </a:r>
            <a:r>
              <a:rPr lang="pt-BR" sz="2000" dirty="0">
                <a:latin typeface="Arial" panose="020B0604020202020204" pitchFamily="34" charset="0"/>
                <a:cs typeface="Arial" panose="020B0604020202020204" pitchFamily="34" charset="0"/>
              </a:rPr>
              <a:t> maior ao longo do tempo. Assim, será mais “rica” no futuro.</a:t>
            </a:r>
          </a:p>
        </p:txBody>
      </p:sp>
      <p:graphicFrame>
        <p:nvGraphicFramePr>
          <p:cNvPr id="5" name="Objeto 4">
            <a:extLst>
              <a:ext uri="{FF2B5EF4-FFF2-40B4-BE49-F238E27FC236}">
                <a16:creationId xmlns:a16="http://schemas.microsoft.com/office/drawing/2014/main" id="{70C5DA11-31BB-463F-B547-1E10400C7F65}"/>
              </a:ext>
            </a:extLst>
          </p:cNvPr>
          <p:cNvGraphicFramePr>
            <a:graphicFrameLocks noChangeAspect="1"/>
          </p:cNvGraphicFramePr>
          <p:nvPr>
            <p:extLst>
              <p:ext uri="{D42A27DB-BD31-4B8C-83A1-F6EECF244321}">
                <p14:modId xmlns:p14="http://schemas.microsoft.com/office/powerpoint/2010/main" val="2807294768"/>
              </p:ext>
            </p:extLst>
          </p:nvPr>
        </p:nvGraphicFramePr>
        <p:xfrm>
          <a:off x="656060" y="2137147"/>
          <a:ext cx="899523" cy="1010667"/>
        </p:xfrm>
        <a:graphic>
          <a:graphicData uri="http://schemas.openxmlformats.org/presentationml/2006/ole">
            <mc:AlternateContent xmlns:mc="http://schemas.openxmlformats.org/markup-compatibility/2006">
              <mc:Choice xmlns:v="urn:schemas-microsoft-com:vml" Requires="v">
                <p:oleObj name="Equation" r:id="rId2" imgW="457200" imgH="507960" progId="Equation.DSMT4">
                  <p:embed/>
                </p:oleObj>
              </mc:Choice>
              <mc:Fallback>
                <p:oleObj name="Equation" r:id="rId2" imgW="457200" imgH="507960" progId="Equation.DSMT4">
                  <p:embed/>
                  <p:pic>
                    <p:nvPicPr>
                      <p:cNvPr id="5" name="Objeto 4">
                        <a:extLst>
                          <a:ext uri="{FF2B5EF4-FFF2-40B4-BE49-F238E27FC236}">
                            <a16:creationId xmlns:a16="http://schemas.microsoft.com/office/drawing/2014/main" id="{96E6C7DF-9FD3-459A-8FB5-CE482F350729}"/>
                          </a:ext>
                        </a:extLst>
                      </p:cNvPr>
                      <p:cNvPicPr/>
                      <p:nvPr/>
                    </p:nvPicPr>
                    <p:blipFill>
                      <a:blip r:embed="rId3"/>
                      <a:stretch>
                        <a:fillRect/>
                      </a:stretch>
                    </p:blipFill>
                    <p:spPr>
                      <a:xfrm>
                        <a:off x="656060" y="2137147"/>
                        <a:ext cx="899523" cy="1010667"/>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30862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C86E2E6-3433-4FD0-944B-A4389CEA1EF6}"/>
              </a:ext>
            </a:extLst>
          </p:cNvPr>
          <p:cNvSpPr/>
          <p:nvPr/>
        </p:nvSpPr>
        <p:spPr>
          <a:xfrm>
            <a:off x="179512" y="13717"/>
            <a:ext cx="8856984" cy="769441"/>
          </a:xfrm>
          <a:prstGeom prst="rect">
            <a:avLst/>
          </a:prstGeom>
        </p:spPr>
        <p:txBody>
          <a:bodyPr wrap="square">
            <a:spAutoFit/>
          </a:bodyPr>
          <a:lstStyle/>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Empiricamente, a proteção dos direitos de propriedade tem baixa correlação com o nível de PIB </a:t>
            </a:r>
            <a:r>
              <a:rPr lang="pt-BR" sz="2000" i="1" dirty="0">
                <a:solidFill>
                  <a:srgbClr val="000000"/>
                </a:solidFill>
                <a:latin typeface="Arial" panose="020B0604020202020204" pitchFamily="34" charset="0"/>
                <a:cs typeface="Arial" panose="020B0604020202020204" pitchFamily="34" charset="0"/>
              </a:rPr>
              <a:t>per capita </a:t>
            </a:r>
            <a:r>
              <a:rPr lang="pt-BR" sz="2000" dirty="0">
                <a:solidFill>
                  <a:srgbClr val="000000"/>
                </a:solidFill>
                <a:latin typeface="Arial" panose="020B0604020202020204" pitchFamily="34" charset="0"/>
                <a:cs typeface="Arial" panose="020B0604020202020204" pitchFamily="34" charset="0"/>
              </a:rPr>
              <a:t>dos países. </a:t>
            </a:r>
          </a:p>
        </p:txBody>
      </p:sp>
      <p:sp>
        <p:nvSpPr>
          <p:cNvPr id="3" name="CaixaDeTexto 2">
            <a:extLst>
              <a:ext uri="{FF2B5EF4-FFF2-40B4-BE49-F238E27FC236}">
                <a16:creationId xmlns:a16="http://schemas.microsoft.com/office/drawing/2014/main" id="{D8109FCD-27C8-4E10-A138-7FD861185112}"/>
              </a:ext>
            </a:extLst>
          </p:cNvPr>
          <p:cNvSpPr txBox="1"/>
          <p:nvPr/>
        </p:nvSpPr>
        <p:spPr>
          <a:xfrm>
            <a:off x="6228184" y="411510"/>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AE51964B-D7DE-46D3-A642-F80726075421}"/>
              </a:ext>
            </a:extLst>
          </p:cNvPr>
          <p:cNvSpPr txBox="1"/>
          <p:nvPr/>
        </p:nvSpPr>
        <p:spPr>
          <a:xfrm>
            <a:off x="251520" y="843558"/>
            <a:ext cx="8784976" cy="132343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 dos principais determinantes do investimento em P&amp;D, que determina a taxa de variação tecnológica, é a possibilidade de </a:t>
            </a:r>
            <a:r>
              <a:rPr lang="pt-BR" sz="2000" dirty="0" err="1">
                <a:latin typeface="Arial" panose="020B0604020202020204" pitchFamily="34" charset="0"/>
                <a:cs typeface="Arial" panose="020B0604020202020204" pitchFamily="34" charset="0"/>
              </a:rPr>
              <a:t>apropriabilidade</a:t>
            </a:r>
            <a:r>
              <a:rPr lang="pt-BR" sz="2000" dirty="0">
                <a:latin typeface="Arial" panose="020B0604020202020204" pitchFamily="34" charset="0"/>
                <a:cs typeface="Arial" panose="020B0604020202020204" pitchFamily="34" charset="0"/>
              </a:rPr>
              <a:t> dos resultados por parte do agente econômico inovador. Isso depende crucialmente da proteção dos direitos de propriedade.</a:t>
            </a:r>
          </a:p>
        </p:txBody>
      </p:sp>
    </p:spTree>
    <p:extLst>
      <p:ext uri="{BB962C8B-B14F-4D97-AF65-F5344CB8AC3E}">
        <p14:creationId xmlns:p14="http://schemas.microsoft.com/office/powerpoint/2010/main" val="153322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B631865-29F6-4C35-8E65-AD0460BB10A6}"/>
              </a:ext>
            </a:extLst>
          </p:cNvPr>
          <p:cNvSpPr/>
          <p:nvPr/>
        </p:nvSpPr>
        <p:spPr>
          <a:xfrm>
            <a:off x="179512" y="13717"/>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Por si só, a acumulação de capital não é capaz de sustentar permanentemente o crescimento do produto </a:t>
            </a:r>
            <a:r>
              <a:rPr lang="pt-BR" sz="2000" i="1" dirty="0">
                <a:solidFill>
                  <a:srgbClr val="000000"/>
                </a:solidFill>
                <a:latin typeface="Arial" panose="020B0604020202020204" pitchFamily="34" charset="0"/>
                <a:cs typeface="Arial" panose="020B0604020202020204" pitchFamily="34" charset="0"/>
              </a:rPr>
              <a:t>per capita</a:t>
            </a:r>
            <a:r>
              <a:rPr lang="pt-BR" sz="2000" dirty="0">
                <a:solidFill>
                  <a:srgbClr val="000000"/>
                </a:solidFill>
                <a:latin typeface="Arial" panose="020B0604020202020204" pitchFamily="34" charset="0"/>
                <a:cs typeface="Arial" panose="020B0604020202020204" pitchFamily="34" charset="0"/>
              </a:rPr>
              <a:t>.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0EDA793-9948-4E4A-9FDD-7C82A9B36033}"/>
              </a:ext>
            </a:extLst>
          </p:cNvPr>
          <p:cNvSpPr txBox="1"/>
          <p:nvPr/>
        </p:nvSpPr>
        <p:spPr>
          <a:xfrm>
            <a:off x="6516216" y="339502"/>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6AF0B249-72D5-4B58-824A-38341B607023}"/>
              </a:ext>
            </a:extLst>
          </p:cNvPr>
          <p:cNvSpPr txBox="1"/>
          <p:nvPr/>
        </p:nvSpPr>
        <p:spPr>
          <a:xfrm>
            <a:off x="179512" y="843558"/>
            <a:ext cx="8784976" cy="163121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Considerando o modelo se Solow, sabemos que, dada a taxa de poupança, a economia converge para um estado estacionário, onde a taxa de crescimento do PIB </a:t>
            </a:r>
            <a:r>
              <a:rPr lang="pt-BR" sz="2000" i="1" dirty="0">
                <a:latin typeface="Arial" panose="020B0604020202020204" pitchFamily="34" charset="0"/>
                <a:cs typeface="Arial" panose="020B0604020202020204" pitchFamily="34" charset="0"/>
              </a:rPr>
              <a:t>per capita </a:t>
            </a:r>
            <a:r>
              <a:rPr lang="pt-BR" sz="2000" dirty="0">
                <a:latin typeface="Arial" panose="020B0604020202020204" pitchFamily="34" charset="0"/>
                <a:cs typeface="Arial" panose="020B0604020202020204" pitchFamily="34" charset="0"/>
              </a:rPr>
              <a:t>passa a depender da taxa de variação tecnológica.</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38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BC63E7A-96ED-476F-BDE6-84184448CB22}"/>
              </a:ext>
            </a:extLst>
          </p:cNvPr>
          <p:cNvSpPr/>
          <p:nvPr/>
        </p:nvSpPr>
        <p:spPr>
          <a:xfrm>
            <a:off x="179512" y="10234"/>
            <a:ext cx="8712968" cy="3785652"/>
          </a:xfrm>
          <a:prstGeom prst="rect">
            <a:avLst/>
          </a:prstGeom>
        </p:spPr>
        <p:txBody>
          <a:bodyPr wrap="square">
            <a:spAutoFit/>
          </a:bodyPr>
          <a:lstStyle/>
          <a:p>
            <a:r>
              <a:rPr lang="pt-BR" sz="2400" b="1" dirty="0">
                <a:solidFill>
                  <a:srgbClr val="000000"/>
                </a:solidFill>
                <a:latin typeface="Arial" panose="020B0604020202020204" pitchFamily="34" charset="0"/>
              </a:rPr>
              <a:t>QUESTÃO 10 - 2018 </a:t>
            </a:r>
          </a:p>
          <a:p>
            <a:endParaRPr lang="pt-BR" sz="200" dirty="0">
              <a:solidFill>
                <a:srgbClr val="000000"/>
              </a:solidFill>
              <a:latin typeface="Arial" panose="020B0604020202020204" pitchFamily="34" charset="0"/>
            </a:endParaRPr>
          </a:p>
          <a:p>
            <a:pPr algn="just">
              <a:lnSpc>
                <a:spcPct val="150000"/>
              </a:lnSpc>
            </a:pPr>
            <a:r>
              <a:rPr lang="pt-BR" sz="2000" dirty="0">
                <a:solidFill>
                  <a:srgbClr val="000000"/>
                </a:solidFill>
                <a:latin typeface="Arial" panose="020B0604020202020204" pitchFamily="34" charset="0"/>
                <a:cs typeface="Arial" panose="020B0604020202020204" pitchFamily="34" charset="0"/>
              </a:rPr>
              <a:t>Considere um Modelo de Solow com a seguinte função de produção agregada:                                                                               , em que </a:t>
            </a:r>
            <a:r>
              <a:rPr lang="pt-BR" sz="2000" dirty="0">
                <a:solidFill>
                  <a:srgbClr val="000000"/>
                </a:solidFill>
                <a:latin typeface="Times New Roman" panose="02020603050405020304" pitchFamily="18" charset="0"/>
                <a:cs typeface="Times New Roman" panose="02020603050405020304" pitchFamily="18" charset="0"/>
              </a:rPr>
              <a:t>Y(t) </a:t>
            </a:r>
            <a:r>
              <a:rPr lang="pt-BR" sz="2000" dirty="0">
                <a:solidFill>
                  <a:srgbClr val="000000"/>
                </a:solidFill>
                <a:latin typeface="Arial" panose="020B0604020202020204" pitchFamily="34" charset="0"/>
                <a:cs typeface="Arial" panose="020B0604020202020204" pitchFamily="34" charset="0"/>
              </a:rPr>
              <a:t>é o produto, K(t) é a quantidade de capital, L(t) é a quantidade de trabalho e A(t) é o estado da tecnologia. </a:t>
            </a:r>
            <a:r>
              <a:rPr lang="pt-BR" sz="2000" i="1" dirty="0">
                <a:solidFill>
                  <a:srgbClr val="000000"/>
                </a:solidFill>
                <a:latin typeface="Symbol" panose="05050102010706020507" pitchFamily="18" charset="2"/>
                <a:cs typeface="Arial" panose="020B0604020202020204" pitchFamily="34" charset="0"/>
              </a:rPr>
              <a:t>d, </a:t>
            </a:r>
            <a:r>
              <a:rPr lang="pt-BR" sz="2000" i="1" dirty="0">
                <a:solidFill>
                  <a:srgbClr val="000000"/>
                </a:solidFill>
                <a:latin typeface="Times New Roman" panose="02020603050405020304" pitchFamily="18" charset="0"/>
                <a:cs typeface="Times New Roman" panose="02020603050405020304" pitchFamily="18" charset="0"/>
              </a:rPr>
              <a:t>n</a:t>
            </a:r>
            <a:r>
              <a:rPr lang="pt-BR" sz="2000" i="1" dirty="0">
                <a:solidFill>
                  <a:srgbClr val="000000"/>
                </a:solidFill>
                <a:latin typeface="Symbol" panose="05050102010706020507" pitchFamily="18" charset="2"/>
                <a:cs typeface="Arial" panose="020B0604020202020204" pitchFamily="34" charset="0"/>
              </a:rPr>
              <a:t> </a:t>
            </a:r>
            <a:r>
              <a:rPr lang="pt-BR" sz="2000" dirty="0">
                <a:solidFill>
                  <a:srgbClr val="000000"/>
                </a:solidFill>
                <a:latin typeface="Arial" panose="020B0604020202020204" pitchFamily="34" charset="0"/>
                <a:cs typeface="Arial" panose="020B0604020202020204" pitchFamily="34" charset="0"/>
              </a:rPr>
              <a:t>e </a:t>
            </a:r>
            <a:r>
              <a:rPr lang="pt-BR" sz="2000" i="1" dirty="0">
                <a:solidFill>
                  <a:srgbClr val="000000"/>
                </a:solidFill>
                <a:latin typeface="Times New Roman" panose="02020603050405020304" pitchFamily="18" charset="0"/>
                <a:cs typeface="Times New Roman" panose="02020603050405020304" pitchFamily="18" charset="0"/>
              </a:rPr>
              <a:t>g</a:t>
            </a:r>
            <a:r>
              <a:rPr lang="pt-BR" sz="2000" dirty="0">
                <a:solidFill>
                  <a:srgbClr val="000000"/>
                </a:solidFill>
                <a:latin typeface="Arial" panose="020B0604020202020204" pitchFamily="34" charset="0"/>
                <a:cs typeface="Arial" panose="020B0604020202020204" pitchFamily="34" charset="0"/>
              </a:rPr>
              <a:t> são as taxas de depreciação, de crescimento populacional e de progresso técnico, respectivamente. A fração da renda poupada é </a:t>
            </a:r>
            <a:r>
              <a:rPr lang="pt-BR" sz="2000" i="1" dirty="0">
                <a:solidFill>
                  <a:srgbClr val="000000"/>
                </a:solidFill>
                <a:latin typeface="Times New Roman" panose="02020603050405020304" pitchFamily="18" charset="0"/>
                <a:cs typeface="Times New Roman" panose="02020603050405020304" pitchFamily="18" charset="0"/>
              </a:rPr>
              <a:t>s</a:t>
            </a:r>
            <a:r>
              <a:rPr lang="pt-BR" sz="2000" dirty="0">
                <a:solidFill>
                  <a:srgbClr val="000000"/>
                </a:solidFill>
                <a:latin typeface="Arial" panose="020B0604020202020204" pitchFamily="34" charset="0"/>
                <a:cs typeface="Arial" panose="020B0604020202020204" pitchFamily="34" charset="0"/>
              </a:rPr>
              <a:t>. Além disso, 0 &lt; </a:t>
            </a:r>
            <a:r>
              <a:rPr lang="pt-BR" sz="2000" dirty="0">
                <a:solidFill>
                  <a:srgbClr val="000000"/>
                </a:solidFill>
                <a:latin typeface="Symbol" panose="05050102010706020507" pitchFamily="18" charset="2"/>
                <a:cs typeface="Arial" panose="020B0604020202020204" pitchFamily="34" charset="0"/>
              </a:rPr>
              <a:t>a</a:t>
            </a:r>
            <a:r>
              <a:rPr lang="pt-BR" sz="2000" dirty="0">
                <a:solidFill>
                  <a:srgbClr val="000000"/>
                </a:solidFill>
                <a:latin typeface="Arial" panose="020B0604020202020204" pitchFamily="34" charset="0"/>
                <a:cs typeface="Arial" panose="020B0604020202020204" pitchFamily="34" charset="0"/>
              </a:rPr>
              <a:t> &lt; 1  e  B &gt; 0 . Com essas informações, avalie as assertivas abaixo:</a:t>
            </a:r>
          </a:p>
        </p:txBody>
      </p:sp>
      <p:graphicFrame>
        <p:nvGraphicFramePr>
          <p:cNvPr id="3" name="Objeto 2">
            <a:extLst>
              <a:ext uri="{FF2B5EF4-FFF2-40B4-BE49-F238E27FC236}">
                <a16:creationId xmlns:a16="http://schemas.microsoft.com/office/drawing/2014/main" id="{81339A17-129E-4109-8832-688985008F72}"/>
              </a:ext>
            </a:extLst>
          </p:cNvPr>
          <p:cNvGraphicFramePr>
            <a:graphicFrameLocks noChangeAspect="1"/>
          </p:cNvGraphicFramePr>
          <p:nvPr>
            <p:extLst>
              <p:ext uri="{D42A27DB-BD31-4B8C-83A1-F6EECF244321}">
                <p14:modId xmlns:p14="http://schemas.microsoft.com/office/powerpoint/2010/main" val="467226741"/>
              </p:ext>
            </p:extLst>
          </p:nvPr>
        </p:nvGraphicFramePr>
        <p:xfrm>
          <a:off x="1475656" y="915566"/>
          <a:ext cx="5616624" cy="498475"/>
        </p:xfrm>
        <a:graphic>
          <a:graphicData uri="http://schemas.openxmlformats.org/presentationml/2006/ole">
            <mc:AlternateContent xmlns:mc="http://schemas.openxmlformats.org/markup-compatibility/2006">
              <mc:Choice xmlns:v="urn:schemas-microsoft-com:vml" Requires="v">
                <p:oleObj name="Equation" r:id="rId2" imgW="3695400" imgH="291960" progId="Equation.DSMT4">
                  <p:embed/>
                </p:oleObj>
              </mc:Choice>
              <mc:Fallback>
                <p:oleObj name="Equation" r:id="rId2" imgW="3695400" imgH="291960" progId="Equation.DSMT4">
                  <p:embed/>
                  <p:pic>
                    <p:nvPicPr>
                      <p:cNvPr id="3" name="Objeto 2">
                        <a:extLst>
                          <a:ext uri="{FF2B5EF4-FFF2-40B4-BE49-F238E27FC236}">
                            <a16:creationId xmlns:a16="http://schemas.microsoft.com/office/drawing/2014/main" id="{2F292474-C518-43BF-93B1-A35FDBFBC097}"/>
                          </a:ext>
                        </a:extLst>
                      </p:cNvPr>
                      <p:cNvPicPr>
                        <a:picLocks noChangeAspect="1" noChangeArrowheads="1"/>
                      </p:cNvPicPr>
                      <p:nvPr/>
                    </p:nvPicPr>
                    <p:blipFill>
                      <a:blip r:embed="rId3"/>
                      <a:srcRect/>
                      <a:stretch>
                        <a:fillRect/>
                      </a:stretch>
                    </p:blipFill>
                    <p:spPr bwMode="auto">
                      <a:xfrm>
                        <a:off x="1475656" y="915566"/>
                        <a:ext cx="5616624" cy="498475"/>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A718125C-3E0D-4842-BBF4-0F96121B85C1}"/>
              </a:ext>
            </a:extLst>
          </p:cNvPr>
          <p:cNvSpPr txBox="1"/>
          <p:nvPr/>
        </p:nvSpPr>
        <p:spPr>
          <a:xfrm>
            <a:off x="251520" y="3651870"/>
            <a:ext cx="8712968" cy="1754326"/>
          </a:xfrm>
          <a:prstGeom prst="rect">
            <a:avLst/>
          </a:prstGeom>
          <a:noFill/>
        </p:spPr>
        <p:txBody>
          <a:bodyPr wrap="square" rtlCol="0">
            <a:spAutoFit/>
          </a:bodyPr>
          <a:lstStyle/>
          <a:p>
            <a:pPr marL="285750" indent="-285750" algn="just">
              <a:buFont typeface="Arial" panose="020B0604020202020204" pitchFamily="34" charset="0"/>
              <a:buChar char="•"/>
            </a:pPr>
            <a:r>
              <a:rPr lang="pt-BR" b="1" dirty="0">
                <a:latin typeface="Arial" panose="020B0604020202020204" pitchFamily="34" charset="0"/>
                <a:cs typeface="Arial" panose="020B0604020202020204" pitchFamily="34" charset="0"/>
              </a:rPr>
              <a:t>Observação Inicial:</a:t>
            </a:r>
          </a:p>
          <a:p>
            <a:pPr marL="285750"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Sabemos que todas as variáveis acima estão em função do tempo. Entretanto, por uma questão de simplicidade (economia na notação), iremos omitir os indicadores de tempo no momento das contas que, conforme vocês verão, nesse caso, são muitas.</a:t>
            </a:r>
          </a:p>
          <a:p>
            <a:pPr marL="285750" indent="-285750" algn="just">
              <a:buFont typeface="Arial" panose="020B0604020202020204" pitchFamily="34" charset="0"/>
              <a:buChar char="•"/>
            </a:pP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598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CF8F270-BDE4-43BF-8DC7-62955AA70232}"/>
              </a:ext>
            </a:extLst>
          </p:cNvPr>
          <p:cNvSpPr txBox="1"/>
          <p:nvPr/>
        </p:nvSpPr>
        <p:spPr>
          <a:xfrm>
            <a:off x="107504" y="51470"/>
            <a:ext cx="8856984" cy="3293209"/>
          </a:xfrm>
          <a:prstGeom prst="rect">
            <a:avLst/>
          </a:prstGeom>
          <a:noFill/>
        </p:spPr>
        <p:txBody>
          <a:bodyPr wrap="square" rtlCol="0">
            <a:spAutoFit/>
          </a:bodyPr>
          <a:lstStyle/>
          <a:p>
            <a:pPr marL="342900"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No curso teórico, vimos que o modelo de crescimento endógeno AK, que pode ser apresentado como um caso particular do modelo de </a:t>
            </a:r>
            <a:r>
              <a:rPr lang="pt-BR" sz="2000" dirty="0" err="1">
                <a:latin typeface="Arial" panose="020B0604020202020204" pitchFamily="34" charset="0"/>
                <a:cs typeface="Arial" panose="020B0604020202020204" pitchFamily="34" charset="0"/>
              </a:rPr>
              <a:t>Romer</a:t>
            </a:r>
            <a:r>
              <a:rPr lang="pt-BR" sz="2000" dirty="0">
                <a:latin typeface="Arial" panose="020B0604020202020204" pitchFamily="34" charset="0"/>
                <a:cs typeface="Arial" panose="020B0604020202020204" pitchFamily="34" charset="0"/>
              </a:rPr>
              <a:t> com externalidades do capital (1986 - caso em que </a:t>
            </a:r>
            <a:r>
              <a:rPr lang="pt-BR" sz="2000" dirty="0">
                <a:latin typeface="Symbol" panose="05050102010706020507" pitchFamily="18" charset="2"/>
                <a:cs typeface="Arial" panose="020B0604020202020204" pitchFamily="34" charset="0"/>
              </a:rPr>
              <a:t>a</a:t>
            </a:r>
            <a:r>
              <a:rPr lang="pt-BR" sz="2000" dirty="0">
                <a:latin typeface="Arial" panose="020B0604020202020204" pitchFamily="34" charset="0"/>
                <a:cs typeface="Arial" panose="020B0604020202020204" pitchFamily="34" charset="0"/>
              </a:rPr>
              <a:t> + </a:t>
            </a:r>
            <a:r>
              <a:rPr lang="pt-BR" sz="2000" dirty="0">
                <a:latin typeface="Symbol" panose="05050102010706020507" pitchFamily="18" charset="2"/>
                <a:cs typeface="Arial" panose="020B0604020202020204" pitchFamily="34" charset="0"/>
              </a:rPr>
              <a:t>h</a:t>
            </a:r>
            <a:r>
              <a:rPr lang="pt-BR" sz="2000" dirty="0">
                <a:latin typeface="Arial" panose="020B0604020202020204" pitchFamily="34" charset="0"/>
                <a:cs typeface="Arial" panose="020B0604020202020204" pitchFamily="34" charset="0"/>
              </a:rPr>
              <a:t> = 1 ), apresenta características e resultados diferentes, comparativamente ao modelo neoclássico.</a:t>
            </a:r>
          </a:p>
          <a:p>
            <a:pPr marL="342900" indent="-342900" algn="just">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A tecnologia AK (representada por uma FDP do tipo Y = AK) difere da neoclássica em dois aspectos fundamentais:</a:t>
            </a:r>
          </a:p>
          <a:p>
            <a:pPr marL="800100" lvl="1"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não apresenta rendimentos decrescentes para o capital;</a:t>
            </a:r>
          </a:p>
          <a:p>
            <a:pPr marL="800100" lvl="1"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viola as condições de </a:t>
            </a:r>
            <a:r>
              <a:rPr lang="pt-BR" sz="2000" dirty="0" err="1">
                <a:latin typeface="Arial" panose="020B0604020202020204" pitchFamily="34" charset="0"/>
                <a:cs typeface="Arial" panose="020B0604020202020204" pitchFamily="34" charset="0"/>
              </a:rPr>
              <a:t>Inada</a:t>
            </a:r>
            <a:r>
              <a:rPr lang="pt-BR" sz="2000" dirty="0">
                <a:latin typeface="Arial" panose="020B0604020202020204" pitchFamily="34" charset="0"/>
                <a:cs typeface="Arial" panose="020B0604020202020204" pitchFamily="34" charset="0"/>
              </a:rPr>
              <a:t>.</a:t>
            </a:r>
          </a:p>
          <a:p>
            <a:pPr marL="800100" lvl="1" indent="-342900" algn="just">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pt-BR" sz="2000"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1FBE0AC3-1D56-4044-97B4-DA913F732798}"/>
              </a:ext>
            </a:extLst>
          </p:cNvPr>
          <p:cNvSpPr txBox="1"/>
          <p:nvPr/>
        </p:nvSpPr>
        <p:spPr>
          <a:xfrm>
            <a:off x="107504" y="3029927"/>
            <a:ext cx="8856984" cy="2062103"/>
          </a:xfrm>
          <a:prstGeom prst="rect">
            <a:avLst/>
          </a:prstGeom>
          <a:noFill/>
        </p:spPr>
        <p:txBody>
          <a:bodyPr wrap="square" rtlCol="0">
            <a:spAutoFit/>
          </a:bodyPr>
          <a:lstStyle/>
          <a:p>
            <a:pPr marL="800100" lvl="1" indent="-342900" algn="just">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No caso da FDP desse exercício,                                                   , trata-se de uma FDP proposta inicialmente por </a:t>
            </a:r>
            <a:r>
              <a:rPr lang="pt-BR" sz="2000" dirty="0" err="1">
                <a:latin typeface="Arial" panose="020B0604020202020204" pitchFamily="34" charset="0"/>
                <a:cs typeface="Arial" panose="020B0604020202020204" pitchFamily="34" charset="0"/>
              </a:rPr>
              <a:t>Kurz</a:t>
            </a:r>
            <a:r>
              <a:rPr lang="pt-BR" sz="2000" dirty="0">
                <a:latin typeface="Arial" panose="020B0604020202020204" pitchFamily="34" charset="0"/>
                <a:cs typeface="Arial" panose="020B0604020202020204" pitchFamily="34" charset="0"/>
              </a:rPr>
              <a:t> (1968) e, posteriormente, reintroduzida na literatura econômica por Jones e </a:t>
            </a:r>
            <a:r>
              <a:rPr lang="pt-BR" sz="2000" dirty="0" err="1">
                <a:latin typeface="Arial" panose="020B0604020202020204" pitchFamily="34" charset="0"/>
                <a:cs typeface="Arial" panose="020B0604020202020204" pitchFamily="34" charset="0"/>
              </a:rPr>
              <a:t>Manuelli</a:t>
            </a:r>
            <a:r>
              <a:rPr lang="pt-BR" sz="2000" dirty="0">
                <a:latin typeface="Arial" panose="020B0604020202020204" pitchFamily="34" charset="0"/>
                <a:cs typeface="Arial" panose="020B0604020202020204" pitchFamily="34" charset="0"/>
              </a:rPr>
              <a:t> (1990).</a:t>
            </a:r>
          </a:p>
          <a:p>
            <a:pPr marL="342900" indent="-342900" algn="just">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Observe que esta FDP conhecida como “</a:t>
            </a:r>
            <a:r>
              <a:rPr lang="pt-BR" sz="2000" dirty="0" err="1">
                <a:latin typeface="Arial" panose="020B0604020202020204" pitchFamily="34" charset="0"/>
                <a:cs typeface="Arial" panose="020B0604020202020204" pitchFamily="34" charset="0"/>
              </a:rPr>
              <a:t>Sobelow</a:t>
            </a:r>
            <a:r>
              <a:rPr lang="pt-BR" sz="2000" dirty="0">
                <a:latin typeface="Arial" panose="020B0604020202020204" pitchFamily="34" charset="0"/>
                <a:cs typeface="Arial" panose="020B0604020202020204" pitchFamily="34" charset="0"/>
              </a:rPr>
              <a:t>”, está no “meio do caminho” entre a FDP de Solow e a de Rebelo (tecnologia AK). </a:t>
            </a:r>
          </a:p>
          <a:p>
            <a:pPr marL="342900" indent="-342900" algn="just">
              <a:buFont typeface="Arial" panose="020B0604020202020204" pitchFamily="34" charset="0"/>
              <a:buChar char="•"/>
            </a:pPr>
            <a:endParaRPr lang="pt-BR" sz="2000" dirty="0">
              <a:latin typeface="Arial" panose="020B0604020202020204" pitchFamily="34" charset="0"/>
              <a:cs typeface="Arial" panose="020B0604020202020204" pitchFamily="34" charset="0"/>
            </a:endParaRPr>
          </a:p>
        </p:txBody>
      </p:sp>
      <p:graphicFrame>
        <p:nvGraphicFramePr>
          <p:cNvPr id="7" name="Objeto 6">
            <a:extLst>
              <a:ext uri="{FF2B5EF4-FFF2-40B4-BE49-F238E27FC236}">
                <a16:creationId xmlns:a16="http://schemas.microsoft.com/office/drawing/2014/main" id="{D96D21CF-31B1-4690-8811-180AAB814461}"/>
              </a:ext>
            </a:extLst>
          </p:cNvPr>
          <p:cNvGraphicFramePr>
            <a:graphicFrameLocks noChangeAspect="1"/>
          </p:cNvGraphicFramePr>
          <p:nvPr>
            <p:extLst>
              <p:ext uri="{D42A27DB-BD31-4B8C-83A1-F6EECF244321}">
                <p14:modId xmlns:p14="http://schemas.microsoft.com/office/powerpoint/2010/main" val="230748767"/>
              </p:ext>
            </p:extLst>
          </p:nvPr>
        </p:nvGraphicFramePr>
        <p:xfrm>
          <a:off x="4355976" y="3057390"/>
          <a:ext cx="3473450" cy="468209"/>
        </p:xfrm>
        <a:graphic>
          <a:graphicData uri="http://schemas.openxmlformats.org/presentationml/2006/ole">
            <mc:AlternateContent xmlns:mc="http://schemas.openxmlformats.org/markup-compatibility/2006">
              <mc:Choice xmlns:v="urn:schemas-microsoft-com:vml" Requires="v">
                <p:oleObj name="Equation" r:id="rId2" imgW="2286000" imgH="291960" progId="Equation.DSMT4">
                  <p:embed/>
                </p:oleObj>
              </mc:Choice>
              <mc:Fallback>
                <p:oleObj name="Equation" r:id="rId2" imgW="2286000" imgH="291960" progId="Equation.DSMT4">
                  <p:embed/>
                  <p:pic>
                    <p:nvPicPr>
                      <p:cNvPr id="3" name="Objeto 2">
                        <a:extLst>
                          <a:ext uri="{FF2B5EF4-FFF2-40B4-BE49-F238E27FC236}">
                            <a16:creationId xmlns:a16="http://schemas.microsoft.com/office/drawing/2014/main" id="{F5BEB272-53CA-4743-8E4E-7E6C2A9CB6BC}"/>
                          </a:ext>
                        </a:extLst>
                      </p:cNvPr>
                      <p:cNvPicPr>
                        <a:picLocks noChangeAspect="1" noChangeArrowheads="1"/>
                      </p:cNvPicPr>
                      <p:nvPr/>
                    </p:nvPicPr>
                    <p:blipFill>
                      <a:blip r:embed="rId3"/>
                      <a:srcRect/>
                      <a:stretch>
                        <a:fillRect/>
                      </a:stretch>
                    </p:blipFill>
                    <p:spPr bwMode="auto">
                      <a:xfrm>
                        <a:off x="4355976" y="3057390"/>
                        <a:ext cx="3473450" cy="468209"/>
                      </a:xfrm>
                      <a:prstGeom prst="rect">
                        <a:avLst/>
                      </a:prstGeom>
                      <a:noFill/>
                      <a:ln>
                        <a:noFill/>
                      </a:ln>
                    </p:spPr>
                  </p:pic>
                </p:oleObj>
              </mc:Fallback>
            </mc:AlternateContent>
          </a:graphicData>
        </a:graphic>
      </p:graphicFrame>
      <p:cxnSp>
        <p:nvCxnSpPr>
          <p:cNvPr id="8" name="Conector de Seta Reta 7">
            <a:extLst>
              <a:ext uri="{FF2B5EF4-FFF2-40B4-BE49-F238E27FC236}">
                <a16:creationId xmlns:a16="http://schemas.microsoft.com/office/drawing/2014/main" id="{FD0AABEC-1313-4E66-88AA-FB33594A164B}"/>
              </a:ext>
            </a:extLst>
          </p:cNvPr>
          <p:cNvCxnSpPr/>
          <p:nvPr/>
        </p:nvCxnSpPr>
        <p:spPr>
          <a:xfrm>
            <a:off x="8028384" y="4605719"/>
            <a:ext cx="7920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9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a:extLst>
              <a:ext uri="{FF2B5EF4-FFF2-40B4-BE49-F238E27FC236}">
                <a16:creationId xmlns:a16="http://schemas.microsoft.com/office/drawing/2014/main" id="{482900C6-4573-4812-A556-1A60F52450EE}"/>
              </a:ext>
            </a:extLst>
          </p:cNvPr>
          <p:cNvGraphicFramePr>
            <a:graphicFrameLocks noChangeAspect="1"/>
          </p:cNvGraphicFramePr>
          <p:nvPr>
            <p:extLst>
              <p:ext uri="{D42A27DB-BD31-4B8C-83A1-F6EECF244321}">
                <p14:modId xmlns:p14="http://schemas.microsoft.com/office/powerpoint/2010/main" val="306471795"/>
              </p:ext>
            </p:extLst>
          </p:nvPr>
        </p:nvGraphicFramePr>
        <p:xfrm>
          <a:off x="611560" y="507640"/>
          <a:ext cx="5904656" cy="839974"/>
        </p:xfrm>
        <a:graphic>
          <a:graphicData uri="http://schemas.openxmlformats.org/presentationml/2006/ole">
            <mc:AlternateContent xmlns:mc="http://schemas.openxmlformats.org/markup-compatibility/2006">
              <mc:Choice xmlns:v="urn:schemas-microsoft-com:vml" Requires="v">
                <p:oleObj name="Equation" r:id="rId2" imgW="2616120" imgH="419040" progId="Equation.DSMT4">
                  <p:embed/>
                </p:oleObj>
              </mc:Choice>
              <mc:Fallback>
                <p:oleObj name="Equation" r:id="rId2" imgW="2616120" imgH="419040" progId="Equation.DSMT4">
                  <p:embed/>
                  <p:pic>
                    <p:nvPicPr>
                      <p:cNvPr id="7171" name="Object 4"/>
                      <p:cNvPicPr>
                        <a:picLocks noChangeAspect="1" noChangeArrowheads="1"/>
                      </p:cNvPicPr>
                      <p:nvPr/>
                    </p:nvPicPr>
                    <p:blipFill>
                      <a:blip r:embed="rId3"/>
                      <a:srcRect/>
                      <a:stretch>
                        <a:fillRect/>
                      </a:stretch>
                    </p:blipFill>
                    <p:spPr bwMode="auto">
                      <a:xfrm>
                        <a:off x="611560" y="507640"/>
                        <a:ext cx="5904656" cy="839974"/>
                      </a:xfrm>
                      <a:prstGeom prst="rect">
                        <a:avLst/>
                      </a:prstGeom>
                      <a:noFill/>
                      <a:ln>
                        <a:noFill/>
                      </a:ln>
                      <a:effectLst/>
                    </p:spPr>
                  </p:pic>
                </p:oleObj>
              </mc:Fallback>
            </mc:AlternateContent>
          </a:graphicData>
        </a:graphic>
      </p:graphicFrame>
      <p:sp>
        <p:nvSpPr>
          <p:cNvPr id="3" name="CaixaDeTexto 2">
            <a:extLst>
              <a:ext uri="{FF2B5EF4-FFF2-40B4-BE49-F238E27FC236}">
                <a16:creationId xmlns:a16="http://schemas.microsoft.com/office/drawing/2014/main" id="{A10881F1-EBCE-4A7B-941D-DF91F5738B01}"/>
              </a:ext>
            </a:extLst>
          </p:cNvPr>
          <p:cNvSpPr txBox="1"/>
          <p:nvPr/>
        </p:nvSpPr>
        <p:spPr>
          <a:xfrm>
            <a:off x="179512" y="123478"/>
            <a:ext cx="8712968" cy="1661993"/>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Dada a Função Consumo </a:t>
            </a:r>
            <a:r>
              <a:rPr lang="pt-BR" sz="2000" dirty="0" err="1">
                <a:latin typeface="Arial" panose="020B0604020202020204" pitchFamily="34" charset="0"/>
                <a:cs typeface="Arial" panose="020B0604020202020204" pitchFamily="34" charset="0"/>
              </a:rPr>
              <a:t>Keynesiana</a:t>
            </a:r>
            <a:r>
              <a:rPr lang="pt-BR" sz="2000" dirty="0">
                <a:latin typeface="Arial" panose="020B0604020202020204" pitchFamily="34" charset="0"/>
                <a:cs typeface="Arial" panose="020B0604020202020204" pitchFamily="34" charset="0"/>
              </a:rPr>
              <a:t>, podemos calcular a </a:t>
            </a:r>
            <a:r>
              <a:rPr lang="pt-BR" sz="2000" dirty="0" err="1">
                <a:latin typeface="Arial" panose="020B0604020202020204" pitchFamily="34" charset="0"/>
                <a:cs typeface="Arial" panose="020B0604020202020204" pitchFamily="34" charset="0"/>
              </a:rPr>
              <a:t>PMeC</a:t>
            </a:r>
            <a:r>
              <a:rPr lang="pt-BR" sz="20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a:p>
            <a:endParaRPr lang="pt-BR" sz="1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Logo, conforme a renda corrente aumenta, a </a:t>
            </a:r>
            <a:r>
              <a:rPr lang="pt-BR" sz="2000" dirty="0" err="1">
                <a:latin typeface="Arial" panose="020B0604020202020204" pitchFamily="34" charset="0"/>
                <a:cs typeface="Arial" panose="020B0604020202020204" pitchFamily="34" charset="0"/>
              </a:rPr>
              <a:t>PMeC</a:t>
            </a:r>
            <a:r>
              <a:rPr lang="pt-BR" sz="2000" dirty="0">
                <a:latin typeface="Arial" panose="020B0604020202020204" pitchFamily="34" charset="0"/>
                <a:cs typeface="Arial" panose="020B0604020202020204" pitchFamily="34" charset="0"/>
              </a:rPr>
              <a:t> diminui.</a:t>
            </a:r>
          </a:p>
        </p:txBody>
      </p:sp>
      <p:sp>
        <p:nvSpPr>
          <p:cNvPr id="5" name="Retângulo 4">
            <a:extLst>
              <a:ext uri="{FF2B5EF4-FFF2-40B4-BE49-F238E27FC236}">
                <a16:creationId xmlns:a16="http://schemas.microsoft.com/office/drawing/2014/main" id="{5FA71F2C-54C1-4BBA-AC63-EAD0C163D6CD}"/>
              </a:ext>
            </a:extLst>
          </p:cNvPr>
          <p:cNvSpPr/>
          <p:nvPr/>
        </p:nvSpPr>
        <p:spPr>
          <a:xfrm>
            <a:off x="179512" y="1995686"/>
            <a:ext cx="8784976" cy="3139321"/>
          </a:xfrm>
          <a:prstGeom prst="rect">
            <a:avLst/>
          </a:prstGeom>
        </p:spPr>
        <p:txBody>
          <a:bodyPr wrap="square">
            <a:spAutoFit/>
          </a:bodyPr>
          <a:lstStyle/>
          <a:p>
            <a:pPr marL="285750" indent="-285750" algn="just">
              <a:spcBef>
                <a:spcPct val="50000"/>
              </a:spcBef>
              <a:buFont typeface="Wingdings" panose="05000000000000000000" pitchFamily="2" charset="2"/>
              <a:buChar char="§"/>
            </a:pPr>
            <a:r>
              <a:rPr lang="pt-BR" altLang="en-US" b="1" dirty="0">
                <a:latin typeface="Arial" panose="020B0604020202020204" pitchFamily="34" charset="0"/>
                <a:cs typeface="Arial" panose="020B0604020202020204" pitchFamily="34" charset="0"/>
              </a:rPr>
              <a:t>Problemas Com a Função Consumo </a:t>
            </a:r>
            <a:r>
              <a:rPr lang="pt-BR" altLang="en-US" b="1" dirty="0" err="1">
                <a:latin typeface="Arial" panose="020B0604020202020204" pitchFamily="34" charset="0"/>
                <a:cs typeface="Arial" panose="020B0604020202020204" pitchFamily="34" charset="0"/>
              </a:rPr>
              <a:t>Keynesiana</a:t>
            </a:r>
            <a:endParaRPr lang="pt-BR" altLang="en-US" b="1" dirty="0">
              <a:latin typeface="Arial" panose="020B0604020202020204" pitchFamily="34" charset="0"/>
              <a:cs typeface="Arial" panose="020B0604020202020204" pitchFamily="34" charset="0"/>
            </a:endParaRPr>
          </a:p>
          <a:p>
            <a:pPr marL="285750" indent="-285750" algn="just">
              <a:spcBef>
                <a:spcPct val="50000"/>
              </a:spcBef>
              <a:buFont typeface="Wingdings" panose="05000000000000000000" pitchFamily="2" charset="2"/>
              <a:buChar char="§"/>
            </a:pPr>
            <a:r>
              <a:rPr lang="pt-BR" altLang="en-US" dirty="0">
                <a:latin typeface="Arial" panose="020B0604020202020204" pitchFamily="34" charset="0"/>
                <a:cs typeface="Arial" panose="020B0604020202020204" pitchFamily="34" charset="0"/>
              </a:rPr>
              <a:t>Como a renda cresce ao longo do tempo, as famílias consumirão uma parcela cada vez menor de  suas rendas.  Com isso,  não haverão  investimentos lucrativos suficientes para absorver toda essa poupança, levando a economia a uma  “estagnação secular”.</a:t>
            </a:r>
          </a:p>
          <a:p>
            <a:pPr marL="342900" indent="-342900" algn="just">
              <a:spcBef>
                <a:spcPct val="50000"/>
              </a:spcBef>
              <a:buFont typeface="Wingdings" panose="05000000000000000000" pitchFamily="2" charset="2"/>
              <a:buChar char="§"/>
            </a:pPr>
            <a:r>
              <a:rPr lang="pt-BR" altLang="en-US" dirty="0">
                <a:latin typeface="Arial" panose="020B0604020202020204" pitchFamily="34" charset="0"/>
                <a:cs typeface="Arial" panose="020B0604020202020204" pitchFamily="34" charset="0"/>
              </a:rPr>
              <a:t>Simon Kuznets,  trabalhando  com  uma  série  temporal longa,  constatou  que a razão consumo / renda se mantinha notavelmente estável de década para década nos EUA.  Desta forma, a hipótese </a:t>
            </a:r>
            <a:r>
              <a:rPr lang="pt-BR" altLang="en-US" dirty="0" err="1">
                <a:latin typeface="Arial" panose="020B0604020202020204" pitchFamily="34" charset="0"/>
                <a:cs typeface="Arial" panose="020B0604020202020204" pitchFamily="34" charset="0"/>
              </a:rPr>
              <a:t>keynesiana</a:t>
            </a:r>
            <a:r>
              <a:rPr lang="pt-BR" altLang="en-US" dirty="0">
                <a:latin typeface="Arial" panose="020B0604020202020204" pitchFamily="34" charset="0"/>
                <a:cs typeface="Arial" panose="020B0604020202020204" pitchFamily="34" charset="0"/>
              </a:rPr>
              <a:t> não se sustentava no longo prazo, pois a renda crescia e a </a:t>
            </a:r>
            <a:r>
              <a:rPr lang="pt-BR" altLang="en-US" dirty="0" err="1">
                <a:latin typeface="Arial" panose="020B0604020202020204" pitchFamily="34" charset="0"/>
                <a:cs typeface="Arial" panose="020B0604020202020204" pitchFamily="34" charset="0"/>
              </a:rPr>
              <a:t>PMeC</a:t>
            </a:r>
            <a:r>
              <a:rPr lang="pt-BR" altLang="en-US" dirty="0">
                <a:latin typeface="Arial" panose="020B0604020202020204" pitchFamily="34" charset="0"/>
                <a:cs typeface="Arial" panose="020B0604020202020204" pitchFamily="34" charset="0"/>
              </a:rPr>
              <a:t> se mantinha constante (em alguns momentos crescia).</a:t>
            </a: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29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580A7F9-6EE5-473F-8FD4-5B677C51E9FD}"/>
              </a:ext>
            </a:extLst>
          </p:cNvPr>
          <p:cNvSpPr txBox="1"/>
          <p:nvPr/>
        </p:nvSpPr>
        <p:spPr>
          <a:xfrm>
            <a:off x="179511" y="267494"/>
            <a:ext cx="8688041" cy="1384995"/>
          </a:xfrm>
          <a:prstGeom prst="rect">
            <a:avLst/>
          </a:prstGeom>
          <a:noFill/>
        </p:spPr>
        <p:txBody>
          <a:bodyPr wrap="square" rtlCol="0">
            <a:spAutoFit/>
          </a:bodyPr>
          <a:lstStyle/>
          <a:p>
            <a:pPr marL="285750" indent="-285750" algn="just">
              <a:buFont typeface="Wingdings" panose="05000000000000000000" pitchFamily="2" charset="2"/>
              <a:buChar char="§"/>
            </a:pPr>
            <a:r>
              <a:rPr lang="pt-BR" dirty="0" err="1">
                <a:latin typeface="Arial" panose="020B0604020202020204" pitchFamily="34" charset="0"/>
                <a:cs typeface="Arial" panose="020B0604020202020204" pitchFamily="34" charset="0"/>
              </a:rPr>
              <a:t>Kurz</a:t>
            </a:r>
            <a:r>
              <a:rPr lang="pt-BR" dirty="0">
                <a:latin typeface="Arial" panose="020B0604020202020204" pitchFamily="34" charset="0"/>
                <a:cs typeface="Arial" panose="020B0604020202020204" pitchFamily="34" charset="0"/>
              </a:rPr>
              <a:t>, M. </a:t>
            </a:r>
            <a:r>
              <a:rPr lang="pt-BR"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General Instability of a Class of Competitive Growth Processes”. </a:t>
            </a:r>
            <a:r>
              <a:rPr lang="en-US" dirty="0">
                <a:latin typeface="Arial" panose="020B0604020202020204" pitchFamily="34" charset="0"/>
                <a:cs typeface="Arial" panose="020B0604020202020204" pitchFamily="34" charset="0"/>
              </a:rPr>
              <a:t>Review of Economic Studies, 1968.</a:t>
            </a:r>
          </a:p>
          <a:p>
            <a:pPr marL="285750" indent="-285750" algn="just">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n-US" dirty="0">
                <a:latin typeface="Arial" panose="020B0604020202020204" pitchFamily="34" charset="0"/>
                <a:cs typeface="Arial" panose="020B0604020202020204" pitchFamily="34" charset="0"/>
              </a:rPr>
              <a:t>Jones, L. E. e </a:t>
            </a:r>
            <a:r>
              <a:rPr lang="en-US" dirty="0" err="1">
                <a:latin typeface="Arial" panose="020B0604020202020204" pitchFamily="34" charset="0"/>
                <a:cs typeface="Arial" panose="020B0604020202020204" pitchFamily="34" charset="0"/>
              </a:rPr>
              <a:t>Manuelli</a:t>
            </a:r>
            <a:r>
              <a:rPr lang="en-US" dirty="0">
                <a:latin typeface="Arial" panose="020B0604020202020204" pitchFamily="34" charset="0"/>
                <a:cs typeface="Arial" panose="020B0604020202020204" pitchFamily="34" charset="0"/>
              </a:rPr>
              <a:t>, R. E. </a:t>
            </a:r>
            <a:r>
              <a:rPr lang="en-US" i="1" dirty="0">
                <a:latin typeface="Arial" panose="020B0604020202020204" pitchFamily="34" charset="0"/>
                <a:cs typeface="Arial" panose="020B0604020202020204" pitchFamily="34" charset="0"/>
              </a:rPr>
              <a:t>“The Sources of Growth”. </a:t>
            </a:r>
            <a:r>
              <a:rPr lang="en-US" dirty="0">
                <a:latin typeface="Arial" panose="020B0604020202020204" pitchFamily="34" charset="0"/>
                <a:cs typeface="Arial" panose="020B0604020202020204" pitchFamily="34" charset="0"/>
              </a:rPr>
              <a:t>Journal of Economic Dynamics and Control, 1997.</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7538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BC8C9577-3F35-40F2-BCAE-75A6D1176B58}"/>
              </a:ext>
            </a:extLst>
          </p:cNvPr>
          <p:cNvSpPr/>
          <p:nvPr/>
        </p:nvSpPr>
        <p:spPr>
          <a:xfrm>
            <a:off x="179512" y="63664"/>
            <a:ext cx="8712968"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0) </a:t>
            </a:r>
            <a:r>
              <a:rPr lang="pt-BR" sz="2000" dirty="0">
                <a:solidFill>
                  <a:srgbClr val="000000"/>
                </a:solidFill>
                <a:latin typeface="Arial" panose="020B0604020202020204" pitchFamily="34" charset="0"/>
                <a:cs typeface="Arial" panose="020B0604020202020204" pitchFamily="34" charset="0"/>
              </a:rPr>
              <a:t>A função de produção na forma intensiva satisfaz as condições de </a:t>
            </a:r>
            <a:r>
              <a:rPr lang="pt-BR" sz="2000" dirty="0" err="1">
                <a:solidFill>
                  <a:srgbClr val="000000"/>
                </a:solidFill>
                <a:latin typeface="Arial" panose="020B0604020202020204" pitchFamily="34" charset="0"/>
                <a:cs typeface="Arial" panose="020B0604020202020204" pitchFamily="34" charset="0"/>
              </a:rPr>
              <a:t>Inada</a:t>
            </a:r>
            <a:r>
              <a:rPr lang="pt-BR" sz="2000" dirty="0">
                <a:solidFill>
                  <a:srgbClr val="000000"/>
                </a:solidFill>
                <a:latin typeface="Arial" panose="020B0604020202020204" pitchFamily="34" charset="0"/>
                <a:cs typeface="Arial" panose="020B0604020202020204" pitchFamily="34" charset="0"/>
              </a:rPr>
              <a:t>. </a:t>
            </a:r>
          </a:p>
          <a:p>
            <a:pPr algn="just"/>
            <a:endParaRPr lang="pt-BR" sz="2000" dirty="0">
              <a:latin typeface="Arial" panose="020B0604020202020204" pitchFamily="34" charset="0"/>
              <a:cs typeface="Arial" panose="020B0604020202020204" pitchFamily="34" charset="0"/>
            </a:endParaRPr>
          </a:p>
        </p:txBody>
      </p:sp>
      <p:graphicFrame>
        <p:nvGraphicFramePr>
          <p:cNvPr id="3" name="Objeto 2">
            <a:extLst>
              <a:ext uri="{FF2B5EF4-FFF2-40B4-BE49-F238E27FC236}">
                <a16:creationId xmlns:a16="http://schemas.microsoft.com/office/drawing/2014/main" id="{E2A540DB-7FE2-48AD-81AC-8C27D1E24BB2}"/>
              </a:ext>
            </a:extLst>
          </p:cNvPr>
          <p:cNvGraphicFramePr>
            <a:graphicFrameLocks noChangeAspect="1"/>
          </p:cNvGraphicFramePr>
          <p:nvPr>
            <p:extLst>
              <p:ext uri="{D42A27DB-BD31-4B8C-83A1-F6EECF244321}">
                <p14:modId xmlns:p14="http://schemas.microsoft.com/office/powerpoint/2010/main" val="194955067"/>
              </p:ext>
            </p:extLst>
          </p:nvPr>
        </p:nvGraphicFramePr>
        <p:xfrm>
          <a:off x="6588224" y="522104"/>
          <a:ext cx="2260551" cy="393462"/>
        </p:xfrm>
        <a:graphic>
          <a:graphicData uri="http://schemas.openxmlformats.org/presentationml/2006/ole">
            <mc:AlternateContent xmlns:mc="http://schemas.openxmlformats.org/markup-compatibility/2006">
              <mc:Choice xmlns:v="urn:schemas-microsoft-com:vml" Requires="v">
                <p:oleObj name="Equation" r:id="rId2" imgW="1130040" imgH="190440" progId="Equation.DSMT4">
                  <p:embed/>
                </p:oleObj>
              </mc:Choice>
              <mc:Fallback>
                <p:oleObj name="Equation" r:id="rId2" imgW="1130040" imgH="190440" progId="Equation.DSMT4">
                  <p:embed/>
                  <p:pic>
                    <p:nvPicPr>
                      <p:cNvPr id="3" name="Objeto 2">
                        <a:extLst>
                          <a:ext uri="{FF2B5EF4-FFF2-40B4-BE49-F238E27FC236}">
                            <a16:creationId xmlns:a16="http://schemas.microsoft.com/office/drawing/2014/main" id="{F5BEB272-53CA-4743-8E4E-7E6C2A9CB6BC}"/>
                          </a:ext>
                        </a:extLst>
                      </p:cNvPr>
                      <p:cNvPicPr>
                        <a:picLocks noChangeAspect="1" noChangeArrowheads="1"/>
                      </p:cNvPicPr>
                      <p:nvPr/>
                    </p:nvPicPr>
                    <p:blipFill>
                      <a:blip r:embed="rId3"/>
                      <a:srcRect/>
                      <a:stretch>
                        <a:fillRect/>
                      </a:stretch>
                    </p:blipFill>
                    <p:spPr bwMode="auto">
                      <a:xfrm>
                        <a:off x="6588224" y="522104"/>
                        <a:ext cx="2260551" cy="393462"/>
                      </a:xfrm>
                      <a:prstGeom prst="rect">
                        <a:avLst/>
                      </a:prstGeom>
                      <a:solidFill>
                        <a:schemeClr val="bg1">
                          <a:lumMod val="95000"/>
                        </a:schemeClr>
                      </a:solidFill>
                      <a:ln>
                        <a:solidFill>
                          <a:schemeClr val="tx1"/>
                        </a:solidFill>
                      </a:ln>
                    </p:spPr>
                  </p:pic>
                </p:oleObj>
              </mc:Fallback>
            </mc:AlternateContent>
          </a:graphicData>
        </a:graphic>
      </p:graphicFrame>
      <p:sp>
        <p:nvSpPr>
          <p:cNvPr id="4" name="CaixaDeTexto 3">
            <a:extLst>
              <a:ext uri="{FF2B5EF4-FFF2-40B4-BE49-F238E27FC236}">
                <a16:creationId xmlns:a16="http://schemas.microsoft.com/office/drawing/2014/main" id="{8FA6A435-787B-416F-B6BB-EBC6BED7042A}"/>
              </a:ext>
            </a:extLst>
          </p:cNvPr>
          <p:cNvSpPr txBox="1"/>
          <p:nvPr/>
        </p:nvSpPr>
        <p:spPr>
          <a:xfrm>
            <a:off x="179512" y="515456"/>
            <a:ext cx="8712968" cy="400110"/>
          </a:xfrm>
          <a:prstGeom prst="rect">
            <a:avLst/>
          </a:prstGeom>
          <a:noFill/>
        </p:spPr>
        <p:txBody>
          <a:bodyPr wrap="square" rtlCol="0">
            <a:spAutoFit/>
          </a:bodyPr>
          <a:lstStyle/>
          <a:p>
            <a:pPr marL="342900" indent="-342900">
              <a:buFont typeface="Arial" panose="020B0604020202020204" pitchFamily="34" charset="0"/>
              <a:buChar char="•"/>
            </a:pPr>
            <a:r>
              <a:rPr lang="pt-BR" sz="2000" dirty="0">
                <a:latin typeface="Arial" panose="020B0604020202020204" pitchFamily="34" charset="0"/>
                <a:cs typeface="Arial" panose="020B0604020202020204" pitchFamily="34" charset="0"/>
              </a:rPr>
              <a:t>Vamos analisar as propriedades da FDP </a:t>
            </a:r>
            <a:r>
              <a:rPr lang="pt-BR" sz="2000" dirty="0" err="1">
                <a:latin typeface="Arial" panose="020B0604020202020204" pitchFamily="34" charset="0"/>
                <a:cs typeface="Arial" panose="020B0604020202020204" pitchFamily="34" charset="0"/>
              </a:rPr>
              <a:t>Sobelow</a:t>
            </a:r>
            <a:r>
              <a:rPr lang="pt-BR" sz="2000"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sym typeface="Symbol" panose="05050102010706020507" pitchFamily="18" charset="2"/>
              </a:rPr>
              <a:t></a:t>
            </a:r>
            <a:endParaRPr lang="pt-BR" sz="20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A51A78C0-7F2D-4D75-8260-9A41E44A5594}"/>
              </a:ext>
            </a:extLst>
          </p:cNvPr>
          <p:cNvSpPr txBox="1"/>
          <p:nvPr/>
        </p:nvSpPr>
        <p:spPr>
          <a:xfrm>
            <a:off x="179512" y="875496"/>
            <a:ext cx="8712968" cy="584775"/>
          </a:xfrm>
          <a:prstGeom prst="rect">
            <a:avLst/>
          </a:prstGeom>
          <a:noFill/>
        </p:spPr>
        <p:txBody>
          <a:bodyPr wrap="square" rtlCol="0">
            <a:spAutoFit/>
          </a:bodyPr>
          <a:lstStyle/>
          <a:p>
            <a:endParaRPr lang="pt-BR" sz="1200" dirty="0">
              <a:latin typeface="Arial" panose="020B0604020202020204" pitchFamily="34" charset="0"/>
              <a:cs typeface="Arial" panose="020B0604020202020204" pitchFamily="34" charset="0"/>
            </a:endParaRPr>
          </a:p>
          <a:p>
            <a:pPr marL="457200" indent="-457200">
              <a:buFont typeface="+mj-lt"/>
              <a:buAutoNum type="alphaLcParenR"/>
            </a:pPr>
            <a:r>
              <a:rPr lang="pt-BR" sz="2000" dirty="0">
                <a:latin typeface="Arial" panose="020B0604020202020204" pitchFamily="34" charset="0"/>
                <a:cs typeface="Arial" panose="020B0604020202020204" pitchFamily="34" charset="0"/>
              </a:rPr>
              <a:t>Ela apresenta rendimentos constantes de escala, dado que:</a:t>
            </a:r>
          </a:p>
        </p:txBody>
      </p:sp>
      <p:graphicFrame>
        <p:nvGraphicFramePr>
          <p:cNvPr id="6" name="Objeto 5">
            <a:extLst>
              <a:ext uri="{FF2B5EF4-FFF2-40B4-BE49-F238E27FC236}">
                <a16:creationId xmlns:a16="http://schemas.microsoft.com/office/drawing/2014/main" id="{762CE36C-0213-4564-9D21-962F21C38E97}"/>
              </a:ext>
            </a:extLst>
          </p:cNvPr>
          <p:cNvGraphicFramePr>
            <a:graphicFrameLocks noChangeAspect="1"/>
          </p:cNvGraphicFramePr>
          <p:nvPr>
            <p:extLst>
              <p:ext uri="{D42A27DB-BD31-4B8C-83A1-F6EECF244321}">
                <p14:modId xmlns:p14="http://schemas.microsoft.com/office/powerpoint/2010/main" val="900673429"/>
              </p:ext>
            </p:extLst>
          </p:nvPr>
        </p:nvGraphicFramePr>
        <p:xfrm>
          <a:off x="798513" y="1451162"/>
          <a:ext cx="5869117" cy="504453"/>
        </p:xfrm>
        <a:graphic>
          <a:graphicData uri="http://schemas.openxmlformats.org/presentationml/2006/ole">
            <mc:AlternateContent xmlns:mc="http://schemas.openxmlformats.org/markup-compatibility/2006">
              <mc:Choice xmlns:v="urn:schemas-microsoft-com:vml" Requires="v">
                <p:oleObj name="Equation" r:id="rId4" imgW="3365280" imgH="279360" progId="Equation.DSMT4">
                  <p:embed/>
                </p:oleObj>
              </mc:Choice>
              <mc:Fallback>
                <p:oleObj name="Equation" r:id="rId4" imgW="3365280" imgH="279360" progId="Equation.DSMT4">
                  <p:embed/>
                  <p:pic>
                    <p:nvPicPr>
                      <p:cNvPr id="3" name="Objeto 2">
                        <a:extLst>
                          <a:ext uri="{FF2B5EF4-FFF2-40B4-BE49-F238E27FC236}">
                            <a16:creationId xmlns:a16="http://schemas.microsoft.com/office/drawing/2014/main" id="{E2A540DB-7FE2-48AD-81AC-8C27D1E24BB2}"/>
                          </a:ext>
                        </a:extLst>
                      </p:cNvPr>
                      <p:cNvPicPr>
                        <a:picLocks noChangeAspect="1" noChangeArrowheads="1"/>
                      </p:cNvPicPr>
                      <p:nvPr/>
                    </p:nvPicPr>
                    <p:blipFill>
                      <a:blip r:embed="rId5"/>
                      <a:srcRect/>
                      <a:stretch>
                        <a:fillRect/>
                      </a:stretch>
                    </p:blipFill>
                    <p:spPr bwMode="auto">
                      <a:xfrm>
                        <a:off x="798513" y="1451162"/>
                        <a:ext cx="5869117" cy="504453"/>
                      </a:xfrm>
                      <a:prstGeom prst="rect">
                        <a:avLst/>
                      </a:prstGeom>
                      <a:noFill/>
                      <a:ln>
                        <a:noFill/>
                      </a:ln>
                    </p:spPr>
                  </p:pic>
                </p:oleObj>
              </mc:Fallback>
            </mc:AlternateContent>
          </a:graphicData>
        </a:graphic>
      </p:graphicFrame>
      <p:sp>
        <p:nvSpPr>
          <p:cNvPr id="7" name="CaixaDeTexto 6">
            <a:extLst>
              <a:ext uri="{FF2B5EF4-FFF2-40B4-BE49-F238E27FC236}">
                <a16:creationId xmlns:a16="http://schemas.microsoft.com/office/drawing/2014/main" id="{AD6906E8-B8CB-4962-A1F3-30B118D08593}"/>
              </a:ext>
            </a:extLst>
          </p:cNvPr>
          <p:cNvSpPr txBox="1"/>
          <p:nvPr/>
        </p:nvSpPr>
        <p:spPr>
          <a:xfrm>
            <a:off x="683568" y="1955616"/>
            <a:ext cx="8208912" cy="400110"/>
          </a:xfrm>
          <a:prstGeom prst="rect">
            <a:avLst/>
          </a:prstGeom>
          <a:noFill/>
        </p:spPr>
        <p:txBody>
          <a:bodyPr wrap="square" rtlCol="0">
            <a:spAutoFit/>
          </a:bodyPr>
          <a:lstStyle/>
          <a:p>
            <a:pPr marL="342900" indent="-342900">
              <a:buFont typeface="Arial" panose="020B0604020202020204" pitchFamily="34" charset="0"/>
              <a:buChar char="•"/>
            </a:pPr>
            <a:r>
              <a:rPr lang="pt-BR" sz="2000" dirty="0">
                <a:latin typeface="Arial" panose="020B0604020202020204" pitchFamily="34" charset="0"/>
                <a:cs typeface="Arial" panose="020B0604020202020204" pitchFamily="34" charset="0"/>
              </a:rPr>
              <a:t>Onde H </a:t>
            </a:r>
            <a:r>
              <a:rPr lang="pt-BR" sz="2000" dirty="0">
                <a:latin typeface="Arial" panose="020B0604020202020204" pitchFamily="34" charset="0"/>
                <a:cs typeface="Arial" panose="020B0604020202020204" pitchFamily="34" charset="0"/>
                <a:sym typeface="Symbol" panose="05050102010706020507" pitchFamily="18" charset="2"/>
              </a:rPr>
              <a:t></a:t>
            </a:r>
            <a:r>
              <a:rPr lang="pt-BR" sz="2000" dirty="0">
                <a:latin typeface="Arial" panose="020B0604020202020204" pitchFamily="34" charset="0"/>
                <a:cs typeface="Arial" panose="020B0604020202020204" pitchFamily="34" charset="0"/>
              </a:rPr>
              <a:t> (AL), ou seja, as unidades eficientes de trabalho.</a:t>
            </a:r>
          </a:p>
        </p:txBody>
      </p:sp>
      <p:sp>
        <p:nvSpPr>
          <p:cNvPr id="8" name="CaixaDeTexto 7">
            <a:extLst>
              <a:ext uri="{FF2B5EF4-FFF2-40B4-BE49-F238E27FC236}">
                <a16:creationId xmlns:a16="http://schemas.microsoft.com/office/drawing/2014/main" id="{352BB6CD-9A30-41D0-BF53-BF59E4684FAA}"/>
              </a:ext>
            </a:extLst>
          </p:cNvPr>
          <p:cNvSpPr txBox="1"/>
          <p:nvPr/>
        </p:nvSpPr>
        <p:spPr>
          <a:xfrm>
            <a:off x="179512" y="2402217"/>
            <a:ext cx="8712968" cy="584775"/>
          </a:xfrm>
          <a:prstGeom prst="rect">
            <a:avLst/>
          </a:prstGeom>
          <a:noFill/>
        </p:spPr>
        <p:txBody>
          <a:bodyPr wrap="square" rtlCol="0">
            <a:spAutoFit/>
          </a:bodyPr>
          <a:lstStyle/>
          <a:p>
            <a:pPr marL="228600" indent="-228600">
              <a:buFont typeface="+mj-lt"/>
              <a:buAutoNum type="alphaLcParenR" startAt="2"/>
            </a:pPr>
            <a:endParaRPr lang="pt-BR" sz="1200" dirty="0">
              <a:latin typeface="Arial" panose="020B0604020202020204" pitchFamily="34" charset="0"/>
              <a:cs typeface="Arial" panose="020B0604020202020204" pitchFamily="34" charset="0"/>
            </a:endParaRPr>
          </a:p>
          <a:p>
            <a:pPr marL="457200" indent="-457200">
              <a:buFont typeface="+mj-lt"/>
              <a:buAutoNum type="alphaLcParenR" startAt="2"/>
            </a:pPr>
            <a:r>
              <a:rPr lang="pt-BR" sz="2000" dirty="0">
                <a:latin typeface="Arial" panose="020B0604020202020204" pitchFamily="34" charset="0"/>
                <a:cs typeface="Arial" panose="020B0604020202020204" pitchFamily="34" charset="0"/>
              </a:rPr>
              <a:t>As produtividades marginais são positivas e decrescentes:</a:t>
            </a:r>
          </a:p>
        </p:txBody>
      </p:sp>
      <p:graphicFrame>
        <p:nvGraphicFramePr>
          <p:cNvPr id="9" name="Objeto 8">
            <a:extLst>
              <a:ext uri="{FF2B5EF4-FFF2-40B4-BE49-F238E27FC236}">
                <a16:creationId xmlns:a16="http://schemas.microsoft.com/office/drawing/2014/main" id="{7F4C77B7-0674-4382-AB7A-2126805D8EA4}"/>
              </a:ext>
            </a:extLst>
          </p:cNvPr>
          <p:cNvGraphicFramePr>
            <a:graphicFrameLocks noChangeAspect="1"/>
          </p:cNvGraphicFramePr>
          <p:nvPr>
            <p:extLst>
              <p:ext uri="{D42A27DB-BD31-4B8C-83A1-F6EECF244321}">
                <p14:modId xmlns:p14="http://schemas.microsoft.com/office/powerpoint/2010/main" val="1458235464"/>
              </p:ext>
            </p:extLst>
          </p:nvPr>
        </p:nvGraphicFramePr>
        <p:xfrm>
          <a:off x="779810" y="3036130"/>
          <a:ext cx="6355788" cy="756680"/>
        </p:xfrm>
        <a:graphic>
          <a:graphicData uri="http://schemas.openxmlformats.org/presentationml/2006/ole">
            <mc:AlternateContent xmlns:mc="http://schemas.openxmlformats.org/markup-compatibility/2006">
              <mc:Choice xmlns:v="urn:schemas-microsoft-com:vml" Requires="v">
                <p:oleObj name="Equation" r:id="rId6" imgW="3644640" imgH="419040" progId="Equation.DSMT4">
                  <p:embed/>
                </p:oleObj>
              </mc:Choice>
              <mc:Fallback>
                <p:oleObj name="Equation" r:id="rId6" imgW="3644640" imgH="419040" progId="Equation.DSMT4">
                  <p:embed/>
                  <p:pic>
                    <p:nvPicPr>
                      <p:cNvPr id="6" name="Objeto 5">
                        <a:extLst>
                          <a:ext uri="{FF2B5EF4-FFF2-40B4-BE49-F238E27FC236}">
                            <a16:creationId xmlns:a16="http://schemas.microsoft.com/office/drawing/2014/main" id="{762CE36C-0213-4564-9D21-962F21C38E97}"/>
                          </a:ext>
                        </a:extLst>
                      </p:cNvPr>
                      <p:cNvPicPr>
                        <a:picLocks noChangeAspect="1" noChangeArrowheads="1"/>
                      </p:cNvPicPr>
                      <p:nvPr/>
                    </p:nvPicPr>
                    <p:blipFill>
                      <a:blip r:embed="rId7"/>
                      <a:srcRect/>
                      <a:stretch>
                        <a:fillRect/>
                      </a:stretch>
                    </p:blipFill>
                    <p:spPr bwMode="auto">
                      <a:xfrm>
                        <a:off x="779810" y="3036130"/>
                        <a:ext cx="6355788" cy="756680"/>
                      </a:xfrm>
                      <a:prstGeom prst="rect">
                        <a:avLst/>
                      </a:prstGeom>
                      <a:noFill/>
                      <a:ln>
                        <a:noFill/>
                      </a:ln>
                    </p:spPr>
                  </p:pic>
                </p:oleObj>
              </mc:Fallback>
            </mc:AlternateContent>
          </a:graphicData>
        </a:graphic>
      </p:graphicFrame>
      <p:graphicFrame>
        <p:nvGraphicFramePr>
          <p:cNvPr id="10" name="Objeto 9">
            <a:extLst>
              <a:ext uri="{FF2B5EF4-FFF2-40B4-BE49-F238E27FC236}">
                <a16:creationId xmlns:a16="http://schemas.microsoft.com/office/drawing/2014/main" id="{FCBF6152-44E7-4F23-93D6-522107D21D5C}"/>
              </a:ext>
            </a:extLst>
          </p:cNvPr>
          <p:cNvGraphicFramePr>
            <a:graphicFrameLocks noChangeAspect="1"/>
          </p:cNvGraphicFramePr>
          <p:nvPr>
            <p:extLst>
              <p:ext uri="{D42A27DB-BD31-4B8C-83A1-F6EECF244321}">
                <p14:modId xmlns:p14="http://schemas.microsoft.com/office/powerpoint/2010/main" val="557631207"/>
              </p:ext>
            </p:extLst>
          </p:nvPr>
        </p:nvGraphicFramePr>
        <p:xfrm>
          <a:off x="749300" y="3975310"/>
          <a:ext cx="6399443" cy="756680"/>
        </p:xfrm>
        <a:graphic>
          <a:graphicData uri="http://schemas.openxmlformats.org/presentationml/2006/ole">
            <mc:AlternateContent xmlns:mc="http://schemas.openxmlformats.org/markup-compatibility/2006">
              <mc:Choice xmlns:v="urn:schemas-microsoft-com:vml" Requires="v">
                <p:oleObj name="Equation" r:id="rId8" imgW="3670200" imgH="419040" progId="Equation.DSMT4">
                  <p:embed/>
                </p:oleObj>
              </mc:Choice>
              <mc:Fallback>
                <p:oleObj name="Equation" r:id="rId8" imgW="3670200" imgH="419040" progId="Equation.DSMT4">
                  <p:embed/>
                  <p:pic>
                    <p:nvPicPr>
                      <p:cNvPr id="9" name="Objeto 8">
                        <a:extLst>
                          <a:ext uri="{FF2B5EF4-FFF2-40B4-BE49-F238E27FC236}">
                            <a16:creationId xmlns:a16="http://schemas.microsoft.com/office/drawing/2014/main" id="{7F4C77B7-0674-4382-AB7A-2126805D8EA4}"/>
                          </a:ext>
                        </a:extLst>
                      </p:cNvPr>
                      <p:cNvPicPr>
                        <a:picLocks noChangeAspect="1" noChangeArrowheads="1"/>
                      </p:cNvPicPr>
                      <p:nvPr/>
                    </p:nvPicPr>
                    <p:blipFill>
                      <a:blip r:embed="rId9"/>
                      <a:srcRect/>
                      <a:stretch>
                        <a:fillRect/>
                      </a:stretch>
                    </p:blipFill>
                    <p:spPr bwMode="auto">
                      <a:xfrm>
                        <a:off x="749300" y="3975310"/>
                        <a:ext cx="6399443" cy="756680"/>
                      </a:xfrm>
                      <a:prstGeom prst="rect">
                        <a:avLst/>
                      </a:prstGeom>
                      <a:noFill/>
                      <a:ln>
                        <a:noFill/>
                      </a:ln>
                    </p:spPr>
                  </p:pic>
                </p:oleObj>
              </mc:Fallback>
            </mc:AlternateContent>
          </a:graphicData>
        </a:graphic>
      </p:graphicFrame>
      <p:sp>
        <p:nvSpPr>
          <p:cNvPr id="11" name="CaixaDeTexto 10">
            <a:extLst>
              <a:ext uri="{FF2B5EF4-FFF2-40B4-BE49-F238E27FC236}">
                <a16:creationId xmlns:a16="http://schemas.microsoft.com/office/drawing/2014/main" id="{83368FAA-FC9B-4E04-A6F4-C0ED18D55BFE}"/>
              </a:ext>
            </a:extLst>
          </p:cNvPr>
          <p:cNvSpPr txBox="1"/>
          <p:nvPr/>
        </p:nvSpPr>
        <p:spPr>
          <a:xfrm>
            <a:off x="8748464" y="83408"/>
            <a:ext cx="288032" cy="400110"/>
          </a:xfrm>
          <a:prstGeom prst="rect">
            <a:avLst/>
          </a:prstGeom>
          <a:noFill/>
          <a:ln>
            <a:noFill/>
          </a:ln>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60634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1"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FC56B733-CED3-46F8-868B-6C374C6F5A63}"/>
              </a:ext>
            </a:extLst>
          </p:cNvPr>
          <p:cNvSpPr/>
          <p:nvPr/>
        </p:nvSpPr>
        <p:spPr>
          <a:xfrm>
            <a:off x="683568" y="915566"/>
            <a:ext cx="1944216" cy="761274"/>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F394FA2B-6283-4DB0-B4D8-DDEB8297E000}"/>
              </a:ext>
            </a:extLst>
          </p:cNvPr>
          <p:cNvSpPr txBox="1"/>
          <p:nvPr/>
        </p:nvSpPr>
        <p:spPr>
          <a:xfrm>
            <a:off x="179512" y="-20538"/>
            <a:ext cx="8712968" cy="892552"/>
          </a:xfrm>
          <a:prstGeom prst="rect">
            <a:avLst/>
          </a:prstGeom>
          <a:noFill/>
        </p:spPr>
        <p:txBody>
          <a:bodyPr wrap="square" rtlCol="0">
            <a:spAutoFit/>
          </a:bodyPr>
          <a:lstStyle/>
          <a:p>
            <a:pPr marL="228600" indent="-228600" algn="just">
              <a:buFont typeface="+mj-lt"/>
              <a:buAutoNum type="alphaLcParenR" startAt="2"/>
            </a:pPr>
            <a:endParaRPr lang="pt-BR" sz="1200" dirty="0">
              <a:latin typeface="Arial" panose="020B0604020202020204" pitchFamily="34" charset="0"/>
              <a:cs typeface="Arial" panose="020B0604020202020204" pitchFamily="34" charset="0"/>
            </a:endParaRPr>
          </a:p>
          <a:p>
            <a:pPr marL="457200" indent="-457200" algn="just">
              <a:buFont typeface="+mj-lt"/>
              <a:buAutoNum type="alphaLcParenR" startAt="3"/>
            </a:pPr>
            <a:r>
              <a:rPr lang="pt-BR" sz="2000" dirty="0">
                <a:latin typeface="Arial" panose="020B0604020202020204" pitchFamily="34" charset="0"/>
                <a:cs typeface="Arial" panose="020B0604020202020204" pitchFamily="34" charset="0"/>
              </a:rPr>
              <a:t>A FDP </a:t>
            </a:r>
            <a:r>
              <a:rPr lang="pt-BR" sz="2000" dirty="0" err="1">
                <a:latin typeface="Arial" panose="020B0604020202020204" pitchFamily="34" charset="0"/>
                <a:cs typeface="Arial" panose="020B0604020202020204" pitchFamily="34" charset="0"/>
              </a:rPr>
              <a:t>Sobelow</a:t>
            </a:r>
            <a:r>
              <a:rPr lang="pt-BR" sz="2000" dirty="0">
                <a:latin typeface="Arial" panose="020B0604020202020204" pitchFamily="34" charset="0"/>
                <a:cs typeface="Arial" panose="020B0604020202020204" pitchFamily="34" charset="0"/>
              </a:rPr>
              <a:t> </a:t>
            </a:r>
            <a:r>
              <a:rPr lang="pt-BR" sz="2000" b="1" u="sng" dirty="0">
                <a:latin typeface="Arial" panose="020B0604020202020204" pitchFamily="34" charset="0"/>
                <a:cs typeface="Arial" panose="020B0604020202020204" pitchFamily="34" charset="0"/>
              </a:rPr>
              <a:t>viola as condições de </a:t>
            </a:r>
            <a:r>
              <a:rPr lang="pt-BR" sz="2000" b="1" u="sng" dirty="0" err="1">
                <a:latin typeface="Arial" panose="020B0604020202020204" pitchFamily="34" charset="0"/>
                <a:cs typeface="Arial" panose="020B0604020202020204" pitchFamily="34" charset="0"/>
              </a:rPr>
              <a:t>Inada</a:t>
            </a:r>
            <a:r>
              <a:rPr lang="pt-BR" sz="2000" dirty="0">
                <a:latin typeface="Arial" panose="020B0604020202020204" pitchFamily="34" charset="0"/>
                <a:cs typeface="Arial" panose="020B0604020202020204" pitchFamily="34" charset="0"/>
              </a:rPr>
              <a:t>, pois quando K tente ao infinito a </a:t>
            </a:r>
            <a:r>
              <a:rPr lang="pt-BR" sz="2000" dirty="0" err="1">
                <a:latin typeface="Arial" panose="020B0604020202020204" pitchFamily="34" charset="0"/>
                <a:cs typeface="Arial" panose="020B0604020202020204" pitchFamily="34" charset="0"/>
              </a:rPr>
              <a:t>PMgK</a:t>
            </a:r>
            <a:r>
              <a:rPr lang="pt-BR" sz="2000" dirty="0">
                <a:latin typeface="Arial" panose="020B0604020202020204" pitchFamily="34" charset="0"/>
                <a:cs typeface="Arial" panose="020B0604020202020204" pitchFamily="34" charset="0"/>
              </a:rPr>
              <a:t> tende para B.</a:t>
            </a:r>
          </a:p>
        </p:txBody>
      </p:sp>
      <p:graphicFrame>
        <p:nvGraphicFramePr>
          <p:cNvPr id="3" name="Objeto 2">
            <a:extLst>
              <a:ext uri="{FF2B5EF4-FFF2-40B4-BE49-F238E27FC236}">
                <a16:creationId xmlns:a16="http://schemas.microsoft.com/office/drawing/2014/main" id="{7657D888-B027-4BFE-8427-698421009FE1}"/>
              </a:ext>
            </a:extLst>
          </p:cNvPr>
          <p:cNvGraphicFramePr>
            <a:graphicFrameLocks noChangeAspect="1"/>
          </p:cNvGraphicFramePr>
          <p:nvPr>
            <p:extLst>
              <p:ext uri="{D42A27DB-BD31-4B8C-83A1-F6EECF244321}">
                <p14:modId xmlns:p14="http://schemas.microsoft.com/office/powerpoint/2010/main" val="1422476240"/>
              </p:ext>
            </p:extLst>
          </p:nvPr>
        </p:nvGraphicFramePr>
        <p:xfrm>
          <a:off x="755575" y="915566"/>
          <a:ext cx="6912769" cy="761274"/>
        </p:xfrm>
        <a:graphic>
          <a:graphicData uri="http://schemas.openxmlformats.org/presentationml/2006/ole">
            <mc:AlternateContent xmlns:mc="http://schemas.openxmlformats.org/markup-compatibility/2006">
              <mc:Choice xmlns:v="urn:schemas-microsoft-com:vml" Requires="v">
                <p:oleObj name="Equation" r:id="rId2" imgW="3695400" imgH="393480" progId="Equation.DSMT4">
                  <p:embed/>
                </p:oleObj>
              </mc:Choice>
              <mc:Fallback>
                <p:oleObj name="Equation" r:id="rId2" imgW="3695400" imgH="393480" progId="Equation.DSMT4">
                  <p:embed/>
                  <p:pic>
                    <p:nvPicPr>
                      <p:cNvPr id="9" name="Objeto 8">
                        <a:extLst>
                          <a:ext uri="{FF2B5EF4-FFF2-40B4-BE49-F238E27FC236}">
                            <a16:creationId xmlns:a16="http://schemas.microsoft.com/office/drawing/2014/main" id="{7F4C77B7-0674-4382-AB7A-2126805D8EA4}"/>
                          </a:ext>
                        </a:extLst>
                      </p:cNvPr>
                      <p:cNvPicPr>
                        <a:picLocks noChangeAspect="1" noChangeArrowheads="1"/>
                      </p:cNvPicPr>
                      <p:nvPr/>
                    </p:nvPicPr>
                    <p:blipFill>
                      <a:blip r:embed="rId3"/>
                      <a:srcRect/>
                      <a:stretch>
                        <a:fillRect/>
                      </a:stretch>
                    </p:blipFill>
                    <p:spPr bwMode="auto">
                      <a:xfrm>
                        <a:off x="755575" y="915566"/>
                        <a:ext cx="6912769" cy="761274"/>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5D26EC6B-B2D2-4DF8-8AD6-E0F4772CC909}"/>
              </a:ext>
            </a:extLst>
          </p:cNvPr>
          <p:cNvGraphicFramePr>
            <a:graphicFrameLocks noChangeAspect="1"/>
          </p:cNvGraphicFramePr>
          <p:nvPr>
            <p:extLst>
              <p:ext uri="{D42A27DB-BD31-4B8C-83A1-F6EECF244321}">
                <p14:modId xmlns:p14="http://schemas.microsoft.com/office/powerpoint/2010/main" val="492767514"/>
              </p:ext>
            </p:extLst>
          </p:nvPr>
        </p:nvGraphicFramePr>
        <p:xfrm>
          <a:off x="724003" y="2139702"/>
          <a:ext cx="6296269" cy="761274"/>
        </p:xfrm>
        <a:graphic>
          <a:graphicData uri="http://schemas.openxmlformats.org/presentationml/2006/ole">
            <mc:AlternateContent xmlns:mc="http://schemas.openxmlformats.org/markup-compatibility/2006">
              <mc:Choice xmlns:v="urn:schemas-microsoft-com:vml" Requires="v">
                <p:oleObj name="Equation" r:id="rId4" imgW="3365280" imgH="393480" progId="Equation.DSMT4">
                  <p:embed/>
                </p:oleObj>
              </mc:Choice>
              <mc:Fallback>
                <p:oleObj name="Equation" r:id="rId4" imgW="3365280" imgH="393480" progId="Equation.DSMT4">
                  <p:embed/>
                  <p:pic>
                    <p:nvPicPr>
                      <p:cNvPr id="9" name="Objeto 8">
                        <a:extLst>
                          <a:ext uri="{FF2B5EF4-FFF2-40B4-BE49-F238E27FC236}">
                            <a16:creationId xmlns:a16="http://schemas.microsoft.com/office/drawing/2014/main" id="{7F4C77B7-0674-4382-AB7A-2126805D8EA4}"/>
                          </a:ext>
                        </a:extLst>
                      </p:cNvPr>
                      <p:cNvPicPr>
                        <a:picLocks noChangeAspect="1" noChangeArrowheads="1"/>
                      </p:cNvPicPr>
                      <p:nvPr/>
                    </p:nvPicPr>
                    <p:blipFill>
                      <a:blip r:embed="rId5"/>
                      <a:srcRect/>
                      <a:stretch>
                        <a:fillRect/>
                      </a:stretch>
                    </p:blipFill>
                    <p:spPr bwMode="auto">
                      <a:xfrm>
                        <a:off x="724003" y="2139702"/>
                        <a:ext cx="6296269" cy="761274"/>
                      </a:xfrm>
                      <a:prstGeom prst="rect">
                        <a:avLst/>
                      </a:prstGeom>
                      <a:solidFill>
                        <a:schemeClr val="bg1">
                          <a:lumMod val="95000"/>
                        </a:schemeClr>
                      </a:solidFill>
                      <a:ln>
                        <a:solidFill>
                          <a:schemeClr val="tx1"/>
                        </a:solidFill>
                      </a:ln>
                    </p:spPr>
                  </p:pic>
                </p:oleObj>
              </mc:Fallback>
            </mc:AlternateContent>
          </a:graphicData>
        </a:graphic>
      </p:graphicFrame>
      <p:cxnSp>
        <p:nvCxnSpPr>
          <p:cNvPr id="7" name="Conector de Seta Reta 6">
            <a:extLst>
              <a:ext uri="{FF2B5EF4-FFF2-40B4-BE49-F238E27FC236}">
                <a16:creationId xmlns:a16="http://schemas.microsoft.com/office/drawing/2014/main" id="{F15CB775-759C-4B6A-93D7-4FFD37057A9A}"/>
              </a:ext>
            </a:extLst>
          </p:cNvPr>
          <p:cNvCxnSpPr/>
          <p:nvPr/>
        </p:nvCxnSpPr>
        <p:spPr>
          <a:xfrm>
            <a:off x="1043608" y="1676840"/>
            <a:ext cx="0" cy="4628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98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B5D91172-764B-4F07-9ED7-04A9F2F88E1C}"/>
              </a:ext>
            </a:extLst>
          </p:cNvPr>
          <p:cNvSpPr/>
          <p:nvPr/>
        </p:nvSpPr>
        <p:spPr>
          <a:xfrm>
            <a:off x="6026102" y="1034558"/>
            <a:ext cx="1584176" cy="49315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a:extLst>
              <a:ext uri="{FF2B5EF4-FFF2-40B4-BE49-F238E27FC236}">
                <a16:creationId xmlns:a16="http://schemas.microsoft.com/office/drawing/2014/main" id="{14FF3FA6-641C-4FCD-B240-80CB1E9ABDD9}"/>
              </a:ext>
            </a:extLst>
          </p:cNvPr>
          <p:cNvSpPr/>
          <p:nvPr/>
        </p:nvSpPr>
        <p:spPr>
          <a:xfrm>
            <a:off x="107504" y="-20538"/>
            <a:ext cx="8712968" cy="400110"/>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 </a:t>
            </a:r>
            <a:r>
              <a:rPr lang="pt-BR" sz="2000" dirty="0">
                <a:solidFill>
                  <a:srgbClr val="000000"/>
                </a:solidFill>
                <a:latin typeface="Arial" panose="020B0604020202020204" pitchFamily="34" charset="0"/>
                <a:cs typeface="Arial" panose="020B0604020202020204" pitchFamily="34" charset="0"/>
              </a:rPr>
              <a:t>Para que haja solução de estado estacionário finita e estável,  </a:t>
            </a:r>
          </a:p>
        </p:txBody>
      </p:sp>
      <p:graphicFrame>
        <p:nvGraphicFramePr>
          <p:cNvPr id="3" name="Objeto 2">
            <a:extLst>
              <a:ext uri="{FF2B5EF4-FFF2-40B4-BE49-F238E27FC236}">
                <a16:creationId xmlns:a16="http://schemas.microsoft.com/office/drawing/2014/main" id="{53339751-B2AD-448F-A00D-979BC7B796B3}"/>
              </a:ext>
            </a:extLst>
          </p:cNvPr>
          <p:cNvGraphicFramePr>
            <a:graphicFrameLocks noChangeAspect="1"/>
          </p:cNvGraphicFramePr>
          <p:nvPr>
            <p:extLst>
              <p:ext uri="{D42A27DB-BD31-4B8C-83A1-F6EECF244321}">
                <p14:modId xmlns:p14="http://schemas.microsoft.com/office/powerpoint/2010/main" val="2091054257"/>
              </p:ext>
            </p:extLst>
          </p:nvPr>
        </p:nvGraphicFramePr>
        <p:xfrm>
          <a:off x="7433693" y="39623"/>
          <a:ext cx="1386780" cy="352425"/>
        </p:xfrm>
        <a:graphic>
          <a:graphicData uri="http://schemas.openxmlformats.org/presentationml/2006/ole">
            <mc:AlternateContent xmlns:mc="http://schemas.openxmlformats.org/markup-compatibility/2006">
              <mc:Choice xmlns:v="urn:schemas-microsoft-com:vml" Requires="v">
                <p:oleObj name="Equation" r:id="rId2" imgW="927000" imgH="203040" progId="Equation.DSMT4">
                  <p:embed/>
                </p:oleObj>
              </mc:Choice>
              <mc:Fallback>
                <p:oleObj name="Equation" r:id="rId2" imgW="927000" imgH="203040" progId="Equation.DSMT4">
                  <p:embed/>
                  <p:pic>
                    <p:nvPicPr>
                      <p:cNvPr id="3" name="Objeto 2">
                        <a:extLst>
                          <a:ext uri="{FF2B5EF4-FFF2-40B4-BE49-F238E27FC236}">
                            <a16:creationId xmlns:a16="http://schemas.microsoft.com/office/drawing/2014/main" id="{5890863D-BDC1-496E-9EB0-4DBC90506D54}"/>
                          </a:ext>
                        </a:extLst>
                      </p:cNvPr>
                      <p:cNvPicPr>
                        <a:picLocks noChangeAspect="1" noChangeArrowheads="1"/>
                      </p:cNvPicPr>
                      <p:nvPr/>
                    </p:nvPicPr>
                    <p:blipFill>
                      <a:blip r:embed="rId3"/>
                      <a:srcRect/>
                      <a:stretch>
                        <a:fillRect/>
                      </a:stretch>
                    </p:blipFill>
                    <p:spPr bwMode="auto">
                      <a:xfrm>
                        <a:off x="7433693" y="39623"/>
                        <a:ext cx="1386780" cy="352425"/>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14BE5726-47A6-486D-948B-7CC69B0FB1EA}"/>
              </a:ext>
            </a:extLst>
          </p:cNvPr>
          <p:cNvSpPr txBox="1"/>
          <p:nvPr/>
        </p:nvSpPr>
        <p:spPr>
          <a:xfrm>
            <a:off x="8748464" y="-794"/>
            <a:ext cx="288032" cy="400110"/>
          </a:xfrm>
          <a:prstGeom prst="rect">
            <a:avLst/>
          </a:prstGeom>
          <a:noFill/>
          <a:ln>
            <a:noFill/>
          </a:ln>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graphicFrame>
        <p:nvGraphicFramePr>
          <p:cNvPr id="5" name="Objeto 4">
            <a:extLst>
              <a:ext uri="{FF2B5EF4-FFF2-40B4-BE49-F238E27FC236}">
                <a16:creationId xmlns:a16="http://schemas.microsoft.com/office/drawing/2014/main" id="{A91ECC78-8F6D-4FFB-A7E3-E98A7633120E}"/>
              </a:ext>
            </a:extLst>
          </p:cNvPr>
          <p:cNvGraphicFramePr>
            <a:graphicFrameLocks noChangeAspect="1"/>
          </p:cNvGraphicFramePr>
          <p:nvPr>
            <p:extLst>
              <p:ext uri="{D42A27DB-BD31-4B8C-83A1-F6EECF244321}">
                <p14:modId xmlns:p14="http://schemas.microsoft.com/office/powerpoint/2010/main" val="1131808936"/>
              </p:ext>
            </p:extLst>
          </p:nvPr>
        </p:nvGraphicFramePr>
        <p:xfrm>
          <a:off x="1835696" y="411510"/>
          <a:ext cx="2260551" cy="393462"/>
        </p:xfrm>
        <a:graphic>
          <a:graphicData uri="http://schemas.openxmlformats.org/presentationml/2006/ole">
            <mc:AlternateContent xmlns:mc="http://schemas.openxmlformats.org/markup-compatibility/2006">
              <mc:Choice xmlns:v="urn:schemas-microsoft-com:vml" Requires="v">
                <p:oleObj name="Equation" r:id="rId4" imgW="1130040" imgH="190440" progId="Equation.DSMT4">
                  <p:embed/>
                </p:oleObj>
              </mc:Choice>
              <mc:Fallback>
                <p:oleObj name="Equation" r:id="rId4" imgW="1130040" imgH="190440" progId="Equation.DSMT4">
                  <p:embed/>
                  <p:pic>
                    <p:nvPicPr>
                      <p:cNvPr id="3" name="Objeto 2">
                        <a:extLst>
                          <a:ext uri="{FF2B5EF4-FFF2-40B4-BE49-F238E27FC236}">
                            <a16:creationId xmlns:a16="http://schemas.microsoft.com/office/drawing/2014/main" id="{E2A540DB-7FE2-48AD-81AC-8C27D1E24BB2}"/>
                          </a:ext>
                        </a:extLst>
                      </p:cNvPr>
                      <p:cNvPicPr>
                        <a:picLocks noChangeAspect="1" noChangeArrowheads="1"/>
                      </p:cNvPicPr>
                      <p:nvPr/>
                    </p:nvPicPr>
                    <p:blipFill>
                      <a:blip r:embed="rId5"/>
                      <a:srcRect/>
                      <a:stretch>
                        <a:fillRect/>
                      </a:stretch>
                    </p:blipFill>
                    <p:spPr bwMode="auto">
                      <a:xfrm>
                        <a:off x="1835696" y="411510"/>
                        <a:ext cx="2260551" cy="393462"/>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F14BA307-2823-467C-990E-06A654629878}"/>
              </a:ext>
            </a:extLst>
          </p:cNvPr>
          <p:cNvSpPr txBox="1"/>
          <p:nvPr/>
        </p:nvSpPr>
        <p:spPr>
          <a:xfrm>
            <a:off x="179512" y="444932"/>
            <a:ext cx="8856984" cy="369332"/>
          </a:xfrm>
          <a:prstGeom prst="rect">
            <a:avLst/>
          </a:prstGeom>
          <a:noFill/>
        </p:spPr>
        <p:txBody>
          <a:bodyPr wrap="square" rtlCol="0">
            <a:spAutoFit/>
          </a:bodyPr>
          <a:lstStyle/>
          <a:p>
            <a:pPr marL="285750" indent="-285750">
              <a:buFont typeface="Arial" panose="020B0604020202020204" pitchFamily="34" charset="0"/>
              <a:buChar char="•"/>
            </a:pPr>
            <a:r>
              <a:rPr lang="pt-BR" dirty="0">
                <a:latin typeface="Arial" panose="020B0604020202020204" pitchFamily="34" charset="0"/>
                <a:cs typeface="Arial" panose="020B0604020202020204" pitchFamily="34" charset="0"/>
              </a:rPr>
              <a:t>Dada a FDP                                    , em termos de unidades de eficiência, temos:</a:t>
            </a:r>
          </a:p>
        </p:txBody>
      </p:sp>
      <p:graphicFrame>
        <p:nvGraphicFramePr>
          <p:cNvPr id="7" name="Objeto 6">
            <a:extLst>
              <a:ext uri="{FF2B5EF4-FFF2-40B4-BE49-F238E27FC236}">
                <a16:creationId xmlns:a16="http://schemas.microsoft.com/office/drawing/2014/main" id="{C521AD16-B795-46A2-AAF6-1D2DAA729D24}"/>
              </a:ext>
            </a:extLst>
          </p:cNvPr>
          <p:cNvGraphicFramePr>
            <a:graphicFrameLocks noChangeAspect="1"/>
          </p:cNvGraphicFramePr>
          <p:nvPr>
            <p:extLst>
              <p:ext uri="{D42A27DB-BD31-4B8C-83A1-F6EECF244321}">
                <p14:modId xmlns:p14="http://schemas.microsoft.com/office/powerpoint/2010/main" val="2211291329"/>
              </p:ext>
            </p:extLst>
          </p:nvPr>
        </p:nvGraphicFramePr>
        <p:xfrm>
          <a:off x="539552" y="843558"/>
          <a:ext cx="7070726" cy="852488"/>
        </p:xfrm>
        <a:graphic>
          <a:graphicData uri="http://schemas.openxmlformats.org/presentationml/2006/ole">
            <mc:AlternateContent xmlns:mc="http://schemas.openxmlformats.org/markup-compatibility/2006">
              <mc:Choice xmlns:v="urn:schemas-microsoft-com:vml" Requires="v">
                <p:oleObj name="Equation" r:id="rId6" imgW="3390840" imgH="419040" progId="Equation.DSMT4">
                  <p:embed/>
                </p:oleObj>
              </mc:Choice>
              <mc:Fallback>
                <p:oleObj name="Equation" r:id="rId6" imgW="3390840" imgH="419040" progId="Equation.DSMT4">
                  <p:embed/>
                  <p:pic>
                    <p:nvPicPr>
                      <p:cNvPr id="5" name="Objeto 4">
                        <a:extLst>
                          <a:ext uri="{FF2B5EF4-FFF2-40B4-BE49-F238E27FC236}">
                            <a16:creationId xmlns:a16="http://schemas.microsoft.com/office/drawing/2014/main" id="{A91ECC78-8F6D-4FFB-A7E3-E98A7633120E}"/>
                          </a:ext>
                        </a:extLst>
                      </p:cNvPr>
                      <p:cNvPicPr>
                        <a:picLocks noChangeAspect="1" noChangeArrowheads="1"/>
                      </p:cNvPicPr>
                      <p:nvPr/>
                    </p:nvPicPr>
                    <p:blipFill>
                      <a:blip r:embed="rId7"/>
                      <a:srcRect/>
                      <a:stretch>
                        <a:fillRect/>
                      </a:stretch>
                    </p:blipFill>
                    <p:spPr bwMode="auto">
                      <a:xfrm>
                        <a:off x="539552" y="843558"/>
                        <a:ext cx="7070726" cy="852488"/>
                      </a:xfrm>
                      <a:prstGeom prst="rect">
                        <a:avLst/>
                      </a:prstGeom>
                      <a:noFill/>
                      <a:ln>
                        <a:noFill/>
                      </a:ln>
                    </p:spPr>
                  </p:pic>
                </p:oleObj>
              </mc:Fallback>
            </mc:AlternateContent>
          </a:graphicData>
        </a:graphic>
      </p:graphicFrame>
      <p:sp>
        <p:nvSpPr>
          <p:cNvPr id="10" name="CaixaDeTexto 9">
            <a:extLst>
              <a:ext uri="{FF2B5EF4-FFF2-40B4-BE49-F238E27FC236}">
                <a16:creationId xmlns:a16="http://schemas.microsoft.com/office/drawing/2014/main" id="{A3499B99-5A83-4562-845D-7CECFA0C9A90}"/>
              </a:ext>
            </a:extLst>
          </p:cNvPr>
          <p:cNvSpPr txBox="1"/>
          <p:nvPr/>
        </p:nvSpPr>
        <p:spPr>
          <a:xfrm>
            <a:off x="179512" y="1779662"/>
            <a:ext cx="8856984" cy="646331"/>
          </a:xfrm>
          <a:prstGeom prst="rect">
            <a:avLst/>
          </a:prstGeom>
          <a:noFill/>
        </p:spPr>
        <p:txBody>
          <a:bodyPr wrap="square" rtlCol="0">
            <a:spAutoFit/>
          </a:bodyPr>
          <a:lstStyle/>
          <a:p>
            <a:pPr marL="285750"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Nesse caso, a equação que descreve a dinâmica para o estoque de capital efetivo (por unidades de eficiência).</a:t>
            </a:r>
          </a:p>
        </p:txBody>
      </p:sp>
      <p:graphicFrame>
        <p:nvGraphicFramePr>
          <p:cNvPr id="11" name="Objeto 10">
            <a:extLst>
              <a:ext uri="{FF2B5EF4-FFF2-40B4-BE49-F238E27FC236}">
                <a16:creationId xmlns:a16="http://schemas.microsoft.com/office/drawing/2014/main" id="{7F977772-1E32-49A4-933E-B7AC4244F07A}"/>
              </a:ext>
            </a:extLst>
          </p:cNvPr>
          <p:cNvGraphicFramePr>
            <a:graphicFrameLocks noChangeAspect="1"/>
          </p:cNvGraphicFramePr>
          <p:nvPr>
            <p:extLst>
              <p:ext uri="{D42A27DB-BD31-4B8C-83A1-F6EECF244321}">
                <p14:modId xmlns:p14="http://schemas.microsoft.com/office/powerpoint/2010/main" val="1979897164"/>
              </p:ext>
            </p:extLst>
          </p:nvPr>
        </p:nvGraphicFramePr>
        <p:xfrm>
          <a:off x="580478" y="2427734"/>
          <a:ext cx="6727826" cy="723900"/>
        </p:xfrm>
        <a:graphic>
          <a:graphicData uri="http://schemas.openxmlformats.org/presentationml/2006/ole">
            <mc:AlternateContent xmlns:mc="http://schemas.openxmlformats.org/markup-compatibility/2006">
              <mc:Choice xmlns:v="urn:schemas-microsoft-com:vml" Requires="v">
                <p:oleObj name="Equation" r:id="rId8" imgW="3225600" imgH="355320" progId="Equation.DSMT4">
                  <p:embed/>
                </p:oleObj>
              </mc:Choice>
              <mc:Fallback>
                <p:oleObj name="Equation" r:id="rId8" imgW="3225600" imgH="355320" progId="Equation.DSMT4">
                  <p:embed/>
                  <p:pic>
                    <p:nvPicPr>
                      <p:cNvPr id="7" name="Objeto 6">
                        <a:extLst>
                          <a:ext uri="{FF2B5EF4-FFF2-40B4-BE49-F238E27FC236}">
                            <a16:creationId xmlns:a16="http://schemas.microsoft.com/office/drawing/2014/main" id="{C521AD16-B795-46A2-AAF6-1D2DAA729D24}"/>
                          </a:ext>
                        </a:extLst>
                      </p:cNvPr>
                      <p:cNvPicPr>
                        <a:picLocks noChangeAspect="1" noChangeArrowheads="1"/>
                      </p:cNvPicPr>
                      <p:nvPr/>
                    </p:nvPicPr>
                    <p:blipFill>
                      <a:blip r:embed="rId9"/>
                      <a:srcRect/>
                      <a:stretch>
                        <a:fillRect/>
                      </a:stretch>
                    </p:blipFill>
                    <p:spPr bwMode="auto">
                      <a:xfrm>
                        <a:off x="580478" y="2427734"/>
                        <a:ext cx="6727826" cy="723900"/>
                      </a:xfrm>
                      <a:prstGeom prst="rect">
                        <a:avLst/>
                      </a:prstGeom>
                      <a:noFill/>
                      <a:ln>
                        <a:noFill/>
                      </a:ln>
                    </p:spPr>
                  </p:pic>
                </p:oleObj>
              </mc:Fallback>
            </mc:AlternateContent>
          </a:graphicData>
        </a:graphic>
      </p:graphicFrame>
      <p:sp>
        <p:nvSpPr>
          <p:cNvPr id="13" name="CaixaDeTexto 12">
            <a:extLst>
              <a:ext uri="{FF2B5EF4-FFF2-40B4-BE49-F238E27FC236}">
                <a16:creationId xmlns:a16="http://schemas.microsoft.com/office/drawing/2014/main" id="{D3EE3D35-1345-4EA8-8D2B-DBF4D7DFDCBF}"/>
              </a:ext>
            </a:extLst>
          </p:cNvPr>
          <p:cNvSpPr txBox="1"/>
          <p:nvPr/>
        </p:nvSpPr>
        <p:spPr>
          <a:xfrm>
            <a:off x="179512" y="3219822"/>
            <a:ext cx="8856984" cy="646331"/>
          </a:xfrm>
          <a:prstGeom prst="rect">
            <a:avLst/>
          </a:prstGeom>
          <a:noFill/>
        </p:spPr>
        <p:txBody>
          <a:bodyPr wrap="square" rtlCol="0">
            <a:spAutoFit/>
          </a:bodyPr>
          <a:lstStyle/>
          <a:p>
            <a:pPr marL="285750"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Dividindo a expressão acima pelo estoque de capital efetivo, obtemos a taxa de crescimento dessa variável.</a:t>
            </a:r>
          </a:p>
        </p:txBody>
      </p:sp>
      <p:graphicFrame>
        <p:nvGraphicFramePr>
          <p:cNvPr id="14" name="Objeto 13">
            <a:extLst>
              <a:ext uri="{FF2B5EF4-FFF2-40B4-BE49-F238E27FC236}">
                <a16:creationId xmlns:a16="http://schemas.microsoft.com/office/drawing/2014/main" id="{49DEAE6F-1917-4F14-BCE6-FE33C32F48B2}"/>
              </a:ext>
            </a:extLst>
          </p:cNvPr>
          <p:cNvGraphicFramePr>
            <a:graphicFrameLocks noChangeAspect="1"/>
          </p:cNvGraphicFramePr>
          <p:nvPr>
            <p:extLst>
              <p:ext uri="{D42A27DB-BD31-4B8C-83A1-F6EECF244321}">
                <p14:modId xmlns:p14="http://schemas.microsoft.com/office/powerpoint/2010/main" val="3845963075"/>
              </p:ext>
            </p:extLst>
          </p:nvPr>
        </p:nvGraphicFramePr>
        <p:xfrm>
          <a:off x="556716" y="3795713"/>
          <a:ext cx="7759700" cy="1085850"/>
        </p:xfrm>
        <a:graphic>
          <a:graphicData uri="http://schemas.openxmlformats.org/presentationml/2006/ole">
            <mc:AlternateContent xmlns:mc="http://schemas.openxmlformats.org/markup-compatibility/2006">
              <mc:Choice xmlns:v="urn:schemas-microsoft-com:vml" Requires="v">
                <p:oleObj name="Equation" r:id="rId10" imgW="3720960" imgH="533160" progId="Equation.DSMT4">
                  <p:embed/>
                </p:oleObj>
              </mc:Choice>
              <mc:Fallback>
                <p:oleObj name="Equation" r:id="rId10" imgW="3720960" imgH="533160" progId="Equation.DSMT4">
                  <p:embed/>
                  <p:pic>
                    <p:nvPicPr>
                      <p:cNvPr id="11" name="Objeto 10">
                        <a:extLst>
                          <a:ext uri="{FF2B5EF4-FFF2-40B4-BE49-F238E27FC236}">
                            <a16:creationId xmlns:a16="http://schemas.microsoft.com/office/drawing/2014/main" id="{7F977772-1E32-49A4-933E-B7AC4244F07A}"/>
                          </a:ext>
                        </a:extLst>
                      </p:cNvPr>
                      <p:cNvPicPr>
                        <a:picLocks noChangeAspect="1" noChangeArrowheads="1"/>
                      </p:cNvPicPr>
                      <p:nvPr/>
                    </p:nvPicPr>
                    <p:blipFill>
                      <a:blip r:embed="rId11"/>
                      <a:srcRect/>
                      <a:stretch>
                        <a:fillRect/>
                      </a:stretch>
                    </p:blipFill>
                    <p:spPr bwMode="auto">
                      <a:xfrm>
                        <a:off x="556716" y="3795713"/>
                        <a:ext cx="7759700" cy="10858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6456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6" grpId="0"/>
      <p:bldP spid="10" grpId="0"/>
      <p:bldP spid="13"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FE48C0D7-ECD4-4476-90EE-E9FF135CB5EA}"/>
              </a:ext>
            </a:extLst>
          </p:cNvPr>
          <p:cNvGraphicFramePr>
            <a:graphicFrameLocks noChangeAspect="1"/>
          </p:cNvGraphicFramePr>
          <p:nvPr>
            <p:extLst>
              <p:ext uri="{D42A27DB-BD31-4B8C-83A1-F6EECF244321}">
                <p14:modId xmlns:p14="http://schemas.microsoft.com/office/powerpoint/2010/main" val="237471593"/>
              </p:ext>
            </p:extLst>
          </p:nvPr>
        </p:nvGraphicFramePr>
        <p:xfrm>
          <a:off x="251521" y="66645"/>
          <a:ext cx="3384376" cy="1043694"/>
        </p:xfrm>
        <a:graphic>
          <a:graphicData uri="http://schemas.openxmlformats.org/presentationml/2006/ole">
            <mc:AlternateContent xmlns:mc="http://schemas.openxmlformats.org/markup-compatibility/2006">
              <mc:Choice xmlns:v="urn:schemas-microsoft-com:vml" Requires="v">
                <p:oleObj name="Equation" r:id="rId2" imgW="1688760" imgH="533160" progId="Equation.DSMT4">
                  <p:embed/>
                </p:oleObj>
              </mc:Choice>
              <mc:Fallback>
                <p:oleObj name="Equation" r:id="rId2" imgW="1688760" imgH="533160" progId="Equation.DSMT4">
                  <p:embed/>
                  <p:pic>
                    <p:nvPicPr>
                      <p:cNvPr id="14" name="Objeto 13">
                        <a:extLst>
                          <a:ext uri="{FF2B5EF4-FFF2-40B4-BE49-F238E27FC236}">
                            <a16:creationId xmlns:a16="http://schemas.microsoft.com/office/drawing/2014/main" id="{49DEAE6F-1917-4F14-BCE6-FE33C32F48B2}"/>
                          </a:ext>
                        </a:extLst>
                      </p:cNvPr>
                      <p:cNvPicPr>
                        <a:picLocks noChangeAspect="1" noChangeArrowheads="1"/>
                      </p:cNvPicPr>
                      <p:nvPr/>
                    </p:nvPicPr>
                    <p:blipFill>
                      <a:blip r:embed="rId3"/>
                      <a:srcRect/>
                      <a:stretch>
                        <a:fillRect/>
                      </a:stretch>
                    </p:blipFill>
                    <p:spPr bwMode="auto">
                      <a:xfrm>
                        <a:off x="251521" y="66645"/>
                        <a:ext cx="3384376" cy="1043694"/>
                      </a:xfrm>
                      <a:prstGeom prst="rect">
                        <a:avLst/>
                      </a:prstGeom>
                      <a:solidFill>
                        <a:schemeClr val="bg1">
                          <a:lumMod val="95000"/>
                        </a:schemeClr>
                      </a:solidFill>
                      <a:ln>
                        <a:solidFill>
                          <a:schemeClr val="tx1"/>
                        </a:solidFill>
                      </a:ln>
                    </p:spPr>
                  </p:pic>
                </p:oleObj>
              </mc:Fallback>
            </mc:AlternateContent>
          </a:graphicData>
        </a:graphic>
      </p:graphicFrame>
      <p:sp>
        <p:nvSpPr>
          <p:cNvPr id="3" name="CaixaDeTexto 2">
            <a:extLst>
              <a:ext uri="{FF2B5EF4-FFF2-40B4-BE49-F238E27FC236}">
                <a16:creationId xmlns:a16="http://schemas.microsoft.com/office/drawing/2014/main" id="{D8BAD0F1-49BA-43F3-99BF-7E76CE951222}"/>
              </a:ext>
            </a:extLst>
          </p:cNvPr>
          <p:cNvSpPr txBox="1"/>
          <p:nvPr/>
        </p:nvSpPr>
        <p:spPr>
          <a:xfrm>
            <a:off x="3923928" y="360407"/>
            <a:ext cx="4608512" cy="400110"/>
          </a:xfrm>
          <a:prstGeom prst="rect">
            <a:avLst/>
          </a:prstGeom>
          <a:solidFill>
            <a:schemeClr val="bg1">
              <a:lumMod val="95000"/>
            </a:schemeClr>
          </a:solidFill>
          <a:ln>
            <a:solidFill>
              <a:schemeClr val="tx1"/>
            </a:solidFill>
          </a:ln>
        </p:spPr>
        <p:txBody>
          <a:bodyPr wrap="square" rtlCol="0">
            <a:spAutoFit/>
          </a:bodyPr>
          <a:lstStyle/>
          <a:p>
            <a:r>
              <a:rPr lang="pt-BR" sz="2000" dirty="0">
                <a:latin typeface="Arial" panose="020B0604020202020204" pitchFamily="34" charset="0"/>
                <a:cs typeface="Arial" panose="020B0604020202020204" pitchFamily="34" charset="0"/>
              </a:rPr>
              <a:t>Taxa de Crescimento da FDP </a:t>
            </a:r>
            <a:r>
              <a:rPr lang="pt-BR" sz="2000" dirty="0" err="1">
                <a:latin typeface="Arial" panose="020B0604020202020204" pitchFamily="34" charset="0"/>
                <a:cs typeface="Arial" panose="020B0604020202020204" pitchFamily="34" charset="0"/>
              </a:rPr>
              <a:t>Sobelow</a:t>
            </a:r>
            <a:endParaRPr lang="pt-BR" sz="2000" dirty="0">
              <a:latin typeface="Arial" panose="020B0604020202020204" pitchFamily="34" charset="0"/>
              <a:cs typeface="Arial" panose="020B0604020202020204" pitchFamily="34" charset="0"/>
            </a:endParaRPr>
          </a:p>
        </p:txBody>
      </p:sp>
      <p:sp>
        <p:nvSpPr>
          <p:cNvPr id="4" name="CaixaDeTexto 3">
            <a:extLst>
              <a:ext uri="{FF2B5EF4-FFF2-40B4-BE49-F238E27FC236}">
                <a16:creationId xmlns:a16="http://schemas.microsoft.com/office/drawing/2014/main" id="{61DB115C-9B73-48F4-AFBF-E4EFB122D60B}"/>
              </a:ext>
            </a:extLst>
          </p:cNvPr>
          <p:cNvSpPr txBox="1"/>
          <p:nvPr/>
        </p:nvSpPr>
        <p:spPr>
          <a:xfrm>
            <a:off x="179512" y="1215211"/>
            <a:ext cx="8712968" cy="369332"/>
          </a:xfrm>
          <a:prstGeom prst="rect">
            <a:avLst/>
          </a:prstGeom>
          <a:noFill/>
        </p:spPr>
        <p:txBody>
          <a:bodyPr wrap="square" rtlCol="0">
            <a:spAutoFit/>
          </a:bodyPr>
          <a:lstStyle/>
          <a:p>
            <a:pPr marL="285750"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Observe que, nesse caso, temos uma combinação dos modelos de Solow e AK.</a:t>
            </a:r>
          </a:p>
        </p:txBody>
      </p:sp>
      <p:cxnSp>
        <p:nvCxnSpPr>
          <p:cNvPr id="6" name="Conector de Seta Reta 5">
            <a:extLst>
              <a:ext uri="{FF2B5EF4-FFF2-40B4-BE49-F238E27FC236}">
                <a16:creationId xmlns:a16="http://schemas.microsoft.com/office/drawing/2014/main" id="{28070A3A-F53B-45EA-A284-4EC33DD56D51}"/>
              </a:ext>
            </a:extLst>
          </p:cNvPr>
          <p:cNvCxnSpPr/>
          <p:nvPr/>
        </p:nvCxnSpPr>
        <p:spPr>
          <a:xfrm>
            <a:off x="3635896" y="576431"/>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CaixaDeTexto 6">
            <a:extLst>
              <a:ext uri="{FF2B5EF4-FFF2-40B4-BE49-F238E27FC236}">
                <a16:creationId xmlns:a16="http://schemas.microsoft.com/office/drawing/2014/main" id="{331A6E86-6063-425B-998B-CA9610F8EC94}"/>
              </a:ext>
            </a:extLst>
          </p:cNvPr>
          <p:cNvSpPr txBox="1"/>
          <p:nvPr/>
        </p:nvSpPr>
        <p:spPr>
          <a:xfrm>
            <a:off x="539552" y="2079307"/>
            <a:ext cx="1512168" cy="369332"/>
          </a:xfrm>
          <a:prstGeom prst="rect">
            <a:avLst/>
          </a:prstGeom>
          <a:noFill/>
        </p:spPr>
        <p:txBody>
          <a:bodyPr wrap="square" rtlCol="0">
            <a:spAutoFit/>
          </a:bodyPr>
          <a:lstStyle/>
          <a:p>
            <a:pPr marL="342900" indent="-342900" algn="just">
              <a:buFont typeface="Arial" panose="020B0604020202020204" pitchFamily="34" charset="0"/>
              <a:buChar char="•"/>
            </a:pPr>
            <a:r>
              <a:rPr lang="pt-BR" dirty="0">
                <a:latin typeface="Arial" panose="020B0604020202020204" pitchFamily="34" charset="0"/>
                <a:cs typeface="Arial" panose="020B0604020202020204" pitchFamily="34" charset="0"/>
              </a:rPr>
              <a:t>Solow →</a:t>
            </a:r>
          </a:p>
        </p:txBody>
      </p:sp>
      <p:graphicFrame>
        <p:nvGraphicFramePr>
          <p:cNvPr id="8" name="Objeto 7">
            <a:extLst>
              <a:ext uri="{FF2B5EF4-FFF2-40B4-BE49-F238E27FC236}">
                <a16:creationId xmlns:a16="http://schemas.microsoft.com/office/drawing/2014/main" id="{6B8D16D5-1096-450D-A045-7C9DB54968A0}"/>
              </a:ext>
            </a:extLst>
          </p:cNvPr>
          <p:cNvGraphicFramePr>
            <a:graphicFrameLocks noChangeAspect="1"/>
          </p:cNvGraphicFramePr>
          <p:nvPr>
            <p:extLst>
              <p:ext uri="{D42A27DB-BD31-4B8C-83A1-F6EECF244321}">
                <p14:modId xmlns:p14="http://schemas.microsoft.com/office/powerpoint/2010/main" val="4213729061"/>
              </p:ext>
            </p:extLst>
          </p:nvPr>
        </p:nvGraphicFramePr>
        <p:xfrm>
          <a:off x="6014514" y="1671541"/>
          <a:ext cx="2373910" cy="993122"/>
        </p:xfrm>
        <a:graphic>
          <a:graphicData uri="http://schemas.openxmlformats.org/presentationml/2006/ole">
            <mc:AlternateContent xmlns:mc="http://schemas.openxmlformats.org/markup-compatibility/2006">
              <mc:Choice xmlns:v="urn:schemas-microsoft-com:vml" Requires="v">
                <p:oleObj name="Equation" r:id="rId4" imgW="1244520" imgH="533160" progId="Equation.DSMT4">
                  <p:embed/>
                </p:oleObj>
              </mc:Choice>
              <mc:Fallback>
                <p:oleObj name="Equation" r:id="rId4" imgW="1244520" imgH="533160" progId="Equation.DSMT4">
                  <p:embed/>
                  <p:pic>
                    <p:nvPicPr>
                      <p:cNvPr id="2" name="Objeto 1">
                        <a:extLst>
                          <a:ext uri="{FF2B5EF4-FFF2-40B4-BE49-F238E27FC236}">
                            <a16:creationId xmlns:a16="http://schemas.microsoft.com/office/drawing/2014/main" id="{FE48C0D7-ECD4-4476-90EE-E9FF135CB5EA}"/>
                          </a:ext>
                        </a:extLst>
                      </p:cNvPr>
                      <p:cNvPicPr>
                        <a:picLocks noChangeAspect="1" noChangeArrowheads="1"/>
                      </p:cNvPicPr>
                      <p:nvPr/>
                    </p:nvPicPr>
                    <p:blipFill>
                      <a:blip r:embed="rId5"/>
                      <a:srcRect/>
                      <a:stretch>
                        <a:fillRect/>
                      </a:stretch>
                    </p:blipFill>
                    <p:spPr bwMode="auto">
                      <a:xfrm>
                        <a:off x="6014514" y="1671541"/>
                        <a:ext cx="2373910" cy="993122"/>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9" name="Objeto 8">
            <a:extLst>
              <a:ext uri="{FF2B5EF4-FFF2-40B4-BE49-F238E27FC236}">
                <a16:creationId xmlns:a16="http://schemas.microsoft.com/office/drawing/2014/main" id="{5BC21565-020C-4D74-BD25-53C1FDFF7E12}"/>
              </a:ext>
            </a:extLst>
          </p:cNvPr>
          <p:cNvGraphicFramePr>
            <a:graphicFrameLocks noChangeAspect="1"/>
          </p:cNvGraphicFramePr>
          <p:nvPr>
            <p:extLst>
              <p:ext uri="{D42A27DB-BD31-4B8C-83A1-F6EECF244321}">
                <p14:modId xmlns:p14="http://schemas.microsoft.com/office/powerpoint/2010/main" val="2201426362"/>
              </p:ext>
            </p:extLst>
          </p:nvPr>
        </p:nvGraphicFramePr>
        <p:xfrm>
          <a:off x="1979712" y="1671541"/>
          <a:ext cx="2664296" cy="993122"/>
        </p:xfrm>
        <a:graphic>
          <a:graphicData uri="http://schemas.openxmlformats.org/presentationml/2006/ole">
            <mc:AlternateContent xmlns:mc="http://schemas.openxmlformats.org/markup-compatibility/2006">
              <mc:Choice xmlns:v="urn:schemas-microsoft-com:vml" Requires="v">
                <p:oleObj name="Equation" r:id="rId6" imgW="1396800" imgH="533160" progId="Equation.DSMT4">
                  <p:embed/>
                </p:oleObj>
              </mc:Choice>
              <mc:Fallback>
                <p:oleObj name="Equation" r:id="rId6" imgW="1396800" imgH="533160" progId="Equation.DSMT4">
                  <p:embed/>
                  <p:pic>
                    <p:nvPicPr>
                      <p:cNvPr id="8" name="Objeto 7">
                        <a:extLst>
                          <a:ext uri="{FF2B5EF4-FFF2-40B4-BE49-F238E27FC236}">
                            <a16:creationId xmlns:a16="http://schemas.microsoft.com/office/drawing/2014/main" id="{6B8D16D5-1096-450D-A045-7C9DB54968A0}"/>
                          </a:ext>
                        </a:extLst>
                      </p:cNvPr>
                      <p:cNvPicPr>
                        <a:picLocks noChangeAspect="1" noChangeArrowheads="1"/>
                      </p:cNvPicPr>
                      <p:nvPr/>
                    </p:nvPicPr>
                    <p:blipFill>
                      <a:blip r:embed="rId7"/>
                      <a:srcRect/>
                      <a:stretch>
                        <a:fillRect/>
                      </a:stretch>
                    </p:blipFill>
                    <p:spPr bwMode="auto">
                      <a:xfrm>
                        <a:off x="1979712" y="1671541"/>
                        <a:ext cx="2664296" cy="993122"/>
                      </a:xfrm>
                      <a:prstGeom prst="rect">
                        <a:avLst/>
                      </a:prstGeom>
                      <a:solidFill>
                        <a:schemeClr val="bg1">
                          <a:lumMod val="95000"/>
                        </a:schemeClr>
                      </a:solidFill>
                      <a:ln>
                        <a:solidFill>
                          <a:schemeClr val="tx1"/>
                        </a:solidFill>
                      </a:ln>
                    </p:spPr>
                  </p:pic>
                </p:oleObj>
              </mc:Fallback>
            </mc:AlternateContent>
          </a:graphicData>
        </a:graphic>
      </p:graphicFrame>
      <p:sp>
        <p:nvSpPr>
          <p:cNvPr id="10" name="CaixaDeTexto 9">
            <a:extLst>
              <a:ext uri="{FF2B5EF4-FFF2-40B4-BE49-F238E27FC236}">
                <a16:creationId xmlns:a16="http://schemas.microsoft.com/office/drawing/2014/main" id="{D35AD71E-1088-4924-AFBF-05264ED0068E}"/>
              </a:ext>
            </a:extLst>
          </p:cNvPr>
          <p:cNvSpPr txBox="1"/>
          <p:nvPr/>
        </p:nvSpPr>
        <p:spPr>
          <a:xfrm>
            <a:off x="251520" y="2926561"/>
            <a:ext cx="8640960" cy="1877437"/>
          </a:xfrm>
          <a:prstGeom prst="rect">
            <a:avLst/>
          </a:prstGeom>
          <a:noFill/>
        </p:spPr>
        <p:txBody>
          <a:bodyPr wrap="square" rtlCol="0">
            <a:spAutoFit/>
          </a:bodyPr>
          <a:lstStyle/>
          <a:p>
            <a:pPr marL="285750"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Observe  que  o  termo             vai   se  tornando  cada   vez  menor  conforme o estoque de capital efetivo aumenta, de forma que a curva de poupança (investimento) converge para </a:t>
            </a:r>
            <a:r>
              <a:rPr lang="pt-BR" i="1" dirty="0" err="1">
                <a:latin typeface="Arial" panose="020B0604020202020204" pitchFamily="34" charset="0"/>
                <a:cs typeface="Arial" panose="020B0604020202020204" pitchFamily="34" charset="0"/>
              </a:rPr>
              <a:t>sB</a:t>
            </a:r>
            <a:r>
              <a:rPr lang="pt-BR" dirty="0" err="1">
                <a:latin typeface="Arial" panose="020B0604020202020204" pitchFamily="34" charset="0"/>
                <a:cs typeface="Arial" panose="020B0604020202020204" pitchFamily="34" charset="0"/>
              </a:rPr>
              <a:t>.</a:t>
            </a:r>
            <a:r>
              <a:rPr lang="pt-BR" dirty="0">
                <a:latin typeface="Arial" panose="020B0604020202020204" pitchFamily="34" charset="0"/>
                <a:cs typeface="Arial" panose="020B0604020202020204" pitchFamily="34" charset="0"/>
              </a:rPr>
              <a:t> </a:t>
            </a:r>
          </a:p>
          <a:p>
            <a:pPr marL="171450" indent="-171450" algn="just">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Caso </a:t>
            </a:r>
            <a:r>
              <a:rPr lang="pt-BR" i="1" dirty="0" err="1">
                <a:latin typeface="Arial" panose="020B0604020202020204" pitchFamily="34" charset="0"/>
                <a:cs typeface="Arial" panose="020B0604020202020204" pitchFamily="34" charset="0"/>
              </a:rPr>
              <a:t>sB</a:t>
            </a:r>
            <a:r>
              <a:rPr lang="pt-BR" dirty="0">
                <a:latin typeface="Arial" panose="020B0604020202020204" pitchFamily="34" charset="0"/>
                <a:cs typeface="Arial" panose="020B0604020202020204" pitchFamily="34" charset="0"/>
              </a:rPr>
              <a:t> &gt; (</a:t>
            </a:r>
            <a:r>
              <a:rPr lang="pt-BR" i="1" dirty="0" err="1">
                <a:latin typeface="Symbol" panose="05050102010706020507" pitchFamily="18" charset="2"/>
                <a:cs typeface="Arial" panose="020B0604020202020204" pitchFamily="34" charset="0"/>
              </a:rPr>
              <a:t>d</a:t>
            </a:r>
            <a:r>
              <a:rPr lang="pt-BR" i="1" dirty="0" err="1">
                <a:latin typeface="Arial" panose="020B0604020202020204" pitchFamily="34" charset="0"/>
                <a:cs typeface="Arial" panose="020B0604020202020204" pitchFamily="34" charset="0"/>
              </a:rPr>
              <a:t>+n+g</a:t>
            </a:r>
            <a:r>
              <a:rPr lang="pt-BR" dirty="0">
                <a:latin typeface="Arial" panose="020B0604020202020204" pitchFamily="34" charset="0"/>
                <a:cs typeface="Arial" panose="020B0604020202020204" pitchFamily="34" charset="0"/>
              </a:rPr>
              <a:t>), não teremos estado estacionário, ou seja, o modelo se converte em um modelo com tecnologia AK. </a:t>
            </a:r>
          </a:p>
          <a:p>
            <a:pPr marL="171450" indent="-171450" algn="just">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pt-BR" dirty="0">
                <a:latin typeface="Arial" panose="020B0604020202020204" pitchFamily="34" charset="0"/>
                <a:cs typeface="Arial" panose="020B0604020202020204" pitchFamily="34" charset="0"/>
              </a:rPr>
              <a:t>Para que exista estado estacionário, devemos ter </a:t>
            </a:r>
            <a:r>
              <a:rPr lang="pt-BR" i="1" dirty="0" err="1">
                <a:latin typeface="Arial" panose="020B0604020202020204" pitchFamily="34" charset="0"/>
                <a:cs typeface="Arial" panose="020B0604020202020204" pitchFamily="34" charset="0"/>
              </a:rPr>
              <a:t>sB</a:t>
            </a:r>
            <a:r>
              <a:rPr lang="pt-BR" dirty="0">
                <a:latin typeface="Arial" panose="020B0604020202020204" pitchFamily="34" charset="0"/>
                <a:cs typeface="Arial" panose="020B0604020202020204" pitchFamily="34" charset="0"/>
              </a:rPr>
              <a:t> &lt; (</a:t>
            </a:r>
            <a:r>
              <a:rPr lang="pt-BR" i="1" dirty="0" err="1">
                <a:latin typeface="Symbol" panose="05050102010706020507" pitchFamily="18" charset="2"/>
                <a:cs typeface="Arial" panose="020B0604020202020204" pitchFamily="34" charset="0"/>
              </a:rPr>
              <a:t>d</a:t>
            </a:r>
            <a:r>
              <a:rPr lang="pt-BR" i="1" dirty="0" err="1">
                <a:latin typeface="Arial" panose="020B0604020202020204" pitchFamily="34" charset="0"/>
                <a:cs typeface="Arial" panose="020B0604020202020204" pitchFamily="34" charset="0"/>
              </a:rPr>
              <a:t>+n+g</a:t>
            </a:r>
            <a:r>
              <a:rPr lang="pt-BR" dirty="0">
                <a:latin typeface="Arial" panose="020B0604020202020204" pitchFamily="34" charset="0"/>
                <a:cs typeface="Arial" panose="020B0604020202020204" pitchFamily="34" charset="0"/>
              </a:rPr>
              <a:t>).</a:t>
            </a:r>
          </a:p>
        </p:txBody>
      </p:sp>
      <p:graphicFrame>
        <p:nvGraphicFramePr>
          <p:cNvPr id="11" name="Objeto 10">
            <a:extLst>
              <a:ext uri="{FF2B5EF4-FFF2-40B4-BE49-F238E27FC236}">
                <a16:creationId xmlns:a16="http://schemas.microsoft.com/office/drawing/2014/main" id="{32B76977-27AB-4080-B304-218BB4531555}"/>
              </a:ext>
            </a:extLst>
          </p:cNvPr>
          <p:cNvGraphicFramePr>
            <a:graphicFrameLocks noChangeAspect="1"/>
          </p:cNvGraphicFramePr>
          <p:nvPr>
            <p:extLst>
              <p:ext uri="{D42A27DB-BD31-4B8C-83A1-F6EECF244321}">
                <p14:modId xmlns:p14="http://schemas.microsoft.com/office/powerpoint/2010/main" val="4282799169"/>
              </p:ext>
            </p:extLst>
          </p:nvPr>
        </p:nvGraphicFramePr>
        <p:xfrm>
          <a:off x="3059832" y="2880687"/>
          <a:ext cx="654050" cy="401637"/>
        </p:xfrm>
        <a:graphic>
          <a:graphicData uri="http://schemas.openxmlformats.org/presentationml/2006/ole">
            <mc:AlternateContent xmlns:mc="http://schemas.openxmlformats.org/markup-compatibility/2006">
              <mc:Choice xmlns:v="urn:schemas-microsoft-com:vml" Requires="v">
                <p:oleObj name="Equation" r:id="rId8" imgW="342720" imgH="215640" progId="Equation.DSMT4">
                  <p:embed/>
                </p:oleObj>
              </mc:Choice>
              <mc:Fallback>
                <p:oleObj name="Equation" r:id="rId8" imgW="342720" imgH="215640" progId="Equation.DSMT4">
                  <p:embed/>
                  <p:pic>
                    <p:nvPicPr>
                      <p:cNvPr id="9" name="Objeto 8">
                        <a:extLst>
                          <a:ext uri="{FF2B5EF4-FFF2-40B4-BE49-F238E27FC236}">
                            <a16:creationId xmlns:a16="http://schemas.microsoft.com/office/drawing/2014/main" id="{5BC21565-020C-4D74-BD25-53C1FDFF7E12}"/>
                          </a:ext>
                        </a:extLst>
                      </p:cNvPr>
                      <p:cNvPicPr>
                        <a:picLocks noChangeAspect="1" noChangeArrowheads="1"/>
                      </p:cNvPicPr>
                      <p:nvPr/>
                    </p:nvPicPr>
                    <p:blipFill>
                      <a:blip r:embed="rId9"/>
                      <a:srcRect/>
                      <a:stretch>
                        <a:fillRect/>
                      </a:stretch>
                    </p:blipFill>
                    <p:spPr bwMode="auto">
                      <a:xfrm>
                        <a:off x="3059832" y="2880687"/>
                        <a:ext cx="654050" cy="401637"/>
                      </a:xfrm>
                      <a:prstGeom prst="rect">
                        <a:avLst/>
                      </a:prstGeom>
                      <a:noFill/>
                      <a:ln>
                        <a:noFill/>
                      </a:ln>
                    </p:spPr>
                  </p:pic>
                </p:oleObj>
              </mc:Fallback>
            </mc:AlternateContent>
          </a:graphicData>
        </a:graphic>
      </p:graphicFrame>
      <p:sp>
        <p:nvSpPr>
          <p:cNvPr id="12" name="CaixaDeTexto 11">
            <a:extLst>
              <a:ext uri="{FF2B5EF4-FFF2-40B4-BE49-F238E27FC236}">
                <a16:creationId xmlns:a16="http://schemas.microsoft.com/office/drawing/2014/main" id="{4E93EEA4-94ED-430C-B39F-0FBC04CA151E}"/>
              </a:ext>
            </a:extLst>
          </p:cNvPr>
          <p:cNvSpPr txBox="1"/>
          <p:nvPr/>
        </p:nvSpPr>
        <p:spPr>
          <a:xfrm>
            <a:off x="4936748" y="2088599"/>
            <a:ext cx="1435452" cy="369332"/>
          </a:xfrm>
          <a:prstGeom prst="rect">
            <a:avLst/>
          </a:prstGeom>
          <a:noFill/>
        </p:spPr>
        <p:txBody>
          <a:bodyPr wrap="square" rtlCol="0">
            <a:spAutoFit/>
          </a:bodyPr>
          <a:lstStyle/>
          <a:p>
            <a:pPr marL="342900" indent="-342900" algn="just">
              <a:buFont typeface="Arial" panose="020B0604020202020204" pitchFamily="34" charset="0"/>
              <a:buChar char="•"/>
            </a:pPr>
            <a:r>
              <a:rPr lang="pt-BR" dirty="0">
                <a:latin typeface="Arial" panose="020B0604020202020204" pitchFamily="34" charset="0"/>
                <a:cs typeface="Arial" panose="020B0604020202020204" pitchFamily="34" charset="0"/>
              </a:rPr>
              <a:t>AK →  </a:t>
            </a:r>
          </a:p>
        </p:txBody>
      </p:sp>
    </p:spTree>
    <p:extLst>
      <p:ext uri="{BB962C8B-B14F-4D97-AF65-F5344CB8AC3E}">
        <p14:creationId xmlns:p14="http://schemas.microsoft.com/office/powerpoint/2010/main" val="17039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Conector reto 50">
            <a:extLst>
              <a:ext uri="{FF2B5EF4-FFF2-40B4-BE49-F238E27FC236}">
                <a16:creationId xmlns:a16="http://schemas.microsoft.com/office/drawing/2014/main" id="{38BF80CF-CDC4-4F0D-9834-9B22E9F3D043}"/>
              </a:ext>
            </a:extLst>
          </p:cNvPr>
          <p:cNvCxnSpPr/>
          <p:nvPr/>
        </p:nvCxnSpPr>
        <p:spPr>
          <a:xfrm>
            <a:off x="5004048" y="3579862"/>
            <a:ext cx="3528392" cy="0"/>
          </a:xfrm>
          <a:prstGeom prst="line">
            <a:avLst/>
          </a:prstGeom>
          <a:ln w="19050">
            <a:solidFill>
              <a:srgbClr val="003399"/>
            </a:solidFill>
            <a:prstDash val="dash"/>
          </a:ln>
        </p:spPr>
        <p:style>
          <a:lnRef idx="1">
            <a:schemeClr val="accent1"/>
          </a:lnRef>
          <a:fillRef idx="0">
            <a:schemeClr val="accent1"/>
          </a:fillRef>
          <a:effectRef idx="0">
            <a:schemeClr val="accent1"/>
          </a:effectRef>
          <a:fontRef idx="minor">
            <a:schemeClr val="tx1"/>
          </a:fontRef>
        </p:style>
      </p:cxnSp>
      <p:cxnSp>
        <p:nvCxnSpPr>
          <p:cNvPr id="5" name="Conector de seta reta 5">
            <a:extLst>
              <a:ext uri="{FF2B5EF4-FFF2-40B4-BE49-F238E27FC236}">
                <a16:creationId xmlns:a16="http://schemas.microsoft.com/office/drawing/2014/main" id="{828B60E9-3720-4247-A4B9-A36408587C9D}"/>
              </a:ext>
            </a:extLst>
          </p:cNvPr>
          <p:cNvCxnSpPr/>
          <p:nvPr/>
        </p:nvCxnSpPr>
        <p:spPr>
          <a:xfrm flipV="1">
            <a:off x="467544" y="1707654"/>
            <a:ext cx="0" cy="2592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6">
            <a:extLst>
              <a:ext uri="{FF2B5EF4-FFF2-40B4-BE49-F238E27FC236}">
                <a16:creationId xmlns:a16="http://schemas.microsoft.com/office/drawing/2014/main" id="{937185E7-9AF3-42CC-BCA2-E756431EA81E}"/>
              </a:ext>
            </a:extLst>
          </p:cNvPr>
          <p:cNvCxnSpPr>
            <a:cxnSpLocks/>
          </p:cNvCxnSpPr>
          <p:nvPr/>
        </p:nvCxnSpPr>
        <p:spPr>
          <a:xfrm>
            <a:off x="467544" y="4299942"/>
            <a:ext cx="384728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AE2C9BB7-30B8-484F-AF37-2264F180EA60}"/>
              </a:ext>
            </a:extLst>
          </p:cNvPr>
          <p:cNvCxnSpPr/>
          <p:nvPr/>
        </p:nvCxnSpPr>
        <p:spPr>
          <a:xfrm>
            <a:off x="467544" y="3030084"/>
            <a:ext cx="35283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FFA8DBD1-858A-4A54-A0C7-DAC1D08C001F}"/>
              </a:ext>
            </a:extLst>
          </p:cNvPr>
          <p:cNvCxnSpPr/>
          <p:nvPr/>
        </p:nvCxnSpPr>
        <p:spPr>
          <a:xfrm>
            <a:off x="2154317" y="3030084"/>
            <a:ext cx="0" cy="129614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9" name="Objeto 8">
            <a:extLst>
              <a:ext uri="{FF2B5EF4-FFF2-40B4-BE49-F238E27FC236}">
                <a16:creationId xmlns:a16="http://schemas.microsoft.com/office/drawing/2014/main" id="{630F1D32-7777-4BDB-8DDA-6F22A0FD9A27}"/>
              </a:ext>
            </a:extLst>
          </p:cNvPr>
          <p:cNvGraphicFramePr>
            <a:graphicFrameLocks noChangeAspect="1"/>
          </p:cNvGraphicFramePr>
          <p:nvPr>
            <p:extLst>
              <p:ext uri="{D42A27DB-BD31-4B8C-83A1-F6EECF244321}">
                <p14:modId xmlns:p14="http://schemas.microsoft.com/office/powerpoint/2010/main" val="2168558871"/>
              </p:ext>
            </p:extLst>
          </p:nvPr>
        </p:nvGraphicFramePr>
        <p:xfrm>
          <a:off x="2051720" y="4347815"/>
          <a:ext cx="315913" cy="384175"/>
        </p:xfrm>
        <a:graphic>
          <a:graphicData uri="http://schemas.openxmlformats.org/presentationml/2006/ole">
            <mc:AlternateContent xmlns:mc="http://schemas.openxmlformats.org/markup-compatibility/2006">
              <mc:Choice xmlns:v="urn:schemas-microsoft-com:vml" Requires="v">
                <p:oleObj name="Equation" r:id="rId2" imgW="177480" imgH="215640" progId="Equation.DSMT4">
                  <p:embed/>
                </p:oleObj>
              </mc:Choice>
              <mc:Fallback>
                <p:oleObj name="Equation" r:id="rId2" imgW="177480" imgH="215640" progId="Equation.DSMT4">
                  <p:embed/>
                  <p:pic>
                    <p:nvPicPr>
                      <p:cNvPr id="11" name="Objeto 10"/>
                      <p:cNvPicPr/>
                      <p:nvPr/>
                    </p:nvPicPr>
                    <p:blipFill>
                      <a:blip r:embed="rId3"/>
                      <a:stretch>
                        <a:fillRect/>
                      </a:stretch>
                    </p:blipFill>
                    <p:spPr>
                      <a:xfrm>
                        <a:off x="2051720" y="4347815"/>
                        <a:ext cx="315913" cy="384175"/>
                      </a:xfrm>
                      <a:prstGeom prst="rect">
                        <a:avLst/>
                      </a:prstGeom>
                    </p:spPr>
                  </p:pic>
                </p:oleObj>
              </mc:Fallback>
            </mc:AlternateContent>
          </a:graphicData>
        </a:graphic>
      </p:graphicFrame>
      <p:graphicFrame>
        <p:nvGraphicFramePr>
          <p:cNvPr id="12" name="Objeto 11">
            <a:extLst>
              <a:ext uri="{FF2B5EF4-FFF2-40B4-BE49-F238E27FC236}">
                <a16:creationId xmlns:a16="http://schemas.microsoft.com/office/drawing/2014/main" id="{1175C8B8-7C19-45F0-9D43-4CB02BF303B4}"/>
              </a:ext>
            </a:extLst>
          </p:cNvPr>
          <p:cNvGraphicFramePr>
            <a:graphicFrameLocks noChangeAspect="1"/>
          </p:cNvGraphicFramePr>
          <p:nvPr>
            <p:extLst>
              <p:ext uri="{D42A27DB-BD31-4B8C-83A1-F6EECF244321}">
                <p14:modId xmlns:p14="http://schemas.microsoft.com/office/powerpoint/2010/main" val="1086713995"/>
              </p:ext>
            </p:extLst>
          </p:nvPr>
        </p:nvGraphicFramePr>
        <p:xfrm>
          <a:off x="4139952" y="4337050"/>
          <a:ext cx="225425" cy="384175"/>
        </p:xfrm>
        <a:graphic>
          <a:graphicData uri="http://schemas.openxmlformats.org/presentationml/2006/ole">
            <mc:AlternateContent xmlns:mc="http://schemas.openxmlformats.org/markup-compatibility/2006">
              <mc:Choice xmlns:v="urn:schemas-microsoft-com:vml" Requires="v">
                <p:oleObj name="Equation" r:id="rId4" imgW="126720" imgH="215640" progId="Equation.DSMT4">
                  <p:embed/>
                </p:oleObj>
              </mc:Choice>
              <mc:Fallback>
                <p:oleObj name="Equation" r:id="rId4" imgW="126720" imgH="215640" progId="Equation.DSMT4">
                  <p:embed/>
                  <p:pic>
                    <p:nvPicPr>
                      <p:cNvPr id="14" name="Objeto 13"/>
                      <p:cNvPicPr/>
                      <p:nvPr/>
                    </p:nvPicPr>
                    <p:blipFill>
                      <a:blip r:embed="rId5"/>
                      <a:stretch>
                        <a:fillRect/>
                      </a:stretch>
                    </p:blipFill>
                    <p:spPr>
                      <a:xfrm>
                        <a:off x="4139952" y="4337050"/>
                        <a:ext cx="225425" cy="384175"/>
                      </a:xfrm>
                      <a:prstGeom prst="rect">
                        <a:avLst/>
                      </a:prstGeom>
                    </p:spPr>
                  </p:pic>
                </p:oleObj>
              </mc:Fallback>
            </mc:AlternateContent>
          </a:graphicData>
        </a:graphic>
      </p:graphicFrame>
      <p:graphicFrame>
        <p:nvGraphicFramePr>
          <p:cNvPr id="13" name="Objeto 12">
            <a:extLst>
              <a:ext uri="{FF2B5EF4-FFF2-40B4-BE49-F238E27FC236}">
                <a16:creationId xmlns:a16="http://schemas.microsoft.com/office/drawing/2014/main" id="{4A0491DE-181F-44D8-85B9-F0BB85A3A844}"/>
              </a:ext>
            </a:extLst>
          </p:cNvPr>
          <p:cNvGraphicFramePr>
            <a:graphicFrameLocks noChangeAspect="1"/>
          </p:cNvGraphicFramePr>
          <p:nvPr>
            <p:extLst>
              <p:ext uri="{D42A27DB-BD31-4B8C-83A1-F6EECF244321}">
                <p14:modId xmlns:p14="http://schemas.microsoft.com/office/powerpoint/2010/main" val="3098586826"/>
              </p:ext>
            </p:extLst>
          </p:nvPr>
        </p:nvGraphicFramePr>
        <p:xfrm>
          <a:off x="2915817" y="2571750"/>
          <a:ext cx="1110773" cy="417512"/>
        </p:xfrm>
        <a:graphic>
          <a:graphicData uri="http://schemas.openxmlformats.org/presentationml/2006/ole">
            <mc:AlternateContent xmlns:mc="http://schemas.openxmlformats.org/markup-compatibility/2006">
              <mc:Choice xmlns:v="urn:schemas-microsoft-com:vml" Requires="v">
                <p:oleObj name="Equation" r:id="rId6" imgW="698400" imgH="253800" progId="Equation.DSMT4">
                  <p:embed/>
                </p:oleObj>
              </mc:Choice>
              <mc:Fallback>
                <p:oleObj name="Equation" r:id="rId6" imgW="698400" imgH="253800" progId="Equation.DSMT4">
                  <p:embed/>
                  <p:pic>
                    <p:nvPicPr>
                      <p:cNvPr id="15" name="Objeto 14"/>
                      <p:cNvPicPr/>
                      <p:nvPr/>
                    </p:nvPicPr>
                    <p:blipFill>
                      <a:blip r:embed="rId7"/>
                      <a:stretch>
                        <a:fillRect/>
                      </a:stretch>
                    </p:blipFill>
                    <p:spPr>
                      <a:xfrm>
                        <a:off x="2915817" y="2571750"/>
                        <a:ext cx="1110773" cy="417512"/>
                      </a:xfrm>
                      <a:prstGeom prst="rect">
                        <a:avLst/>
                      </a:prstGeom>
                    </p:spPr>
                  </p:pic>
                </p:oleObj>
              </mc:Fallback>
            </mc:AlternateContent>
          </a:graphicData>
        </a:graphic>
      </p:graphicFrame>
      <p:graphicFrame>
        <p:nvGraphicFramePr>
          <p:cNvPr id="14" name="Objeto 13">
            <a:extLst>
              <a:ext uri="{FF2B5EF4-FFF2-40B4-BE49-F238E27FC236}">
                <a16:creationId xmlns:a16="http://schemas.microsoft.com/office/drawing/2014/main" id="{9833EDD2-0B11-4900-9BA7-94F8C099AAE2}"/>
              </a:ext>
            </a:extLst>
          </p:cNvPr>
          <p:cNvGraphicFramePr>
            <a:graphicFrameLocks noChangeAspect="1"/>
          </p:cNvGraphicFramePr>
          <p:nvPr>
            <p:extLst>
              <p:ext uri="{D42A27DB-BD31-4B8C-83A1-F6EECF244321}">
                <p14:modId xmlns:p14="http://schemas.microsoft.com/office/powerpoint/2010/main" val="113763333"/>
              </p:ext>
            </p:extLst>
          </p:nvPr>
        </p:nvGraphicFramePr>
        <p:xfrm>
          <a:off x="3275856" y="3147814"/>
          <a:ext cx="1189038" cy="333375"/>
        </p:xfrm>
        <a:graphic>
          <a:graphicData uri="http://schemas.openxmlformats.org/presentationml/2006/ole">
            <mc:AlternateContent xmlns:mc="http://schemas.openxmlformats.org/markup-compatibility/2006">
              <mc:Choice xmlns:v="urn:schemas-microsoft-com:vml" Requires="v">
                <p:oleObj name="Equation" r:id="rId8" imgW="723600" imgH="203040" progId="Equation.DSMT4">
                  <p:embed/>
                </p:oleObj>
              </mc:Choice>
              <mc:Fallback>
                <p:oleObj name="Equation" r:id="rId8" imgW="723600" imgH="203040" progId="Equation.DSMT4">
                  <p:embed/>
                  <p:pic>
                    <p:nvPicPr>
                      <p:cNvPr id="16" name="Objeto 15"/>
                      <p:cNvPicPr/>
                      <p:nvPr/>
                    </p:nvPicPr>
                    <p:blipFill>
                      <a:blip r:embed="rId9"/>
                      <a:stretch>
                        <a:fillRect/>
                      </a:stretch>
                    </p:blipFill>
                    <p:spPr>
                      <a:xfrm>
                        <a:off x="3275856" y="3147814"/>
                        <a:ext cx="1189038" cy="333375"/>
                      </a:xfrm>
                      <a:prstGeom prst="rect">
                        <a:avLst/>
                      </a:prstGeom>
                    </p:spPr>
                  </p:pic>
                </p:oleObj>
              </mc:Fallback>
            </mc:AlternateContent>
          </a:graphicData>
        </a:graphic>
      </p:graphicFrame>
      <p:graphicFrame>
        <p:nvGraphicFramePr>
          <p:cNvPr id="15" name="Objeto 14">
            <a:extLst>
              <a:ext uri="{FF2B5EF4-FFF2-40B4-BE49-F238E27FC236}">
                <a16:creationId xmlns:a16="http://schemas.microsoft.com/office/drawing/2014/main" id="{C69ED98B-CC65-44C7-9004-D61B77486F5E}"/>
              </a:ext>
            </a:extLst>
          </p:cNvPr>
          <p:cNvGraphicFramePr>
            <a:graphicFrameLocks noChangeAspect="1"/>
          </p:cNvGraphicFramePr>
          <p:nvPr>
            <p:extLst>
              <p:ext uri="{D42A27DB-BD31-4B8C-83A1-F6EECF244321}">
                <p14:modId xmlns:p14="http://schemas.microsoft.com/office/powerpoint/2010/main" val="2044157597"/>
              </p:ext>
            </p:extLst>
          </p:nvPr>
        </p:nvGraphicFramePr>
        <p:xfrm>
          <a:off x="1149350" y="2379663"/>
          <a:ext cx="187325" cy="292100"/>
        </p:xfrm>
        <a:graphic>
          <a:graphicData uri="http://schemas.openxmlformats.org/presentationml/2006/ole">
            <mc:AlternateContent xmlns:mc="http://schemas.openxmlformats.org/markup-compatibility/2006">
              <mc:Choice xmlns:v="urn:schemas-microsoft-com:vml" Requires="v">
                <p:oleObj name="Equation" r:id="rId10" imgW="114120" imgH="177480" progId="Equation.DSMT4">
                  <p:embed/>
                </p:oleObj>
              </mc:Choice>
              <mc:Fallback>
                <p:oleObj name="Equation" r:id="rId10" imgW="114120" imgH="177480" progId="Equation.DSMT4">
                  <p:embed/>
                  <p:pic>
                    <p:nvPicPr>
                      <p:cNvPr id="17" name="Objeto 16"/>
                      <p:cNvPicPr/>
                      <p:nvPr/>
                    </p:nvPicPr>
                    <p:blipFill>
                      <a:blip r:embed="rId11"/>
                      <a:stretch>
                        <a:fillRect/>
                      </a:stretch>
                    </p:blipFill>
                    <p:spPr>
                      <a:xfrm>
                        <a:off x="1149350" y="2379663"/>
                        <a:ext cx="187325" cy="292100"/>
                      </a:xfrm>
                      <a:prstGeom prst="rect">
                        <a:avLst/>
                      </a:prstGeom>
                    </p:spPr>
                  </p:pic>
                </p:oleObj>
              </mc:Fallback>
            </mc:AlternateContent>
          </a:graphicData>
        </a:graphic>
      </p:graphicFrame>
      <p:sp>
        <p:nvSpPr>
          <p:cNvPr id="20" name="Arco 19">
            <a:extLst>
              <a:ext uri="{FF2B5EF4-FFF2-40B4-BE49-F238E27FC236}">
                <a16:creationId xmlns:a16="http://schemas.microsoft.com/office/drawing/2014/main" id="{ED9F1CF1-33FB-42E5-9114-119B22C28E1C}"/>
              </a:ext>
            </a:extLst>
          </p:cNvPr>
          <p:cNvSpPr/>
          <p:nvPr/>
        </p:nvSpPr>
        <p:spPr>
          <a:xfrm rot="12122831">
            <a:off x="319372" y="-852963"/>
            <a:ext cx="6098403" cy="4235182"/>
          </a:xfrm>
          <a:prstGeom prst="arc">
            <a:avLst>
              <a:gd name="adj1" fmla="val 13934496"/>
              <a:gd name="adj2" fmla="val 19201041"/>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21" name="Objeto 20">
            <a:extLst>
              <a:ext uri="{FF2B5EF4-FFF2-40B4-BE49-F238E27FC236}">
                <a16:creationId xmlns:a16="http://schemas.microsoft.com/office/drawing/2014/main" id="{A70FC3E8-D81B-46A1-BB77-0722881E1CDD}"/>
              </a:ext>
            </a:extLst>
          </p:cNvPr>
          <p:cNvGraphicFramePr>
            <a:graphicFrameLocks noChangeAspect="1"/>
          </p:cNvGraphicFramePr>
          <p:nvPr>
            <p:extLst>
              <p:ext uri="{D42A27DB-BD31-4B8C-83A1-F6EECF244321}">
                <p14:modId xmlns:p14="http://schemas.microsoft.com/office/powerpoint/2010/main" val="1276062512"/>
              </p:ext>
            </p:extLst>
          </p:nvPr>
        </p:nvGraphicFramePr>
        <p:xfrm>
          <a:off x="968934" y="195486"/>
          <a:ext cx="2666962" cy="969001"/>
        </p:xfrm>
        <a:graphic>
          <a:graphicData uri="http://schemas.openxmlformats.org/presentationml/2006/ole">
            <mc:AlternateContent xmlns:mc="http://schemas.openxmlformats.org/markup-compatibility/2006">
              <mc:Choice xmlns:v="urn:schemas-microsoft-com:vml" Requires="v">
                <p:oleObj name="Equation" r:id="rId12" imgW="1434960" imgH="533160" progId="Equation.DSMT4">
                  <p:embed/>
                </p:oleObj>
              </mc:Choice>
              <mc:Fallback>
                <p:oleObj name="Equation" r:id="rId12" imgW="1434960" imgH="533160" progId="Equation.DSMT4">
                  <p:embed/>
                  <p:pic>
                    <p:nvPicPr>
                      <p:cNvPr id="2" name="Objeto 1">
                        <a:extLst>
                          <a:ext uri="{FF2B5EF4-FFF2-40B4-BE49-F238E27FC236}">
                            <a16:creationId xmlns:a16="http://schemas.microsoft.com/office/drawing/2014/main" id="{FE48C0D7-ECD4-4476-90EE-E9FF135CB5EA}"/>
                          </a:ext>
                        </a:extLst>
                      </p:cNvPr>
                      <p:cNvPicPr>
                        <a:picLocks noChangeAspect="1" noChangeArrowheads="1"/>
                      </p:cNvPicPr>
                      <p:nvPr/>
                    </p:nvPicPr>
                    <p:blipFill>
                      <a:blip r:embed="rId13"/>
                      <a:srcRect/>
                      <a:stretch>
                        <a:fillRect/>
                      </a:stretch>
                    </p:blipFill>
                    <p:spPr bwMode="auto">
                      <a:xfrm>
                        <a:off x="968934" y="195486"/>
                        <a:ext cx="2666962" cy="969001"/>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22" name="Objeto 21">
            <a:extLst>
              <a:ext uri="{FF2B5EF4-FFF2-40B4-BE49-F238E27FC236}">
                <a16:creationId xmlns:a16="http://schemas.microsoft.com/office/drawing/2014/main" id="{D3EC3E2A-0A2A-4AE3-AFB1-0C080414645E}"/>
              </a:ext>
            </a:extLst>
          </p:cNvPr>
          <p:cNvGraphicFramePr>
            <a:graphicFrameLocks noChangeAspect="1"/>
          </p:cNvGraphicFramePr>
          <p:nvPr>
            <p:extLst>
              <p:ext uri="{D42A27DB-BD31-4B8C-83A1-F6EECF244321}">
                <p14:modId xmlns:p14="http://schemas.microsoft.com/office/powerpoint/2010/main" val="1162843230"/>
              </p:ext>
            </p:extLst>
          </p:nvPr>
        </p:nvGraphicFramePr>
        <p:xfrm>
          <a:off x="594792" y="2016303"/>
          <a:ext cx="304800" cy="987495"/>
        </p:xfrm>
        <a:graphic>
          <a:graphicData uri="http://schemas.openxmlformats.org/presentationml/2006/ole">
            <mc:AlternateContent xmlns:mc="http://schemas.openxmlformats.org/markup-compatibility/2006">
              <mc:Choice xmlns:v="urn:schemas-microsoft-com:vml" Requires="v">
                <p:oleObj name="Equation" r:id="rId14" imgW="152280" imgH="533160" progId="Equation.DSMT4">
                  <p:embed/>
                </p:oleObj>
              </mc:Choice>
              <mc:Fallback>
                <p:oleObj name="Equation" r:id="rId14" imgW="152280" imgH="533160" progId="Equation.DSMT4">
                  <p:embed/>
                  <p:pic>
                    <p:nvPicPr>
                      <p:cNvPr id="21" name="Objeto 20">
                        <a:extLst>
                          <a:ext uri="{FF2B5EF4-FFF2-40B4-BE49-F238E27FC236}">
                            <a16:creationId xmlns:a16="http://schemas.microsoft.com/office/drawing/2014/main" id="{A70FC3E8-D81B-46A1-BB77-0722881E1CDD}"/>
                          </a:ext>
                        </a:extLst>
                      </p:cNvPr>
                      <p:cNvPicPr>
                        <a:picLocks noChangeAspect="1" noChangeArrowheads="1"/>
                      </p:cNvPicPr>
                      <p:nvPr/>
                    </p:nvPicPr>
                    <p:blipFill>
                      <a:blip r:embed="rId15"/>
                      <a:srcRect/>
                      <a:stretch>
                        <a:fillRect/>
                      </a:stretch>
                    </p:blipFill>
                    <p:spPr bwMode="auto">
                      <a:xfrm>
                        <a:off x="594792" y="2016303"/>
                        <a:ext cx="304800" cy="987495"/>
                      </a:xfrm>
                      <a:prstGeom prst="rect">
                        <a:avLst/>
                      </a:prstGeom>
                      <a:noFill/>
                      <a:ln>
                        <a:noFill/>
                      </a:ln>
                    </p:spPr>
                  </p:pic>
                </p:oleObj>
              </mc:Fallback>
            </mc:AlternateContent>
          </a:graphicData>
        </a:graphic>
      </p:graphicFrame>
      <p:sp>
        <p:nvSpPr>
          <p:cNvPr id="23" name="Chave Esquerda 22">
            <a:extLst>
              <a:ext uri="{FF2B5EF4-FFF2-40B4-BE49-F238E27FC236}">
                <a16:creationId xmlns:a16="http://schemas.microsoft.com/office/drawing/2014/main" id="{4DFC08A3-E434-4A62-AC5A-C2E4F05C493E}"/>
              </a:ext>
            </a:extLst>
          </p:cNvPr>
          <p:cNvSpPr/>
          <p:nvPr/>
        </p:nvSpPr>
        <p:spPr>
          <a:xfrm>
            <a:off x="899592" y="2283720"/>
            <a:ext cx="187325" cy="68180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aphicFrame>
        <p:nvGraphicFramePr>
          <p:cNvPr id="24" name="Objeto 23">
            <a:extLst>
              <a:ext uri="{FF2B5EF4-FFF2-40B4-BE49-F238E27FC236}">
                <a16:creationId xmlns:a16="http://schemas.microsoft.com/office/drawing/2014/main" id="{B6CF2B32-AA20-441D-AC32-FE64002789D3}"/>
              </a:ext>
            </a:extLst>
          </p:cNvPr>
          <p:cNvGraphicFramePr>
            <a:graphicFrameLocks noChangeAspect="1"/>
          </p:cNvGraphicFramePr>
          <p:nvPr>
            <p:extLst>
              <p:ext uri="{D42A27DB-BD31-4B8C-83A1-F6EECF244321}">
                <p14:modId xmlns:p14="http://schemas.microsoft.com/office/powerpoint/2010/main" val="4221667804"/>
              </p:ext>
            </p:extLst>
          </p:nvPr>
        </p:nvGraphicFramePr>
        <p:xfrm>
          <a:off x="83530" y="3376215"/>
          <a:ext cx="407988" cy="347663"/>
        </p:xfrm>
        <a:graphic>
          <a:graphicData uri="http://schemas.openxmlformats.org/presentationml/2006/ole">
            <mc:AlternateContent xmlns:mc="http://schemas.openxmlformats.org/markup-compatibility/2006">
              <mc:Choice xmlns:v="urn:schemas-microsoft-com:vml" Requires="v">
                <p:oleObj name="Equation" r:id="rId16" imgW="203040" imgH="177480" progId="Equation.DSMT4">
                  <p:embed/>
                </p:oleObj>
              </mc:Choice>
              <mc:Fallback>
                <p:oleObj name="Equation" r:id="rId16" imgW="203040" imgH="177480" progId="Equation.DSMT4">
                  <p:embed/>
                  <p:pic>
                    <p:nvPicPr>
                      <p:cNvPr id="21" name="Objeto 20">
                        <a:extLst>
                          <a:ext uri="{FF2B5EF4-FFF2-40B4-BE49-F238E27FC236}">
                            <a16:creationId xmlns:a16="http://schemas.microsoft.com/office/drawing/2014/main" id="{A70FC3E8-D81B-46A1-BB77-0722881E1CDD}"/>
                          </a:ext>
                        </a:extLst>
                      </p:cNvPr>
                      <p:cNvPicPr>
                        <a:picLocks noChangeAspect="1" noChangeArrowheads="1"/>
                      </p:cNvPicPr>
                      <p:nvPr/>
                    </p:nvPicPr>
                    <p:blipFill>
                      <a:blip r:embed="rId17"/>
                      <a:srcRect/>
                      <a:stretch>
                        <a:fillRect/>
                      </a:stretch>
                    </p:blipFill>
                    <p:spPr bwMode="auto">
                      <a:xfrm>
                        <a:off x="83530" y="3376215"/>
                        <a:ext cx="407988" cy="347663"/>
                      </a:xfrm>
                      <a:prstGeom prst="rect">
                        <a:avLst/>
                      </a:prstGeom>
                      <a:noFill/>
                      <a:ln>
                        <a:noFill/>
                      </a:ln>
                    </p:spPr>
                  </p:pic>
                </p:oleObj>
              </mc:Fallback>
            </mc:AlternateContent>
          </a:graphicData>
        </a:graphic>
      </p:graphicFrame>
      <p:cxnSp>
        <p:nvCxnSpPr>
          <p:cNvPr id="26" name="Conector reto 25">
            <a:extLst>
              <a:ext uri="{FF2B5EF4-FFF2-40B4-BE49-F238E27FC236}">
                <a16:creationId xmlns:a16="http://schemas.microsoft.com/office/drawing/2014/main" id="{8F457FE2-04DC-4537-886F-F4D20A82AF34}"/>
              </a:ext>
            </a:extLst>
          </p:cNvPr>
          <p:cNvCxnSpPr/>
          <p:nvPr/>
        </p:nvCxnSpPr>
        <p:spPr>
          <a:xfrm>
            <a:off x="498203" y="3579862"/>
            <a:ext cx="3528392" cy="0"/>
          </a:xfrm>
          <a:prstGeom prst="line">
            <a:avLst/>
          </a:prstGeom>
          <a:ln w="19050">
            <a:solidFill>
              <a:srgbClr val="003399"/>
            </a:solidFill>
            <a:prstDash val="dash"/>
          </a:ln>
        </p:spPr>
        <p:style>
          <a:lnRef idx="1">
            <a:schemeClr val="accent1"/>
          </a:lnRef>
          <a:fillRef idx="0">
            <a:schemeClr val="accent1"/>
          </a:fillRef>
          <a:effectRef idx="0">
            <a:schemeClr val="accent1"/>
          </a:effectRef>
          <a:fontRef idx="minor">
            <a:schemeClr val="tx1"/>
          </a:fontRef>
        </p:style>
      </p:cxnSp>
      <p:cxnSp>
        <p:nvCxnSpPr>
          <p:cNvPr id="28" name="Conector reto 27">
            <a:extLst>
              <a:ext uri="{FF2B5EF4-FFF2-40B4-BE49-F238E27FC236}">
                <a16:creationId xmlns:a16="http://schemas.microsoft.com/office/drawing/2014/main" id="{BAE05315-53B3-4A72-9196-DFE4A8CD14EB}"/>
              </a:ext>
            </a:extLst>
          </p:cNvPr>
          <p:cNvCxnSpPr/>
          <p:nvPr/>
        </p:nvCxnSpPr>
        <p:spPr>
          <a:xfrm>
            <a:off x="1115616" y="2235846"/>
            <a:ext cx="0" cy="20640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9" name="Objeto 28">
            <a:extLst>
              <a:ext uri="{FF2B5EF4-FFF2-40B4-BE49-F238E27FC236}">
                <a16:creationId xmlns:a16="http://schemas.microsoft.com/office/drawing/2014/main" id="{B776E326-0208-472A-ABFF-5740DD1B2012}"/>
              </a:ext>
            </a:extLst>
          </p:cNvPr>
          <p:cNvGraphicFramePr>
            <a:graphicFrameLocks noChangeAspect="1"/>
          </p:cNvGraphicFramePr>
          <p:nvPr>
            <p:extLst>
              <p:ext uri="{D42A27DB-BD31-4B8C-83A1-F6EECF244321}">
                <p14:modId xmlns:p14="http://schemas.microsoft.com/office/powerpoint/2010/main" val="3218225936"/>
              </p:ext>
            </p:extLst>
          </p:nvPr>
        </p:nvGraphicFramePr>
        <p:xfrm>
          <a:off x="1043608" y="4351560"/>
          <a:ext cx="293687" cy="452438"/>
        </p:xfrm>
        <a:graphic>
          <a:graphicData uri="http://schemas.openxmlformats.org/presentationml/2006/ole">
            <mc:AlternateContent xmlns:mc="http://schemas.openxmlformats.org/markup-compatibility/2006">
              <mc:Choice xmlns:v="urn:schemas-microsoft-com:vml" Requires="v">
                <p:oleObj name="Equation" r:id="rId18" imgW="164880" imgH="253800" progId="Equation.DSMT4">
                  <p:embed/>
                </p:oleObj>
              </mc:Choice>
              <mc:Fallback>
                <p:oleObj name="Equation" r:id="rId18" imgW="164880" imgH="253800" progId="Equation.DSMT4">
                  <p:embed/>
                  <p:pic>
                    <p:nvPicPr>
                      <p:cNvPr id="9" name="Objeto 8">
                        <a:extLst>
                          <a:ext uri="{FF2B5EF4-FFF2-40B4-BE49-F238E27FC236}">
                            <a16:creationId xmlns:a16="http://schemas.microsoft.com/office/drawing/2014/main" id="{630F1D32-7777-4BDB-8DDA-6F22A0FD9A27}"/>
                          </a:ext>
                        </a:extLst>
                      </p:cNvPr>
                      <p:cNvPicPr/>
                      <p:nvPr/>
                    </p:nvPicPr>
                    <p:blipFill>
                      <a:blip r:embed="rId19"/>
                      <a:stretch>
                        <a:fillRect/>
                      </a:stretch>
                    </p:blipFill>
                    <p:spPr>
                      <a:xfrm>
                        <a:off x="1043608" y="4351560"/>
                        <a:ext cx="293687" cy="452438"/>
                      </a:xfrm>
                      <a:prstGeom prst="rect">
                        <a:avLst/>
                      </a:prstGeom>
                    </p:spPr>
                  </p:pic>
                </p:oleObj>
              </mc:Fallback>
            </mc:AlternateContent>
          </a:graphicData>
        </a:graphic>
      </p:graphicFrame>
      <p:cxnSp>
        <p:nvCxnSpPr>
          <p:cNvPr id="31" name="Conector de Seta Reta 30">
            <a:extLst>
              <a:ext uri="{FF2B5EF4-FFF2-40B4-BE49-F238E27FC236}">
                <a16:creationId xmlns:a16="http://schemas.microsoft.com/office/drawing/2014/main" id="{B6D3DF52-86FD-4217-8410-97301BC62783}"/>
              </a:ext>
            </a:extLst>
          </p:cNvPr>
          <p:cNvCxnSpPr/>
          <p:nvPr/>
        </p:nvCxnSpPr>
        <p:spPr>
          <a:xfrm>
            <a:off x="176368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Conector de Seta Reta 31">
            <a:extLst>
              <a:ext uri="{FF2B5EF4-FFF2-40B4-BE49-F238E27FC236}">
                <a16:creationId xmlns:a16="http://schemas.microsoft.com/office/drawing/2014/main" id="{7D6A426E-2CE0-4FFE-A7FA-C7D596DB412F}"/>
              </a:ext>
            </a:extLst>
          </p:cNvPr>
          <p:cNvCxnSpPr/>
          <p:nvPr/>
        </p:nvCxnSpPr>
        <p:spPr>
          <a:xfrm>
            <a:off x="191608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Conector de Seta Reta 32">
            <a:extLst>
              <a:ext uri="{FF2B5EF4-FFF2-40B4-BE49-F238E27FC236}">
                <a16:creationId xmlns:a16="http://schemas.microsoft.com/office/drawing/2014/main" id="{A6A4901C-A5DA-49DE-8558-5E3A91A4C899}"/>
              </a:ext>
            </a:extLst>
          </p:cNvPr>
          <p:cNvCxnSpPr/>
          <p:nvPr/>
        </p:nvCxnSpPr>
        <p:spPr>
          <a:xfrm>
            <a:off x="206848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Conector de Seta Reta 33">
            <a:extLst>
              <a:ext uri="{FF2B5EF4-FFF2-40B4-BE49-F238E27FC236}">
                <a16:creationId xmlns:a16="http://schemas.microsoft.com/office/drawing/2014/main" id="{1993F42B-A8D6-4849-915D-7BDFB8192942}"/>
              </a:ext>
            </a:extLst>
          </p:cNvPr>
          <p:cNvCxnSpPr/>
          <p:nvPr/>
        </p:nvCxnSpPr>
        <p:spPr>
          <a:xfrm>
            <a:off x="1619672"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Conector de Seta Reta 34">
            <a:extLst>
              <a:ext uri="{FF2B5EF4-FFF2-40B4-BE49-F238E27FC236}">
                <a16:creationId xmlns:a16="http://schemas.microsoft.com/office/drawing/2014/main" id="{E4882846-DAC1-46CA-B27C-402BD1602968}"/>
              </a:ext>
            </a:extLst>
          </p:cNvPr>
          <p:cNvCxnSpPr/>
          <p:nvPr/>
        </p:nvCxnSpPr>
        <p:spPr>
          <a:xfrm>
            <a:off x="1475656"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Conector de Seta Reta 35">
            <a:extLst>
              <a:ext uri="{FF2B5EF4-FFF2-40B4-BE49-F238E27FC236}">
                <a16:creationId xmlns:a16="http://schemas.microsoft.com/office/drawing/2014/main" id="{BC9BF378-9430-432F-A117-B66609F1CB99}"/>
              </a:ext>
            </a:extLst>
          </p:cNvPr>
          <p:cNvCxnSpPr/>
          <p:nvPr/>
        </p:nvCxnSpPr>
        <p:spPr>
          <a:xfrm>
            <a:off x="1331640"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Conector de seta reta 6">
            <a:extLst>
              <a:ext uri="{FF2B5EF4-FFF2-40B4-BE49-F238E27FC236}">
                <a16:creationId xmlns:a16="http://schemas.microsoft.com/office/drawing/2014/main" id="{302D96C1-1183-4455-83D6-E8434D732BDE}"/>
              </a:ext>
            </a:extLst>
          </p:cNvPr>
          <p:cNvCxnSpPr>
            <a:cxnSpLocks/>
          </p:cNvCxnSpPr>
          <p:nvPr/>
        </p:nvCxnSpPr>
        <p:spPr>
          <a:xfrm>
            <a:off x="4962629" y="4299942"/>
            <a:ext cx="384728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to 39">
            <a:extLst>
              <a:ext uri="{FF2B5EF4-FFF2-40B4-BE49-F238E27FC236}">
                <a16:creationId xmlns:a16="http://schemas.microsoft.com/office/drawing/2014/main" id="{A2224A51-B139-4BF8-8D53-9441F0104A8A}"/>
              </a:ext>
            </a:extLst>
          </p:cNvPr>
          <p:cNvCxnSpPr/>
          <p:nvPr/>
        </p:nvCxnSpPr>
        <p:spPr>
          <a:xfrm>
            <a:off x="4932040" y="3867894"/>
            <a:ext cx="35283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3" name="Objeto 42">
            <a:extLst>
              <a:ext uri="{FF2B5EF4-FFF2-40B4-BE49-F238E27FC236}">
                <a16:creationId xmlns:a16="http://schemas.microsoft.com/office/drawing/2014/main" id="{7E596647-9C28-4C21-B644-AF67A2A52623}"/>
              </a:ext>
            </a:extLst>
          </p:cNvPr>
          <p:cNvGraphicFramePr>
            <a:graphicFrameLocks noChangeAspect="1"/>
          </p:cNvGraphicFramePr>
          <p:nvPr>
            <p:extLst>
              <p:ext uri="{D42A27DB-BD31-4B8C-83A1-F6EECF244321}">
                <p14:modId xmlns:p14="http://schemas.microsoft.com/office/powerpoint/2010/main" val="708759532"/>
              </p:ext>
            </p:extLst>
          </p:nvPr>
        </p:nvGraphicFramePr>
        <p:xfrm>
          <a:off x="8635037" y="4337050"/>
          <a:ext cx="225425" cy="384175"/>
        </p:xfrm>
        <a:graphic>
          <a:graphicData uri="http://schemas.openxmlformats.org/presentationml/2006/ole">
            <mc:AlternateContent xmlns:mc="http://schemas.openxmlformats.org/markup-compatibility/2006">
              <mc:Choice xmlns:v="urn:schemas-microsoft-com:vml" Requires="v">
                <p:oleObj name="Equation" r:id="rId20" imgW="126720" imgH="215640" progId="Equation.DSMT4">
                  <p:embed/>
                </p:oleObj>
              </mc:Choice>
              <mc:Fallback>
                <p:oleObj name="Equation" r:id="rId20" imgW="126720" imgH="215640" progId="Equation.DSMT4">
                  <p:embed/>
                  <p:pic>
                    <p:nvPicPr>
                      <p:cNvPr id="12" name="Objeto 11">
                        <a:extLst>
                          <a:ext uri="{FF2B5EF4-FFF2-40B4-BE49-F238E27FC236}">
                            <a16:creationId xmlns:a16="http://schemas.microsoft.com/office/drawing/2014/main" id="{1175C8B8-7C19-45F0-9D43-4CB02BF303B4}"/>
                          </a:ext>
                        </a:extLst>
                      </p:cNvPr>
                      <p:cNvPicPr/>
                      <p:nvPr/>
                    </p:nvPicPr>
                    <p:blipFill>
                      <a:blip r:embed="rId21"/>
                      <a:stretch>
                        <a:fillRect/>
                      </a:stretch>
                    </p:blipFill>
                    <p:spPr>
                      <a:xfrm>
                        <a:off x="8635037" y="4337050"/>
                        <a:ext cx="225425" cy="384175"/>
                      </a:xfrm>
                      <a:prstGeom prst="rect">
                        <a:avLst/>
                      </a:prstGeom>
                    </p:spPr>
                  </p:pic>
                </p:oleObj>
              </mc:Fallback>
            </mc:AlternateContent>
          </a:graphicData>
        </a:graphic>
      </p:graphicFrame>
      <p:graphicFrame>
        <p:nvGraphicFramePr>
          <p:cNvPr id="44" name="Objeto 43">
            <a:extLst>
              <a:ext uri="{FF2B5EF4-FFF2-40B4-BE49-F238E27FC236}">
                <a16:creationId xmlns:a16="http://schemas.microsoft.com/office/drawing/2014/main" id="{2AD60381-2CB5-4825-833B-7F56C9F973D1}"/>
              </a:ext>
            </a:extLst>
          </p:cNvPr>
          <p:cNvGraphicFramePr>
            <a:graphicFrameLocks noChangeAspect="1"/>
          </p:cNvGraphicFramePr>
          <p:nvPr>
            <p:extLst>
              <p:ext uri="{D42A27DB-BD31-4B8C-83A1-F6EECF244321}">
                <p14:modId xmlns:p14="http://schemas.microsoft.com/office/powerpoint/2010/main" val="2070853628"/>
              </p:ext>
            </p:extLst>
          </p:nvPr>
        </p:nvGraphicFramePr>
        <p:xfrm>
          <a:off x="7410902" y="3882430"/>
          <a:ext cx="1110773" cy="417512"/>
        </p:xfrm>
        <a:graphic>
          <a:graphicData uri="http://schemas.openxmlformats.org/presentationml/2006/ole">
            <mc:AlternateContent xmlns:mc="http://schemas.openxmlformats.org/markup-compatibility/2006">
              <mc:Choice xmlns:v="urn:schemas-microsoft-com:vml" Requires="v">
                <p:oleObj name="Equation" r:id="rId22" imgW="698400" imgH="253800" progId="Equation.DSMT4">
                  <p:embed/>
                </p:oleObj>
              </mc:Choice>
              <mc:Fallback>
                <p:oleObj name="Equation" r:id="rId22" imgW="698400" imgH="253800" progId="Equation.DSMT4">
                  <p:embed/>
                  <p:pic>
                    <p:nvPicPr>
                      <p:cNvPr id="13" name="Objeto 12">
                        <a:extLst>
                          <a:ext uri="{FF2B5EF4-FFF2-40B4-BE49-F238E27FC236}">
                            <a16:creationId xmlns:a16="http://schemas.microsoft.com/office/drawing/2014/main" id="{4A0491DE-181F-44D8-85B9-F0BB85A3A844}"/>
                          </a:ext>
                        </a:extLst>
                      </p:cNvPr>
                      <p:cNvPicPr/>
                      <p:nvPr/>
                    </p:nvPicPr>
                    <p:blipFill>
                      <a:blip r:embed="rId23"/>
                      <a:stretch>
                        <a:fillRect/>
                      </a:stretch>
                    </p:blipFill>
                    <p:spPr>
                      <a:xfrm>
                        <a:off x="7410902" y="3882430"/>
                        <a:ext cx="1110773" cy="417512"/>
                      </a:xfrm>
                      <a:prstGeom prst="rect">
                        <a:avLst/>
                      </a:prstGeom>
                    </p:spPr>
                  </p:pic>
                </p:oleObj>
              </mc:Fallback>
            </mc:AlternateContent>
          </a:graphicData>
        </a:graphic>
      </p:graphicFrame>
      <p:graphicFrame>
        <p:nvGraphicFramePr>
          <p:cNvPr id="45" name="Objeto 44">
            <a:extLst>
              <a:ext uri="{FF2B5EF4-FFF2-40B4-BE49-F238E27FC236}">
                <a16:creationId xmlns:a16="http://schemas.microsoft.com/office/drawing/2014/main" id="{E2843254-044D-4DC3-896C-9D49C2BF19AC}"/>
              </a:ext>
            </a:extLst>
          </p:cNvPr>
          <p:cNvGraphicFramePr>
            <a:graphicFrameLocks noChangeAspect="1"/>
          </p:cNvGraphicFramePr>
          <p:nvPr>
            <p:extLst>
              <p:ext uri="{D42A27DB-BD31-4B8C-83A1-F6EECF244321}">
                <p14:modId xmlns:p14="http://schemas.microsoft.com/office/powerpoint/2010/main" val="665083741"/>
              </p:ext>
            </p:extLst>
          </p:nvPr>
        </p:nvGraphicFramePr>
        <p:xfrm>
          <a:off x="7770941" y="3147814"/>
          <a:ext cx="1189038" cy="333375"/>
        </p:xfrm>
        <a:graphic>
          <a:graphicData uri="http://schemas.openxmlformats.org/presentationml/2006/ole">
            <mc:AlternateContent xmlns:mc="http://schemas.openxmlformats.org/markup-compatibility/2006">
              <mc:Choice xmlns:v="urn:schemas-microsoft-com:vml" Requires="v">
                <p:oleObj name="Equation" r:id="rId24" imgW="723600" imgH="203040" progId="Equation.DSMT4">
                  <p:embed/>
                </p:oleObj>
              </mc:Choice>
              <mc:Fallback>
                <p:oleObj name="Equation" r:id="rId24" imgW="723600" imgH="203040" progId="Equation.DSMT4">
                  <p:embed/>
                  <p:pic>
                    <p:nvPicPr>
                      <p:cNvPr id="14" name="Objeto 13">
                        <a:extLst>
                          <a:ext uri="{FF2B5EF4-FFF2-40B4-BE49-F238E27FC236}">
                            <a16:creationId xmlns:a16="http://schemas.microsoft.com/office/drawing/2014/main" id="{9833EDD2-0B11-4900-9BA7-94F8C099AAE2}"/>
                          </a:ext>
                        </a:extLst>
                      </p:cNvPr>
                      <p:cNvPicPr/>
                      <p:nvPr/>
                    </p:nvPicPr>
                    <p:blipFill>
                      <a:blip r:embed="rId25"/>
                      <a:stretch>
                        <a:fillRect/>
                      </a:stretch>
                    </p:blipFill>
                    <p:spPr>
                      <a:xfrm>
                        <a:off x="7770941" y="3147814"/>
                        <a:ext cx="1189038" cy="333375"/>
                      </a:xfrm>
                      <a:prstGeom prst="rect">
                        <a:avLst/>
                      </a:prstGeom>
                    </p:spPr>
                  </p:pic>
                </p:oleObj>
              </mc:Fallback>
            </mc:AlternateContent>
          </a:graphicData>
        </a:graphic>
      </p:graphicFrame>
      <p:graphicFrame>
        <p:nvGraphicFramePr>
          <p:cNvPr id="46" name="Objeto 45">
            <a:extLst>
              <a:ext uri="{FF2B5EF4-FFF2-40B4-BE49-F238E27FC236}">
                <a16:creationId xmlns:a16="http://schemas.microsoft.com/office/drawing/2014/main" id="{57D55DE2-AA96-4723-8FE8-25F7C638721C}"/>
              </a:ext>
            </a:extLst>
          </p:cNvPr>
          <p:cNvGraphicFramePr>
            <a:graphicFrameLocks noChangeAspect="1"/>
          </p:cNvGraphicFramePr>
          <p:nvPr>
            <p:extLst>
              <p:ext uri="{D42A27DB-BD31-4B8C-83A1-F6EECF244321}">
                <p14:modId xmlns:p14="http://schemas.microsoft.com/office/powerpoint/2010/main" val="2380551826"/>
              </p:ext>
            </p:extLst>
          </p:nvPr>
        </p:nvGraphicFramePr>
        <p:xfrm>
          <a:off x="5644435" y="2379663"/>
          <a:ext cx="187325" cy="292100"/>
        </p:xfrm>
        <a:graphic>
          <a:graphicData uri="http://schemas.openxmlformats.org/presentationml/2006/ole">
            <mc:AlternateContent xmlns:mc="http://schemas.openxmlformats.org/markup-compatibility/2006">
              <mc:Choice xmlns:v="urn:schemas-microsoft-com:vml" Requires="v">
                <p:oleObj name="Equation" r:id="rId26" imgW="114120" imgH="177480" progId="Equation.DSMT4">
                  <p:embed/>
                </p:oleObj>
              </mc:Choice>
              <mc:Fallback>
                <p:oleObj name="Equation" r:id="rId26" imgW="114120" imgH="177480" progId="Equation.DSMT4">
                  <p:embed/>
                  <p:pic>
                    <p:nvPicPr>
                      <p:cNvPr id="15" name="Objeto 14">
                        <a:extLst>
                          <a:ext uri="{FF2B5EF4-FFF2-40B4-BE49-F238E27FC236}">
                            <a16:creationId xmlns:a16="http://schemas.microsoft.com/office/drawing/2014/main" id="{C69ED98B-CC65-44C7-9004-D61B77486F5E}"/>
                          </a:ext>
                        </a:extLst>
                      </p:cNvPr>
                      <p:cNvPicPr/>
                      <p:nvPr/>
                    </p:nvPicPr>
                    <p:blipFill>
                      <a:blip r:embed="rId11"/>
                      <a:stretch>
                        <a:fillRect/>
                      </a:stretch>
                    </p:blipFill>
                    <p:spPr>
                      <a:xfrm>
                        <a:off x="5644435" y="2379663"/>
                        <a:ext cx="187325" cy="292100"/>
                      </a:xfrm>
                      <a:prstGeom prst="rect">
                        <a:avLst/>
                      </a:prstGeom>
                    </p:spPr>
                  </p:pic>
                </p:oleObj>
              </mc:Fallback>
            </mc:AlternateContent>
          </a:graphicData>
        </a:graphic>
      </p:graphicFrame>
      <p:sp>
        <p:nvSpPr>
          <p:cNvPr id="47" name="Arco 46">
            <a:extLst>
              <a:ext uri="{FF2B5EF4-FFF2-40B4-BE49-F238E27FC236}">
                <a16:creationId xmlns:a16="http://schemas.microsoft.com/office/drawing/2014/main" id="{4DE59843-FC06-4DDB-9DF7-C1350C0DC92C}"/>
              </a:ext>
            </a:extLst>
          </p:cNvPr>
          <p:cNvSpPr/>
          <p:nvPr/>
        </p:nvSpPr>
        <p:spPr>
          <a:xfrm rot="12122831">
            <a:off x="4814457" y="-852963"/>
            <a:ext cx="6098403" cy="4235182"/>
          </a:xfrm>
          <a:prstGeom prst="arc">
            <a:avLst>
              <a:gd name="adj1" fmla="val 13934496"/>
              <a:gd name="adj2" fmla="val 19201041"/>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50" name="Objeto 49">
            <a:extLst>
              <a:ext uri="{FF2B5EF4-FFF2-40B4-BE49-F238E27FC236}">
                <a16:creationId xmlns:a16="http://schemas.microsoft.com/office/drawing/2014/main" id="{C567FC2E-35C3-484B-99D3-39E5A00BA33A}"/>
              </a:ext>
            </a:extLst>
          </p:cNvPr>
          <p:cNvGraphicFramePr>
            <a:graphicFrameLocks noChangeAspect="1"/>
          </p:cNvGraphicFramePr>
          <p:nvPr>
            <p:extLst>
              <p:ext uri="{D42A27DB-BD31-4B8C-83A1-F6EECF244321}">
                <p14:modId xmlns:p14="http://schemas.microsoft.com/office/powerpoint/2010/main" val="2954561158"/>
              </p:ext>
            </p:extLst>
          </p:nvPr>
        </p:nvGraphicFramePr>
        <p:xfrm>
          <a:off x="4578615" y="3376215"/>
          <a:ext cx="407988" cy="347663"/>
        </p:xfrm>
        <a:graphic>
          <a:graphicData uri="http://schemas.openxmlformats.org/presentationml/2006/ole">
            <mc:AlternateContent xmlns:mc="http://schemas.openxmlformats.org/markup-compatibility/2006">
              <mc:Choice xmlns:v="urn:schemas-microsoft-com:vml" Requires="v">
                <p:oleObj name="Equation" r:id="rId27" imgW="203040" imgH="177480" progId="Equation.DSMT4">
                  <p:embed/>
                </p:oleObj>
              </mc:Choice>
              <mc:Fallback>
                <p:oleObj name="Equation" r:id="rId27" imgW="203040" imgH="177480" progId="Equation.DSMT4">
                  <p:embed/>
                  <p:pic>
                    <p:nvPicPr>
                      <p:cNvPr id="24" name="Objeto 23">
                        <a:extLst>
                          <a:ext uri="{FF2B5EF4-FFF2-40B4-BE49-F238E27FC236}">
                            <a16:creationId xmlns:a16="http://schemas.microsoft.com/office/drawing/2014/main" id="{B6CF2B32-AA20-441D-AC32-FE64002789D3}"/>
                          </a:ext>
                        </a:extLst>
                      </p:cNvPr>
                      <p:cNvPicPr>
                        <a:picLocks noChangeAspect="1" noChangeArrowheads="1"/>
                      </p:cNvPicPr>
                      <p:nvPr/>
                    </p:nvPicPr>
                    <p:blipFill>
                      <a:blip r:embed="rId28"/>
                      <a:srcRect/>
                      <a:stretch>
                        <a:fillRect/>
                      </a:stretch>
                    </p:blipFill>
                    <p:spPr bwMode="auto">
                      <a:xfrm>
                        <a:off x="4578615" y="3376215"/>
                        <a:ext cx="407988" cy="347663"/>
                      </a:xfrm>
                      <a:prstGeom prst="rect">
                        <a:avLst/>
                      </a:prstGeom>
                      <a:noFill/>
                      <a:ln>
                        <a:noFill/>
                      </a:ln>
                    </p:spPr>
                  </p:pic>
                </p:oleObj>
              </mc:Fallback>
            </mc:AlternateContent>
          </a:graphicData>
        </a:graphic>
      </p:graphicFrame>
      <p:cxnSp>
        <p:nvCxnSpPr>
          <p:cNvPr id="52" name="Conector reto 51">
            <a:extLst>
              <a:ext uri="{FF2B5EF4-FFF2-40B4-BE49-F238E27FC236}">
                <a16:creationId xmlns:a16="http://schemas.microsoft.com/office/drawing/2014/main" id="{E38B813D-81FB-4922-8CB8-178DC16DAF82}"/>
              </a:ext>
            </a:extLst>
          </p:cNvPr>
          <p:cNvCxnSpPr/>
          <p:nvPr/>
        </p:nvCxnSpPr>
        <p:spPr>
          <a:xfrm>
            <a:off x="5610701" y="2235846"/>
            <a:ext cx="0" cy="206409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3" name="Objeto 52">
            <a:extLst>
              <a:ext uri="{FF2B5EF4-FFF2-40B4-BE49-F238E27FC236}">
                <a16:creationId xmlns:a16="http://schemas.microsoft.com/office/drawing/2014/main" id="{A28E6730-9338-465D-B2D6-66033F92A025}"/>
              </a:ext>
            </a:extLst>
          </p:cNvPr>
          <p:cNvGraphicFramePr>
            <a:graphicFrameLocks noChangeAspect="1"/>
          </p:cNvGraphicFramePr>
          <p:nvPr>
            <p:extLst>
              <p:ext uri="{D42A27DB-BD31-4B8C-83A1-F6EECF244321}">
                <p14:modId xmlns:p14="http://schemas.microsoft.com/office/powerpoint/2010/main" val="1970495495"/>
              </p:ext>
            </p:extLst>
          </p:nvPr>
        </p:nvGraphicFramePr>
        <p:xfrm>
          <a:off x="5538693" y="4351560"/>
          <a:ext cx="293687" cy="452438"/>
        </p:xfrm>
        <a:graphic>
          <a:graphicData uri="http://schemas.openxmlformats.org/presentationml/2006/ole">
            <mc:AlternateContent xmlns:mc="http://schemas.openxmlformats.org/markup-compatibility/2006">
              <mc:Choice xmlns:v="urn:schemas-microsoft-com:vml" Requires="v">
                <p:oleObj name="Equation" r:id="rId29" imgW="164880" imgH="253800" progId="Equation.DSMT4">
                  <p:embed/>
                </p:oleObj>
              </mc:Choice>
              <mc:Fallback>
                <p:oleObj name="Equation" r:id="rId29" imgW="164880" imgH="253800" progId="Equation.DSMT4">
                  <p:embed/>
                  <p:pic>
                    <p:nvPicPr>
                      <p:cNvPr id="29" name="Objeto 28">
                        <a:extLst>
                          <a:ext uri="{FF2B5EF4-FFF2-40B4-BE49-F238E27FC236}">
                            <a16:creationId xmlns:a16="http://schemas.microsoft.com/office/drawing/2014/main" id="{B776E326-0208-472A-ABFF-5740DD1B2012}"/>
                          </a:ext>
                        </a:extLst>
                      </p:cNvPr>
                      <p:cNvPicPr/>
                      <p:nvPr/>
                    </p:nvPicPr>
                    <p:blipFill>
                      <a:blip r:embed="rId19"/>
                      <a:stretch>
                        <a:fillRect/>
                      </a:stretch>
                    </p:blipFill>
                    <p:spPr>
                      <a:xfrm>
                        <a:off x="5538693" y="4351560"/>
                        <a:ext cx="293687" cy="452438"/>
                      </a:xfrm>
                      <a:prstGeom prst="rect">
                        <a:avLst/>
                      </a:prstGeom>
                    </p:spPr>
                  </p:pic>
                </p:oleObj>
              </mc:Fallback>
            </mc:AlternateContent>
          </a:graphicData>
        </a:graphic>
      </p:graphicFrame>
      <p:cxnSp>
        <p:nvCxnSpPr>
          <p:cNvPr id="54" name="Conector de Seta Reta 53">
            <a:extLst>
              <a:ext uri="{FF2B5EF4-FFF2-40B4-BE49-F238E27FC236}">
                <a16:creationId xmlns:a16="http://schemas.microsoft.com/office/drawing/2014/main" id="{4212FED4-B71A-4315-9ADF-DBE4775DA3CB}"/>
              </a:ext>
            </a:extLst>
          </p:cNvPr>
          <p:cNvCxnSpPr/>
          <p:nvPr/>
        </p:nvCxnSpPr>
        <p:spPr>
          <a:xfrm>
            <a:off x="6258773"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5" name="Conector de Seta Reta 54">
            <a:extLst>
              <a:ext uri="{FF2B5EF4-FFF2-40B4-BE49-F238E27FC236}">
                <a16:creationId xmlns:a16="http://schemas.microsoft.com/office/drawing/2014/main" id="{BA76CE7F-7AE0-4CA4-9249-164E0CCBD4A9}"/>
              </a:ext>
            </a:extLst>
          </p:cNvPr>
          <p:cNvCxnSpPr/>
          <p:nvPr/>
        </p:nvCxnSpPr>
        <p:spPr>
          <a:xfrm>
            <a:off x="6411173"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6" name="Conector de Seta Reta 55">
            <a:extLst>
              <a:ext uri="{FF2B5EF4-FFF2-40B4-BE49-F238E27FC236}">
                <a16:creationId xmlns:a16="http://schemas.microsoft.com/office/drawing/2014/main" id="{87AF0F4C-FBCF-4DB6-B2AD-72FE1D26F934}"/>
              </a:ext>
            </a:extLst>
          </p:cNvPr>
          <p:cNvCxnSpPr/>
          <p:nvPr/>
        </p:nvCxnSpPr>
        <p:spPr>
          <a:xfrm>
            <a:off x="6563573"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7" name="Conector de Seta Reta 56">
            <a:extLst>
              <a:ext uri="{FF2B5EF4-FFF2-40B4-BE49-F238E27FC236}">
                <a16:creationId xmlns:a16="http://schemas.microsoft.com/office/drawing/2014/main" id="{3B4381FD-A806-454C-8AF5-F043ECDCC635}"/>
              </a:ext>
            </a:extLst>
          </p:cNvPr>
          <p:cNvCxnSpPr/>
          <p:nvPr/>
        </p:nvCxnSpPr>
        <p:spPr>
          <a:xfrm>
            <a:off x="6114757"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8" name="Conector de Seta Reta 57">
            <a:extLst>
              <a:ext uri="{FF2B5EF4-FFF2-40B4-BE49-F238E27FC236}">
                <a16:creationId xmlns:a16="http://schemas.microsoft.com/office/drawing/2014/main" id="{9523B3BA-98FB-4801-979F-53AD21F76B31}"/>
              </a:ext>
            </a:extLst>
          </p:cNvPr>
          <p:cNvCxnSpPr/>
          <p:nvPr/>
        </p:nvCxnSpPr>
        <p:spPr>
          <a:xfrm>
            <a:off x="5970741"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9" name="Conector de Seta Reta 58">
            <a:extLst>
              <a:ext uri="{FF2B5EF4-FFF2-40B4-BE49-F238E27FC236}">
                <a16:creationId xmlns:a16="http://schemas.microsoft.com/office/drawing/2014/main" id="{15BEB2C7-8E4B-42CC-99DA-EB788D69EF9E}"/>
              </a:ext>
            </a:extLst>
          </p:cNvPr>
          <p:cNvCxnSpPr/>
          <p:nvPr/>
        </p:nvCxnSpPr>
        <p:spPr>
          <a:xfrm>
            <a:off x="5826725"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0" name="Conector de Seta Reta 59">
            <a:extLst>
              <a:ext uri="{FF2B5EF4-FFF2-40B4-BE49-F238E27FC236}">
                <a16:creationId xmlns:a16="http://schemas.microsoft.com/office/drawing/2014/main" id="{6F15AC45-66F7-4D67-910B-B0C76E2A86E2}"/>
              </a:ext>
            </a:extLst>
          </p:cNvPr>
          <p:cNvCxnSpPr/>
          <p:nvPr/>
        </p:nvCxnSpPr>
        <p:spPr>
          <a:xfrm>
            <a:off x="716428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1" name="Conector de Seta Reta 60">
            <a:extLst>
              <a:ext uri="{FF2B5EF4-FFF2-40B4-BE49-F238E27FC236}">
                <a16:creationId xmlns:a16="http://schemas.microsoft.com/office/drawing/2014/main" id="{96BD5FF7-6292-484B-8B3A-5C7F7EAA7E86}"/>
              </a:ext>
            </a:extLst>
          </p:cNvPr>
          <p:cNvCxnSpPr/>
          <p:nvPr/>
        </p:nvCxnSpPr>
        <p:spPr>
          <a:xfrm>
            <a:off x="731668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2" name="Conector de Seta Reta 61">
            <a:extLst>
              <a:ext uri="{FF2B5EF4-FFF2-40B4-BE49-F238E27FC236}">
                <a16:creationId xmlns:a16="http://schemas.microsoft.com/office/drawing/2014/main" id="{415766E5-2BCD-4D56-AB83-61DC8FDFBA85}"/>
              </a:ext>
            </a:extLst>
          </p:cNvPr>
          <p:cNvCxnSpPr/>
          <p:nvPr/>
        </p:nvCxnSpPr>
        <p:spPr>
          <a:xfrm>
            <a:off x="746908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3" name="Conector de Seta Reta 62">
            <a:extLst>
              <a:ext uri="{FF2B5EF4-FFF2-40B4-BE49-F238E27FC236}">
                <a16:creationId xmlns:a16="http://schemas.microsoft.com/office/drawing/2014/main" id="{518F513B-BF32-4076-BE8B-99DD4475D1DC}"/>
              </a:ext>
            </a:extLst>
          </p:cNvPr>
          <p:cNvCxnSpPr/>
          <p:nvPr/>
        </p:nvCxnSpPr>
        <p:spPr>
          <a:xfrm>
            <a:off x="7020272"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Conector de Seta Reta 63">
            <a:extLst>
              <a:ext uri="{FF2B5EF4-FFF2-40B4-BE49-F238E27FC236}">
                <a16:creationId xmlns:a16="http://schemas.microsoft.com/office/drawing/2014/main" id="{80E028DD-873E-493C-9B04-B7CE5BA47161}"/>
              </a:ext>
            </a:extLst>
          </p:cNvPr>
          <p:cNvCxnSpPr/>
          <p:nvPr/>
        </p:nvCxnSpPr>
        <p:spPr>
          <a:xfrm>
            <a:off x="6876256"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Conector de Seta Reta 64">
            <a:extLst>
              <a:ext uri="{FF2B5EF4-FFF2-40B4-BE49-F238E27FC236}">
                <a16:creationId xmlns:a16="http://schemas.microsoft.com/office/drawing/2014/main" id="{89BDE703-9E8D-48BF-A3B3-9891A5F984DF}"/>
              </a:ext>
            </a:extLst>
          </p:cNvPr>
          <p:cNvCxnSpPr/>
          <p:nvPr/>
        </p:nvCxnSpPr>
        <p:spPr>
          <a:xfrm>
            <a:off x="6732240"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Conector de Seta Reta 65">
            <a:extLst>
              <a:ext uri="{FF2B5EF4-FFF2-40B4-BE49-F238E27FC236}">
                <a16:creationId xmlns:a16="http://schemas.microsoft.com/office/drawing/2014/main" id="{E7B3F345-E9CF-4F33-A1F7-898F3434C542}"/>
              </a:ext>
            </a:extLst>
          </p:cNvPr>
          <p:cNvCxnSpPr/>
          <p:nvPr/>
        </p:nvCxnSpPr>
        <p:spPr>
          <a:xfrm>
            <a:off x="8028384"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Conector de Seta Reta 66">
            <a:extLst>
              <a:ext uri="{FF2B5EF4-FFF2-40B4-BE49-F238E27FC236}">
                <a16:creationId xmlns:a16="http://schemas.microsoft.com/office/drawing/2014/main" id="{2936C68C-88D8-4E20-B28E-6DC49F55021D}"/>
              </a:ext>
            </a:extLst>
          </p:cNvPr>
          <p:cNvCxnSpPr/>
          <p:nvPr/>
        </p:nvCxnSpPr>
        <p:spPr>
          <a:xfrm>
            <a:off x="8180784"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Conector de Seta Reta 67">
            <a:extLst>
              <a:ext uri="{FF2B5EF4-FFF2-40B4-BE49-F238E27FC236}">
                <a16:creationId xmlns:a16="http://schemas.microsoft.com/office/drawing/2014/main" id="{D933A6BE-2B94-4650-B9E1-E5AC33899DE6}"/>
              </a:ext>
            </a:extLst>
          </p:cNvPr>
          <p:cNvCxnSpPr/>
          <p:nvPr/>
        </p:nvCxnSpPr>
        <p:spPr>
          <a:xfrm>
            <a:off x="8333184"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Conector de Seta Reta 68">
            <a:extLst>
              <a:ext uri="{FF2B5EF4-FFF2-40B4-BE49-F238E27FC236}">
                <a16:creationId xmlns:a16="http://schemas.microsoft.com/office/drawing/2014/main" id="{6D017A68-85F7-4DBE-8865-95F690F32324}"/>
              </a:ext>
            </a:extLst>
          </p:cNvPr>
          <p:cNvCxnSpPr/>
          <p:nvPr/>
        </p:nvCxnSpPr>
        <p:spPr>
          <a:xfrm>
            <a:off x="7884368"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0" name="Conector de Seta Reta 69">
            <a:extLst>
              <a:ext uri="{FF2B5EF4-FFF2-40B4-BE49-F238E27FC236}">
                <a16:creationId xmlns:a16="http://schemas.microsoft.com/office/drawing/2014/main" id="{58AB36A2-76FB-4797-A3EE-E89B73D52FED}"/>
              </a:ext>
            </a:extLst>
          </p:cNvPr>
          <p:cNvCxnSpPr/>
          <p:nvPr/>
        </p:nvCxnSpPr>
        <p:spPr>
          <a:xfrm>
            <a:off x="7740352"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1" name="Conector de Seta Reta 70">
            <a:extLst>
              <a:ext uri="{FF2B5EF4-FFF2-40B4-BE49-F238E27FC236}">
                <a16:creationId xmlns:a16="http://schemas.microsoft.com/office/drawing/2014/main" id="{AFDB9AD5-6772-4E6A-814E-8D0013F8CA38}"/>
              </a:ext>
            </a:extLst>
          </p:cNvPr>
          <p:cNvCxnSpPr/>
          <p:nvPr/>
        </p:nvCxnSpPr>
        <p:spPr>
          <a:xfrm>
            <a:off x="7596336" y="4299942"/>
            <a:ext cx="369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2" name="Chave Esquerda 71">
            <a:extLst>
              <a:ext uri="{FF2B5EF4-FFF2-40B4-BE49-F238E27FC236}">
                <a16:creationId xmlns:a16="http://schemas.microsoft.com/office/drawing/2014/main" id="{1154090F-67D7-4C27-ADE4-1823C9891CA5}"/>
              </a:ext>
            </a:extLst>
          </p:cNvPr>
          <p:cNvSpPr/>
          <p:nvPr/>
        </p:nvSpPr>
        <p:spPr>
          <a:xfrm>
            <a:off x="5394678" y="2235845"/>
            <a:ext cx="147150" cy="159494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3" name="Chave Esquerda 72">
            <a:extLst>
              <a:ext uri="{FF2B5EF4-FFF2-40B4-BE49-F238E27FC236}">
                <a16:creationId xmlns:a16="http://schemas.microsoft.com/office/drawing/2014/main" id="{10AD9CA4-EB3B-4A7D-B75C-9E389727AAED}"/>
              </a:ext>
            </a:extLst>
          </p:cNvPr>
          <p:cNvSpPr/>
          <p:nvPr/>
        </p:nvSpPr>
        <p:spPr>
          <a:xfrm flipH="1">
            <a:off x="8557994" y="3579862"/>
            <a:ext cx="118462" cy="26545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38" name="Conector de seta reta 5">
            <a:extLst>
              <a:ext uri="{FF2B5EF4-FFF2-40B4-BE49-F238E27FC236}">
                <a16:creationId xmlns:a16="http://schemas.microsoft.com/office/drawing/2014/main" id="{7F17B41A-1565-451B-AF08-7FCE69F0E93B}"/>
              </a:ext>
            </a:extLst>
          </p:cNvPr>
          <p:cNvCxnSpPr/>
          <p:nvPr/>
        </p:nvCxnSpPr>
        <p:spPr>
          <a:xfrm flipV="1">
            <a:off x="4962629" y="1707654"/>
            <a:ext cx="0" cy="25922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4" name="Objeto 73">
            <a:extLst>
              <a:ext uri="{FF2B5EF4-FFF2-40B4-BE49-F238E27FC236}">
                <a16:creationId xmlns:a16="http://schemas.microsoft.com/office/drawing/2014/main" id="{E73D4159-3824-46B6-A75C-01444F7A6D76}"/>
              </a:ext>
            </a:extLst>
          </p:cNvPr>
          <p:cNvGraphicFramePr>
            <a:graphicFrameLocks noChangeAspect="1"/>
          </p:cNvGraphicFramePr>
          <p:nvPr>
            <p:extLst>
              <p:ext uri="{D42A27DB-BD31-4B8C-83A1-F6EECF244321}">
                <p14:modId xmlns:p14="http://schemas.microsoft.com/office/powerpoint/2010/main" val="1938513112"/>
              </p:ext>
            </p:extLst>
          </p:nvPr>
        </p:nvGraphicFramePr>
        <p:xfrm>
          <a:off x="5369501" y="248461"/>
          <a:ext cx="3162939" cy="883129"/>
        </p:xfrm>
        <a:graphic>
          <a:graphicData uri="http://schemas.openxmlformats.org/presentationml/2006/ole">
            <mc:AlternateContent xmlns:mc="http://schemas.openxmlformats.org/markup-compatibility/2006">
              <mc:Choice xmlns:v="urn:schemas-microsoft-com:vml" Requires="v">
                <p:oleObj name="Equation" r:id="rId30" imgW="1688760" imgH="482400" progId="Equation.DSMT4">
                  <p:embed/>
                </p:oleObj>
              </mc:Choice>
              <mc:Fallback>
                <p:oleObj name="Equation" r:id="rId30" imgW="1688760" imgH="482400" progId="Equation.DSMT4">
                  <p:embed/>
                  <p:pic>
                    <p:nvPicPr>
                      <p:cNvPr id="21" name="Objeto 20">
                        <a:extLst>
                          <a:ext uri="{FF2B5EF4-FFF2-40B4-BE49-F238E27FC236}">
                            <a16:creationId xmlns:a16="http://schemas.microsoft.com/office/drawing/2014/main" id="{A70FC3E8-D81B-46A1-BB77-0722881E1CDD}"/>
                          </a:ext>
                        </a:extLst>
                      </p:cNvPr>
                      <p:cNvPicPr>
                        <a:picLocks noChangeAspect="1" noChangeArrowheads="1"/>
                      </p:cNvPicPr>
                      <p:nvPr/>
                    </p:nvPicPr>
                    <p:blipFill>
                      <a:blip r:embed="rId31"/>
                      <a:srcRect/>
                      <a:stretch>
                        <a:fillRect/>
                      </a:stretch>
                    </p:blipFill>
                    <p:spPr bwMode="auto">
                      <a:xfrm>
                        <a:off x="5369501" y="248461"/>
                        <a:ext cx="3162939" cy="883129"/>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75" name="Objeto 74">
            <a:extLst>
              <a:ext uri="{FF2B5EF4-FFF2-40B4-BE49-F238E27FC236}">
                <a16:creationId xmlns:a16="http://schemas.microsoft.com/office/drawing/2014/main" id="{978E7528-5577-4045-B735-414994E996D4}"/>
              </a:ext>
            </a:extLst>
          </p:cNvPr>
          <p:cNvGraphicFramePr>
            <a:graphicFrameLocks noChangeAspect="1"/>
          </p:cNvGraphicFramePr>
          <p:nvPr>
            <p:extLst>
              <p:ext uri="{D42A27DB-BD31-4B8C-83A1-F6EECF244321}">
                <p14:modId xmlns:p14="http://schemas.microsoft.com/office/powerpoint/2010/main" val="4096399342"/>
              </p:ext>
            </p:extLst>
          </p:nvPr>
        </p:nvGraphicFramePr>
        <p:xfrm>
          <a:off x="5851809" y="1347614"/>
          <a:ext cx="2373910" cy="993122"/>
        </p:xfrm>
        <a:graphic>
          <a:graphicData uri="http://schemas.openxmlformats.org/presentationml/2006/ole">
            <mc:AlternateContent xmlns:mc="http://schemas.openxmlformats.org/markup-compatibility/2006">
              <mc:Choice xmlns:v="urn:schemas-microsoft-com:vml" Requires="v">
                <p:oleObj name="Equation" r:id="rId32" imgW="1244520" imgH="533160" progId="Equation.DSMT4">
                  <p:embed/>
                </p:oleObj>
              </mc:Choice>
              <mc:Fallback>
                <p:oleObj name="Equation" r:id="rId32" imgW="1244520" imgH="533160" progId="Equation.DSMT4">
                  <p:embed/>
                  <p:pic>
                    <p:nvPicPr>
                      <p:cNvPr id="8" name="Objeto 7">
                        <a:extLst>
                          <a:ext uri="{FF2B5EF4-FFF2-40B4-BE49-F238E27FC236}">
                            <a16:creationId xmlns:a16="http://schemas.microsoft.com/office/drawing/2014/main" id="{6B8D16D5-1096-450D-A045-7C9DB54968A0}"/>
                          </a:ext>
                        </a:extLst>
                      </p:cNvPr>
                      <p:cNvPicPr>
                        <a:picLocks noChangeAspect="1" noChangeArrowheads="1"/>
                      </p:cNvPicPr>
                      <p:nvPr/>
                    </p:nvPicPr>
                    <p:blipFill>
                      <a:blip r:embed="rId33"/>
                      <a:srcRect/>
                      <a:stretch>
                        <a:fillRect/>
                      </a:stretch>
                    </p:blipFill>
                    <p:spPr bwMode="auto">
                      <a:xfrm>
                        <a:off x="5851809" y="1347614"/>
                        <a:ext cx="2373910" cy="993122"/>
                      </a:xfrm>
                      <a:prstGeom prst="rect">
                        <a:avLst/>
                      </a:prstGeom>
                      <a:solidFill>
                        <a:schemeClr val="bg1">
                          <a:lumMod val="95000"/>
                        </a:schemeClr>
                      </a:solidFill>
                      <a:ln>
                        <a:solidFill>
                          <a:schemeClr val="tx1"/>
                        </a:solidFill>
                      </a:ln>
                    </p:spPr>
                  </p:pic>
                </p:oleObj>
              </mc:Fallback>
            </mc:AlternateContent>
          </a:graphicData>
        </a:graphic>
      </p:graphicFrame>
      <p:cxnSp>
        <p:nvCxnSpPr>
          <p:cNvPr id="77" name="Conector de Seta Reta 76">
            <a:extLst>
              <a:ext uri="{FF2B5EF4-FFF2-40B4-BE49-F238E27FC236}">
                <a16:creationId xmlns:a16="http://schemas.microsoft.com/office/drawing/2014/main" id="{7B8AE48B-1366-4D8C-B641-972C570CA9B6}"/>
              </a:ext>
            </a:extLst>
          </p:cNvPr>
          <p:cNvCxnSpPr/>
          <p:nvPr/>
        </p:nvCxnSpPr>
        <p:spPr>
          <a:xfrm>
            <a:off x="5940152" y="1131590"/>
            <a:ext cx="0" cy="2010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to 78">
            <a:extLst>
              <a:ext uri="{FF2B5EF4-FFF2-40B4-BE49-F238E27FC236}">
                <a16:creationId xmlns:a16="http://schemas.microsoft.com/office/drawing/2014/main" id="{2A3E082F-4FC8-41BA-8987-7AA8359B3B44}"/>
              </a:ext>
            </a:extLst>
          </p:cNvPr>
          <p:cNvCxnSpPr>
            <a:cxnSpLocks/>
          </p:cNvCxnSpPr>
          <p:nvPr/>
        </p:nvCxnSpPr>
        <p:spPr>
          <a:xfrm>
            <a:off x="8225719" y="1851670"/>
            <a:ext cx="734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ector reto 80">
            <a:extLst>
              <a:ext uri="{FF2B5EF4-FFF2-40B4-BE49-F238E27FC236}">
                <a16:creationId xmlns:a16="http://schemas.microsoft.com/office/drawing/2014/main" id="{C4FAD153-6302-49DA-AB42-E038C5111D68}"/>
              </a:ext>
            </a:extLst>
          </p:cNvPr>
          <p:cNvCxnSpPr/>
          <p:nvPr/>
        </p:nvCxnSpPr>
        <p:spPr>
          <a:xfrm>
            <a:off x="8964488" y="1851670"/>
            <a:ext cx="0" cy="1872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Conector de Seta Reta 82">
            <a:extLst>
              <a:ext uri="{FF2B5EF4-FFF2-40B4-BE49-F238E27FC236}">
                <a16:creationId xmlns:a16="http://schemas.microsoft.com/office/drawing/2014/main" id="{7C78CBF5-A9A2-4DEE-8E97-2E5556101D71}"/>
              </a:ext>
            </a:extLst>
          </p:cNvPr>
          <p:cNvCxnSpPr>
            <a:cxnSpLocks/>
          </p:cNvCxnSpPr>
          <p:nvPr/>
        </p:nvCxnSpPr>
        <p:spPr>
          <a:xfrm flipH="1">
            <a:off x="8737902" y="3723878"/>
            <a:ext cx="2265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8769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668408E-37AB-4079-A404-6AE8D040E303}"/>
              </a:ext>
            </a:extLst>
          </p:cNvPr>
          <p:cNvSpPr/>
          <p:nvPr/>
        </p:nvSpPr>
        <p:spPr>
          <a:xfrm>
            <a:off x="179512" y="63664"/>
            <a:ext cx="8712968" cy="400110"/>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 </a:t>
            </a:r>
            <a:r>
              <a:rPr lang="pt-BR" sz="2000" dirty="0">
                <a:solidFill>
                  <a:srgbClr val="000000"/>
                </a:solidFill>
                <a:latin typeface="Arial" panose="020B0604020202020204" pitchFamily="34" charset="0"/>
                <a:cs typeface="Arial" panose="020B0604020202020204" pitchFamily="34" charset="0"/>
              </a:rPr>
              <a:t>Se                       , então o modelo é análogo ao modelo AK. </a:t>
            </a:r>
          </a:p>
        </p:txBody>
      </p:sp>
      <p:graphicFrame>
        <p:nvGraphicFramePr>
          <p:cNvPr id="3" name="Objeto 2">
            <a:extLst>
              <a:ext uri="{FF2B5EF4-FFF2-40B4-BE49-F238E27FC236}">
                <a16:creationId xmlns:a16="http://schemas.microsoft.com/office/drawing/2014/main" id="{50F90ECB-EC32-4FDF-8FA0-8E4BEE29E751}"/>
              </a:ext>
            </a:extLst>
          </p:cNvPr>
          <p:cNvGraphicFramePr>
            <a:graphicFrameLocks noChangeAspect="1"/>
          </p:cNvGraphicFramePr>
          <p:nvPr>
            <p:extLst>
              <p:ext uri="{D42A27DB-BD31-4B8C-83A1-F6EECF244321}">
                <p14:modId xmlns:p14="http://schemas.microsoft.com/office/powerpoint/2010/main" val="3078015211"/>
              </p:ext>
            </p:extLst>
          </p:nvPr>
        </p:nvGraphicFramePr>
        <p:xfrm>
          <a:off x="969739" y="119662"/>
          <a:ext cx="1514029" cy="363856"/>
        </p:xfrm>
        <a:graphic>
          <a:graphicData uri="http://schemas.openxmlformats.org/presentationml/2006/ole">
            <mc:AlternateContent xmlns:mc="http://schemas.openxmlformats.org/markup-compatibility/2006">
              <mc:Choice xmlns:v="urn:schemas-microsoft-com:vml" Requires="v">
                <p:oleObj name="Equation" r:id="rId2" imgW="901440" imgH="203040" progId="Equation.DSMT4">
                  <p:embed/>
                </p:oleObj>
              </mc:Choice>
              <mc:Fallback>
                <p:oleObj name="Equation" r:id="rId2" imgW="901440" imgH="203040" progId="Equation.DSMT4">
                  <p:embed/>
                  <p:pic>
                    <p:nvPicPr>
                      <p:cNvPr id="3" name="Objeto 2">
                        <a:extLst>
                          <a:ext uri="{FF2B5EF4-FFF2-40B4-BE49-F238E27FC236}">
                            <a16:creationId xmlns:a16="http://schemas.microsoft.com/office/drawing/2014/main" id="{5890863D-BDC1-496E-9EB0-4DBC90506D54}"/>
                          </a:ext>
                        </a:extLst>
                      </p:cNvPr>
                      <p:cNvPicPr>
                        <a:picLocks noChangeAspect="1" noChangeArrowheads="1"/>
                      </p:cNvPicPr>
                      <p:nvPr/>
                    </p:nvPicPr>
                    <p:blipFill>
                      <a:blip r:embed="rId3"/>
                      <a:srcRect/>
                      <a:stretch>
                        <a:fillRect/>
                      </a:stretch>
                    </p:blipFill>
                    <p:spPr bwMode="auto">
                      <a:xfrm>
                        <a:off x="969739" y="119662"/>
                        <a:ext cx="1514029" cy="363856"/>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634EB31D-D5F1-4669-9430-7248D458B5D4}"/>
              </a:ext>
            </a:extLst>
          </p:cNvPr>
          <p:cNvSpPr txBox="1"/>
          <p:nvPr/>
        </p:nvSpPr>
        <p:spPr>
          <a:xfrm>
            <a:off x="7236296" y="83408"/>
            <a:ext cx="288032" cy="400110"/>
          </a:xfrm>
          <a:prstGeom prst="rect">
            <a:avLst/>
          </a:prstGeom>
          <a:noFill/>
          <a:ln>
            <a:noFill/>
          </a:ln>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7" name="CaixaDeTexto 6">
            <a:extLst>
              <a:ext uri="{FF2B5EF4-FFF2-40B4-BE49-F238E27FC236}">
                <a16:creationId xmlns:a16="http://schemas.microsoft.com/office/drawing/2014/main" id="{F58614D7-24B8-4733-A46A-FCD361EB2802}"/>
              </a:ext>
            </a:extLst>
          </p:cNvPr>
          <p:cNvSpPr txBox="1"/>
          <p:nvPr/>
        </p:nvSpPr>
        <p:spPr>
          <a:xfrm>
            <a:off x="107504" y="867490"/>
            <a:ext cx="8712968" cy="400110"/>
          </a:xfrm>
          <a:prstGeom prst="rect">
            <a:avLst/>
          </a:prstGeom>
          <a:noFill/>
        </p:spPr>
        <p:txBody>
          <a:bodyPr wrap="square" rtlCol="0">
            <a:spAutoFit/>
          </a:bodyPr>
          <a:lstStyle/>
          <a:p>
            <a:pPr marL="342900"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Note que, com                        teremos o modelo AK com</a:t>
            </a:r>
          </a:p>
        </p:txBody>
      </p:sp>
      <p:graphicFrame>
        <p:nvGraphicFramePr>
          <p:cNvPr id="10" name="Objeto 9">
            <a:extLst>
              <a:ext uri="{FF2B5EF4-FFF2-40B4-BE49-F238E27FC236}">
                <a16:creationId xmlns:a16="http://schemas.microsoft.com/office/drawing/2014/main" id="{1538ED8C-1432-4B17-AD3E-3B08DCD93720}"/>
              </a:ext>
            </a:extLst>
          </p:cNvPr>
          <p:cNvGraphicFramePr>
            <a:graphicFrameLocks noChangeAspect="1"/>
          </p:cNvGraphicFramePr>
          <p:nvPr>
            <p:extLst>
              <p:ext uri="{D42A27DB-BD31-4B8C-83A1-F6EECF244321}">
                <p14:modId xmlns:p14="http://schemas.microsoft.com/office/powerpoint/2010/main" val="3276435858"/>
              </p:ext>
            </p:extLst>
          </p:nvPr>
        </p:nvGraphicFramePr>
        <p:xfrm>
          <a:off x="2267744" y="915566"/>
          <a:ext cx="1514029" cy="363856"/>
        </p:xfrm>
        <a:graphic>
          <a:graphicData uri="http://schemas.openxmlformats.org/presentationml/2006/ole">
            <mc:AlternateContent xmlns:mc="http://schemas.openxmlformats.org/markup-compatibility/2006">
              <mc:Choice xmlns:v="urn:schemas-microsoft-com:vml" Requires="v">
                <p:oleObj name="Equation" r:id="rId2" imgW="901440" imgH="203040" progId="Equation.DSMT4">
                  <p:embed/>
                </p:oleObj>
              </mc:Choice>
              <mc:Fallback>
                <p:oleObj name="Equation" r:id="rId2" imgW="901440" imgH="203040" progId="Equation.DSMT4">
                  <p:embed/>
                  <p:pic>
                    <p:nvPicPr>
                      <p:cNvPr id="3" name="Objeto 2">
                        <a:extLst>
                          <a:ext uri="{FF2B5EF4-FFF2-40B4-BE49-F238E27FC236}">
                            <a16:creationId xmlns:a16="http://schemas.microsoft.com/office/drawing/2014/main" id="{50F90ECB-EC32-4FDF-8FA0-8E4BEE29E751}"/>
                          </a:ext>
                        </a:extLst>
                      </p:cNvPr>
                      <p:cNvPicPr>
                        <a:picLocks noChangeAspect="1" noChangeArrowheads="1"/>
                      </p:cNvPicPr>
                      <p:nvPr/>
                    </p:nvPicPr>
                    <p:blipFill>
                      <a:blip r:embed="rId3"/>
                      <a:srcRect/>
                      <a:stretch>
                        <a:fillRect/>
                      </a:stretch>
                    </p:blipFill>
                    <p:spPr bwMode="auto">
                      <a:xfrm>
                        <a:off x="2267744" y="915566"/>
                        <a:ext cx="1514029" cy="363856"/>
                      </a:xfrm>
                      <a:prstGeom prst="rect">
                        <a:avLst/>
                      </a:prstGeom>
                      <a:noFill/>
                      <a:ln>
                        <a:noFill/>
                      </a:ln>
                    </p:spPr>
                  </p:pic>
                </p:oleObj>
              </mc:Fallback>
            </mc:AlternateContent>
          </a:graphicData>
        </a:graphic>
      </p:graphicFrame>
      <p:graphicFrame>
        <p:nvGraphicFramePr>
          <p:cNvPr id="11" name="Objeto 10">
            <a:extLst>
              <a:ext uri="{FF2B5EF4-FFF2-40B4-BE49-F238E27FC236}">
                <a16:creationId xmlns:a16="http://schemas.microsoft.com/office/drawing/2014/main" id="{7A5FE61C-E99A-4D5E-9884-FB33E67D9DB5}"/>
              </a:ext>
            </a:extLst>
          </p:cNvPr>
          <p:cNvGraphicFramePr>
            <a:graphicFrameLocks noChangeAspect="1"/>
          </p:cNvGraphicFramePr>
          <p:nvPr>
            <p:extLst>
              <p:ext uri="{D42A27DB-BD31-4B8C-83A1-F6EECF244321}">
                <p14:modId xmlns:p14="http://schemas.microsoft.com/office/powerpoint/2010/main" val="517033684"/>
              </p:ext>
            </p:extLst>
          </p:nvPr>
        </p:nvGraphicFramePr>
        <p:xfrm>
          <a:off x="6948264" y="483518"/>
          <a:ext cx="1841500" cy="992187"/>
        </p:xfrm>
        <a:graphic>
          <a:graphicData uri="http://schemas.openxmlformats.org/presentationml/2006/ole">
            <mc:AlternateContent xmlns:mc="http://schemas.openxmlformats.org/markup-compatibility/2006">
              <mc:Choice xmlns:v="urn:schemas-microsoft-com:vml" Requires="v">
                <p:oleObj name="Equation" r:id="rId4" imgW="965160" imgH="533160" progId="Equation.DSMT4">
                  <p:embed/>
                </p:oleObj>
              </mc:Choice>
              <mc:Fallback>
                <p:oleObj name="Equation" r:id="rId4" imgW="965160" imgH="533160" progId="Equation.DSMT4">
                  <p:embed/>
                  <p:pic>
                    <p:nvPicPr>
                      <p:cNvPr id="75" name="Objeto 74">
                        <a:extLst>
                          <a:ext uri="{FF2B5EF4-FFF2-40B4-BE49-F238E27FC236}">
                            <a16:creationId xmlns:a16="http://schemas.microsoft.com/office/drawing/2014/main" id="{978E7528-5577-4045-B735-414994E996D4}"/>
                          </a:ext>
                        </a:extLst>
                      </p:cNvPr>
                      <p:cNvPicPr>
                        <a:picLocks noChangeAspect="1" noChangeArrowheads="1"/>
                      </p:cNvPicPr>
                      <p:nvPr/>
                    </p:nvPicPr>
                    <p:blipFill>
                      <a:blip r:embed="rId5"/>
                      <a:srcRect/>
                      <a:stretch>
                        <a:fillRect/>
                      </a:stretch>
                    </p:blipFill>
                    <p:spPr bwMode="auto">
                      <a:xfrm>
                        <a:off x="6948264" y="483518"/>
                        <a:ext cx="1841500" cy="9921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5249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217FF848-000B-4DE7-9A39-67276D904D8B}"/>
              </a:ext>
            </a:extLst>
          </p:cNvPr>
          <p:cNvSpPr/>
          <p:nvPr/>
        </p:nvSpPr>
        <p:spPr>
          <a:xfrm>
            <a:off x="7380312" y="3991889"/>
            <a:ext cx="1125660" cy="50936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a:extLst>
              <a:ext uri="{FF2B5EF4-FFF2-40B4-BE49-F238E27FC236}">
                <a16:creationId xmlns:a16="http://schemas.microsoft.com/office/drawing/2014/main" id="{3EB4D92E-D579-4F95-A385-C8F07872E0B1}"/>
              </a:ext>
            </a:extLst>
          </p:cNvPr>
          <p:cNvSpPr/>
          <p:nvPr/>
        </p:nvSpPr>
        <p:spPr>
          <a:xfrm>
            <a:off x="179512" y="-236562"/>
            <a:ext cx="8712968" cy="1015663"/>
          </a:xfrm>
          <a:prstGeom prst="rect">
            <a:avLst/>
          </a:prstGeom>
        </p:spPr>
        <p:txBody>
          <a:bodyPr wrap="square">
            <a:spAutoFit/>
          </a:bodyPr>
          <a:lstStyle/>
          <a:p>
            <a:pPr algn="just"/>
            <a:endParaRPr lang="pt-BR" sz="20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3) </a:t>
            </a:r>
            <a:r>
              <a:rPr lang="pt-BR" sz="2000" dirty="0">
                <a:solidFill>
                  <a:srgbClr val="000000"/>
                </a:solidFill>
                <a:latin typeface="Arial" panose="020B0604020202020204" pitchFamily="34" charset="0"/>
                <a:cs typeface="Arial" panose="020B0604020202020204" pitchFamily="34" charset="0"/>
              </a:rPr>
              <a:t>Se                                                            , então                é  o estoque de  capital por trabalhador efetivo no estado estacionário. </a:t>
            </a:r>
          </a:p>
        </p:txBody>
      </p:sp>
      <p:graphicFrame>
        <p:nvGraphicFramePr>
          <p:cNvPr id="3" name="Objeto 2">
            <a:extLst>
              <a:ext uri="{FF2B5EF4-FFF2-40B4-BE49-F238E27FC236}">
                <a16:creationId xmlns:a16="http://schemas.microsoft.com/office/drawing/2014/main" id="{45EEFC27-FA7D-49DA-A292-7227087DBAAD}"/>
              </a:ext>
            </a:extLst>
          </p:cNvPr>
          <p:cNvGraphicFramePr>
            <a:graphicFrameLocks noChangeAspect="1"/>
          </p:cNvGraphicFramePr>
          <p:nvPr>
            <p:extLst>
              <p:ext uri="{D42A27DB-BD31-4B8C-83A1-F6EECF244321}">
                <p14:modId xmlns:p14="http://schemas.microsoft.com/office/powerpoint/2010/main" val="1131858919"/>
              </p:ext>
            </p:extLst>
          </p:nvPr>
        </p:nvGraphicFramePr>
        <p:xfrm>
          <a:off x="940719" y="121667"/>
          <a:ext cx="1483504" cy="370165"/>
        </p:xfrm>
        <a:graphic>
          <a:graphicData uri="http://schemas.openxmlformats.org/presentationml/2006/ole">
            <mc:AlternateContent xmlns:mc="http://schemas.openxmlformats.org/markup-compatibility/2006">
              <mc:Choice xmlns:v="urn:schemas-microsoft-com:vml" Requires="v">
                <p:oleObj name="Equation" r:id="rId2" imgW="1015920" imgH="203040" progId="Equation.DSMT4">
                  <p:embed/>
                </p:oleObj>
              </mc:Choice>
              <mc:Fallback>
                <p:oleObj name="Equation" r:id="rId2" imgW="1015920" imgH="203040" progId="Equation.DSMT4">
                  <p:embed/>
                  <p:pic>
                    <p:nvPicPr>
                      <p:cNvPr id="3" name="Objeto 2">
                        <a:extLst>
                          <a:ext uri="{FF2B5EF4-FFF2-40B4-BE49-F238E27FC236}">
                            <a16:creationId xmlns:a16="http://schemas.microsoft.com/office/drawing/2014/main" id="{5890863D-BDC1-496E-9EB0-4DBC90506D54}"/>
                          </a:ext>
                        </a:extLst>
                      </p:cNvPr>
                      <p:cNvPicPr>
                        <a:picLocks noChangeAspect="1" noChangeArrowheads="1"/>
                      </p:cNvPicPr>
                      <p:nvPr/>
                    </p:nvPicPr>
                    <p:blipFill>
                      <a:blip r:embed="rId3"/>
                      <a:srcRect/>
                      <a:stretch>
                        <a:fillRect/>
                      </a:stretch>
                    </p:blipFill>
                    <p:spPr bwMode="auto">
                      <a:xfrm>
                        <a:off x="940719" y="121667"/>
                        <a:ext cx="1483504" cy="370165"/>
                      </a:xfrm>
                      <a:prstGeom prst="rect">
                        <a:avLst/>
                      </a:prstGeom>
                      <a:noFill/>
                      <a:ln>
                        <a:noFill/>
                      </a:ln>
                    </p:spPr>
                  </p:pic>
                </p:oleObj>
              </mc:Fallback>
            </mc:AlternateContent>
          </a:graphicData>
        </a:graphic>
      </p:graphicFrame>
      <p:graphicFrame>
        <p:nvGraphicFramePr>
          <p:cNvPr id="4" name="Objeto 3">
            <a:extLst>
              <a:ext uri="{FF2B5EF4-FFF2-40B4-BE49-F238E27FC236}">
                <a16:creationId xmlns:a16="http://schemas.microsoft.com/office/drawing/2014/main" id="{056D3748-CB3E-4CAB-9A42-E47616CFD0C5}"/>
              </a:ext>
            </a:extLst>
          </p:cNvPr>
          <p:cNvGraphicFramePr>
            <a:graphicFrameLocks noChangeAspect="1"/>
          </p:cNvGraphicFramePr>
          <p:nvPr>
            <p:extLst>
              <p:ext uri="{D42A27DB-BD31-4B8C-83A1-F6EECF244321}">
                <p14:modId xmlns:p14="http://schemas.microsoft.com/office/powerpoint/2010/main" val="992611429"/>
              </p:ext>
            </p:extLst>
          </p:nvPr>
        </p:nvGraphicFramePr>
        <p:xfrm>
          <a:off x="3179564" y="114994"/>
          <a:ext cx="1968500" cy="366713"/>
        </p:xfrm>
        <a:graphic>
          <a:graphicData uri="http://schemas.openxmlformats.org/presentationml/2006/ole">
            <mc:AlternateContent xmlns:mc="http://schemas.openxmlformats.org/markup-compatibility/2006">
              <mc:Choice xmlns:v="urn:schemas-microsoft-com:vml" Requires="v">
                <p:oleObj name="Equation" r:id="rId4" imgW="1295280" imgH="228600" progId="Equation.DSMT4">
                  <p:embed/>
                </p:oleObj>
              </mc:Choice>
              <mc:Fallback>
                <p:oleObj name="Equation" r:id="rId4" imgW="1295280" imgH="228600" progId="Equation.DSMT4">
                  <p:embed/>
                  <p:pic>
                    <p:nvPicPr>
                      <p:cNvPr id="3" name="Objeto 2">
                        <a:extLst>
                          <a:ext uri="{FF2B5EF4-FFF2-40B4-BE49-F238E27FC236}">
                            <a16:creationId xmlns:a16="http://schemas.microsoft.com/office/drawing/2014/main" id="{45EEFC27-FA7D-49DA-A292-7227087DBAAD}"/>
                          </a:ext>
                        </a:extLst>
                      </p:cNvPr>
                      <p:cNvPicPr>
                        <a:picLocks noChangeAspect="1" noChangeArrowheads="1"/>
                      </p:cNvPicPr>
                      <p:nvPr/>
                    </p:nvPicPr>
                    <p:blipFill>
                      <a:blip r:embed="rId5"/>
                      <a:srcRect/>
                      <a:stretch>
                        <a:fillRect/>
                      </a:stretch>
                    </p:blipFill>
                    <p:spPr bwMode="auto">
                      <a:xfrm>
                        <a:off x="3179564" y="114994"/>
                        <a:ext cx="1968500" cy="366713"/>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7873C035-F6BE-4CD7-80B7-D053B0C57204}"/>
              </a:ext>
            </a:extLst>
          </p:cNvPr>
          <p:cNvGraphicFramePr>
            <a:graphicFrameLocks noChangeAspect="1"/>
          </p:cNvGraphicFramePr>
          <p:nvPr>
            <p:extLst>
              <p:ext uri="{D42A27DB-BD31-4B8C-83A1-F6EECF244321}">
                <p14:modId xmlns:p14="http://schemas.microsoft.com/office/powerpoint/2010/main" val="1940637050"/>
              </p:ext>
            </p:extLst>
          </p:nvPr>
        </p:nvGraphicFramePr>
        <p:xfrm>
          <a:off x="2424113" y="114994"/>
          <a:ext cx="849312" cy="366713"/>
        </p:xfrm>
        <a:graphic>
          <a:graphicData uri="http://schemas.openxmlformats.org/presentationml/2006/ole">
            <mc:AlternateContent xmlns:mc="http://schemas.openxmlformats.org/markup-compatibility/2006">
              <mc:Choice xmlns:v="urn:schemas-microsoft-com:vml" Requires="v">
                <p:oleObj name="Equation" r:id="rId6" imgW="558720" imgH="228600" progId="Equation.DSMT4">
                  <p:embed/>
                </p:oleObj>
              </mc:Choice>
              <mc:Fallback>
                <p:oleObj name="Equation" r:id="rId6" imgW="558720" imgH="228600" progId="Equation.DSMT4">
                  <p:embed/>
                  <p:pic>
                    <p:nvPicPr>
                      <p:cNvPr id="4" name="Objeto 3">
                        <a:extLst>
                          <a:ext uri="{FF2B5EF4-FFF2-40B4-BE49-F238E27FC236}">
                            <a16:creationId xmlns:a16="http://schemas.microsoft.com/office/drawing/2014/main" id="{056D3748-CB3E-4CAB-9A42-E47616CFD0C5}"/>
                          </a:ext>
                        </a:extLst>
                      </p:cNvPr>
                      <p:cNvPicPr>
                        <a:picLocks noChangeAspect="1" noChangeArrowheads="1"/>
                      </p:cNvPicPr>
                      <p:nvPr/>
                    </p:nvPicPr>
                    <p:blipFill>
                      <a:blip r:embed="rId7"/>
                      <a:srcRect/>
                      <a:stretch>
                        <a:fillRect/>
                      </a:stretch>
                    </p:blipFill>
                    <p:spPr bwMode="auto">
                      <a:xfrm>
                        <a:off x="2424113" y="114994"/>
                        <a:ext cx="849312" cy="366713"/>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77B1B66C-E9DA-4A0D-945A-5E4AD5A7FB96}"/>
              </a:ext>
            </a:extLst>
          </p:cNvPr>
          <p:cNvGraphicFramePr>
            <a:graphicFrameLocks noChangeAspect="1"/>
          </p:cNvGraphicFramePr>
          <p:nvPr>
            <p:extLst>
              <p:ext uri="{D42A27DB-BD31-4B8C-83A1-F6EECF244321}">
                <p14:modId xmlns:p14="http://schemas.microsoft.com/office/powerpoint/2010/main" val="3520247008"/>
              </p:ext>
            </p:extLst>
          </p:nvPr>
        </p:nvGraphicFramePr>
        <p:xfrm>
          <a:off x="6007396" y="63624"/>
          <a:ext cx="905448" cy="378137"/>
        </p:xfrm>
        <a:graphic>
          <a:graphicData uri="http://schemas.openxmlformats.org/presentationml/2006/ole">
            <mc:AlternateContent xmlns:mc="http://schemas.openxmlformats.org/markup-compatibility/2006">
              <mc:Choice xmlns:v="urn:schemas-microsoft-com:vml" Requires="v">
                <p:oleObj name="Equation" r:id="rId8" imgW="545760" imgH="215640" progId="Equation.DSMT4">
                  <p:embed/>
                </p:oleObj>
              </mc:Choice>
              <mc:Fallback>
                <p:oleObj name="Equation" r:id="rId8" imgW="545760" imgH="215640" progId="Equation.DSMT4">
                  <p:embed/>
                  <p:pic>
                    <p:nvPicPr>
                      <p:cNvPr id="4" name="Objeto 3">
                        <a:extLst>
                          <a:ext uri="{FF2B5EF4-FFF2-40B4-BE49-F238E27FC236}">
                            <a16:creationId xmlns:a16="http://schemas.microsoft.com/office/drawing/2014/main" id="{056D3748-CB3E-4CAB-9A42-E47616CFD0C5}"/>
                          </a:ext>
                        </a:extLst>
                      </p:cNvPr>
                      <p:cNvPicPr>
                        <a:picLocks noChangeAspect="1" noChangeArrowheads="1"/>
                      </p:cNvPicPr>
                      <p:nvPr/>
                    </p:nvPicPr>
                    <p:blipFill>
                      <a:blip r:embed="rId9"/>
                      <a:srcRect/>
                      <a:stretch>
                        <a:fillRect/>
                      </a:stretch>
                    </p:blipFill>
                    <p:spPr bwMode="auto">
                      <a:xfrm>
                        <a:off x="6007396" y="63624"/>
                        <a:ext cx="905448" cy="378137"/>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EAAB406D-0067-4C3A-A6CC-20B0373E4EE7}"/>
              </a:ext>
            </a:extLst>
          </p:cNvPr>
          <p:cNvGraphicFramePr>
            <a:graphicFrameLocks noChangeAspect="1"/>
          </p:cNvGraphicFramePr>
          <p:nvPr>
            <p:extLst>
              <p:ext uri="{D42A27DB-BD31-4B8C-83A1-F6EECF244321}">
                <p14:modId xmlns:p14="http://schemas.microsoft.com/office/powerpoint/2010/main" val="178900255"/>
              </p:ext>
            </p:extLst>
          </p:nvPr>
        </p:nvGraphicFramePr>
        <p:xfrm>
          <a:off x="263525" y="699542"/>
          <a:ext cx="8510009" cy="1060556"/>
        </p:xfrm>
        <a:graphic>
          <a:graphicData uri="http://schemas.openxmlformats.org/presentationml/2006/ole">
            <mc:AlternateContent xmlns:mc="http://schemas.openxmlformats.org/markup-compatibility/2006">
              <mc:Choice xmlns:v="urn:schemas-microsoft-com:vml" Requires="v">
                <p:oleObj name="Equation" r:id="rId10" imgW="4254480" imgH="533160" progId="Equation.DSMT4">
                  <p:embed/>
                </p:oleObj>
              </mc:Choice>
              <mc:Fallback>
                <p:oleObj name="Equation" r:id="rId10" imgW="4254480" imgH="533160" progId="Equation.DSMT4">
                  <p:embed/>
                  <p:pic>
                    <p:nvPicPr>
                      <p:cNvPr id="14" name="Objeto 13">
                        <a:extLst>
                          <a:ext uri="{FF2B5EF4-FFF2-40B4-BE49-F238E27FC236}">
                            <a16:creationId xmlns:a16="http://schemas.microsoft.com/office/drawing/2014/main" id="{49DEAE6F-1917-4F14-BCE6-FE33C32F48B2}"/>
                          </a:ext>
                        </a:extLst>
                      </p:cNvPr>
                      <p:cNvPicPr>
                        <a:picLocks noChangeAspect="1" noChangeArrowheads="1"/>
                      </p:cNvPicPr>
                      <p:nvPr/>
                    </p:nvPicPr>
                    <p:blipFill>
                      <a:blip r:embed="rId11"/>
                      <a:srcRect/>
                      <a:stretch>
                        <a:fillRect/>
                      </a:stretch>
                    </p:blipFill>
                    <p:spPr bwMode="auto">
                      <a:xfrm>
                        <a:off x="263525" y="699542"/>
                        <a:ext cx="8510009" cy="1060556"/>
                      </a:xfrm>
                      <a:prstGeom prst="rect">
                        <a:avLst/>
                      </a:prstGeom>
                      <a:noFill/>
                      <a:ln>
                        <a:noFill/>
                      </a:ln>
                    </p:spPr>
                  </p:pic>
                </p:oleObj>
              </mc:Fallback>
            </mc:AlternateContent>
          </a:graphicData>
        </a:graphic>
      </p:graphicFrame>
      <p:graphicFrame>
        <p:nvGraphicFramePr>
          <p:cNvPr id="8" name="Objeto 7">
            <a:extLst>
              <a:ext uri="{FF2B5EF4-FFF2-40B4-BE49-F238E27FC236}">
                <a16:creationId xmlns:a16="http://schemas.microsoft.com/office/drawing/2014/main" id="{C8D8D19F-2FAE-4AAE-9D48-D0C6BCBDFFE7}"/>
              </a:ext>
            </a:extLst>
          </p:cNvPr>
          <p:cNvGraphicFramePr>
            <a:graphicFrameLocks noChangeAspect="1"/>
          </p:cNvGraphicFramePr>
          <p:nvPr>
            <p:extLst>
              <p:ext uri="{D42A27DB-BD31-4B8C-83A1-F6EECF244321}">
                <p14:modId xmlns:p14="http://schemas.microsoft.com/office/powerpoint/2010/main" val="275524445"/>
              </p:ext>
            </p:extLst>
          </p:nvPr>
        </p:nvGraphicFramePr>
        <p:xfrm>
          <a:off x="323528" y="1929408"/>
          <a:ext cx="6529244" cy="604703"/>
        </p:xfrm>
        <a:graphic>
          <a:graphicData uri="http://schemas.openxmlformats.org/presentationml/2006/ole">
            <mc:AlternateContent xmlns:mc="http://schemas.openxmlformats.org/markup-compatibility/2006">
              <mc:Choice xmlns:v="urn:schemas-microsoft-com:vml" Requires="v">
                <p:oleObj name="Equation" r:id="rId12" imgW="3263760" imgH="304560" progId="Equation.DSMT4">
                  <p:embed/>
                </p:oleObj>
              </mc:Choice>
              <mc:Fallback>
                <p:oleObj name="Equation" r:id="rId12" imgW="3263760" imgH="304560" progId="Equation.DSMT4">
                  <p:embed/>
                  <p:pic>
                    <p:nvPicPr>
                      <p:cNvPr id="7" name="Objeto 6">
                        <a:extLst>
                          <a:ext uri="{FF2B5EF4-FFF2-40B4-BE49-F238E27FC236}">
                            <a16:creationId xmlns:a16="http://schemas.microsoft.com/office/drawing/2014/main" id="{EAAB406D-0067-4C3A-A6CC-20B0373E4EE7}"/>
                          </a:ext>
                        </a:extLst>
                      </p:cNvPr>
                      <p:cNvPicPr>
                        <a:picLocks noChangeAspect="1" noChangeArrowheads="1"/>
                      </p:cNvPicPr>
                      <p:nvPr/>
                    </p:nvPicPr>
                    <p:blipFill>
                      <a:blip r:embed="rId13"/>
                      <a:srcRect/>
                      <a:stretch>
                        <a:fillRect/>
                      </a:stretch>
                    </p:blipFill>
                    <p:spPr bwMode="auto">
                      <a:xfrm>
                        <a:off x="323528" y="1929408"/>
                        <a:ext cx="6529244" cy="604703"/>
                      </a:xfrm>
                      <a:prstGeom prst="rect">
                        <a:avLst/>
                      </a:prstGeom>
                      <a:noFill/>
                      <a:ln>
                        <a:noFill/>
                      </a:ln>
                    </p:spPr>
                  </p:pic>
                </p:oleObj>
              </mc:Fallback>
            </mc:AlternateContent>
          </a:graphicData>
        </a:graphic>
      </p:graphicFrame>
      <p:graphicFrame>
        <p:nvGraphicFramePr>
          <p:cNvPr id="9" name="Objeto 8">
            <a:extLst>
              <a:ext uri="{FF2B5EF4-FFF2-40B4-BE49-F238E27FC236}">
                <a16:creationId xmlns:a16="http://schemas.microsoft.com/office/drawing/2014/main" id="{DB6861E1-3F99-4180-8A49-FE2DA3428DDB}"/>
              </a:ext>
            </a:extLst>
          </p:cNvPr>
          <p:cNvGraphicFramePr>
            <a:graphicFrameLocks noChangeAspect="1"/>
          </p:cNvGraphicFramePr>
          <p:nvPr>
            <p:extLst>
              <p:ext uri="{D42A27DB-BD31-4B8C-83A1-F6EECF244321}">
                <p14:modId xmlns:p14="http://schemas.microsoft.com/office/powerpoint/2010/main" val="2085828128"/>
              </p:ext>
            </p:extLst>
          </p:nvPr>
        </p:nvGraphicFramePr>
        <p:xfrm>
          <a:off x="323528" y="2579514"/>
          <a:ext cx="8451404" cy="1134981"/>
        </p:xfrm>
        <a:graphic>
          <a:graphicData uri="http://schemas.openxmlformats.org/presentationml/2006/ole">
            <mc:AlternateContent xmlns:mc="http://schemas.openxmlformats.org/markup-compatibility/2006">
              <mc:Choice xmlns:v="urn:schemas-microsoft-com:vml" Requires="v">
                <p:oleObj name="Equation" r:id="rId14" imgW="4470120" imgH="571320" progId="Equation.DSMT4">
                  <p:embed/>
                </p:oleObj>
              </mc:Choice>
              <mc:Fallback>
                <p:oleObj name="Equation" r:id="rId14" imgW="4470120" imgH="571320" progId="Equation.DSMT4">
                  <p:embed/>
                  <p:pic>
                    <p:nvPicPr>
                      <p:cNvPr id="8" name="Objeto 7">
                        <a:extLst>
                          <a:ext uri="{FF2B5EF4-FFF2-40B4-BE49-F238E27FC236}">
                            <a16:creationId xmlns:a16="http://schemas.microsoft.com/office/drawing/2014/main" id="{C8D8D19F-2FAE-4AAE-9D48-D0C6BCBDFFE7}"/>
                          </a:ext>
                        </a:extLst>
                      </p:cNvPr>
                      <p:cNvPicPr>
                        <a:picLocks noChangeAspect="1" noChangeArrowheads="1"/>
                      </p:cNvPicPr>
                      <p:nvPr/>
                    </p:nvPicPr>
                    <p:blipFill>
                      <a:blip r:embed="rId15"/>
                      <a:srcRect/>
                      <a:stretch>
                        <a:fillRect/>
                      </a:stretch>
                    </p:blipFill>
                    <p:spPr bwMode="auto">
                      <a:xfrm>
                        <a:off x="323528" y="2579514"/>
                        <a:ext cx="8451404" cy="1134981"/>
                      </a:xfrm>
                      <a:prstGeom prst="rect">
                        <a:avLst/>
                      </a:prstGeom>
                      <a:noFill/>
                      <a:ln>
                        <a:noFill/>
                      </a:ln>
                    </p:spPr>
                  </p:pic>
                </p:oleObj>
              </mc:Fallback>
            </mc:AlternateContent>
          </a:graphicData>
        </a:graphic>
      </p:graphicFrame>
      <p:graphicFrame>
        <p:nvGraphicFramePr>
          <p:cNvPr id="10" name="Objeto 9">
            <a:extLst>
              <a:ext uri="{FF2B5EF4-FFF2-40B4-BE49-F238E27FC236}">
                <a16:creationId xmlns:a16="http://schemas.microsoft.com/office/drawing/2014/main" id="{88441200-7742-4562-AA54-B3F7F17FB884}"/>
              </a:ext>
            </a:extLst>
          </p:cNvPr>
          <p:cNvGraphicFramePr>
            <a:graphicFrameLocks noChangeAspect="1"/>
          </p:cNvGraphicFramePr>
          <p:nvPr>
            <p:extLst>
              <p:ext uri="{D42A27DB-BD31-4B8C-83A1-F6EECF244321}">
                <p14:modId xmlns:p14="http://schemas.microsoft.com/office/powerpoint/2010/main" val="1406147171"/>
              </p:ext>
            </p:extLst>
          </p:nvPr>
        </p:nvGraphicFramePr>
        <p:xfrm>
          <a:off x="369068" y="3651870"/>
          <a:ext cx="8091364" cy="1082353"/>
        </p:xfrm>
        <a:graphic>
          <a:graphicData uri="http://schemas.openxmlformats.org/presentationml/2006/ole">
            <mc:AlternateContent xmlns:mc="http://schemas.openxmlformats.org/markup-compatibility/2006">
              <mc:Choice xmlns:v="urn:schemas-microsoft-com:vml" Requires="v">
                <p:oleObj name="Equation" r:id="rId16" imgW="4292280" imgH="545760" progId="Equation.DSMT4">
                  <p:embed/>
                </p:oleObj>
              </mc:Choice>
              <mc:Fallback>
                <p:oleObj name="Equation" r:id="rId16" imgW="4292280" imgH="545760" progId="Equation.DSMT4">
                  <p:embed/>
                  <p:pic>
                    <p:nvPicPr>
                      <p:cNvPr id="9" name="Objeto 8">
                        <a:extLst>
                          <a:ext uri="{FF2B5EF4-FFF2-40B4-BE49-F238E27FC236}">
                            <a16:creationId xmlns:a16="http://schemas.microsoft.com/office/drawing/2014/main" id="{DB6861E1-3F99-4180-8A49-FE2DA3428DDB}"/>
                          </a:ext>
                        </a:extLst>
                      </p:cNvPr>
                      <p:cNvPicPr>
                        <a:picLocks noChangeAspect="1" noChangeArrowheads="1"/>
                      </p:cNvPicPr>
                      <p:nvPr/>
                    </p:nvPicPr>
                    <p:blipFill>
                      <a:blip r:embed="rId17"/>
                      <a:srcRect/>
                      <a:stretch>
                        <a:fillRect/>
                      </a:stretch>
                    </p:blipFill>
                    <p:spPr bwMode="auto">
                      <a:xfrm>
                        <a:off x="369068" y="3651870"/>
                        <a:ext cx="8091364" cy="1082353"/>
                      </a:xfrm>
                      <a:prstGeom prst="rect">
                        <a:avLst/>
                      </a:prstGeom>
                      <a:noFill/>
                      <a:ln>
                        <a:noFill/>
                      </a:ln>
                    </p:spPr>
                  </p:pic>
                </p:oleObj>
              </mc:Fallback>
            </mc:AlternateContent>
          </a:graphicData>
        </a:graphic>
      </p:graphicFrame>
      <p:sp>
        <p:nvSpPr>
          <p:cNvPr id="12" name="CaixaDeTexto 11">
            <a:extLst>
              <a:ext uri="{FF2B5EF4-FFF2-40B4-BE49-F238E27FC236}">
                <a16:creationId xmlns:a16="http://schemas.microsoft.com/office/drawing/2014/main" id="{FA8F15BF-667B-42D1-9C29-40F333F3A992}"/>
              </a:ext>
            </a:extLst>
          </p:cNvPr>
          <p:cNvSpPr txBox="1"/>
          <p:nvPr/>
        </p:nvSpPr>
        <p:spPr>
          <a:xfrm>
            <a:off x="6300192" y="369629"/>
            <a:ext cx="288032" cy="400110"/>
          </a:xfrm>
          <a:prstGeom prst="rect">
            <a:avLst/>
          </a:prstGeom>
          <a:noFill/>
          <a:ln>
            <a:noFill/>
          </a:ln>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13" name="CaixaDeTexto 12">
            <a:extLst>
              <a:ext uri="{FF2B5EF4-FFF2-40B4-BE49-F238E27FC236}">
                <a16:creationId xmlns:a16="http://schemas.microsoft.com/office/drawing/2014/main" id="{78E74C1E-3CC2-43E0-9CCD-F112C9C17B2B}"/>
              </a:ext>
            </a:extLst>
          </p:cNvPr>
          <p:cNvSpPr txBox="1"/>
          <p:nvPr/>
        </p:nvSpPr>
        <p:spPr>
          <a:xfrm>
            <a:off x="323528" y="4731990"/>
            <a:ext cx="8404466" cy="400110"/>
          </a:xfrm>
          <a:prstGeom prst="rect">
            <a:avLst/>
          </a:prstGeom>
          <a:noFill/>
        </p:spPr>
        <p:txBody>
          <a:bodyPr wrap="square" rtlCol="0">
            <a:spAutoFit/>
          </a:bodyPr>
          <a:lstStyle/>
          <a:p>
            <a:pPr marL="342900" indent="-342900">
              <a:buFont typeface="Arial" panose="020B0604020202020204" pitchFamily="34" charset="0"/>
              <a:buChar char="•"/>
            </a:pPr>
            <a:r>
              <a:rPr lang="pt-BR" sz="2000" dirty="0">
                <a:latin typeface="Arial" panose="020B0604020202020204" pitchFamily="34" charset="0"/>
                <a:cs typeface="Arial" panose="020B0604020202020204" pitchFamily="34" charset="0"/>
              </a:rPr>
              <a:t>Note que o estado estacionário existe pois </a:t>
            </a:r>
          </a:p>
        </p:txBody>
      </p:sp>
      <p:graphicFrame>
        <p:nvGraphicFramePr>
          <p:cNvPr id="14" name="Objeto 13">
            <a:extLst>
              <a:ext uri="{FF2B5EF4-FFF2-40B4-BE49-F238E27FC236}">
                <a16:creationId xmlns:a16="http://schemas.microsoft.com/office/drawing/2014/main" id="{D2A0D4C8-C09B-41E5-B920-E0CFAF1BAC99}"/>
              </a:ext>
            </a:extLst>
          </p:cNvPr>
          <p:cNvGraphicFramePr>
            <a:graphicFrameLocks noChangeAspect="1"/>
          </p:cNvGraphicFramePr>
          <p:nvPr>
            <p:extLst>
              <p:ext uri="{D42A27DB-BD31-4B8C-83A1-F6EECF244321}">
                <p14:modId xmlns:p14="http://schemas.microsoft.com/office/powerpoint/2010/main" val="3020012619"/>
              </p:ext>
            </p:extLst>
          </p:nvPr>
        </p:nvGraphicFramePr>
        <p:xfrm>
          <a:off x="5580112" y="4702076"/>
          <a:ext cx="1958975" cy="461962"/>
        </p:xfrm>
        <a:graphic>
          <a:graphicData uri="http://schemas.openxmlformats.org/presentationml/2006/ole">
            <mc:AlternateContent xmlns:mc="http://schemas.openxmlformats.org/markup-compatibility/2006">
              <mc:Choice xmlns:v="urn:schemas-microsoft-com:vml" Requires="v">
                <p:oleObj name="Equation" r:id="rId18" imgW="1054080" imgH="253800" progId="Equation.DSMT4">
                  <p:embed/>
                </p:oleObj>
              </mc:Choice>
              <mc:Fallback>
                <p:oleObj name="Equation" r:id="rId18" imgW="1054080" imgH="253800" progId="Equation.DSMT4">
                  <p:embed/>
                  <p:pic>
                    <p:nvPicPr>
                      <p:cNvPr id="21" name="Objeto 20">
                        <a:extLst>
                          <a:ext uri="{FF2B5EF4-FFF2-40B4-BE49-F238E27FC236}">
                            <a16:creationId xmlns:a16="http://schemas.microsoft.com/office/drawing/2014/main" id="{A70FC3E8-D81B-46A1-BB77-0722881E1CDD}"/>
                          </a:ext>
                        </a:extLst>
                      </p:cNvPr>
                      <p:cNvPicPr>
                        <a:picLocks noChangeAspect="1" noChangeArrowheads="1"/>
                      </p:cNvPicPr>
                      <p:nvPr/>
                    </p:nvPicPr>
                    <p:blipFill>
                      <a:blip r:embed="rId19"/>
                      <a:srcRect/>
                      <a:stretch>
                        <a:fillRect/>
                      </a:stretch>
                    </p:blipFill>
                    <p:spPr bwMode="auto">
                      <a:xfrm>
                        <a:off x="5580112" y="4702076"/>
                        <a:ext cx="1958975" cy="4619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3589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A7B73BFD-B9E2-411E-BB2D-2DBDE24B63B4}"/>
              </a:ext>
            </a:extLst>
          </p:cNvPr>
          <p:cNvSpPr/>
          <p:nvPr/>
        </p:nvSpPr>
        <p:spPr>
          <a:xfrm>
            <a:off x="3898529" y="2712774"/>
            <a:ext cx="1008112" cy="46513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8A94976C-B54D-42C8-93DD-93BB03726F6E}"/>
              </a:ext>
            </a:extLst>
          </p:cNvPr>
          <p:cNvSpPr/>
          <p:nvPr/>
        </p:nvSpPr>
        <p:spPr>
          <a:xfrm>
            <a:off x="179512" y="-164554"/>
            <a:ext cx="8712968" cy="1015663"/>
          </a:xfrm>
          <a:prstGeom prst="rect">
            <a:avLst/>
          </a:prstGeom>
        </p:spPr>
        <p:txBody>
          <a:bodyPr wrap="square">
            <a:spAutoFit/>
          </a:bodyPr>
          <a:lstStyle/>
          <a:p>
            <a:pPr algn="just"/>
            <a:endParaRPr lang="pt-BR" sz="20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Se                                                             , então               é  consumo  por trabalhador efetivo no estado estacionário. </a:t>
            </a:r>
          </a:p>
        </p:txBody>
      </p:sp>
      <p:graphicFrame>
        <p:nvGraphicFramePr>
          <p:cNvPr id="4" name="Objeto 3">
            <a:extLst>
              <a:ext uri="{FF2B5EF4-FFF2-40B4-BE49-F238E27FC236}">
                <a16:creationId xmlns:a16="http://schemas.microsoft.com/office/drawing/2014/main" id="{2467C2CF-114C-4719-B9D6-6188D298A3BD}"/>
              </a:ext>
            </a:extLst>
          </p:cNvPr>
          <p:cNvGraphicFramePr>
            <a:graphicFrameLocks noChangeAspect="1"/>
          </p:cNvGraphicFramePr>
          <p:nvPr>
            <p:extLst>
              <p:ext uri="{D42A27DB-BD31-4B8C-83A1-F6EECF244321}">
                <p14:modId xmlns:p14="http://schemas.microsoft.com/office/powerpoint/2010/main" val="1702692114"/>
              </p:ext>
            </p:extLst>
          </p:nvPr>
        </p:nvGraphicFramePr>
        <p:xfrm>
          <a:off x="940719" y="195486"/>
          <a:ext cx="1483504" cy="370165"/>
        </p:xfrm>
        <a:graphic>
          <a:graphicData uri="http://schemas.openxmlformats.org/presentationml/2006/ole">
            <mc:AlternateContent xmlns:mc="http://schemas.openxmlformats.org/markup-compatibility/2006">
              <mc:Choice xmlns:v="urn:schemas-microsoft-com:vml" Requires="v">
                <p:oleObj name="Equation" r:id="rId2" imgW="1015920" imgH="203040" progId="Equation.DSMT4">
                  <p:embed/>
                </p:oleObj>
              </mc:Choice>
              <mc:Fallback>
                <p:oleObj name="Equation" r:id="rId2" imgW="1015920" imgH="203040" progId="Equation.DSMT4">
                  <p:embed/>
                  <p:pic>
                    <p:nvPicPr>
                      <p:cNvPr id="3" name="Objeto 2">
                        <a:extLst>
                          <a:ext uri="{FF2B5EF4-FFF2-40B4-BE49-F238E27FC236}">
                            <a16:creationId xmlns:a16="http://schemas.microsoft.com/office/drawing/2014/main" id="{45EEFC27-FA7D-49DA-A292-7227087DBAAD}"/>
                          </a:ext>
                        </a:extLst>
                      </p:cNvPr>
                      <p:cNvPicPr>
                        <a:picLocks noChangeAspect="1" noChangeArrowheads="1"/>
                      </p:cNvPicPr>
                      <p:nvPr/>
                    </p:nvPicPr>
                    <p:blipFill>
                      <a:blip r:embed="rId3"/>
                      <a:srcRect/>
                      <a:stretch>
                        <a:fillRect/>
                      </a:stretch>
                    </p:blipFill>
                    <p:spPr bwMode="auto">
                      <a:xfrm>
                        <a:off x="940719" y="195486"/>
                        <a:ext cx="1483504" cy="370165"/>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0347448D-343E-4EDF-8026-BD1031358713}"/>
              </a:ext>
            </a:extLst>
          </p:cNvPr>
          <p:cNvGraphicFramePr>
            <a:graphicFrameLocks noChangeAspect="1"/>
          </p:cNvGraphicFramePr>
          <p:nvPr>
            <p:extLst>
              <p:ext uri="{D42A27DB-BD31-4B8C-83A1-F6EECF244321}">
                <p14:modId xmlns:p14="http://schemas.microsoft.com/office/powerpoint/2010/main" val="1560663349"/>
              </p:ext>
            </p:extLst>
          </p:nvPr>
        </p:nvGraphicFramePr>
        <p:xfrm>
          <a:off x="3179564" y="188813"/>
          <a:ext cx="1968500" cy="366713"/>
        </p:xfrm>
        <a:graphic>
          <a:graphicData uri="http://schemas.openxmlformats.org/presentationml/2006/ole">
            <mc:AlternateContent xmlns:mc="http://schemas.openxmlformats.org/markup-compatibility/2006">
              <mc:Choice xmlns:v="urn:schemas-microsoft-com:vml" Requires="v">
                <p:oleObj name="Equation" r:id="rId4" imgW="1295280" imgH="228600" progId="Equation.DSMT4">
                  <p:embed/>
                </p:oleObj>
              </mc:Choice>
              <mc:Fallback>
                <p:oleObj name="Equation" r:id="rId4" imgW="1295280" imgH="228600" progId="Equation.DSMT4">
                  <p:embed/>
                  <p:pic>
                    <p:nvPicPr>
                      <p:cNvPr id="4" name="Objeto 3">
                        <a:extLst>
                          <a:ext uri="{FF2B5EF4-FFF2-40B4-BE49-F238E27FC236}">
                            <a16:creationId xmlns:a16="http://schemas.microsoft.com/office/drawing/2014/main" id="{056D3748-CB3E-4CAB-9A42-E47616CFD0C5}"/>
                          </a:ext>
                        </a:extLst>
                      </p:cNvPr>
                      <p:cNvPicPr>
                        <a:picLocks noChangeAspect="1" noChangeArrowheads="1"/>
                      </p:cNvPicPr>
                      <p:nvPr/>
                    </p:nvPicPr>
                    <p:blipFill>
                      <a:blip r:embed="rId5"/>
                      <a:srcRect/>
                      <a:stretch>
                        <a:fillRect/>
                      </a:stretch>
                    </p:blipFill>
                    <p:spPr bwMode="auto">
                      <a:xfrm>
                        <a:off x="3179564" y="188813"/>
                        <a:ext cx="1968500" cy="366713"/>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C7AAF97E-E619-4825-B03F-F998BC6D5E20}"/>
              </a:ext>
            </a:extLst>
          </p:cNvPr>
          <p:cNvGraphicFramePr>
            <a:graphicFrameLocks noChangeAspect="1"/>
          </p:cNvGraphicFramePr>
          <p:nvPr>
            <p:extLst>
              <p:ext uri="{D42A27DB-BD31-4B8C-83A1-F6EECF244321}">
                <p14:modId xmlns:p14="http://schemas.microsoft.com/office/powerpoint/2010/main" val="892674739"/>
              </p:ext>
            </p:extLst>
          </p:nvPr>
        </p:nvGraphicFramePr>
        <p:xfrm>
          <a:off x="2424113" y="188813"/>
          <a:ext cx="849312" cy="366713"/>
        </p:xfrm>
        <a:graphic>
          <a:graphicData uri="http://schemas.openxmlformats.org/presentationml/2006/ole">
            <mc:AlternateContent xmlns:mc="http://schemas.openxmlformats.org/markup-compatibility/2006">
              <mc:Choice xmlns:v="urn:schemas-microsoft-com:vml" Requires="v">
                <p:oleObj name="Equation" r:id="rId6" imgW="558720" imgH="228600" progId="Equation.DSMT4">
                  <p:embed/>
                </p:oleObj>
              </mc:Choice>
              <mc:Fallback>
                <p:oleObj name="Equation" r:id="rId6" imgW="558720" imgH="228600" progId="Equation.DSMT4">
                  <p:embed/>
                  <p:pic>
                    <p:nvPicPr>
                      <p:cNvPr id="5" name="Objeto 4">
                        <a:extLst>
                          <a:ext uri="{FF2B5EF4-FFF2-40B4-BE49-F238E27FC236}">
                            <a16:creationId xmlns:a16="http://schemas.microsoft.com/office/drawing/2014/main" id="{7873C035-F6BE-4CD7-80B7-D053B0C57204}"/>
                          </a:ext>
                        </a:extLst>
                      </p:cNvPr>
                      <p:cNvPicPr>
                        <a:picLocks noChangeAspect="1" noChangeArrowheads="1"/>
                      </p:cNvPicPr>
                      <p:nvPr/>
                    </p:nvPicPr>
                    <p:blipFill>
                      <a:blip r:embed="rId7"/>
                      <a:srcRect/>
                      <a:stretch>
                        <a:fillRect/>
                      </a:stretch>
                    </p:blipFill>
                    <p:spPr bwMode="auto">
                      <a:xfrm>
                        <a:off x="2424113" y="188813"/>
                        <a:ext cx="849312" cy="366713"/>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45E91637-D127-491F-B5FC-5EE3EBA30CC3}"/>
              </a:ext>
            </a:extLst>
          </p:cNvPr>
          <p:cNvGraphicFramePr>
            <a:graphicFrameLocks noChangeAspect="1"/>
          </p:cNvGraphicFramePr>
          <p:nvPr>
            <p:extLst>
              <p:ext uri="{D42A27DB-BD31-4B8C-83A1-F6EECF244321}">
                <p14:modId xmlns:p14="http://schemas.microsoft.com/office/powerpoint/2010/main" val="4078919590"/>
              </p:ext>
            </p:extLst>
          </p:nvPr>
        </p:nvGraphicFramePr>
        <p:xfrm>
          <a:off x="6070600" y="149225"/>
          <a:ext cx="779463" cy="355600"/>
        </p:xfrm>
        <a:graphic>
          <a:graphicData uri="http://schemas.openxmlformats.org/presentationml/2006/ole">
            <mc:AlternateContent xmlns:mc="http://schemas.openxmlformats.org/markup-compatibility/2006">
              <mc:Choice xmlns:v="urn:schemas-microsoft-com:vml" Requires="v">
                <p:oleObj name="Equation" r:id="rId8" imgW="469800" imgH="203040" progId="Equation.DSMT4">
                  <p:embed/>
                </p:oleObj>
              </mc:Choice>
              <mc:Fallback>
                <p:oleObj name="Equation" r:id="rId8" imgW="469800" imgH="203040" progId="Equation.DSMT4">
                  <p:embed/>
                  <p:pic>
                    <p:nvPicPr>
                      <p:cNvPr id="6" name="Objeto 5">
                        <a:extLst>
                          <a:ext uri="{FF2B5EF4-FFF2-40B4-BE49-F238E27FC236}">
                            <a16:creationId xmlns:a16="http://schemas.microsoft.com/office/drawing/2014/main" id="{77B1B66C-E9DA-4A0D-945A-5E4AD5A7FB96}"/>
                          </a:ext>
                        </a:extLst>
                      </p:cNvPr>
                      <p:cNvPicPr>
                        <a:picLocks noChangeAspect="1" noChangeArrowheads="1"/>
                      </p:cNvPicPr>
                      <p:nvPr/>
                    </p:nvPicPr>
                    <p:blipFill>
                      <a:blip r:embed="rId9"/>
                      <a:srcRect/>
                      <a:stretch>
                        <a:fillRect/>
                      </a:stretch>
                    </p:blipFill>
                    <p:spPr bwMode="auto">
                      <a:xfrm>
                        <a:off x="6070600" y="149225"/>
                        <a:ext cx="779463" cy="355600"/>
                      </a:xfrm>
                      <a:prstGeom prst="rect">
                        <a:avLst/>
                      </a:prstGeom>
                      <a:noFill/>
                      <a:ln>
                        <a:noFill/>
                      </a:ln>
                    </p:spPr>
                  </p:pic>
                </p:oleObj>
              </mc:Fallback>
            </mc:AlternateContent>
          </a:graphicData>
        </a:graphic>
      </p:graphicFrame>
      <p:sp>
        <p:nvSpPr>
          <p:cNvPr id="8" name="CaixaDeTexto 7">
            <a:extLst>
              <a:ext uri="{FF2B5EF4-FFF2-40B4-BE49-F238E27FC236}">
                <a16:creationId xmlns:a16="http://schemas.microsoft.com/office/drawing/2014/main" id="{A64BA8DB-CA9C-4017-8989-FEFB67F90B7C}"/>
              </a:ext>
            </a:extLst>
          </p:cNvPr>
          <p:cNvSpPr txBox="1"/>
          <p:nvPr/>
        </p:nvSpPr>
        <p:spPr>
          <a:xfrm>
            <a:off x="5076056" y="483518"/>
            <a:ext cx="288032" cy="400110"/>
          </a:xfrm>
          <a:prstGeom prst="rect">
            <a:avLst/>
          </a:prstGeom>
          <a:noFill/>
          <a:ln>
            <a:noFill/>
          </a:ln>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graphicFrame>
        <p:nvGraphicFramePr>
          <p:cNvPr id="9" name="Objeto 8">
            <a:extLst>
              <a:ext uri="{FF2B5EF4-FFF2-40B4-BE49-F238E27FC236}">
                <a16:creationId xmlns:a16="http://schemas.microsoft.com/office/drawing/2014/main" id="{1D1AF573-0AAE-4AD1-B41C-D95A3E8C588F}"/>
              </a:ext>
            </a:extLst>
          </p:cNvPr>
          <p:cNvGraphicFramePr>
            <a:graphicFrameLocks noChangeAspect="1"/>
          </p:cNvGraphicFramePr>
          <p:nvPr>
            <p:extLst>
              <p:ext uri="{D42A27DB-BD31-4B8C-83A1-F6EECF244321}">
                <p14:modId xmlns:p14="http://schemas.microsoft.com/office/powerpoint/2010/main" val="3249587472"/>
              </p:ext>
            </p:extLst>
          </p:nvPr>
        </p:nvGraphicFramePr>
        <p:xfrm>
          <a:off x="251520" y="915566"/>
          <a:ext cx="8159750" cy="490538"/>
        </p:xfrm>
        <a:graphic>
          <a:graphicData uri="http://schemas.openxmlformats.org/presentationml/2006/ole">
            <mc:AlternateContent xmlns:mc="http://schemas.openxmlformats.org/markup-compatibility/2006">
              <mc:Choice xmlns:v="urn:schemas-microsoft-com:vml" Requires="v">
                <p:oleObj name="Equation" r:id="rId10" imgW="3911400" imgH="241200" progId="Equation.DSMT4">
                  <p:embed/>
                </p:oleObj>
              </mc:Choice>
              <mc:Fallback>
                <p:oleObj name="Equation" r:id="rId10" imgW="3911400" imgH="241200" progId="Equation.DSMT4">
                  <p:embed/>
                  <p:pic>
                    <p:nvPicPr>
                      <p:cNvPr id="7" name="Objeto 6">
                        <a:extLst>
                          <a:ext uri="{FF2B5EF4-FFF2-40B4-BE49-F238E27FC236}">
                            <a16:creationId xmlns:a16="http://schemas.microsoft.com/office/drawing/2014/main" id="{C521AD16-B795-46A2-AAF6-1D2DAA729D24}"/>
                          </a:ext>
                        </a:extLst>
                      </p:cNvPr>
                      <p:cNvPicPr>
                        <a:picLocks noChangeAspect="1" noChangeArrowheads="1"/>
                      </p:cNvPicPr>
                      <p:nvPr/>
                    </p:nvPicPr>
                    <p:blipFill>
                      <a:blip r:embed="rId11"/>
                      <a:srcRect/>
                      <a:stretch>
                        <a:fillRect/>
                      </a:stretch>
                    </p:blipFill>
                    <p:spPr bwMode="auto">
                      <a:xfrm>
                        <a:off x="251520" y="915566"/>
                        <a:ext cx="8159750" cy="490538"/>
                      </a:xfrm>
                      <a:prstGeom prst="rect">
                        <a:avLst/>
                      </a:prstGeom>
                      <a:noFill/>
                      <a:ln>
                        <a:noFill/>
                      </a:ln>
                    </p:spPr>
                  </p:pic>
                </p:oleObj>
              </mc:Fallback>
            </mc:AlternateContent>
          </a:graphicData>
        </a:graphic>
      </p:graphicFrame>
      <p:sp>
        <p:nvSpPr>
          <p:cNvPr id="2" name="CaixaDeTexto 1">
            <a:extLst>
              <a:ext uri="{FF2B5EF4-FFF2-40B4-BE49-F238E27FC236}">
                <a16:creationId xmlns:a16="http://schemas.microsoft.com/office/drawing/2014/main" id="{751CBB7F-10D0-4D96-A303-B8B5CB11ED08}"/>
              </a:ext>
            </a:extLst>
          </p:cNvPr>
          <p:cNvSpPr txBox="1"/>
          <p:nvPr/>
        </p:nvSpPr>
        <p:spPr>
          <a:xfrm>
            <a:off x="215071" y="1563638"/>
            <a:ext cx="8605401" cy="1015663"/>
          </a:xfrm>
          <a:prstGeom prst="rect">
            <a:avLst/>
          </a:prstGeom>
          <a:noFill/>
        </p:spPr>
        <p:txBody>
          <a:bodyPr wrap="square" rtlCol="0">
            <a:spAutoFit/>
          </a:bodyPr>
          <a:lstStyle/>
          <a:p>
            <a:pPr marL="342900" indent="-342900" algn="just">
              <a:buFont typeface="Arial" panose="020B0604020202020204" pitchFamily="34" charset="0"/>
              <a:buChar char="•"/>
            </a:pPr>
            <a:r>
              <a:rPr lang="pt-BR" sz="2000" dirty="0">
                <a:latin typeface="Arial" panose="020B0604020202020204" pitchFamily="34" charset="0"/>
                <a:cs typeface="Arial" panose="020B0604020202020204" pitchFamily="34" charset="0"/>
              </a:rPr>
              <a:t>Como a renda é dividida entre o consumo e o investimento, de acordo com a </a:t>
            </a:r>
            <a:r>
              <a:rPr lang="pt-BR" sz="2000" dirty="0" err="1">
                <a:latin typeface="Arial" panose="020B0604020202020204" pitchFamily="34" charset="0"/>
                <a:cs typeface="Arial" panose="020B0604020202020204" pitchFamily="34" charset="0"/>
              </a:rPr>
              <a:t>PMgs</a:t>
            </a:r>
            <a:r>
              <a:rPr lang="pt-BR" sz="2000" dirty="0">
                <a:latin typeface="Arial" panose="020B0604020202020204" pitchFamily="34" charset="0"/>
                <a:cs typeface="Arial" panose="020B0604020202020204" pitchFamily="34" charset="0"/>
              </a:rPr>
              <a:t> = s = 0,1, temos que 90% da renda é investida e 10% é consumida. Logo:</a:t>
            </a:r>
          </a:p>
        </p:txBody>
      </p:sp>
      <p:graphicFrame>
        <p:nvGraphicFramePr>
          <p:cNvPr id="10" name="Objeto 9">
            <a:extLst>
              <a:ext uri="{FF2B5EF4-FFF2-40B4-BE49-F238E27FC236}">
                <a16:creationId xmlns:a16="http://schemas.microsoft.com/office/drawing/2014/main" id="{954CFA61-B0AD-4CDC-95C9-27981A10DD82}"/>
              </a:ext>
            </a:extLst>
          </p:cNvPr>
          <p:cNvGraphicFramePr>
            <a:graphicFrameLocks noChangeAspect="1"/>
          </p:cNvGraphicFramePr>
          <p:nvPr>
            <p:extLst>
              <p:ext uri="{D42A27DB-BD31-4B8C-83A1-F6EECF244321}">
                <p14:modId xmlns:p14="http://schemas.microsoft.com/office/powerpoint/2010/main" val="2190496516"/>
              </p:ext>
            </p:extLst>
          </p:nvPr>
        </p:nvGraphicFramePr>
        <p:xfrm>
          <a:off x="323528" y="2712774"/>
          <a:ext cx="4583113" cy="465138"/>
        </p:xfrm>
        <a:graphic>
          <a:graphicData uri="http://schemas.openxmlformats.org/presentationml/2006/ole">
            <mc:AlternateContent xmlns:mc="http://schemas.openxmlformats.org/markup-compatibility/2006">
              <mc:Choice xmlns:v="urn:schemas-microsoft-com:vml" Requires="v">
                <p:oleObj name="Equation" r:id="rId12" imgW="2197080" imgH="228600" progId="Equation.DSMT4">
                  <p:embed/>
                </p:oleObj>
              </mc:Choice>
              <mc:Fallback>
                <p:oleObj name="Equation" r:id="rId12" imgW="2197080" imgH="228600" progId="Equation.DSMT4">
                  <p:embed/>
                  <p:pic>
                    <p:nvPicPr>
                      <p:cNvPr id="9" name="Objeto 8">
                        <a:extLst>
                          <a:ext uri="{FF2B5EF4-FFF2-40B4-BE49-F238E27FC236}">
                            <a16:creationId xmlns:a16="http://schemas.microsoft.com/office/drawing/2014/main" id="{1D1AF573-0AAE-4AD1-B41C-D95A3E8C588F}"/>
                          </a:ext>
                        </a:extLst>
                      </p:cNvPr>
                      <p:cNvPicPr>
                        <a:picLocks noChangeAspect="1" noChangeArrowheads="1"/>
                      </p:cNvPicPr>
                      <p:nvPr/>
                    </p:nvPicPr>
                    <p:blipFill>
                      <a:blip r:embed="rId13"/>
                      <a:srcRect/>
                      <a:stretch>
                        <a:fillRect/>
                      </a:stretch>
                    </p:blipFill>
                    <p:spPr bwMode="auto">
                      <a:xfrm>
                        <a:off x="323528" y="2712774"/>
                        <a:ext cx="4583113" cy="46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294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2"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7545096-9CB2-4170-BED1-69A8386B58A9}"/>
              </a:ext>
            </a:extLst>
          </p:cNvPr>
          <p:cNvSpPr/>
          <p:nvPr/>
        </p:nvSpPr>
        <p:spPr>
          <a:xfrm>
            <a:off x="179512" y="-20538"/>
            <a:ext cx="8784976" cy="3385542"/>
          </a:xfrm>
          <a:prstGeom prst="rect">
            <a:avLst/>
          </a:prstGeom>
        </p:spPr>
        <p:txBody>
          <a:bodyPr wrap="square">
            <a:spAutoFit/>
          </a:bodyPr>
          <a:lstStyle/>
          <a:p>
            <a:pPr algn="just"/>
            <a:r>
              <a:rPr lang="pt-BR" sz="2400" b="1" dirty="0">
                <a:solidFill>
                  <a:srgbClr val="000000"/>
                </a:solidFill>
                <a:latin typeface="Arial" panose="020B0604020202020204" pitchFamily="34" charset="0"/>
              </a:rPr>
              <a:t>QUESTÃO 15 - 2018 </a:t>
            </a:r>
          </a:p>
          <a:p>
            <a:pPr algn="just"/>
            <a:endParaRPr lang="pt-BR" sz="200" dirty="0">
              <a:solidFill>
                <a:srgbClr val="000000"/>
              </a:solidFill>
              <a:latin typeface="Arial" panose="020B0604020202020204" pitchFamily="34" charset="0"/>
            </a:endParaRPr>
          </a:p>
          <a:p>
            <a:pPr marL="285750"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Considere uma economia com as seguintes características, que se mantêm constantes ao longo do tempo: </a:t>
            </a:r>
          </a:p>
          <a:p>
            <a:pPr marL="742950" lvl="1"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O superávit primário é de 2% a.a. </a:t>
            </a:r>
          </a:p>
          <a:p>
            <a:pPr marL="742950" lvl="1"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A razão dívida-PIB atual é de 100%. </a:t>
            </a:r>
          </a:p>
          <a:p>
            <a:pPr marL="742950" lvl="1"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A taxa nominal de juros é de 8% a.a. </a:t>
            </a:r>
          </a:p>
          <a:p>
            <a:pPr marL="742950" lvl="1"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A taxa de inflação é de 4% a.a. </a:t>
            </a:r>
          </a:p>
          <a:p>
            <a:pPr marL="742950" lvl="1"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A taxa normal de crescimento do PIB é de 3% a.a. </a:t>
            </a:r>
          </a:p>
          <a:p>
            <a:pPr marL="285750" indent="-285750" algn="just">
              <a:buFont typeface="Arial" panose="020B0604020202020204" pitchFamily="34" charset="0"/>
              <a:buChar char="•"/>
            </a:pPr>
            <a:endParaRPr lang="pt-BR" sz="8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pt-BR" sz="2000" dirty="0">
                <a:latin typeface="Arial" panose="020B0604020202020204" pitchFamily="34" charset="0"/>
                <a:cs typeface="Arial" panose="020B0604020202020204" pitchFamily="34" charset="0"/>
              </a:rPr>
              <a:t>Calcule a razão dívida-PIB daqui a 5 anos, expressa em termos percentuais. </a:t>
            </a:r>
            <a:endParaRPr lang="pt-BR" sz="2000" dirty="0">
              <a:solidFill>
                <a:srgbClr val="FF0000"/>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89A68C05-C22D-4864-ACF4-0082621B6671}"/>
              </a:ext>
            </a:extLst>
          </p:cNvPr>
          <p:cNvSpPr txBox="1"/>
          <p:nvPr/>
        </p:nvSpPr>
        <p:spPr>
          <a:xfrm>
            <a:off x="467544" y="3435846"/>
            <a:ext cx="8496944" cy="400110"/>
          </a:xfrm>
          <a:prstGeom prst="rect">
            <a:avLst/>
          </a:prstGeom>
          <a:noFill/>
        </p:spPr>
        <p:txBody>
          <a:bodyPr wrap="square" rtlCol="0">
            <a:spAutoFit/>
          </a:bodyPr>
          <a:lstStyle/>
          <a:p>
            <a:r>
              <a:rPr lang="pt-BR" sz="2000" dirty="0">
                <a:solidFill>
                  <a:srgbClr val="FF0000"/>
                </a:solidFill>
                <a:latin typeface="Arial" panose="020B0604020202020204" pitchFamily="34" charset="0"/>
                <a:cs typeface="Arial" panose="020B0604020202020204" pitchFamily="34" charset="0"/>
              </a:rPr>
              <a:t>Resposta: 95 (95%) </a:t>
            </a:r>
            <a:r>
              <a:rPr lang="pt-BR" sz="2000" dirty="0">
                <a:solidFill>
                  <a:srgbClr val="FF0000"/>
                </a:solidFill>
                <a:latin typeface="Arial" panose="020B0604020202020204" pitchFamily="34" charset="0"/>
                <a:cs typeface="Arial" panose="020B0604020202020204" pitchFamily="34" charset="0"/>
                <a:sym typeface="Symbol" panose="05050102010706020507" pitchFamily="18" charset="2"/>
              </a:rPr>
              <a:t> </a:t>
            </a:r>
            <a:r>
              <a:rPr lang="pt-BR" sz="2000" dirty="0">
                <a:solidFill>
                  <a:srgbClr val="FF0000"/>
                </a:solidFill>
                <a:latin typeface="Arial" panose="020B0604020202020204" pitchFamily="34" charset="0"/>
                <a:cs typeface="Arial" panose="020B0604020202020204" pitchFamily="34" charset="0"/>
              </a:rPr>
              <a:t>(anulada)</a:t>
            </a:r>
            <a:endParaRPr lang="pt-BR" sz="2000" dirty="0"/>
          </a:p>
        </p:txBody>
      </p:sp>
    </p:spTree>
    <p:extLst>
      <p:ext uri="{BB962C8B-B14F-4D97-AF65-F5344CB8AC3E}">
        <p14:creationId xmlns:p14="http://schemas.microsoft.com/office/powerpoint/2010/main" val="345375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10810</TotalTime>
  <Words>9085</Words>
  <Application>Microsoft Office PowerPoint</Application>
  <PresentationFormat>Apresentação na tela (16:9)</PresentationFormat>
  <Paragraphs>659</Paragraphs>
  <Slides>109</Slides>
  <Notes>1</Notes>
  <HiddenSlides>0</HiddenSlides>
  <MMClips>0</MMClips>
  <ScaleCrop>false</ScaleCrop>
  <HeadingPairs>
    <vt:vector size="8" baseType="variant">
      <vt:variant>
        <vt:lpstr>Fontes usadas</vt:lpstr>
      </vt:variant>
      <vt:variant>
        <vt:i4>11</vt:i4>
      </vt:variant>
      <vt:variant>
        <vt:lpstr>Tema</vt:lpstr>
      </vt:variant>
      <vt:variant>
        <vt:i4>1</vt:i4>
      </vt:variant>
      <vt:variant>
        <vt:lpstr>Servidores OLE inseridos</vt:lpstr>
      </vt:variant>
      <vt:variant>
        <vt:i4>1</vt:i4>
      </vt:variant>
      <vt:variant>
        <vt:lpstr>Títulos de slides</vt:lpstr>
      </vt:variant>
      <vt:variant>
        <vt:i4>109</vt:i4>
      </vt:variant>
    </vt:vector>
  </HeadingPairs>
  <TitlesOfParts>
    <vt:vector size="122" baseType="lpstr">
      <vt:lpstr>Arial</vt:lpstr>
      <vt:lpstr>Arial Narrow</vt:lpstr>
      <vt:lpstr>Arial-BoldMT</vt:lpstr>
      <vt:lpstr>Calibri</vt:lpstr>
      <vt:lpstr>Lucida Sans Unicode</vt:lpstr>
      <vt:lpstr>Symbol</vt:lpstr>
      <vt:lpstr>Times New Roman</vt:lpstr>
      <vt:lpstr>Verdana</vt:lpstr>
      <vt:lpstr>Wingdings</vt:lpstr>
      <vt:lpstr>Wingdings 2</vt:lpstr>
      <vt:lpstr>Wingdings 3</vt:lpstr>
      <vt:lpstr>Concurso</vt:lpstr>
      <vt:lpstr>Equation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para Início de Capítulo ou Assunto</dc:title>
  <dc:creator>acja</dc:creator>
  <cp:lastModifiedBy>Antonio Carlos Assumpção</cp:lastModifiedBy>
  <cp:revision>1194</cp:revision>
  <cp:lastPrinted>2020-10-13T16:29:00Z</cp:lastPrinted>
  <dcterms:created xsi:type="dcterms:W3CDTF">2013-02-04T13:34:58Z</dcterms:created>
  <dcterms:modified xsi:type="dcterms:W3CDTF">2021-08-03T19:26:20Z</dcterms:modified>
</cp:coreProperties>
</file>