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7" r:id="rId2"/>
    <p:sldId id="719" r:id="rId3"/>
    <p:sldId id="817" r:id="rId4"/>
    <p:sldId id="871" r:id="rId5"/>
    <p:sldId id="872" r:id="rId6"/>
    <p:sldId id="873" r:id="rId7"/>
    <p:sldId id="874" r:id="rId8"/>
    <p:sldId id="818" r:id="rId9"/>
    <p:sldId id="819" r:id="rId10"/>
    <p:sldId id="835" r:id="rId11"/>
    <p:sldId id="836" r:id="rId12"/>
    <p:sldId id="837" r:id="rId13"/>
    <p:sldId id="838" r:id="rId14"/>
    <p:sldId id="839" r:id="rId15"/>
    <p:sldId id="840" r:id="rId16"/>
    <p:sldId id="841" r:id="rId17"/>
    <p:sldId id="842" r:id="rId18"/>
    <p:sldId id="843" r:id="rId19"/>
    <p:sldId id="844" r:id="rId20"/>
    <p:sldId id="845" r:id="rId21"/>
    <p:sldId id="848" r:id="rId22"/>
    <p:sldId id="846" r:id="rId23"/>
    <p:sldId id="849" r:id="rId24"/>
    <p:sldId id="850" r:id="rId25"/>
    <p:sldId id="851" r:id="rId26"/>
    <p:sldId id="852" r:id="rId27"/>
    <p:sldId id="853" r:id="rId28"/>
    <p:sldId id="854" r:id="rId29"/>
    <p:sldId id="855" r:id="rId30"/>
    <p:sldId id="856" r:id="rId31"/>
    <p:sldId id="820" r:id="rId32"/>
    <p:sldId id="865" r:id="rId33"/>
    <p:sldId id="866" r:id="rId34"/>
    <p:sldId id="868" r:id="rId35"/>
    <p:sldId id="821" r:id="rId36"/>
    <p:sldId id="878" r:id="rId37"/>
    <p:sldId id="879" r:id="rId38"/>
    <p:sldId id="875" r:id="rId39"/>
    <p:sldId id="881" r:id="rId40"/>
    <p:sldId id="883" r:id="rId41"/>
    <p:sldId id="884" r:id="rId42"/>
    <p:sldId id="885" r:id="rId43"/>
    <p:sldId id="886" r:id="rId44"/>
    <p:sldId id="887" r:id="rId45"/>
    <p:sldId id="888" r:id="rId46"/>
    <p:sldId id="822" r:id="rId47"/>
    <p:sldId id="828" r:id="rId48"/>
    <p:sldId id="864" r:id="rId49"/>
    <p:sldId id="829" r:id="rId50"/>
    <p:sldId id="830" r:id="rId51"/>
    <p:sldId id="831" r:id="rId52"/>
    <p:sldId id="827" r:id="rId53"/>
    <p:sldId id="823" r:id="rId54"/>
    <p:sldId id="857" r:id="rId55"/>
    <p:sldId id="858" r:id="rId56"/>
    <p:sldId id="859" r:id="rId57"/>
    <p:sldId id="824" r:id="rId58"/>
    <p:sldId id="825" r:id="rId59"/>
    <p:sldId id="826" r:id="rId60"/>
    <p:sldId id="833" r:id="rId61"/>
  </p:sldIdLst>
  <p:sldSz cx="9144000" cy="5143500" type="screen16x9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Carlos Assumpção" initials="ACA" lastIdx="1" clrIdx="0">
    <p:extLst>
      <p:ext uri="{19B8F6BF-5375-455C-9EA6-DF929625EA0E}">
        <p15:presenceInfo xmlns:p15="http://schemas.microsoft.com/office/powerpoint/2012/main" userId="6220ee74a8c688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AB4733"/>
    <a:srgbClr val="003399"/>
    <a:srgbClr val="0066FF"/>
    <a:srgbClr val="FFCC66"/>
    <a:srgbClr val="CCFFCC"/>
    <a:srgbClr val="99FF99"/>
    <a:srgbClr val="99CCFF"/>
    <a:srgbClr val="0066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0" autoAdjust="0"/>
  </p:normalViewPr>
  <p:slideViewPr>
    <p:cSldViewPr>
      <p:cViewPr varScale="1">
        <p:scale>
          <a:sx n="90" d="100"/>
          <a:sy n="90" d="100"/>
        </p:scale>
        <p:origin x="81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42032BB6-13C8-449D-AB90-9274CCE9E0AA}" type="datetimeFigureOut">
              <a:rPr lang="pt-BR" smtClean="0"/>
              <a:t>15/09/2021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0CE95B8E-CB2F-46A4-A7CA-51BCA516C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77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95B8E-CB2F-46A4-A7CA-51BCA516C07F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A7DFA8E-EDB4-42FC-ACE3-EE6FD80B8E60}"/>
              </a:ext>
            </a:extLst>
          </p:cNvPr>
          <p:cNvSpPr/>
          <p:nvPr userDrawn="1"/>
        </p:nvSpPr>
        <p:spPr>
          <a:xfrm>
            <a:off x="0" y="-20538"/>
            <a:ext cx="9144000" cy="58049"/>
          </a:xfrm>
          <a:prstGeom prst="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293B4F1-DCEF-41CD-B0F6-429C55BC446E}"/>
              </a:ext>
            </a:extLst>
          </p:cNvPr>
          <p:cNvSpPr/>
          <p:nvPr userDrawn="1"/>
        </p:nvSpPr>
        <p:spPr>
          <a:xfrm>
            <a:off x="0" y="5132278"/>
            <a:ext cx="9144000" cy="45719"/>
          </a:xfrm>
          <a:prstGeom prst="rect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19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2.bin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48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49.wmf"/><Relationship Id="rId7" Type="http://schemas.openxmlformats.org/officeDocument/2006/relationships/image" Target="../media/image51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35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3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0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oleObject" Target="../embeddings/oleObject60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4.w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63.wmf"/><Relationship Id="rId4" Type="http://schemas.openxmlformats.org/officeDocument/2006/relationships/oleObject" Target="../embeddings/oleObject62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69.bin"/><Relationship Id="rId2" Type="http://schemas.openxmlformats.org/officeDocument/2006/relationships/oleObject" Target="../embeddings/oleObject6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9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68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oleObject" Target="../embeddings/oleObject70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oleObject" Target="../embeddings/oleObject7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wmf"/><Relationship Id="rId4" Type="http://schemas.openxmlformats.org/officeDocument/2006/relationships/oleObject" Target="../embeddings/oleObject72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image" Target="../media/image74.wmf"/><Relationship Id="rId7" Type="http://schemas.openxmlformats.org/officeDocument/2006/relationships/image" Target="../media/image75.wmf"/><Relationship Id="rId2" Type="http://schemas.openxmlformats.org/officeDocument/2006/relationships/oleObject" Target="../embeddings/oleObject7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5.bin"/><Relationship Id="rId5" Type="http://schemas.openxmlformats.org/officeDocument/2006/relationships/image" Target="../media/image73.wmf"/><Relationship Id="rId4" Type="http://schemas.openxmlformats.org/officeDocument/2006/relationships/oleObject" Target="../embeddings/oleObject74.bin"/><Relationship Id="rId9" Type="http://schemas.openxmlformats.org/officeDocument/2006/relationships/image" Target="../media/image76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oleObject" Target="../embeddings/oleObject7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wmf"/><Relationship Id="rId4" Type="http://schemas.openxmlformats.org/officeDocument/2006/relationships/oleObject" Target="../embeddings/oleObject78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oleObject" Target="../embeddings/oleObject79.bin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oleObject" Target="../embeddings/oleObject80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7" Type="http://schemas.openxmlformats.org/officeDocument/2006/relationships/image" Target="../media/image83.wmf"/><Relationship Id="rId2" Type="http://schemas.openxmlformats.org/officeDocument/2006/relationships/oleObject" Target="../embeddings/oleObject8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82.wmf"/><Relationship Id="rId4" Type="http://schemas.openxmlformats.org/officeDocument/2006/relationships/oleObject" Target="../embeddings/oleObject8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3" Type="http://schemas.openxmlformats.org/officeDocument/2006/relationships/image" Target="../media/image84.wmf"/><Relationship Id="rId7" Type="http://schemas.openxmlformats.org/officeDocument/2006/relationships/image" Target="../media/image86.wmf"/><Relationship Id="rId2" Type="http://schemas.openxmlformats.org/officeDocument/2006/relationships/oleObject" Target="../embeddings/oleObject8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6.bin"/><Relationship Id="rId5" Type="http://schemas.openxmlformats.org/officeDocument/2006/relationships/image" Target="../media/image85.wmf"/><Relationship Id="rId4" Type="http://schemas.openxmlformats.org/officeDocument/2006/relationships/oleObject" Target="../embeddings/oleObject85.bin"/><Relationship Id="rId9" Type="http://schemas.openxmlformats.org/officeDocument/2006/relationships/image" Target="../media/image87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oleObject" Target="../embeddings/oleObject82.bin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2" Type="http://schemas.openxmlformats.org/officeDocument/2006/relationships/oleObject" Target="../embeddings/oleObject88.bin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94.wmf"/><Relationship Id="rId3" Type="http://schemas.openxmlformats.org/officeDocument/2006/relationships/image" Target="../media/image89.wmf"/><Relationship Id="rId7" Type="http://schemas.openxmlformats.org/officeDocument/2006/relationships/image" Target="../media/image91.wmf"/><Relationship Id="rId12" Type="http://schemas.openxmlformats.org/officeDocument/2006/relationships/oleObject" Target="../embeddings/oleObject94.bin"/><Relationship Id="rId2" Type="http://schemas.openxmlformats.org/officeDocument/2006/relationships/oleObject" Target="../embeddings/oleObject8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93.wmf"/><Relationship Id="rId5" Type="http://schemas.openxmlformats.org/officeDocument/2006/relationships/image" Target="../media/image90.wmf"/><Relationship Id="rId15" Type="http://schemas.openxmlformats.org/officeDocument/2006/relationships/image" Target="../media/image95.wmf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92.wmf"/><Relationship Id="rId14" Type="http://schemas.openxmlformats.org/officeDocument/2006/relationships/oleObject" Target="../embeddings/oleObject95.bin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oleObject" Target="../embeddings/oleObject9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7.wmf"/><Relationship Id="rId4" Type="http://schemas.openxmlformats.org/officeDocument/2006/relationships/oleObject" Target="../embeddings/oleObject97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oleObject" Target="../embeddings/oleObject9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9.wmf"/><Relationship Id="rId4" Type="http://schemas.openxmlformats.org/officeDocument/2006/relationships/oleObject" Target="../embeddings/oleObject99.bin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image" Target="../media/image100.wmf"/><Relationship Id="rId7" Type="http://schemas.openxmlformats.org/officeDocument/2006/relationships/image" Target="../media/image102.wmf"/><Relationship Id="rId2" Type="http://schemas.openxmlformats.org/officeDocument/2006/relationships/oleObject" Target="../embeddings/oleObject10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2.bin"/><Relationship Id="rId5" Type="http://schemas.openxmlformats.org/officeDocument/2006/relationships/image" Target="../media/image101.wmf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10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13" Type="http://schemas.openxmlformats.org/officeDocument/2006/relationships/image" Target="../media/image109.wmf"/><Relationship Id="rId18" Type="http://schemas.openxmlformats.org/officeDocument/2006/relationships/oleObject" Target="../embeddings/oleObject112.bin"/><Relationship Id="rId3" Type="http://schemas.openxmlformats.org/officeDocument/2006/relationships/image" Target="../media/image104.wmf"/><Relationship Id="rId7" Type="http://schemas.openxmlformats.org/officeDocument/2006/relationships/image" Target="../media/image106.wmf"/><Relationship Id="rId12" Type="http://schemas.openxmlformats.org/officeDocument/2006/relationships/oleObject" Target="../embeddings/oleObject109.bin"/><Relationship Id="rId17" Type="http://schemas.openxmlformats.org/officeDocument/2006/relationships/image" Target="../media/image111.wmf"/><Relationship Id="rId2" Type="http://schemas.openxmlformats.org/officeDocument/2006/relationships/oleObject" Target="../embeddings/oleObject104.bin"/><Relationship Id="rId16" Type="http://schemas.openxmlformats.org/officeDocument/2006/relationships/oleObject" Target="../embeddings/oleObject1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6.bin"/><Relationship Id="rId11" Type="http://schemas.openxmlformats.org/officeDocument/2006/relationships/image" Target="../media/image108.wmf"/><Relationship Id="rId5" Type="http://schemas.openxmlformats.org/officeDocument/2006/relationships/image" Target="../media/image105.wmf"/><Relationship Id="rId15" Type="http://schemas.openxmlformats.org/officeDocument/2006/relationships/image" Target="../media/image110.wmf"/><Relationship Id="rId10" Type="http://schemas.openxmlformats.org/officeDocument/2006/relationships/oleObject" Target="../embeddings/oleObject108.bin"/><Relationship Id="rId19" Type="http://schemas.openxmlformats.org/officeDocument/2006/relationships/image" Target="../media/image112.wmf"/><Relationship Id="rId4" Type="http://schemas.openxmlformats.org/officeDocument/2006/relationships/oleObject" Target="../embeddings/oleObject105.bin"/><Relationship Id="rId9" Type="http://schemas.openxmlformats.org/officeDocument/2006/relationships/image" Target="../media/image107.wmf"/><Relationship Id="rId14" Type="http://schemas.openxmlformats.org/officeDocument/2006/relationships/oleObject" Target="../embeddings/oleObject11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55064EAF-B411-4FD1-ABDC-0FD5AD4292DD}"/>
              </a:ext>
            </a:extLst>
          </p:cNvPr>
          <p:cNvSpPr txBox="1">
            <a:spLocks/>
          </p:cNvSpPr>
          <p:nvPr/>
        </p:nvSpPr>
        <p:spPr bwMode="auto">
          <a:xfrm>
            <a:off x="3833663" y="699542"/>
            <a:ext cx="5328593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3800" b="1" dirty="0">
                <a:solidFill>
                  <a:srgbClr val="FFFFFF"/>
                </a:solidFill>
                <a:latin typeface="Arial Narrow" charset="0"/>
                <a:cs typeface="Arial Narrow" charset="0"/>
              </a:rPr>
              <a:t>ANPEC Express - 2020 Macroeconomia</a:t>
            </a:r>
          </a:p>
          <a:p>
            <a:pPr algn="ctr">
              <a:lnSpc>
                <a:spcPct val="80000"/>
              </a:lnSpc>
            </a:pPr>
            <a:endParaRPr lang="en-US" sz="3800" b="1" dirty="0">
              <a:solidFill>
                <a:srgbClr val="FFFFFF"/>
              </a:solidFill>
              <a:latin typeface="Arial Narrow" charset="0"/>
              <a:cs typeface="Arial Narrow" charset="0"/>
            </a:endParaRP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961E5CA4-7923-4604-ABF6-B614D8562A53}"/>
              </a:ext>
            </a:extLst>
          </p:cNvPr>
          <p:cNvSpPr txBox="1">
            <a:spLocks/>
          </p:cNvSpPr>
          <p:nvPr/>
        </p:nvSpPr>
        <p:spPr bwMode="auto">
          <a:xfrm>
            <a:off x="3867125" y="1858316"/>
            <a:ext cx="4791075" cy="51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 i="1" dirty="0">
                <a:solidFill>
                  <a:schemeClr val="bg1"/>
                </a:solidFill>
                <a:latin typeface="Arial Narrow" charset="0"/>
                <a:cs typeface="Arial Narrow" charset="0"/>
              </a:rPr>
              <a:t>Prof. Antonio Carlos Assumpção</a:t>
            </a:r>
          </a:p>
        </p:txBody>
      </p:sp>
      <p:cxnSp>
        <p:nvCxnSpPr>
          <p:cNvPr id="15" name="Straight Connector 8">
            <a:extLst>
              <a:ext uri="{FF2B5EF4-FFF2-40B4-BE49-F238E27FC236}">
                <a16:creationId xmlns:a16="http://schemas.microsoft.com/office/drawing/2014/main" id="{F2261A5B-97E1-40A8-87FC-06243F12970A}"/>
              </a:ext>
            </a:extLst>
          </p:cNvPr>
          <p:cNvCxnSpPr/>
          <p:nvPr/>
        </p:nvCxnSpPr>
        <p:spPr>
          <a:xfrm>
            <a:off x="4098008" y="1697311"/>
            <a:ext cx="4811712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9BD947AD-8AD4-47DA-8E8D-97CB03034B7C}"/>
              </a:ext>
            </a:extLst>
          </p:cNvPr>
          <p:cNvSpPr txBox="1">
            <a:spLocks/>
          </p:cNvSpPr>
          <p:nvPr/>
        </p:nvSpPr>
        <p:spPr bwMode="auto">
          <a:xfrm>
            <a:off x="1745432" y="2846933"/>
            <a:ext cx="5328593" cy="5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4200" b="1" dirty="0">
                <a:solidFill>
                  <a:srgbClr val="FFFFFF"/>
                </a:solidFill>
                <a:latin typeface="Arial Narrow" charset="0"/>
                <a:cs typeface="Arial Narrow" charset="0"/>
              </a:rPr>
              <a:t>Aula 4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47184C7-2B94-4DC1-A2E9-470961598F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4758"/>
            <a:ext cx="9144000" cy="404128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BE9A4152-1CF8-459A-A14E-F96C5B0DDC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115746"/>
            <a:ext cx="3096343" cy="996081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8659CC1A-9A7E-4FB6-95FA-7D14A3BB9658}"/>
              </a:ext>
            </a:extLst>
          </p:cNvPr>
          <p:cNvSpPr/>
          <p:nvPr/>
        </p:nvSpPr>
        <p:spPr bwMode="auto">
          <a:xfrm>
            <a:off x="0" y="-10267"/>
            <a:ext cx="9144000" cy="1200329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CaixaDeTexto 24">
            <a:extLst>
              <a:ext uri="{FF2B5EF4-FFF2-40B4-BE49-F238E27FC236}">
                <a16:creationId xmlns:a16="http://schemas.microsoft.com/office/drawing/2014/main" id="{4D207766-7440-4CF2-997C-A636E600F0E4}"/>
              </a:ext>
            </a:extLst>
          </p:cNvPr>
          <p:cNvSpPr txBox="1"/>
          <p:nvPr/>
        </p:nvSpPr>
        <p:spPr>
          <a:xfrm>
            <a:off x="3851920" y="123478"/>
            <a:ext cx="5112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Macroeconomia - ANPEC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Intensivo – 2021 – Parte 3</a:t>
            </a:r>
          </a:p>
        </p:txBody>
      </p:sp>
      <p:sp>
        <p:nvSpPr>
          <p:cNvPr id="19" name="CaixaDeTexto 9">
            <a:extLst>
              <a:ext uri="{FF2B5EF4-FFF2-40B4-BE49-F238E27FC236}">
                <a16:creationId xmlns:a16="http://schemas.microsoft.com/office/drawing/2014/main" id="{F496019A-2BF5-41C0-AB77-6DA945FE159A}"/>
              </a:ext>
            </a:extLst>
          </p:cNvPr>
          <p:cNvSpPr txBox="1"/>
          <p:nvPr/>
        </p:nvSpPr>
        <p:spPr>
          <a:xfrm>
            <a:off x="5004048" y="4227934"/>
            <a:ext cx="3960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b="1" i="1" dirty="0">
                <a:solidFill>
                  <a:srgbClr val="002060"/>
                </a:solidFill>
                <a:latin typeface="+mn-lt"/>
              </a:rPr>
              <a:t>Prof.: Antonio Carlos Assumpção</a:t>
            </a:r>
          </a:p>
          <a:p>
            <a:pPr algn="ctr"/>
            <a:r>
              <a:rPr lang="pt-BR" b="1" i="1" dirty="0">
                <a:solidFill>
                  <a:srgbClr val="002060"/>
                </a:solidFill>
              </a:rPr>
              <a:t>Doutor em Economia – UFF</a:t>
            </a:r>
          </a:p>
          <a:p>
            <a:pPr algn="ctr"/>
            <a:r>
              <a:rPr lang="pt-BR" b="1" i="1" dirty="0">
                <a:solidFill>
                  <a:srgbClr val="002060"/>
                </a:solidFill>
              </a:rPr>
              <a:t>Site: a</a:t>
            </a:r>
            <a:r>
              <a:rPr lang="pt-BR" sz="1800" b="1" i="1" dirty="0">
                <a:solidFill>
                  <a:srgbClr val="002060"/>
                </a:solidFill>
                <a:latin typeface="+mn-lt"/>
              </a:rPr>
              <a:t>cjassumpcao.com</a:t>
            </a:r>
          </a:p>
        </p:txBody>
      </p:sp>
    </p:spTree>
    <p:extLst>
      <p:ext uri="{BB962C8B-B14F-4D97-AF65-F5344CB8AC3E}">
        <p14:creationId xmlns:p14="http://schemas.microsoft.com/office/powerpoint/2010/main" val="127226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10E0C4E0-8994-4D92-AC81-7BF5566D2E1B}"/>
              </a:ext>
            </a:extLst>
          </p:cNvPr>
          <p:cNvSpPr txBox="1">
            <a:spLocks/>
          </p:cNvSpPr>
          <p:nvPr/>
        </p:nvSpPr>
        <p:spPr>
          <a:xfrm>
            <a:off x="35496" y="123478"/>
            <a:ext cx="9001000" cy="44958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33400" indent="-5334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Existem formas de lidar com o problema de inconsistência temporal, sem privar completamente o banco central de seu poder de formulação de política econômica.</a:t>
            </a:r>
          </a:p>
          <a:p>
            <a:pPr marL="533400" indent="-5334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Primeiramente, é importante que o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maker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esteja sujeito a uma regra, de forma a facilitar a coordenação de expectativas.</a:t>
            </a:r>
          </a:p>
          <a:p>
            <a:pPr marL="533400" indent="-5334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Entretanto, o que garante que ele não deixará de cumprir a regra ? Ele pode sofrer pressões políticas para uma política expansionista, pode não estar muito convicto de que a regra que gera uma inflação baixa é boa em todos os períodos,... </a:t>
            </a:r>
          </a:p>
          <a:p>
            <a:pPr marL="1104900" lvl="1" indent="-4572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Tornar o banco central independente. Dessa forma, o banco central pode resistir comais vigor à pressão política para diminuir o desemprego.</a:t>
            </a:r>
          </a:p>
          <a:p>
            <a:pPr marL="1104900" lvl="1" indent="-4572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Escolher um presidente conservador para o banco central, que seja muito avesso à inflação.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  <a:defRPr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5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8D14E0B-7BBD-4855-B8A8-99E783930D05}"/>
              </a:ext>
            </a:extLst>
          </p:cNvPr>
          <p:cNvSpPr txBox="1">
            <a:spLocks noChangeArrowheads="1"/>
          </p:cNvSpPr>
          <p:nvPr/>
        </p:nvSpPr>
        <p:spPr>
          <a:xfrm>
            <a:off x="107503" y="51470"/>
            <a:ext cx="8868221" cy="41148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Formalizando a ideia...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Suponha um governo preocupado com a inflação (consequência do crescimento  excessivo de M, ou seja: (             )  e  com  o  desemprego, onde uma expansão monetária não prevista tem efeito transitório sobre a taxa de  desemprego.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Desta forma, o  </a:t>
            </a:r>
            <a:r>
              <a:rPr lang="pt-BR" alt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t-BR" alt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maker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se defronta com a seguinte  </a:t>
            </a: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função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de perda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para decidir sobre a combinação ideal de inflação e desemprego:</a:t>
            </a: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2963F2DC-7184-4E12-8C54-F0F65667F4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42867"/>
              </p:ext>
            </p:extLst>
          </p:nvPr>
        </p:nvGraphicFramePr>
        <p:xfrm>
          <a:off x="611560" y="3067286"/>
          <a:ext cx="7200800" cy="843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86100" imgH="393700" progId="Equation.DSMT4">
                  <p:embed/>
                </p:oleObj>
              </mc:Choice>
              <mc:Fallback>
                <p:oleObj name="Equation" r:id="rId2" imgW="3086100" imgH="39370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4051D62C-C35E-44E0-AEC4-BBF43AE770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067286"/>
                        <a:ext cx="7200800" cy="843702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D527410-5317-4E63-A555-1D14E17B5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" y="3939903"/>
            <a:ext cx="8762206" cy="1284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400" eaLnBrk="1" hangingPunct="1"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Onde </a:t>
            </a: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  <a:sym typeface="Math A" panose="05020602060204020302" pitchFamily="18" charset="2"/>
              </a:rPr>
              <a:t> </a:t>
            </a: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e </a:t>
            </a: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  <a:sym typeface="Math A" panose="05020602060204020302" pitchFamily="18" charset="2"/>
              </a:rPr>
              <a:t></a:t>
            </a: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 são parâmetros  positivos, mostrando que o </a:t>
            </a:r>
            <a:r>
              <a:rPr lang="pt-BR" altLang="pt-BR" sz="2000" i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000" i="1" dirty="0" err="1">
                <a:latin typeface="Arial" panose="020B0604020202020204" pitchFamily="34" charset="0"/>
                <a:cs typeface="Times New Roman" panose="02020603050405020304" pitchFamily="18" charset="0"/>
              </a:rPr>
              <a:t>policy</a:t>
            </a:r>
            <a:r>
              <a:rPr lang="pt-BR" altLang="pt-BR" sz="2000" i="1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pt-BR" altLang="pt-BR" sz="2000" i="1" dirty="0" err="1">
                <a:latin typeface="Arial" panose="020B0604020202020204" pitchFamily="34" charset="0"/>
                <a:cs typeface="Times New Roman" panose="02020603050405020304" pitchFamily="18" charset="0"/>
              </a:rPr>
              <a:t>maker</a:t>
            </a: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 valora  negativamente  qualquer  taxa de  inflação  não  nula  (este é o motivo do primeiro termo estar elevado ao quadrado),  assim como uma taxa de  desemprego maior que a natural.</a:t>
            </a:r>
            <a:endParaRPr lang="en-US" altLang="pt-BR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1A9156B1-3B4C-4DD8-808B-8F73F4AE1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334387"/>
              </p:ext>
            </p:extLst>
          </p:nvPr>
        </p:nvGraphicFramePr>
        <p:xfrm>
          <a:off x="5031085" y="843558"/>
          <a:ext cx="981075" cy="525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355320" progId="Equation.DSMT4">
                  <p:embed/>
                </p:oleObj>
              </mc:Choice>
              <mc:Fallback>
                <p:oleObj name="Equation" r:id="rId4" imgW="723600" imgH="355320" progId="Equation.DSMT4">
                  <p:embed/>
                  <p:pic>
                    <p:nvPicPr>
                      <p:cNvPr id="3" name="Object 6">
                        <a:extLst>
                          <a:ext uri="{FF2B5EF4-FFF2-40B4-BE49-F238E27FC236}">
                            <a16:creationId xmlns:a16="http://schemas.microsoft.com/office/drawing/2014/main" id="{2963F2DC-7184-4E12-8C54-F0F65667F4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1085" y="843558"/>
                        <a:ext cx="981075" cy="52584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598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4722986-2C28-4C38-912B-318054C3A8D0}"/>
              </a:ext>
            </a:extLst>
          </p:cNvPr>
          <p:cNvSpPr txBox="1">
            <a:spLocks noChangeArrowheads="1"/>
          </p:cNvSpPr>
          <p:nvPr/>
        </p:nvSpPr>
        <p:spPr>
          <a:xfrm>
            <a:off x="35496" y="123478"/>
            <a:ext cx="8991600" cy="158591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tomar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decisões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alt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policy maker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necessita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conhecer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o  </a:t>
            </a:r>
            <a:r>
              <a:rPr lang="en-US" alt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trade-off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entre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inflação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desemprego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que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suporemos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que é dado pela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curva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 Phillips com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expectativas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                  </a:t>
            </a: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ECBFC35B-8FF9-4F8C-B46B-610203E8C8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982200"/>
              </p:ext>
            </p:extLst>
          </p:nvPr>
        </p:nvGraphicFramePr>
        <p:xfrm>
          <a:off x="479425" y="1213298"/>
          <a:ext cx="7260927" cy="704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97200" imgH="304800" progId="Equation.DSMT4">
                  <p:embed/>
                </p:oleObj>
              </mc:Choice>
              <mc:Fallback>
                <p:oleObj name="Equation" r:id="rId2" imgW="2997200" imgH="304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2774D98-9ED2-4056-96C9-0257665FF9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1213298"/>
                        <a:ext cx="7260927" cy="704672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C4A2ECC7-62B2-4E93-971D-A3F13C815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702207"/>
            <a:ext cx="884758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914400" eaLnBrk="1" hangingPunct="1">
              <a:buFont typeface="Wingdings" panose="05000000000000000000" pitchFamily="2" charset="2"/>
              <a:buChar char="§"/>
            </a:pP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Substituindo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(III) </a:t>
            </a:r>
            <a:r>
              <a:rPr lang="en-US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(II):</a:t>
            </a: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29286790-30DF-40B3-A06F-340C180A97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599353"/>
              </p:ext>
            </p:extLst>
          </p:nvPr>
        </p:nvGraphicFramePr>
        <p:xfrm>
          <a:off x="483170" y="3119376"/>
          <a:ext cx="4664894" cy="828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35200" imgH="393700" progId="Equation.DSMT4">
                  <p:embed/>
                </p:oleObj>
              </mc:Choice>
              <mc:Fallback>
                <p:oleObj name="Equation" r:id="rId4" imgW="2235200" imgH="393700" progId="Equation.DSMT4">
                  <p:embed/>
                  <p:pic>
                    <p:nvPicPr>
                      <p:cNvPr id="8" name="Object 6">
                        <a:extLst>
                          <a:ext uri="{FF2B5EF4-FFF2-40B4-BE49-F238E27FC236}">
                            <a16:creationId xmlns:a16="http://schemas.microsoft.com/office/drawing/2014/main" id="{5F5233DA-E7D4-4E15-9EEB-FC697109FA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170" y="3119376"/>
                        <a:ext cx="4664894" cy="828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55195788-0891-416E-8084-6C41AD6B34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941274"/>
              </p:ext>
            </p:extLst>
          </p:nvPr>
        </p:nvGraphicFramePr>
        <p:xfrm>
          <a:off x="479425" y="4070358"/>
          <a:ext cx="4632817" cy="792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84400" imgH="393700" progId="Equation.DSMT4">
                  <p:embed/>
                </p:oleObj>
              </mc:Choice>
              <mc:Fallback>
                <p:oleObj name="Equation" r:id="rId6" imgW="2184400" imgH="393700" progId="Equation.DSMT4">
                  <p:embed/>
                  <p:pic>
                    <p:nvPicPr>
                      <p:cNvPr id="9" name="Object 6">
                        <a:extLst>
                          <a:ext uri="{FF2B5EF4-FFF2-40B4-BE49-F238E27FC236}">
                            <a16:creationId xmlns:a16="http://schemas.microsoft.com/office/drawing/2014/main" id="{1C3FA480-C3C1-4891-92BD-DF704A7193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4070358"/>
                        <a:ext cx="4632817" cy="792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2C9C356D-19F7-4D93-B1D0-0DA268A34D49}"/>
              </a:ext>
            </a:extLst>
          </p:cNvPr>
          <p:cNvCxnSpPr>
            <a:cxnSpLocks/>
          </p:cNvCxnSpPr>
          <p:nvPr/>
        </p:nvCxnSpPr>
        <p:spPr>
          <a:xfrm flipV="1">
            <a:off x="2051720" y="4286382"/>
            <a:ext cx="504056" cy="360040"/>
          </a:xfrm>
          <a:prstGeom prst="line">
            <a:avLst/>
          </a:prstGeom>
          <a:ln>
            <a:solidFill>
              <a:srgbClr val="AB47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660D3F44-F5F9-4AF4-B92A-D3AD0A987050}"/>
              </a:ext>
            </a:extLst>
          </p:cNvPr>
          <p:cNvCxnSpPr>
            <a:cxnSpLocks/>
          </p:cNvCxnSpPr>
          <p:nvPr/>
        </p:nvCxnSpPr>
        <p:spPr>
          <a:xfrm flipV="1">
            <a:off x="4572000" y="4286382"/>
            <a:ext cx="492993" cy="360040"/>
          </a:xfrm>
          <a:prstGeom prst="line">
            <a:avLst/>
          </a:prstGeom>
          <a:ln>
            <a:solidFill>
              <a:srgbClr val="AB47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13802F10-328A-478B-9209-72AF9F94D8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744518"/>
              </p:ext>
            </p:extLst>
          </p:nvPr>
        </p:nvGraphicFramePr>
        <p:xfrm>
          <a:off x="5652120" y="4083058"/>
          <a:ext cx="3179286" cy="792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97950" imgH="393529" progId="Equation.DSMT4">
                  <p:embed/>
                </p:oleObj>
              </mc:Choice>
              <mc:Fallback>
                <p:oleObj name="Equation" r:id="rId8" imgW="1497950" imgH="393529" progId="Equation.DSMT4">
                  <p:embed/>
                  <p:pic>
                    <p:nvPicPr>
                      <p:cNvPr id="12" name="Object 6">
                        <a:extLst>
                          <a:ext uri="{FF2B5EF4-FFF2-40B4-BE49-F238E27FC236}">
                            <a16:creationId xmlns:a16="http://schemas.microsoft.com/office/drawing/2014/main" id="{6F36D348-F685-488F-BD08-9B8744AAEB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4083058"/>
                        <a:ext cx="3179286" cy="7929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CDEBDB5F-D494-4878-B195-615F4E67A481}"/>
              </a:ext>
            </a:extLst>
          </p:cNvPr>
          <p:cNvCxnSpPr/>
          <p:nvPr/>
        </p:nvCxnSpPr>
        <p:spPr>
          <a:xfrm>
            <a:off x="5148064" y="4502406"/>
            <a:ext cx="42790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508103AE-F366-40D8-AD89-43DB6DF738A2}"/>
              </a:ext>
            </a:extLst>
          </p:cNvPr>
          <p:cNvCxnSpPr>
            <a:cxnSpLocks/>
          </p:cNvCxnSpPr>
          <p:nvPr/>
        </p:nvCxnSpPr>
        <p:spPr>
          <a:xfrm>
            <a:off x="8820472" y="4502406"/>
            <a:ext cx="27555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00AC2D0-1169-465C-BE92-853B3A9A65E3}"/>
              </a:ext>
            </a:extLst>
          </p:cNvPr>
          <p:cNvSpPr txBox="1"/>
          <p:nvPr/>
        </p:nvSpPr>
        <p:spPr>
          <a:xfrm>
            <a:off x="479425" y="2145799"/>
            <a:ext cx="8485063" cy="35394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700" b="1" dirty="0">
                <a:solidFill>
                  <a:srgbClr val="C00000"/>
                </a:solidFill>
              </a:rPr>
              <a:t>OBS. a substituição deve ser realizada com a curva de Phillips em função de u.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C8EB7C71-C713-430A-A92E-71D52E1DD66F}"/>
              </a:ext>
            </a:extLst>
          </p:cNvPr>
          <p:cNvCxnSpPr/>
          <p:nvPr/>
        </p:nvCxnSpPr>
        <p:spPr>
          <a:xfrm>
            <a:off x="611560" y="1709391"/>
            <a:ext cx="0" cy="4364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01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87A51E04-5DE7-46DD-B777-72C2789DDA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449602"/>
              </p:ext>
            </p:extLst>
          </p:nvPr>
        </p:nvGraphicFramePr>
        <p:xfrm>
          <a:off x="242707" y="195487"/>
          <a:ext cx="4689333" cy="894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43100" imgH="393700" progId="Equation.DSMT4">
                  <p:embed/>
                </p:oleObj>
              </mc:Choice>
              <mc:Fallback>
                <p:oleObj name="Equation" r:id="rId2" imgW="1943100" imgH="39370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EFF9F564-FBF6-420A-8579-B0D1B5CBA8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07" y="195487"/>
                        <a:ext cx="4689333" cy="894009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2FB5D367-CFCA-4F18-A8B1-B6724BDCF5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100767"/>
              </p:ext>
            </p:extLst>
          </p:nvPr>
        </p:nvGraphicFramePr>
        <p:xfrm>
          <a:off x="5076056" y="405906"/>
          <a:ext cx="1969836" cy="509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25" imgH="228501" progId="Equation.DSMT4">
                  <p:embed/>
                </p:oleObj>
              </mc:Choice>
              <mc:Fallback>
                <p:oleObj name="Equation" r:id="rId4" imgW="863225" imgH="228501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FC2AF7EB-C2EB-48D8-9FB6-44280F6461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405906"/>
                        <a:ext cx="1969836" cy="509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D7F24AB-8214-4417-9186-DD8D94F2C23B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1347614"/>
            <a:ext cx="8868221" cy="4448175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Esta é a função que o </a:t>
            </a:r>
            <a:r>
              <a:rPr lang="pt-BR" alt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t-BR" alt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maker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utiliza em suas decisões, lembrando que  estamos supondo que a oferta monetária determina, exatamente, a taxa  de  inflação. Logo, o governo pode escolher a taxa de inflação a cada período.  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o governo atua de maneira  discricionária, sua  decisão  consiste  em  minimizar (IV).  Considerando exógena a expectativa de inflação:</a:t>
            </a: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5BCDFB4-7168-439D-8BB6-247226CDD7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413625"/>
              </p:ext>
            </p:extLst>
          </p:nvPr>
        </p:nvGraphicFramePr>
        <p:xfrm>
          <a:off x="539553" y="3642219"/>
          <a:ext cx="3744416" cy="874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6811" imgH="393529" progId="Equation.DSMT4">
                  <p:embed/>
                </p:oleObj>
              </mc:Choice>
              <mc:Fallback>
                <p:oleObj name="Equation" r:id="rId6" imgW="1586811" imgH="393529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4B13F08A-B871-405A-95FE-8F0BBDA02F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3" y="3642219"/>
                        <a:ext cx="3744416" cy="8749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24813417-175B-48ED-AB27-B00A9D1950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369269"/>
              </p:ext>
            </p:extLst>
          </p:nvPr>
        </p:nvGraphicFramePr>
        <p:xfrm>
          <a:off x="5220072" y="3579862"/>
          <a:ext cx="1944216" cy="940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309" imgH="431613" progId="Equation.DSMT4">
                  <p:embed/>
                </p:oleObj>
              </mc:Choice>
              <mc:Fallback>
                <p:oleObj name="Equation" r:id="rId8" imgW="901309" imgH="431613" progId="Equation.DSMT4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A311129B-EBD2-4367-B7E3-7D156C513B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579862"/>
                        <a:ext cx="1944216" cy="940410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9581351B-72F3-4CD9-A615-0F4E1470CD50}"/>
              </a:ext>
            </a:extLst>
          </p:cNvPr>
          <p:cNvCxnSpPr/>
          <p:nvPr/>
        </p:nvCxnSpPr>
        <p:spPr>
          <a:xfrm>
            <a:off x="4414535" y="4083918"/>
            <a:ext cx="6477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43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83F8591-822F-495E-8B6D-59A78D91A44B}"/>
              </a:ext>
            </a:extLst>
          </p:cNvPr>
          <p:cNvSpPr txBox="1">
            <a:spLocks noChangeArrowheads="1"/>
          </p:cNvSpPr>
          <p:nvPr/>
        </p:nvSpPr>
        <p:spPr>
          <a:xfrm>
            <a:off x="35496" y="209128"/>
            <a:ext cx="9001000" cy="5314950"/>
          </a:xfrm>
          <a:prstGeom prst="rect">
            <a:avLst/>
          </a:prstGeom>
        </p:spPr>
        <p:txBody>
          <a:bodyPr rtlCol="0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governo repetirá a cada período a  mesma  operação  obtendo  sempre o mesmo resultado. 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os agentes econômicos conhecem esta maneira de atuar e suas expectativas são racionais, teremos: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Onde E</a:t>
            </a:r>
            <a:r>
              <a:rPr lang="pt-BR" altLang="pt-BR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t-1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é o operador  esperança. Portanto, a expressão acima  representa a expectativa racional formada com as informações disponíveis em t-1. 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Isto significa que, com uma atuação discricionária, o segundo  termo  da  direita de (IV)  será  zero,  e  o valor da função de perda será:</a:t>
            </a: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5239AC8D-15A4-4F28-9BE9-99DE072295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095145"/>
              </p:ext>
            </p:extLst>
          </p:nvPr>
        </p:nvGraphicFramePr>
        <p:xfrm>
          <a:off x="539551" y="1575044"/>
          <a:ext cx="3816424" cy="996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800" imgH="431800" progId="Equation.DSMT4">
                  <p:embed/>
                </p:oleObj>
              </mc:Choice>
              <mc:Fallback>
                <p:oleObj name="Equation" r:id="rId2" imgW="1447800" imgH="431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0BC59B0-35F6-4CBE-82CD-3EDB7351ED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1" y="1575044"/>
                        <a:ext cx="3816424" cy="996706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460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0B1FF6B3-7D84-472B-AED9-7D3E28007F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416936"/>
              </p:ext>
            </p:extLst>
          </p:nvPr>
        </p:nvGraphicFramePr>
        <p:xfrm>
          <a:off x="323528" y="258309"/>
          <a:ext cx="4517312" cy="86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43100" imgH="393700" progId="Equation.DSMT4">
                  <p:embed/>
                </p:oleObj>
              </mc:Choice>
              <mc:Fallback>
                <p:oleObj name="Equation" r:id="rId2" imgW="1943100" imgH="3937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0546FAB-F270-4063-B18F-49C0A38369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58309"/>
                        <a:ext cx="4517312" cy="861214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44BC43C6-F7C1-4A0E-B204-0681135263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401232"/>
              </p:ext>
            </p:extLst>
          </p:nvPr>
        </p:nvGraphicFramePr>
        <p:xfrm>
          <a:off x="5076056" y="258308"/>
          <a:ext cx="3672408" cy="838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14500" imgH="393700" progId="Equation.DSMT4">
                  <p:embed/>
                </p:oleObj>
              </mc:Choice>
              <mc:Fallback>
                <p:oleObj name="Equation" r:id="rId4" imgW="1714500" imgH="39370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D4F1DA6A-3229-4C3A-8C79-35B4C50778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58308"/>
                        <a:ext cx="3672408" cy="838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FD8B60B7-0EB1-45F6-B07A-2D1D1F5309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159638"/>
              </p:ext>
            </p:extLst>
          </p:nvPr>
        </p:nvGraphicFramePr>
        <p:xfrm>
          <a:off x="325115" y="1471034"/>
          <a:ext cx="3778596" cy="1028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600" imgH="469900" progId="Equation.DSMT4">
                  <p:embed/>
                </p:oleObj>
              </mc:Choice>
              <mc:Fallback>
                <p:oleObj name="Equation" r:id="rId6" imgW="1625600" imgH="46990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D9B53087-1BC5-4872-B6B4-857FA39900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15" y="1471034"/>
                        <a:ext cx="3778596" cy="10287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FCD9002F-8D69-423C-BC44-6C74B24F3C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427950"/>
              </p:ext>
            </p:extLst>
          </p:nvPr>
        </p:nvGraphicFramePr>
        <p:xfrm>
          <a:off x="5004048" y="1464684"/>
          <a:ext cx="2327405" cy="977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15559" imgH="444307" progId="Equation.DSMT4">
                  <p:embed/>
                </p:oleObj>
              </mc:Choice>
              <mc:Fallback>
                <p:oleObj name="Equation" r:id="rId8" imgW="1015559" imgH="444307" progId="Equation.DSMT4">
                  <p:embed/>
                  <p:pic>
                    <p:nvPicPr>
                      <p:cNvPr id="8" name="Object 6">
                        <a:extLst>
                          <a:ext uri="{FF2B5EF4-FFF2-40B4-BE49-F238E27FC236}">
                            <a16:creationId xmlns:a16="http://schemas.microsoft.com/office/drawing/2014/main" id="{3C4CF6DA-EF0B-4284-A2DB-C7077E3C1B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464684"/>
                        <a:ext cx="2327405" cy="977460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1E033420-5C54-430D-9F6D-6D451BC826D1}"/>
              </a:ext>
            </a:extLst>
          </p:cNvPr>
          <p:cNvCxnSpPr/>
          <p:nvPr/>
        </p:nvCxnSpPr>
        <p:spPr>
          <a:xfrm>
            <a:off x="4193140" y="1995686"/>
            <a:ext cx="6477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161C6C85-703F-486A-BF4E-C3BFE8DA4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7" y="2859782"/>
            <a:ext cx="90010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pt-BR" altLang="pt-BR" sz="2100" dirty="0">
                <a:latin typeface="Arial" panose="020B0604020202020204" pitchFamily="34" charset="0"/>
                <a:cs typeface="Arial" panose="020B0604020202020204" pitchFamily="34" charset="0"/>
              </a:rPr>
              <a:t>Logo, a atuação discricionária  gera um equilíbrio de longo prazo com uma taxa de inflação positiva, igual a </a:t>
            </a:r>
            <a:r>
              <a:rPr lang="pt-BR" altLang="pt-BR" sz="21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altLang="pt-BR" sz="21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altLang="pt-BR" sz="21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alt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, o que determina uma perda de bem estar igual a  </a:t>
            </a:r>
            <a:r>
              <a:rPr lang="pt-BR" altLang="pt-BR" sz="2100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altLang="pt-BR" sz="2100" dirty="0">
                <a:latin typeface="Arial" panose="020B0604020202020204" pitchFamily="34" charset="0"/>
                <a:cs typeface="Arial" panose="020B0604020202020204" pitchFamily="34" charset="0"/>
              </a:rPr>
              <a:t>²/2</a:t>
            </a:r>
            <a:r>
              <a:rPr lang="pt-BR" altLang="pt-BR" sz="21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alt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385794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FADF850-A76C-4BAF-BE61-4F55803DA916}"/>
              </a:ext>
            </a:extLst>
          </p:cNvPr>
          <p:cNvSpPr txBox="1">
            <a:spLocks noChangeArrowheads="1"/>
          </p:cNvSpPr>
          <p:nvPr/>
        </p:nvSpPr>
        <p:spPr>
          <a:xfrm>
            <a:off x="35496" y="123478"/>
            <a:ext cx="9001000" cy="41148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que ocorre se o  governo segue uma regra ?   Seja, por exemplo, a regra </a:t>
            </a:r>
            <a:r>
              <a:rPr lang="pt-BR" alt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friedmaniana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 crescimento constante da oferta monetária, de  modo que a inflação seja  nula. Uma vez que o público conhece  a  regra,  formarão  suas expectativas sobre a regra segundo (VI):</a:t>
            </a:r>
            <a:r>
              <a:rPr lang="en-US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AB740D38-F69E-4487-9BCA-C3F139F4B1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665882"/>
              </p:ext>
            </p:extLst>
          </p:nvPr>
        </p:nvGraphicFramePr>
        <p:xfrm>
          <a:off x="539552" y="1491630"/>
          <a:ext cx="3240731" cy="588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85255" imgH="253890" progId="Equation.DSMT4">
                  <p:embed/>
                </p:oleObj>
              </mc:Choice>
              <mc:Fallback>
                <p:oleObj name="Equation" r:id="rId2" imgW="1485255" imgH="25389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FC92F45-1ACD-490B-A0E8-B90C4C1D1F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91630"/>
                        <a:ext cx="3240731" cy="588046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7">
            <a:extLst>
              <a:ext uri="{FF2B5EF4-FFF2-40B4-BE49-F238E27FC236}">
                <a16:creationId xmlns:a16="http://schemas.microsoft.com/office/drawing/2014/main" id="{071D63C5-A99D-4B57-86BD-1D411905E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09" y="2283718"/>
            <a:ext cx="8837204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novo, o segundo termo da direita de (IV) será zero. Entretanto agora, o valor da função de perda será igual a:</a:t>
            </a: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endParaRPr lang="en-US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6F6065-C0B6-462B-8DF7-64787015C8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443459"/>
              </p:ext>
            </p:extLst>
          </p:nvPr>
        </p:nvGraphicFramePr>
        <p:xfrm>
          <a:off x="4572000" y="3104590"/>
          <a:ext cx="870513" cy="518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224" imgH="228501" progId="Equation.DSMT4">
                  <p:embed/>
                </p:oleObj>
              </mc:Choice>
              <mc:Fallback>
                <p:oleObj name="Equation" r:id="rId4" imgW="406224" imgH="228501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10806CA1-912D-47B3-A9ED-529764C001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04590"/>
                        <a:ext cx="870513" cy="518496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32984839-7AA2-44B5-8B11-6333BBD9F3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747642"/>
              </p:ext>
            </p:extLst>
          </p:nvPr>
        </p:nvGraphicFramePr>
        <p:xfrm>
          <a:off x="556891" y="2931790"/>
          <a:ext cx="3151013" cy="843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84300" imgH="393700" progId="Equation.DSMT4">
                  <p:embed/>
                </p:oleObj>
              </mc:Choice>
              <mc:Fallback>
                <p:oleObj name="Equation" r:id="rId6" imgW="1384300" imgH="393700" progId="Equation.DSMT4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2F33A418-5F46-4213-9385-D52AF278DD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91" y="2931790"/>
                        <a:ext cx="3151013" cy="8434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1AFCD76A-8282-4326-86AC-9558491D8092}"/>
              </a:ext>
            </a:extLst>
          </p:cNvPr>
          <p:cNvCxnSpPr/>
          <p:nvPr/>
        </p:nvCxnSpPr>
        <p:spPr>
          <a:xfrm>
            <a:off x="3779912" y="3363838"/>
            <a:ext cx="6477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04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28DCA2F-DDA0-4841-AF13-15A87250394B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195486"/>
            <a:ext cx="8856984" cy="460851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Desta forma, se o público  sabe  como  vai  atuar  o   </a:t>
            </a:r>
            <a:r>
              <a:rPr lang="pt-BR" alt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t-BR" alt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maker</a:t>
            </a:r>
            <a:r>
              <a:rPr lang="pt-BR" alt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seja porque segue uma regra, seja porque pratica uma política discricionária, formadas as expectativas de inflação, será inútil o intento do </a:t>
            </a:r>
            <a:r>
              <a:rPr lang="pt-BR" alt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t-BR" alt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maker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 praticar  uma surpresa que lhe permita desfrutar do </a:t>
            </a:r>
            <a:r>
              <a:rPr lang="pt-BR" alt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trade off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entre inflação e desemprego dado pela equação (III). 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Isto se deve ao fato de que, sob os pressupostos  introduzidos aqui, a expectativa de inflação não é um dado, mas  depende  de como o público percebe as ações do governo, e qualquer que seja a inflação  esperada pelos agentes econômicos, este é o nível de  inflação  ótimo  a  ser  escolhido  pelo </a:t>
            </a:r>
            <a:r>
              <a:rPr lang="pt-BR" alt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t-BR" alt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maker</a:t>
            </a: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433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0A74EDD-AA19-4561-94C7-BAACED4FA989}"/>
              </a:ext>
            </a:extLst>
          </p:cNvPr>
          <p:cNvSpPr txBox="1">
            <a:spLocks noChangeArrowheads="1"/>
          </p:cNvSpPr>
          <p:nvPr/>
        </p:nvSpPr>
        <p:spPr>
          <a:xfrm>
            <a:off x="35497" y="123478"/>
            <a:ext cx="9000999" cy="54864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altLang="pt-BR" sz="2100" dirty="0">
                <a:latin typeface="Arial" panose="020B0604020202020204" pitchFamily="34" charset="0"/>
                <a:cs typeface="Arial" panose="020B0604020202020204" pitchFamily="34" charset="0"/>
              </a:rPr>
              <a:t>Entretanto,  note  que,  sob  uma  regra  a  perda  é  menor,  pois a expectativa de inflação é menor, com o desemprego igual à taxa natural.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altLang="pt-BR" sz="2100" dirty="0">
                <a:latin typeface="Arial" panose="020B0604020202020204" pitchFamily="34" charset="0"/>
                <a:cs typeface="Arial" panose="020B0604020202020204" pitchFamily="34" charset="0"/>
              </a:rPr>
              <a:t>No caso de uma política discricionária a perda é maior, pois a taxa  de  desemprego  se mantém  igual  a  taxa  natural,  mas  a  inflação  é  maior, pois a expectativa de inflação é maior pela possibilidade do    </a:t>
            </a:r>
            <a:r>
              <a:rPr lang="pt-BR" altLang="pt-BR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t-BR" altLang="pt-BR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maker</a:t>
            </a:r>
            <a:r>
              <a:rPr lang="pt-BR" alt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ser inconsistente dinamicamente, tentando reduzir o desemprego no curto prazo após as expectativas de  inflação serem formadas.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altLang="pt-BR" sz="2100" dirty="0">
                <a:latin typeface="Arial" panose="020B0604020202020204" pitchFamily="34" charset="0"/>
                <a:cs typeface="Arial" panose="020B0604020202020204" pitchFamily="34" charset="0"/>
              </a:rPr>
              <a:t>Este exemplo nos leva a conclusão de que, quando os agentes privados tem a mesma informação que o </a:t>
            </a:r>
            <a:r>
              <a:rPr lang="pt-BR" altLang="pt-BR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t-BR" altLang="pt-BR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maker</a:t>
            </a:r>
            <a:r>
              <a:rPr lang="pt-BR" alt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e forma suas expectativas racionalmente, a política  discricionária  fracassa  como  política  ótima, ao menos frente a todas as regras que impliquem em uma perda menor do que em (VII), resultado que pode ser sumarizado no gráfico a seguir.   </a:t>
            </a:r>
            <a:endParaRPr lang="en-US" alt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alt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alt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6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817788C-414D-495C-95FE-854C3C908AA1}"/>
              </a:ext>
            </a:extLst>
          </p:cNvPr>
          <p:cNvSpPr/>
          <p:nvPr/>
        </p:nvSpPr>
        <p:spPr>
          <a:xfrm>
            <a:off x="395536" y="116979"/>
            <a:ext cx="8280920" cy="490304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id="{8416CA6F-D7B5-4809-AB1E-E68D2BFEBD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016613"/>
              </p:ext>
            </p:extLst>
          </p:nvPr>
        </p:nvGraphicFramePr>
        <p:xfrm>
          <a:off x="3726615" y="3678406"/>
          <a:ext cx="428079" cy="482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569" imgH="202936" progId="Equation.DSMT4">
                  <p:embed/>
                </p:oleObj>
              </mc:Choice>
              <mc:Fallback>
                <p:oleObj name="Equation" r:id="rId2" imgW="177569" imgH="202936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39F9EA51-E13B-4731-83EE-FAF1E13131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6615" y="3678406"/>
                        <a:ext cx="428079" cy="482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ine 8">
            <a:extLst>
              <a:ext uri="{FF2B5EF4-FFF2-40B4-BE49-F238E27FC236}">
                <a16:creationId xmlns:a16="http://schemas.microsoft.com/office/drawing/2014/main" id="{C534EB0E-BFF5-4493-A4D2-3D6B2C8B17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1542" y="530407"/>
            <a:ext cx="0" cy="3081797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6E7EE384-65E0-4BD5-9EBE-658135BF7C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1542" y="3612204"/>
            <a:ext cx="4942753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6" name="Line 21">
            <a:extLst>
              <a:ext uri="{FF2B5EF4-FFF2-40B4-BE49-F238E27FC236}">
                <a16:creationId xmlns:a16="http://schemas.microsoft.com/office/drawing/2014/main" id="{B7B7703E-4E7C-4174-B0F5-9F57591DE1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1684" y="797920"/>
            <a:ext cx="0" cy="281428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0C40BB9E-73D6-4A7D-868A-A6FDD6051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2342" y="284512"/>
            <a:ext cx="1411810" cy="51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3200" i="1" dirty="0" err="1">
                <a:solidFill>
                  <a:srgbClr val="000000"/>
                </a:solidFill>
                <a:latin typeface="+mn-lt"/>
              </a:rPr>
              <a:t>Cph</a:t>
            </a:r>
            <a:r>
              <a:rPr lang="en-US" altLang="en-US" sz="2000" i="1" dirty="0" err="1">
                <a:solidFill>
                  <a:srgbClr val="000000"/>
                </a:solidFill>
                <a:latin typeface="+mn-lt"/>
              </a:rPr>
              <a:t>LP</a:t>
            </a:r>
            <a:endParaRPr lang="en-US" altLang="en-US" sz="2000" i="1" dirty="0">
              <a:latin typeface="+mn-lt"/>
            </a:endParaRPr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8AE6CFDE-7537-4FB1-8601-D934B090F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1875" y="931676"/>
            <a:ext cx="2980961" cy="3149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9" name="Object 18">
            <a:extLst>
              <a:ext uri="{FF2B5EF4-FFF2-40B4-BE49-F238E27FC236}">
                <a16:creationId xmlns:a16="http://schemas.microsoft.com/office/drawing/2014/main" id="{5E465CCE-4993-4BD8-A4B6-C42336958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371307"/>
              </p:ext>
            </p:extLst>
          </p:nvPr>
        </p:nvGraphicFramePr>
        <p:xfrm>
          <a:off x="5861340" y="3708130"/>
          <a:ext cx="2456494" cy="795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032" imgH="380835" progId="Equation.DSMT4">
                  <p:embed/>
                </p:oleObj>
              </mc:Choice>
              <mc:Fallback>
                <p:oleObj name="Equation" r:id="rId4" imgW="1079032" imgH="380835" progId="Equation.DSMT4">
                  <p:embed/>
                  <p:pic>
                    <p:nvPicPr>
                      <p:cNvPr id="11" name="Object 18">
                        <a:extLst>
                          <a:ext uri="{FF2B5EF4-FFF2-40B4-BE49-F238E27FC236}">
                            <a16:creationId xmlns:a16="http://schemas.microsoft.com/office/drawing/2014/main" id="{8AE4ED64-4390-418A-8545-84FBE24269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1340" y="3708130"/>
                        <a:ext cx="2456494" cy="795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34">
            <a:extLst>
              <a:ext uri="{FF2B5EF4-FFF2-40B4-BE49-F238E27FC236}">
                <a16:creationId xmlns:a16="http://schemas.microsoft.com/office/drawing/2014/main" id="{FC32142F-4A89-4CF6-BDCC-5BADEBE5C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6480" y="2071982"/>
            <a:ext cx="128990" cy="133756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1" name="Object 14">
            <a:extLst>
              <a:ext uri="{FF2B5EF4-FFF2-40B4-BE49-F238E27FC236}">
                <a16:creationId xmlns:a16="http://schemas.microsoft.com/office/drawing/2014/main" id="{AFE387C3-91C2-499F-B8CD-80547F3F9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81833"/>
              </p:ext>
            </p:extLst>
          </p:nvPr>
        </p:nvGraphicFramePr>
        <p:xfrm>
          <a:off x="961111" y="1692330"/>
          <a:ext cx="978061" cy="851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9696" imgH="393529" progId="Equation.DSMT4">
                  <p:embed/>
                </p:oleObj>
              </mc:Choice>
              <mc:Fallback>
                <p:oleObj name="Equation" r:id="rId6" imgW="469696" imgH="393529" progId="Equation.DSMT4">
                  <p:embed/>
                  <p:pic>
                    <p:nvPicPr>
                      <p:cNvPr id="13" name="Object 14">
                        <a:extLst>
                          <a:ext uri="{FF2B5EF4-FFF2-40B4-BE49-F238E27FC236}">
                            <a16:creationId xmlns:a16="http://schemas.microsoft.com/office/drawing/2014/main" id="{BB0B2A65-C33D-44D9-A70D-45A2EC2DB1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111" y="1692330"/>
                        <a:ext cx="978061" cy="851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25">
            <a:extLst>
              <a:ext uri="{FF2B5EF4-FFF2-40B4-BE49-F238E27FC236}">
                <a16:creationId xmlns:a16="http://schemas.microsoft.com/office/drawing/2014/main" id="{50929341-C7A1-44B6-A775-DA88043DCC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1542" y="2138184"/>
            <a:ext cx="1284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3" name="Line 26">
            <a:extLst>
              <a:ext uri="{FF2B5EF4-FFF2-40B4-BE49-F238E27FC236}">
                <a16:creationId xmlns:a16="http://schemas.microsoft.com/office/drawing/2014/main" id="{92DB2CC7-21E7-416D-9E91-96EE2F215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5779" y="2138184"/>
            <a:ext cx="70590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14" name="Object 14">
            <a:extLst>
              <a:ext uri="{FF2B5EF4-FFF2-40B4-BE49-F238E27FC236}">
                <a16:creationId xmlns:a16="http://schemas.microsoft.com/office/drawing/2014/main" id="{77E8733A-CFC3-4E9A-AC15-7549E5CDEC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944842"/>
              </p:ext>
            </p:extLst>
          </p:nvPr>
        </p:nvGraphicFramePr>
        <p:xfrm>
          <a:off x="1019227" y="3354149"/>
          <a:ext cx="856158" cy="50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06224" imgH="228501" progId="Equation.DSMT4">
                  <p:embed/>
                </p:oleObj>
              </mc:Choice>
              <mc:Fallback>
                <p:oleObj name="Equation" r:id="rId8" imgW="406224" imgH="228501" progId="Equation.DSMT4">
                  <p:embed/>
                  <p:pic>
                    <p:nvPicPr>
                      <p:cNvPr id="16" name="Object 14">
                        <a:extLst>
                          <a:ext uri="{FF2B5EF4-FFF2-40B4-BE49-F238E27FC236}">
                            <a16:creationId xmlns:a16="http://schemas.microsoft.com/office/drawing/2014/main" id="{C7AF8DA9-98DF-4272-9E9A-4464D9EE01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227" y="3354149"/>
                        <a:ext cx="856158" cy="501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11FE094-526F-43D3-ACE8-BC1E8F3C5A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379250"/>
              </p:ext>
            </p:extLst>
          </p:nvPr>
        </p:nvGraphicFramePr>
        <p:xfrm>
          <a:off x="1504006" y="396651"/>
          <a:ext cx="436584" cy="449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9700" imgH="139700" progId="Equation.DSMT4">
                  <p:embed/>
                </p:oleObj>
              </mc:Choice>
              <mc:Fallback>
                <p:oleObj name="Equation" r:id="rId10" imgW="139700" imgH="139700" progId="Equation.DSMT4">
                  <p:embed/>
                  <p:pic>
                    <p:nvPicPr>
                      <p:cNvPr id="17" name="Object 14">
                        <a:extLst>
                          <a:ext uri="{FF2B5EF4-FFF2-40B4-BE49-F238E27FC236}">
                            <a16:creationId xmlns:a16="http://schemas.microsoft.com/office/drawing/2014/main" id="{F4159213-0DD7-43D2-85E7-25ABD0A00D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006" y="396651"/>
                        <a:ext cx="436584" cy="4499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>
            <a:extLst>
              <a:ext uri="{FF2B5EF4-FFF2-40B4-BE49-F238E27FC236}">
                <a16:creationId xmlns:a16="http://schemas.microsoft.com/office/drawing/2014/main" id="{941B8827-00F4-4BA2-AA5B-B818787DDF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825080"/>
              </p:ext>
            </p:extLst>
          </p:nvPr>
        </p:nvGraphicFramePr>
        <p:xfrm>
          <a:off x="6930120" y="3402788"/>
          <a:ext cx="396894" cy="452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835" imgH="139518" progId="Equation.DSMT4">
                  <p:embed/>
                </p:oleObj>
              </mc:Choice>
              <mc:Fallback>
                <p:oleObj name="Equation" r:id="rId12" imgW="126835" imgH="139518" progId="Equation.DSMT4">
                  <p:embed/>
                  <p:pic>
                    <p:nvPicPr>
                      <p:cNvPr id="18" name="Object 14">
                        <a:extLst>
                          <a:ext uri="{FF2B5EF4-FFF2-40B4-BE49-F238E27FC236}">
                            <a16:creationId xmlns:a16="http://schemas.microsoft.com/office/drawing/2014/main" id="{E493BBA6-64C8-41F7-B1A9-FD059AC61D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0120" y="3402788"/>
                        <a:ext cx="396894" cy="452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11">
            <a:extLst>
              <a:ext uri="{FF2B5EF4-FFF2-40B4-BE49-F238E27FC236}">
                <a16:creationId xmlns:a16="http://schemas.microsoft.com/office/drawing/2014/main" id="{91FB24D9-F938-4173-8285-305759FDA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2979" y="1631532"/>
            <a:ext cx="2860475" cy="3081796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8" name="Oval 33">
            <a:extLst>
              <a:ext uri="{FF2B5EF4-FFF2-40B4-BE49-F238E27FC236}">
                <a16:creationId xmlns:a16="http://schemas.microsoft.com/office/drawing/2014/main" id="{7B23276F-0671-4D20-9B54-A8BE163C9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6480" y="3537895"/>
            <a:ext cx="128990" cy="13375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689720FD-6FA8-48C0-8B92-ADE8718F1C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604553"/>
              </p:ext>
            </p:extLst>
          </p:nvPr>
        </p:nvGraphicFramePr>
        <p:xfrm>
          <a:off x="5034950" y="4429603"/>
          <a:ext cx="2112046" cy="590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14400" imgH="279400" progId="Equation.DSMT4">
                  <p:embed/>
                </p:oleObj>
              </mc:Choice>
              <mc:Fallback>
                <p:oleObj name="Equation" r:id="rId14" imgW="914400" imgH="279400" progId="Equation.DSMT4">
                  <p:embed/>
                  <p:pic>
                    <p:nvPicPr>
                      <p:cNvPr id="21" name="Object 18">
                        <a:extLst>
                          <a:ext uri="{FF2B5EF4-FFF2-40B4-BE49-F238E27FC236}">
                            <a16:creationId xmlns:a16="http://schemas.microsoft.com/office/drawing/2014/main" id="{547190EF-7B6D-4CB5-B600-103D86A43C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4950" y="4429603"/>
                        <a:ext cx="2112046" cy="590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ixaDeTexto 19">
            <a:extLst>
              <a:ext uri="{FF2B5EF4-FFF2-40B4-BE49-F238E27FC236}">
                <a16:creationId xmlns:a16="http://schemas.microsoft.com/office/drawing/2014/main" id="{66EFF5B8-00F1-48D8-B32F-B5A40C2924A1}"/>
              </a:ext>
            </a:extLst>
          </p:cNvPr>
          <p:cNvSpPr txBox="1"/>
          <p:nvPr/>
        </p:nvSpPr>
        <p:spPr>
          <a:xfrm>
            <a:off x="5300019" y="2481356"/>
            <a:ext cx="2296318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Viés Inflacionário</a:t>
            </a:r>
          </a:p>
        </p:txBody>
      </p:sp>
      <p:sp>
        <p:nvSpPr>
          <p:cNvPr id="21" name="Chave Direita 20">
            <a:extLst>
              <a:ext uri="{FF2B5EF4-FFF2-40B4-BE49-F238E27FC236}">
                <a16:creationId xmlns:a16="http://schemas.microsoft.com/office/drawing/2014/main" id="{D23F7783-7591-4E33-8085-EDC1068D009C}"/>
              </a:ext>
            </a:extLst>
          </p:cNvPr>
          <p:cNvSpPr/>
          <p:nvPr/>
        </p:nvSpPr>
        <p:spPr>
          <a:xfrm>
            <a:off x="4041295" y="2138184"/>
            <a:ext cx="276409" cy="1459158"/>
          </a:xfrm>
          <a:prstGeom prst="rightBrac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F834B55A-C773-41F1-8597-87FFE1B4E403}"/>
              </a:ext>
            </a:extLst>
          </p:cNvPr>
          <p:cNvCxnSpPr>
            <a:cxnSpLocks/>
            <a:endCxn id="21" idx="1"/>
          </p:cNvCxnSpPr>
          <p:nvPr/>
        </p:nvCxnSpPr>
        <p:spPr>
          <a:xfrm flipH="1">
            <a:off x="4317704" y="2690773"/>
            <a:ext cx="982313" cy="17699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5122435C-EEBD-4999-99C7-F672FED5A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880" y="1779662"/>
            <a:ext cx="311846" cy="39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 dirty="0"/>
              <a:t>A</a:t>
            </a:r>
          </a:p>
        </p:txBody>
      </p:sp>
      <p:sp>
        <p:nvSpPr>
          <p:cNvPr id="24" name="CaixaDeTexto 27">
            <a:extLst>
              <a:ext uri="{FF2B5EF4-FFF2-40B4-BE49-F238E27FC236}">
                <a16:creationId xmlns:a16="http://schemas.microsoft.com/office/drawing/2014/main" id="{9C4F8CE6-075D-4C9F-9A0E-4F77FE182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1880" y="3219822"/>
            <a:ext cx="311846" cy="39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 dirty="0"/>
              <a:t>B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ABD68FA1-8B17-4A22-A909-07B86C1BC02A}"/>
              </a:ext>
            </a:extLst>
          </p:cNvPr>
          <p:cNvSpPr txBox="1"/>
          <p:nvPr/>
        </p:nvSpPr>
        <p:spPr>
          <a:xfrm>
            <a:off x="4954152" y="1052031"/>
            <a:ext cx="343426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Resultado sem a Regra</a:t>
            </a:r>
          </a:p>
          <a:p>
            <a:pPr>
              <a:defRPr/>
            </a:pPr>
            <a:endParaRPr lang="pt-BR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Resultado com a Regra</a:t>
            </a:r>
          </a:p>
        </p:txBody>
      </p:sp>
    </p:spTree>
    <p:extLst>
      <p:ext uri="{BB962C8B-B14F-4D97-AF65-F5344CB8AC3E}">
        <p14:creationId xmlns:p14="http://schemas.microsoft.com/office/powerpoint/2010/main" val="297085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6BECB81-C8E6-48E6-849B-ADCCA9D338FC}"/>
              </a:ext>
            </a:extLst>
          </p:cNvPr>
          <p:cNvSpPr/>
          <p:nvPr/>
        </p:nvSpPr>
        <p:spPr>
          <a:xfrm>
            <a:off x="107503" y="312207"/>
            <a:ext cx="889827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Nessa aula veremos os exercícios da prova de 2021: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96CB1250-D365-47B4-8D9B-62966F813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31590"/>
            <a:ext cx="9144000" cy="2955776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F798C421-6E0C-42F4-95CA-98B3BA91895D}"/>
              </a:ext>
            </a:extLst>
          </p:cNvPr>
          <p:cNvSpPr/>
          <p:nvPr/>
        </p:nvSpPr>
        <p:spPr>
          <a:xfrm>
            <a:off x="8491935" y="1846272"/>
            <a:ext cx="472553" cy="12158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A288C41-AAF9-4659-B161-FEC58BCAF56A}"/>
              </a:ext>
            </a:extLst>
          </p:cNvPr>
          <p:cNvSpPr/>
          <p:nvPr/>
        </p:nvSpPr>
        <p:spPr>
          <a:xfrm>
            <a:off x="8491935" y="3133347"/>
            <a:ext cx="472553" cy="26037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3262E6D-1653-4212-944F-7950BE0C3059}"/>
              </a:ext>
            </a:extLst>
          </p:cNvPr>
          <p:cNvSpPr/>
          <p:nvPr/>
        </p:nvSpPr>
        <p:spPr>
          <a:xfrm>
            <a:off x="8491935" y="3464944"/>
            <a:ext cx="472553" cy="250322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6600"/>
              </a:solidFill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A0178E53-8E65-4F11-A92F-48D51F94B23A}"/>
              </a:ext>
            </a:extLst>
          </p:cNvPr>
          <p:cNvSpPr/>
          <p:nvPr/>
        </p:nvSpPr>
        <p:spPr>
          <a:xfrm>
            <a:off x="8491935" y="3774639"/>
            <a:ext cx="472553" cy="25212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E9282705-B1D7-4148-B791-22DD976F5D07}"/>
              </a:ext>
            </a:extLst>
          </p:cNvPr>
          <p:cNvSpPr/>
          <p:nvPr/>
        </p:nvSpPr>
        <p:spPr>
          <a:xfrm>
            <a:off x="20096" y="3454008"/>
            <a:ext cx="5127967" cy="251209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6600"/>
              </a:solidFill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4682F2D-3718-4E6C-9B66-F895CC08143F}"/>
              </a:ext>
            </a:extLst>
          </p:cNvPr>
          <p:cNvSpPr/>
          <p:nvPr/>
        </p:nvSpPr>
        <p:spPr>
          <a:xfrm>
            <a:off x="20096" y="3133347"/>
            <a:ext cx="5127967" cy="26037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DE0C56F0-56A8-4A9B-897F-A1CBA962E884}"/>
              </a:ext>
            </a:extLst>
          </p:cNvPr>
          <p:cNvSpPr/>
          <p:nvPr/>
        </p:nvSpPr>
        <p:spPr>
          <a:xfrm>
            <a:off x="20096" y="3774639"/>
            <a:ext cx="5127967" cy="2420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50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8682F2E-9AEE-4A28-849A-3DC66BE2886F}"/>
              </a:ext>
            </a:extLst>
          </p:cNvPr>
          <p:cNvSpPr/>
          <p:nvPr/>
        </p:nvSpPr>
        <p:spPr>
          <a:xfrm>
            <a:off x="107504" y="123478"/>
            <a:ext cx="8928992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>
                <a:latin typeface="Arial" panose="020B0604020202020204" pitchFamily="34" charset="0"/>
              </a:rPr>
              <a:t>QUESTÃO 15 – 2012 (Vamos fazer este primeiro)</a:t>
            </a:r>
          </a:p>
          <a:p>
            <a:pPr algn="just"/>
            <a:endParaRPr lang="pt-BR" sz="600" b="1" dirty="0">
              <a:latin typeface="Arial" panose="020B0604020202020204" pitchFamily="34" charset="0"/>
            </a:endParaRP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Considere uma economia com as seguintes características: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Curva de Phillips: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Função de perda social: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em que                    são, respectivamente, o desemprego, a inflação e a inflação esperada. A Autoridade Monetária (A.M.) atua de forma discricionária e escolhe diretamente a taxa de inflação de modo a minimizar a função de perda social, sujeita à restrição imposta pela curva de Phillips. Os agentes privados têm expectativas racionais. Com base nessas informações, calcule a inflação de equilíbrio. Multiplique sua resposta por 100.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277F253F-0FE2-42FF-8B36-7EFCF3D2E3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602068"/>
              </p:ext>
            </p:extLst>
          </p:nvPr>
        </p:nvGraphicFramePr>
        <p:xfrm>
          <a:off x="2771800" y="1103065"/>
          <a:ext cx="2592288" cy="532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720" imgH="253800" progId="Equation.DSMT4">
                  <p:embed/>
                </p:oleObj>
              </mc:Choice>
              <mc:Fallback>
                <p:oleObj name="Equation" r:id="rId2" imgW="1269720" imgH="2538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51AB49ED-F364-40D8-B286-AB32BDAB36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71800" y="1103065"/>
                        <a:ext cx="2592288" cy="532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B2059788-DBCF-44B0-B2A1-A34EBE3A3F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273798"/>
              </p:ext>
            </p:extLst>
          </p:nvPr>
        </p:nvGraphicFramePr>
        <p:xfrm>
          <a:off x="3557972" y="1631464"/>
          <a:ext cx="2028056" cy="50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080" imgH="253800" progId="Equation.DSMT4">
                  <p:embed/>
                </p:oleObj>
              </mc:Choice>
              <mc:Fallback>
                <p:oleObj name="Equation" r:id="rId4" imgW="1054080" imgH="2538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B741D388-FF4E-4739-B8C3-705E8CB723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57972" y="1631464"/>
                        <a:ext cx="2028056" cy="508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715516A-20DA-4CD6-AA91-4FDFEEEB0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999849"/>
              </p:ext>
            </p:extLst>
          </p:nvPr>
        </p:nvGraphicFramePr>
        <p:xfrm>
          <a:off x="1187624" y="2117401"/>
          <a:ext cx="1440160" cy="454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3920" imgH="215640" progId="Equation.DSMT4">
                  <p:embed/>
                </p:oleObj>
              </mc:Choice>
              <mc:Fallback>
                <p:oleObj name="Equation" r:id="rId6" imgW="583920" imgH="21564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F54AF218-2755-4DA9-BBF1-76692140FF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87624" y="2117401"/>
                        <a:ext cx="1440160" cy="454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8163B26C-F321-4BA0-9D09-6E12A68C3470}"/>
              </a:ext>
            </a:extLst>
          </p:cNvPr>
          <p:cNvSpPr txBox="1"/>
          <p:nvPr/>
        </p:nvSpPr>
        <p:spPr>
          <a:xfrm>
            <a:off x="4355976" y="4155926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= 10</a:t>
            </a:r>
          </a:p>
        </p:txBody>
      </p:sp>
    </p:spTree>
    <p:extLst>
      <p:ext uri="{BB962C8B-B14F-4D97-AF65-F5344CB8AC3E}">
        <p14:creationId xmlns:p14="http://schemas.microsoft.com/office/powerpoint/2010/main" val="310286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8405B3E-C145-4EF9-BC0C-F9E198F856A4}"/>
              </a:ext>
            </a:extLst>
          </p:cNvPr>
          <p:cNvSpPr txBox="1"/>
          <p:nvPr/>
        </p:nvSpPr>
        <p:spPr>
          <a:xfrm>
            <a:off x="107504" y="142637"/>
            <a:ext cx="88569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caso desse exercício, temos: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função de perda que nos mostra que o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maker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valora negativamente qualquer taxa de inflação não nula (este é o motivo do segundo termo estar elevado ao quadrado), assim como uma taxa de desemprego elevada.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Para tomar suas decisões, o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maker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necessita conhecer o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trade off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entre inflação e desemprego, é dado pela curva de Phillips, onde a taxa natural de desemprego é igual a 10%.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Portanto, devemos substituir a curva de Phillips na função de perda. Isolando u na curva de Phillips e substituindo na função de perda, temos: 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17FD7C9B-CF55-4A8F-8CB9-709E434095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624657"/>
              </p:ext>
            </p:extLst>
          </p:nvPr>
        </p:nvGraphicFramePr>
        <p:xfrm>
          <a:off x="467544" y="3507854"/>
          <a:ext cx="5544616" cy="1480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14600" imgH="660240" progId="Equation.DSMT4">
                  <p:embed/>
                </p:oleObj>
              </mc:Choice>
              <mc:Fallback>
                <p:oleObj name="Equation" r:id="rId2" imgW="2514600" imgH="66024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77154465-D9DC-4A1F-929F-0942F5DBD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7544" y="3507854"/>
                        <a:ext cx="5544616" cy="1480744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974711B9-EBE7-4A13-A830-E16AC9B43338}"/>
              </a:ext>
            </a:extLst>
          </p:cNvPr>
          <p:cNvCxnSpPr>
            <a:cxnSpLocks/>
          </p:cNvCxnSpPr>
          <p:nvPr/>
        </p:nvCxnSpPr>
        <p:spPr>
          <a:xfrm>
            <a:off x="6012160" y="4556550"/>
            <a:ext cx="280831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02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4CBAAB4-131A-4595-A520-2B2A3D41FBEE}"/>
              </a:ext>
            </a:extLst>
          </p:cNvPr>
          <p:cNvSpPr/>
          <p:nvPr/>
        </p:nvSpPr>
        <p:spPr>
          <a:xfrm>
            <a:off x="3635896" y="123478"/>
            <a:ext cx="4248472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C7CD1554-88B9-4321-9968-29484B2E00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603148"/>
              </p:ext>
            </p:extLst>
          </p:nvPr>
        </p:nvGraphicFramePr>
        <p:xfrm>
          <a:off x="335360" y="123478"/>
          <a:ext cx="7477000" cy="1000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95400" imgH="469800" progId="Equation.DSMT4">
                  <p:embed/>
                </p:oleObj>
              </mc:Choice>
              <mc:Fallback>
                <p:oleObj name="Equation" r:id="rId2" imgW="3695400" imgH="4698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B91076E3-2E50-417C-858B-FEED464DB3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5360" y="123478"/>
                        <a:ext cx="7477000" cy="1000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0259FFCF-90A6-4818-930D-01E58920BBF6}"/>
              </a:ext>
            </a:extLst>
          </p:cNvPr>
          <p:cNvSpPr txBox="1"/>
          <p:nvPr/>
        </p:nvSpPr>
        <p:spPr>
          <a:xfrm>
            <a:off x="323528" y="1276767"/>
            <a:ext cx="8496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minimização da função de perda exige: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8A0A5141-71D6-4B39-8229-5E6B86328A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107708"/>
              </p:ext>
            </p:extLst>
          </p:nvPr>
        </p:nvGraphicFramePr>
        <p:xfrm>
          <a:off x="681187" y="1768581"/>
          <a:ext cx="5180861" cy="875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92080" imgH="431640" progId="Equation.DSMT4">
                  <p:embed/>
                </p:oleObj>
              </mc:Choice>
              <mc:Fallback>
                <p:oleObj name="Equation" r:id="rId4" imgW="2692080" imgH="43164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C13C288E-ECCF-49B8-AC9C-2730FF3166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1187" y="1768581"/>
                        <a:ext cx="5180861" cy="875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38918A83-C10E-4C6D-8ED4-5055E50AAA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215418"/>
              </p:ext>
            </p:extLst>
          </p:nvPr>
        </p:nvGraphicFramePr>
        <p:xfrm>
          <a:off x="693887" y="3645520"/>
          <a:ext cx="5842141" cy="7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35160" imgH="393480" progId="Equation.DSMT4">
                  <p:embed/>
                </p:oleObj>
              </mc:Choice>
              <mc:Fallback>
                <p:oleObj name="Equation" r:id="rId6" imgW="3035160" imgH="39348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453759D2-9DB2-4894-B8E0-8C2761B49C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3887" y="3645520"/>
                        <a:ext cx="5842141" cy="7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0A0078D7-69B6-475C-8B81-842275EED7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125297"/>
              </p:ext>
            </p:extLst>
          </p:nvPr>
        </p:nvGraphicFramePr>
        <p:xfrm>
          <a:off x="765893" y="4580801"/>
          <a:ext cx="2271927" cy="439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30040" imgH="215640" progId="Equation.DSMT4">
                  <p:embed/>
                </p:oleObj>
              </mc:Choice>
              <mc:Fallback>
                <p:oleObj name="Equation" r:id="rId8" imgW="1130040" imgH="21564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2D59A314-B6D2-45D3-909E-808805DCDD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5893" y="4580801"/>
                        <a:ext cx="2271927" cy="439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70BBAD8E-3B29-446F-B7F3-5C9EDB0EBF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721574"/>
              </p:ext>
            </p:extLst>
          </p:nvPr>
        </p:nvGraphicFramePr>
        <p:xfrm>
          <a:off x="693888" y="2776692"/>
          <a:ext cx="3543167" cy="875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841400" imgH="431640" progId="Equation.DSMT4">
                  <p:embed/>
                </p:oleObj>
              </mc:Choice>
              <mc:Fallback>
                <p:oleObj name="Equation" r:id="rId10" imgW="1841400" imgH="43164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9A09B217-5A8A-420C-8D4E-58C8C03862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3888" y="2776692"/>
                        <a:ext cx="3543167" cy="875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303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1162DC3B-4031-4A6F-9AC6-AFD467677D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8699693"/>
              </p:ext>
            </p:extLst>
          </p:nvPr>
        </p:nvGraphicFramePr>
        <p:xfrm>
          <a:off x="160686" y="51470"/>
          <a:ext cx="6025281" cy="467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1760" imgH="215640" progId="Equation.DSMT4">
                  <p:embed/>
                </p:oleObj>
              </mc:Choice>
              <mc:Fallback>
                <p:oleObj name="Equation" r:id="rId2" imgW="2831760" imgH="21564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4F2115B0-107F-40A2-AA9F-DD8804CFAB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0686" y="51470"/>
                        <a:ext cx="6025281" cy="467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0D93D55E-58E1-4C81-884F-5458EA8153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811275"/>
              </p:ext>
            </p:extLst>
          </p:nvPr>
        </p:nvGraphicFramePr>
        <p:xfrm>
          <a:off x="119336" y="627534"/>
          <a:ext cx="6972944" cy="548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76360" imgH="253800" progId="Equation.DSMT4">
                  <p:embed/>
                </p:oleObj>
              </mc:Choice>
              <mc:Fallback>
                <p:oleObj name="Equation" r:id="rId4" imgW="3276360" imgH="2538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EBFB84E1-8BDC-4297-A589-1DB252A85E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336" y="627534"/>
                        <a:ext cx="6972944" cy="548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05440D04-2CCE-46E7-96C1-3227758AD3AE}"/>
              </a:ext>
            </a:extLst>
          </p:cNvPr>
          <p:cNvSpPr txBox="1"/>
          <p:nvPr/>
        </p:nvSpPr>
        <p:spPr>
          <a:xfrm>
            <a:off x="59160" y="1154237"/>
            <a:ext cx="8977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Como a questão pede para multiplicar o resultado por 100, a resposta que deve ser marcada no cartão de resposta é 10.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942F579-7350-4EDF-9234-E20AB3509685}"/>
              </a:ext>
            </a:extLst>
          </p:cNvPr>
          <p:cNvSpPr txBox="1"/>
          <p:nvPr/>
        </p:nvSpPr>
        <p:spPr>
          <a:xfrm>
            <a:off x="35496" y="2643758"/>
            <a:ext cx="900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Observe então que, no caso de uma política discricionária, teremos a taxa de desemprego igual à taxa natural, mas a taxa de inflação será igual a 10%, gerando uma perda social maior, comparativamente ao caso em que   u =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com uma inflação igual a 0, equilíbrio que poderia ser obtido caso a Autoridade Monetária adotasse uma política de regras crível que fizesse com que a inflação e a inflação esperada fossem iguais a zero.</a:t>
            </a: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D16C287A-D841-4A32-9321-984A6F17CB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597434"/>
              </p:ext>
            </p:extLst>
          </p:nvPr>
        </p:nvGraphicFramePr>
        <p:xfrm>
          <a:off x="3477376" y="1851670"/>
          <a:ext cx="3470888" cy="803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28800" imgH="393480" progId="Equation.DSMT4">
                  <p:embed/>
                </p:oleObj>
              </mc:Choice>
              <mc:Fallback>
                <p:oleObj name="Equation" r:id="rId6" imgW="1828800" imgH="39348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80F70397-1E83-4CDD-8202-5FD46CE1C4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77376" y="1851670"/>
                        <a:ext cx="3470888" cy="8039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4A3E58FB-E7A0-4355-82AB-52493A54F4EF}"/>
              </a:ext>
            </a:extLst>
          </p:cNvPr>
          <p:cNvSpPr txBox="1"/>
          <p:nvPr/>
        </p:nvSpPr>
        <p:spPr>
          <a:xfrm>
            <a:off x="59160" y="2018017"/>
            <a:ext cx="39253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Adicionalmente, temos: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7EEE357-48B6-44B2-ABAB-061D93F487A8}"/>
              </a:ext>
            </a:extLst>
          </p:cNvPr>
          <p:cNvSpPr txBox="1"/>
          <p:nvPr/>
        </p:nvSpPr>
        <p:spPr>
          <a:xfrm>
            <a:off x="7020272" y="2016856"/>
            <a:ext cx="2148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( 0,1 x 100 = 10 ) </a:t>
            </a:r>
          </a:p>
        </p:txBody>
      </p:sp>
    </p:spTree>
    <p:extLst>
      <p:ext uri="{BB962C8B-B14F-4D97-AF65-F5344CB8AC3E}">
        <p14:creationId xmlns:p14="http://schemas.microsoft.com/office/powerpoint/2010/main" val="307561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01AFAED-DA03-4905-A96B-41166E50A85A}"/>
              </a:ext>
            </a:extLst>
          </p:cNvPr>
          <p:cNvSpPr/>
          <p:nvPr/>
        </p:nvSpPr>
        <p:spPr>
          <a:xfrm>
            <a:off x="395536" y="202332"/>
            <a:ext cx="8352928" cy="481769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id="{5F788B88-A261-49BF-B7C5-F8E9797564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31464"/>
              </p:ext>
            </p:extLst>
          </p:nvPr>
        </p:nvGraphicFramePr>
        <p:xfrm>
          <a:off x="3675734" y="3595107"/>
          <a:ext cx="804804" cy="961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080" imgH="457200" progId="Equation.DSMT4">
                  <p:embed/>
                </p:oleObj>
              </mc:Choice>
              <mc:Fallback>
                <p:oleObj name="Equation" r:id="rId2" imgW="406080" imgH="45720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63FD3979-D491-4B7E-B2B8-AD01FBE945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734" y="3595107"/>
                        <a:ext cx="804804" cy="961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Line 8">
            <a:extLst>
              <a:ext uri="{FF2B5EF4-FFF2-40B4-BE49-F238E27FC236}">
                <a16:creationId xmlns:a16="http://schemas.microsoft.com/office/drawing/2014/main" id="{90D7502B-0B32-4CE7-BD25-E9B7208E22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1894" y="346513"/>
            <a:ext cx="0" cy="3315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86F14017-1775-400F-9B2F-BB33CCE39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41894" y="3662679"/>
            <a:ext cx="523537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21">
            <a:extLst>
              <a:ext uri="{FF2B5EF4-FFF2-40B4-BE49-F238E27FC236}">
                <a16:creationId xmlns:a16="http://schemas.microsoft.com/office/drawing/2014/main" id="{0AF20024-88E0-459C-BD1F-4A78550689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49643" y="634875"/>
            <a:ext cx="0" cy="302710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Text Box 22">
            <a:extLst>
              <a:ext uri="{FF2B5EF4-FFF2-40B4-BE49-F238E27FC236}">
                <a16:creationId xmlns:a16="http://schemas.microsoft.com/office/drawing/2014/main" id="{D2DEA61B-30F8-4F63-8855-1DB934BD4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650" y="274422"/>
            <a:ext cx="977058" cy="49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000000"/>
                </a:solidFill>
              </a:rPr>
              <a:t>cph</a:t>
            </a:r>
            <a:r>
              <a:rPr lang="en-US" altLang="en-US" sz="1200" b="1" dirty="0" err="1">
                <a:solidFill>
                  <a:srgbClr val="000000"/>
                </a:solidFill>
              </a:rPr>
              <a:t>LP</a:t>
            </a:r>
            <a:endParaRPr lang="en-US" altLang="en-US" dirty="0"/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14099863-C4E4-4C81-B25C-3BC172A82A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9806" y="634875"/>
            <a:ext cx="3535579" cy="374784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9" name="Object 18">
            <a:extLst>
              <a:ext uri="{FF2B5EF4-FFF2-40B4-BE49-F238E27FC236}">
                <a16:creationId xmlns:a16="http://schemas.microsoft.com/office/drawing/2014/main" id="{C5354A1B-3B1B-4DD4-89A3-9C8EB95F0C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601858"/>
              </p:ext>
            </p:extLst>
          </p:nvPr>
        </p:nvGraphicFramePr>
        <p:xfrm>
          <a:off x="6041497" y="4305708"/>
          <a:ext cx="2346516" cy="558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279360" progId="Equation.DSMT4">
                  <p:embed/>
                </p:oleObj>
              </mc:Choice>
              <mc:Fallback>
                <p:oleObj name="Equation" r:id="rId4" imgW="1091880" imgH="279360" progId="Equation.DSMT4">
                  <p:embed/>
                  <p:pic>
                    <p:nvPicPr>
                      <p:cNvPr id="11" name="Object 18">
                        <a:extLst>
                          <a:ext uri="{FF2B5EF4-FFF2-40B4-BE49-F238E27FC236}">
                            <a16:creationId xmlns:a16="http://schemas.microsoft.com/office/drawing/2014/main" id="{2B1C46C1-1844-40CC-940B-16D6F27CE7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1497" y="4305708"/>
                        <a:ext cx="2346516" cy="558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34">
            <a:extLst>
              <a:ext uri="{FF2B5EF4-FFF2-40B4-BE49-F238E27FC236}">
                <a16:creationId xmlns:a16="http://schemas.microsoft.com/office/drawing/2014/main" id="{C5BB5B48-EFC1-4566-B005-0BE33D387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651" y="2004597"/>
            <a:ext cx="135984" cy="144147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en-US"/>
          </a:p>
        </p:txBody>
      </p:sp>
      <p:graphicFrame>
        <p:nvGraphicFramePr>
          <p:cNvPr id="11" name="Object 14">
            <a:extLst>
              <a:ext uri="{FF2B5EF4-FFF2-40B4-BE49-F238E27FC236}">
                <a16:creationId xmlns:a16="http://schemas.microsoft.com/office/drawing/2014/main" id="{99E7E0AA-689B-4D3F-8F7C-EC714D35C2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358034"/>
              </p:ext>
            </p:extLst>
          </p:nvPr>
        </p:nvGraphicFramePr>
        <p:xfrm>
          <a:off x="775371" y="1887156"/>
          <a:ext cx="1096375" cy="36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58720" imgH="177480" progId="Equation.DSMT4">
                  <p:embed/>
                </p:oleObj>
              </mc:Choice>
              <mc:Fallback>
                <p:oleObj name="Equation" r:id="rId6" imgW="558720" imgH="177480" progId="Equation.DSMT4">
                  <p:embed/>
                  <p:pic>
                    <p:nvPicPr>
                      <p:cNvPr id="13" name="Object 14">
                        <a:extLst>
                          <a:ext uri="{FF2B5EF4-FFF2-40B4-BE49-F238E27FC236}">
                            <a16:creationId xmlns:a16="http://schemas.microsoft.com/office/drawing/2014/main" id="{3CF69BD2-9911-4651-9CC6-6A1CA97726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371" y="1887156"/>
                        <a:ext cx="1096375" cy="368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25">
            <a:extLst>
              <a:ext uri="{FF2B5EF4-FFF2-40B4-BE49-F238E27FC236}">
                <a16:creationId xmlns:a16="http://schemas.microsoft.com/office/drawing/2014/main" id="{82AFF581-0B09-463E-AF83-78690FC245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1894" y="2076686"/>
            <a:ext cx="13598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26">
            <a:extLst>
              <a:ext uri="{FF2B5EF4-FFF2-40B4-BE49-F238E27FC236}">
                <a16:creationId xmlns:a16="http://schemas.microsoft.com/office/drawing/2014/main" id="{0C9AF1A9-EBB8-4A49-9DB8-D3F9256ED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01732" y="2076686"/>
            <a:ext cx="747911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4" name="Object 14">
            <a:extLst>
              <a:ext uri="{FF2B5EF4-FFF2-40B4-BE49-F238E27FC236}">
                <a16:creationId xmlns:a16="http://schemas.microsoft.com/office/drawing/2014/main" id="{C01A2B90-931C-4139-9C61-6E3B753ABC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462910"/>
              </p:ext>
            </p:extLst>
          </p:nvPr>
        </p:nvGraphicFramePr>
        <p:xfrm>
          <a:off x="1480596" y="202332"/>
          <a:ext cx="461779" cy="485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700" imgH="139700" progId="Equation.DSMT4">
                  <p:embed/>
                </p:oleObj>
              </mc:Choice>
              <mc:Fallback>
                <p:oleObj name="Equation" r:id="rId8" imgW="139700" imgH="139700" progId="Equation.DSMT4">
                  <p:embed/>
                  <p:pic>
                    <p:nvPicPr>
                      <p:cNvPr id="16" name="Object 14">
                        <a:extLst>
                          <a:ext uri="{FF2B5EF4-FFF2-40B4-BE49-F238E27FC236}">
                            <a16:creationId xmlns:a16="http://schemas.microsoft.com/office/drawing/2014/main" id="{B4D1815F-1852-4765-97E4-22F3DD7BEA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0596" y="202332"/>
                        <a:ext cx="461779" cy="485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B9FF055-AFA0-4486-AC9B-260656D482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28999"/>
              </p:ext>
            </p:extLst>
          </p:nvPr>
        </p:nvGraphicFramePr>
        <p:xfrm>
          <a:off x="7167635" y="3610114"/>
          <a:ext cx="420700" cy="485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835" imgH="139518" progId="Equation.DSMT4">
                  <p:embed/>
                </p:oleObj>
              </mc:Choice>
              <mc:Fallback>
                <p:oleObj name="Equation" r:id="rId10" imgW="126835" imgH="139518" progId="Equation.DSMT4">
                  <p:embed/>
                  <p:pic>
                    <p:nvPicPr>
                      <p:cNvPr id="17" name="Object 14">
                        <a:extLst>
                          <a:ext uri="{FF2B5EF4-FFF2-40B4-BE49-F238E27FC236}">
                            <a16:creationId xmlns:a16="http://schemas.microsoft.com/office/drawing/2014/main" id="{08AB0266-C31E-4F00-961A-135BD15C90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7635" y="3610114"/>
                        <a:ext cx="420700" cy="485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0235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C714B03-DF6E-4271-9D2F-9EB0DEE395F1}"/>
              </a:ext>
            </a:extLst>
          </p:cNvPr>
          <p:cNvSpPr/>
          <p:nvPr/>
        </p:nvSpPr>
        <p:spPr>
          <a:xfrm>
            <a:off x="47328" y="51470"/>
            <a:ext cx="898916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QUESTÃO 07 - 2015 (Agora este...)</a:t>
            </a:r>
            <a:endParaRPr lang="pt-BR" sz="2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Considere o modelo de </a:t>
            </a:r>
            <a:r>
              <a:rPr lang="pt-BR" sz="21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inconsistência temporal 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política monetária com expectativas racionais (apresentado por </a:t>
            </a:r>
            <a:r>
              <a:rPr lang="pt-BR" sz="2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Mankiw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endParaRPr lang="pt-BR" sz="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Curva de Phillips: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Função de Perdas do Banco Central: </a:t>
            </a:r>
          </a:p>
          <a:p>
            <a:pPr algn="just"/>
            <a:endParaRPr lang="pt-BR" sz="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que </a:t>
            </a:r>
            <a:r>
              <a:rPr 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taxa de desemprego, </a:t>
            </a:r>
            <a:r>
              <a:rPr lang="pt-BR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taxa natural de desemprego,  </a:t>
            </a:r>
            <a:r>
              <a:rPr lang="pt-BR" sz="2000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a taxa de inflação e </a:t>
            </a:r>
            <a:r>
              <a:rPr lang="pt-BR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i="1" dirty="0" err="1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a taxa de inflação esperada. Suponha que o Banco Central é capaz de controlar a inflação de modo perfeito, por meio da política monetária, de tal sorte que ele pode escolher qualquer taxa de inflação.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 duas políticas possíveis: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 Banco Central se compromete com uma regra fixa para a política monetária; e </a:t>
            </a:r>
            <a:r>
              <a:rPr lang="pt-BR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Banco Central adota uma política monetária discricionária. As expectativas (racionais) do setor privado são estabelecidas antes de o Banco Central decidir a oferta monetária. Avalie como verdadeira (V) ou falsa (F) as afirmativas abaixo: 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588EF287-8D70-4328-8B93-5ED0161534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668427"/>
              </p:ext>
            </p:extLst>
          </p:nvPr>
        </p:nvGraphicFramePr>
        <p:xfrm>
          <a:off x="3275856" y="1203598"/>
          <a:ext cx="2865803" cy="488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120" imgH="253800" progId="Equation.DSMT4">
                  <p:embed/>
                </p:oleObj>
              </mc:Choice>
              <mc:Fallback>
                <p:oleObj name="Equation" r:id="rId2" imgW="1473120" imgH="253800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4D8AD613-DEFF-4DA1-A218-78E8A8E37B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203598"/>
                        <a:ext cx="2865803" cy="4889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E0BE930-6DBB-47B6-975B-4C1215CBF6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644610"/>
              </p:ext>
            </p:extLst>
          </p:nvPr>
        </p:nvGraphicFramePr>
        <p:xfrm>
          <a:off x="5508104" y="1563638"/>
          <a:ext cx="2520280" cy="488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280" imgH="253800" progId="Equation.DSMT4">
                  <p:embed/>
                </p:oleObj>
              </mc:Choice>
              <mc:Fallback>
                <p:oleObj name="Equation" r:id="rId4" imgW="1295280" imgH="253800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39DD6730-F043-471F-AACE-581C1F2D71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563638"/>
                        <a:ext cx="2520280" cy="4889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93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0366C32-BB0E-45A4-8CC7-D03C10690946}"/>
              </a:ext>
            </a:extLst>
          </p:cNvPr>
          <p:cNvSpPr/>
          <p:nvPr/>
        </p:nvSpPr>
        <p:spPr>
          <a:xfrm>
            <a:off x="2699792" y="4108481"/>
            <a:ext cx="1708245" cy="53785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E62D5177-7238-44C3-992F-9820F7A057EA}"/>
              </a:ext>
            </a:extLst>
          </p:cNvPr>
          <p:cNvSpPr/>
          <p:nvPr/>
        </p:nvSpPr>
        <p:spPr>
          <a:xfrm>
            <a:off x="191344" y="123478"/>
            <a:ext cx="889721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Considere que a inflação esperada e a inflação efetiva são iguais. A taxa ótima de inflação é igual a zero.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1D798BC-0691-45F7-92DE-BF92B74F087B}"/>
              </a:ext>
            </a:extLst>
          </p:cNvPr>
          <p:cNvSpPr txBox="1"/>
          <p:nvPr/>
        </p:nvSpPr>
        <p:spPr>
          <a:xfrm>
            <a:off x="5076056" y="483518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3FD3427-251B-4152-B9C7-6C65D217CC13}"/>
              </a:ext>
            </a:extLst>
          </p:cNvPr>
          <p:cNvSpPr txBox="1"/>
          <p:nvPr/>
        </p:nvSpPr>
        <p:spPr>
          <a:xfrm>
            <a:off x="191343" y="858654"/>
            <a:ext cx="880943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 acordo com a curva de Phillips, quando a taxa de inflação efetiva é igual à taxa de inflação esperada, a taxa de desemprego é igual à taxa de desemprego natural.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Como o objetivo da autoridade monetária (Bacen) é obter o menor valor para L (menor perda), o que ocorre quando o Bacen define uma inflação igual a zero.</a:t>
            </a:r>
          </a:p>
        </p:txBody>
      </p:sp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960B935C-845C-42C3-AD52-F66FA8418A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539734"/>
              </p:ext>
            </p:extLst>
          </p:nvPr>
        </p:nvGraphicFramePr>
        <p:xfrm>
          <a:off x="755576" y="3003798"/>
          <a:ext cx="6912768" cy="59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17560" imgH="279360" progId="Equation.DSMT4">
                  <p:embed/>
                </p:oleObj>
              </mc:Choice>
              <mc:Fallback>
                <p:oleObj name="Equation" r:id="rId2" imgW="3517560" imgH="279360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CB302384-2C60-4C07-B3D2-6DA14A4AF6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003798"/>
                        <a:ext cx="6912768" cy="591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30D805D6-AD70-4DE9-88D3-C18E282ECE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099627"/>
              </p:ext>
            </p:extLst>
          </p:nvPr>
        </p:nvGraphicFramePr>
        <p:xfrm>
          <a:off x="755576" y="3580711"/>
          <a:ext cx="583264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22560" imgH="507960" progId="Equation.DSMT4">
                  <p:embed/>
                </p:oleObj>
              </mc:Choice>
              <mc:Fallback>
                <p:oleObj name="Equation" r:id="rId4" imgW="3022560" imgH="507960" progId="Equation.DSMT4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E3DBC472-54E6-4B8A-BB8C-00A51B3828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580711"/>
                        <a:ext cx="5832648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6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CA22D10-A6AA-4E34-B62E-472444F9DEDF}"/>
              </a:ext>
            </a:extLst>
          </p:cNvPr>
          <p:cNvSpPr/>
          <p:nvPr/>
        </p:nvSpPr>
        <p:spPr>
          <a:xfrm>
            <a:off x="107504" y="-308570"/>
            <a:ext cx="89289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o Banco Central escolhe uma política discricionária, a inflação efetiva é igual a 0,05. </a:t>
            </a:r>
          </a:p>
          <a:p>
            <a:pPr algn="just"/>
            <a:endParaRPr lang="pt-BR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29409BC-50CA-4C4D-BF0C-FA7AC3AEF931}"/>
              </a:ext>
            </a:extLst>
          </p:cNvPr>
          <p:cNvSpPr txBox="1"/>
          <p:nvPr/>
        </p:nvSpPr>
        <p:spPr>
          <a:xfrm>
            <a:off x="2843808" y="339502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C10D06E-1225-4344-AFB8-D011AAD9C21A}"/>
              </a:ext>
            </a:extLst>
          </p:cNvPr>
          <p:cNvSpPr txBox="1"/>
          <p:nvPr/>
        </p:nvSpPr>
        <p:spPr>
          <a:xfrm>
            <a:off x="179512" y="771550"/>
            <a:ext cx="88451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caso da política discricionária, o Bacen toma suas decisões após a expectativa de inflação ser formada.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Nesse caso, devemos minimizar a perda, considerando o possível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trade-off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de curto prazo, dado pela curva de Phillips, dados os valores de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i="1" dirty="0" err="1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(variáveis exógenas, nesse caso).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D8C53196-C9AE-4E56-A1AC-0A0B802443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644492"/>
              </p:ext>
            </p:extLst>
          </p:nvPr>
        </p:nvGraphicFramePr>
        <p:xfrm>
          <a:off x="539552" y="2427734"/>
          <a:ext cx="6120680" cy="130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97000" imgH="660240" progId="Equation.DSMT4">
                  <p:embed/>
                </p:oleObj>
              </mc:Choice>
              <mc:Fallback>
                <p:oleObj name="Equation" r:id="rId2" imgW="2997000" imgH="660240" progId="Equation.DSMT4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979248D4-5397-45CF-BAEC-5E218EA3ED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27734"/>
                        <a:ext cx="6120680" cy="13063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D43B5ABB-4D30-4D13-9EE5-FD8B8143D2B8}"/>
              </a:ext>
            </a:extLst>
          </p:cNvPr>
          <p:cNvSpPr txBox="1"/>
          <p:nvPr/>
        </p:nvSpPr>
        <p:spPr>
          <a:xfrm>
            <a:off x="191344" y="3795886"/>
            <a:ext cx="8845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os agentes são racionais, teremos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dirty="0" err="1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pt-BR" sz="2000" dirty="0">
                <a:latin typeface="Symbol" panose="05050102010706020507" pitchFamily="18" charset="2"/>
                <a:cs typeface="Arial" panose="020B0604020202020204" pitchFamily="34" charset="0"/>
              </a:rPr>
              <a:t> p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* , o que implica em        U = U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uma regra ou utilizando uma política discricionária, o resultado acima é obtido, entretanto, a inflação será menor no primeiro caso.</a:t>
            </a:r>
          </a:p>
        </p:txBody>
      </p:sp>
    </p:spTree>
    <p:extLst>
      <p:ext uri="{BB962C8B-B14F-4D97-AF65-F5344CB8AC3E}">
        <p14:creationId xmlns:p14="http://schemas.microsoft.com/office/powerpoint/2010/main" val="134003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EB02BC4-1D32-4F38-8EEA-65FF85B7E9D6}"/>
              </a:ext>
            </a:extLst>
          </p:cNvPr>
          <p:cNvSpPr/>
          <p:nvPr/>
        </p:nvSpPr>
        <p:spPr>
          <a:xfrm>
            <a:off x="107504" y="-236562"/>
            <a:ext cx="89289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Banco Central escolhe uma regra fixa para a política monetária, então </a:t>
            </a:r>
            <a:r>
              <a:rPr lang="pt-BR" sz="2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= Un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115D075-9055-498C-9FAB-8B7F3779DF4B}"/>
              </a:ext>
            </a:extLst>
          </p:cNvPr>
          <p:cNvSpPr txBox="1"/>
          <p:nvPr/>
        </p:nvSpPr>
        <p:spPr>
          <a:xfrm>
            <a:off x="3347864" y="411510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B8569DC-BAD7-48EF-9C3F-FF8CAD9AD4CA}"/>
              </a:ext>
            </a:extLst>
          </p:cNvPr>
          <p:cNvSpPr txBox="1"/>
          <p:nvPr/>
        </p:nvSpPr>
        <p:spPr>
          <a:xfrm>
            <a:off x="107504" y="843558"/>
            <a:ext cx="8845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Verdadeiro, considerando que o Bacen está comprometido com a regra anunciada. Nesse caso, por exemplo, se o Bacen anuncia uma inflação igual a zero, teremos </a:t>
            </a:r>
            <a:r>
              <a:rPr lang="pt-BR" sz="2200" i="1" dirty="0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200" i="1" dirty="0" err="1"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= 0  e  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U = </a:t>
            </a:r>
            <a:r>
              <a:rPr 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= 0.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7B140621-529E-43F7-8E07-F30EE11FEC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634842"/>
              </p:ext>
            </p:extLst>
          </p:nvPr>
        </p:nvGraphicFramePr>
        <p:xfrm>
          <a:off x="617463" y="2042066"/>
          <a:ext cx="6906865" cy="112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40080" imgH="533160" progId="Equation.DSMT4">
                  <p:embed/>
                </p:oleObj>
              </mc:Choice>
              <mc:Fallback>
                <p:oleObj name="Equation" r:id="rId2" imgW="3340080" imgH="533160" progId="Equation.DSMT4">
                  <p:embed/>
                  <p:pic>
                    <p:nvPicPr>
                      <p:cNvPr id="7" name="Object 3">
                        <a:extLst>
                          <a:ext uri="{FF2B5EF4-FFF2-40B4-BE49-F238E27FC236}">
                            <a16:creationId xmlns:a16="http://schemas.microsoft.com/office/drawing/2014/main" id="{F5C45B21-6F50-4A55-953E-DACE0ADFDB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463" y="2042066"/>
                        <a:ext cx="6906865" cy="112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E3B6944C-FC66-4974-8326-F9B9960CBCF2}"/>
              </a:ext>
            </a:extLst>
          </p:cNvPr>
          <p:cNvSpPr txBox="1"/>
          <p:nvPr/>
        </p:nvSpPr>
        <p:spPr>
          <a:xfrm>
            <a:off x="191344" y="3363838"/>
            <a:ext cx="8845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Observe que, caso a inflação seja positiva, por exemplo, 5%, a parda para a sociedade será maior.</a:t>
            </a:r>
          </a:p>
        </p:txBody>
      </p:sp>
    </p:spTree>
    <p:extLst>
      <p:ext uri="{BB962C8B-B14F-4D97-AF65-F5344CB8AC3E}">
        <p14:creationId xmlns:p14="http://schemas.microsoft.com/office/powerpoint/2010/main" val="212975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50BE34D-A0C2-4110-97E6-FF87B62BED55}"/>
              </a:ext>
            </a:extLst>
          </p:cNvPr>
          <p:cNvSpPr/>
          <p:nvPr/>
        </p:nvSpPr>
        <p:spPr>
          <a:xfrm>
            <a:off x="179512" y="-236562"/>
            <a:ext cx="884515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Banco Central tem incentivo para criar inflação-surpresa com o intuito de reduzir (temporariamente) o nível de desemprego abaixo da taxa natural, acionando o </a:t>
            </a:r>
            <a:r>
              <a:rPr lang="pt-BR" sz="2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viés inflacionário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3DD86D0-9D89-433C-A9F1-7C73D72FD07C}"/>
              </a:ext>
            </a:extLst>
          </p:cNvPr>
          <p:cNvSpPr txBox="1"/>
          <p:nvPr/>
        </p:nvSpPr>
        <p:spPr>
          <a:xfrm>
            <a:off x="6012160" y="771550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35EDF89-91C8-43BA-B73E-E30CE681E4D6}"/>
              </a:ext>
            </a:extLst>
          </p:cNvPr>
          <p:cNvSpPr txBox="1"/>
          <p:nvPr/>
        </p:nvSpPr>
        <p:spPr>
          <a:xfrm>
            <a:off x="263352" y="1204759"/>
            <a:ext cx="8701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Exatamente como vimos.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0C0E398-B286-432A-85B7-474CFAD52641}"/>
              </a:ext>
            </a:extLst>
          </p:cNvPr>
          <p:cNvSpPr/>
          <p:nvPr/>
        </p:nvSpPr>
        <p:spPr>
          <a:xfrm>
            <a:off x="191344" y="1563638"/>
            <a:ext cx="88333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maior a aversão à inflação do presidente do Banco Central: o resultado do modelo sob discrição mais se aproxima do resultado do modelo sob uma regra fixa. 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9BB0FB0-1971-48A9-BB45-C384F842E654}"/>
              </a:ext>
            </a:extLst>
          </p:cNvPr>
          <p:cNvSpPr txBox="1"/>
          <p:nvPr/>
        </p:nvSpPr>
        <p:spPr>
          <a:xfrm>
            <a:off x="5292080" y="2571750"/>
            <a:ext cx="1008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7260A22-8EBE-4183-B91C-0E186E5B86AF}"/>
              </a:ext>
            </a:extLst>
          </p:cNvPr>
          <p:cNvSpPr txBox="1"/>
          <p:nvPr/>
        </p:nvSpPr>
        <p:spPr>
          <a:xfrm>
            <a:off x="263352" y="3076967"/>
            <a:ext cx="8413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Exatamente como vimos.</a:t>
            </a:r>
          </a:p>
        </p:txBody>
      </p:sp>
    </p:spTree>
    <p:extLst>
      <p:ext uri="{BB962C8B-B14F-4D97-AF65-F5344CB8AC3E}">
        <p14:creationId xmlns:p14="http://schemas.microsoft.com/office/powerpoint/2010/main" val="378501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FF59DAFB-8181-4C8C-A27E-A74E2DA93D75}"/>
              </a:ext>
            </a:extLst>
          </p:cNvPr>
          <p:cNvSpPr txBox="1"/>
          <p:nvPr/>
        </p:nvSpPr>
        <p:spPr>
          <a:xfrm>
            <a:off x="107504" y="123478"/>
            <a:ext cx="8928992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04 – 2021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Considere o Modelo de Oferta e Demanda Agregadas e avalie as seguintes</a:t>
            </a:r>
            <a:b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afirmativas: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Novos Clássicos e Novos Keynesianos, a curva de oferta agregada de longo prazo é vertical independentemente do tipo de formação de expectativas dos agentes.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modelos com expectativas racionais, nem a política fiscal e nem a política monetária irão surtir efeito sobre o produto.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Quanto maior o poder de mercado das empresas, maior será a taxa natural de desemprego.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política monetária expansionista não tem efeito algum sobre o nível de produto no longo prazo.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Modelo Novo Clássico, a existência de rigidezes (nominal ou real) explica a não neutralidade da moeda no longo prazo.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D2B7514-EB1A-4045-9CD3-D135A3570B47}"/>
              </a:ext>
            </a:extLst>
          </p:cNvPr>
          <p:cNvSpPr txBox="1"/>
          <p:nvPr/>
        </p:nvSpPr>
        <p:spPr>
          <a:xfrm>
            <a:off x="3059832" y="170765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E081F62-53D8-4305-972B-10A6F32F41C2}"/>
              </a:ext>
            </a:extLst>
          </p:cNvPr>
          <p:cNvSpPr txBox="1"/>
          <p:nvPr/>
        </p:nvSpPr>
        <p:spPr>
          <a:xfrm>
            <a:off x="5868144" y="23464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2105993-787E-4DA1-AE40-BDC78B394BD8}"/>
              </a:ext>
            </a:extLst>
          </p:cNvPr>
          <p:cNvSpPr txBox="1"/>
          <p:nvPr/>
        </p:nvSpPr>
        <p:spPr>
          <a:xfrm>
            <a:off x="2843808" y="29945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D22A780-6639-4DB9-B0E1-4519E6ABDAB3}"/>
              </a:ext>
            </a:extLst>
          </p:cNvPr>
          <p:cNvSpPr txBox="1"/>
          <p:nvPr/>
        </p:nvSpPr>
        <p:spPr>
          <a:xfrm>
            <a:off x="2843808" y="357057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AD58441-D706-4C3B-A77C-028D4B8720FA}"/>
              </a:ext>
            </a:extLst>
          </p:cNvPr>
          <p:cNvSpPr txBox="1"/>
          <p:nvPr/>
        </p:nvSpPr>
        <p:spPr>
          <a:xfrm>
            <a:off x="6156176" y="415592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47770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DE58DB1-0020-4DCC-82DD-584B55132B50}"/>
              </a:ext>
            </a:extLst>
          </p:cNvPr>
          <p:cNvSpPr txBox="1"/>
          <p:nvPr/>
        </p:nvSpPr>
        <p:spPr>
          <a:xfrm>
            <a:off x="107504" y="141476"/>
            <a:ext cx="892899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caso do nosso exercício:</a:t>
            </a:r>
          </a:p>
          <a:p>
            <a:pPr algn="just"/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(0) Se o Banco Central escolhe uma regra fixa para a política monetária, ele produz inflação zero.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 Banco Central escolhe uma política discricionária, a inflação efetiva é igual a 0,05.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 Banco Central escolhe uma regra fixa para a política monetária,       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= u</a:t>
            </a:r>
            <a:r>
              <a:rPr lang="pt-BR" sz="1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 Banco Central escolhe uma política discricionária,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≠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Quanto maior a aversão do presidente e dos diretores do Banco Central à inflação, o resultado do modelo sob discrição mais se aproxima do resultado do modelo sob uma regra fixa.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14CA2BA-E29C-4743-A046-154B7B0719A3}"/>
              </a:ext>
            </a:extLst>
          </p:cNvPr>
          <p:cNvSpPr txBox="1"/>
          <p:nvPr/>
        </p:nvSpPr>
        <p:spPr>
          <a:xfrm>
            <a:off x="107504" y="620558"/>
            <a:ext cx="8928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Curva de Phillips:                                     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Função perda do Banco Central:                               ;: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03E1F12F-32FF-4F50-B690-F72F935963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398483"/>
              </p:ext>
            </p:extLst>
          </p:nvPr>
        </p:nvGraphicFramePr>
        <p:xfrm>
          <a:off x="2633857" y="570632"/>
          <a:ext cx="2437873" cy="480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200" imgH="253800" progId="Equation.DSMT4">
                  <p:embed/>
                </p:oleObj>
              </mc:Choice>
              <mc:Fallback>
                <p:oleObj name="Equation" r:id="rId2" imgW="1384200" imgH="253800" progId="Equation.DSMT4">
                  <p:embed/>
                  <p:pic>
                    <p:nvPicPr>
                      <p:cNvPr id="4" name="Object 11">
                        <a:extLst>
                          <a:ext uri="{FF2B5EF4-FFF2-40B4-BE49-F238E27FC236}">
                            <a16:creationId xmlns:a16="http://schemas.microsoft.com/office/drawing/2014/main" id="{FAE92CA6-0F6D-4249-9837-3878597D04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857" y="570632"/>
                        <a:ext cx="2437873" cy="480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C37AB737-A8D0-4BAD-9585-5CAEEA25D2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461342"/>
              </p:ext>
            </p:extLst>
          </p:nvPr>
        </p:nvGraphicFramePr>
        <p:xfrm>
          <a:off x="4297898" y="930672"/>
          <a:ext cx="207430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080" imgH="266400" progId="Equation.DSMT4">
                  <p:embed/>
                </p:oleObj>
              </mc:Choice>
              <mc:Fallback>
                <p:oleObj name="Equation" r:id="rId4" imgW="1054080" imgH="266400" progId="Equation.DSMT4">
                  <p:embed/>
                  <p:pic>
                    <p:nvPicPr>
                      <p:cNvPr id="5" name="Object 11">
                        <a:extLst>
                          <a:ext uri="{FF2B5EF4-FFF2-40B4-BE49-F238E27FC236}">
                            <a16:creationId xmlns:a16="http://schemas.microsoft.com/office/drawing/2014/main" id="{67161BF5-02C1-4103-955E-60F0F87446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898" y="930672"/>
                        <a:ext cx="207430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410325BF-79E5-43AD-B742-254DF792E523}"/>
              </a:ext>
            </a:extLst>
          </p:cNvPr>
          <p:cNvSpPr txBox="1"/>
          <p:nvPr/>
        </p:nvSpPr>
        <p:spPr>
          <a:xfrm>
            <a:off x="2555776" y="206769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3D4C2C6-6E95-4E17-9F6E-F2616D5A336D}"/>
              </a:ext>
            </a:extLst>
          </p:cNvPr>
          <p:cNvSpPr txBox="1"/>
          <p:nvPr/>
        </p:nvSpPr>
        <p:spPr>
          <a:xfrm>
            <a:off x="7596336" y="357986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0BDABA4A-9259-4D31-A10C-DF598ACD437D}"/>
              </a:ext>
            </a:extLst>
          </p:cNvPr>
          <p:cNvSpPr txBox="1"/>
          <p:nvPr/>
        </p:nvSpPr>
        <p:spPr>
          <a:xfrm>
            <a:off x="1763688" y="264375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855027F-7DED-4363-B96D-33A7B167BC0D}"/>
              </a:ext>
            </a:extLst>
          </p:cNvPr>
          <p:cNvSpPr txBox="1"/>
          <p:nvPr/>
        </p:nvSpPr>
        <p:spPr>
          <a:xfrm>
            <a:off x="899592" y="329183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5B11D58-F629-4D62-B441-C88ECCBDF69C}"/>
              </a:ext>
            </a:extLst>
          </p:cNvPr>
          <p:cNvSpPr txBox="1"/>
          <p:nvPr/>
        </p:nvSpPr>
        <p:spPr>
          <a:xfrm>
            <a:off x="3563888" y="450667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310511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EF062E7-3D5C-4113-B8A0-F5BBA5583C48}"/>
              </a:ext>
            </a:extLst>
          </p:cNvPr>
          <p:cNvSpPr txBox="1"/>
          <p:nvPr/>
        </p:nvSpPr>
        <p:spPr>
          <a:xfrm>
            <a:off x="138223" y="154831"/>
            <a:ext cx="8898273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14 - 2021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uma economia em que as empresas operam sob concorrência perfeita. A função de  produção  é  dada  por       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em  que  Y  é o produto e N é o número de horas trabalhadas. Sabendo que a determinação dos salários é dada pela  curva                            , em  que P é o nível de preços (esperado = efetivo; isto é,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F(N, Z)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a função que determina o poder de barganha dos trabalhadores e Z é o seguro-desemprego. Suponha que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F(N, Z) = Z + 10N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em que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34. Calcule o salário real que equilibra o mercado de trabalho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D5E35B4F-2BDE-44E2-849F-05A53FD632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632729"/>
              </p:ext>
            </p:extLst>
          </p:nvPr>
        </p:nvGraphicFramePr>
        <p:xfrm>
          <a:off x="5402142" y="771550"/>
          <a:ext cx="2122186" cy="395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215640" progId="Equation.DSMT4">
                  <p:embed/>
                </p:oleObj>
              </mc:Choice>
              <mc:Fallback>
                <p:oleObj name="Equation" r:id="rId2" imgW="1143000" imgH="215640" progId="Equation.DSMT4">
                  <p:embed/>
                  <p:pic>
                    <p:nvPicPr>
                      <p:cNvPr id="4" name="Object 11">
                        <a:extLst>
                          <a:ext uri="{FF2B5EF4-FFF2-40B4-BE49-F238E27FC236}">
                            <a16:creationId xmlns:a16="http://schemas.microsoft.com/office/drawing/2014/main" id="{FAE92CA6-0F6D-4249-9837-3878597D04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2142" y="771550"/>
                        <a:ext cx="2122186" cy="3954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AF9C5500-ED56-4D9B-91BA-0154A64E4D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312887"/>
              </p:ext>
            </p:extLst>
          </p:nvPr>
        </p:nvGraphicFramePr>
        <p:xfrm>
          <a:off x="5508104" y="1419622"/>
          <a:ext cx="1800200" cy="467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253800" progId="Equation.DSMT4">
                  <p:embed/>
                </p:oleObj>
              </mc:Choice>
              <mc:Fallback>
                <p:oleObj name="Equation" r:id="rId4" imgW="1015920" imgH="253800" progId="Equation.DSMT4">
                  <p:embed/>
                  <p:pic>
                    <p:nvPicPr>
                      <p:cNvPr id="4" name="Object 11">
                        <a:extLst>
                          <a:ext uri="{FF2B5EF4-FFF2-40B4-BE49-F238E27FC236}">
                            <a16:creationId xmlns:a16="http://schemas.microsoft.com/office/drawing/2014/main" id="{D5E35B4F-2BDE-44E2-849F-05A53FD632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419622"/>
                        <a:ext cx="1800200" cy="467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3C04CBFF-11A4-47BE-A513-617241569D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947540"/>
              </p:ext>
            </p:extLst>
          </p:nvPr>
        </p:nvGraphicFramePr>
        <p:xfrm>
          <a:off x="5292080" y="1707654"/>
          <a:ext cx="812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190440" progId="Equation.DSMT4">
                  <p:embed/>
                </p:oleObj>
              </mc:Choice>
              <mc:Fallback>
                <p:oleObj name="Equation" r:id="rId6" imgW="444240" imgH="190440" progId="Equation.DSMT4">
                  <p:embed/>
                  <p:pic>
                    <p:nvPicPr>
                      <p:cNvPr id="5" name="Object 11">
                        <a:extLst>
                          <a:ext uri="{FF2B5EF4-FFF2-40B4-BE49-F238E27FC236}">
                            <a16:creationId xmlns:a16="http://schemas.microsoft.com/office/drawing/2014/main" id="{AF9C5500-ED56-4D9B-91BA-0154A64E4D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707654"/>
                        <a:ext cx="8128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6CEFF55E-7889-4FA0-A025-7660A57050AD}"/>
              </a:ext>
            </a:extLst>
          </p:cNvPr>
          <p:cNvSpPr txBox="1"/>
          <p:nvPr/>
        </p:nvSpPr>
        <p:spPr>
          <a:xfrm>
            <a:off x="5652120" y="264375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C00000"/>
                </a:solidFill>
              </a:rPr>
              <a:t>Resposta: 94</a:t>
            </a:r>
          </a:p>
        </p:txBody>
      </p:sp>
    </p:spTree>
    <p:extLst>
      <p:ext uri="{BB962C8B-B14F-4D97-AF65-F5344CB8AC3E}">
        <p14:creationId xmlns:p14="http://schemas.microsoft.com/office/powerpoint/2010/main" val="3665936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id="{40A62D25-8A19-40FE-9F1A-BE6B21B83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2" y="51470"/>
            <a:ext cx="8944744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Determinação</a:t>
            </a:r>
            <a:r>
              <a:rPr lang="en-US" alt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alt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salários</a:t>
            </a:r>
            <a:endParaRPr lang="en-US" alt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8">
            <a:extLst>
              <a:ext uri="{FF2B5EF4-FFF2-40B4-BE49-F238E27FC236}">
                <a16:creationId xmlns:a16="http://schemas.microsoft.com/office/drawing/2014/main" id="{067A56C2-DAB2-4CA7-B83F-4923C2CED0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477533"/>
              </p:ext>
            </p:extLst>
          </p:nvPr>
        </p:nvGraphicFramePr>
        <p:xfrm>
          <a:off x="580528" y="567911"/>
          <a:ext cx="2407296" cy="895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431640" progId="Equation.DSMT4">
                  <p:embed/>
                </p:oleObj>
              </mc:Choice>
              <mc:Fallback>
                <p:oleObj name="Equation" r:id="rId2" imgW="1130040" imgH="431640" progId="Equation.DSMT4">
                  <p:embed/>
                  <p:pic>
                    <p:nvPicPr>
                      <p:cNvPr id="1638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28" y="567911"/>
                        <a:ext cx="2407296" cy="89584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">
            <a:extLst>
              <a:ext uri="{FF2B5EF4-FFF2-40B4-BE49-F238E27FC236}">
                <a16:creationId xmlns:a16="http://schemas.microsoft.com/office/drawing/2014/main" id="{4CD9BA56-C815-4426-889D-D398FC826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8" y="1563638"/>
            <a:ext cx="8944744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salário</a:t>
            </a:r>
            <a:r>
              <a:rPr lang="en-US" alt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nominal </a:t>
            </a:r>
            <a:r>
              <a:rPr lang="en-US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fixado</a:t>
            </a:r>
            <a:r>
              <a:rPr lang="en-US" alt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alt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negociação</a:t>
            </a:r>
            <a:r>
              <a:rPr lang="en-US" alt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</a:t>
            </a:r>
            <a:r>
              <a:rPr lang="en-US" altLang="en-US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de:</a:t>
            </a:r>
          </a:p>
          <a:p>
            <a:pPr marL="457200" indent="-457200" algn="just" eaLnBrk="1" hangingPunct="1">
              <a:buFont typeface="Wingdings" panose="05000000000000000000" pitchFamily="2" charset="2"/>
              <a:buChar char="§"/>
            </a:pPr>
            <a:endParaRPr lang="en-US" altLang="en-US" sz="5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§"/>
            </a:pPr>
            <a:endParaRPr lang="en-US" altLang="en-US" sz="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2000" lvl="1" indent="-457200" algn="just">
              <a:buFont typeface="Wingdings" panose="05000000000000000000" pitchFamily="2" charset="2"/>
              <a:buChar char="§"/>
            </a:pP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Firmas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trabalhadores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raciocinam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termos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salários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reais.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Entretanto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w  é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fixado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há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conhecimento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nível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preços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2000" lvl="1" indent="-457200" algn="just">
              <a:buFont typeface="Wingdings" panose="05000000000000000000" pitchFamily="2" charset="2"/>
              <a:buChar char="§"/>
            </a:pPr>
            <a:endParaRPr lang="en-US" altLang="en-US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2000" lvl="1" indent="-457200" algn="just">
              <a:buFont typeface="Wingdings" panose="05000000000000000000" pitchFamily="2" charset="2"/>
              <a:buChar char="§"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aumento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nível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horas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trabalhadas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aumenta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salário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2000" lvl="1" indent="-457200" algn="just">
              <a:buFont typeface="Wingdings" panose="05000000000000000000" pitchFamily="2" charset="2"/>
              <a:buChar char="§"/>
            </a:pPr>
            <a:endParaRPr lang="en-US" altLang="en-US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2000" lvl="1" indent="-457200" algn="just">
              <a:buFont typeface="Wingdings" panose="05000000000000000000" pitchFamily="2" charset="2"/>
              <a:buChar char="§"/>
            </a:pP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Quanto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maior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seguro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desemprego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menor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custo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oportunidade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desemprego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maior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pressão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salário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4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757C134-142D-4DE4-8322-4554B511FC0C}"/>
              </a:ext>
            </a:extLst>
          </p:cNvPr>
          <p:cNvSpPr/>
          <p:nvPr/>
        </p:nvSpPr>
        <p:spPr>
          <a:xfrm>
            <a:off x="698376" y="1707653"/>
            <a:ext cx="9144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831DB3CF-9B79-4EBA-8986-A65990B60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23478"/>
            <a:ext cx="367240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</a:t>
            </a: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preços</a:t>
            </a: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efetivo</a:t>
            </a: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alt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conhecido</a:t>
            </a: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temos</a:t>
            </a:r>
            <a:r>
              <a:rPr lang="en-US" altLang="en-US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F2DEA565-FDA7-4199-9C9F-ACFFFB4F92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191832"/>
              </p:ext>
            </p:extLst>
          </p:nvPr>
        </p:nvGraphicFramePr>
        <p:xfrm>
          <a:off x="4788024" y="155976"/>
          <a:ext cx="1726406" cy="772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76240" imgH="393480" progId="Equation.DSMT4">
                  <p:embed/>
                </p:oleObj>
              </mc:Choice>
              <mc:Fallback>
                <p:oleObj name="Equation" r:id="rId2" imgW="876240" imgH="393480" progId="Equation.DSMT4">
                  <p:embed/>
                  <p:pic>
                    <p:nvPicPr>
                      <p:cNvPr id="174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55976"/>
                        <a:ext cx="1726406" cy="772947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28344600-BE6B-4E36-919F-A8BD02D371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352867"/>
              </p:ext>
            </p:extLst>
          </p:nvPr>
        </p:nvGraphicFramePr>
        <p:xfrm>
          <a:off x="2146176" y="1059582"/>
          <a:ext cx="6314256" cy="1944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17640" imgH="939600" progId="Equation.DSMT4">
                  <p:embed/>
                </p:oleObj>
              </mc:Choice>
              <mc:Fallback>
                <p:oleObj name="Equation" r:id="rId4" imgW="2717640" imgH="939600" progId="Equation.DSMT4">
                  <p:embed/>
                  <p:pic>
                    <p:nvPicPr>
                      <p:cNvPr id="1741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176" y="1059582"/>
                        <a:ext cx="6314256" cy="194421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>
            <a:extLst>
              <a:ext uri="{FF2B5EF4-FFF2-40B4-BE49-F238E27FC236}">
                <a16:creationId xmlns:a16="http://schemas.microsoft.com/office/drawing/2014/main" id="{9DD63F55-8B89-48B6-83BA-2707AF569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1738688"/>
            <a:ext cx="105568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b="1" dirty="0">
                <a:solidFill>
                  <a:srgbClr val="000000"/>
                </a:solidFill>
                <a:latin typeface="+mn-lt"/>
              </a:rPr>
              <a:t>Logo</a:t>
            </a:r>
          </a:p>
        </p:txBody>
      </p:sp>
      <p:cxnSp>
        <p:nvCxnSpPr>
          <p:cNvPr id="7" name="Conector de seta reta 2">
            <a:extLst>
              <a:ext uri="{FF2B5EF4-FFF2-40B4-BE49-F238E27FC236}">
                <a16:creationId xmlns:a16="http://schemas.microsoft.com/office/drawing/2014/main" id="{DA7D5565-BE04-461D-A414-7AF3B25A0B89}"/>
              </a:ext>
            </a:extLst>
          </p:cNvPr>
          <p:cNvCxnSpPr/>
          <p:nvPr/>
        </p:nvCxnSpPr>
        <p:spPr>
          <a:xfrm>
            <a:off x="1612776" y="2012453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E06B9C3A-FEEB-4110-8257-6A93DC90A0F5}"/>
              </a:ext>
            </a:extLst>
          </p:cNvPr>
          <p:cNvSpPr txBox="1"/>
          <p:nvPr/>
        </p:nvSpPr>
        <p:spPr>
          <a:xfrm>
            <a:off x="179512" y="3119938"/>
            <a:ext cx="8784976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Observe que se o nível de preços observado for igual ao nível de preços esperado o salário real será igual ao salário real objetivado, implicando em equilíbrio no mercado de trabalho.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FC87547D-48C5-4858-91DD-997F6EBEE4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262415"/>
              </p:ext>
            </p:extLst>
          </p:nvPr>
        </p:nvGraphicFramePr>
        <p:xfrm>
          <a:off x="698377" y="4344076"/>
          <a:ext cx="8122096" cy="553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77880" imgH="228600" progId="Equation.DSMT4">
                  <p:embed/>
                </p:oleObj>
              </mc:Choice>
              <mc:Fallback>
                <p:oleObj name="Equation" r:id="rId6" imgW="3377880" imgH="228600" progId="Equation.DSMT4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8377" y="4344076"/>
                        <a:ext cx="8122096" cy="55316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ector de seta reta 2">
            <a:extLst>
              <a:ext uri="{FF2B5EF4-FFF2-40B4-BE49-F238E27FC236}">
                <a16:creationId xmlns:a16="http://schemas.microsoft.com/office/drawing/2014/main" id="{E2E42BD6-5EC8-4BAB-89CB-2BBF028932BA}"/>
              </a:ext>
            </a:extLst>
          </p:cNvPr>
          <p:cNvCxnSpPr>
            <a:cxnSpLocks/>
          </p:cNvCxnSpPr>
          <p:nvPr/>
        </p:nvCxnSpPr>
        <p:spPr>
          <a:xfrm>
            <a:off x="4283968" y="483518"/>
            <a:ext cx="50405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3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2AE7E55E-17F7-4F0D-A0B1-C91D51C85BFF}"/>
              </a:ext>
            </a:extLst>
          </p:cNvPr>
          <p:cNvSpPr/>
          <p:nvPr/>
        </p:nvSpPr>
        <p:spPr>
          <a:xfrm>
            <a:off x="3232299" y="4016598"/>
            <a:ext cx="1050578" cy="7874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0770313-17B6-46DC-9F66-BD7511608EAC}"/>
              </a:ext>
            </a:extLst>
          </p:cNvPr>
          <p:cNvSpPr/>
          <p:nvPr/>
        </p:nvSpPr>
        <p:spPr>
          <a:xfrm>
            <a:off x="2123728" y="4217601"/>
            <a:ext cx="792088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" name="Object 11">
            <a:extLst>
              <a:ext uri="{FF2B5EF4-FFF2-40B4-BE49-F238E27FC236}">
                <a16:creationId xmlns:a16="http://schemas.microsoft.com/office/drawing/2014/main" id="{F24AA6D9-850E-40A0-8011-E2C6EA70EB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621055"/>
              </p:ext>
            </p:extLst>
          </p:nvPr>
        </p:nvGraphicFramePr>
        <p:xfrm>
          <a:off x="3438748" y="699542"/>
          <a:ext cx="2322968" cy="43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215640" progId="Equation.DSMT4">
                  <p:embed/>
                </p:oleObj>
              </mc:Choice>
              <mc:Fallback>
                <p:oleObj name="Equation" r:id="rId2" imgW="1143000" imgH="215640" progId="Equation.DSMT4">
                  <p:embed/>
                  <p:pic>
                    <p:nvPicPr>
                      <p:cNvPr id="4" name="Object 11">
                        <a:extLst>
                          <a:ext uri="{FF2B5EF4-FFF2-40B4-BE49-F238E27FC236}">
                            <a16:creationId xmlns:a16="http://schemas.microsoft.com/office/drawing/2014/main" id="{D5E35B4F-2BDE-44E2-849F-05A53FD632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748" y="699542"/>
                        <a:ext cx="2322968" cy="43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8EFB22BD-28A4-4BFC-91BC-9450D9BDE3EF}"/>
              </a:ext>
            </a:extLst>
          </p:cNvPr>
          <p:cNvSpPr txBox="1"/>
          <p:nvPr/>
        </p:nvSpPr>
        <p:spPr>
          <a:xfrm>
            <a:off x="107504" y="195486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Resolvendo o exercício.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1B54D60-1223-4699-9D6A-123053364D7B}"/>
              </a:ext>
            </a:extLst>
          </p:cNvPr>
          <p:cNvSpPr txBox="1"/>
          <p:nvPr/>
        </p:nvSpPr>
        <p:spPr>
          <a:xfrm>
            <a:off x="107504" y="699543"/>
            <a:ext cx="35283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Função de Produção →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1ADCA36-4F66-4B07-B36C-B4B3F15F89F4}"/>
              </a:ext>
            </a:extLst>
          </p:cNvPr>
          <p:cNvSpPr txBox="1"/>
          <p:nvPr/>
        </p:nvSpPr>
        <p:spPr>
          <a:xfrm>
            <a:off x="107504" y="1354624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Produtividade Marginal do Trabalho </a:t>
            </a:r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F8D21301-25E8-4461-A5EC-EC52390B5D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327289"/>
              </p:ext>
            </p:extLst>
          </p:nvPr>
        </p:nvGraphicFramePr>
        <p:xfrm>
          <a:off x="5292080" y="1208286"/>
          <a:ext cx="29686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0160" imgH="393480" progId="Equation.DSMT4">
                  <p:embed/>
                </p:oleObj>
              </mc:Choice>
              <mc:Fallback>
                <p:oleObj name="Equation" r:id="rId4" imgW="1460160" imgH="393480" progId="Equation.DSMT4">
                  <p:embed/>
                  <p:pic>
                    <p:nvPicPr>
                      <p:cNvPr id="2" name="Object 11">
                        <a:extLst>
                          <a:ext uri="{FF2B5EF4-FFF2-40B4-BE49-F238E27FC236}">
                            <a16:creationId xmlns:a16="http://schemas.microsoft.com/office/drawing/2014/main" id="{F24AA6D9-850E-40A0-8011-E2C6EA70EB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208286"/>
                        <a:ext cx="29686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>
            <a:extLst>
              <a:ext uri="{FF2B5EF4-FFF2-40B4-BE49-F238E27FC236}">
                <a16:creationId xmlns:a16="http://schemas.microsoft.com/office/drawing/2014/main" id="{CDBFBC7B-B609-4810-827F-EB45E1868C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114143"/>
              </p:ext>
            </p:extLst>
          </p:nvPr>
        </p:nvGraphicFramePr>
        <p:xfrm>
          <a:off x="3438748" y="1936353"/>
          <a:ext cx="5597748" cy="743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63760" imgH="393480" progId="Equation.DSMT4">
                  <p:embed/>
                </p:oleObj>
              </mc:Choice>
              <mc:Fallback>
                <p:oleObj name="Equation" r:id="rId6" imgW="3263760" imgH="393480" progId="Equation.DSMT4">
                  <p:embed/>
                  <p:pic>
                    <p:nvPicPr>
                      <p:cNvPr id="5" name="Object 11">
                        <a:extLst>
                          <a:ext uri="{FF2B5EF4-FFF2-40B4-BE49-F238E27FC236}">
                            <a16:creationId xmlns:a16="http://schemas.microsoft.com/office/drawing/2014/main" id="{AF9C5500-ED56-4D9B-91BA-0154A64E4D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748" y="1936353"/>
                        <a:ext cx="5597748" cy="7430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D4FA29F1-666D-4FD7-B699-D70126146A82}"/>
              </a:ext>
            </a:extLst>
          </p:cNvPr>
          <p:cNvSpPr txBox="1"/>
          <p:nvPr/>
        </p:nvSpPr>
        <p:spPr>
          <a:xfrm>
            <a:off x="107504" y="2068855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Em equilíbrio, temos </a:t>
            </a:r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FC67D23-2CD5-41A5-8D87-CF78C988EBAC}"/>
              </a:ext>
            </a:extLst>
          </p:cNvPr>
          <p:cNvSpPr txBox="1"/>
          <p:nvPr/>
        </p:nvSpPr>
        <p:spPr>
          <a:xfrm>
            <a:off x="107504" y="2814151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Como  </a:t>
            </a:r>
          </a:p>
        </p:txBody>
      </p:sp>
      <p:graphicFrame>
        <p:nvGraphicFramePr>
          <p:cNvPr id="10" name="Object 11">
            <a:extLst>
              <a:ext uri="{FF2B5EF4-FFF2-40B4-BE49-F238E27FC236}">
                <a16:creationId xmlns:a16="http://schemas.microsoft.com/office/drawing/2014/main" id="{EC9AFD66-3E17-4C40-BF63-2D5196B15B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817854"/>
              </p:ext>
            </p:extLst>
          </p:nvPr>
        </p:nvGraphicFramePr>
        <p:xfrm>
          <a:off x="1267406" y="2668973"/>
          <a:ext cx="4600738" cy="766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27200" imgH="393480" progId="Equation.DSMT4">
                  <p:embed/>
                </p:oleObj>
              </mc:Choice>
              <mc:Fallback>
                <p:oleObj name="Equation" r:id="rId8" imgW="2527200" imgH="393480" progId="Equation.DSMT4">
                  <p:embed/>
                  <p:pic>
                    <p:nvPicPr>
                      <p:cNvPr id="7" name="Object 11">
                        <a:extLst>
                          <a:ext uri="{FF2B5EF4-FFF2-40B4-BE49-F238E27FC236}">
                            <a16:creationId xmlns:a16="http://schemas.microsoft.com/office/drawing/2014/main" id="{CDBFBC7B-B609-4810-827F-EB45E1868C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7406" y="2668973"/>
                        <a:ext cx="4600738" cy="766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20DE-8D1F-487E-A0CE-B5201613DE98}"/>
              </a:ext>
            </a:extLst>
          </p:cNvPr>
          <p:cNvSpPr txBox="1"/>
          <p:nvPr/>
        </p:nvSpPr>
        <p:spPr>
          <a:xfrm>
            <a:off x="107504" y="3509015"/>
            <a:ext cx="532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Como a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PMgN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W/P em equilíbrio </a:t>
            </a:r>
            <a:r>
              <a:rPr lang="pt-BR" sz="22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430A989-E318-4B99-BEFF-C0B3459C05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659936"/>
              </p:ext>
            </p:extLst>
          </p:nvPr>
        </p:nvGraphicFramePr>
        <p:xfrm>
          <a:off x="5275065" y="3522023"/>
          <a:ext cx="247808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18960" imgH="177480" progId="Equation.DSMT4">
                  <p:embed/>
                </p:oleObj>
              </mc:Choice>
              <mc:Fallback>
                <p:oleObj name="Equation" r:id="rId10" imgW="1218960" imgH="177480" progId="Equation.DSMT4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F8D21301-25E8-4461-A5EC-EC52390B5D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065" y="3522023"/>
                        <a:ext cx="247808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>
            <a:extLst>
              <a:ext uri="{FF2B5EF4-FFF2-40B4-BE49-F238E27FC236}">
                <a16:creationId xmlns:a16="http://schemas.microsoft.com/office/drawing/2014/main" id="{1B0143F4-E88C-4493-B19D-217FCD5F30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707804"/>
              </p:ext>
            </p:extLst>
          </p:nvPr>
        </p:nvGraphicFramePr>
        <p:xfrm>
          <a:off x="539552" y="4016598"/>
          <a:ext cx="37433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41400" imgH="393480" progId="Equation.DSMT4">
                  <p:embed/>
                </p:oleObj>
              </mc:Choice>
              <mc:Fallback>
                <p:oleObj name="Equation" r:id="rId12" imgW="1841400" imgH="393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430A989-E318-4B99-BEFF-C0B3459C05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016598"/>
                        <a:ext cx="374332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31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4" grpId="0"/>
      <p:bldP spid="5" grpId="0"/>
      <p:bldP spid="8" grpId="0"/>
      <p:bldP spid="9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961A2C5-A9F8-4CB1-85B9-1B99D499C729}"/>
              </a:ext>
            </a:extLst>
          </p:cNvPr>
          <p:cNvSpPr txBox="1"/>
          <p:nvPr/>
        </p:nvSpPr>
        <p:spPr>
          <a:xfrm>
            <a:off x="107504" y="99079"/>
            <a:ext cx="8928992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07 - 2021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base nas teorias do consumo e do investimento, assinale como verdadeiras ou falsas as assertivas abaixo: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Teoria da Renda Permanente ressalta que o horizonte de planejamento dos consumidores é sua vida inteira e a Teoria do Ciclo da Vida enfatiza que os consumidores olham além da renda corrente.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acordo com a Teoria da Renda Permanente e a Teoria do Ciclo da Vida, as decisões de consumo dependem não apenas da renda corrente do indivíduo, mas também de sua renda futura esperada e de sua riqueza financeira.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F374CE4-D5F1-49D6-8EA6-221CB496962A}"/>
              </a:ext>
            </a:extLst>
          </p:cNvPr>
          <p:cNvSpPr txBox="1"/>
          <p:nvPr/>
        </p:nvSpPr>
        <p:spPr>
          <a:xfrm>
            <a:off x="5652120" y="169836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0DDB044-D2E7-4659-BDD1-6810EAA2F60F}"/>
              </a:ext>
            </a:extLst>
          </p:cNvPr>
          <p:cNvSpPr txBox="1"/>
          <p:nvPr/>
        </p:nvSpPr>
        <p:spPr>
          <a:xfrm>
            <a:off x="1331640" y="292249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96579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36810A3-79B7-40B0-B85C-DCC822CE1E20}"/>
              </a:ext>
            </a:extLst>
          </p:cNvPr>
          <p:cNvSpPr txBox="1"/>
          <p:nvPr/>
        </p:nvSpPr>
        <p:spPr>
          <a:xfrm>
            <a:off x="107504" y="156572"/>
            <a:ext cx="8928992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Conforme vimos, Renda Permanente e Ciclo Vital são teorias que consideram que as famílias tentam suavizar a trajetória de consumo ao longo do tempo.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5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isso, consideram a renda corrente, a renda futura esperada e a taxa de juros (a riqueza!). Adicionalmente, as famílias sabem que, um maior consumo hoje implica em um menor consumo no futuro, </a:t>
            </a:r>
            <a:r>
              <a:rPr lang="pt-BR" sz="22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ceteris</a:t>
            </a:r>
            <a:r>
              <a:rPr lang="pt-BR" sz="22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paribus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riqueza das famílias é dada pelo valor presente do fluxo de renda.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suavizar a trajetória de consumo as famílias tendem a poupar nos momentos de renda mais alta e </a:t>
            </a:r>
            <a:r>
              <a:rPr lang="pt-BR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despoupar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nos momentos em que ela é mais baixa.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2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C106AB5-7595-4CE9-B17E-4B88DC8A28A2}"/>
              </a:ext>
            </a:extLst>
          </p:cNvPr>
          <p:cNvSpPr txBox="1"/>
          <p:nvPr/>
        </p:nvSpPr>
        <p:spPr>
          <a:xfrm>
            <a:off x="107504" y="99079"/>
            <a:ext cx="8928992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 qual a diferença entre as duas teorias ?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 Permanente </a:t>
            </a:r>
            <a:r>
              <a:rPr lang="pt-BR" sz="2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renda varia de forma aleatória ao longo da vida e as famílias poupam a renda transitória e decidem o seu consumo com base na renda permanente (renda média).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 Vital</a:t>
            </a:r>
            <a:r>
              <a:rPr lang="pt-BR" sz="2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</a:t>
            </a:r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comportamento da poupança depende do estágio do ciclo vital: os indivíduos poupam na juventude (quando a renda é mais alta) e </a:t>
            </a:r>
            <a:r>
              <a:rPr lang="pt-BR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despoupam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velhice (quando a renda é mais baixa).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Isso não é corroborado pela evidência empírica.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7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FA4919F-68F7-4079-BBF1-1633D469F114}"/>
              </a:ext>
            </a:extLst>
          </p:cNvPr>
          <p:cNvSpPr txBox="1"/>
          <p:nvPr/>
        </p:nvSpPr>
        <p:spPr>
          <a:xfrm>
            <a:off x="107504" y="99079"/>
            <a:ext cx="8928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Segundo a Teoria da Renda Permanente, o consumo não responde às variações da renda se elas forem transitórias.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ACFE4A8-3F91-4CC2-B735-59474E701E83}"/>
              </a:ext>
            </a:extLst>
          </p:cNvPr>
          <p:cNvSpPr txBox="1"/>
          <p:nvPr/>
        </p:nvSpPr>
        <p:spPr>
          <a:xfrm>
            <a:off x="5292080" y="47422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5716EAD-99A7-46BA-A73E-F1DFF6FF6F39}"/>
              </a:ext>
            </a:extLst>
          </p:cNvPr>
          <p:cNvSpPr txBox="1"/>
          <p:nvPr/>
        </p:nvSpPr>
        <p:spPr>
          <a:xfrm>
            <a:off x="107504" y="843558"/>
            <a:ext cx="892899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consumo responde fundamentalmente à renda permanente, mas isso não quer dizer que o efeito da renda transitória sobre o consumo seja igual a zero.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a renda do agente econômico aumenta inesperadamente, quanto desse aumento de renda ele julga que se trata de um aumento permanente ?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E37211F3-ACC4-4AC9-84F4-A0558AC40D41}"/>
              </a:ext>
            </a:extLst>
          </p:cNvPr>
          <p:cNvCxnSpPr/>
          <p:nvPr/>
        </p:nvCxnSpPr>
        <p:spPr>
          <a:xfrm>
            <a:off x="6444208" y="2787774"/>
            <a:ext cx="244827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6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19E75EA1-B704-4D94-AB10-267A03534686}"/>
              </a:ext>
            </a:extLst>
          </p:cNvPr>
          <p:cNvSpPr txBox="1">
            <a:spLocks/>
          </p:cNvSpPr>
          <p:nvPr/>
        </p:nvSpPr>
        <p:spPr>
          <a:xfrm>
            <a:off x="107504" y="113878"/>
            <a:ext cx="8856984" cy="502962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Segundo Friedman, a renda pode ser dividida em dois componentes: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renda permanente, (renda que os agentes esperam manter no futuro).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renda transitória ( renda  que  os  agentes  não  esperam  manter  no futuro).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Logo, a renda permanente é a renda média e a renda transitória é o desvio aleatório em relação a essa média.</a:t>
            </a:r>
          </a:p>
          <a:p>
            <a:pPr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As famílias desejam suavizar o consumo. Logo, em um período no qual a renda é relativamente: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Alta → as famílias poupam.</a:t>
            </a: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Baixa → as famílias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despoupam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38C29F7D-B7CA-4C25-8382-013937F5F3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346297"/>
              </p:ext>
            </p:extLst>
          </p:nvPr>
        </p:nvGraphicFramePr>
        <p:xfrm>
          <a:off x="611560" y="894992"/>
          <a:ext cx="1584176" cy="452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1760" imgH="190440" progId="Equation.DSMT4">
                  <p:embed/>
                </p:oleObj>
              </mc:Choice>
              <mc:Fallback>
                <p:oleObj name="Equation" r:id="rId2" imgW="761760" imgH="19044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B7A26DCC-F390-47F8-913D-5E0B807BD7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1560" y="894992"/>
                        <a:ext cx="1584176" cy="45262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975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A2DA5D7-71B4-4D1A-A7F2-761B54D0A4CB}"/>
              </a:ext>
            </a:extLst>
          </p:cNvPr>
          <p:cNvSpPr txBox="1"/>
          <p:nvPr/>
        </p:nvSpPr>
        <p:spPr>
          <a:xfrm>
            <a:off x="107504" y="123478"/>
            <a:ext cx="8928992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questão trata dos possíveis efeitos das políticas de demanda agregada (política fiscal e monetária) sobre o produto, no curto e longo prazos.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que nós vimos sobre isso ?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 Clássico 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 preços e salários flexíveis um aumento da demanda agregada não terá efeito sobre o produto nem mesmo no curto prazo; só afeta as variáveis nominais.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Caso as expectativas sejam formadas </a:t>
            </a:r>
            <a:r>
              <a:rPr lang="pt-BR" sz="20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adaptativamente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expansão da demanda agregada terá efeitos reais no curto prazo, mas será neutra no longo prazo.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Mesmo com expectativas racionais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expansão da demanda agregada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 ter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efeitos reais no curto prazo (no longo prazo será neutra).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Novos Ke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ynesianos 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rigidez de preços (custos de menu, salário de eficiência, falhas de coordenação, salários justapostos,...).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Curva de Oferta de Lucas 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problemas informacionais.</a:t>
            </a:r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8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F218B654-8F22-411A-8097-D06125A7467B}"/>
              </a:ext>
            </a:extLst>
          </p:cNvPr>
          <p:cNvSpPr txBox="1">
            <a:spLocks/>
          </p:cNvSpPr>
          <p:nvPr/>
        </p:nvSpPr>
        <p:spPr>
          <a:xfrm>
            <a:off x="35497" y="29294"/>
            <a:ext cx="9001000" cy="56388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Estimando a Renda Permanente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Dado um aumento na renda, o indivíduo terá que decidir se este aumento é permanente ou transitório. Supondo que a renda  permanente  está relacionada ao comportamento das rendas passadas e da renda futura esperada:</a:t>
            </a:r>
          </a:p>
          <a:p>
            <a:pPr marL="342900" indent="-3429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Simplificando  para  dois  períodos e trabalhando com expectativas adaptativas, temos:  </a:t>
            </a:r>
          </a:p>
          <a:p>
            <a:pPr marL="800100" lvl="1" indent="-3429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Nesse caso, a estimativa da renda permanente é dada pela estimativa da renda permanente do período anterior e por mudanças reais na produção (renda).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AF427428-81C6-4FAF-A9EF-8F5AB911C9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981462"/>
              </p:ext>
            </p:extLst>
          </p:nvPr>
        </p:nvGraphicFramePr>
        <p:xfrm>
          <a:off x="467545" y="1925291"/>
          <a:ext cx="3804438" cy="645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0960" imgH="279360" progId="Equation.DSMT4">
                  <p:embed/>
                </p:oleObj>
              </mc:Choice>
              <mc:Fallback>
                <p:oleObj name="Equation" r:id="rId2" imgW="1650960" imgH="279360" progId="Equation.DSMT4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7545" y="1925291"/>
                        <a:ext cx="3804438" cy="64525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769A148A-17BF-43AD-92D5-629F011371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408440"/>
              </p:ext>
            </p:extLst>
          </p:nvPr>
        </p:nvGraphicFramePr>
        <p:xfrm>
          <a:off x="539552" y="3363838"/>
          <a:ext cx="3384375" cy="607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34960" imgH="253800" progId="Equation.DSMT4">
                  <p:embed/>
                </p:oleObj>
              </mc:Choice>
              <mc:Fallback>
                <p:oleObj name="Equation" r:id="rId4" imgW="1434960" imgH="2538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41712680-1617-435E-B2A5-479FC00B24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3363838"/>
                        <a:ext cx="3384375" cy="607624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421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CED8D054-8E4C-450F-A46C-F6347D9041C6}"/>
              </a:ext>
            </a:extLst>
          </p:cNvPr>
          <p:cNvSpPr txBox="1">
            <a:spLocks/>
          </p:cNvSpPr>
          <p:nvPr/>
        </p:nvSpPr>
        <p:spPr>
          <a:xfrm>
            <a:off x="-36512" y="771550"/>
            <a:ext cx="9073008" cy="5410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Suponha que a renda permanente em t-1 tenha sido estimada em $1.000,00, idêntica a renda corrente.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Caso a renda corrente em t aumente para $1.100,00, o agente econômico terá que decidir se esse aumento é permanente ou transitório. Portanto, temos: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Logo, o parâmetro 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determina quanto de variação na renda corrente o agente econômico interpreta como sendo renda permanente.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B2334EC8-BEA8-4E02-B36E-217324C83B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430708"/>
              </p:ext>
            </p:extLst>
          </p:nvPr>
        </p:nvGraphicFramePr>
        <p:xfrm>
          <a:off x="455489" y="2583447"/>
          <a:ext cx="7430043" cy="492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86200" imgH="253800" progId="Equation.DSMT4">
                  <p:embed/>
                </p:oleObj>
              </mc:Choice>
              <mc:Fallback>
                <p:oleObj name="Equation" r:id="rId2" imgW="3886200" imgH="2538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704FF188-E3CB-45C5-B4C6-9EC0F74EC6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5489" y="2583447"/>
                        <a:ext cx="7430043" cy="492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B376F6F6-4BDA-4D58-AEA1-2FDEF01080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332558"/>
              </p:ext>
            </p:extLst>
          </p:nvPr>
        </p:nvGraphicFramePr>
        <p:xfrm>
          <a:off x="179512" y="142574"/>
          <a:ext cx="3804438" cy="683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34960" imgH="253800" progId="Equation.DSMT4">
                  <p:embed/>
                </p:oleObj>
              </mc:Choice>
              <mc:Fallback>
                <p:oleObj name="Equation" r:id="rId4" imgW="1434960" imgH="2538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8BA571BF-23E1-40AA-B209-D11EE8C835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142574"/>
                        <a:ext cx="3804438" cy="68304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59C23ED4-3C5C-4C08-9C8F-505AC776D2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509828"/>
              </p:ext>
            </p:extLst>
          </p:nvPr>
        </p:nvGraphicFramePr>
        <p:xfrm>
          <a:off x="463427" y="3087503"/>
          <a:ext cx="7259434" cy="492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797280" imgH="253800" progId="Equation.DSMT4">
                  <p:embed/>
                </p:oleObj>
              </mc:Choice>
              <mc:Fallback>
                <p:oleObj name="Equation" r:id="rId6" imgW="3797280" imgH="2538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A640252D-F465-484F-B780-1398D5D1C5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3427" y="3087503"/>
                        <a:ext cx="7259434" cy="492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04A9201D-EE86-4875-AC55-2135D93291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592347"/>
              </p:ext>
            </p:extLst>
          </p:nvPr>
        </p:nvGraphicFramePr>
        <p:xfrm>
          <a:off x="471363" y="3591559"/>
          <a:ext cx="8133085" cy="492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254480" imgH="253800" progId="Equation.DSMT4">
                  <p:embed/>
                </p:oleObj>
              </mc:Choice>
              <mc:Fallback>
                <p:oleObj name="Equation" r:id="rId8" imgW="4254480" imgH="25380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CC0002E9-2FC0-4030-ADB1-C42B95D69E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1363" y="3591559"/>
                        <a:ext cx="8133085" cy="492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355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FB2F4E2-109B-4DEE-8641-A1F01919E00B}"/>
              </a:ext>
            </a:extLst>
          </p:cNvPr>
          <p:cNvSpPr/>
          <p:nvPr/>
        </p:nvSpPr>
        <p:spPr>
          <a:xfrm>
            <a:off x="4211960" y="3265934"/>
            <a:ext cx="3136291" cy="51285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1AF3AA-5175-4570-BD16-3DC02BA41B9F}"/>
              </a:ext>
            </a:extLst>
          </p:cNvPr>
          <p:cNvSpPr txBox="1">
            <a:spLocks/>
          </p:cNvSpPr>
          <p:nvPr/>
        </p:nvSpPr>
        <p:spPr>
          <a:xfrm>
            <a:off x="110008" y="51470"/>
            <a:ext cx="8926488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Implicações da Teoria da Renda Permanente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PMgC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da renda atual 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PMgC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 curto prazo) é substancialmente menor que a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PMgC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da renda permanente 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PMgC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 longo prazo). </a:t>
            </a:r>
          </a:p>
          <a:p>
            <a:pPr lvl="2" algn="just">
              <a:buClr>
                <a:schemeClr val="tx1"/>
              </a:buClr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evidência empírica corrobora essa conclusão.</a:t>
            </a:r>
          </a:p>
          <a:p>
            <a:pPr lvl="2" algn="just">
              <a:buClr>
                <a:schemeClr val="tx1"/>
              </a:buClr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Por simplicidade, considere um modelo com previsão perfeita: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25293790-86D8-4DE6-B2C5-CB326E924F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513899"/>
              </p:ext>
            </p:extLst>
          </p:nvPr>
        </p:nvGraphicFramePr>
        <p:xfrm>
          <a:off x="591441" y="2584288"/>
          <a:ext cx="4512851" cy="56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20760" imgH="253800" progId="Equation.DSMT4">
                  <p:embed/>
                </p:oleObj>
              </mc:Choice>
              <mc:Fallback>
                <p:oleObj name="Equation" r:id="rId2" imgW="2120760" imgH="2538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DA331829-C13B-4CBA-A147-6010517062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91441" y="2584288"/>
                        <a:ext cx="4512851" cy="56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2B21ABFD-E690-4F47-A0D2-F862E03F19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465085"/>
              </p:ext>
            </p:extLst>
          </p:nvPr>
        </p:nvGraphicFramePr>
        <p:xfrm>
          <a:off x="591441" y="3219822"/>
          <a:ext cx="6702896" cy="620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49280" imgH="279360" progId="Equation.DSMT4">
                  <p:embed/>
                </p:oleObj>
              </mc:Choice>
              <mc:Fallback>
                <p:oleObj name="Equation" r:id="rId4" imgW="3149280" imgH="27936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365B2615-C606-4707-97CC-FA7B917C6D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1441" y="3219822"/>
                        <a:ext cx="6702896" cy="6200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CD0E3DAF-0A50-483F-88EA-3BAA891BB7DC}"/>
              </a:ext>
            </a:extLst>
          </p:cNvPr>
          <p:cNvSpPr txBox="1"/>
          <p:nvPr/>
        </p:nvSpPr>
        <p:spPr>
          <a:xfrm>
            <a:off x="609600" y="3939902"/>
            <a:ext cx="8138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PMgC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 Longo Prazo (Renda Permanente) = 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PMgC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 Curto Prazo (Renda Corrente) = 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b(1-</a:t>
            </a:r>
            <a:r>
              <a:rPr lang="pt-BR" sz="2200" i="1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470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FAF95CE4-9EA6-4B4B-8852-1B9BAB81EB19}"/>
              </a:ext>
            </a:extLst>
          </p:cNvPr>
          <p:cNvSpPr txBox="1">
            <a:spLocks/>
          </p:cNvSpPr>
          <p:nvPr/>
        </p:nvSpPr>
        <p:spPr>
          <a:xfrm>
            <a:off x="35496" y="123478"/>
            <a:ext cx="9001000" cy="50405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Portanto, podemos concluir: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  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0,  Y</a:t>
            </a:r>
            <a:r>
              <a:rPr lang="pt-B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, ou seja, a renda permanente é igual a renda corrente. Dito de outro modo, o agente interpretou seu aumento de renda como sendo permanente.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24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 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Y</a:t>
            </a:r>
            <a:r>
              <a:rPr lang="pt-BR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t-1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, a renda permanente permanece inalterada.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 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&gt; Y</a:t>
            </a:r>
            <a:r>
              <a:rPr lang="pt-B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, a  renda  permanente  aumenta mais, quanto menor for o parâmetro </a:t>
            </a:r>
            <a:r>
              <a:rPr lang="pt-BR" sz="22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 Dito de outro modo, quanto menor o parâmetro a , mais o agente econômico está interpretando que a renda corrente será mantida no futuro (renda permanente).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tempo  necessário  para que  a  renda  permanente  se  ajuste  à renda corrente  depende do número de períodos em que a renda corrente aparece defasada.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6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F31F69A-7AEE-4241-BC0D-7CC69D4B6E4C}"/>
              </a:ext>
            </a:extLst>
          </p:cNvPr>
          <p:cNvSpPr txBox="1"/>
          <p:nvPr/>
        </p:nvSpPr>
        <p:spPr>
          <a:xfrm>
            <a:off x="123172" y="771550"/>
            <a:ext cx="88413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Segundo Tobin existe uma  estreita  relação  entre  as  flutuações  no  investimento e as flutuações no mercado de ações.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Ações representam participações na propriedade das empresas e, com isso, quando o valor de mercado da empresa aumenta ampliam-se as ­ oportunidades de  investimentos  lucrativos.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os preços das ações refletem os incentivos  a investir e as decisões de investimento são baseadas na razão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8">
            <a:extLst>
              <a:ext uri="{FF2B5EF4-FFF2-40B4-BE49-F238E27FC236}">
                <a16:creationId xmlns:a16="http://schemas.microsoft.com/office/drawing/2014/main" id="{4CAB84F7-4535-4719-ABF1-6EA679163E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490781"/>
              </p:ext>
            </p:extLst>
          </p:nvPr>
        </p:nvGraphicFramePr>
        <p:xfrm>
          <a:off x="539553" y="3140491"/>
          <a:ext cx="6120680" cy="871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11480" imgH="444240" progId="Equation.DSMT4">
                  <p:embed/>
                </p:oleObj>
              </mc:Choice>
              <mc:Fallback>
                <p:oleObj name="Equation" r:id="rId2" imgW="3111480" imgH="444240" progId="Equation.DSMT4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FE1D59E3-BE9A-495A-A95E-E09B6B7A79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3" y="3140491"/>
                        <a:ext cx="6120680" cy="87141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D450533D-40CA-4150-A9BD-626D223DB682}"/>
              </a:ext>
            </a:extLst>
          </p:cNvPr>
          <p:cNvSpPr txBox="1"/>
          <p:nvPr/>
        </p:nvSpPr>
        <p:spPr>
          <a:xfrm>
            <a:off x="107504" y="4076367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 q &gt; 1 → o valor de mercado do capital instalado é maior que o custo de substituição do mesmo → aumento do investimento: o valor de mercado da empresa aumenta conforme ela adquire mais capital.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9747EB8-49F5-4C45-A4DF-16844B614BDC}"/>
              </a:ext>
            </a:extLst>
          </p:cNvPr>
          <p:cNvSpPr txBox="1"/>
          <p:nvPr/>
        </p:nvSpPr>
        <p:spPr>
          <a:xfrm>
            <a:off x="107504" y="51470"/>
            <a:ext cx="8928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Quanto menos valorizado é o capital instalado em relação ao seu preço de compra atual, maior deverá ser o investimento.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386D4A7-D387-43DA-8D28-95FEC75564EC}"/>
              </a:ext>
            </a:extLst>
          </p:cNvPr>
          <p:cNvSpPr txBox="1"/>
          <p:nvPr/>
        </p:nvSpPr>
        <p:spPr>
          <a:xfrm>
            <a:off x="5796136" y="41151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87331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2">
            <a:extLst>
              <a:ext uri="{FF2B5EF4-FFF2-40B4-BE49-F238E27FC236}">
                <a16:creationId xmlns:a16="http://schemas.microsoft.com/office/drawing/2014/main" id="{CDE701E2-77ED-4EDA-96E2-78CB1D93E9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085520"/>
              </p:ext>
            </p:extLst>
          </p:nvPr>
        </p:nvGraphicFramePr>
        <p:xfrm>
          <a:off x="611560" y="1880865"/>
          <a:ext cx="63754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08080" imgH="507960" progId="Equation.DSMT4">
                  <p:embed/>
                </p:oleObj>
              </mc:Choice>
              <mc:Fallback>
                <p:oleObj name="Equation" r:id="rId2" imgW="2908080" imgH="507960" progId="Equation.DSMT4">
                  <p:embed/>
                  <p:pic>
                    <p:nvPicPr>
                      <p:cNvPr id="5" name="Object 12">
                        <a:extLst>
                          <a:ext uri="{FF2B5EF4-FFF2-40B4-BE49-F238E27FC236}">
                            <a16:creationId xmlns:a16="http://schemas.microsoft.com/office/drawing/2014/main" id="{5825F5B6-E032-4225-A4E5-B7787B3402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880865"/>
                        <a:ext cx="6375400" cy="10509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35D2D00B-8068-4E74-AAAD-56E6420C9F9C}"/>
              </a:ext>
            </a:extLst>
          </p:cNvPr>
          <p:cNvSpPr txBox="1"/>
          <p:nvPr/>
        </p:nvSpPr>
        <p:spPr>
          <a:xfrm>
            <a:off x="107504" y="99079"/>
            <a:ext cx="8928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investimento depende tanto do lucro corrente quanto do valor presente dos lucros futuros esperados.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E093264-B476-4EDB-A9BF-34C5ED0570B7}"/>
              </a:ext>
            </a:extLst>
          </p:cNvPr>
          <p:cNvSpPr txBox="1"/>
          <p:nvPr/>
        </p:nvSpPr>
        <p:spPr>
          <a:xfrm>
            <a:off x="3491880" y="48351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A4DB91B-52D7-4389-9B3F-C92AFD855AE5}"/>
              </a:ext>
            </a:extLst>
          </p:cNvPr>
          <p:cNvSpPr txBox="1"/>
          <p:nvPr/>
        </p:nvSpPr>
        <p:spPr>
          <a:xfrm>
            <a:off x="179512" y="771550"/>
            <a:ext cx="87129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Exatamente como vimos.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firma decide investir ou não considerando o valor presente dos lucros esperados.</a:t>
            </a:r>
          </a:p>
        </p:txBody>
      </p:sp>
    </p:spTree>
    <p:extLst>
      <p:ext uri="{BB962C8B-B14F-4D97-AF65-F5344CB8AC3E}">
        <p14:creationId xmlns:p14="http://schemas.microsoft.com/office/powerpoint/2010/main" val="13623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9C9BF7C3-74D4-4661-9135-B2E284D3702F}"/>
              </a:ext>
            </a:extLst>
          </p:cNvPr>
          <p:cNvSpPr txBox="1"/>
          <p:nvPr/>
        </p:nvSpPr>
        <p:spPr>
          <a:xfrm>
            <a:off x="107504" y="51470"/>
            <a:ext cx="8928992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05 - 2021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base nos modelos de crescimento endógeno, assinale como verdadeiras ou falsas as assertivas abaixo: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Contrariamente ao Modelo de Solow, o capital, seja físico ou humano, apresenta retornos marginais constantes e não decrescentes.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Considerando uma função de produção dada por Y = AK, em que Y é o produto, K é o capital e A é um parâmetro fixo de produtividade, um aumento permanente na taxa de poupança aumenta permanentemente o nível de produto e, temporariamente, a taxa de crescimento do produto.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Considerando uma função de produção dada por Y = AK, em que Y é o produto, K é o capital e A é um parâmetro fixo de produtividade, e que as taxas de crescimento populacional e de depreciação de capital são constantes, a renda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crescerá continuamente a uma taxa constante.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6069563-2114-4930-A114-1ED6F6A22C36}"/>
              </a:ext>
            </a:extLst>
          </p:cNvPr>
          <p:cNvSpPr txBox="1"/>
          <p:nvPr/>
        </p:nvSpPr>
        <p:spPr>
          <a:xfrm>
            <a:off x="7092280" y="134761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107CD06-CA47-4600-874B-1AB94823C5A4}"/>
              </a:ext>
            </a:extLst>
          </p:cNvPr>
          <p:cNvSpPr txBox="1"/>
          <p:nvPr/>
        </p:nvSpPr>
        <p:spPr>
          <a:xfrm>
            <a:off x="1331640" y="408391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 </a:t>
            </a:r>
            <a:r>
              <a:rPr lang="pt-B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F06DBBD-9EC4-465B-A35A-9205AB331922}"/>
              </a:ext>
            </a:extLst>
          </p:cNvPr>
          <p:cNvSpPr txBox="1"/>
          <p:nvPr/>
        </p:nvSpPr>
        <p:spPr>
          <a:xfrm>
            <a:off x="7236296" y="25717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A4E2A48C-F5E5-49EF-8040-A64BF45B18B0}"/>
              </a:ext>
            </a:extLst>
          </p:cNvPr>
          <p:cNvCxnSpPr>
            <a:cxnSpLocks/>
          </p:cNvCxnSpPr>
          <p:nvPr/>
        </p:nvCxnSpPr>
        <p:spPr>
          <a:xfrm>
            <a:off x="1331640" y="4083918"/>
            <a:ext cx="316407" cy="254166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AC66DCF3-FACE-4C12-AA58-35C3E04794C8}"/>
              </a:ext>
            </a:extLst>
          </p:cNvPr>
          <p:cNvCxnSpPr>
            <a:cxnSpLocks/>
          </p:cNvCxnSpPr>
          <p:nvPr/>
        </p:nvCxnSpPr>
        <p:spPr>
          <a:xfrm flipH="1">
            <a:off x="1395264" y="4083918"/>
            <a:ext cx="224408" cy="254166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29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3EFA8A6-96BD-459E-B373-8BF7B613089E}"/>
              </a:ext>
            </a:extLst>
          </p:cNvPr>
          <p:cNvSpPr txBox="1"/>
          <p:nvPr/>
        </p:nvSpPr>
        <p:spPr>
          <a:xfrm>
            <a:off x="179512" y="123478"/>
            <a:ext cx="878497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Existem diversos modelos de crescimento endógeno, que abordam diversos fatores determinantes do crescimento econômico.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No caso da afirmação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ela é verdadeira desde que estejamos falando do modelo AK.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Considerando o modelo AK, a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PMgK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é constante e quanto maior a taxa de poupança, maior será a taxa de crescimento;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Considerando o modelo de Lucas com capital humano, quanto maior o gasto com educação, maior a qualificação da mão de obra e, portanto, maior a taxa de crescimento de longo prazo.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modelo de crescimento com capital humano foi testado por MRW (1992), considerando o tempo dedicado ao acúmulo de qualificações (e não o gasto com educação). Entretanto, os resultados são similares.</a:t>
            </a:r>
          </a:p>
        </p:txBody>
      </p:sp>
    </p:spTree>
    <p:extLst>
      <p:ext uri="{BB962C8B-B14F-4D97-AF65-F5344CB8AC3E}">
        <p14:creationId xmlns:p14="http://schemas.microsoft.com/office/powerpoint/2010/main" val="245630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75B2754-21FD-475B-B64C-FFE5495F7A8D}"/>
              </a:ext>
            </a:extLst>
          </p:cNvPr>
          <p:cNvSpPr/>
          <p:nvPr/>
        </p:nvSpPr>
        <p:spPr>
          <a:xfrm>
            <a:off x="179512" y="195486"/>
            <a:ext cx="88569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verdade,  a taxa de crescimento pode ser gerada endogenamente com: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da taxa de poupança (modelo AK);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gastos com educação (modelo de Lucas).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Adicionalmente, o modelo de </a:t>
            </a:r>
            <a:r>
              <a:rPr lang="pt-BR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Romer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(1990) gera crescimento contínuo </a:t>
            </a:r>
            <a:r>
              <a:rPr lang="pt-BR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endogeneizando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progresso tecnológico, por meio das decisões de P&amp;D das firmas (A Economia das Ideias).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Veja o modelo de </a:t>
            </a:r>
            <a:r>
              <a:rPr lang="pt-BR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Romer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(1990) no curso teórico.</a:t>
            </a:r>
          </a:p>
        </p:txBody>
      </p:sp>
    </p:spTree>
    <p:extLst>
      <p:ext uri="{BB962C8B-B14F-4D97-AF65-F5344CB8AC3E}">
        <p14:creationId xmlns:p14="http://schemas.microsoft.com/office/powerpoint/2010/main" val="197922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6DEBBF5-F5A3-4C01-A1CD-C277A4FB6B50}"/>
              </a:ext>
            </a:extLst>
          </p:cNvPr>
          <p:cNvSpPr/>
          <p:nvPr/>
        </p:nvSpPr>
        <p:spPr>
          <a:xfrm>
            <a:off x="3779912" y="2941504"/>
            <a:ext cx="2808312" cy="107040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0F43803-CE28-413F-9D6E-A389DC7280A4}"/>
              </a:ext>
            </a:extLst>
          </p:cNvPr>
          <p:cNvSpPr txBox="1"/>
          <p:nvPr/>
        </p:nvSpPr>
        <p:spPr>
          <a:xfrm>
            <a:off x="107504" y="51470"/>
            <a:ext cx="88569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pequeno resumo (maiores detalhes podem ser vistos no curso teórico):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Modelo AK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Suponha que a FDP seja dada por Y = AK (em termos per capita,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a equação de acumulação é dada por: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1C6A8531-653A-4133-AF37-BD657145E5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533271"/>
              </p:ext>
            </p:extLst>
          </p:nvPr>
        </p:nvGraphicFramePr>
        <p:xfrm>
          <a:off x="3201938" y="2139950"/>
          <a:ext cx="49704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00120" imgH="330120" progId="Equation.DSMT4">
                  <p:embed/>
                </p:oleObj>
              </mc:Choice>
              <mc:Fallback>
                <p:oleObj name="Equation" r:id="rId2" imgW="2400120" imgH="33012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7F51EDD4-5DD0-4899-9834-0FE5C818DE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01938" y="2139950"/>
                        <a:ext cx="4970462" cy="67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0F7F3876-60D6-45A4-B23D-26CA15EDAD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486220"/>
              </p:ext>
            </p:extLst>
          </p:nvPr>
        </p:nvGraphicFramePr>
        <p:xfrm>
          <a:off x="539552" y="2929877"/>
          <a:ext cx="6048672" cy="1082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69920" imgH="507960" progId="Equation.DSMT4">
                  <p:embed/>
                </p:oleObj>
              </mc:Choice>
              <mc:Fallback>
                <p:oleObj name="Equation" r:id="rId4" imgW="2869920" imgH="50796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4D5C293C-6270-49B1-9700-950301B46E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2929877"/>
                        <a:ext cx="6048672" cy="1082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1587454D-57F3-44DF-BC84-7B8C9DC534E5}"/>
              </a:ext>
            </a:extLst>
          </p:cNvPr>
          <p:cNvSpPr txBox="1"/>
          <p:nvPr/>
        </p:nvSpPr>
        <p:spPr>
          <a:xfrm>
            <a:off x="179512" y="409611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políticas que aumentem permanentemente a taxa de poupança aumentarão permanentemente a taxa de crescimento do PIB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per capi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ta.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2F8F2965-4DD0-4190-8A11-7B77C2F83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871857"/>
              </p:ext>
            </p:extLst>
          </p:nvPr>
        </p:nvGraphicFramePr>
        <p:xfrm>
          <a:off x="539552" y="2106736"/>
          <a:ext cx="26035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57120" imgH="330120" progId="Equation.DSMT4">
                  <p:embed/>
                </p:oleObj>
              </mc:Choice>
              <mc:Fallback>
                <p:oleObj name="Equation" r:id="rId6" imgW="1257120" imgH="33012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2C7469BF-FAFB-4A37-85AC-5778EF2AD0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9552" y="2106736"/>
                        <a:ext cx="2603500" cy="681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912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470616B-9338-4E72-BF21-8F57A7496E9C}"/>
              </a:ext>
            </a:extLst>
          </p:cNvPr>
          <p:cNvSpPr/>
          <p:nvPr/>
        </p:nvSpPr>
        <p:spPr>
          <a:xfrm>
            <a:off x="395536" y="567103"/>
            <a:ext cx="4968552" cy="43089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onector de seta reta 6">
            <a:extLst>
              <a:ext uri="{FF2B5EF4-FFF2-40B4-BE49-F238E27FC236}">
                <a16:creationId xmlns:a16="http://schemas.microsoft.com/office/drawing/2014/main" id="{0397B5CE-53B5-4882-A1D7-A73E45FFFB69}"/>
              </a:ext>
            </a:extLst>
          </p:cNvPr>
          <p:cNvCxnSpPr/>
          <p:nvPr/>
        </p:nvCxnSpPr>
        <p:spPr>
          <a:xfrm flipV="1">
            <a:off x="971600" y="1283743"/>
            <a:ext cx="0" cy="300054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7">
            <a:extLst>
              <a:ext uri="{FF2B5EF4-FFF2-40B4-BE49-F238E27FC236}">
                <a16:creationId xmlns:a16="http://schemas.microsoft.com/office/drawing/2014/main" id="{5A11928F-1129-446E-8F60-74DD7EB210C9}"/>
              </a:ext>
            </a:extLst>
          </p:cNvPr>
          <p:cNvCxnSpPr/>
          <p:nvPr/>
        </p:nvCxnSpPr>
        <p:spPr>
          <a:xfrm>
            <a:off x="962488" y="4284282"/>
            <a:ext cx="3609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C4E7BB03-FA18-46A5-B97D-E376A39391B1}"/>
              </a:ext>
            </a:extLst>
          </p:cNvPr>
          <p:cNvSpPr txBox="1"/>
          <p:nvPr/>
        </p:nvSpPr>
        <p:spPr>
          <a:xfrm>
            <a:off x="582303" y="1069419"/>
            <a:ext cx="48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</a:t>
            </a:r>
            <a:endParaRPr lang="en-US" sz="28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9A41740-CEB8-421C-BE5C-00C45DBDCB5E}"/>
              </a:ext>
            </a:extLst>
          </p:cNvPr>
          <p:cNvSpPr txBox="1"/>
          <p:nvPr/>
        </p:nvSpPr>
        <p:spPr>
          <a:xfrm>
            <a:off x="4524767" y="4069960"/>
            <a:ext cx="451189" cy="54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Y</a:t>
            </a:r>
            <a:endParaRPr lang="en-US" sz="2800" b="1" dirty="0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4D62B61A-AF9C-4FA2-9C99-B3E3C9EB89ED}"/>
              </a:ext>
            </a:extLst>
          </p:cNvPr>
          <p:cNvCxnSpPr/>
          <p:nvPr/>
        </p:nvCxnSpPr>
        <p:spPr>
          <a:xfrm>
            <a:off x="1138701" y="1783832"/>
            <a:ext cx="2578222" cy="17860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7B48C155-EFB0-4CFC-AC1E-ED9B10B5824F}"/>
              </a:ext>
            </a:extLst>
          </p:cNvPr>
          <p:cNvCxnSpPr/>
          <p:nvPr/>
        </p:nvCxnSpPr>
        <p:spPr>
          <a:xfrm flipV="1">
            <a:off x="1495355" y="1855274"/>
            <a:ext cx="2255945" cy="18574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A414F083-8F21-4EF1-9F9F-E4E19AE588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723276"/>
              </p:ext>
            </p:extLst>
          </p:nvPr>
        </p:nvGraphicFramePr>
        <p:xfrm>
          <a:off x="3653394" y="3426984"/>
          <a:ext cx="749103" cy="538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1960" imgH="228600" progId="Equation.DSMT4">
                  <p:embed/>
                </p:oleObj>
              </mc:Choice>
              <mc:Fallback>
                <p:oleObj name="Equation" r:id="rId2" imgW="291960" imgH="22860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A8292F09-F161-4DA4-BC7D-C6F5915FF3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53394" y="3426984"/>
                        <a:ext cx="749103" cy="538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D6B5E4DC-137E-43C4-ADF5-9C0F95221F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454121"/>
              </p:ext>
            </p:extLst>
          </p:nvPr>
        </p:nvGraphicFramePr>
        <p:xfrm>
          <a:off x="3729595" y="1530637"/>
          <a:ext cx="886789" cy="525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241200" progId="Equation.DSMT4">
                  <p:embed/>
                </p:oleObj>
              </mc:Choice>
              <mc:Fallback>
                <p:oleObj name="Equation" r:id="rId4" imgW="355320" imgH="2412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FF0A8B22-4366-4148-966C-33110598FD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29595" y="1530637"/>
                        <a:ext cx="886789" cy="525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FCCD356-13B7-4603-A1CF-83245DECAD01}"/>
              </a:ext>
            </a:extLst>
          </p:cNvPr>
          <p:cNvCxnSpPr/>
          <p:nvPr/>
        </p:nvCxnSpPr>
        <p:spPr>
          <a:xfrm>
            <a:off x="979711" y="2784012"/>
            <a:ext cx="167584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F561329-3E26-48A5-9E97-C83923E15A7E}"/>
              </a:ext>
            </a:extLst>
          </p:cNvPr>
          <p:cNvSpPr txBox="1"/>
          <p:nvPr/>
        </p:nvSpPr>
        <p:spPr>
          <a:xfrm>
            <a:off x="526923" y="2534017"/>
            <a:ext cx="588693" cy="54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P</a:t>
            </a:r>
            <a:r>
              <a:rPr lang="pt-BR" sz="1400" dirty="0"/>
              <a:t>0</a:t>
            </a:r>
            <a:endParaRPr lang="en-US" sz="14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5EE955E-556C-405B-BFD7-B238B34726FE}"/>
              </a:ext>
            </a:extLst>
          </p:cNvPr>
          <p:cNvSpPr txBox="1"/>
          <p:nvPr/>
        </p:nvSpPr>
        <p:spPr>
          <a:xfrm>
            <a:off x="2407835" y="4262209"/>
            <a:ext cx="635960" cy="54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Y</a:t>
            </a:r>
            <a:r>
              <a:rPr lang="pt-BR" sz="1600" dirty="0"/>
              <a:t>P</a:t>
            </a:r>
            <a:endParaRPr lang="en-US" sz="1600" dirty="0"/>
          </a:p>
        </p:txBody>
      </p:sp>
      <p:grpSp>
        <p:nvGrpSpPr>
          <p:cNvPr id="14" name="Grupo 17">
            <a:extLst>
              <a:ext uri="{FF2B5EF4-FFF2-40B4-BE49-F238E27FC236}">
                <a16:creationId xmlns:a16="http://schemas.microsoft.com/office/drawing/2014/main" id="{8DF4BB1F-F8DD-4240-95C3-38B26F964B54}"/>
              </a:ext>
            </a:extLst>
          </p:cNvPr>
          <p:cNvGrpSpPr/>
          <p:nvPr/>
        </p:nvGrpSpPr>
        <p:grpSpPr>
          <a:xfrm>
            <a:off x="526922" y="1283743"/>
            <a:ext cx="4345674" cy="3520254"/>
            <a:chOff x="288007" y="2368020"/>
            <a:chExt cx="3832791" cy="2999654"/>
          </a:xfrm>
        </p:grpSpPr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AE41D1C7-3074-439F-AF9C-03FDC9CE1237}"/>
                </a:ext>
              </a:extLst>
            </p:cNvPr>
            <p:cNvCxnSpPr/>
            <p:nvPr/>
          </p:nvCxnSpPr>
          <p:spPr>
            <a:xfrm>
              <a:off x="687358" y="3284984"/>
              <a:ext cx="186841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C215604F-5B5C-465D-B657-8C6F42BD1AFD}"/>
                </a:ext>
              </a:extLst>
            </p:cNvPr>
            <p:cNvCxnSpPr/>
            <p:nvPr/>
          </p:nvCxnSpPr>
          <p:spPr>
            <a:xfrm>
              <a:off x="2555776" y="3342039"/>
              <a:ext cx="0" cy="158278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A051F38B-16CE-4F25-AA71-A36D309F36C9}"/>
                </a:ext>
              </a:extLst>
            </p:cNvPr>
            <p:cNvSpPr txBox="1"/>
            <p:nvPr/>
          </p:nvSpPr>
          <p:spPr>
            <a:xfrm>
              <a:off x="2389020" y="4906009"/>
              <a:ext cx="5608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>
                  <a:solidFill>
                    <a:srgbClr val="0070C0"/>
                  </a:solidFill>
                </a:rPr>
                <a:t>Y</a:t>
              </a:r>
              <a:r>
                <a:rPr lang="pt-BR" sz="1600" dirty="0">
                  <a:solidFill>
                    <a:srgbClr val="0070C0"/>
                  </a:solidFill>
                </a:rPr>
                <a:t>1</a:t>
              </a:r>
              <a:endParaRPr lang="en-US" sz="1600" dirty="0">
                <a:solidFill>
                  <a:srgbClr val="0070C0"/>
                </a:solidFill>
              </a:endParaRPr>
            </a:p>
          </p:txBody>
        </p:sp>
        <p:sp>
          <p:nvSpPr>
            <p:cNvPr id="18" name="CaixaDeTexto 17">
              <a:extLst>
                <a:ext uri="{FF2B5EF4-FFF2-40B4-BE49-F238E27FC236}">
                  <a16:creationId xmlns:a16="http://schemas.microsoft.com/office/drawing/2014/main" id="{6F6F17F7-C6A5-4F6E-81A3-B0BE6F8CE148}"/>
                </a:ext>
              </a:extLst>
            </p:cNvPr>
            <p:cNvSpPr txBox="1"/>
            <p:nvPr/>
          </p:nvSpPr>
          <p:spPr>
            <a:xfrm>
              <a:off x="288007" y="3065241"/>
              <a:ext cx="5192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>
                  <a:solidFill>
                    <a:srgbClr val="0070C0"/>
                  </a:solidFill>
                </a:rPr>
                <a:t>P</a:t>
              </a:r>
              <a:r>
                <a:rPr lang="pt-BR" sz="1400" dirty="0">
                  <a:solidFill>
                    <a:srgbClr val="0070C0"/>
                  </a:solidFill>
                </a:rPr>
                <a:t>1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B9174E8C-E7B9-4D50-98FF-6696F674B70D}"/>
                </a:ext>
              </a:extLst>
            </p:cNvPr>
            <p:cNvCxnSpPr/>
            <p:nvPr/>
          </p:nvCxnSpPr>
          <p:spPr>
            <a:xfrm>
              <a:off x="1187624" y="2368020"/>
              <a:ext cx="2273937" cy="152190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to 19">
              <a:extLst>
                <a:ext uri="{FF2B5EF4-FFF2-40B4-BE49-F238E27FC236}">
                  <a16:creationId xmlns:a16="http://schemas.microsoft.com/office/drawing/2014/main" id="{2F75F500-06A6-407C-AF27-6567F3B2E0D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4654787"/>
                </p:ext>
              </p:extLst>
            </p:nvPr>
          </p:nvGraphicFramePr>
          <p:xfrm>
            <a:off x="3453238" y="3740828"/>
            <a:ext cx="667560" cy="463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79360" imgH="228600" progId="Equation.DSMT4">
                    <p:embed/>
                  </p:oleObj>
                </mc:Choice>
                <mc:Fallback>
                  <p:oleObj name="Equation" r:id="rId6" imgW="279360" imgH="228600" progId="Equation.DSMT4">
                    <p:embed/>
                    <p:pic>
                      <p:nvPicPr>
                        <p:cNvPr id="20" name="Objeto 19">
                          <a:extLst>
                            <a:ext uri="{FF2B5EF4-FFF2-40B4-BE49-F238E27FC236}">
                              <a16:creationId xmlns:a16="http://schemas.microsoft.com/office/drawing/2014/main" id="{4A3EC0C0-7F90-4D16-83BB-5E9DBBFC1AA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453238" y="3740828"/>
                          <a:ext cx="667560" cy="4635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6117249F-E217-4B1B-9DCA-24A996A76C70}"/>
              </a:ext>
            </a:extLst>
          </p:cNvPr>
          <p:cNvCxnSpPr/>
          <p:nvPr/>
        </p:nvCxnSpPr>
        <p:spPr>
          <a:xfrm>
            <a:off x="2608287" y="2784014"/>
            <a:ext cx="0" cy="150027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o 25">
            <a:extLst>
              <a:ext uri="{FF2B5EF4-FFF2-40B4-BE49-F238E27FC236}">
                <a16:creationId xmlns:a16="http://schemas.microsoft.com/office/drawing/2014/main" id="{386790D4-8AFF-4B16-BE59-3CCFE8B03691}"/>
              </a:ext>
            </a:extLst>
          </p:cNvPr>
          <p:cNvGrpSpPr/>
          <p:nvPr/>
        </p:nvGrpSpPr>
        <p:grpSpPr>
          <a:xfrm>
            <a:off x="505684" y="1066007"/>
            <a:ext cx="3671022" cy="2218098"/>
            <a:chOff x="269278" y="2182484"/>
            <a:chExt cx="3237762" cy="1890069"/>
          </a:xfrm>
        </p:grpSpPr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D3CAB3D0-B372-4990-A436-FC81171F7E24}"/>
                </a:ext>
              </a:extLst>
            </p:cNvPr>
            <p:cNvCxnSpPr/>
            <p:nvPr/>
          </p:nvCxnSpPr>
          <p:spPr>
            <a:xfrm flipV="1">
              <a:off x="801055" y="2489773"/>
              <a:ext cx="1989694" cy="158278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4" name="Objeto 23">
              <a:extLst>
                <a:ext uri="{FF2B5EF4-FFF2-40B4-BE49-F238E27FC236}">
                  <a16:creationId xmlns:a16="http://schemas.microsoft.com/office/drawing/2014/main" id="{C8D3525C-7F1B-42B0-833B-53C65F457D2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134359"/>
                </p:ext>
              </p:extLst>
            </p:nvPr>
          </p:nvGraphicFramePr>
          <p:xfrm>
            <a:off x="2776664" y="2182484"/>
            <a:ext cx="730376" cy="457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55320" imgH="241200" progId="Equation.DSMT4">
                    <p:embed/>
                  </p:oleObj>
                </mc:Choice>
                <mc:Fallback>
                  <p:oleObj name="Equation" r:id="rId8" imgW="355320" imgH="241200" progId="Equation.DSMT4">
                    <p:embed/>
                    <p:pic>
                      <p:nvPicPr>
                        <p:cNvPr id="24" name="Objeto 23">
                          <a:extLst>
                            <a:ext uri="{FF2B5EF4-FFF2-40B4-BE49-F238E27FC236}">
                              <a16:creationId xmlns:a16="http://schemas.microsoft.com/office/drawing/2014/main" id="{3C1EFB4F-F6CA-4097-87CA-1DFA245ECDB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776664" y="2182484"/>
                          <a:ext cx="730376" cy="4572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E597BAFC-CD52-4C20-9B0C-D1F6E7DDF128}"/>
                </a:ext>
              </a:extLst>
            </p:cNvPr>
            <p:cNvCxnSpPr/>
            <p:nvPr/>
          </p:nvCxnSpPr>
          <p:spPr>
            <a:xfrm>
              <a:off x="2123728" y="2979547"/>
              <a:ext cx="0" cy="6668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6D397870-9E0A-48E0-A217-47B497EE6D2A}"/>
                </a:ext>
              </a:extLst>
            </p:cNvPr>
            <p:cNvCxnSpPr/>
            <p:nvPr/>
          </p:nvCxnSpPr>
          <p:spPr>
            <a:xfrm>
              <a:off x="687358" y="2996952"/>
              <a:ext cx="147805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8C91243-DD31-4A0D-BD82-29814F301FFA}"/>
                </a:ext>
              </a:extLst>
            </p:cNvPr>
            <p:cNvSpPr txBox="1"/>
            <p:nvPr/>
          </p:nvSpPr>
          <p:spPr>
            <a:xfrm>
              <a:off x="269278" y="2774268"/>
              <a:ext cx="537947" cy="445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>
                  <a:solidFill>
                    <a:srgbClr val="0070C0"/>
                  </a:solidFill>
                </a:rPr>
                <a:t>P</a:t>
              </a:r>
              <a:r>
                <a:rPr lang="pt-BR" sz="1400" dirty="0">
                  <a:solidFill>
                    <a:srgbClr val="0070C0"/>
                  </a:solidFill>
                </a:rPr>
                <a:t>2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8" name="Grupo 31">
            <a:extLst>
              <a:ext uri="{FF2B5EF4-FFF2-40B4-BE49-F238E27FC236}">
                <a16:creationId xmlns:a16="http://schemas.microsoft.com/office/drawing/2014/main" id="{EFEA6520-B77E-4653-A6AB-30515B629DB9}"/>
              </a:ext>
            </a:extLst>
          </p:cNvPr>
          <p:cNvGrpSpPr/>
          <p:nvPr/>
        </p:nvGrpSpPr>
        <p:grpSpPr>
          <a:xfrm>
            <a:off x="2510395" y="685007"/>
            <a:ext cx="834653" cy="3599277"/>
            <a:chOff x="1821362" y="1857830"/>
            <a:chExt cx="736145" cy="3066989"/>
          </a:xfrm>
        </p:grpSpPr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id="{63F54E48-EBB8-4752-8067-38C43FF0F79A}"/>
                </a:ext>
              </a:extLst>
            </p:cNvPr>
            <p:cNvCxnSpPr/>
            <p:nvPr/>
          </p:nvCxnSpPr>
          <p:spPr>
            <a:xfrm>
              <a:off x="1907704" y="2185392"/>
              <a:ext cx="0" cy="273942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Objeto 29">
              <a:extLst>
                <a:ext uri="{FF2B5EF4-FFF2-40B4-BE49-F238E27FC236}">
                  <a16:creationId xmlns:a16="http://schemas.microsoft.com/office/drawing/2014/main" id="{A4B730F0-6DA8-4EFD-A7E1-4D8F7AE944B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2104547"/>
                </p:ext>
              </p:extLst>
            </p:nvPr>
          </p:nvGraphicFramePr>
          <p:xfrm>
            <a:off x="1821362" y="1857830"/>
            <a:ext cx="736145" cy="4637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42720" imgH="228600" progId="Equation.DSMT4">
                    <p:embed/>
                  </p:oleObj>
                </mc:Choice>
                <mc:Fallback>
                  <p:oleObj name="Equation" r:id="rId10" imgW="342720" imgH="228600" progId="Equation.DSMT4">
                    <p:embed/>
                    <p:pic>
                      <p:nvPicPr>
                        <p:cNvPr id="30" name="Objeto 29">
                          <a:extLst>
                            <a:ext uri="{FF2B5EF4-FFF2-40B4-BE49-F238E27FC236}">
                              <a16:creationId xmlns:a16="http://schemas.microsoft.com/office/drawing/2014/main" id="{F87F5ECF-4996-4543-AFFD-6F725757592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821362" y="1857830"/>
                          <a:ext cx="736145" cy="4637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" name="Objeto 30">
            <a:extLst>
              <a:ext uri="{FF2B5EF4-FFF2-40B4-BE49-F238E27FC236}">
                <a16:creationId xmlns:a16="http://schemas.microsoft.com/office/drawing/2014/main" id="{A1085C03-163E-42B5-A8BE-4CB675CF6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330640"/>
              </p:ext>
            </p:extLst>
          </p:nvPr>
        </p:nvGraphicFramePr>
        <p:xfrm>
          <a:off x="5436096" y="1059582"/>
          <a:ext cx="3632431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22360" imgH="457200" progId="Equation.DSMT4">
                  <p:embed/>
                </p:oleObj>
              </mc:Choice>
              <mc:Fallback>
                <p:oleObj name="Equation" r:id="rId12" imgW="1422360" imgH="457200" progId="Equation.DSMT4">
                  <p:embed/>
                  <p:pic>
                    <p:nvPicPr>
                      <p:cNvPr id="31" name="Objeto 30">
                        <a:extLst>
                          <a:ext uri="{FF2B5EF4-FFF2-40B4-BE49-F238E27FC236}">
                            <a16:creationId xmlns:a16="http://schemas.microsoft.com/office/drawing/2014/main" id="{1FEAF7B6-2D68-4AC8-A122-6E63578F20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36096" y="1059582"/>
                        <a:ext cx="3632431" cy="11858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tângulo 31">
            <a:extLst>
              <a:ext uri="{FF2B5EF4-FFF2-40B4-BE49-F238E27FC236}">
                <a16:creationId xmlns:a16="http://schemas.microsoft.com/office/drawing/2014/main" id="{9AF67AEB-2F28-4F7A-B0FC-99D2416A38E8}"/>
              </a:ext>
            </a:extLst>
          </p:cNvPr>
          <p:cNvSpPr/>
          <p:nvPr/>
        </p:nvSpPr>
        <p:spPr>
          <a:xfrm>
            <a:off x="179512" y="51470"/>
            <a:ext cx="885698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Econômica com Rigidez e/ou P e w Rígidos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A7AC7C07-0803-4893-9E2F-D8152463AA77}"/>
              </a:ext>
            </a:extLst>
          </p:cNvPr>
          <p:cNvSpPr txBox="1"/>
          <p:nvPr/>
        </p:nvSpPr>
        <p:spPr>
          <a:xfrm>
            <a:off x="5446208" y="2553166"/>
            <a:ext cx="3590288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Neutralidade da moeda no Longo Prazo</a:t>
            </a:r>
          </a:p>
        </p:txBody>
      </p: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C0BC5A7C-3097-42E6-B49B-AA9EDEFF240F}"/>
              </a:ext>
            </a:extLst>
          </p:cNvPr>
          <p:cNvCxnSpPr>
            <a:cxnSpLocks/>
          </p:cNvCxnSpPr>
          <p:nvPr/>
        </p:nvCxnSpPr>
        <p:spPr>
          <a:xfrm>
            <a:off x="5652120" y="2245445"/>
            <a:ext cx="0" cy="326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66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644B5D9-3DE1-4FB6-AA09-7661E5D909EC}"/>
              </a:ext>
            </a:extLst>
          </p:cNvPr>
          <p:cNvSpPr/>
          <p:nvPr/>
        </p:nvSpPr>
        <p:spPr bwMode="auto">
          <a:xfrm>
            <a:off x="1833478" y="1018395"/>
            <a:ext cx="5177921" cy="321208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D4CD9F-9A98-4ED8-95F8-1C16B319488F}"/>
              </a:ext>
            </a:extLst>
          </p:cNvPr>
          <p:cNvSpPr txBox="1">
            <a:spLocks/>
          </p:cNvSpPr>
          <p:nvPr/>
        </p:nvSpPr>
        <p:spPr>
          <a:xfrm>
            <a:off x="35496" y="123478"/>
            <a:ext cx="8928992" cy="757747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99000"/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Supondo que o investimento seja superior à depreciação, ou seja, que a economia é suficientemente produtiva, de forma que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99000"/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de seta reta 5">
            <a:extLst>
              <a:ext uri="{FF2B5EF4-FFF2-40B4-BE49-F238E27FC236}">
                <a16:creationId xmlns:a16="http://schemas.microsoft.com/office/drawing/2014/main" id="{AE0C2201-FDED-4689-8F46-8C0F80EBBADF}"/>
              </a:ext>
            </a:extLst>
          </p:cNvPr>
          <p:cNvCxnSpPr/>
          <p:nvPr/>
        </p:nvCxnSpPr>
        <p:spPr bwMode="auto">
          <a:xfrm flipV="1">
            <a:off x="2696464" y="1132809"/>
            <a:ext cx="0" cy="258105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" name="Conector de seta reta 6">
            <a:extLst>
              <a:ext uri="{FF2B5EF4-FFF2-40B4-BE49-F238E27FC236}">
                <a16:creationId xmlns:a16="http://schemas.microsoft.com/office/drawing/2014/main" id="{910A26FE-8B69-4D76-9949-497DDDCAFDB5}"/>
              </a:ext>
            </a:extLst>
          </p:cNvPr>
          <p:cNvCxnSpPr/>
          <p:nvPr/>
        </p:nvCxnSpPr>
        <p:spPr bwMode="auto">
          <a:xfrm>
            <a:off x="2696464" y="3713866"/>
            <a:ext cx="3295041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3233E60-6F3E-43F2-B09B-4265A19A20EF}"/>
              </a:ext>
            </a:extLst>
          </p:cNvPr>
          <p:cNvCxnSpPr>
            <a:cxnSpLocks/>
          </p:cNvCxnSpPr>
          <p:nvPr/>
        </p:nvCxnSpPr>
        <p:spPr bwMode="auto">
          <a:xfrm flipV="1">
            <a:off x="2696464" y="1714249"/>
            <a:ext cx="1779322" cy="199961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F4CB2B5D-8781-4C42-BAF6-377A5B9BC9D1}"/>
              </a:ext>
            </a:extLst>
          </p:cNvPr>
          <p:cNvCxnSpPr>
            <a:cxnSpLocks/>
          </p:cNvCxnSpPr>
          <p:nvPr/>
        </p:nvCxnSpPr>
        <p:spPr bwMode="auto">
          <a:xfrm flipV="1">
            <a:off x="2696464" y="2423821"/>
            <a:ext cx="2301298" cy="12900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F483493B-0D2E-4064-A734-9885EC84F48B}"/>
              </a:ext>
            </a:extLst>
          </p:cNvPr>
          <p:cNvSpPr txBox="1"/>
          <p:nvPr/>
        </p:nvSpPr>
        <p:spPr>
          <a:xfrm>
            <a:off x="5975814" y="3484177"/>
            <a:ext cx="329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32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8E5D2963-95AE-400F-B555-6ACE75B9B7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142301"/>
              </p:ext>
            </p:extLst>
          </p:nvPr>
        </p:nvGraphicFramePr>
        <p:xfrm>
          <a:off x="4494556" y="1377883"/>
          <a:ext cx="1826452" cy="499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61760" imgH="203040" progId="Equation.DSMT4">
                  <p:embed/>
                </p:oleObj>
              </mc:Choice>
              <mc:Fallback>
                <p:oleObj name="Equation" r:id="rId2" imgW="761760" imgH="20304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98756AF2-73E4-418E-8F31-97C3341F64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94556" y="1377883"/>
                        <a:ext cx="1826452" cy="499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964E2624-36B8-4789-9513-44835055BF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599657"/>
              </p:ext>
            </p:extLst>
          </p:nvPr>
        </p:nvGraphicFramePr>
        <p:xfrm>
          <a:off x="4997762" y="2063113"/>
          <a:ext cx="1153268" cy="528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71320" imgH="253800" progId="Equation.DSMT4">
                  <p:embed/>
                </p:oleObj>
              </mc:Choice>
              <mc:Fallback>
                <p:oleObj name="Equation" r:id="rId4" imgW="571320" imgH="2538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C72D31CA-65F0-46FE-886F-E9943CF65D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97762" y="2063113"/>
                        <a:ext cx="1153268" cy="528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12F6292-5A69-4118-993E-3EE7371B40B3}"/>
              </a:ext>
            </a:extLst>
          </p:cNvPr>
          <p:cNvCxnSpPr/>
          <p:nvPr/>
        </p:nvCxnSpPr>
        <p:spPr bwMode="auto">
          <a:xfrm>
            <a:off x="3355472" y="2966718"/>
            <a:ext cx="0" cy="7471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80057AA-50B0-4464-8097-C17BDD159643}"/>
              </a:ext>
            </a:extLst>
          </p:cNvPr>
          <p:cNvSpPr txBox="1"/>
          <p:nvPr/>
        </p:nvSpPr>
        <p:spPr>
          <a:xfrm>
            <a:off x="3157770" y="3683740"/>
            <a:ext cx="98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1400" dirty="0">
                <a:solidFill>
                  <a:srgbClr val="000000"/>
                </a:solidFill>
              </a:rPr>
              <a:t>0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13" name="Conector de seta reta 14">
            <a:extLst>
              <a:ext uri="{FF2B5EF4-FFF2-40B4-BE49-F238E27FC236}">
                <a16:creationId xmlns:a16="http://schemas.microsoft.com/office/drawing/2014/main" id="{17129EBA-1A52-47D8-A4C6-FC83D632AFF1}"/>
              </a:ext>
            </a:extLst>
          </p:cNvPr>
          <p:cNvCxnSpPr/>
          <p:nvPr/>
        </p:nvCxnSpPr>
        <p:spPr bwMode="auto">
          <a:xfrm>
            <a:off x="3624829" y="3713866"/>
            <a:ext cx="1647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Conector de seta reta 15">
            <a:extLst>
              <a:ext uri="{FF2B5EF4-FFF2-40B4-BE49-F238E27FC236}">
                <a16:creationId xmlns:a16="http://schemas.microsoft.com/office/drawing/2014/main" id="{A41FD661-AE78-41E8-9B80-6EDC66E4291C}"/>
              </a:ext>
            </a:extLst>
          </p:cNvPr>
          <p:cNvCxnSpPr/>
          <p:nvPr/>
        </p:nvCxnSpPr>
        <p:spPr bwMode="auto">
          <a:xfrm>
            <a:off x="3981530" y="3713866"/>
            <a:ext cx="1647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5" name="Conector de seta reta 16">
            <a:extLst>
              <a:ext uri="{FF2B5EF4-FFF2-40B4-BE49-F238E27FC236}">
                <a16:creationId xmlns:a16="http://schemas.microsoft.com/office/drawing/2014/main" id="{4F803EE0-01F5-4AA4-BC05-3CF47E5FD62C}"/>
              </a:ext>
            </a:extLst>
          </p:cNvPr>
          <p:cNvCxnSpPr/>
          <p:nvPr/>
        </p:nvCxnSpPr>
        <p:spPr bwMode="auto">
          <a:xfrm>
            <a:off x="4311034" y="3713866"/>
            <a:ext cx="1647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Conector de seta reta 17">
            <a:extLst>
              <a:ext uri="{FF2B5EF4-FFF2-40B4-BE49-F238E27FC236}">
                <a16:creationId xmlns:a16="http://schemas.microsoft.com/office/drawing/2014/main" id="{570D1559-A7A9-47DA-89E6-5BD7D1DC77AE}"/>
              </a:ext>
            </a:extLst>
          </p:cNvPr>
          <p:cNvCxnSpPr/>
          <p:nvPr/>
        </p:nvCxnSpPr>
        <p:spPr bwMode="auto">
          <a:xfrm>
            <a:off x="4640538" y="3713866"/>
            <a:ext cx="1647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Conector de seta reta 18">
            <a:extLst>
              <a:ext uri="{FF2B5EF4-FFF2-40B4-BE49-F238E27FC236}">
                <a16:creationId xmlns:a16="http://schemas.microsoft.com/office/drawing/2014/main" id="{D085D39B-12C7-4827-A056-5181A696982F}"/>
              </a:ext>
            </a:extLst>
          </p:cNvPr>
          <p:cNvCxnSpPr/>
          <p:nvPr/>
        </p:nvCxnSpPr>
        <p:spPr bwMode="auto">
          <a:xfrm>
            <a:off x="5002992" y="3713866"/>
            <a:ext cx="1647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graphicFrame>
        <p:nvGraphicFramePr>
          <p:cNvPr id="18" name="Objeto 17">
            <a:extLst>
              <a:ext uri="{FF2B5EF4-FFF2-40B4-BE49-F238E27FC236}">
                <a16:creationId xmlns:a16="http://schemas.microsoft.com/office/drawing/2014/main" id="{96B924B3-086C-4674-BD87-B3817730E4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395461"/>
              </p:ext>
            </p:extLst>
          </p:nvPr>
        </p:nvGraphicFramePr>
        <p:xfrm>
          <a:off x="6444208" y="379777"/>
          <a:ext cx="1722997" cy="535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480" imgH="253800" progId="Equation.DSMT4">
                  <p:embed/>
                </p:oleObj>
              </mc:Choice>
              <mc:Fallback>
                <p:oleObj name="Equation" r:id="rId6" imgW="825480" imgH="253800" progId="Equation.DSMT4">
                  <p:embed/>
                  <p:pic>
                    <p:nvPicPr>
                      <p:cNvPr id="18" name="Objeto 17">
                        <a:extLst>
                          <a:ext uri="{FF2B5EF4-FFF2-40B4-BE49-F238E27FC236}">
                            <a16:creationId xmlns:a16="http://schemas.microsoft.com/office/drawing/2014/main" id="{EED6726E-9F47-451C-97EE-481710C308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44208" y="379777"/>
                        <a:ext cx="1722997" cy="535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Elipse 18">
            <a:extLst>
              <a:ext uri="{FF2B5EF4-FFF2-40B4-BE49-F238E27FC236}">
                <a16:creationId xmlns:a16="http://schemas.microsoft.com/office/drawing/2014/main" id="{D78BADCE-4459-47E9-83EE-099546A00C76}"/>
              </a:ext>
            </a:extLst>
          </p:cNvPr>
          <p:cNvSpPr/>
          <p:nvPr/>
        </p:nvSpPr>
        <p:spPr bwMode="auto">
          <a:xfrm>
            <a:off x="3302124" y="3293231"/>
            <a:ext cx="92249" cy="107194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2FB883E7-9BD6-4BDA-B189-CE16FF0C6498}"/>
              </a:ext>
            </a:extLst>
          </p:cNvPr>
          <p:cNvSpPr/>
          <p:nvPr/>
        </p:nvSpPr>
        <p:spPr bwMode="auto">
          <a:xfrm>
            <a:off x="3294604" y="2944367"/>
            <a:ext cx="92249" cy="107194"/>
          </a:xfrm>
          <a:prstGeom prst="ellips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Chave Direita 20">
            <a:extLst>
              <a:ext uri="{FF2B5EF4-FFF2-40B4-BE49-F238E27FC236}">
                <a16:creationId xmlns:a16="http://schemas.microsoft.com/office/drawing/2014/main" id="{EC478CCC-97E0-49F4-BB54-472E1E75EBAB}"/>
              </a:ext>
            </a:extLst>
          </p:cNvPr>
          <p:cNvSpPr/>
          <p:nvPr/>
        </p:nvSpPr>
        <p:spPr bwMode="auto">
          <a:xfrm>
            <a:off x="3386854" y="3005261"/>
            <a:ext cx="517792" cy="326954"/>
          </a:xfrm>
          <a:prstGeom prst="rightBrace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2" name="Objeto 21">
            <a:extLst>
              <a:ext uri="{FF2B5EF4-FFF2-40B4-BE49-F238E27FC236}">
                <a16:creationId xmlns:a16="http://schemas.microsoft.com/office/drawing/2014/main" id="{7C1456BE-AA62-4D7A-AA70-FF204406D8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580326"/>
              </p:ext>
            </p:extLst>
          </p:nvPr>
        </p:nvGraphicFramePr>
        <p:xfrm>
          <a:off x="3904645" y="2650917"/>
          <a:ext cx="2539551" cy="88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49080" imgH="482400" progId="Equation.DSMT4">
                  <p:embed/>
                </p:oleObj>
              </mc:Choice>
              <mc:Fallback>
                <p:oleObj name="Equation" r:id="rId8" imgW="1549080" imgH="482400" progId="Equation.DSMT4">
                  <p:embed/>
                  <p:pic>
                    <p:nvPicPr>
                      <p:cNvPr id="22" name="Objeto 21">
                        <a:extLst>
                          <a:ext uri="{FF2B5EF4-FFF2-40B4-BE49-F238E27FC236}">
                            <a16:creationId xmlns:a16="http://schemas.microsoft.com/office/drawing/2014/main" id="{F013F77A-F3A4-4E83-905D-C82CBE2994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04645" y="2650917"/>
                        <a:ext cx="2539551" cy="88131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851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6776735-9789-41F5-A1A1-7A74866037E4}"/>
              </a:ext>
            </a:extLst>
          </p:cNvPr>
          <p:cNvSpPr/>
          <p:nvPr/>
        </p:nvSpPr>
        <p:spPr>
          <a:xfrm>
            <a:off x="107504" y="195486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o item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verdadeiro, pois um aumento em s aumenta a taxa de crescimento permanentemente.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FE405FC0-B7C3-4DF8-9279-87CFF97D8C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722317"/>
              </p:ext>
            </p:extLst>
          </p:nvPr>
        </p:nvGraphicFramePr>
        <p:xfrm>
          <a:off x="611560" y="889429"/>
          <a:ext cx="6048672" cy="1082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69920" imgH="507960" progId="Equation.DSMT4">
                  <p:embed/>
                </p:oleObj>
              </mc:Choice>
              <mc:Fallback>
                <p:oleObj name="Equation" r:id="rId2" imgW="2869920" imgH="50796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0F7F3876-60D6-45A4-B23D-26CA15EDAD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11560" y="889429"/>
                        <a:ext cx="6048672" cy="108203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6922CAED-D44D-40D5-B23A-97D11F833AE2}"/>
              </a:ext>
            </a:extLst>
          </p:cNvPr>
          <p:cNvSpPr/>
          <p:nvPr/>
        </p:nvSpPr>
        <p:spPr>
          <a:xfrm>
            <a:off x="107504" y="2079888"/>
            <a:ext cx="8856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item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anulado por conta de uma possível confusão: a taxa de crescimento será constante desde que tenhamos </a:t>
            </a:r>
            <a:r>
              <a:rPr 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constantes.  </a:t>
            </a:r>
          </a:p>
        </p:txBody>
      </p:sp>
    </p:spTree>
    <p:extLst>
      <p:ext uri="{BB962C8B-B14F-4D97-AF65-F5344CB8AC3E}">
        <p14:creationId xmlns:p14="http://schemas.microsoft.com/office/powerpoint/2010/main" val="35059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7A37A7C-2931-4271-9AE0-13B439059AC1}"/>
              </a:ext>
            </a:extLst>
          </p:cNvPr>
          <p:cNvSpPr txBox="1"/>
          <p:nvPr/>
        </p:nvSpPr>
        <p:spPr>
          <a:xfrm>
            <a:off x="107504" y="200710"/>
            <a:ext cx="892899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 política governamental que leve a um aumento no nível de qualificação profissional gera um aumento temporário na taxa de crescimento do PIB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 capita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 modelos em que são considerados os efeitos da acumulação de capital sobre a tecnologia exibem retornos crescentes de escala.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6E07B93-EE1B-4671-87FB-E157B5BCD1F5}"/>
              </a:ext>
            </a:extLst>
          </p:cNvPr>
          <p:cNvSpPr txBox="1"/>
          <p:nvPr/>
        </p:nvSpPr>
        <p:spPr>
          <a:xfrm>
            <a:off x="7452320" y="235572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D5BFA52-9241-45B5-878C-3EC2F8565EAA}"/>
              </a:ext>
            </a:extLst>
          </p:cNvPr>
          <p:cNvSpPr txBox="1"/>
          <p:nvPr/>
        </p:nvSpPr>
        <p:spPr>
          <a:xfrm>
            <a:off x="2195736" y="8342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8855881-299E-4873-8073-62C1018F1CB0}"/>
              </a:ext>
            </a:extLst>
          </p:cNvPr>
          <p:cNvSpPr txBox="1"/>
          <p:nvPr/>
        </p:nvSpPr>
        <p:spPr>
          <a:xfrm>
            <a:off x="179512" y="1203598"/>
            <a:ext cx="87849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O aumento na qualificação profissional (aumento da produtividade do trabalho) pode aumentar a taxa de crescimento permanentemente.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D45D96E-3FCC-4300-9077-69F6E4906362}"/>
              </a:ext>
            </a:extLst>
          </p:cNvPr>
          <p:cNvSpPr txBox="1"/>
          <p:nvPr/>
        </p:nvSpPr>
        <p:spPr>
          <a:xfrm>
            <a:off x="179512" y="2787774"/>
            <a:ext cx="878497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Se o aumento do estoque de capital por parte de uma firma (mesmo com a </a:t>
            </a:r>
            <a:r>
              <a:rPr lang="pt-BR" sz="1900" dirty="0" err="1">
                <a:latin typeface="Arial" panose="020B0604020202020204" pitchFamily="34" charset="0"/>
                <a:cs typeface="Arial" panose="020B0604020202020204" pitchFamily="34" charset="0"/>
              </a:rPr>
              <a:t>PMgk</a:t>
            </a:r>
            <a:r>
              <a:rPr lang="pt-BR" sz="1900" dirty="0">
                <a:latin typeface="Arial" panose="020B0604020202020204" pitchFamily="34" charset="0"/>
                <a:cs typeface="Arial" panose="020B0604020202020204" pitchFamily="34" charset="0"/>
              </a:rPr>
              <a:t> sendo decrescente) gerar algum efeito externo sobre as outras firmas (aumento de produtividade), podemos ter retornos crescentes de escala.</a:t>
            </a:r>
          </a:p>
        </p:txBody>
      </p:sp>
    </p:spTree>
    <p:extLst>
      <p:ext uri="{BB962C8B-B14F-4D97-AF65-F5344CB8AC3E}">
        <p14:creationId xmlns:p14="http://schemas.microsoft.com/office/powerpoint/2010/main" val="181556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FA361CA-21EE-4152-9ECD-79DDCB7A36EB}"/>
              </a:ext>
            </a:extLst>
          </p:cNvPr>
          <p:cNvSpPr txBox="1"/>
          <p:nvPr/>
        </p:nvSpPr>
        <p:spPr>
          <a:xfrm>
            <a:off x="107504" y="123478"/>
            <a:ext cx="8928992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08 – 2021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Calcule o valor da taxa de poupança sob a regra de ouro num Modelo de Solow  com  progresso  técnico,  em  que  a  função  de produção agregada é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 algn="just"/>
            <a:endParaRPr lang="pt-BR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que Y(t) é o produto, K(t) é a quantidade de capital, L(t) é a quantidade de trabalho e A(t) é o estado da tecnologia. </a:t>
            </a:r>
            <a:r>
              <a:rPr lang="pt-BR" sz="2000" i="1" dirty="0">
                <a:solidFill>
                  <a:srgbClr val="0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são as taxas de depreciação, de crescimento populacional e de progresso técnico, respectivamente. A fração da renda poupada é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Multiplique o resultado por 10.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C8F388B6-3B7A-47F6-BB5E-0CC4F460DB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145133"/>
              </p:ext>
            </p:extLst>
          </p:nvPr>
        </p:nvGraphicFramePr>
        <p:xfrm>
          <a:off x="219720" y="1144588"/>
          <a:ext cx="8744768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97200" imgH="317160" progId="Equation.DSMT4">
                  <p:embed/>
                </p:oleObj>
              </mc:Choice>
              <mc:Fallback>
                <p:oleObj name="Equation" r:id="rId2" imgW="4597200" imgH="317160" progId="Equation.DSMT4">
                  <p:embed/>
                  <p:pic>
                    <p:nvPicPr>
                      <p:cNvPr id="4" name="Object 11">
                        <a:extLst>
                          <a:ext uri="{FF2B5EF4-FFF2-40B4-BE49-F238E27FC236}">
                            <a16:creationId xmlns:a16="http://schemas.microsoft.com/office/drawing/2014/main" id="{3F8C3C52-FBFB-4CDA-A683-0178FE7543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20" y="1144588"/>
                        <a:ext cx="8744768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F157774-5432-4942-B8CD-733AADC2DB01}"/>
              </a:ext>
            </a:extLst>
          </p:cNvPr>
          <p:cNvSpPr txBox="1"/>
          <p:nvPr/>
        </p:nvSpPr>
        <p:spPr>
          <a:xfrm>
            <a:off x="159488" y="3435846"/>
            <a:ext cx="8877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vimos, a taxa de poupança que determina o estoque de capital em estado estacionário maximizador de consumo (regra de ouro) é determinada pelo expoente de K. Logo, a resposta é 3 (0,3 x 10).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Mas, vamos ver mais algumas coisas...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98B012B-D855-4E66-A4E3-4741C673E102}"/>
              </a:ext>
            </a:extLst>
          </p:cNvPr>
          <p:cNvSpPr txBox="1"/>
          <p:nvPr/>
        </p:nvSpPr>
        <p:spPr>
          <a:xfrm>
            <a:off x="539552" y="292249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Resposta: 03</a:t>
            </a:r>
          </a:p>
        </p:txBody>
      </p:sp>
    </p:spTree>
    <p:extLst>
      <p:ext uri="{BB962C8B-B14F-4D97-AF65-F5344CB8AC3E}">
        <p14:creationId xmlns:p14="http://schemas.microsoft.com/office/powerpoint/2010/main" val="276876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385DEDA-B61D-4903-A0EA-1D90394E1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95733"/>
            <a:ext cx="8784976" cy="338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questão trata da </a:t>
            </a:r>
            <a:r>
              <a:rPr lang="pt-BR" alt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 de Ouro </a:t>
            </a:r>
            <a:r>
              <a:rPr lang="pt-BR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acumulação de capital.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endParaRPr lang="pt-BR" altLang="en-US" sz="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vimos, o  formulador  de  política econômica  pode  escolher a  taxa de  poupança (variável exógena no modelo de Solow) e, portanto, o estado estacionário. 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endParaRPr lang="pt-BR" altLang="en-US" sz="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 o Estado Estacionário a Ser Escolhido → Aquele que maximiza o consumo </a:t>
            </a:r>
            <a:r>
              <a:rPr lang="pt-BR" alt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(nesse caso, o consumo por unidades de eficiência).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endParaRPr lang="pt-BR" altLang="en-US" sz="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devemos resolver a seguinte questão: Qual o estoque de capital em estado estacionário (</a:t>
            </a:r>
            <a:r>
              <a:rPr lang="pt-BR" altLang="en-US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t-BR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**) que permite o maior nível de consumo possível.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50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52DFB8F-C3FE-4118-8630-CDEA575E3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96" y="123478"/>
            <a:ext cx="8928992" cy="135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90000"/>
              </a:lnSpc>
              <a:buClrTx/>
              <a:buSzPct val="101000"/>
              <a:buFont typeface="Wingdings" panose="05000000000000000000" pitchFamily="2" charset="2"/>
              <a:buChar char="§"/>
            </a:pPr>
            <a:r>
              <a:rPr lang="pt-BR" alt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Encontrando o Nível Ótimo Definido Pela Regra de Ouro (suponha todas as variáveis medidas em unidades de eficiência)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90000"/>
              </a:lnSpc>
              <a:buClrTx/>
              <a:buSzPct val="101000"/>
              <a:buFont typeface="Wingdings" panose="05000000000000000000" pitchFamily="2" charset="2"/>
              <a:buChar char="§"/>
            </a:pP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Temos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</a:t>
            </a:r>
          </a:p>
          <a:p>
            <a:pPr lvl="1" algn="just">
              <a:lnSpc>
                <a:spcPct val="90000"/>
              </a:lnSpc>
              <a:buClrTx/>
              <a:buSzPct val="101000"/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8A076D0E-2DC7-4C43-AFAB-7F02A565FE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420386"/>
              </p:ext>
            </p:extLst>
          </p:nvPr>
        </p:nvGraphicFramePr>
        <p:xfrm>
          <a:off x="1751856" y="910203"/>
          <a:ext cx="2949195" cy="447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31560" imgH="190440" progId="Equation.DSMT4">
                  <p:embed/>
                </p:oleObj>
              </mc:Choice>
              <mc:Fallback>
                <p:oleObj name="Equation" r:id="rId2" imgW="1231560" imgH="190440" progId="Equation.DSMT4">
                  <p:embed/>
                  <p:pic>
                    <p:nvPicPr>
                      <p:cNvPr id="3" name="Object 6">
                        <a:extLst>
                          <a:ext uri="{FF2B5EF4-FFF2-40B4-BE49-F238E27FC236}">
                            <a16:creationId xmlns:a16="http://schemas.microsoft.com/office/drawing/2014/main" id="{63F7D781-84A3-4445-BD36-D8C7793E3B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856" y="910203"/>
                        <a:ext cx="2949195" cy="447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7564D878-5378-4437-BDC7-98189AF4EA39}"/>
              </a:ext>
            </a:extLst>
          </p:cNvPr>
          <p:cNvSpPr txBox="1"/>
          <p:nvPr/>
        </p:nvSpPr>
        <p:spPr>
          <a:xfrm>
            <a:off x="119336" y="2715766"/>
            <a:ext cx="8485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no estado estacionário, o consumo por trabalhador efetivo é  igual ao produto por trabalhador efetivo menos a depreciação (considerando o efeito do crescimento populacional e </a:t>
            </a:r>
            <a:r>
              <a:rPr lang="pt-BR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pt-BR" altLang="en-US" sz="1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.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8">
            <a:extLst>
              <a:ext uri="{FF2B5EF4-FFF2-40B4-BE49-F238E27FC236}">
                <a16:creationId xmlns:a16="http://schemas.microsoft.com/office/drawing/2014/main" id="{1F34BFA5-4F1A-4E98-8E88-FDB68D2383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143249"/>
              </p:ext>
            </p:extLst>
          </p:nvPr>
        </p:nvGraphicFramePr>
        <p:xfrm>
          <a:off x="1247801" y="1342251"/>
          <a:ext cx="1251329" cy="50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480" imgH="253800" progId="Equation.DSMT4">
                  <p:embed/>
                </p:oleObj>
              </mc:Choice>
              <mc:Fallback>
                <p:oleObj name="Equation" r:id="rId4" imgW="609480" imgH="253800" progId="Equation.DSMT4">
                  <p:embed/>
                  <p:pic>
                    <p:nvPicPr>
                      <p:cNvPr id="5" name="Object 8">
                        <a:extLst>
                          <a:ext uri="{FF2B5EF4-FFF2-40B4-BE49-F238E27FC236}">
                            <a16:creationId xmlns:a16="http://schemas.microsoft.com/office/drawing/2014/main" id="{4E8FB08C-8778-4DD2-B600-C0D6FA2B7B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801" y="1342251"/>
                        <a:ext cx="1251329" cy="50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">
            <a:extLst>
              <a:ext uri="{FF2B5EF4-FFF2-40B4-BE49-F238E27FC236}">
                <a16:creationId xmlns:a16="http://schemas.microsoft.com/office/drawing/2014/main" id="{FB78D75C-EF36-4F6A-AFA8-5500059422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285294"/>
              </p:ext>
            </p:extLst>
          </p:nvPr>
        </p:nvGraphicFramePr>
        <p:xfrm>
          <a:off x="6750248" y="1258962"/>
          <a:ext cx="1998216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66680" imgH="253800" progId="Equation.DSMT4">
                  <p:embed/>
                </p:oleObj>
              </mc:Choice>
              <mc:Fallback>
                <p:oleObj name="Equation" r:id="rId6" imgW="1066680" imgH="253800" progId="Equation.DSMT4">
                  <p:embed/>
                  <p:pic>
                    <p:nvPicPr>
                      <p:cNvPr id="6" name="Object 10">
                        <a:extLst>
                          <a:ext uri="{FF2B5EF4-FFF2-40B4-BE49-F238E27FC236}">
                            <a16:creationId xmlns:a16="http://schemas.microsoft.com/office/drawing/2014/main" id="{6231EBFF-613B-4F59-883D-60D177A898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248" y="1258962"/>
                        <a:ext cx="1998216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>
            <a:extLst>
              <a:ext uri="{FF2B5EF4-FFF2-40B4-BE49-F238E27FC236}">
                <a16:creationId xmlns:a16="http://schemas.microsoft.com/office/drawing/2014/main" id="{F7187EF5-3467-49B3-8DC4-82CA3AE63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186067"/>
              </p:ext>
            </p:extLst>
          </p:nvPr>
        </p:nvGraphicFramePr>
        <p:xfrm>
          <a:off x="558999" y="2006600"/>
          <a:ext cx="34369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701720" imgH="279360" progId="Equation.DSMT4">
                  <p:embed/>
                </p:oleObj>
              </mc:Choice>
              <mc:Fallback>
                <p:oleObj name="Equation" r:id="rId8" imgW="1701720" imgH="279360" progId="Equation.DSMT4">
                  <p:embed/>
                  <p:pic>
                    <p:nvPicPr>
                      <p:cNvPr id="7" name="Object 12">
                        <a:extLst>
                          <a:ext uri="{FF2B5EF4-FFF2-40B4-BE49-F238E27FC236}">
                            <a16:creationId xmlns:a16="http://schemas.microsoft.com/office/drawing/2014/main" id="{E8D0AADF-F44F-4B71-A654-D494F25801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99" y="2006600"/>
                        <a:ext cx="3436937" cy="5651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DC67134-6A00-499B-BF34-8F0F6273EF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486417"/>
              </p:ext>
            </p:extLst>
          </p:nvPr>
        </p:nvGraphicFramePr>
        <p:xfrm>
          <a:off x="695399" y="3724275"/>
          <a:ext cx="8269089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78160" imgH="419040" progId="Equation.DSMT4">
                  <p:embed/>
                </p:oleObj>
              </mc:Choice>
              <mc:Fallback>
                <p:oleObj name="Equation" r:id="rId10" imgW="4178160" imgH="419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AFB1DF8-9FB9-4A0B-A7DE-EDB784E92A4C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99" y="3724275"/>
                        <a:ext cx="8269089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7EABAC6E-351D-45CD-AB9A-1437D04B55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99814"/>
              </p:ext>
            </p:extLst>
          </p:nvPr>
        </p:nvGraphicFramePr>
        <p:xfrm>
          <a:off x="722362" y="4598318"/>
          <a:ext cx="485775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273040" imgH="253800" progId="Equation.DSMT4">
                  <p:embed/>
                </p:oleObj>
              </mc:Choice>
              <mc:Fallback>
                <p:oleObj name="Equation" r:id="rId12" imgW="2273040" imgH="253800" progId="Equation.DSMT4">
                  <p:embed/>
                  <p:pic>
                    <p:nvPicPr>
                      <p:cNvPr id="9" name="Object 7">
                        <a:extLst>
                          <a:ext uri="{FF2B5EF4-FFF2-40B4-BE49-F238E27FC236}">
                            <a16:creationId xmlns:a16="http://schemas.microsoft.com/office/drawing/2014/main" id="{4DAFB936-BE19-43F2-BA1A-46AF765533BF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62" y="4598318"/>
                        <a:ext cx="4857750" cy="49371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9495EED2-F4F7-4D84-AE6E-E2335DCBD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24544" y="766187"/>
            <a:ext cx="934920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w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w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lnSpc>
                <a:spcPct val="150000"/>
              </a:lnSpc>
              <a:buClrTx/>
              <a:buSzPct val="100000"/>
              <a:buFont typeface="Wingdings" panose="05000000000000000000" pitchFamily="2" charset="2"/>
              <a:buChar char="§"/>
            </a:pPr>
            <a:endParaRPr lang="en-US" altLang="en-US" sz="20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alt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                    e, </a:t>
            </a:r>
            <a:r>
              <a:rPr lang="en-US" altLang="en-US" sz="20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qualquer</a:t>
            </a:r>
            <a:r>
              <a:rPr lang="en-US" alt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</a:t>
            </a:r>
            <a:r>
              <a:rPr lang="en-US" alt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estacionário</a:t>
            </a:r>
            <a:r>
              <a:rPr lang="en-US" alt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,  </a:t>
            </a:r>
            <a:r>
              <a:rPr lang="en-US" altLang="en-US" sz="20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temos</a:t>
            </a:r>
            <a:r>
              <a:rPr lang="en-US" altLang="en-US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graphicFrame>
        <p:nvGraphicFramePr>
          <p:cNvPr id="11" name="Object 7">
            <a:extLst>
              <a:ext uri="{FF2B5EF4-FFF2-40B4-BE49-F238E27FC236}">
                <a16:creationId xmlns:a16="http://schemas.microsoft.com/office/drawing/2014/main" id="{63D015A6-85E6-4DD0-AB99-7D8A82BFF4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601936"/>
              </p:ext>
            </p:extLst>
          </p:nvPr>
        </p:nvGraphicFramePr>
        <p:xfrm>
          <a:off x="5940152" y="4659982"/>
          <a:ext cx="18446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63280" imgH="203040" progId="Equation.DSMT4">
                  <p:embed/>
                </p:oleObj>
              </mc:Choice>
              <mc:Fallback>
                <p:oleObj name="Equation" r:id="rId14" imgW="863280" imgH="203040" progId="Equation.DSMT4">
                  <p:embed/>
                  <p:pic>
                    <p:nvPicPr>
                      <p:cNvPr id="9" name="Object 7">
                        <a:extLst>
                          <a:ext uri="{FF2B5EF4-FFF2-40B4-BE49-F238E27FC236}">
                            <a16:creationId xmlns:a16="http://schemas.microsoft.com/office/drawing/2014/main" id="{7EABAC6E-351D-45CD-AB9A-1437D04B55DD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4659982"/>
                        <a:ext cx="1844675" cy="3937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FE52A372-9282-4B7A-9B07-BB1BFA06E3DF}"/>
              </a:ext>
            </a:extLst>
          </p:cNvPr>
          <p:cNvCxnSpPr/>
          <p:nvPr/>
        </p:nvCxnSpPr>
        <p:spPr>
          <a:xfrm>
            <a:off x="5580112" y="487600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12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48F06EE-DF88-4C6B-A168-6AA38603775B}"/>
              </a:ext>
            </a:extLst>
          </p:cNvPr>
          <p:cNvSpPr txBox="1"/>
          <p:nvPr/>
        </p:nvSpPr>
        <p:spPr>
          <a:xfrm>
            <a:off x="251520" y="123478"/>
            <a:ext cx="8712968" cy="4824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Perguntas Importantes (Modelo de Solow)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Quais os efeitos de um aumento em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Quais os efeitos de um aumento em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Quais os efeitos de um aumento em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Quais as taxas de crescimento das variáveis totais 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Quais as taxas de crescimento das variáveis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Quais as taxas de crescimento das variáveis “efetivas” 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Sempre que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aumenta o consumo aumenta 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Lembre-se que (com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= 0) k**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PMgk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 (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  <a:sym typeface="Symbol" panose="05050102010706020507" pitchFamily="18" charset="2"/>
              </a:rPr>
              <a:t>d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+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07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D39BBD6-EB80-4E29-9C38-954F459B7FFE}"/>
              </a:ext>
            </a:extLst>
          </p:cNvPr>
          <p:cNvSpPr txBox="1"/>
          <p:nvPr/>
        </p:nvSpPr>
        <p:spPr>
          <a:xfrm>
            <a:off x="35496" y="49723"/>
            <a:ext cx="9036496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15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Considere uma economia com a seguinte função de produção: 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em que Y é o produto, K é o capital e N é o número de trabalhadores. Suponha que a população é constante, a taxa de poupança é de 20% e a depreciação do capital é de 5%. Utilizando o Modelo de Crescimento de Solow, calcule o produto por trabalhador no estado estacionário.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3F8C3C52-FBFB-4CDA-A683-0178FE7543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79043"/>
              </p:ext>
            </p:extLst>
          </p:nvPr>
        </p:nvGraphicFramePr>
        <p:xfrm>
          <a:off x="7236296" y="402233"/>
          <a:ext cx="168442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600" imgH="241200" progId="Equation.DSMT4">
                  <p:embed/>
                </p:oleObj>
              </mc:Choice>
              <mc:Fallback>
                <p:oleObj name="Equation" r:id="rId2" imgW="939600" imgH="241200" progId="Equation.DSMT4">
                  <p:embed/>
                  <p:pic>
                    <p:nvPicPr>
                      <p:cNvPr id="4" name="Object 11">
                        <a:extLst>
                          <a:ext uri="{FF2B5EF4-FFF2-40B4-BE49-F238E27FC236}">
                            <a16:creationId xmlns:a16="http://schemas.microsoft.com/office/drawing/2014/main" id="{D5E35B4F-2BDE-44E2-849F-05A53FD632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402233"/>
                        <a:ext cx="168442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806FD631-3959-4002-A0F9-39FAC70D6F9A}"/>
              </a:ext>
            </a:extLst>
          </p:cNvPr>
          <p:cNvSpPr txBox="1"/>
          <p:nvPr/>
        </p:nvSpPr>
        <p:spPr>
          <a:xfrm>
            <a:off x="107504" y="2211710"/>
            <a:ext cx="8813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Trata-se do Modelo de Solow sem tecnologia e sem crescimento populacional, ou seja: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6EA84BDB-D2F7-4AD6-9498-1E5DD52396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428395"/>
              </p:ext>
            </p:extLst>
          </p:nvPr>
        </p:nvGraphicFramePr>
        <p:xfrm>
          <a:off x="503063" y="2964042"/>
          <a:ext cx="2913135" cy="903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87240" imgH="482400" progId="Equation.DSMT4">
                  <p:embed/>
                </p:oleObj>
              </mc:Choice>
              <mc:Fallback>
                <p:oleObj name="Equation" r:id="rId4" imgW="1587240" imgH="482400" progId="Equation.DSMT4">
                  <p:embed/>
                  <p:pic>
                    <p:nvPicPr>
                      <p:cNvPr id="4" name="Object 11">
                        <a:extLst>
                          <a:ext uri="{FF2B5EF4-FFF2-40B4-BE49-F238E27FC236}">
                            <a16:creationId xmlns:a16="http://schemas.microsoft.com/office/drawing/2014/main" id="{3F8C3C52-FBFB-4CDA-A683-0178FE7543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063" y="2964042"/>
                        <a:ext cx="2913135" cy="90385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2E28312B-780E-421A-819F-4E73F5D9D4A7}"/>
              </a:ext>
            </a:extLst>
          </p:cNvPr>
          <p:cNvSpPr txBox="1"/>
          <p:nvPr/>
        </p:nvSpPr>
        <p:spPr>
          <a:xfrm>
            <a:off x="7380312" y="163564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Resposta: 01</a:t>
            </a:r>
          </a:p>
        </p:txBody>
      </p:sp>
    </p:spTree>
    <p:extLst>
      <p:ext uri="{BB962C8B-B14F-4D97-AF65-F5344CB8AC3E}">
        <p14:creationId xmlns:p14="http://schemas.microsoft.com/office/powerpoint/2010/main" val="33101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FE616C0-2336-4247-9A6D-43240D9ACEE6}"/>
              </a:ext>
            </a:extLst>
          </p:cNvPr>
          <p:cNvSpPr/>
          <p:nvPr/>
        </p:nvSpPr>
        <p:spPr>
          <a:xfrm>
            <a:off x="7956375" y="915566"/>
            <a:ext cx="985605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97D2168-9351-493D-8293-ADF3041CA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30014"/>
            <a:ext cx="8784976" cy="81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Primeiramente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devemos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escrever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função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produção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termos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trabalhador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onde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letras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minúsculas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representam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variáveis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per capita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CF41CD28-356D-4DC1-9464-8F0286206D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827338"/>
              </p:ext>
            </p:extLst>
          </p:nvPr>
        </p:nvGraphicFramePr>
        <p:xfrm>
          <a:off x="601860" y="681038"/>
          <a:ext cx="829062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825800" imgH="469800" progId="Equation.DSMT4">
                  <p:embed/>
                </p:oleObj>
              </mc:Choice>
              <mc:Fallback>
                <p:oleObj name="Equation" r:id="rId2" imgW="4825800" imgH="469800" progId="Equation.DSMT4">
                  <p:embed/>
                  <p:pic>
                    <p:nvPicPr>
                      <p:cNvPr id="12" name="Objeto 1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1860" y="681038"/>
                        <a:ext cx="8290620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7236382-3B3A-4793-BD93-955005187A34}"/>
              </a:ext>
            </a:extLst>
          </p:cNvPr>
          <p:cNvSpPr txBox="1"/>
          <p:nvPr/>
        </p:nvSpPr>
        <p:spPr>
          <a:xfrm>
            <a:off x="179512" y="1563638"/>
            <a:ext cx="8716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Note então que no modelo de Solow o produto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função do estoque de capital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per capita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1D6C8FB-7B7C-42A6-83EC-CB701338E5E9}"/>
              </a:ext>
            </a:extLst>
          </p:cNvPr>
          <p:cNvSpPr txBox="1"/>
          <p:nvPr/>
        </p:nvSpPr>
        <p:spPr>
          <a:xfrm>
            <a:off x="179512" y="2213451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equação dinâmica do modelo de Solow descreve a dinâmica do estoque de capital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per capita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onde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representa a propensão à poupar e </a:t>
            </a:r>
            <a:r>
              <a:rPr lang="pt-BR" b="1" i="1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 a taxa de depreciação.</a:t>
            </a:r>
          </a:p>
        </p:txBody>
      </p:sp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40422624-86E9-4927-8688-4A7DD32D6E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856900"/>
              </p:ext>
            </p:extLst>
          </p:nvPr>
        </p:nvGraphicFramePr>
        <p:xfrm>
          <a:off x="627643" y="3157423"/>
          <a:ext cx="1352069" cy="566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304560" progId="Equation.DSMT4">
                  <p:embed/>
                </p:oleObj>
              </mc:Choice>
              <mc:Fallback>
                <p:oleObj name="Equation" r:id="rId4" imgW="723600" imgH="304560" progId="Equation.DSMT4">
                  <p:embed/>
                  <p:pic>
                    <p:nvPicPr>
                      <p:cNvPr id="1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43" y="3157423"/>
                        <a:ext cx="1352069" cy="56645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3799C3F2-994D-47C6-840E-48E51CD545E3}"/>
              </a:ext>
            </a:extLst>
          </p:cNvPr>
          <p:cNvSpPr txBox="1"/>
          <p:nvPr/>
        </p:nvSpPr>
        <p:spPr>
          <a:xfrm>
            <a:off x="179512" y="3880668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Portanto, a equação dinâmica de Solow nos diz que o estoque de capital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aumenta sempre que o investimento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sy</a:t>
            </a:r>
            <a:r>
              <a:rPr lang="pt-BR" b="1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superar a depreciação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b="1" i="1" dirty="0" err="1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b="1" i="1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do estoque de capital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per capita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311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2BA86723-E024-4F6E-97F5-287B77226A05}"/>
              </a:ext>
            </a:extLst>
          </p:cNvPr>
          <p:cNvSpPr/>
          <p:nvPr/>
        </p:nvSpPr>
        <p:spPr>
          <a:xfrm>
            <a:off x="7668344" y="4560451"/>
            <a:ext cx="840383" cy="4413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7C04515-9D16-492F-83CF-7C93237DACE2}"/>
              </a:ext>
            </a:extLst>
          </p:cNvPr>
          <p:cNvSpPr/>
          <p:nvPr/>
        </p:nvSpPr>
        <p:spPr>
          <a:xfrm>
            <a:off x="6445671" y="3858602"/>
            <a:ext cx="795101" cy="44134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A51D068-21AA-4DFD-A3E3-1F9D41CA6BD0}"/>
              </a:ext>
            </a:extLst>
          </p:cNvPr>
          <p:cNvSpPr/>
          <p:nvPr/>
        </p:nvSpPr>
        <p:spPr>
          <a:xfrm>
            <a:off x="6300192" y="2518073"/>
            <a:ext cx="1512168" cy="9715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B01ECCE2-6003-44D3-8D98-2EA57B1BA8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931693"/>
              </p:ext>
            </p:extLst>
          </p:nvPr>
        </p:nvGraphicFramePr>
        <p:xfrm>
          <a:off x="656654" y="139725"/>
          <a:ext cx="384333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840" imgH="304560" progId="Equation.DSMT4">
                  <p:embed/>
                </p:oleObj>
              </mc:Choice>
              <mc:Fallback>
                <p:oleObj name="Equation" r:id="rId2" imgW="2031840" imgH="304560" progId="Equation.DSMT4">
                  <p:embed/>
                  <p:pic>
                    <p:nvPicPr>
                      <p:cNvPr id="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654" y="139725"/>
                        <a:ext cx="3843338" cy="6318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CFD35B5A-C387-4FA8-B8A5-99FDFFEB0A05}"/>
              </a:ext>
            </a:extLst>
          </p:cNvPr>
          <p:cNvSpPr txBox="1"/>
          <p:nvPr/>
        </p:nvSpPr>
        <p:spPr>
          <a:xfrm>
            <a:off x="323528" y="82612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Como 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PMgk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é decrescente e a taxa de depreciação é constante, os acréscimos no produto são cada vez menores, com a economia convergindo para um estado estacionário, que será maior, quanto maior a taxa de poupança  e a elasticidade do capital e menor a taxa de depreciação.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E70CAB-2530-4DE3-ABDA-290FEFD5D607}"/>
              </a:ext>
            </a:extLst>
          </p:cNvPr>
          <p:cNvSpPr txBox="1"/>
          <p:nvPr/>
        </p:nvSpPr>
        <p:spPr>
          <a:xfrm>
            <a:off x="323528" y="21875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Podemos calcular o estado estacionário fazendo:</a:t>
            </a:r>
          </a:p>
        </p:txBody>
      </p:sp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C73F70C0-5F55-4CA5-856E-3713A544E7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604823"/>
              </p:ext>
            </p:extLst>
          </p:nvPr>
        </p:nvGraphicFramePr>
        <p:xfrm>
          <a:off x="719410" y="2517503"/>
          <a:ext cx="70929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00320" imgH="520560" progId="Equation.DSMT4">
                  <p:embed/>
                </p:oleObj>
              </mc:Choice>
              <mc:Fallback>
                <p:oleObj name="Equation" r:id="rId4" imgW="4000320" imgH="520560" progId="Equation.DSMT4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410" y="2517503"/>
                        <a:ext cx="70929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8C837BF8-4189-4B4E-BA5F-5AA4F6E843C8}"/>
              </a:ext>
            </a:extLst>
          </p:cNvPr>
          <p:cNvSpPr txBox="1"/>
          <p:nvPr/>
        </p:nvSpPr>
        <p:spPr>
          <a:xfrm>
            <a:off x="323528" y="385555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Logo, temos: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90079E8-A7D0-4854-9B47-D488F3904C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906004"/>
              </p:ext>
            </p:extLst>
          </p:nvPr>
        </p:nvGraphicFramePr>
        <p:xfrm>
          <a:off x="2123728" y="3492500"/>
          <a:ext cx="504507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44720" imgH="545760" progId="Equation.DSMT4">
                  <p:embed/>
                </p:oleObj>
              </mc:Choice>
              <mc:Fallback>
                <p:oleObj name="Equation" r:id="rId6" imgW="2844720" imgH="545760" progId="Equation.DSMT4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492500"/>
                        <a:ext cx="5045075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>
            <a:extLst>
              <a:ext uri="{FF2B5EF4-FFF2-40B4-BE49-F238E27FC236}">
                <a16:creationId xmlns:a16="http://schemas.microsoft.com/office/drawing/2014/main" id="{4292242E-7742-49AB-AFBA-731828C094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842180"/>
              </p:ext>
            </p:extLst>
          </p:nvPr>
        </p:nvGraphicFramePr>
        <p:xfrm>
          <a:off x="5796136" y="4497388"/>
          <a:ext cx="256857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560" imgH="279360" progId="Equation.DSMT4">
                  <p:embed/>
                </p:oleObj>
              </mc:Choice>
              <mc:Fallback>
                <p:oleObj name="Equation" r:id="rId8" imgW="1447560" imgH="2793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90079E8-A7D0-4854-9B47-D488F3904C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497388"/>
                        <a:ext cx="2568575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AAF98B9F-0FBA-4AD5-8A49-4E248E465D2E}"/>
              </a:ext>
            </a:extLst>
          </p:cNvPr>
          <p:cNvCxnSpPr/>
          <p:nvPr/>
        </p:nvCxnSpPr>
        <p:spPr>
          <a:xfrm flipH="1">
            <a:off x="5940152" y="4296892"/>
            <a:ext cx="505519" cy="263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23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3" grpId="0" animBg="1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0CCB24B-0C6A-46CB-8C0B-CCA4A8F73576}"/>
              </a:ext>
            </a:extLst>
          </p:cNvPr>
          <p:cNvSpPr/>
          <p:nvPr/>
        </p:nvSpPr>
        <p:spPr>
          <a:xfrm>
            <a:off x="107504" y="915566"/>
            <a:ext cx="4968552" cy="414800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onector de seta reta 6">
            <a:extLst>
              <a:ext uri="{FF2B5EF4-FFF2-40B4-BE49-F238E27FC236}">
                <a16:creationId xmlns:a16="http://schemas.microsoft.com/office/drawing/2014/main" id="{B85254E4-2A2B-4279-BC62-07CBF4C6E763}"/>
              </a:ext>
            </a:extLst>
          </p:cNvPr>
          <p:cNvCxnSpPr/>
          <p:nvPr/>
        </p:nvCxnSpPr>
        <p:spPr>
          <a:xfrm flipV="1">
            <a:off x="683568" y="1615327"/>
            <a:ext cx="0" cy="300054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7">
            <a:extLst>
              <a:ext uri="{FF2B5EF4-FFF2-40B4-BE49-F238E27FC236}">
                <a16:creationId xmlns:a16="http://schemas.microsoft.com/office/drawing/2014/main" id="{AAB750AD-C525-4C2F-AD95-87CECFF8DF7D}"/>
              </a:ext>
            </a:extLst>
          </p:cNvPr>
          <p:cNvCxnSpPr/>
          <p:nvPr/>
        </p:nvCxnSpPr>
        <p:spPr>
          <a:xfrm>
            <a:off x="674456" y="4615866"/>
            <a:ext cx="360951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744C7749-F6AD-49B3-82CD-7EDE081AD77F}"/>
              </a:ext>
            </a:extLst>
          </p:cNvPr>
          <p:cNvSpPr txBox="1"/>
          <p:nvPr/>
        </p:nvSpPr>
        <p:spPr>
          <a:xfrm>
            <a:off x="294271" y="1401003"/>
            <a:ext cx="48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</a:t>
            </a:r>
            <a:endParaRPr lang="en-US" sz="2800" b="1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D1C2B87-0F34-4339-B550-A90E94AA407F}"/>
              </a:ext>
            </a:extLst>
          </p:cNvPr>
          <p:cNvSpPr txBox="1"/>
          <p:nvPr/>
        </p:nvSpPr>
        <p:spPr>
          <a:xfrm>
            <a:off x="4236735" y="4401544"/>
            <a:ext cx="451189" cy="54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Y</a:t>
            </a:r>
            <a:endParaRPr lang="en-US" sz="2800" b="1" dirty="0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71F8B25B-1910-402D-BDE0-2A6757B4A4CE}"/>
              </a:ext>
            </a:extLst>
          </p:cNvPr>
          <p:cNvCxnSpPr/>
          <p:nvPr/>
        </p:nvCxnSpPr>
        <p:spPr>
          <a:xfrm>
            <a:off x="850669" y="2115416"/>
            <a:ext cx="2578222" cy="17860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05BB1AEF-C6A2-4A5A-AD17-CE621FC77D6E}"/>
              </a:ext>
            </a:extLst>
          </p:cNvPr>
          <p:cNvCxnSpPr/>
          <p:nvPr/>
        </p:nvCxnSpPr>
        <p:spPr>
          <a:xfrm flipV="1">
            <a:off x="1207323" y="2186858"/>
            <a:ext cx="2255945" cy="185747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A3205E24-C96A-4893-9378-2F152ADC2E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455545"/>
              </p:ext>
            </p:extLst>
          </p:nvPr>
        </p:nvGraphicFramePr>
        <p:xfrm>
          <a:off x="3365362" y="3758568"/>
          <a:ext cx="749103" cy="538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1960" imgH="228600" progId="Equation.DSMT4">
                  <p:embed/>
                </p:oleObj>
              </mc:Choice>
              <mc:Fallback>
                <p:oleObj name="Equation" r:id="rId2" imgW="291960" imgH="22860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A414F083-8F21-4EF1-9F9F-E4E19AE588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65362" y="3758568"/>
                        <a:ext cx="749103" cy="538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5588A9DB-65AD-4E02-BEE7-B2BAF3AF5B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310270"/>
              </p:ext>
            </p:extLst>
          </p:nvPr>
        </p:nvGraphicFramePr>
        <p:xfrm>
          <a:off x="3441563" y="1862221"/>
          <a:ext cx="886789" cy="525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241200" progId="Equation.DSMT4">
                  <p:embed/>
                </p:oleObj>
              </mc:Choice>
              <mc:Fallback>
                <p:oleObj name="Equation" r:id="rId4" imgW="355320" imgH="24120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D6B5E4DC-137E-43C4-ADF5-9C0F95221F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41563" y="1862221"/>
                        <a:ext cx="886789" cy="525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EA98832-6EC1-4966-A2AD-0BB637572442}"/>
              </a:ext>
            </a:extLst>
          </p:cNvPr>
          <p:cNvCxnSpPr/>
          <p:nvPr/>
        </p:nvCxnSpPr>
        <p:spPr>
          <a:xfrm>
            <a:off x="691679" y="3115596"/>
            <a:ext cx="167584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E2D0BA2-255C-460F-9DC8-C8F76FD2CBD4}"/>
              </a:ext>
            </a:extLst>
          </p:cNvPr>
          <p:cNvSpPr txBox="1"/>
          <p:nvPr/>
        </p:nvSpPr>
        <p:spPr>
          <a:xfrm>
            <a:off x="238891" y="2865601"/>
            <a:ext cx="588693" cy="54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P</a:t>
            </a:r>
            <a:r>
              <a:rPr lang="pt-BR" sz="1400" dirty="0"/>
              <a:t>0</a:t>
            </a:r>
            <a:endParaRPr lang="en-US" sz="14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2B8EF1C-4912-4D9B-B449-57AFD7B64FC6}"/>
              </a:ext>
            </a:extLst>
          </p:cNvPr>
          <p:cNvSpPr txBox="1"/>
          <p:nvPr/>
        </p:nvSpPr>
        <p:spPr>
          <a:xfrm>
            <a:off x="2119803" y="4593793"/>
            <a:ext cx="635960" cy="54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Y</a:t>
            </a:r>
            <a:r>
              <a:rPr lang="pt-BR" sz="1600" dirty="0"/>
              <a:t>P</a:t>
            </a:r>
            <a:endParaRPr lang="en-US" sz="1600" dirty="0"/>
          </a:p>
        </p:txBody>
      </p:sp>
      <p:grpSp>
        <p:nvGrpSpPr>
          <p:cNvPr id="14" name="Grupo 17">
            <a:extLst>
              <a:ext uri="{FF2B5EF4-FFF2-40B4-BE49-F238E27FC236}">
                <a16:creationId xmlns:a16="http://schemas.microsoft.com/office/drawing/2014/main" id="{8DEBF089-CA21-4AA4-B785-5606DC939E9C}"/>
              </a:ext>
            </a:extLst>
          </p:cNvPr>
          <p:cNvGrpSpPr/>
          <p:nvPr/>
        </p:nvGrpSpPr>
        <p:grpSpPr>
          <a:xfrm>
            <a:off x="1258889" y="1615328"/>
            <a:ext cx="3325675" cy="2155054"/>
            <a:chOff x="1187624" y="2368020"/>
            <a:chExt cx="2933174" cy="1836349"/>
          </a:xfrm>
        </p:grpSpPr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06ED2B52-60C0-4949-9499-55D88AF31F06}"/>
                </a:ext>
              </a:extLst>
            </p:cNvPr>
            <p:cNvCxnSpPr/>
            <p:nvPr/>
          </p:nvCxnSpPr>
          <p:spPr>
            <a:xfrm>
              <a:off x="1187624" y="2368020"/>
              <a:ext cx="2273937" cy="152190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to 19">
              <a:extLst>
                <a:ext uri="{FF2B5EF4-FFF2-40B4-BE49-F238E27FC236}">
                  <a16:creationId xmlns:a16="http://schemas.microsoft.com/office/drawing/2014/main" id="{B8F00437-667A-439A-8BAF-DEDA8070405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1248961"/>
                </p:ext>
              </p:extLst>
            </p:nvPr>
          </p:nvGraphicFramePr>
          <p:xfrm>
            <a:off x="3453238" y="3740828"/>
            <a:ext cx="667560" cy="463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79360" imgH="228600" progId="Equation.DSMT4">
                    <p:embed/>
                  </p:oleObj>
                </mc:Choice>
                <mc:Fallback>
                  <p:oleObj name="Equation" r:id="rId6" imgW="279360" imgH="228600" progId="Equation.DSMT4">
                    <p:embed/>
                    <p:pic>
                      <p:nvPicPr>
                        <p:cNvPr id="20" name="Objeto 19">
                          <a:extLst>
                            <a:ext uri="{FF2B5EF4-FFF2-40B4-BE49-F238E27FC236}">
                              <a16:creationId xmlns:a16="http://schemas.microsoft.com/office/drawing/2014/main" id="{2F75F500-06A6-407C-AF27-6567F3B2E0D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453238" y="3740828"/>
                          <a:ext cx="667560" cy="4635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6BCFCE86-A123-4757-B321-A50442A9713A}"/>
              </a:ext>
            </a:extLst>
          </p:cNvPr>
          <p:cNvCxnSpPr/>
          <p:nvPr/>
        </p:nvCxnSpPr>
        <p:spPr>
          <a:xfrm>
            <a:off x="2320255" y="3115598"/>
            <a:ext cx="0" cy="150027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o 25">
            <a:extLst>
              <a:ext uri="{FF2B5EF4-FFF2-40B4-BE49-F238E27FC236}">
                <a16:creationId xmlns:a16="http://schemas.microsoft.com/office/drawing/2014/main" id="{0E30F5C2-B398-47CF-AE68-F286EF40E647}"/>
              </a:ext>
            </a:extLst>
          </p:cNvPr>
          <p:cNvGrpSpPr/>
          <p:nvPr/>
        </p:nvGrpSpPr>
        <p:grpSpPr>
          <a:xfrm>
            <a:off x="217652" y="1397591"/>
            <a:ext cx="3671022" cy="2218098"/>
            <a:chOff x="269278" y="2182484"/>
            <a:chExt cx="3237762" cy="1890069"/>
          </a:xfrm>
        </p:grpSpPr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AC14489D-AB54-40EF-8422-535FD4713B22}"/>
                </a:ext>
              </a:extLst>
            </p:cNvPr>
            <p:cNvCxnSpPr/>
            <p:nvPr/>
          </p:nvCxnSpPr>
          <p:spPr>
            <a:xfrm flipV="1">
              <a:off x="801055" y="2489773"/>
              <a:ext cx="1989694" cy="158278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4" name="Objeto 23">
              <a:extLst>
                <a:ext uri="{FF2B5EF4-FFF2-40B4-BE49-F238E27FC236}">
                  <a16:creationId xmlns:a16="http://schemas.microsoft.com/office/drawing/2014/main" id="{5B74370E-FC87-46E2-A2D2-9D8AB8DAF0C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804322"/>
                </p:ext>
              </p:extLst>
            </p:nvPr>
          </p:nvGraphicFramePr>
          <p:xfrm>
            <a:off x="2776664" y="2182484"/>
            <a:ext cx="730376" cy="457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55320" imgH="241200" progId="Equation.DSMT4">
                    <p:embed/>
                  </p:oleObj>
                </mc:Choice>
                <mc:Fallback>
                  <p:oleObj name="Equation" r:id="rId8" imgW="355320" imgH="241200" progId="Equation.DSMT4">
                    <p:embed/>
                    <p:pic>
                      <p:nvPicPr>
                        <p:cNvPr id="24" name="Objeto 23">
                          <a:extLst>
                            <a:ext uri="{FF2B5EF4-FFF2-40B4-BE49-F238E27FC236}">
                              <a16:creationId xmlns:a16="http://schemas.microsoft.com/office/drawing/2014/main" id="{C8D3525C-7F1B-42B0-833B-53C65F457D2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776664" y="2182484"/>
                          <a:ext cx="730376" cy="4572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8C6BBFCF-80EB-448E-815F-BFF5EB33D642}"/>
                </a:ext>
              </a:extLst>
            </p:cNvPr>
            <p:cNvCxnSpPr/>
            <p:nvPr/>
          </p:nvCxnSpPr>
          <p:spPr>
            <a:xfrm>
              <a:off x="2123728" y="2979547"/>
              <a:ext cx="0" cy="66687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>
              <a:extLst>
                <a:ext uri="{FF2B5EF4-FFF2-40B4-BE49-F238E27FC236}">
                  <a16:creationId xmlns:a16="http://schemas.microsoft.com/office/drawing/2014/main" id="{7C39BFF7-602D-4FAD-9C8A-CF1F3EC0E992}"/>
                </a:ext>
              </a:extLst>
            </p:cNvPr>
            <p:cNvCxnSpPr/>
            <p:nvPr/>
          </p:nvCxnSpPr>
          <p:spPr>
            <a:xfrm>
              <a:off x="687358" y="2996952"/>
              <a:ext cx="147805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id="{886539C0-04C6-43DF-A2EF-4DCF1CD0362A}"/>
                </a:ext>
              </a:extLst>
            </p:cNvPr>
            <p:cNvSpPr txBox="1"/>
            <p:nvPr/>
          </p:nvSpPr>
          <p:spPr>
            <a:xfrm>
              <a:off x="269278" y="2774268"/>
              <a:ext cx="537947" cy="445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800" dirty="0">
                  <a:solidFill>
                    <a:srgbClr val="0070C0"/>
                  </a:solidFill>
                </a:rPr>
                <a:t>P</a:t>
              </a:r>
              <a:r>
                <a:rPr lang="pt-BR" sz="1400" dirty="0">
                  <a:solidFill>
                    <a:srgbClr val="0070C0"/>
                  </a:solidFill>
                </a:rPr>
                <a:t>1</a:t>
              </a:r>
              <a:endParaRPr lang="en-US" sz="1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8" name="Grupo 31">
            <a:extLst>
              <a:ext uri="{FF2B5EF4-FFF2-40B4-BE49-F238E27FC236}">
                <a16:creationId xmlns:a16="http://schemas.microsoft.com/office/drawing/2014/main" id="{3F0CEFBA-8C55-4DDF-B3AC-2CF9A4A5EDE7}"/>
              </a:ext>
            </a:extLst>
          </p:cNvPr>
          <p:cNvGrpSpPr/>
          <p:nvPr/>
        </p:nvGrpSpPr>
        <p:grpSpPr>
          <a:xfrm>
            <a:off x="2222363" y="1016591"/>
            <a:ext cx="834653" cy="3599277"/>
            <a:chOff x="1821362" y="1857830"/>
            <a:chExt cx="736145" cy="3066989"/>
          </a:xfrm>
        </p:grpSpPr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id="{A8E77AFD-CC77-4C48-908D-3DDB64BAE003}"/>
                </a:ext>
              </a:extLst>
            </p:cNvPr>
            <p:cNvCxnSpPr/>
            <p:nvPr/>
          </p:nvCxnSpPr>
          <p:spPr>
            <a:xfrm>
              <a:off x="1907704" y="2185392"/>
              <a:ext cx="0" cy="273942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Objeto 29">
              <a:extLst>
                <a:ext uri="{FF2B5EF4-FFF2-40B4-BE49-F238E27FC236}">
                  <a16:creationId xmlns:a16="http://schemas.microsoft.com/office/drawing/2014/main" id="{28048C8B-4D88-4819-90B3-65C0D9B1582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757611"/>
                </p:ext>
              </p:extLst>
            </p:nvPr>
          </p:nvGraphicFramePr>
          <p:xfrm>
            <a:off x="1821362" y="1857830"/>
            <a:ext cx="736145" cy="4637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42720" imgH="228600" progId="Equation.DSMT4">
                    <p:embed/>
                  </p:oleObj>
                </mc:Choice>
                <mc:Fallback>
                  <p:oleObj name="Equation" r:id="rId10" imgW="342720" imgH="228600" progId="Equation.DSMT4">
                    <p:embed/>
                    <p:pic>
                      <p:nvPicPr>
                        <p:cNvPr id="30" name="Objeto 29">
                          <a:extLst>
                            <a:ext uri="{FF2B5EF4-FFF2-40B4-BE49-F238E27FC236}">
                              <a16:creationId xmlns:a16="http://schemas.microsoft.com/office/drawing/2014/main" id="{A4B730F0-6DA8-4EFD-A7E1-4D8F7AE944B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821362" y="1857830"/>
                          <a:ext cx="736145" cy="4637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Retângulo 31">
            <a:extLst>
              <a:ext uri="{FF2B5EF4-FFF2-40B4-BE49-F238E27FC236}">
                <a16:creationId xmlns:a16="http://schemas.microsoft.com/office/drawing/2014/main" id="{1BAFC017-BF73-45C0-A912-586875CA982E}"/>
              </a:ext>
            </a:extLst>
          </p:cNvPr>
          <p:cNvSpPr/>
          <p:nvPr/>
        </p:nvSpPr>
        <p:spPr>
          <a:xfrm>
            <a:off x="179512" y="23014"/>
            <a:ext cx="88569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Política Econômica com Expectativas Racionais, Informações Perfeitas e P e w flexíveis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129AAA72-3A53-491A-8488-352E74C4E245}"/>
              </a:ext>
            </a:extLst>
          </p:cNvPr>
          <p:cNvSpPr txBox="1"/>
          <p:nvPr/>
        </p:nvSpPr>
        <p:spPr>
          <a:xfrm>
            <a:off x="5158175" y="2427734"/>
            <a:ext cx="387831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Neutralidade da moeda no Curto Prazo e no Longo Prazo</a:t>
            </a:r>
          </a:p>
        </p:txBody>
      </p:sp>
    </p:spTree>
    <p:extLst>
      <p:ext uri="{BB962C8B-B14F-4D97-AF65-F5344CB8AC3E}">
        <p14:creationId xmlns:p14="http://schemas.microsoft.com/office/powerpoint/2010/main" val="129421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356671A0-5498-42CE-8F1C-CD4414CC0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158240"/>
            <a:ext cx="7561262" cy="331826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dbl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" name="Object 8">
            <a:extLst>
              <a:ext uri="{FF2B5EF4-FFF2-40B4-BE49-F238E27FC236}">
                <a16:creationId xmlns:a16="http://schemas.microsoft.com/office/drawing/2014/main" id="{CE15746A-3279-4489-9FC9-0702DDB9E2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43800"/>
              </p:ext>
            </p:extLst>
          </p:nvPr>
        </p:nvGraphicFramePr>
        <p:xfrm>
          <a:off x="7165330" y="597454"/>
          <a:ext cx="3730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0335" imgH="177646" progId="Equation.3">
                  <p:embed/>
                </p:oleObj>
              </mc:Choice>
              <mc:Fallback>
                <p:oleObj name="Equation" r:id="rId2" imgW="190335" imgH="177646" progId="Equation.3">
                  <p:embed/>
                  <p:pic>
                    <p:nvPicPr>
                      <p:cNvPr id="22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5330" y="597454"/>
                        <a:ext cx="37306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C2B904DB-3979-4D4D-B3AB-5A7C8C137E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457947"/>
              </p:ext>
            </p:extLst>
          </p:nvPr>
        </p:nvGraphicFramePr>
        <p:xfrm>
          <a:off x="6589068" y="1788079"/>
          <a:ext cx="5302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292" imgH="215713" progId="Equation.3">
                  <p:embed/>
                </p:oleObj>
              </mc:Choice>
              <mc:Fallback>
                <p:oleObj name="Equation" r:id="rId4" imgW="355292" imgH="215713" progId="Equation.3">
                  <p:embed/>
                  <p:pic>
                    <p:nvPicPr>
                      <p:cNvPr id="23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068" y="1788079"/>
                        <a:ext cx="5302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7">
            <a:extLst>
              <a:ext uri="{FF2B5EF4-FFF2-40B4-BE49-F238E27FC236}">
                <a16:creationId xmlns:a16="http://schemas.microsoft.com/office/drawing/2014/main" id="{744B003F-096B-46BC-ADB5-691FE6E5AA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523536"/>
              </p:ext>
            </p:extLst>
          </p:nvPr>
        </p:nvGraphicFramePr>
        <p:xfrm>
          <a:off x="4779187" y="3116147"/>
          <a:ext cx="5937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19040" imgH="203040" progId="Equation.DSMT4">
                  <p:embed/>
                </p:oleObj>
              </mc:Choice>
              <mc:Fallback>
                <p:oleObj name="Equation" r:id="rId6" imgW="419040" imgH="203040" progId="Equation.DSMT4">
                  <p:embed/>
                  <p:pic>
                    <p:nvPicPr>
                      <p:cNvPr id="24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187" y="3116147"/>
                        <a:ext cx="5937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4">
            <a:extLst>
              <a:ext uri="{FF2B5EF4-FFF2-40B4-BE49-F238E27FC236}">
                <a16:creationId xmlns:a16="http://schemas.microsoft.com/office/drawing/2014/main" id="{1A1C7A8C-A71B-48A5-A183-45775A5A9C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17509" y="236774"/>
            <a:ext cx="0" cy="287934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3512B6A1-AC19-4410-9E02-086E81B719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0418" y="3116817"/>
            <a:ext cx="42481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9D73E8DD-E532-46C6-A70B-2044EDAB4B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20418" y="884792"/>
            <a:ext cx="3744912" cy="22320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Arc 7">
            <a:extLst>
              <a:ext uri="{FF2B5EF4-FFF2-40B4-BE49-F238E27FC236}">
                <a16:creationId xmlns:a16="http://schemas.microsoft.com/office/drawing/2014/main" id="{027E6A98-91D9-41E8-ABCE-9A7C27187D2F}"/>
              </a:ext>
            </a:extLst>
          </p:cNvPr>
          <p:cNvSpPr>
            <a:spLocks/>
          </p:cNvSpPr>
          <p:nvPr/>
        </p:nvSpPr>
        <p:spPr bwMode="auto">
          <a:xfrm rot="17857755">
            <a:off x="3847456" y="1370566"/>
            <a:ext cx="3529012" cy="4259263"/>
          </a:xfrm>
          <a:custGeom>
            <a:avLst/>
            <a:gdLst>
              <a:gd name="T0" fmla="*/ 2147483646 w 19213"/>
              <a:gd name="T1" fmla="*/ 0 h 20714"/>
              <a:gd name="T2" fmla="*/ 2147483646 w 19213"/>
              <a:gd name="T3" fmla="*/ 2147483646 h 20714"/>
              <a:gd name="T4" fmla="*/ 0 w 19213"/>
              <a:gd name="T5" fmla="*/ 2147483646 h 20714"/>
              <a:gd name="T6" fmla="*/ 0 60000 65536"/>
              <a:gd name="T7" fmla="*/ 0 60000 65536"/>
              <a:gd name="T8" fmla="*/ 0 60000 65536"/>
              <a:gd name="T9" fmla="*/ 0 w 19213"/>
              <a:gd name="T10" fmla="*/ 0 h 20714"/>
              <a:gd name="T11" fmla="*/ 19213 w 19213"/>
              <a:gd name="T12" fmla="*/ 20714 h 207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13" h="20714" fill="none" extrusionOk="0">
                <a:moveTo>
                  <a:pt x="6122" y="-1"/>
                </a:moveTo>
                <a:cubicBezTo>
                  <a:pt x="11784" y="1673"/>
                  <a:pt x="16515" y="5591"/>
                  <a:pt x="19213" y="10843"/>
                </a:cubicBezTo>
              </a:path>
              <a:path w="19213" h="20714" stroke="0" extrusionOk="0">
                <a:moveTo>
                  <a:pt x="6122" y="-1"/>
                </a:moveTo>
                <a:cubicBezTo>
                  <a:pt x="11784" y="1673"/>
                  <a:pt x="16515" y="5591"/>
                  <a:pt x="19213" y="10843"/>
                </a:cubicBezTo>
                <a:lnTo>
                  <a:pt x="0" y="20714"/>
                </a:lnTo>
                <a:lnTo>
                  <a:pt x="6122" y="-1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4">
            <a:extLst>
              <a:ext uri="{FF2B5EF4-FFF2-40B4-BE49-F238E27FC236}">
                <a16:creationId xmlns:a16="http://schemas.microsoft.com/office/drawing/2014/main" id="{DC0E06EB-1BEA-4A6B-BA14-54872B78A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3305" y="2108754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F9998066-114B-4D5D-BF01-E4DA7110E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4743" y="2181779"/>
            <a:ext cx="0" cy="935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6">
            <a:extLst>
              <a:ext uri="{FF2B5EF4-FFF2-40B4-BE49-F238E27FC236}">
                <a16:creationId xmlns:a16="http://schemas.microsoft.com/office/drawing/2014/main" id="{9B03420D-E311-4DD2-BF1D-DE12579202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88668" y="2181779"/>
            <a:ext cx="15446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3" name="Object 23">
            <a:extLst>
              <a:ext uri="{FF2B5EF4-FFF2-40B4-BE49-F238E27FC236}">
                <a16:creationId xmlns:a16="http://schemas.microsoft.com/office/drawing/2014/main" id="{40BD088E-42ED-40DC-816D-DD82867AA6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740550"/>
              </p:ext>
            </p:extLst>
          </p:nvPr>
        </p:nvGraphicFramePr>
        <p:xfrm>
          <a:off x="7557443" y="3116817"/>
          <a:ext cx="2063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5" imgH="177415" progId="Equation.3">
                  <p:embed/>
                </p:oleObj>
              </mc:Choice>
              <mc:Fallback>
                <p:oleObj name="Equation" r:id="rId8" imgW="126725" imgH="177415" progId="Equation.3">
                  <p:embed/>
                  <p:pic>
                    <p:nvPicPr>
                      <p:cNvPr id="3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7443" y="3116817"/>
                        <a:ext cx="20637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4">
            <a:extLst>
              <a:ext uri="{FF2B5EF4-FFF2-40B4-BE49-F238E27FC236}">
                <a16:creationId xmlns:a16="http://schemas.microsoft.com/office/drawing/2014/main" id="{55C6A8C8-2013-417F-A007-2ABA3D4822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993397"/>
              </p:ext>
            </p:extLst>
          </p:nvPr>
        </p:nvGraphicFramePr>
        <p:xfrm>
          <a:off x="1877237" y="2044584"/>
          <a:ext cx="151288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76240" imgH="215640" progId="Equation.DSMT4">
                  <p:embed/>
                </p:oleObj>
              </mc:Choice>
              <mc:Fallback>
                <p:oleObj name="Equation" r:id="rId10" imgW="876240" imgH="215640" progId="Equation.DSMT4">
                  <p:embed/>
                  <p:pic>
                    <p:nvPicPr>
                      <p:cNvPr id="3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7237" y="2044584"/>
                        <a:ext cx="1512888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1">
            <a:extLst>
              <a:ext uri="{FF2B5EF4-FFF2-40B4-BE49-F238E27FC236}">
                <a16:creationId xmlns:a16="http://schemas.microsoft.com/office/drawing/2014/main" id="{E64502CF-8FBF-47EB-B57E-6F1D88B0C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74598"/>
              </p:ext>
            </p:extLst>
          </p:nvPr>
        </p:nvGraphicFramePr>
        <p:xfrm>
          <a:off x="7020868" y="1029254"/>
          <a:ext cx="4333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30057" imgH="215806" progId="Equation.3">
                  <p:embed/>
                </p:oleObj>
              </mc:Choice>
              <mc:Fallback>
                <p:oleObj name="Equation" r:id="rId12" imgW="330057" imgH="215806" progId="Equation.3">
                  <p:embed/>
                  <p:pic>
                    <p:nvPicPr>
                      <p:cNvPr id="35" name="Object 3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868" y="1029254"/>
                        <a:ext cx="433387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Arc 30">
            <a:extLst>
              <a:ext uri="{FF2B5EF4-FFF2-40B4-BE49-F238E27FC236}">
                <a16:creationId xmlns:a16="http://schemas.microsoft.com/office/drawing/2014/main" id="{0091FBD7-4B0F-4FB0-9A70-774F8BF39F6C}"/>
              </a:ext>
            </a:extLst>
          </p:cNvPr>
          <p:cNvSpPr>
            <a:spLocks/>
          </p:cNvSpPr>
          <p:nvPr/>
        </p:nvSpPr>
        <p:spPr bwMode="auto">
          <a:xfrm rot="17857755">
            <a:off x="3592495" y="951499"/>
            <a:ext cx="4519708" cy="4299218"/>
          </a:xfrm>
          <a:custGeom>
            <a:avLst/>
            <a:gdLst>
              <a:gd name="T0" fmla="*/ 2147483646 w 19213"/>
              <a:gd name="T1" fmla="*/ 0 h 21009"/>
              <a:gd name="T2" fmla="*/ 2147483646 w 19213"/>
              <a:gd name="T3" fmla="*/ 2147483646 h 21009"/>
              <a:gd name="T4" fmla="*/ 0 w 19213"/>
              <a:gd name="T5" fmla="*/ 2147483646 h 21009"/>
              <a:gd name="T6" fmla="*/ 0 60000 65536"/>
              <a:gd name="T7" fmla="*/ 0 60000 65536"/>
              <a:gd name="T8" fmla="*/ 0 60000 65536"/>
              <a:gd name="T9" fmla="*/ 0 w 19213"/>
              <a:gd name="T10" fmla="*/ 0 h 21009"/>
              <a:gd name="T11" fmla="*/ 19213 w 19213"/>
              <a:gd name="T12" fmla="*/ 21009 h 210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13" h="21009" fill="none" extrusionOk="0">
                <a:moveTo>
                  <a:pt x="5018" y="0"/>
                </a:moveTo>
                <a:cubicBezTo>
                  <a:pt x="11148" y="1464"/>
                  <a:pt x="16333" y="5533"/>
                  <a:pt x="19213" y="11138"/>
                </a:cubicBezTo>
              </a:path>
              <a:path w="19213" h="21009" stroke="0" extrusionOk="0">
                <a:moveTo>
                  <a:pt x="5018" y="0"/>
                </a:moveTo>
                <a:cubicBezTo>
                  <a:pt x="11148" y="1464"/>
                  <a:pt x="16333" y="5533"/>
                  <a:pt x="19213" y="11138"/>
                </a:cubicBezTo>
                <a:lnTo>
                  <a:pt x="0" y="21009"/>
                </a:lnTo>
                <a:lnTo>
                  <a:pt x="5018" y="0"/>
                </a:lnTo>
                <a:close/>
              </a:path>
            </a:pathLst>
          </a:cu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3">
            <a:extLst>
              <a:ext uri="{FF2B5EF4-FFF2-40B4-BE49-F238E27FC236}">
                <a16:creationId xmlns:a16="http://schemas.microsoft.com/office/drawing/2014/main" id="{00BF90D5-296D-4337-ACE4-074942F7B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04743" y="1749979"/>
            <a:ext cx="0" cy="3587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Line 34">
            <a:extLst>
              <a:ext uri="{FF2B5EF4-FFF2-40B4-BE49-F238E27FC236}">
                <a16:creationId xmlns:a16="http://schemas.microsoft.com/office/drawing/2014/main" id="{95D7FF29-7F36-4CF7-8493-7449B741EF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0418" y="1749979"/>
            <a:ext cx="15843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9" name="Object 35">
            <a:extLst>
              <a:ext uri="{FF2B5EF4-FFF2-40B4-BE49-F238E27FC236}">
                <a16:creationId xmlns:a16="http://schemas.microsoft.com/office/drawing/2014/main" id="{E6916391-67C1-474F-A082-75CB8AE7F9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585342"/>
              </p:ext>
            </p:extLst>
          </p:nvPr>
        </p:nvGraphicFramePr>
        <p:xfrm>
          <a:off x="1953437" y="1489082"/>
          <a:ext cx="131603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27000" imgH="279360" progId="Equation.DSMT4">
                  <p:embed/>
                </p:oleObj>
              </mc:Choice>
              <mc:Fallback>
                <p:oleObj name="Equation" r:id="rId14" imgW="927000" imgH="279360" progId="Equation.DSMT4">
                  <p:embed/>
                  <p:pic>
                    <p:nvPicPr>
                      <p:cNvPr id="39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3437" y="1489082"/>
                        <a:ext cx="131603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36">
            <a:extLst>
              <a:ext uri="{FF2B5EF4-FFF2-40B4-BE49-F238E27FC236}">
                <a16:creationId xmlns:a16="http://schemas.microsoft.com/office/drawing/2014/main" id="{05CF1756-09D5-4177-A65C-A45603E1F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3305" y="1676954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AutoShape 37">
            <a:extLst>
              <a:ext uri="{FF2B5EF4-FFF2-40B4-BE49-F238E27FC236}">
                <a16:creationId xmlns:a16="http://schemas.microsoft.com/office/drawing/2014/main" id="{49B44567-AB5F-4B82-B09F-C1555CD99978}"/>
              </a:ext>
            </a:extLst>
          </p:cNvPr>
          <p:cNvSpPr>
            <a:spLocks/>
          </p:cNvSpPr>
          <p:nvPr/>
        </p:nvSpPr>
        <p:spPr bwMode="auto">
          <a:xfrm>
            <a:off x="1764655" y="1676954"/>
            <a:ext cx="76200" cy="554038"/>
          </a:xfrm>
          <a:prstGeom prst="leftBracket">
            <a:avLst>
              <a:gd name="adj" fmla="val 60590"/>
            </a:avLst>
          </a:prstGeom>
          <a:noFill/>
          <a:ln w="952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2" name="Object 38">
            <a:extLst>
              <a:ext uri="{FF2B5EF4-FFF2-40B4-BE49-F238E27FC236}">
                <a16:creationId xmlns:a16="http://schemas.microsoft.com/office/drawing/2014/main" id="{F0DFD92B-42FF-4084-8277-8F69D17972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458793"/>
              </p:ext>
            </p:extLst>
          </p:nvPr>
        </p:nvGraphicFramePr>
        <p:xfrm>
          <a:off x="881875" y="1758957"/>
          <a:ext cx="75723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20560" imgH="215640" progId="Equation.DSMT4">
                  <p:embed/>
                </p:oleObj>
              </mc:Choice>
              <mc:Fallback>
                <p:oleObj name="Equation" r:id="rId16" imgW="520560" imgH="215640" progId="Equation.DSMT4">
                  <p:embed/>
                  <p:pic>
                    <p:nvPicPr>
                      <p:cNvPr id="4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875" y="1758957"/>
                        <a:ext cx="757237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40">
            <a:extLst>
              <a:ext uri="{FF2B5EF4-FFF2-40B4-BE49-F238E27FC236}">
                <a16:creationId xmlns:a16="http://schemas.microsoft.com/office/drawing/2014/main" id="{05CFD7A5-109E-4C76-AFE3-D415BEA9FE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1630" y="1965879"/>
            <a:ext cx="73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4" name="Object 8">
            <a:extLst>
              <a:ext uri="{FF2B5EF4-FFF2-40B4-BE49-F238E27FC236}">
                <a16:creationId xmlns:a16="http://schemas.microsoft.com/office/drawing/2014/main" id="{906E2812-00C4-4C2D-B556-1B7B4FB71A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83422"/>
              </p:ext>
            </p:extLst>
          </p:nvPr>
        </p:nvGraphicFramePr>
        <p:xfrm>
          <a:off x="692962" y="3549136"/>
          <a:ext cx="4668838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603160" imgH="799920" progId="Equation.DSMT4">
                  <p:embed/>
                </p:oleObj>
              </mc:Choice>
              <mc:Fallback>
                <p:oleObj name="Equation" r:id="rId18" imgW="2603160" imgH="799920" progId="Equation.DSMT4">
                  <p:embed/>
                  <p:pic>
                    <p:nvPicPr>
                      <p:cNvPr id="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62" y="3549136"/>
                        <a:ext cx="4668838" cy="14922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882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  <p:bldP spid="21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353432E-80C8-45D2-97E4-484ACA35E1E0}"/>
              </a:ext>
            </a:extLst>
          </p:cNvPr>
          <p:cNvSpPr txBox="1"/>
          <p:nvPr/>
        </p:nvSpPr>
        <p:spPr>
          <a:xfrm>
            <a:off x="107504" y="339502"/>
            <a:ext cx="87849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Quanto ao item (3):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Quanto maior o poder de mercado das firmas maior será o preço cobrado. Com isso, teremos um nível de produção menor, um nível de emprego menor e uma taxa de desemprego maior, de forma permanente (longo prazo), pois trata-se de um fator estrutural. Dito de outra forma, a taxa natural de desemprego será maior.</a:t>
            </a:r>
          </a:p>
        </p:txBody>
      </p:sp>
    </p:spTree>
    <p:extLst>
      <p:ext uri="{BB962C8B-B14F-4D97-AF65-F5344CB8AC3E}">
        <p14:creationId xmlns:p14="http://schemas.microsoft.com/office/powerpoint/2010/main" val="3600498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3A7B7C2-0112-4358-A71E-17A2DF63CE03}"/>
              </a:ext>
            </a:extLst>
          </p:cNvPr>
          <p:cNvSpPr txBox="1"/>
          <p:nvPr/>
        </p:nvSpPr>
        <p:spPr>
          <a:xfrm>
            <a:off x="107504" y="29388"/>
            <a:ext cx="892899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QUESTÃO 09 – 2021</a:t>
            </a:r>
            <a:endParaRPr lang="pt-B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Considere o seguinte modelo de inflação e de política monetária com expectativas racionais: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Curva de Phillips:                                     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Função perda do Banco Central:                               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que </a:t>
            </a:r>
            <a:r>
              <a:rPr lang="pt-BR" sz="20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é a taxa de desemprego, </a:t>
            </a:r>
            <a:r>
              <a:rPr lang="pt-BR" sz="20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2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2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a taxa natural de desemprego,     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 a taxa de inflação e </a:t>
            </a:r>
            <a:r>
              <a:rPr lang="pt-BR" sz="20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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é a taxa de inflação esperada. Suponha que o Banco Central é capaz de controlar a inflação de modo perfeito por meio da política monetária, de tal sorte que ele pode escolher qualquer taxa de inflação. Há duas políticas possíveis: 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i)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Banco Central se compromete com uma regra fixa para a política monetária; </a:t>
            </a:r>
            <a:r>
              <a:rPr lang="pt-BR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Banco Central faz uma política monetária discricionária. Neste último caso, as expectativas racionais do setor privado são estabelecidas antes de o Banco Central escolher a oferta monetária. Resolva o modelo para as duas políticas e então avalie como verdadeiras ou falsas as assertivas abaixo: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FAE92CA6-0F6D-4249-9837-3878597D04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532929"/>
              </p:ext>
            </p:extLst>
          </p:nvPr>
        </p:nvGraphicFramePr>
        <p:xfrm>
          <a:off x="2633857" y="930616"/>
          <a:ext cx="2437873" cy="480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200" imgH="253800" progId="Equation.DSMT4">
                  <p:embed/>
                </p:oleObj>
              </mc:Choice>
              <mc:Fallback>
                <p:oleObj name="Equation" r:id="rId2" imgW="1384200" imgH="253800" progId="Equation.DSMT4">
                  <p:embed/>
                  <p:pic>
                    <p:nvPicPr>
                      <p:cNvPr id="4097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857" y="930616"/>
                        <a:ext cx="2437873" cy="480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1">
            <a:extLst>
              <a:ext uri="{FF2B5EF4-FFF2-40B4-BE49-F238E27FC236}">
                <a16:creationId xmlns:a16="http://schemas.microsoft.com/office/drawing/2014/main" id="{67161BF5-02C1-4103-955E-60F0F87446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145113"/>
              </p:ext>
            </p:extLst>
          </p:nvPr>
        </p:nvGraphicFramePr>
        <p:xfrm>
          <a:off x="4297898" y="1275606"/>
          <a:ext cx="207430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54080" imgH="266400" progId="Equation.DSMT4">
                  <p:embed/>
                </p:oleObj>
              </mc:Choice>
              <mc:Fallback>
                <p:oleObj name="Equation" r:id="rId4" imgW="1054080" imgH="266400" progId="Equation.DSMT4">
                  <p:embed/>
                  <p:pic>
                    <p:nvPicPr>
                      <p:cNvPr id="4" name="Object 11">
                        <a:extLst>
                          <a:ext uri="{FF2B5EF4-FFF2-40B4-BE49-F238E27FC236}">
                            <a16:creationId xmlns:a16="http://schemas.microsoft.com/office/drawing/2014/main" id="{FAE92CA6-0F6D-4249-9837-3878597D04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898" y="1275606"/>
                        <a:ext cx="207430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A7A3DB9A-4601-4053-85F1-A4B16B3A16CE}"/>
              </a:ext>
            </a:extLst>
          </p:cNvPr>
          <p:cNvSpPr txBox="1"/>
          <p:nvPr/>
        </p:nvSpPr>
        <p:spPr>
          <a:xfrm>
            <a:off x="467544" y="4794706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Exercício praticamente idêntico ao da prova de 2015 (mesmas equações)</a:t>
            </a:r>
          </a:p>
        </p:txBody>
      </p:sp>
    </p:spTree>
    <p:extLst>
      <p:ext uri="{BB962C8B-B14F-4D97-AF65-F5344CB8AC3E}">
        <p14:creationId xmlns:p14="http://schemas.microsoft.com/office/powerpoint/2010/main" val="2462443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980BD85-80D0-4CBD-86EC-AF726461CCD5}"/>
              </a:ext>
            </a:extLst>
          </p:cNvPr>
          <p:cNvSpPr txBox="1"/>
          <p:nvPr/>
        </p:nvSpPr>
        <p:spPr>
          <a:xfrm>
            <a:off x="107504" y="141476"/>
            <a:ext cx="892899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(0) Se o Banco Central escolhe uma regra fixa para a política monetária, ele produz inflação zero.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 Banco Central escolhe uma política discricionária, a inflação efetiva é igual a 0,05.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 Banco Central escolhe uma regra fixa para a política monetária,       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 = u</a:t>
            </a:r>
            <a:r>
              <a:rPr lang="pt-BR" sz="1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o Banco Central escolhe uma política discricionária,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≠ </a:t>
            </a:r>
            <a:r>
              <a:rPr lang="pt-BR" sz="20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1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Quanto maior a aversão do presidente e dos diretores do Banco Central à inflação, o resultado do modelo sob discrição mais se aproxima do resultado do modelo sob uma regra fixa.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E7839D2-F1C8-4BD5-B340-127717FEB82A}"/>
              </a:ext>
            </a:extLst>
          </p:cNvPr>
          <p:cNvSpPr txBox="1"/>
          <p:nvPr/>
        </p:nvSpPr>
        <p:spPr>
          <a:xfrm>
            <a:off x="2555776" y="48351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39B0584-4884-40A2-909E-2961AB0622E1}"/>
              </a:ext>
            </a:extLst>
          </p:cNvPr>
          <p:cNvSpPr txBox="1"/>
          <p:nvPr/>
        </p:nvSpPr>
        <p:spPr>
          <a:xfrm>
            <a:off x="7596336" y="205840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13ADCA1-A53E-4C61-88C7-E1C4ED205540}"/>
              </a:ext>
            </a:extLst>
          </p:cNvPr>
          <p:cNvSpPr txBox="1"/>
          <p:nvPr/>
        </p:nvSpPr>
        <p:spPr>
          <a:xfrm>
            <a:off x="1763688" y="112229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38675D9-0463-4E29-90DF-E7C139725246}"/>
              </a:ext>
            </a:extLst>
          </p:cNvPr>
          <p:cNvSpPr txBox="1"/>
          <p:nvPr/>
        </p:nvSpPr>
        <p:spPr>
          <a:xfrm>
            <a:off x="899592" y="170765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96BEBE-6065-40AC-A66D-EBB41B2BF6EB}"/>
              </a:ext>
            </a:extLst>
          </p:cNvPr>
          <p:cNvSpPr txBox="1"/>
          <p:nvPr/>
        </p:nvSpPr>
        <p:spPr>
          <a:xfrm>
            <a:off x="3563888" y="292249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28246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11400</TotalTime>
  <Words>5214</Words>
  <Application>Microsoft Office PowerPoint</Application>
  <PresentationFormat>Apresentação na tela (16:9)</PresentationFormat>
  <Paragraphs>358</Paragraphs>
  <Slides>60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60</vt:i4>
      </vt:variant>
    </vt:vector>
  </HeadingPairs>
  <TitlesOfParts>
    <vt:vector size="72" baseType="lpstr">
      <vt:lpstr>Arial</vt:lpstr>
      <vt:lpstr>Arial Narrow</vt:lpstr>
      <vt:lpstr>Calibri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Concurso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para Início de Capítulo ou Assunto</dc:title>
  <dc:creator>acja</dc:creator>
  <cp:lastModifiedBy>Antonio Carlos Assumpção</cp:lastModifiedBy>
  <cp:revision>1207</cp:revision>
  <cp:lastPrinted>2020-10-13T16:29:00Z</cp:lastPrinted>
  <dcterms:created xsi:type="dcterms:W3CDTF">2013-02-04T13:34:58Z</dcterms:created>
  <dcterms:modified xsi:type="dcterms:W3CDTF">2021-09-15T21:35:27Z</dcterms:modified>
</cp:coreProperties>
</file>