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57"/>
  </p:notesMasterIdLst>
  <p:handoutMasterIdLst>
    <p:handoutMasterId r:id="rId58"/>
  </p:handoutMasterIdLst>
  <p:sldIdLst>
    <p:sldId id="256" r:id="rId2"/>
    <p:sldId id="373" r:id="rId3"/>
    <p:sldId id="370" r:id="rId4"/>
    <p:sldId id="371" r:id="rId5"/>
    <p:sldId id="372" r:id="rId6"/>
    <p:sldId id="327" r:id="rId7"/>
    <p:sldId id="340" r:id="rId8"/>
    <p:sldId id="329" r:id="rId9"/>
    <p:sldId id="330" r:id="rId10"/>
    <p:sldId id="331" r:id="rId11"/>
    <p:sldId id="332" r:id="rId12"/>
    <p:sldId id="333" r:id="rId13"/>
    <p:sldId id="334" r:id="rId14"/>
    <p:sldId id="335" r:id="rId15"/>
    <p:sldId id="336" r:id="rId16"/>
    <p:sldId id="337" r:id="rId17"/>
    <p:sldId id="338" r:id="rId18"/>
    <p:sldId id="267" r:id="rId19"/>
    <p:sldId id="268" r:id="rId20"/>
    <p:sldId id="269" r:id="rId21"/>
    <p:sldId id="271" r:id="rId22"/>
    <p:sldId id="272" r:id="rId23"/>
    <p:sldId id="345" r:id="rId24"/>
    <p:sldId id="346" r:id="rId25"/>
    <p:sldId id="300" r:id="rId26"/>
    <p:sldId id="348" r:id="rId27"/>
    <p:sldId id="349" r:id="rId28"/>
    <p:sldId id="350" r:id="rId29"/>
    <p:sldId id="351" r:id="rId30"/>
    <p:sldId id="352" r:id="rId31"/>
    <p:sldId id="353" r:id="rId32"/>
    <p:sldId id="354" r:id="rId33"/>
    <p:sldId id="362" r:id="rId34"/>
    <p:sldId id="363" r:id="rId35"/>
    <p:sldId id="364" r:id="rId36"/>
    <p:sldId id="365" r:id="rId37"/>
    <p:sldId id="366" r:id="rId38"/>
    <p:sldId id="355" r:id="rId39"/>
    <p:sldId id="356" r:id="rId40"/>
    <p:sldId id="357" r:id="rId41"/>
    <p:sldId id="358" r:id="rId42"/>
    <p:sldId id="359" r:id="rId43"/>
    <p:sldId id="360" r:id="rId44"/>
    <p:sldId id="361" r:id="rId45"/>
    <p:sldId id="367" r:id="rId46"/>
    <p:sldId id="374" r:id="rId47"/>
    <p:sldId id="341" r:id="rId48"/>
    <p:sldId id="347" r:id="rId49"/>
    <p:sldId id="312" r:id="rId50"/>
    <p:sldId id="343" r:id="rId51"/>
    <p:sldId id="344" r:id="rId52"/>
    <p:sldId id="320" r:id="rId53"/>
    <p:sldId id="316" r:id="rId54"/>
    <p:sldId id="314" r:id="rId55"/>
    <p:sldId id="313" r:id="rId56"/>
  </p:sldIdLst>
  <p:sldSz cx="9144000" cy="6858000" type="screen4x3"/>
  <p:notesSz cx="7104063"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FFFFF"/>
    <a:srgbClr val="808080"/>
    <a:srgbClr val="777777"/>
    <a:srgbClr val="B2B2B2"/>
    <a:srgbClr val="DDDDDD"/>
    <a:srgbClr val="E08710"/>
    <a:srgbClr val="DAEDD1"/>
    <a:srgbClr val="C4E3B5"/>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96617" autoAdjust="0"/>
  </p:normalViewPr>
  <p:slideViewPr>
    <p:cSldViewPr snapToGrid="0">
      <p:cViewPr varScale="1">
        <p:scale>
          <a:sx n="68" d="100"/>
          <a:sy n="68" d="100"/>
        </p:scale>
        <p:origin x="150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696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idx="2"/>
          </p:nvPr>
        </p:nvSpPr>
        <p:spPr bwMode="auto">
          <a:xfrm>
            <a:off x="1001713" y="774700"/>
            <a:ext cx="5100637" cy="38242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63" y="4862096"/>
            <a:ext cx="5208540" cy="4605249"/>
          </a:xfrm>
          <a:prstGeom prst="rect">
            <a:avLst/>
          </a:prstGeom>
          <a:noFill/>
          <a:ln w="12700">
            <a:noFill/>
            <a:miter lim="800000"/>
            <a:headEnd/>
            <a:tailEnd/>
          </a:ln>
          <a:effectLst/>
        </p:spPr>
        <p:txBody>
          <a:bodyPr vert="horz" wrap="square" lIns="93800" tIns="46077" rIns="93800" bIns="460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29545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4608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a:t>
            </a:r>
          </a:p>
        </p:txBody>
      </p:sp>
      <p:sp>
        <p:nvSpPr>
          <p:cNvPr id="4608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4608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46086" name="Rectangle 6"/>
          <p:cNvSpPr>
            <a:spLocks noGrp="1" noRot="1" noChangeAspect="1" noChangeArrowheads="1" noTextEdit="1"/>
          </p:cNvSpPr>
          <p:nvPr>
            <p:ph type="sldImg"/>
          </p:nvPr>
        </p:nvSpPr>
        <p:spPr>
          <a:ln cap="flat"/>
        </p:spPr>
      </p:sp>
      <p:sp>
        <p:nvSpPr>
          <p:cNvPr id="4608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254833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632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26</a:t>
            </a:r>
          </a:p>
        </p:txBody>
      </p:sp>
      <p:sp>
        <p:nvSpPr>
          <p:cNvPr id="5632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632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6326" name="Rectangle 6"/>
          <p:cNvSpPr>
            <a:spLocks noGrp="1" noRot="1" noChangeAspect="1" noChangeArrowheads="1" noTextEdit="1"/>
          </p:cNvSpPr>
          <p:nvPr>
            <p:ph type="sldImg"/>
          </p:nvPr>
        </p:nvSpPr>
        <p:spPr>
          <a:ln cap="flat"/>
        </p:spPr>
      </p:sp>
      <p:sp>
        <p:nvSpPr>
          <p:cNvPr id="5632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995287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734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24</a:t>
            </a:r>
          </a:p>
        </p:txBody>
      </p:sp>
      <p:sp>
        <p:nvSpPr>
          <p:cNvPr id="5734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734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7350" name="Rectangle 6"/>
          <p:cNvSpPr>
            <a:spLocks noGrp="1" noRot="1" noChangeAspect="1" noChangeArrowheads="1" noTextEdit="1"/>
          </p:cNvSpPr>
          <p:nvPr>
            <p:ph type="sldImg"/>
          </p:nvPr>
        </p:nvSpPr>
        <p:spPr>
          <a:ln cap="flat"/>
        </p:spPr>
      </p:sp>
      <p:sp>
        <p:nvSpPr>
          <p:cNvPr id="5735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869624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837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23</a:t>
            </a:r>
          </a:p>
        </p:txBody>
      </p:sp>
      <p:sp>
        <p:nvSpPr>
          <p:cNvPr id="5837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837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8374" name="Rectangle 6"/>
          <p:cNvSpPr>
            <a:spLocks noGrp="1" noRot="1" noChangeAspect="1" noChangeArrowheads="1" noTextEdit="1"/>
          </p:cNvSpPr>
          <p:nvPr>
            <p:ph type="sldImg"/>
          </p:nvPr>
        </p:nvSpPr>
        <p:spPr>
          <a:ln cap="flat"/>
        </p:spPr>
      </p:sp>
      <p:sp>
        <p:nvSpPr>
          <p:cNvPr id="5837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795400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4710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7</a:t>
            </a:r>
          </a:p>
        </p:txBody>
      </p:sp>
      <p:sp>
        <p:nvSpPr>
          <p:cNvPr id="4710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4710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47110" name="Rectangle 6"/>
          <p:cNvSpPr>
            <a:spLocks noGrp="1" noRot="1" noChangeAspect="1" noChangeArrowheads="1" noTextEdit="1"/>
          </p:cNvSpPr>
          <p:nvPr>
            <p:ph type="sldImg"/>
          </p:nvPr>
        </p:nvSpPr>
        <p:spPr>
          <a:ln cap="flat"/>
        </p:spPr>
      </p:sp>
      <p:sp>
        <p:nvSpPr>
          <p:cNvPr id="4711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289275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4813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8</a:t>
            </a:r>
          </a:p>
        </p:txBody>
      </p:sp>
      <p:sp>
        <p:nvSpPr>
          <p:cNvPr id="4813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4813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48134" name="Rectangle 6"/>
          <p:cNvSpPr>
            <a:spLocks noGrp="1" noRot="1" noChangeAspect="1" noChangeArrowheads="1" noTextEdit="1"/>
          </p:cNvSpPr>
          <p:nvPr>
            <p:ph type="sldImg"/>
          </p:nvPr>
        </p:nvSpPr>
        <p:spPr>
          <a:ln cap="flat"/>
        </p:spPr>
      </p:sp>
      <p:sp>
        <p:nvSpPr>
          <p:cNvPr id="481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592113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4915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9</a:t>
            </a:r>
          </a:p>
        </p:txBody>
      </p:sp>
      <p:sp>
        <p:nvSpPr>
          <p:cNvPr id="4915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4915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49158" name="Rectangle 6"/>
          <p:cNvSpPr>
            <a:spLocks noGrp="1" noRot="1" noChangeAspect="1" noChangeArrowheads="1" noTextEdit="1"/>
          </p:cNvSpPr>
          <p:nvPr>
            <p:ph type="sldImg"/>
          </p:nvPr>
        </p:nvSpPr>
        <p:spPr>
          <a:ln cap="flat"/>
        </p:spPr>
      </p:sp>
      <p:sp>
        <p:nvSpPr>
          <p:cNvPr id="4915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1496903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017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11</a:t>
            </a:r>
          </a:p>
        </p:txBody>
      </p:sp>
      <p:sp>
        <p:nvSpPr>
          <p:cNvPr id="5018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018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0182" name="Rectangle 6"/>
          <p:cNvSpPr>
            <a:spLocks noGrp="1" noRot="1" noChangeAspect="1" noChangeArrowheads="1" noTextEdit="1"/>
          </p:cNvSpPr>
          <p:nvPr>
            <p:ph type="sldImg"/>
          </p:nvPr>
        </p:nvSpPr>
        <p:spPr>
          <a:ln cap="flat"/>
        </p:spPr>
      </p:sp>
      <p:sp>
        <p:nvSpPr>
          <p:cNvPr id="5018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044157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1203"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12</a:t>
            </a:r>
          </a:p>
        </p:txBody>
      </p:sp>
      <p:sp>
        <p:nvSpPr>
          <p:cNvPr id="51204"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1205"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1206" name="Rectangle 6"/>
          <p:cNvSpPr>
            <a:spLocks noGrp="1" noRot="1" noChangeAspect="1" noChangeArrowheads="1" noTextEdit="1"/>
          </p:cNvSpPr>
          <p:nvPr>
            <p:ph type="sldImg"/>
          </p:nvPr>
        </p:nvSpPr>
        <p:spPr>
          <a:ln cap="flat"/>
        </p:spPr>
      </p:sp>
      <p:sp>
        <p:nvSpPr>
          <p:cNvPr id="51207"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777234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2227"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17</a:t>
            </a:r>
          </a:p>
        </p:txBody>
      </p:sp>
      <p:sp>
        <p:nvSpPr>
          <p:cNvPr id="52228"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2229"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2230" name="Rectangle 6"/>
          <p:cNvSpPr>
            <a:spLocks noGrp="1" noRot="1" noChangeAspect="1" noChangeArrowheads="1" noTextEdit="1"/>
          </p:cNvSpPr>
          <p:nvPr>
            <p:ph type="sldImg"/>
          </p:nvPr>
        </p:nvSpPr>
        <p:spPr>
          <a:ln cap="flat"/>
        </p:spPr>
      </p:sp>
      <p:sp>
        <p:nvSpPr>
          <p:cNvPr id="52231"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4232382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4275"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22</a:t>
            </a:r>
          </a:p>
        </p:txBody>
      </p:sp>
      <p:sp>
        <p:nvSpPr>
          <p:cNvPr id="54276"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4277"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4278" name="Rectangle 6"/>
          <p:cNvSpPr>
            <a:spLocks noGrp="1" noRot="1" noChangeAspect="1" noChangeArrowheads="1" noTextEdit="1"/>
          </p:cNvSpPr>
          <p:nvPr>
            <p:ph type="sldImg"/>
          </p:nvPr>
        </p:nvSpPr>
        <p:spPr>
          <a:ln cap="flat"/>
        </p:spPr>
      </p:sp>
      <p:sp>
        <p:nvSpPr>
          <p:cNvPr id="54279"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70308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55299"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25</a:t>
            </a:r>
          </a:p>
        </p:txBody>
      </p:sp>
      <p:sp>
        <p:nvSpPr>
          <p:cNvPr id="55300"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55301"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55302" name="Rectangle 6"/>
          <p:cNvSpPr>
            <a:spLocks noGrp="1" noRot="1" noChangeAspect="1" noChangeArrowheads="1" noTextEdit="1"/>
          </p:cNvSpPr>
          <p:nvPr>
            <p:ph type="sldImg"/>
          </p:nvPr>
        </p:nvSpPr>
        <p:spPr>
          <a:ln cap="flat"/>
        </p:spPr>
      </p:sp>
      <p:sp>
        <p:nvSpPr>
          <p:cNvPr id="55303"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269872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Espaço Reservado para Rodapé 3"/>
          <p:cNvSpPr>
            <a:spLocks noGrp="1"/>
          </p:cNvSpPr>
          <p:nvPr>
            <p:ph type="ftr" sz="quarter" idx="10"/>
          </p:nvPr>
        </p:nvSpPr>
        <p:spPr/>
        <p:txBody>
          <a:bodyPr/>
          <a:lstStyle>
            <a:lvl1pPr>
              <a:defRPr smtClean="0"/>
            </a:lvl1pPr>
          </a:lstStyle>
          <a:p>
            <a:pPr>
              <a:defRPr/>
            </a:pPr>
            <a:r>
              <a:rPr lang="en-US"/>
              <a:t>  Preliminares </a:t>
            </a:r>
          </a:p>
        </p:txBody>
      </p:sp>
      <p:sp>
        <p:nvSpPr>
          <p:cNvPr id="5" name="Espaço Reservado para Número de Slide 4"/>
          <p:cNvSpPr>
            <a:spLocks noGrp="1"/>
          </p:cNvSpPr>
          <p:nvPr>
            <p:ph type="sldNum" sz="quarter" idx="11"/>
          </p:nvPr>
        </p:nvSpPr>
        <p:spPr/>
        <p:txBody>
          <a:bodyPr/>
          <a:lstStyle>
            <a:lvl1pPr>
              <a:defRPr smtClean="0"/>
            </a:lvl1pPr>
          </a:lstStyle>
          <a:p>
            <a:pPr>
              <a:defRPr/>
            </a:pPr>
            <a:r>
              <a:rPr lang="en-US"/>
              <a:t>Slide </a:t>
            </a:r>
            <a:fld id="{C23E7FB2-82F7-452C-B507-C5C2473C3D54}"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p:cNvSpPr>
            <a:spLocks noGrp="1"/>
          </p:cNvSpPr>
          <p:nvPr>
            <p:ph type="ftr" sz="quarter" idx="10"/>
          </p:nvPr>
        </p:nvSpPr>
        <p:spPr/>
        <p:txBody>
          <a:bodyPr/>
          <a:lstStyle>
            <a:lvl1pPr>
              <a:defRPr smtClean="0"/>
            </a:lvl1pPr>
          </a:lstStyle>
          <a:p>
            <a:pPr>
              <a:defRPr/>
            </a:pPr>
            <a:r>
              <a:rPr lang="en-US"/>
              <a:t>  Preliminares </a:t>
            </a:r>
          </a:p>
        </p:txBody>
      </p:sp>
      <p:sp>
        <p:nvSpPr>
          <p:cNvPr id="5" name="Espaço Reservado para Número de Slide 4"/>
          <p:cNvSpPr>
            <a:spLocks noGrp="1"/>
          </p:cNvSpPr>
          <p:nvPr>
            <p:ph type="sldNum" sz="quarter" idx="11"/>
          </p:nvPr>
        </p:nvSpPr>
        <p:spPr/>
        <p:txBody>
          <a:bodyPr/>
          <a:lstStyle>
            <a:lvl1pPr>
              <a:defRPr smtClean="0"/>
            </a:lvl1pPr>
          </a:lstStyle>
          <a:p>
            <a:pPr>
              <a:defRPr/>
            </a:pPr>
            <a:r>
              <a:rPr lang="en-US"/>
              <a:t>Slide </a:t>
            </a:r>
            <a:fld id="{7AEB4789-45B0-4B63-9EB9-30033BC5B50A}"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9738" y="133350"/>
            <a:ext cx="2125662"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07988" y="133350"/>
            <a:ext cx="622935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p:cNvSpPr>
            <a:spLocks noGrp="1"/>
          </p:cNvSpPr>
          <p:nvPr>
            <p:ph type="ftr" sz="quarter" idx="10"/>
          </p:nvPr>
        </p:nvSpPr>
        <p:spPr/>
        <p:txBody>
          <a:bodyPr/>
          <a:lstStyle>
            <a:lvl1pPr>
              <a:defRPr smtClean="0"/>
            </a:lvl1pPr>
          </a:lstStyle>
          <a:p>
            <a:pPr>
              <a:defRPr/>
            </a:pPr>
            <a:r>
              <a:rPr lang="en-US"/>
              <a:t>  Preliminares </a:t>
            </a:r>
          </a:p>
        </p:txBody>
      </p:sp>
      <p:sp>
        <p:nvSpPr>
          <p:cNvPr id="5" name="Espaço Reservado para Número de Slide 4"/>
          <p:cNvSpPr>
            <a:spLocks noGrp="1"/>
          </p:cNvSpPr>
          <p:nvPr>
            <p:ph type="sldNum" sz="quarter" idx="11"/>
          </p:nvPr>
        </p:nvSpPr>
        <p:spPr/>
        <p:txBody>
          <a:bodyPr/>
          <a:lstStyle>
            <a:lvl1pPr>
              <a:defRPr smtClean="0"/>
            </a:lvl1pPr>
          </a:lstStyle>
          <a:p>
            <a:pPr>
              <a:defRPr/>
            </a:pPr>
            <a:r>
              <a:rPr lang="en-US"/>
              <a:t>Slide </a:t>
            </a:r>
            <a:fld id="{3278E867-54AD-4BC7-AEC3-4394B9257251}"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p:cNvSpPr>
            <a:spLocks noGrp="1"/>
          </p:cNvSpPr>
          <p:nvPr>
            <p:ph type="ftr" sz="quarter" idx="10"/>
          </p:nvPr>
        </p:nvSpPr>
        <p:spPr/>
        <p:txBody>
          <a:bodyPr/>
          <a:lstStyle>
            <a:lvl1pPr>
              <a:defRPr smtClean="0"/>
            </a:lvl1pPr>
          </a:lstStyle>
          <a:p>
            <a:pPr>
              <a:defRPr/>
            </a:pPr>
            <a:r>
              <a:rPr lang="en-US"/>
              <a:t>  Preliminares </a:t>
            </a:r>
          </a:p>
        </p:txBody>
      </p:sp>
      <p:sp>
        <p:nvSpPr>
          <p:cNvPr id="5" name="Espaço Reservado para Número de Slide 4"/>
          <p:cNvSpPr>
            <a:spLocks noGrp="1"/>
          </p:cNvSpPr>
          <p:nvPr>
            <p:ph type="sldNum" sz="quarter" idx="11"/>
          </p:nvPr>
        </p:nvSpPr>
        <p:spPr/>
        <p:txBody>
          <a:bodyPr/>
          <a:lstStyle>
            <a:lvl1pPr>
              <a:defRPr smtClean="0"/>
            </a:lvl1pPr>
          </a:lstStyle>
          <a:p>
            <a:pPr>
              <a:defRPr/>
            </a:pPr>
            <a:r>
              <a:rPr lang="en-US"/>
              <a:t>Slide </a:t>
            </a:r>
            <a:fld id="{E13FB934-9E50-4C8E-9324-B23B0F763E96}"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Espaço Reservado para Rodapé 3"/>
          <p:cNvSpPr>
            <a:spLocks noGrp="1"/>
          </p:cNvSpPr>
          <p:nvPr>
            <p:ph type="ftr" sz="quarter" idx="10"/>
          </p:nvPr>
        </p:nvSpPr>
        <p:spPr/>
        <p:txBody>
          <a:bodyPr/>
          <a:lstStyle>
            <a:lvl1pPr>
              <a:defRPr smtClean="0"/>
            </a:lvl1pPr>
          </a:lstStyle>
          <a:p>
            <a:pPr>
              <a:defRPr/>
            </a:pPr>
            <a:r>
              <a:rPr lang="en-US"/>
              <a:t>  Preliminares </a:t>
            </a:r>
          </a:p>
        </p:txBody>
      </p:sp>
      <p:sp>
        <p:nvSpPr>
          <p:cNvPr id="5" name="Espaço Reservado para Número de Slide 4"/>
          <p:cNvSpPr>
            <a:spLocks noGrp="1"/>
          </p:cNvSpPr>
          <p:nvPr>
            <p:ph type="sldNum" sz="quarter" idx="11"/>
          </p:nvPr>
        </p:nvSpPr>
        <p:spPr/>
        <p:txBody>
          <a:bodyPr/>
          <a:lstStyle>
            <a:lvl1pPr>
              <a:defRPr smtClean="0"/>
            </a:lvl1pPr>
          </a:lstStyle>
          <a:p>
            <a:pPr>
              <a:defRPr/>
            </a:pPr>
            <a:r>
              <a:rPr lang="en-US"/>
              <a:t>Slide </a:t>
            </a:r>
            <a:fld id="{19CFDFE6-60E6-4DED-B002-9E1771524A58}"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07988" y="1273175"/>
            <a:ext cx="4176712"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737100" y="1273175"/>
            <a:ext cx="4178300"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p:cNvSpPr>
            <a:spLocks noGrp="1"/>
          </p:cNvSpPr>
          <p:nvPr>
            <p:ph type="ftr" sz="quarter" idx="10"/>
          </p:nvPr>
        </p:nvSpPr>
        <p:spPr/>
        <p:txBody>
          <a:bodyPr/>
          <a:lstStyle>
            <a:lvl1pPr>
              <a:defRPr smtClean="0"/>
            </a:lvl1pPr>
          </a:lstStyle>
          <a:p>
            <a:pPr>
              <a:defRPr/>
            </a:pPr>
            <a:r>
              <a:rPr lang="en-US"/>
              <a:t>  Preliminares </a:t>
            </a:r>
          </a:p>
        </p:txBody>
      </p:sp>
      <p:sp>
        <p:nvSpPr>
          <p:cNvPr id="6" name="Espaço Reservado para Número de Slide 5"/>
          <p:cNvSpPr>
            <a:spLocks noGrp="1"/>
          </p:cNvSpPr>
          <p:nvPr>
            <p:ph type="sldNum" sz="quarter" idx="11"/>
          </p:nvPr>
        </p:nvSpPr>
        <p:spPr/>
        <p:txBody>
          <a:bodyPr/>
          <a:lstStyle>
            <a:lvl1pPr>
              <a:defRPr smtClean="0"/>
            </a:lvl1pPr>
          </a:lstStyle>
          <a:p>
            <a:pPr>
              <a:defRPr/>
            </a:pPr>
            <a:r>
              <a:rPr lang="en-US"/>
              <a:t>Slide </a:t>
            </a:r>
            <a:fld id="{E77CE14C-42CB-42F9-AEAD-4350B19679DB}"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p:cNvSpPr>
            <a:spLocks noGrp="1"/>
          </p:cNvSpPr>
          <p:nvPr>
            <p:ph type="ftr" sz="quarter" idx="10"/>
          </p:nvPr>
        </p:nvSpPr>
        <p:spPr/>
        <p:txBody>
          <a:bodyPr/>
          <a:lstStyle>
            <a:lvl1pPr>
              <a:defRPr smtClean="0"/>
            </a:lvl1pPr>
          </a:lstStyle>
          <a:p>
            <a:pPr>
              <a:defRPr/>
            </a:pPr>
            <a:r>
              <a:rPr lang="en-US"/>
              <a:t>  Preliminares </a:t>
            </a:r>
          </a:p>
        </p:txBody>
      </p:sp>
      <p:sp>
        <p:nvSpPr>
          <p:cNvPr id="8" name="Espaço Reservado para Número de Slide 7"/>
          <p:cNvSpPr>
            <a:spLocks noGrp="1"/>
          </p:cNvSpPr>
          <p:nvPr>
            <p:ph type="sldNum" sz="quarter" idx="11"/>
          </p:nvPr>
        </p:nvSpPr>
        <p:spPr/>
        <p:txBody>
          <a:bodyPr/>
          <a:lstStyle>
            <a:lvl1pPr>
              <a:defRPr smtClean="0"/>
            </a:lvl1pPr>
          </a:lstStyle>
          <a:p>
            <a:pPr>
              <a:defRPr/>
            </a:pPr>
            <a:r>
              <a:rPr lang="en-US"/>
              <a:t>Slide </a:t>
            </a:r>
            <a:fld id="{63731833-4061-43B8-8755-BB0CF606F644}"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Rodapé 2"/>
          <p:cNvSpPr>
            <a:spLocks noGrp="1"/>
          </p:cNvSpPr>
          <p:nvPr>
            <p:ph type="ftr" sz="quarter" idx="10"/>
          </p:nvPr>
        </p:nvSpPr>
        <p:spPr/>
        <p:txBody>
          <a:bodyPr/>
          <a:lstStyle>
            <a:lvl1pPr>
              <a:defRPr smtClean="0"/>
            </a:lvl1pPr>
          </a:lstStyle>
          <a:p>
            <a:pPr>
              <a:defRPr/>
            </a:pPr>
            <a:r>
              <a:rPr lang="en-US"/>
              <a:t>  Preliminares </a:t>
            </a:r>
          </a:p>
        </p:txBody>
      </p:sp>
      <p:sp>
        <p:nvSpPr>
          <p:cNvPr id="4" name="Espaço Reservado para Número de Slide 3"/>
          <p:cNvSpPr>
            <a:spLocks noGrp="1"/>
          </p:cNvSpPr>
          <p:nvPr>
            <p:ph type="sldNum" sz="quarter" idx="11"/>
          </p:nvPr>
        </p:nvSpPr>
        <p:spPr/>
        <p:txBody>
          <a:bodyPr/>
          <a:lstStyle>
            <a:lvl1pPr>
              <a:defRPr smtClean="0"/>
            </a:lvl1pPr>
          </a:lstStyle>
          <a:p>
            <a:pPr>
              <a:defRPr/>
            </a:pPr>
            <a:r>
              <a:rPr lang="en-US"/>
              <a:t>Slide </a:t>
            </a:r>
            <a:fld id="{1A39581C-3133-4CD0-B3AA-1FACA1254DBF}"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smtClean="0"/>
            </a:lvl1pPr>
          </a:lstStyle>
          <a:p>
            <a:pPr>
              <a:defRPr/>
            </a:pPr>
            <a:r>
              <a:rPr lang="en-US"/>
              <a:t>  Preliminares </a:t>
            </a:r>
          </a:p>
        </p:txBody>
      </p:sp>
      <p:sp>
        <p:nvSpPr>
          <p:cNvPr id="3" name="Espaço Reservado para Número de Slide 2"/>
          <p:cNvSpPr>
            <a:spLocks noGrp="1"/>
          </p:cNvSpPr>
          <p:nvPr>
            <p:ph type="sldNum" sz="quarter" idx="11"/>
          </p:nvPr>
        </p:nvSpPr>
        <p:spPr/>
        <p:txBody>
          <a:bodyPr/>
          <a:lstStyle>
            <a:lvl1pPr>
              <a:defRPr smtClean="0"/>
            </a:lvl1pPr>
          </a:lstStyle>
          <a:p>
            <a:pPr>
              <a:defRPr/>
            </a:pPr>
            <a:r>
              <a:rPr lang="en-US"/>
              <a:t>Slide </a:t>
            </a:r>
            <a:fld id="{3A6FB5E1-89E1-4542-AD0A-20897460CA65}"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Rodapé 4"/>
          <p:cNvSpPr>
            <a:spLocks noGrp="1"/>
          </p:cNvSpPr>
          <p:nvPr>
            <p:ph type="ftr" sz="quarter" idx="10"/>
          </p:nvPr>
        </p:nvSpPr>
        <p:spPr/>
        <p:txBody>
          <a:bodyPr/>
          <a:lstStyle>
            <a:lvl1pPr>
              <a:defRPr smtClean="0"/>
            </a:lvl1pPr>
          </a:lstStyle>
          <a:p>
            <a:pPr>
              <a:defRPr/>
            </a:pPr>
            <a:r>
              <a:rPr lang="en-US"/>
              <a:t>  Preliminares </a:t>
            </a:r>
          </a:p>
        </p:txBody>
      </p:sp>
      <p:sp>
        <p:nvSpPr>
          <p:cNvPr id="6" name="Espaço Reservado para Número de Slide 5"/>
          <p:cNvSpPr>
            <a:spLocks noGrp="1"/>
          </p:cNvSpPr>
          <p:nvPr>
            <p:ph type="sldNum" sz="quarter" idx="11"/>
          </p:nvPr>
        </p:nvSpPr>
        <p:spPr/>
        <p:txBody>
          <a:bodyPr/>
          <a:lstStyle>
            <a:lvl1pPr>
              <a:defRPr smtClean="0"/>
            </a:lvl1pPr>
          </a:lstStyle>
          <a:p>
            <a:pPr>
              <a:defRPr/>
            </a:pPr>
            <a:r>
              <a:rPr lang="en-US"/>
              <a:t>Slide </a:t>
            </a:r>
            <a:fld id="{5520635B-5E04-4E47-962F-688EBAC8D1A7}"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Rodapé 4"/>
          <p:cNvSpPr>
            <a:spLocks noGrp="1"/>
          </p:cNvSpPr>
          <p:nvPr>
            <p:ph type="ftr" sz="quarter" idx="10"/>
          </p:nvPr>
        </p:nvSpPr>
        <p:spPr/>
        <p:txBody>
          <a:bodyPr/>
          <a:lstStyle>
            <a:lvl1pPr>
              <a:defRPr smtClean="0"/>
            </a:lvl1pPr>
          </a:lstStyle>
          <a:p>
            <a:pPr>
              <a:defRPr/>
            </a:pPr>
            <a:r>
              <a:rPr lang="en-US"/>
              <a:t>  Preliminares </a:t>
            </a:r>
          </a:p>
        </p:txBody>
      </p:sp>
      <p:sp>
        <p:nvSpPr>
          <p:cNvPr id="6" name="Espaço Reservado para Número de Slide 5"/>
          <p:cNvSpPr>
            <a:spLocks noGrp="1"/>
          </p:cNvSpPr>
          <p:nvPr>
            <p:ph type="sldNum" sz="quarter" idx="11"/>
          </p:nvPr>
        </p:nvSpPr>
        <p:spPr/>
        <p:txBody>
          <a:bodyPr/>
          <a:lstStyle>
            <a:lvl1pPr>
              <a:defRPr smtClean="0"/>
            </a:lvl1pPr>
          </a:lstStyle>
          <a:p>
            <a:pPr>
              <a:defRPr/>
            </a:pPr>
            <a:r>
              <a:rPr lang="en-US"/>
              <a:t>Slide </a:t>
            </a:r>
            <a:fld id="{49225D2B-D82D-48BB-ADDF-79F67E5A431F}" type="slidenum">
              <a:rPr lang="en-US"/>
              <a:pPr>
                <a:defRPr/>
              </a:pPr>
              <a:t>‹nº›</a:t>
            </a:fld>
            <a:endParaRPr lang="en-US" b="0">
              <a:latin typeface="Times New Roman" pitchFamily="18" charset="0"/>
            </a:endParaRP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416050" y="133350"/>
            <a:ext cx="7118350"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4099" name="Rectangle 3"/>
          <p:cNvSpPr>
            <a:spLocks noGrp="1" noChangeArrowheads="1"/>
          </p:cNvSpPr>
          <p:nvPr>
            <p:ph type="body" idx="1"/>
          </p:nvPr>
        </p:nvSpPr>
        <p:spPr bwMode="auto">
          <a:xfrm>
            <a:off x="407988" y="1273175"/>
            <a:ext cx="850741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221189" name="Rectangle 5"/>
          <p:cNvSpPr>
            <a:spLocks noGrp="1" noChangeArrowheads="1"/>
          </p:cNvSpPr>
          <p:nvPr>
            <p:ph type="ftr" sz="quarter" idx="3"/>
          </p:nvPr>
        </p:nvSpPr>
        <p:spPr bwMode="auto">
          <a:xfrm>
            <a:off x="820738" y="6440488"/>
            <a:ext cx="41116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smtClean="0">
                <a:latin typeface="+mn-lt"/>
              </a:defRPr>
            </a:lvl1pPr>
          </a:lstStyle>
          <a:p>
            <a:pPr>
              <a:defRPr/>
            </a:pPr>
            <a:r>
              <a:rPr lang="en-US"/>
              <a:t>  Preliminares </a:t>
            </a:r>
          </a:p>
        </p:txBody>
      </p:sp>
      <p:sp>
        <p:nvSpPr>
          <p:cNvPr id="221190" name="Rectangle 6"/>
          <p:cNvSpPr>
            <a:spLocks noGrp="1" noChangeArrowheads="1"/>
          </p:cNvSpPr>
          <p:nvPr>
            <p:ph type="sldNum" sz="quarter" idx="4"/>
          </p:nvPr>
        </p:nvSpPr>
        <p:spPr bwMode="auto">
          <a:xfrm>
            <a:off x="7259638" y="6440488"/>
            <a:ext cx="10937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smtClean="0">
                <a:latin typeface="+mn-lt"/>
              </a:defRPr>
            </a:lvl1pPr>
          </a:lstStyle>
          <a:p>
            <a:pPr>
              <a:defRPr/>
            </a:pPr>
            <a:r>
              <a:rPr lang="en-US"/>
              <a:t>Slide </a:t>
            </a:r>
            <a:fld id="{C877A2B6-16F7-471D-80C2-86611B437048}" type="slidenum">
              <a:rPr lang="en-US"/>
              <a:pPr>
                <a:defRPr/>
              </a:pPr>
              <a:t>‹nº›</a:t>
            </a:fld>
            <a:endParaRPr lang="en-US"/>
          </a:p>
        </p:txBody>
      </p:sp>
      <p:sp>
        <p:nvSpPr>
          <p:cNvPr id="10" name="Retângulo 9">
            <a:extLst>
              <a:ext uri="{FF2B5EF4-FFF2-40B4-BE49-F238E27FC236}">
                <a16:creationId xmlns:a16="http://schemas.microsoft.com/office/drawing/2014/main" id="{869ACE7D-5151-4D44-B6EE-56B78E374201}"/>
              </a:ext>
            </a:extLst>
          </p:cNvPr>
          <p:cNvSpPr/>
          <p:nvPr userDrawn="1"/>
        </p:nvSpPr>
        <p:spPr>
          <a:xfrm>
            <a:off x="0" y="6737602"/>
            <a:ext cx="9144000" cy="140815"/>
          </a:xfrm>
          <a:prstGeom prst="rect">
            <a:avLst/>
          </a:prstGeom>
          <a:solidFill>
            <a:srgbClr val="8080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1350"/>
          </a:p>
        </p:txBody>
      </p:sp>
      <p:sp>
        <p:nvSpPr>
          <p:cNvPr id="11" name="Retângulo 5">
            <a:extLst>
              <a:ext uri="{FF2B5EF4-FFF2-40B4-BE49-F238E27FC236}">
                <a16:creationId xmlns:a16="http://schemas.microsoft.com/office/drawing/2014/main" id="{9F887795-E9B7-40EB-887C-06A44FC89249}"/>
              </a:ext>
            </a:extLst>
          </p:cNvPr>
          <p:cNvSpPr/>
          <p:nvPr userDrawn="1"/>
        </p:nvSpPr>
        <p:spPr>
          <a:xfrm>
            <a:off x="-13062" y="-7208"/>
            <a:ext cx="9157062" cy="224335"/>
          </a:xfrm>
          <a:prstGeom prst="rect">
            <a:avLst/>
          </a:prstGeom>
          <a:solidFill>
            <a:srgbClr val="8080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135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5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ângulo 17">
            <a:extLst>
              <a:ext uri="{FF2B5EF4-FFF2-40B4-BE49-F238E27FC236}">
                <a16:creationId xmlns:a16="http://schemas.microsoft.com/office/drawing/2014/main" id="{2D43D243-B656-40E2-892F-4524C3933067}"/>
              </a:ext>
            </a:extLst>
          </p:cNvPr>
          <p:cNvSpPr/>
          <p:nvPr/>
        </p:nvSpPr>
        <p:spPr>
          <a:xfrm>
            <a:off x="9175" y="257799"/>
            <a:ext cx="9134825" cy="1861931"/>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08D1B1F7-F761-42C0-9422-00F3FB3FD39C}"/>
              </a:ext>
            </a:extLst>
          </p:cNvPr>
          <p:cNvSpPr/>
          <p:nvPr/>
        </p:nvSpPr>
        <p:spPr>
          <a:xfrm>
            <a:off x="1195755" y="3330690"/>
            <a:ext cx="6541478" cy="1876119"/>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0" name="Retângulo 19">
            <a:extLst>
              <a:ext uri="{FF2B5EF4-FFF2-40B4-BE49-F238E27FC236}">
                <a16:creationId xmlns:a16="http://schemas.microsoft.com/office/drawing/2014/main" id="{61414F5C-BB7E-4D45-A068-8D6FF34C8027}"/>
              </a:ext>
            </a:extLst>
          </p:cNvPr>
          <p:cNvSpPr/>
          <p:nvPr/>
        </p:nvSpPr>
        <p:spPr>
          <a:xfrm>
            <a:off x="622853" y="2192494"/>
            <a:ext cx="7898296" cy="1039393"/>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3" name="Picture 2" descr="O que mais cai na UERJ - Vestibular UERJ - EducaBras">
            <a:extLst>
              <a:ext uri="{FF2B5EF4-FFF2-40B4-BE49-F238E27FC236}">
                <a16:creationId xmlns:a16="http://schemas.microsoft.com/office/drawing/2014/main" id="{B1BA9733-C01C-49C7-96D9-31F19C52C6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36" y="304169"/>
            <a:ext cx="1749287" cy="1749287"/>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m 23" descr="Uma imagem contendo brinquedo, lego&#10;&#10;Descrição gerada automaticamente">
            <a:extLst>
              <a:ext uri="{FF2B5EF4-FFF2-40B4-BE49-F238E27FC236}">
                <a16:creationId xmlns:a16="http://schemas.microsoft.com/office/drawing/2014/main" id="{2B6BC92B-6DD3-4251-BC45-5C58E7164D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377" y="2267722"/>
            <a:ext cx="971550" cy="923925"/>
          </a:xfrm>
          <a:prstGeom prst="rect">
            <a:avLst/>
          </a:prstGeom>
        </p:spPr>
      </p:pic>
      <p:sp>
        <p:nvSpPr>
          <p:cNvPr id="25" name="CaixaDeTexto 24">
            <a:extLst>
              <a:ext uri="{FF2B5EF4-FFF2-40B4-BE49-F238E27FC236}">
                <a16:creationId xmlns:a16="http://schemas.microsoft.com/office/drawing/2014/main" id="{43823476-E3AC-42B8-833D-C5CCB82067E1}"/>
              </a:ext>
            </a:extLst>
          </p:cNvPr>
          <p:cNvSpPr txBox="1"/>
          <p:nvPr/>
        </p:nvSpPr>
        <p:spPr>
          <a:xfrm>
            <a:off x="1726927" y="2414946"/>
            <a:ext cx="6794221" cy="615553"/>
          </a:xfrm>
          <a:prstGeom prst="rect">
            <a:avLst/>
          </a:prstGeom>
          <a:noFill/>
        </p:spPr>
        <p:txBody>
          <a:bodyPr wrap="square" rtlCol="0">
            <a:spAutoFit/>
          </a:bodyPr>
          <a:lstStyle/>
          <a:p>
            <a:r>
              <a:rPr lang="pt-BR" sz="3400" b="1" dirty="0">
                <a:solidFill>
                  <a:srgbClr val="002060"/>
                </a:solidFill>
              </a:rPr>
              <a:t>Faculdade de Ciências Econômicas </a:t>
            </a:r>
          </a:p>
        </p:txBody>
      </p:sp>
      <p:sp>
        <p:nvSpPr>
          <p:cNvPr id="26" name="CaixaDeTexto 25">
            <a:extLst>
              <a:ext uri="{FF2B5EF4-FFF2-40B4-BE49-F238E27FC236}">
                <a16:creationId xmlns:a16="http://schemas.microsoft.com/office/drawing/2014/main" id="{3B9F00E9-7556-45C4-AFAA-A2355D0714E2}"/>
              </a:ext>
            </a:extLst>
          </p:cNvPr>
          <p:cNvSpPr txBox="1"/>
          <p:nvPr/>
        </p:nvSpPr>
        <p:spPr>
          <a:xfrm>
            <a:off x="1822235" y="787882"/>
            <a:ext cx="7321766" cy="584775"/>
          </a:xfrm>
          <a:prstGeom prst="rect">
            <a:avLst/>
          </a:prstGeom>
          <a:noFill/>
        </p:spPr>
        <p:txBody>
          <a:bodyPr wrap="square" rtlCol="0">
            <a:spAutoFit/>
          </a:bodyPr>
          <a:lstStyle/>
          <a:p>
            <a:r>
              <a:rPr lang="pt-BR" sz="3200" b="1" dirty="0">
                <a:solidFill>
                  <a:srgbClr val="002060"/>
                </a:solidFill>
              </a:rPr>
              <a:t>Universidade Estadual do Rio de Janeiro </a:t>
            </a:r>
          </a:p>
        </p:txBody>
      </p:sp>
      <p:sp>
        <p:nvSpPr>
          <p:cNvPr id="27" name="CaixaDeTexto 26">
            <a:extLst>
              <a:ext uri="{FF2B5EF4-FFF2-40B4-BE49-F238E27FC236}">
                <a16:creationId xmlns:a16="http://schemas.microsoft.com/office/drawing/2014/main" id="{69F1CAB7-26BA-4790-950C-BF2A39CCA29A}"/>
              </a:ext>
            </a:extLst>
          </p:cNvPr>
          <p:cNvSpPr txBox="1"/>
          <p:nvPr/>
        </p:nvSpPr>
        <p:spPr>
          <a:xfrm>
            <a:off x="1234491" y="3408959"/>
            <a:ext cx="6446469" cy="1769715"/>
          </a:xfrm>
          <a:prstGeom prst="rect">
            <a:avLst/>
          </a:prstGeom>
          <a:noFill/>
        </p:spPr>
        <p:txBody>
          <a:bodyPr wrap="square" rtlCol="0">
            <a:spAutoFit/>
          </a:bodyPr>
          <a:lstStyle/>
          <a:p>
            <a:pPr algn="ctr"/>
            <a:r>
              <a:rPr lang="pt-BR" sz="3200" b="1" dirty="0">
                <a:solidFill>
                  <a:srgbClr val="002060"/>
                </a:solidFill>
              </a:rPr>
              <a:t>Disciplina: Análise Microeconômica</a:t>
            </a:r>
          </a:p>
          <a:p>
            <a:pPr algn="ctr"/>
            <a:endParaRPr lang="pt-BR" sz="900" b="1" dirty="0">
              <a:solidFill>
                <a:srgbClr val="002060"/>
              </a:solidFill>
            </a:endParaRPr>
          </a:p>
          <a:p>
            <a:pPr algn="ctr"/>
            <a:r>
              <a:rPr lang="pt-BR" sz="3000" b="1" dirty="0">
                <a:solidFill>
                  <a:srgbClr val="002060"/>
                </a:solidFill>
              </a:rPr>
              <a:t>Curso: Administração/Contabilidade</a:t>
            </a:r>
          </a:p>
          <a:p>
            <a:pPr algn="ctr"/>
            <a:endParaRPr lang="pt-BR" sz="600" b="1" dirty="0">
              <a:solidFill>
                <a:srgbClr val="002060"/>
              </a:solidFill>
            </a:endParaRPr>
          </a:p>
          <a:p>
            <a:pPr algn="ctr"/>
            <a:r>
              <a:rPr lang="pt-BR" sz="3200" b="1" dirty="0">
                <a:solidFill>
                  <a:srgbClr val="002060"/>
                </a:solidFill>
                <a:cs typeface="Times New Roman" panose="02020603050405020304" pitchFamily="18" charset="0"/>
              </a:rPr>
              <a:t>Parte 1</a:t>
            </a:r>
            <a:endParaRPr lang="pt-BR" sz="3200" b="1" dirty="0">
              <a:solidFill>
                <a:srgbClr val="002060"/>
              </a:solidFill>
            </a:endParaRPr>
          </a:p>
        </p:txBody>
      </p:sp>
      <p:sp>
        <p:nvSpPr>
          <p:cNvPr id="28" name="Text Box 20">
            <a:extLst>
              <a:ext uri="{FF2B5EF4-FFF2-40B4-BE49-F238E27FC236}">
                <a16:creationId xmlns:a16="http://schemas.microsoft.com/office/drawing/2014/main" id="{6AD2667C-3F2B-4F2B-8E50-5FBA158D93F3}"/>
              </a:ext>
            </a:extLst>
          </p:cNvPr>
          <p:cNvSpPr txBox="1">
            <a:spLocks noChangeArrowheads="1"/>
          </p:cNvSpPr>
          <p:nvPr/>
        </p:nvSpPr>
        <p:spPr bwMode="auto">
          <a:xfrm>
            <a:off x="3015171" y="5527545"/>
            <a:ext cx="6055232" cy="1200329"/>
          </a:xfrm>
          <a:prstGeom prst="rect">
            <a:avLst/>
          </a:prstGeom>
          <a:noFill/>
          <a:ln w="9525">
            <a:noFill/>
            <a:miter lim="800000"/>
            <a:headEnd/>
            <a:tailEnd/>
          </a:ln>
          <a:effectLst/>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400" b="1" i="1" dirty="0">
                <a:solidFill>
                  <a:srgbClr val="002060"/>
                </a:solidFill>
              </a:rPr>
              <a:t>Prof.: Antonio Carlos Assumpção</a:t>
            </a:r>
          </a:p>
          <a:p>
            <a:pPr algn="ctr">
              <a:defRPr/>
            </a:pPr>
            <a:r>
              <a:rPr lang="en-US" sz="2400" b="1" i="1" dirty="0" err="1">
                <a:solidFill>
                  <a:srgbClr val="002060"/>
                </a:solidFill>
              </a:rPr>
              <a:t>Doutor</a:t>
            </a:r>
            <a:r>
              <a:rPr lang="en-US" sz="2400" b="1" i="1" dirty="0">
                <a:solidFill>
                  <a:srgbClr val="002060"/>
                </a:solidFill>
              </a:rPr>
              <a:t> </a:t>
            </a:r>
            <a:r>
              <a:rPr lang="en-US" sz="2400" b="1" i="1" dirty="0" err="1">
                <a:solidFill>
                  <a:srgbClr val="002060"/>
                </a:solidFill>
              </a:rPr>
              <a:t>em</a:t>
            </a:r>
            <a:r>
              <a:rPr lang="en-US" sz="2400" b="1" i="1" dirty="0">
                <a:solidFill>
                  <a:srgbClr val="002060"/>
                </a:solidFill>
              </a:rPr>
              <a:t> Economia – UFF</a:t>
            </a:r>
          </a:p>
          <a:p>
            <a:pPr algn="ctr">
              <a:defRPr/>
            </a:pPr>
            <a:r>
              <a:rPr lang="en-US" sz="2400" b="1" i="1" dirty="0">
                <a:solidFill>
                  <a:srgbClr val="002060"/>
                </a:solidFill>
              </a:rPr>
              <a:t>Site: acjassumpcao.com</a:t>
            </a:r>
            <a:endParaRPr lang="pt-BR" sz="2400" b="1" i="1" dirty="0">
              <a:solidFill>
                <a:srgbClr val="002060"/>
              </a:solidFill>
            </a:endParaRPr>
          </a:p>
        </p:txBody>
      </p:sp>
      <p:sp>
        <p:nvSpPr>
          <p:cNvPr id="3" name="Rectangle 1">
            <a:extLst>
              <a:ext uri="{FF2B5EF4-FFF2-40B4-BE49-F238E27FC236}">
                <a16:creationId xmlns:a16="http://schemas.microsoft.com/office/drawing/2014/main" id="{B0EAF47A-F25D-4F27-87CF-37B56EADA3C3}"/>
              </a:ext>
            </a:extLst>
          </p:cNvPr>
          <p:cNvSpPr>
            <a:spLocks noChangeArrowheads="1"/>
          </p:cNvSpPr>
          <p:nvPr/>
        </p:nvSpPr>
        <p:spPr bwMode="auto">
          <a:xfrm>
            <a:off x="3217863" y="3592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BR" altLang="pt-BR" sz="1800" b="0" i="0" u="none" strike="noStrike" cap="none" normalizeH="0" baseline="0">
                <a:ln>
                  <a:noFill/>
                </a:ln>
                <a:solidFill>
                  <a:schemeClr val="tx1"/>
                </a:solidFill>
                <a:effectLst/>
                <a:latin typeface="Arial" panose="020B0604020202020204" pitchFamily="34" charset="0"/>
              </a:rPr>
            </a:br>
            <a:endParaRPr kumimoji="0" lang="pt-BR" altLang="pt-BR"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type="body" idx="1"/>
          </p:nvPr>
        </p:nvSpPr>
        <p:spPr>
          <a:xfrm>
            <a:off x="245660" y="1357583"/>
            <a:ext cx="8669740" cy="4883150"/>
          </a:xfrm>
        </p:spPr>
        <p:txBody>
          <a:bodyPr/>
          <a:lstStyle/>
          <a:p>
            <a:pPr algn="just">
              <a:lnSpc>
                <a:spcPct val="90000"/>
              </a:lnSpc>
              <a:buClrTx/>
              <a:buFont typeface="Wingdings" panose="05000000000000000000" pitchFamily="2" charset="2"/>
              <a:buChar char="§"/>
            </a:pPr>
            <a:r>
              <a:rPr lang="pt-BR" sz="2800" b="1" dirty="0">
                <a:solidFill>
                  <a:schemeClr val="tx1"/>
                </a:solidFill>
              </a:rPr>
              <a:t>Princípio 3:</a:t>
            </a:r>
            <a:r>
              <a:rPr lang="pt-BR" sz="2800" dirty="0">
                <a:solidFill>
                  <a:schemeClr val="tx1"/>
                </a:solidFill>
              </a:rPr>
              <a:t> Pessoas racionais fazem cálculos econômicos na margem.</a:t>
            </a:r>
          </a:p>
          <a:p>
            <a:pPr lvl="1" algn="just">
              <a:lnSpc>
                <a:spcPct val="90000"/>
              </a:lnSpc>
              <a:buClrTx/>
              <a:buFont typeface="Wingdings" panose="05000000000000000000" pitchFamily="2" charset="2"/>
              <a:buChar char="§"/>
            </a:pPr>
            <a:r>
              <a:rPr lang="pt-BR" sz="2400" b="1" dirty="0">
                <a:solidFill>
                  <a:schemeClr val="tx1"/>
                </a:solidFill>
              </a:rPr>
              <a:t>Definição:</a:t>
            </a:r>
            <a:r>
              <a:rPr lang="pt-BR" sz="2400" dirty="0">
                <a:solidFill>
                  <a:schemeClr val="tx1"/>
                </a:solidFill>
              </a:rPr>
              <a:t>   mudanças  marginais  envolvem mudanças  incrementais em  um plano existente de ação.</a:t>
            </a:r>
          </a:p>
          <a:p>
            <a:pPr lvl="1" algn="just">
              <a:lnSpc>
                <a:spcPct val="90000"/>
              </a:lnSpc>
              <a:buClrTx/>
              <a:buFont typeface="Wingdings" panose="05000000000000000000" pitchFamily="2" charset="2"/>
              <a:buChar char="§"/>
            </a:pPr>
            <a:r>
              <a:rPr lang="pt-BR" sz="2400" dirty="0">
                <a:solidFill>
                  <a:schemeClr val="tx1"/>
                </a:solidFill>
              </a:rPr>
              <a:t>Muitas   decisões   econômicas  importantes  envolvem   mudanças  marginais. Em situações como essas, agentes econômicos racionais comparam benefícios marginais com custos marginais.</a:t>
            </a:r>
            <a:endParaRPr lang="en-US" sz="2400" dirty="0">
              <a:solidFill>
                <a:schemeClr val="tx1"/>
              </a:solidFill>
            </a:endParaRPr>
          </a:p>
          <a:p>
            <a:pPr lvl="1" algn="just">
              <a:lnSpc>
                <a:spcPct val="90000"/>
              </a:lnSpc>
              <a:buFont typeface="Wingdings" panose="05000000000000000000" pitchFamily="2" charset="2"/>
              <a:buChar char="§"/>
            </a:pPr>
            <a:endParaRPr lang="pt-BR" sz="2400" dirty="0">
              <a:solidFill>
                <a:schemeClr val="tx1"/>
              </a:solidFill>
            </a:endParaRPr>
          </a:p>
        </p:txBody>
      </p:sp>
      <p:sp>
        <p:nvSpPr>
          <p:cNvPr id="8" name="Rectangle 2">
            <a:extLst>
              <a:ext uri="{FF2B5EF4-FFF2-40B4-BE49-F238E27FC236}">
                <a16:creationId xmlns:a16="http://schemas.microsoft.com/office/drawing/2014/main" id="{F3DE3F6F-EA52-44DB-B5F4-5DE09633B545}"/>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3">
                                            <p:txEl>
                                              <p:pRg st="1" end="1"/>
                                            </p:txEl>
                                          </p:spTgt>
                                        </p:tgtEl>
                                        <p:attrNameLst>
                                          <p:attrName>style.visibility</p:attrName>
                                        </p:attrNameLst>
                                      </p:cBhvr>
                                      <p:to>
                                        <p:strVal val="visible"/>
                                      </p:to>
                                    </p:set>
                                    <p:anim calcmode="lin" valueType="num">
                                      <p:cBhvr additive="base">
                                        <p:cTn id="7" dur="500" fill="hold"/>
                                        <p:tgtEl>
                                          <p:spTgt spid="2253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3">
                                            <p:txEl>
                                              <p:pRg st="2" end="2"/>
                                            </p:txEl>
                                          </p:spTgt>
                                        </p:tgtEl>
                                        <p:attrNameLst>
                                          <p:attrName>style.visibility</p:attrName>
                                        </p:attrNameLst>
                                      </p:cBhvr>
                                      <p:to>
                                        <p:strVal val="visible"/>
                                      </p:to>
                                    </p:set>
                                    <p:anim calcmode="lin" valueType="num">
                                      <p:cBhvr additive="base">
                                        <p:cTn id="11" dur="5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3"/>
          <p:cNvSpPr>
            <a:spLocks noGrp="1" noChangeArrowheads="1"/>
          </p:cNvSpPr>
          <p:nvPr>
            <p:ph type="body" idx="1"/>
          </p:nvPr>
        </p:nvSpPr>
        <p:spPr>
          <a:xfrm>
            <a:off x="168812" y="752669"/>
            <a:ext cx="8778240" cy="4883150"/>
          </a:xfrm>
        </p:spPr>
        <p:txBody>
          <a:bodyPr/>
          <a:lstStyle/>
          <a:p>
            <a:pPr algn="just">
              <a:lnSpc>
                <a:spcPct val="90000"/>
              </a:lnSpc>
              <a:buClrTx/>
              <a:buSzPct val="99000"/>
              <a:buFont typeface="Wingdings" panose="05000000000000000000" pitchFamily="2" charset="2"/>
              <a:buChar char="§"/>
            </a:pPr>
            <a:r>
              <a:rPr lang="pt-BR" sz="2800" b="1" dirty="0">
                <a:solidFill>
                  <a:schemeClr val="tx1"/>
                </a:solidFill>
              </a:rPr>
              <a:t>Diferença Entre Decisão na Margem e Decisão na Média</a:t>
            </a:r>
          </a:p>
          <a:p>
            <a:pPr lvl="1" algn="just">
              <a:lnSpc>
                <a:spcPct val="90000"/>
              </a:lnSpc>
              <a:buClrTx/>
              <a:buSzPct val="99000"/>
              <a:buFont typeface="Wingdings" panose="05000000000000000000" pitchFamily="2" charset="2"/>
              <a:buChar char="§"/>
            </a:pPr>
            <a:r>
              <a:rPr lang="pt-BR" sz="2400" dirty="0">
                <a:solidFill>
                  <a:schemeClr val="tx1"/>
                </a:solidFill>
              </a:rPr>
              <a:t>Quanto  custa   produzir  uma  unidade  típica  (custo médio)   do  sistema operacional da Microsoft, o </a:t>
            </a:r>
            <a:r>
              <a:rPr lang="pt-BR" sz="2400" dirty="0" err="1">
                <a:solidFill>
                  <a:schemeClr val="tx1"/>
                </a:solidFill>
              </a:rPr>
              <a:t>windows</a:t>
            </a:r>
            <a:r>
              <a:rPr lang="pt-BR" sz="2400" dirty="0">
                <a:solidFill>
                  <a:schemeClr val="tx1"/>
                </a:solidFill>
              </a:rPr>
              <a:t> 10 ?</a:t>
            </a:r>
          </a:p>
          <a:p>
            <a:pPr lvl="1" algn="just">
              <a:lnSpc>
                <a:spcPct val="90000"/>
              </a:lnSpc>
              <a:buClrTx/>
              <a:buSzPct val="99000"/>
              <a:buFont typeface="Wingdings" panose="05000000000000000000" pitchFamily="2" charset="2"/>
              <a:buChar char="§"/>
            </a:pPr>
            <a:r>
              <a:rPr lang="pt-BR" sz="2400" dirty="0">
                <a:solidFill>
                  <a:schemeClr val="tx1"/>
                </a:solidFill>
              </a:rPr>
              <a:t>Quanto custa produzir  uma  unidade adicional  (custo marginal)  do  </a:t>
            </a:r>
            <a:r>
              <a:rPr lang="pt-BR" sz="2400" dirty="0" err="1">
                <a:solidFill>
                  <a:schemeClr val="tx1"/>
                </a:solidFill>
              </a:rPr>
              <a:t>windows</a:t>
            </a:r>
            <a:r>
              <a:rPr lang="pt-BR" sz="2400" dirty="0">
                <a:solidFill>
                  <a:schemeClr val="tx1"/>
                </a:solidFill>
              </a:rPr>
              <a:t> 10 ?</a:t>
            </a:r>
          </a:p>
          <a:p>
            <a:pPr lvl="1" algn="just">
              <a:lnSpc>
                <a:spcPct val="90000"/>
              </a:lnSpc>
              <a:buClrTx/>
              <a:buSzPct val="99000"/>
              <a:buFont typeface="Wingdings" panose="05000000000000000000" pitchFamily="2" charset="2"/>
              <a:buChar char="§"/>
            </a:pPr>
            <a:endParaRPr lang="pt-BR" sz="2400" dirty="0">
              <a:solidFill>
                <a:schemeClr val="tx1"/>
              </a:solidFill>
            </a:endParaRPr>
          </a:p>
          <a:p>
            <a:pPr lvl="1" algn="just">
              <a:lnSpc>
                <a:spcPct val="90000"/>
              </a:lnSpc>
              <a:buClrTx/>
              <a:buSzPct val="99000"/>
              <a:buFont typeface="Wingdings" panose="05000000000000000000" pitchFamily="2" charset="2"/>
              <a:buChar char="§"/>
            </a:pPr>
            <a:r>
              <a:rPr lang="pt-BR" sz="2400" b="1" dirty="0">
                <a:solidFill>
                  <a:schemeClr val="tx1"/>
                </a:solidFill>
              </a:rPr>
              <a:t>Resposta :</a:t>
            </a:r>
            <a:r>
              <a:rPr lang="pt-BR" sz="2400" dirty="0">
                <a:solidFill>
                  <a:schemeClr val="tx1"/>
                </a:solidFill>
              </a:rPr>
              <a:t>  O custo marginal do </a:t>
            </a:r>
            <a:r>
              <a:rPr lang="pt-BR" sz="2400" dirty="0" err="1">
                <a:solidFill>
                  <a:schemeClr val="tx1"/>
                </a:solidFill>
              </a:rPr>
              <a:t>windows</a:t>
            </a:r>
            <a:r>
              <a:rPr lang="pt-BR" sz="2400" dirty="0">
                <a:solidFill>
                  <a:schemeClr val="tx1"/>
                </a:solidFill>
              </a:rPr>
              <a:t> 10  é  bem mais  baixo  que o seu custo médio, já que uma unidade adicional não incorre em  custos fixos,  ao contrário de uma  unidade típica do produto. O preço do  produto  é  determinado pelo custo marginal.</a:t>
            </a:r>
            <a:endParaRPr lang="en-US" sz="2400" dirty="0">
              <a:solidFill>
                <a:schemeClr val="tx1"/>
              </a:solidFill>
            </a:endParaRPr>
          </a:p>
          <a:p>
            <a:pPr lvl="1" algn="just">
              <a:lnSpc>
                <a:spcPct val="90000"/>
              </a:lnSpc>
              <a:buClrTx/>
              <a:buSzPct val="99000"/>
              <a:buFont typeface="Wingdings" panose="05000000000000000000" pitchFamily="2" charset="2"/>
              <a:buChar char="§"/>
            </a:pPr>
            <a:endParaRPr lang="pt-BR" sz="20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7">
                                            <p:txEl>
                                              <p:pRg st="2" end="2"/>
                                            </p:txEl>
                                          </p:spTgt>
                                        </p:tgtEl>
                                        <p:attrNameLst>
                                          <p:attrName>style.visibility</p:attrName>
                                        </p:attrNameLst>
                                      </p:cBhvr>
                                      <p:to>
                                        <p:strVal val="visible"/>
                                      </p:to>
                                    </p:set>
                                    <p:anim calcmode="lin" valueType="num">
                                      <p:cBhvr additive="base">
                                        <p:cTn id="7"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7">
                                            <p:txEl>
                                              <p:pRg st="4" end="4"/>
                                            </p:txEl>
                                          </p:spTgt>
                                        </p:tgtEl>
                                        <p:attrNameLst>
                                          <p:attrName>style.visibility</p:attrName>
                                        </p:attrNameLst>
                                      </p:cBhvr>
                                      <p:to>
                                        <p:strVal val="visible"/>
                                      </p:to>
                                    </p:set>
                                    <p:anim calcmode="lin" valueType="num">
                                      <p:cBhvr additive="base">
                                        <p:cTn id="13" dur="5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type="body" idx="1"/>
          </p:nvPr>
        </p:nvSpPr>
        <p:spPr>
          <a:xfrm>
            <a:off x="98474" y="1329447"/>
            <a:ext cx="8816926" cy="4883150"/>
          </a:xfrm>
        </p:spPr>
        <p:txBody>
          <a:bodyPr/>
          <a:lstStyle/>
          <a:p>
            <a:pPr algn="just">
              <a:buClrTx/>
              <a:buFont typeface="Wingdings" panose="05000000000000000000" pitchFamily="2" charset="2"/>
              <a:buChar char="§"/>
            </a:pPr>
            <a:r>
              <a:rPr lang="pt-BR" sz="2800" dirty="0">
                <a:solidFill>
                  <a:schemeClr val="tx1"/>
                </a:solidFill>
              </a:rPr>
              <a:t>Os princípios  1 , 2 , e  3  podem ser resumidos na seguinte proposição:</a:t>
            </a:r>
          </a:p>
          <a:p>
            <a:pPr lvl="1" algn="just">
              <a:buClrTx/>
              <a:buFont typeface="Wingdings" panose="05000000000000000000" pitchFamily="2" charset="2"/>
              <a:buChar char="§"/>
            </a:pPr>
            <a:r>
              <a:rPr lang="pt-BR" sz="2400" dirty="0">
                <a:solidFill>
                  <a:schemeClr val="tx1"/>
                </a:solidFill>
              </a:rPr>
              <a:t>Os  agentes  econômicos   racionais   maximizam   seus  objetivos sujeitos a restrições.</a:t>
            </a:r>
          </a:p>
          <a:p>
            <a:pPr lvl="2" algn="just">
              <a:buClrTx/>
              <a:buFont typeface="Wingdings" panose="05000000000000000000" pitchFamily="2" charset="2"/>
              <a:buChar char="§"/>
            </a:pPr>
            <a:r>
              <a:rPr lang="pt-BR" sz="2400" dirty="0">
                <a:solidFill>
                  <a:schemeClr val="tx1"/>
                </a:solidFill>
              </a:rPr>
              <a:t>Indivíduos  maximizam  seu  bem-estar (utilidade)  sujeitos  a  uma restrição orçamentária.</a:t>
            </a:r>
          </a:p>
          <a:p>
            <a:pPr lvl="2" algn="just">
              <a:buClrTx/>
              <a:buFont typeface="Wingdings" panose="05000000000000000000" pitchFamily="2" charset="2"/>
              <a:buChar char="§"/>
            </a:pPr>
            <a:r>
              <a:rPr lang="pt-BR" sz="2400" dirty="0">
                <a:solidFill>
                  <a:schemeClr val="tx1"/>
                </a:solidFill>
              </a:rPr>
              <a:t>Firmas maximizam lucro sujeitas a uma restrição tecnológica.</a:t>
            </a:r>
          </a:p>
          <a:p>
            <a:pPr lvl="2" algn="just">
              <a:buFont typeface="Wingdings" panose="05000000000000000000" pitchFamily="2" charset="2"/>
              <a:buChar char="§"/>
            </a:pPr>
            <a:endParaRPr lang="pt-BR" sz="2000" dirty="0"/>
          </a:p>
        </p:txBody>
      </p:sp>
      <p:sp>
        <p:nvSpPr>
          <p:cNvPr id="8" name="Rectangle 2">
            <a:extLst>
              <a:ext uri="{FF2B5EF4-FFF2-40B4-BE49-F238E27FC236}">
                <a16:creationId xmlns:a16="http://schemas.microsoft.com/office/drawing/2014/main" id="{41B2E0FA-142F-4B9E-BA1E-2C267FCF77B6}"/>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 calcmode="lin" valueType="num">
                                      <p:cBhvr additive="base">
                                        <p:cTn id="7" dur="500" fill="hold"/>
                                        <p:tgtEl>
                                          <p:spTgt spid="2458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81">
                                            <p:txEl>
                                              <p:pRg st="1" end="1"/>
                                            </p:txEl>
                                          </p:spTgt>
                                        </p:tgtEl>
                                        <p:attrNameLst>
                                          <p:attrName>style.visibility</p:attrName>
                                        </p:attrNameLst>
                                      </p:cBhvr>
                                      <p:to>
                                        <p:strVal val="visible"/>
                                      </p:to>
                                    </p:set>
                                    <p:anim calcmode="lin" valueType="num">
                                      <p:cBhvr additive="base">
                                        <p:cTn id="13" dur="500" fill="hold"/>
                                        <p:tgtEl>
                                          <p:spTgt spid="2458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8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 calcmode="lin" valueType="num">
                                      <p:cBhvr additive="base">
                                        <p:cTn id="17" dur="500" fill="hold"/>
                                        <p:tgtEl>
                                          <p:spTgt spid="2458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8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4581">
                                            <p:txEl>
                                              <p:pRg st="3" end="3"/>
                                            </p:txEl>
                                          </p:spTgt>
                                        </p:tgtEl>
                                        <p:attrNameLst>
                                          <p:attrName>style.visibility</p:attrName>
                                        </p:attrNameLst>
                                      </p:cBhvr>
                                      <p:to>
                                        <p:strVal val="visible"/>
                                      </p:to>
                                    </p:set>
                                    <p:anim calcmode="lin" valueType="num">
                                      <p:cBhvr additive="base">
                                        <p:cTn id="21" dur="500" fill="hold"/>
                                        <p:tgtEl>
                                          <p:spTgt spid="2458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8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type="body" idx="1"/>
          </p:nvPr>
        </p:nvSpPr>
        <p:spPr>
          <a:xfrm>
            <a:off x="300251" y="1301311"/>
            <a:ext cx="8615149" cy="4883150"/>
          </a:xfrm>
        </p:spPr>
        <p:txBody>
          <a:bodyPr/>
          <a:lstStyle/>
          <a:p>
            <a:pPr algn="just">
              <a:buClrTx/>
              <a:buFont typeface="Wingdings" panose="05000000000000000000" pitchFamily="2" charset="2"/>
              <a:buChar char="§"/>
            </a:pPr>
            <a:r>
              <a:rPr lang="pt-BR" sz="2800" b="1" dirty="0">
                <a:solidFill>
                  <a:schemeClr val="tx1"/>
                </a:solidFill>
              </a:rPr>
              <a:t>Princípio 4:</a:t>
            </a:r>
            <a:r>
              <a:rPr lang="pt-BR" sz="2800" dirty="0">
                <a:solidFill>
                  <a:schemeClr val="tx1"/>
                </a:solidFill>
              </a:rPr>
              <a:t>   Indivíduos  respondem a  incentivos: se  os termos  do  </a:t>
            </a:r>
            <a:r>
              <a:rPr lang="pt-BR" sz="2800" i="1" dirty="0">
                <a:solidFill>
                  <a:schemeClr val="tx1"/>
                </a:solidFill>
              </a:rPr>
              <a:t>trade-off</a:t>
            </a:r>
            <a:r>
              <a:rPr lang="pt-BR" sz="2800" dirty="0">
                <a:solidFill>
                  <a:schemeClr val="tx1"/>
                </a:solidFill>
              </a:rPr>
              <a:t>  mudam,  as  escolhas também mudam.</a:t>
            </a:r>
          </a:p>
          <a:p>
            <a:pPr lvl="1" algn="just">
              <a:buClrTx/>
              <a:buFont typeface="Wingdings" panose="05000000000000000000" pitchFamily="2" charset="2"/>
              <a:buChar char="§"/>
            </a:pPr>
            <a:r>
              <a:rPr lang="pt-BR" sz="2400" dirty="0">
                <a:solidFill>
                  <a:schemeClr val="tx1"/>
                </a:solidFill>
              </a:rPr>
              <a:t>Se o preço de um bem se eleva, a quantidade demandada pelo bem cai (lei da demanda).</a:t>
            </a:r>
          </a:p>
          <a:p>
            <a:pPr lvl="1" algn="just">
              <a:buClrTx/>
              <a:buFont typeface="Wingdings" panose="05000000000000000000" pitchFamily="2" charset="2"/>
              <a:buChar char="§"/>
            </a:pPr>
            <a:r>
              <a:rPr lang="pt-BR" sz="2400" dirty="0">
                <a:solidFill>
                  <a:schemeClr val="tx1"/>
                </a:solidFill>
              </a:rPr>
              <a:t>Se o preço de um bem se eleva, a quantidade ofertada do bem se eleva (lei da oferta).</a:t>
            </a:r>
            <a:endParaRPr lang="en-US" sz="2400" dirty="0">
              <a:solidFill>
                <a:schemeClr val="tx1"/>
              </a:solidFill>
            </a:endParaRPr>
          </a:p>
          <a:p>
            <a:pPr lvl="1" algn="just">
              <a:buFont typeface="Wingdings" panose="05000000000000000000" pitchFamily="2" charset="2"/>
              <a:buChar char="§"/>
            </a:pPr>
            <a:endParaRPr lang="pt-BR" sz="2400" dirty="0">
              <a:solidFill>
                <a:schemeClr val="tx1"/>
              </a:solidFill>
            </a:endParaRPr>
          </a:p>
        </p:txBody>
      </p:sp>
      <p:sp>
        <p:nvSpPr>
          <p:cNvPr id="8" name="Rectangle 2">
            <a:extLst>
              <a:ext uri="{FF2B5EF4-FFF2-40B4-BE49-F238E27FC236}">
                <a16:creationId xmlns:a16="http://schemas.microsoft.com/office/drawing/2014/main" id="{A202609F-818A-4C91-9DD8-B4F497D85751}"/>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5">
                                            <p:txEl>
                                              <p:pRg st="1" end="1"/>
                                            </p:txEl>
                                          </p:spTgt>
                                        </p:tgtEl>
                                        <p:attrNameLst>
                                          <p:attrName>style.visibility</p:attrName>
                                        </p:attrNameLst>
                                      </p:cBhvr>
                                      <p:to>
                                        <p:strVal val="visible"/>
                                      </p:to>
                                    </p:set>
                                    <p:anim calcmode="lin" valueType="num">
                                      <p:cBhvr additive="base">
                                        <p:cTn id="7" dur="500" fill="hold"/>
                                        <p:tgtEl>
                                          <p:spTgt spid="2560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605">
                                            <p:txEl>
                                              <p:pRg st="2" end="2"/>
                                            </p:txEl>
                                          </p:spTgt>
                                        </p:tgtEl>
                                        <p:attrNameLst>
                                          <p:attrName>style.visibility</p:attrName>
                                        </p:attrNameLst>
                                      </p:cBhvr>
                                      <p:to>
                                        <p:strVal val="visible"/>
                                      </p:to>
                                    </p:set>
                                    <p:anim calcmode="lin" valueType="num">
                                      <p:cBhvr additive="base">
                                        <p:cTn id="11" dur="500" fill="hold"/>
                                        <p:tgtEl>
                                          <p:spTgt spid="2560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type="body" idx="1"/>
          </p:nvPr>
        </p:nvSpPr>
        <p:spPr>
          <a:xfrm>
            <a:off x="168812" y="1273175"/>
            <a:ext cx="8746588" cy="4883150"/>
          </a:xfrm>
        </p:spPr>
        <p:txBody>
          <a:bodyPr/>
          <a:lstStyle/>
          <a:p>
            <a:pPr algn="just">
              <a:buClrTx/>
              <a:buFont typeface="Wingdings" panose="05000000000000000000" pitchFamily="2" charset="2"/>
              <a:buChar char="§"/>
            </a:pPr>
            <a:r>
              <a:rPr lang="pt-BR" sz="2800" b="1" dirty="0">
                <a:solidFill>
                  <a:schemeClr val="tx1"/>
                </a:solidFill>
              </a:rPr>
              <a:t>Princípio 5: </a:t>
            </a:r>
            <a:r>
              <a:rPr lang="pt-BR" sz="2800" dirty="0">
                <a:solidFill>
                  <a:schemeClr val="tx1"/>
                </a:solidFill>
              </a:rPr>
              <a:t>Trocas aumentam o bem-estar.</a:t>
            </a:r>
          </a:p>
          <a:p>
            <a:pPr lvl="1" algn="just">
              <a:buClrTx/>
              <a:buFont typeface="Wingdings" panose="05000000000000000000" pitchFamily="2" charset="2"/>
              <a:buChar char="§"/>
            </a:pPr>
            <a:r>
              <a:rPr lang="pt-BR" sz="2400" dirty="0">
                <a:solidFill>
                  <a:schemeClr val="tx1"/>
                </a:solidFill>
              </a:rPr>
              <a:t>Ao  contrário   de  competições  esportivas,   todas  as  partes envolvidas em uma troca se beneficiam, já que elas podem  especializar-se  no  que  fazem melhor.</a:t>
            </a:r>
          </a:p>
          <a:p>
            <a:pPr lvl="2" algn="just">
              <a:buClrTx/>
              <a:buFont typeface="Wingdings" panose="05000000000000000000" pitchFamily="2" charset="2"/>
              <a:buChar char="§"/>
            </a:pPr>
            <a:r>
              <a:rPr lang="pt-BR" sz="2400" dirty="0">
                <a:solidFill>
                  <a:schemeClr val="tx1"/>
                </a:solidFill>
              </a:rPr>
              <a:t>Teorias de comércio internacional baseiam-se nesse resultado (veremos um exemplo organizado).</a:t>
            </a:r>
          </a:p>
          <a:p>
            <a:pPr lvl="1" algn="just">
              <a:buFont typeface="Wingdings" panose="05000000000000000000" pitchFamily="2" charset="2"/>
              <a:buChar char="§"/>
            </a:pPr>
            <a:endParaRPr lang="pt-BR" sz="600" dirty="0">
              <a:solidFill>
                <a:schemeClr val="tx1"/>
              </a:solidFill>
            </a:endParaRPr>
          </a:p>
          <a:p>
            <a:pPr algn="just">
              <a:buClrTx/>
              <a:buFont typeface="Wingdings" panose="05000000000000000000" pitchFamily="2" charset="2"/>
              <a:buChar char="§"/>
            </a:pPr>
            <a:r>
              <a:rPr lang="pt-BR" sz="2800" b="1" dirty="0">
                <a:solidFill>
                  <a:schemeClr val="tx1"/>
                </a:solidFill>
              </a:rPr>
              <a:t>Princípio 6:</a:t>
            </a:r>
            <a:r>
              <a:rPr lang="pt-BR" sz="2800" dirty="0">
                <a:solidFill>
                  <a:schemeClr val="tx1"/>
                </a:solidFill>
              </a:rPr>
              <a:t>   Mercados,   geralmente,   são  uma  boa forma de organizar a atividade econômica.</a:t>
            </a:r>
          </a:p>
          <a:p>
            <a:pPr lvl="1" algn="just">
              <a:buClrTx/>
              <a:buFont typeface="Wingdings" panose="05000000000000000000" pitchFamily="2" charset="2"/>
              <a:buChar char="§"/>
            </a:pPr>
            <a:r>
              <a:rPr lang="pt-BR" sz="2400" dirty="0">
                <a:solidFill>
                  <a:schemeClr val="tx1"/>
                </a:solidFill>
              </a:rPr>
              <a:t>Uma  economia de  mercado aloca recursos por meio das decisões descentralizadas de muitas firmas e indivíduos  que  interagem em mercados.</a:t>
            </a:r>
          </a:p>
          <a:p>
            <a:pPr lvl="1" algn="just">
              <a:buFont typeface="Wingdings" panose="05000000000000000000" pitchFamily="2" charset="2"/>
              <a:buChar char="§"/>
            </a:pPr>
            <a:endParaRPr lang="pt-BR" sz="2400" dirty="0">
              <a:solidFill>
                <a:schemeClr val="tx1"/>
              </a:solidFill>
            </a:endParaRPr>
          </a:p>
          <a:p>
            <a:pPr lvl="1" algn="just">
              <a:buFont typeface="Wingdings" panose="05000000000000000000" pitchFamily="2" charset="2"/>
              <a:buChar char="§"/>
            </a:pPr>
            <a:endParaRPr lang="pt-BR" sz="2400" dirty="0">
              <a:solidFill>
                <a:schemeClr val="tx1"/>
              </a:solidFill>
            </a:endParaRPr>
          </a:p>
        </p:txBody>
      </p:sp>
      <p:sp>
        <p:nvSpPr>
          <p:cNvPr id="8" name="Rectangle 2">
            <a:extLst>
              <a:ext uri="{FF2B5EF4-FFF2-40B4-BE49-F238E27FC236}">
                <a16:creationId xmlns:a16="http://schemas.microsoft.com/office/drawing/2014/main" id="{FA2B9089-ABD6-476B-907B-B854346CDFEF}"/>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9">
                                            <p:txEl>
                                              <p:pRg st="1" end="1"/>
                                            </p:txEl>
                                          </p:spTgt>
                                        </p:tgtEl>
                                        <p:attrNameLst>
                                          <p:attrName>style.visibility</p:attrName>
                                        </p:attrNameLst>
                                      </p:cBhvr>
                                      <p:to>
                                        <p:strVal val="visible"/>
                                      </p:to>
                                    </p:set>
                                    <p:anim calcmode="lin" valueType="num">
                                      <p:cBhvr additive="base">
                                        <p:cTn id="7" dur="500" fill="hold"/>
                                        <p:tgtEl>
                                          <p:spTgt spid="2662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9">
                                            <p:txEl>
                                              <p:pRg st="2" end="2"/>
                                            </p:txEl>
                                          </p:spTgt>
                                        </p:tgtEl>
                                        <p:attrNameLst>
                                          <p:attrName>style.visibility</p:attrName>
                                        </p:attrNameLst>
                                      </p:cBhvr>
                                      <p:to>
                                        <p:strVal val="visible"/>
                                      </p:to>
                                    </p:set>
                                    <p:anim calcmode="lin" valueType="num">
                                      <p:cBhvr additive="base">
                                        <p:cTn id="11" dur="500" fill="hold"/>
                                        <p:tgtEl>
                                          <p:spTgt spid="2662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6629">
                                            <p:txEl>
                                              <p:pRg st="4" end="4"/>
                                            </p:txEl>
                                          </p:spTgt>
                                        </p:tgtEl>
                                        <p:attrNameLst>
                                          <p:attrName>style.visibility</p:attrName>
                                        </p:attrNameLst>
                                      </p:cBhvr>
                                      <p:to>
                                        <p:strVal val="visible"/>
                                      </p:to>
                                    </p:set>
                                    <p:anim calcmode="lin" valueType="num">
                                      <p:cBhvr additive="base">
                                        <p:cTn id="17" dur="500" fill="hold"/>
                                        <p:tgtEl>
                                          <p:spTgt spid="2662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6629">
                                            <p:txEl>
                                              <p:pRg st="5" end="5"/>
                                            </p:txEl>
                                          </p:spTgt>
                                        </p:tgtEl>
                                        <p:attrNameLst>
                                          <p:attrName>style.visibility</p:attrName>
                                        </p:attrNameLst>
                                      </p:cBhvr>
                                      <p:to>
                                        <p:strVal val="visible"/>
                                      </p:to>
                                    </p:set>
                                    <p:anim calcmode="lin" valueType="num">
                                      <p:cBhvr additive="base">
                                        <p:cTn id="23" dur="500" fill="hold"/>
                                        <p:tgtEl>
                                          <p:spTgt spid="2662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type="body" idx="1"/>
          </p:nvPr>
        </p:nvSpPr>
        <p:spPr>
          <a:xfrm>
            <a:off x="211040" y="1385719"/>
            <a:ext cx="8665674" cy="4883150"/>
          </a:xfrm>
        </p:spPr>
        <p:txBody>
          <a:bodyPr/>
          <a:lstStyle/>
          <a:p>
            <a:pPr algn="just">
              <a:buClrTx/>
              <a:buFont typeface="Wingdings" panose="05000000000000000000" pitchFamily="2" charset="2"/>
              <a:buChar char="§"/>
            </a:pPr>
            <a:r>
              <a:rPr lang="pt-BR" sz="2800" dirty="0">
                <a:solidFill>
                  <a:schemeClr val="tx1"/>
                </a:solidFill>
              </a:rPr>
              <a:t>Adam  Smith  (1776)   fez   a   mais  famosa   observação  de  toda  a  teoria econômica:</a:t>
            </a:r>
          </a:p>
          <a:p>
            <a:pPr algn="just">
              <a:buClrTx/>
              <a:buFont typeface="Wingdings" panose="05000000000000000000" pitchFamily="2" charset="2"/>
              <a:buChar char="§"/>
            </a:pPr>
            <a:endParaRPr lang="pt-BR" sz="2800" dirty="0">
              <a:solidFill>
                <a:schemeClr val="tx1"/>
              </a:solidFill>
            </a:endParaRPr>
          </a:p>
        </p:txBody>
      </p:sp>
      <p:sp>
        <p:nvSpPr>
          <p:cNvPr id="28678" name="Rectangle 4"/>
          <p:cNvSpPr>
            <a:spLocks noChangeArrowheads="1"/>
          </p:cNvSpPr>
          <p:nvPr/>
        </p:nvSpPr>
        <p:spPr bwMode="auto">
          <a:xfrm>
            <a:off x="562708" y="2733039"/>
            <a:ext cx="8328074" cy="1569660"/>
          </a:xfrm>
          <a:prstGeom prst="rect">
            <a:avLst/>
          </a:prstGeom>
          <a:noFill/>
          <a:ln w="9525">
            <a:solidFill>
              <a:schemeClr val="tx1"/>
            </a:solidFill>
            <a:miter lim="800000"/>
            <a:headEnd/>
            <a:tailEnd/>
          </a:ln>
        </p:spPr>
        <p:txBody>
          <a:bodyPr wrap="square">
            <a:spAutoFit/>
          </a:bodyPr>
          <a:lstStyle/>
          <a:p>
            <a:pPr algn="just" eaLnBrk="1" hangingPunct="1">
              <a:spcBef>
                <a:spcPct val="20000"/>
              </a:spcBef>
              <a:buClr>
                <a:schemeClr val="accent2"/>
              </a:buClr>
              <a:buFont typeface="Wingdings" pitchFamily="2" charset="2"/>
              <a:buNone/>
            </a:pPr>
            <a:r>
              <a:rPr lang="pt-BR" b="1" dirty="0">
                <a:latin typeface="+mn-lt"/>
              </a:rPr>
              <a:t>“Embora  visem  somente  seu  próprio  interesse,  indivíduos e firmas agem como se fossem  guiados  por  uma  mão  invisível  de  modo a maximizar o bem estar social”</a:t>
            </a:r>
            <a:endParaRPr lang="en-US" b="1" dirty="0">
              <a:latin typeface="+mn-lt"/>
            </a:endParaRPr>
          </a:p>
        </p:txBody>
      </p:sp>
      <p:sp>
        <p:nvSpPr>
          <p:cNvPr id="9" name="Rectangle 2">
            <a:extLst>
              <a:ext uri="{FF2B5EF4-FFF2-40B4-BE49-F238E27FC236}">
                <a16:creationId xmlns:a16="http://schemas.microsoft.com/office/drawing/2014/main" id="{9CF06179-E564-4115-A8B3-B370F1E8A13E}"/>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type="body" idx="1"/>
          </p:nvPr>
        </p:nvSpPr>
        <p:spPr>
          <a:xfrm>
            <a:off x="84409" y="1188767"/>
            <a:ext cx="8915400" cy="4883150"/>
          </a:xfrm>
        </p:spPr>
        <p:txBody>
          <a:bodyPr/>
          <a:lstStyle/>
          <a:p>
            <a:pPr algn="just">
              <a:lnSpc>
                <a:spcPct val="90000"/>
              </a:lnSpc>
              <a:buClrTx/>
              <a:buFont typeface="Wingdings" panose="05000000000000000000" pitchFamily="2" charset="2"/>
              <a:buChar char="§"/>
            </a:pPr>
            <a:r>
              <a:rPr lang="pt-BR" sz="2800" b="1" dirty="0">
                <a:solidFill>
                  <a:schemeClr val="tx1"/>
                </a:solidFill>
              </a:rPr>
              <a:t>Questão:  Como funciona a mão invisível ?</a:t>
            </a:r>
          </a:p>
          <a:p>
            <a:pPr lvl="1" algn="just">
              <a:lnSpc>
                <a:spcPct val="90000"/>
              </a:lnSpc>
              <a:buClrTx/>
              <a:buFont typeface="Wingdings" panose="05000000000000000000" pitchFamily="2" charset="2"/>
              <a:buChar char="§"/>
            </a:pPr>
            <a:r>
              <a:rPr lang="pt-BR" sz="2400" dirty="0">
                <a:solidFill>
                  <a:schemeClr val="tx1"/>
                </a:solidFill>
              </a:rPr>
              <a:t>Os  preços  são  </a:t>
            </a:r>
            <a:r>
              <a:rPr lang="en-US" sz="2400" dirty="0">
                <a:solidFill>
                  <a:schemeClr val="tx1"/>
                </a:solidFill>
              </a:rPr>
              <a:t> </a:t>
            </a:r>
            <a:r>
              <a:rPr lang="pt-BR" sz="2400" dirty="0">
                <a:solidFill>
                  <a:schemeClr val="tx1"/>
                </a:solidFill>
              </a:rPr>
              <a:t>instrumentos  através  dos  quais   a  mão  invisível   dirige  a atividade  econômica.  </a:t>
            </a:r>
            <a:r>
              <a:rPr lang="en-US" sz="2400" dirty="0">
                <a:solidFill>
                  <a:schemeClr val="tx1"/>
                </a:solidFill>
              </a:rPr>
              <a:t> </a:t>
            </a:r>
            <a:r>
              <a:rPr lang="pt-BR" sz="2400" dirty="0">
                <a:solidFill>
                  <a:schemeClr val="tx1"/>
                </a:solidFill>
              </a:rPr>
              <a:t>Os  preços  refletem  tanto  o  valor  que  a  sociedade atribui  a  um  bem  quanto  os  custos  em que ela incorre para    produzi-lo.   </a:t>
            </a:r>
          </a:p>
          <a:p>
            <a:pPr lvl="1" algn="just">
              <a:lnSpc>
                <a:spcPct val="90000"/>
              </a:lnSpc>
              <a:buClrTx/>
              <a:buFont typeface="Wingdings" panose="05000000000000000000" pitchFamily="2" charset="2"/>
              <a:buChar char="§"/>
            </a:pPr>
            <a:r>
              <a:rPr lang="pt-BR" sz="2400" dirty="0">
                <a:solidFill>
                  <a:schemeClr val="tx1"/>
                </a:solidFill>
              </a:rPr>
              <a:t>Como os  indivíduos  e  empresas  tomam  </a:t>
            </a:r>
            <a:r>
              <a:rPr lang="en-US" sz="2400" dirty="0">
                <a:solidFill>
                  <a:schemeClr val="tx1"/>
                </a:solidFill>
              </a:rPr>
              <a:t> </a:t>
            </a:r>
            <a:r>
              <a:rPr lang="pt-BR" sz="2400" dirty="0">
                <a:solidFill>
                  <a:schemeClr val="tx1"/>
                </a:solidFill>
              </a:rPr>
              <a:t>suas  decisões  com  base  nos   preços  que  observam </a:t>
            </a:r>
            <a:r>
              <a:rPr lang="en-US" sz="2400" dirty="0">
                <a:solidFill>
                  <a:schemeClr val="tx1"/>
                </a:solidFill>
              </a:rPr>
              <a:t> </a:t>
            </a:r>
            <a:r>
              <a:rPr lang="pt-BR" sz="2400" dirty="0">
                <a:solidFill>
                  <a:schemeClr val="tx1"/>
                </a:solidFill>
              </a:rPr>
              <a:t>no  mercado, </a:t>
            </a:r>
            <a:r>
              <a:rPr lang="en-US" sz="2400" dirty="0">
                <a:solidFill>
                  <a:schemeClr val="tx1"/>
                </a:solidFill>
              </a:rPr>
              <a:t>  </a:t>
            </a:r>
            <a:r>
              <a:rPr lang="pt-BR" sz="2400" dirty="0">
                <a:solidFill>
                  <a:schemeClr val="tx1"/>
                </a:solidFill>
              </a:rPr>
              <a:t>eles terminam</a:t>
            </a:r>
            <a:r>
              <a:rPr lang="en-US" sz="2400" dirty="0">
                <a:solidFill>
                  <a:schemeClr val="tx1"/>
                </a:solidFill>
              </a:rPr>
              <a:t> </a:t>
            </a:r>
            <a:r>
              <a:rPr lang="pt-BR" sz="2400" dirty="0">
                <a:solidFill>
                  <a:schemeClr val="tx1"/>
                </a:solidFill>
              </a:rPr>
              <a:t> por</a:t>
            </a:r>
            <a:r>
              <a:rPr lang="en-US" sz="2400" dirty="0">
                <a:solidFill>
                  <a:schemeClr val="tx1"/>
                </a:solidFill>
              </a:rPr>
              <a:t> </a:t>
            </a:r>
            <a:r>
              <a:rPr lang="pt-BR" sz="2400" dirty="0">
                <a:solidFill>
                  <a:schemeClr val="tx1"/>
                </a:solidFill>
              </a:rPr>
              <a:t>levar</a:t>
            </a:r>
            <a:r>
              <a:rPr lang="en-US" sz="2400" dirty="0">
                <a:solidFill>
                  <a:schemeClr val="tx1"/>
                </a:solidFill>
              </a:rPr>
              <a:t> </a:t>
            </a:r>
            <a:r>
              <a:rPr lang="pt-BR" sz="2400" dirty="0">
                <a:solidFill>
                  <a:schemeClr val="tx1"/>
                </a:solidFill>
              </a:rPr>
              <a:t>em</a:t>
            </a:r>
            <a:r>
              <a:rPr lang="en-US" sz="2400" dirty="0">
                <a:solidFill>
                  <a:schemeClr val="tx1"/>
                </a:solidFill>
              </a:rPr>
              <a:t> </a:t>
            </a:r>
            <a:r>
              <a:rPr lang="pt-BR" sz="2400" dirty="0">
                <a:solidFill>
                  <a:schemeClr val="tx1"/>
                </a:solidFill>
              </a:rPr>
              <a:t>conta, involuntariamente, os benefícios</a:t>
            </a:r>
            <a:r>
              <a:rPr lang="en-US" sz="2400" dirty="0">
                <a:solidFill>
                  <a:schemeClr val="tx1"/>
                </a:solidFill>
              </a:rPr>
              <a:t> </a:t>
            </a:r>
            <a:r>
              <a:rPr lang="pt-BR" sz="2400" dirty="0">
                <a:solidFill>
                  <a:schemeClr val="tx1"/>
                </a:solidFill>
              </a:rPr>
              <a:t> e   custos   sociais  de  suas  ações.    </a:t>
            </a:r>
          </a:p>
          <a:p>
            <a:pPr lvl="1" algn="just">
              <a:lnSpc>
                <a:spcPct val="90000"/>
              </a:lnSpc>
              <a:buClrTx/>
              <a:buFont typeface="Wingdings" panose="05000000000000000000" pitchFamily="2" charset="2"/>
              <a:buChar char="§"/>
            </a:pPr>
            <a:r>
              <a:rPr lang="pt-BR" sz="2400" dirty="0">
                <a:solidFill>
                  <a:schemeClr val="tx1"/>
                </a:solidFill>
              </a:rPr>
              <a:t>Consequentemente,  os   preços encaminham  esses  tomadores  de decisões  individuais  para resultados  que,  muitas  vezes,  maximizam  o   bem-estar  da  sociedade como um todo.</a:t>
            </a:r>
            <a:endParaRPr lang="en-US" sz="2400" dirty="0">
              <a:solidFill>
                <a:schemeClr val="tx1"/>
              </a:solidFill>
            </a:endParaRPr>
          </a:p>
          <a:p>
            <a:pPr lvl="1" algn="just">
              <a:lnSpc>
                <a:spcPct val="90000"/>
              </a:lnSpc>
              <a:buFont typeface="Wingdings" panose="05000000000000000000" pitchFamily="2" charset="2"/>
              <a:buChar char="§"/>
            </a:pPr>
            <a:endParaRPr lang="pt-BR" sz="2400" dirty="0">
              <a:solidFill>
                <a:schemeClr val="tx1"/>
              </a:solidFill>
            </a:endParaRPr>
          </a:p>
        </p:txBody>
      </p:sp>
      <p:sp>
        <p:nvSpPr>
          <p:cNvPr id="8" name="Rectangle 2">
            <a:extLst>
              <a:ext uri="{FF2B5EF4-FFF2-40B4-BE49-F238E27FC236}">
                <a16:creationId xmlns:a16="http://schemas.microsoft.com/office/drawing/2014/main" id="{201DF73D-31EB-4E3E-90E1-122E03AFB90D}"/>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701">
                                            <p:txEl>
                                              <p:pRg st="1" end="1"/>
                                            </p:txEl>
                                          </p:spTgt>
                                        </p:tgtEl>
                                        <p:attrNameLst>
                                          <p:attrName>style.visibility</p:attrName>
                                        </p:attrNameLst>
                                      </p:cBhvr>
                                      <p:to>
                                        <p:strVal val="visible"/>
                                      </p:to>
                                    </p:set>
                                    <p:anim calcmode="lin" valueType="num">
                                      <p:cBhvr additive="base">
                                        <p:cTn id="7" dur="500" fill="hold"/>
                                        <p:tgtEl>
                                          <p:spTgt spid="2970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70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701">
                                            <p:txEl>
                                              <p:pRg st="2" end="2"/>
                                            </p:txEl>
                                          </p:spTgt>
                                        </p:tgtEl>
                                        <p:attrNameLst>
                                          <p:attrName>style.visibility</p:attrName>
                                        </p:attrNameLst>
                                      </p:cBhvr>
                                      <p:to>
                                        <p:strVal val="visible"/>
                                      </p:to>
                                    </p:set>
                                    <p:anim calcmode="lin" valueType="num">
                                      <p:cBhvr additive="base">
                                        <p:cTn id="11" dur="500" fill="hold"/>
                                        <p:tgtEl>
                                          <p:spTgt spid="2970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70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9701">
                                            <p:txEl>
                                              <p:pRg st="3" end="3"/>
                                            </p:txEl>
                                          </p:spTgt>
                                        </p:tgtEl>
                                        <p:attrNameLst>
                                          <p:attrName>style.visibility</p:attrName>
                                        </p:attrNameLst>
                                      </p:cBhvr>
                                      <p:to>
                                        <p:strVal val="visible"/>
                                      </p:to>
                                    </p:set>
                                    <p:anim calcmode="lin" valueType="num">
                                      <p:cBhvr additive="base">
                                        <p:cTn id="15" dur="500" fill="hold"/>
                                        <p:tgtEl>
                                          <p:spTgt spid="2970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970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type="body" idx="1"/>
          </p:nvPr>
        </p:nvSpPr>
        <p:spPr>
          <a:xfrm>
            <a:off x="225083" y="1277060"/>
            <a:ext cx="8690317" cy="4883150"/>
          </a:xfrm>
        </p:spPr>
        <p:txBody>
          <a:bodyPr/>
          <a:lstStyle/>
          <a:p>
            <a:pPr algn="just">
              <a:lnSpc>
                <a:spcPct val="90000"/>
              </a:lnSpc>
              <a:buClrTx/>
              <a:buFont typeface="Wingdings" panose="05000000000000000000" pitchFamily="2" charset="2"/>
              <a:buChar char="§"/>
            </a:pPr>
            <a:r>
              <a:rPr lang="pt-BR" sz="2800" b="1" dirty="0">
                <a:solidFill>
                  <a:schemeClr val="tx1"/>
                </a:solidFill>
              </a:rPr>
              <a:t>Princípio 7:</a:t>
            </a:r>
            <a:r>
              <a:rPr lang="pt-BR" sz="2800" dirty="0">
                <a:solidFill>
                  <a:schemeClr val="tx1"/>
                </a:solidFill>
              </a:rPr>
              <a:t> Políticas  governamentais podem aumentar a  eficiência dos mercados.</a:t>
            </a:r>
          </a:p>
          <a:p>
            <a:pPr lvl="1" algn="just">
              <a:lnSpc>
                <a:spcPct val="90000"/>
              </a:lnSpc>
              <a:buClrTx/>
              <a:buFont typeface="Wingdings" panose="05000000000000000000" pitchFamily="2" charset="2"/>
              <a:buChar char="§"/>
            </a:pPr>
            <a:r>
              <a:rPr lang="pt-BR" sz="2400" dirty="0">
                <a:solidFill>
                  <a:schemeClr val="tx1"/>
                </a:solidFill>
              </a:rPr>
              <a:t>Na existência de falhas de mercado a intervenção governamental pode contribuir para o aumento da eficiência econômica. </a:t>
            </a:r>
          </a:p>
          <a:p>
            <a:pPr lvl="1" algn="just">
              <a:lnSpc>
                <a:spcPct val="90000"/>
              </a:lnSpc>
              <a:buClrTx/>
              <a:buFont typeface="Wingdings" panose="05000000000000000000" pitchFamily="2" charset="2"/>
              <a:buChar char="§"/>
            </a:pPr>
            <a:endParaRPr lang="pt-BR" sz="400" dirty="0">
              <a:solidFill>
                <a:schemeClr val="tx1"/>
              </a:solidFill>
            </a:endParaRPr>
          </a:p>
          <a:p>
            <a:pPr lvl="1" algn="just">
              <a:lnSpc>
                <a:spcPct val="90000"/>
              </a:lnSpc>
              <a:buClrTx/>
              <a:buFont typeface="Wingdings" panose="05000000000000000000" pitchFamily="2" charset="2"/>
              <a:buChar char="§"/>
            </a:pPr>
            <a:r>
              <a:rPr lang="pt-BR" sz="2600" b="1" dirty="0">
                <a:solidFill>
                  <a:schemeClr val="tx1"/>
                </a:solidFill>
              </a:rPr>
              <a:t>Algumas Falhas de Mercado:</a:t>
            </a:r>
          </a:p>
          <a:p>
            <a:pPr lvl="2" algn="just">
              <a:lnSpc>
                <a:spcPct val="90000"/>
              </a:lnSpc>
              <a:buClrTx/>
              <a:buFont typeface="Wingdings" panose="05000000000000000000" pitchFamily="2" charset="2"/>
              <a:buChar char="§"/>
            </a:pPr>
            <a:r>
              <a:rPr lang="pt-BR" sz="2400" dirty="0">
                <a:solidFill>
                  <a:schemeClr val="tx1"/>
                </a:solidFill>
              </a:rPr>
              <a:t>Externalidades;</a:t>
            </a:r>
          </a:p>
          <a:p>
            <a:pPr lvl="2" algn="just">
              <a:lnSpc>
                <a:spcPct val="90000"/>
              </a:lnSpc>
              <a:buClrTx/>
              <a:buFont typeface="Wingdings" panose="05000000000000000000" pitchFamily="2" charset="2"/>
              <a:buChar char="§"/>
            </a:pPr>
            <a:r>
              <a:rPr lang="pt-BR" sz="2400" dirty="0">
                <a:solidFill>
                  <a:schemeClr val="tx1"/>
                </a:solidFill>
              </a:rPr>
              <a:t>Poder de mercado;</a:t>
            </a:r>
          </a:p>
          <a:p>
            <a:pPr lvl="2" algn="just">
              <a:lnSpc>
                <a:spcPct val="90000"/>
              </a:lnSpc>
              <a:buClrTx/>
              <a:buFont typeface="Wingdings" panose="05000000000000000000" pitchFamily="2" charset="2"/>
              <a:buChar char="§"/>
            </a:pPr>
            <a:r>
              <a:rPr lang="pt-BR" sz="2400" dirty="0">
                <a:solidFill>
                  <a:schemeClr val="tx1"/>
                </a:solidFill>
              </a:rPr>
              <a:t>Provisão de bens públicos;</a:t>
            </a:r>
          </a:p>
          <a:p>
            <a:pPr lvl="2" algn="just">
              <a:lnSpc>
                <a:spcPct val="90000"/>
              </a:lnSpc>
              <a:buClrTx/>
              <a:buFont typeface="Wingdings" panose="05000000000000000000" pitchFamily="2" charset="2"/>
              <a:buChar char="§"/>
            </a:pPr>
            <a:r>
              <a:rPr lang="pt-BR" sz="2400" dirty="0">
                <a:solidFill>
                  <a:schemeClr val="tx1"/>
                </a:solidFill>
              </a:rPr>
              <a:t>Assimetria informacional;</a:t>
            </a:r>
          </a:p>
          <a:p>
            <a:pPr lvl="2" algn="just">
              <a:lnSpc>
                <a:spcPct val="90000"/>
              </a:lnSpc>
              <a:buClrTx/>
              <a:buFont typeface="Wingdings" panose="05000000000000000000" pitchFamily="2" charset="2"/>
              <a:buChar char="§"/>
            </a:pPr>
            <a:r>
              <a:rPr lang="pt-BR" sz="2400" dirty="0">
                <a:solidFill>
                  <a:schemeClr val="tx1"/>
                </a:solidFill>
              </a:rPr>
              <a:t>Mercados incompletos.</a:t>
            </a:r>
          </a:p>
        </p:txBody>
      </p:sp>
      <p:sp>
        <p:nvSpPr>
          <p:cNvPr id="8" name="Rectangle 2">
            <a:extLst>
              <a:ext uri="{FF2B5EF4-FFF2-40B4-BE49-F238E27FC236}">
                <a16:creationId xmlns:a16="http://schemas.microsoft.com/office/drawing/2014/main" id="{AFEAA739-3FD6-4B3A-862D-4A9F20D578A6}"/>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5">
                                            <p:txEl>
                                              <p:pRg st="1" end="1"/>
                                            </p:txEl>
                                          </p:spTgt>
                                        </p:tgtEl>
                                        <p:attrNameLst>
                                          <p:attrName>style.visibility</p:attrName>
                                        </p:attrNameLst>
                                      </p:cBhvr>
                                      <p:to>
                                        <p:strVal val="visible"/>
                                      </p:to>
                                    </p:set>
                                    <p:anim calcmode="lin" valueType="num">
                                      <p:cBhvr additive="base">
                                        <p:cTn id="7" dur="500" fill="hold"/>
                                        <p:tgtEl>
                                          <p:spTgt spid="3072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5">
                                            <p:txEl>
                                              <p:pRg st="3" end="3"/>
                                            </p:txEl>
                                          </p:spTgt>
                                        </p:tgtEl>
                                        <p:attrNameLst>
                                          <p:attrName>style.visibility</p:attrName>
                                        </p:attrNameLst>
                                      </p:cBhvr>
                                      <p:to>
                                        <p:strVal val="visible"/>
                                      </p:to>
                                    </p:set>
                                    <p:anim calcmode="lin" valueType="num">
                                      <p:cBhvr additive="base">
                                        <p:cTn id="13" dur="500" fill="hold"/>
                                        <p:tgtEl>
                                          <p:spTgt spid="3072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0725">
                                            <p:txEl>
                                              <p:pRg st="4" end="4"/>
                                            </p:txEl>
                                          </p:spTgt>
                                        </p:tgtEl>
                                        <p:attrNameLst>
                                          <p:attrName>style.visibility</p:attrName>
                                        </p:attrNameLst>
                                      </p:cBhvr>
                                      <p:to>
                                        <p:strVal val="visible"/>
                                      </p:to>
                                    </p:set>
                                    <p:anim calcmode="lin" valueType="num">
                                      <p:cBhvr additive="base">
                                        <p:cTn id="17" dur="500" fill="hold"/>
                                        <p:tgtEl>
                                          <p:spTgt spid="3072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25">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25">
                                            <p:txEl>
                                              <p:pRg st="5" end="5"/>
                                            </p:txEl>
                                          </p:spTgt>
                                        </p:tgtEl>
                                        <p:attrNameLst>
                                          <p:attrName>style.visibility</p:attrName>
                                        </p:attrNameLst>
                                      </p:cBhvr>
                                      <p:to>
                                        <p:strVal val="visible"/>
                                      </p:to>
                                    </p:set>
                                    <p:anim calcmode="lin" valueType="num">
                                      <p:cBhvr additive="base">
                                        <p:cTn id="21" dur="500" fill="hold"/>
                                        <p:tgtEl>
                                          <p:spTgt spid="3072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25">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25">
                                            <p:txEl>
                                              <p:pRg st="6" end="6"/>
                                            </p:txEl>
                                          </p:spTgt>
                                        </p:tgtEl>
                                        <p:attrNameLst>
                                          <p:attrName>style.visibility</p:attrName>
                                        </p:attrNameLst>
                                      </p:cBhvr>
                                      <p:to>
                                        <p:strVal val="visible"/>
                                      </p:to>
                                    </p:set>
                                    <p:anim calcmode="lin" valueType="num">
                                      <p:cBhvr additive="base">
                                        <p:cTn id="25" dur="500" fill="hold"/>
                                        <p:tgtEl>
                                          <p:spTgt spid="3072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0725">
                                            <p:txEl>
                                              <p:pRg st="7" end="7"/>
                                            </p:txEl>
                                          </p:spTgt>
                                        </p:tgtEl>
                                        <p:attrNameLst>
                                          <p:attrName>style.visibility</p:attrName>
                                        </p:attrNameLst>
                                      </p:cBhvr>
                                      <p:to>
                                        <p:strVal val="visible"/>
                                      </p:to>
                                    </p:set>
                                    <p:anim calcmode="lin" valueType="num">
                                      <p:cBhvr additive="base">
                                        <p:cTn id="29" dur="500" fill="hold"/>
                                        <p:tgtEl>
                                          <p:spTgt spid="3072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25">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725">
                                            <p:txEl>
                                              <p:pRg st="8" end="8"/>
                                            </p:txEl>
                                          </p:spTgt>
                                        </p:tgtEl>
                                        <p:attrNameLst>
                                          <p:attrName>style.visibility</p:attrName>
                                        </p:attrNameLst>
                                      </p:cBhvr>
                                      <p:to>
                                        <p:strVal val="visible"/>
                                      </p:to>
                                    </p:set>
                                    <p:anim calcmode="lin" valueType="num">
                                      <p:cBhvr additive="base">
                                        <p:cTn id="33" dur="500" fill="hold"/>
                                        <p:tgtEl>
                                          <p:spTgt spid="3072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72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4"/>
          <p:cNvSpPr>
            <a:spLocks noGrp="1" noChangeArrowheads="1"/>
          </p:cNvSpPr>
          <p:nvPr>
            <p:ph type="title"/>
          </p:nvPr>
        </p:nvSpPr>
        <p:spPr>
          <a:xfrm>
            <a:off x="994021" y="35752"/>
            <a:ext cx="7118350" cy="785813"/>
          </a:xfrm>
          <a:noFill/>
        </p:spPr>
        <p:txBody>
          <a:bodyPr/>
          <a:lstStyle/>
          <a:p>
            <a:pPr algn="ctr"/>
            <a:r>
              <a:rPr lang="en-US" sz="3200" dirty="0" err="1">
                <a:solidFill>
                  <a:schemeClr val="tx1"/>
                </a:solidFill>
              </a:rPr>
              <a:t>Microeconomia</a:t>
            </a:r>
            <a:r>
              <a:rPr lang="en-US" sz="3200" dirty="0">
                <a:solidFill>
                  <a:schemeClr val="tx1"/>
                </a:solidFill>
              </a:rPr>
              <a:t>  X  Macroeconomia</a:t>
            </a:r>
          </a:p>
        </p:txBody>
      </p:sp>
      <p:sp>
        <p:nvSpPr>
          <p:cNvPr id="32775" name="Rectangle 5"/>
          <p:cNvSpPr>
            <a:spLocks noGrp="1" noChangeArrowheads="1"/>
          </p:cNvSpPr>
          <p:nvPr>
            <p:ph type="body" idx="1"/>
          </p:nvPr>
        </p:nvSpPr>
        <p:spPr>
          <a:xfrm>
            <a:off x="267308" y="1132496"/>
            <a:ext cx="8623474" cy="4883150"/>
          </a:xfrm>
          <a:noFill/>
        </p:spPr>
        <p:txBody>
          <a:bodyPr/>
          <a:lstStyle/>
          <a:p>
            <a:pPr algn="just">
              <a:buClrTx/>
              <a:buFont typeface="Wingdings" panose="05000000000000000000" pitchFamily="2" charset="2"/>
              <a:buChar char="§"/>
            </a:pPr>
            <a:r>
              <a:rPr lang="pt-BR" sz="2800" b="1" dirty="0">
                <a:solidFill>
                  <a:schemeClr val="tx1"/>
                </a:solidFill>
              </a:rPr>
              <a:t>Microeconomia </a:t>
            </a:r>
            <a:r>
              <a:rPr lang="pt-BR" sz="2800" dirty="0">
                <a:solidFill>
                  <a:schemeClr val="tx1"/>
                </a:solidFill>
              </a:rPr>
              <a:t>é o estudo de como os consumidores individuais e as firmas tomam decisões  e interagem   nos mercados. </a:t>
            </a:r>
            <a:endParaRPr lang="en-US" sz="2800" dirty="0">
              <a:solidFill>
                <a:schemeClr val="tx1"/>
              </a:solidFill>
            </a:endParaRPr>
          </a:p>
          <a:p>
            <a:pPr lvl="1" algn="just">
              <a:buClrTx/>
              <a:buSzPct val="75000"/>
              <a:buFont typeface="Wingdings" panose="05000000000000000000" pitchFamily="2" charset="2"/>
              <a:buChar char="§"/>
            </a:pPr>
            <a:r>
              <a:rPr lang="en-US" sz="2400" dirty="0" err="1">
                <a:solidFill>
                  <a:schemeClr val="tx1"/>
                </a:solidFill>
              </a:rPr>
              <a:t>Microeconomia</a:t>
            </a:r>
            <a:r>
              <a:rPr lang="en-US" sz="2400" dirty="0">
                <a:solidFill>
                  <a:schemeClr val="tx1"/>
                </a:solidFill>
              </a:rPr>
              <a:t> é a base da </a:t>
            </a:r>
            <a:r>
              <a:rPr lang="en-US" sz="2400" dirty="0" err="1">
                <a:solidFill>
                  <a:schemeClr val="tx1"/>
                </a:solidFill>
              </a:rPr>
              <a:t>análise</a:t>
            </a:r>
            <a:r>
              <a:rPr lang="en-US" sz="2400" dirty="0">
                <a:solidFill>
                  <a:schemeClr val="tx1"/>
                </a:solidFill>
              </a:rPr>
              <a:t> </a:t>
            </a:r>
            <a:r>
              <a:rPr lang="en-US" sz="2400" dirty="0" err="1">
                <a:solidFill>
                  <a:schemeClr val="tx1"/>
                </a:solidFill>
              </a:rPr>
              <a:t>macroeconômica</a:t>
            </a:r>
            <a:endParaRPr lang="en-US" sz="2400" dirty="0">
              <a:solidFill>
                <a:schemeClr val="tx1"/>
              </a:solidFill>
            </a:endParaRPr>
          </a:p>
          <a:p>
            <a:pPr lvl="1" algn="just">
              <a:buClrTx/>
              <a:buSzPct val="75000"/>
              <a:buFont typeface="Wingdings" panose="05000000000000000000" pitchFamily="2" charset="2"/>
              <a:buChar char="§"/>
            </a:pPr>
            <a:endParaRPr lang="en-US" sz="1200" b="1" dirty="0">
              <a:solidFill>
                <a:schemeClr val="tx1"/>
              </a:solidFill>
            </a:endParaRPr>
          </a:p>
          <a:p>
            <a:pPr algn="just">
              <a:buClrTx/>
              <a:buFont typeface="Wingdings" panose="05000000000000000000" pitchFamily="2" charset="2"/>
              <a:buChar char="§"/>
            </a:pPr>
            <a:r>
              <a:rPr lang="pt-BR" sz="2800" b="1" dirty="0">
                <a:solidFill>
                  <a:schemeClr val="tx1"/>
                </a:solidFill>
              </a:rPr>
              <a:t>Macroeconomia </a:t>
            </a:r>
            <a:r>
              <a:rPr lang="pt-BR" sz="2800" dirty="0">
                <a:solidFill>
                  <a:schemeClr val="tx1"/>
                </a:solidFill>
              </a:rPr>
              <a:t>é o estudo dos agregados econômicos.</a:t>
            </a:r>
          </a:p>
          <a:p>
            <a:pPr lvl="1" algn="just">
              <a:lnSpc>
                <a:spcPct val="120000"/>
              </a:lnSpc>
              <a:buClrTx/>
              <a:buFont typeface="Wingdings" panose="05000000000000000000" pitchFamily="2" charset="2"/>
              <a:buChar char="§"/>
            </a:pPr>
            <a:r>
              <a:rPr lang="pt-BR" sz="2400" dirty="0">
                <a:solidFill>
                  <a:schemeClr val="tx1"/>
                </a:solidFill>
              </a:rPr>
              <a:t>Estudamos o comportamento de variáveis como   inflação,  desemprego,  consumo,  investimento,  nível  de produto etc.</a:t>
            </a:r>
            <a:endParaRPr lang="en-US" sz="2400" dirty="0">
              <a:solidFill>
                <a:schemeClr val="tx1"/>
              </a:solidFill>
            </a:endParaRPr>
          </a:p>
          <a:p>
            <a:pPr algn="just">
              <a:lnSpc>
                <a:spcPct val="120000"/>
              </a:lnSpc>
              <a:buFont typeface="Wingdings" panose="05000000000000000000" pitchFamily="2" charset="2"/>
              <a:buChar char="§"/>
            </a:pPr>
            <a:endParaRPr lang="en-US" sz="2200" b="1"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5">
                                            <p:txEl>
                                              <p:pRg st="3" end="3"/>
                                            </p:txEl>
                                          </p:spTgt>
                                        </p:tgtEl>
                                        <p:attrNameLst>
                                          <p:attrName>style.visibility</p:attrName>
                                        </p:attrNameLst>
                                      </p:cBhvr>
                                      <p:to>
                                        <p:strVal val="visible"/>
                                      </p:to>
                                    </p:set>
                                    <p:anim calcmode="lin" valueType="num">
                                      <p:cBhvr additive="base">
                                        <p:cTn id="7" dur="500" fill="hold"/>
                                        <p:tgtEl>
                                          <p:spTgt spid="3277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2775">
                                            <p:txEl>
                                              <p:pRg st="4" end="4"/>
                                            </p:txEl>
                                          </p:spTgt>
                                        </p:tgtEl>
                                        <p:attrNameLst>
                                          <p:attrName>style.visibility</p:attrName>
                                        </p:attrNameLst>
                                      </p:cBhvr>
                                      <p:to>
                                        <p:strVal val="visible"/>
                                      </p:to>
                                    </p:set>
                                    <p:anim calcmode="lin" valueType="num">
                                      <p:cBhvr additive="base">
                                        <p:cTn id="11" dur="500" fill="hold"/>
                                        <p:tgtEl>
                                          <p:spTgt spid="3277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4"/>
          <p:cNvSpPr>
            <a:spLocks noGrp="1" noChangeArrowheads="1"/>
          </p:cNvSpPr>
          <p:nvPr>
            <p:ph type="title"/>
          </p:nvPr>
        </p:nvSpPr>
        <p:spPr>
          <a:xfrm>
            <a:off x="754873" y="123558"/>
            <a:ext cx="7118350" cy="785813"/>
          </a:xfrm>
          <a:noFill/>
        </p:spPr>
        <p:txBody>
          <a:bodyPr/>
          <a:lstStyle/>
          <a:p>
            <a:pPr algn="ctr"/>
            <a:r>
              <a:rPr lang="en-US" dirty="0" err="1">
                <a:solidFill>
                  <a:schemeClr val="tx1"/>
                </a:solidFill>
              </a:rPr>
              <a:t>Teorias</a:t>
            </a:r>
            <a:r>
              <a:rPr lang="en-US" dirty="0">
                <a:solidFill>
                  <a:schemeClr val="tx1"/>
                </a:solidFill>
              </a:rPr>
              <a:t> e </a:t>
            </a:r>
            <a:r>
              <a:rPr lang="en-US" sz="3200" dirty="0" err="1">
                <a:solidFill>
                  <a:schemeClr val="tx1"/>
                </a:solidFill>
              </a:rPr>
              <a:t>Modelos</a:t>
            </a:r>
            <a:endParaRPr lang="en-US" sz="3200" dirty="0">
              <a:solidFill>
                <a:schemeClr val="tx1"/>
              </a:solidFill>
            </a:endParaRPr>
          </a:p>
        </p:txBody>
      </p:sp>
      <p:sp>
        <p:nvSpPr>
          <p:cNvPr id="33799" name="Rectangle 5"/>
          <p:cNvSpPr>
            <a:spLocks noGrp="1" noChangeArrowheads="1"/>
          </p:cNvSpPr>
          <p:nvPr>
            <p:ph type="body" idx="1"/>
          </p:nvPr>
        </p:nvSpPr>
        <p:spPr>
          <a:xfrm>
            <a:off x="228230" y="1204546"/>
            <a:ext cx="8648483" cy="4114800"/>
          </a:xfrm>
          <a:noFill/>
        </p:spPr>
        <p:txBody>
          <a:bodyPr/>
          <a:lstStyle/>
          <a:p>
            <a:pPr algn="just">
              <a:buClrTx/>
              <a:buFont typeface="Wingdings" panose="05000000000000000000" pitchFamily="2" charset="2"/>
              <a:buChar char="§"/>
            </a:pPr>
            <a:r>
              <a:rPr lang="en-US" dirty="0" err="1">
                <a:solidFill>
                  <a:schemeClr val="tx1"/>
                </a:solidFill>
              </a:rPr>
              <a:t>Análise</a:t>
            </a:r>
            <a:r>
              <a:rPr lang="en-US" dirty="0">
                <a:solidFill>
                  <a:schemeClr val="tx1"/>
                </a:solidFill>
              </a:rPr>
              <a:t> </a:t>
            </a:r>
            <a:r>
              <a:rPr lang="en-US" dirty="0" err="1">
                <a:solidFill>
                  <a:schemeClr val="tx1"/>
                </a:solidFill>
              </a:rPr>
              <a:t>Microeconômica</a:t>
            </a:r>
            <a:endParaRPr lang="en-US" dirty="0">
              <a:solidFill>
                <a:schemeClr val="tx1"/>
              </a:solidFill>
            </a:endParaRPr>
          </a:p>
          <a:p>
            <a:pPr lvl="1" algn="just">
              <a:buClrTx/>
              <a:buSzPct val="75000"/>
              <a:buFont typeface="Wingdings" panose="05000000000000000000" pitchFamily="2" charset="2"/>
              <a:buChar char="§"/>
            </a:pPr>
            <a:r>
              <a:rPr lang="en-US" dirty="0" err="1">
                <a:solidFill>
                  <a:schemeClr val="tx1"/>
                </a:solidFill>
              </a:rPr>
              <a:t>Teorias</a:t>
            </a:r>
            <a:r>
              <a:rPr lang="en-US" dirty="0">
                <a:solidFill>
                  <a:schemeClr val="tx1"/>
                </a:solidFill>
              </a:rPr>
              <a:t> </a:t>
            </a:r>
            <a:r>
              <a:rPr lang="en-US" dirty="0" err="1">
                <a:solidFill>
                  <a:schemeClr val="tx1"/>
                </a:solidFill>
              </a:rPr>
              <a:t>são</a:t>
            </a:r>
            <a:r>
              <a:rPr lang="en-US" dirty="0">
                <a:solidFill>
                  <a:schemeClr val="tx1"/>
                </a:solidFill>
              </a:rPr>
              <a:t> </a:t>
            </a:r>
            <a:r>
              <a:rPr lang="en-US" dirty="0" err="1">
                <a:solidFill>
                  <a:schemeClr val="tx1"/>
                </a:solidFill>
              </a:rPr>
              <a:t>usadas</a:t>
            </a:r>
            <a:r>
              <a:rPr lang="en-US" dirty="0">
                <a:solidFill>
                  <a:schemeClr val="tx1"/>
                </a:solidFill>
              </a:rPr>
              <a:t> para </a:t>
            </a:r>
            <a:r>
              <a:rPr lang="en-US" dirty="0" err="1">
                <a:solidFill>
                  <a:schemeClr val="tx1"/>
                </a:solidFill>
              </a:rPr>
              <a:t>explicar</a:t>
            </a:r>
            <a:r>
              <a:rPr lang="en-US" dirty="0">
                <a:solidFill>
                  <a:schemeClr val="tx1"/>
                </a:solidFill>
              </a:rPr>
              <a:t> </a:t>
            </a:r>
            <a:r>
              <a:rPr lang="en-US" dirty="0" err="1">
                <a:solidFill>
                  <a:schemeClr val="tx1"/>
                </a:solidFill>
              </a:rPr>
              <a:t>fenômenos</a:t>
            </a:r>
            <a:r>
              <a:rPr lang="en-US" dirty="0">
                <a:solidFill>
                  <a:schemeClr val="tx1"/>
                </a:solidFill>
              </a:rPr>
              <a:t> </a:t>
            </a:r>
            <a:r>
              <a:rPr lang="en-US" dirty="0" err="1">
                <a:solidFill>
                  <a:schemeClr val="tx1"/>
                </a:solidFill>
              </a:rPr>
              <a:t>observados</a:t>
            </a:r>
            <a:r>
              <a:rPr lang="en-US" dirty="0">
                <a:solidFill>
                  <a:schemeClr val="tx1"/>
                </a:solidFill>
              </a:rPr>
              <a:t> </a:t>
            </a:r>
            <a:r>
              <a:rPr lang="en-US" dirty="0" err="1">
                <a:solidFill>
                  <a:schemeClr val="tx1"/>
                </a:solidFill>
              </a:rPr>
              <a:t>em</a:t>
            </a:r>
            <a:r>
              <a:rPr lang="en-US" dirty="0">
                <a:solidFill>
                  <a:schemeClr val="tx1"/>
                </a:solidFill>
              </a:rPr>
              <a:t> </a:t>
            </a:r>
            <a:r>
              <a:rPr lang="en-US" dirty="0" err="1">
                <a:solidFill>
                  <a:schemeClr val="tx1"/>
                </a:solidFill>
              </a:rPr>
              <a:t>termos</a:t>
            </a:r>
            <a:r>
              <a:rPr lang="en-US" dirty="0">
                <a:solidFill>
                  <a:schemeClr val="tx1"/>
                </a:solidFill>
              </a:rPr>
              <a:t> de um </a:t>
            </a:r>
            <a:r>
              <a:rPr lang="en-US" dirty="0" err="1">
                <a:solidFill>
                  <a:schemeClr val="tx1"/>
                </a:solidFill>
              </a:rPr>
              <a:t>conjunto</a:t>
            </a:r>
            <a:r>
              <a:rPr lang="en-US" dirty="0">
                <a:solidFill>
                  <a:schemeClr val="tx1"/>
                </a:solidFill>
              </a:rPr>
              <a:t> de </a:t>
            </a:r>
            <a:r>
              <a:rPr lang="en-US" dirty="0" err="1">
                <a:solidFill>
                  <a:schemeClr val="tx1"/>
                </a:solidFill>
              </a:rPr>
              <a:t>regras</a:t>
            </a:r>
            <a:r>
              <a:rPr lang="en-US" dirty="0">
                <a:solidFill>
                  <a:schemeClr val="tx1"/>
                </a:solidFill>
              </a:rPr>
              <a:t> </a:t>
            </a:r>
            <a:r>
              <a:rPr lang="en-US" dirty="0" err="1">
                <a:solidFill>
                  <a:schemeClr val="tx1"/>
                </a:solidFill>
              </a:rPr>
              <a:t>básicas</a:t>
            </a:r>
            <a:r>
              <a:rPr lang="en-US" dirty="0">
                <a:solidFill>
                  <a:schemeClr val="tx1"/>
                </a:solidFill>
              </a:rPr>
              <a:t> e </a:t>
            </a:r>
            <a:r>
              <a:rPr lang="en-US" dirty="0" err="1">
                <a:solidFill>
                  <a:schemeClr val="tx1"/>
                </a:solidFill>
              </a:rPr>
              <a:t>premissas</a:t>
            </a:r>
            <a:r>
              <a:rPr lang="en-US" dirty="0">
                <a:solidFill>
                  <a:schemeClr val="tx1"/>
                </a:solidFill>
              </a:rPr>
              <a:t>.</a:t>
            </a:r>
          </a:p>
          <a:p>
            <a:pPr lvl="1" algn="just">
              <a:buClrTx/>
              <a:buSzPct val="75000"/>
              <a:buFont typeface="Wingdings" panose="05000000000000000000" pitchFamily="2" charset="2"/>
              <a:buChar char="§"/>
            </a:pPr>
            <a:r>
              <a:rPr lang="en-US" dirty="0" err="1">
                <a:solidFill>
                  <a:schemeClr val="tx1"/>
                </a:solidFill>
              </a:rPr>
              <a:t>Por</a:t>
            </a:r>
            <a:r>
              <a:rPr lang="en-US" dirty="0">
                <a:solidFill>
                  <a:schemeClr val="tx1"/>
                </a:solidFill>
              </a:rPr>
              <a:t> </a:t>
            </a:r>
            <a:r>
              <a:rPr lang="en-US" dirty="0" err="1">
                <a:solidFill>
                  <a:schemeClr val="tx1"/>
                </a:solidFill>
              </a:rPr>
              <a:t>Exemplo</a:t>
            </a:r>
            <a:endParaRPr lang="en-US" dirty="0">
              <a:solidFill>
                <a:schemeClr val="tx1"/>
              </a:solidFill>
            </a:endParaRPr>
          </a:p>
          <a:p>
            <a:pPr lvl="2" algn="just">
              <a:spcBef>
                <a:spcPct val="35000"/>
              </a:spcBef>
              <a:buClrTx/>
              <a:buSzPct val="55000"/>
              <a:buFont typeface="Wingdings" panose="05000000000000000000" pitchFamily="2" charset="2"/>
              <a:buChar char="§"/>
            </a:pPr>
            <a:r>
              <a:rPr lang="en-US" sz="2400" dirty="0">
                <a:solidFill>
                  <a:schemeClr val="tx1"/>
                </a:solidFill>
              </a:rPr>
              <a:t>A </a:t>
            </a:r>
            <a:r>
              <a:rPr lang="en-US" sz="2400" dirty="0" err="1">
                <a:solidFill>
                  <a:schemeClr val="tx1"/>
                </a:solidFill>
              </a:rPr>
              <a:t>Teoria</a:t>
            </a:r>
            <a:r>
              <a:rPr lang="en-US" sz="2400" dirty="0">
                <a:solidFill>
                  <a:schemeClr val="tx1"/>
                </a:solidFill>
              </a:rPr>
              <a:t> da Firma</a:t>
            </a:r>
          </a:p>
          <a:p>
            <a:pPr lvl="2" algn="just">
              <a:spcBef>
                <a:spcPct val="35000"/>
              </a:spcBef>
              <a:buClrTx/>
              <a:buSzPct val="55000"/>
              <a:buFont typeface="Wingdings" panose="05000000000000000000" pitchFamily="2" charset="2"/>
              <a:buChar char="§"/>
            </a:pPr>
            <a:r>
              <a:rPr lang="en-US" sz="2400" dirty="0">
                <a:solidFill>
                  <a:schemeClr val="tx1"/>
                </a:solidFill>
              </a:rPr>
              <a:t>A </a:t>
            </a:r>
            <a:r>
              <a:rPr lang="en-US" sz="2400" dirty="0" err="1">
                <a:solidFill>
                  <a:schemeClr val="tx1"/>
                </a:solidFill>
              </a:rPr>
              <a:t>Teoria</a:t>
            </a:r>
            <a:r>
              <a:rPr lang="en-US" sz="2400" dirty="0">
                <a:solidFill>
                  <a:schemeClr val="tx1"/>
                </a:solidFill>
              </a:rPr>
              <a:t> do </a:t>
            </a:r>
            <a:r>
              <a:rPr lang="en-US" sz="2400" dirty="0" err="1">
                <a:solidFill>
                  <a:schemeClr val="tx1"/>
                </a:solidFill>
              </a:rPr>
              <a:t>Comportamento</a:t>
            </a:r>
            <a:r>
              <a:rPr lang="en-US" sz="2400" dirty="0">
                <a:solidFill>
                  <a:schemeClr val="tx1"/>
                </a:solidFill>
              </a:rPr>
              <a:t> do </a:t>
            </a:r>
            <a:r>
              <a:rPr lang="en-US" sz="2400" dirty="0" err="1">
                <a:solidFill>
                  <a:schemeClr val="tx1"/>
                </a:solidFill>
              </a:rPr>
              <a:t>Consumidor</a:t>
            </a:r>
            <a:endParaRPr lang="en-US" sz="2400" dirty="0">
              <a:solidFill>
                <a:schemeClr val="tx1"/>
              </a:solidFill>
            </a:endParaRP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a:extLst>
              <a:ext uri="{FF2B5EF4-FFF2-40B4-BE49-F238E27FC236}">
                <a16:creationId xmlns:a16="http://schemas.microsoft.com/office/drawing/2014/main" id="{7614D884-9A9F-4E37-BBCB-3D8C366CC2A3}"/>
              </a:ext>
            </a:extLst>
          </p:cNvPr>
          <p:cNvSpPr>
            <a:spLocks noGrp="1"/>
          </p:cNvSpPr>
          <p:nvPr>
            <p:ph idx="1"/>
          </p:nvPr>
        </p:nvSpPr>
        <p:spPr>
          <a:xfrm>
            <a:off x="267308" y="977754"/>
            <a:ext cx="8609406" cy="4883150"/>
          </a:xfrm>
        </p:spPr>
        <p:txBody>
          <a:bodyPr/>
          <a:lstStyle/>
          <a:p>
            <a:pPr algn="just">
              <a:spcBef>
                <a:spcPts val="600"/>
              </a:spcBef>
              <a:buClrTx/>
              <a:buSzPct val="96000"/>
              <a:buFont typeface="Wingdings" panose="05000000000000000000" pitchFamily="2" charset="2"/>
              <a:buChar char="§"/>
            </a:pPr>
            <a:r>
              <a:rPr lang="pt-BR" sz="3000" dirty="0">
                <a:solidFill>
                  <a:schemeClr val="tx1"/>
                </a:solidFill>
              </a:rPr>
              <a:t>A microeconomia estuda o processo decisório dos agentes econômicos (consumidores, empresas e governos) em um ambiente de escassez de recursos. </a:t>
            </a:r>
          </a:p>
          <a:p>
            <a:pPr lvl="1" algn="just">
              <a:spcBef>
                <a:spcPts val="600"/>
              </a:spcBef>
              <a:buClrTx/>
              <a:buSzPct val="96000"/>
              <a:buFont typeface="Wingdings" panose="05000000000000000000" pitchFamily="2" charset="2"/>
              <a:buChar char="§"/>
            </a:pPr>
            <a:r>
              <a:rPr lang="pt-BR" sz="2600" dirty="0">
                <a:solidFill>
                  <a:schemeClr val="tx1"/>
                </a:solidFill>
              </a:rPr>
              <a:t>Os desejos são ilimitados, mas os recursos são limitados.</a:t>
            </a:r>
          </a:p>
          <a:p>
            <a:pPr algn="just">
              <a:buClrTx/>
              <a:buSzPct val="96000"/>
              <a:buFont typeface="Wingdings" panose="05000000000000000000" pitchFamily="2" charset="2"/>
              <a:buChar char="§"/>
            </a:pPr>
            <a:r>
              <a:rPr lang="pt-BR" sz="3000" dirty="0">
                <a:solidFill>
                  <a:schemeClr val="tx1"/>
                </a:solidFill>
              </a:rPr>
              <a:t>O objetivo desta disciplina é prover o aluno de um instrumental que o torne capaz de compreender a interação e a tomada de decisões por parte destes agentes, assim como os seus resultados.</a:t>
            </a:r>
          </a:p>
          <a:p>
            <a:pPr algn="just">
              <a:buClrTx/>
              <a:buSzPct val="96000"/>
              <a:buFont typeface="Wingdings" panose="05000000000000000000" pitchFamily="2" charset="2"/>
              <a:buChar char="§"/>
            </a:pPr>
            <a:endParaRPr lang="pt-BR" sz="3000" dirty="0">
              <a:solidFill>
                <a:schemeClr val="tx1"/>
              </a:solidFill>
            </a:endParaRPr>
          </a:p>
        </p:txBody>
      </p:sp>
      <p:sp>
        <p:nvSpPr>
          <p:cNvPr id="6" name="Título 1">
            <a:extLst>
              <a:ext uri="{FF2B5EF4-FFF2-40B4-BE49-F238E27FC236}">
                <a16:creationId xmlns:a16="http://schemas.microsoft.com/office/drawing/2014/main" id="{124B707C-11EA-499A-8337-615E5BAC5F95}"/>
              </a:ext>
            </a:extLst>
          </p:cNvPr>
          <p:cNvSpPr>
            <a:spLocks noGrp="1"/>
          </p:cNvSpPr>
          <p:nvPr>
            <p:ph type="title"/>
          </p:nvPr>
        </p:nvSpPr>
        <p:spPr>
          <a:xfrm>
            <a:off x="0" y="20806"/>
            <a:ext cx="9144000" cy="785813"/>
          </a:xfrm>
        </p:spPr>
        <p:txBody>
          <a:bodyPr/>
          <a:lstStyle/>
          <a:p>
            <a:pPr algn="ctr"/>
            <a:r>
              <a:rPr lang="pt-BR" sz="3400" dirty="0">
                <a:solidFill>
                  <a:schemeClr val="tx1"/>
                </a:solidFill>
              </a:rPr>
              <a:t>Análise Microeconômica (Microeconomia)</a:t>
            </a:r>
          </a:p>
        </p:txBody>
      </p:sp>
    </p:spTree>
    <p:extLst>
      <p:ext uri="{BB962C8B-B14F-4D97-AF65-F5344CB8AC3E}">
        <p14:creationId xmlns:p14="http://schemas.microsoft.com/office/powerpoint/2010/main" val="30666299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5"/>
          <p:cNvSpPr>
            <a:spLocks noGrp="1" noChangeArrowheads="1"/>
          </p:cNvSpPr>
          <p:nvPr>
            <p:ph type="body" idx="1"/>
          </p:nvPr>
        </p:nvSpPr>
        <p:spPr>
          <a:xfrm>
            <a:off x="225108" y="1217781"/>
            <a:ext cx="8637538" cy="4708525"/>
          </a:xfrm>
          <a:noFill/>
        </p:spPr>
        <p:txBody>
          <a:bodyPr/>
          <a:lstStyle/>
          <a:p>
            <a:pPr algn="just">
              <a:lnSpc>
                <a:spcPct val="90000"/>
              </a:lnSpc>
              <a:buClrTx/>
              <a:buFont typeface="Wingdings" panose="05000000000000000000" pitchFamily="2" charset="2"/>
              <a:buChar char="§"/>
            </a:pPr>
            <a:r>
              <a:rPr lang="en-US" b="1" dirty="0" err="1">
                <a:solidFill>
                  <a:schemeClr val="tx1"/>
                </a:solidFill>
              </a:rPr>
              <a:t>Análise</a:t>
            </a:r>
            <a:r>
              <a:rPr lang="en-US" b="1" dirty="0">
                <a:solidFill>
                  <a:schemeClr val="tx1"/>
                </a:solidFill>
              </a:rPr>
              <a:t> </a:t>
            </a:r>
            <a:r>
              <a:rPr lang="en-US" b="1" dirty="0" err="1">
                <a:solidFill>
                  <a:schemeClr val="tx1"/>
                </a:solidFill>
              </a:rPr>
              <a:t>Microeconômica</a:t>
            </a:r>
            <a:endParaRPr lang="en-US" b="1" dirty="0">
              <a:solidFill>
                <a:schemeClr val="tx1"/>
              </a:solidFill>
            </a:endParaRPr>
          </a:p>
          <a:p>
            <a:pPr lvl="1" algn="just">
              <a:lnSpc>
                <a:spcPct val="90000"/>
              </a:lnSpc>
              <a:buClrTx/>
              <a:buSzPct val="75000"/>
              <a:buFont typeface="Wingdings" panose="05000000000000000000" pitchFamily="2" charset="2"/>
              <a:buChar char="§"/>
            </a:pPr>
            <a:r>
              <a:rPr lang="en-US" b="1" dirty="0" err="1">
                <a:solidFill>
                  <a:schemeClr val="tx1"/>
                </a:solidFill>
              </a:rPr>
              <a:t>Modelo</a:t>
            </a:r>
            <a:r>
              <a:rPr lang="en-US" b="1" dirty="0">
                <a:solidFill>
                  <a:schemeClr val="tx1"/>
                </a:solidFill>
              </a:rPr>
              <a:t>:</a:t>
            </a:r>
          </a:p>
          <a:p>
            <a:pPr lvl="2" algn="just">
              <a:lnSpc>
                <a:spcPct val="90000"/>
              </a:lnSpc>
              <a:buClrTx/>
              <a:buSzPct val="75000"/>
              <a:buFont typeface="Wingdings" panose="05000000000000000000" pitchFamily="2" charset="2"/>
              <a:buChar char="§"/>
            </a:pPr>
            <a:r>
              <a:rPr lang="en-US" dirty="0" err="1">
                <a:solidFill>
                  <a:schemeClr val="tx1"/>
                </a:solidFill>
              </a:rPr>
              <a:t>Representação</a:t>
            </a:r>
            <a:r>
              <a:rPr lang="en-US" dirty="0">
                <a:solidFill>
                  <a:schemeClr val="tx1"/>
                </a:solidFill>
              </a:rPr>
              <a:t> </a:t>
            </a:r>
            <a:r>
              <a:rPr lang="en-US" dirty="0" err="1">
                <a:solidFill>
                  <a:schemeClr val="tx1"/>
                </a:solidFill>
              </a:rPr>
              <a:t>matemática</a:t>
            </a:r>
            <a:r>
              <a:rPr lang="en-US" dirty="0">
                <a:solidFill>
                  <a:schemeClr val="tx1"/>
                </a:solidFill>
              </a:rPr>
              <a:t> de </a:t>
            </a:r>
            <a:r>
              <a:rPr lang="en-US" dirty="0" err="1">
                <a:solidFill>
                  <a:schemeClr val="tx1"/>
                </a:solidFill>
              </a:rPr>
              <a:t>uma</a:t>
            </a:r>
            <a:r>
              <a:rPr lang="en-US" dirty="0">
                <a:solidFill>
                  <a:schemeClr val="tx1"/>
                </a:solidFill>
              </a:rPr>
              <a:t> </a:t>
            </a:r>
            <a:r>
              <a:rPr lang="en-US" dirty="0" err="1">
                <a:solidFill>
                  <a:schemeClr val="tx1"/>
                </a:solidFill>
              </a:rPr>
              <a:t>teoria</a:t>
            </a:r>
            <a:r>
              <a:rPr lang="en-US" dirty="0">
                <a:solidFill>
                  <a:schemeClr val="tx1"/>
                </a:solidFill>
              </a:rPr>
              <a:t>:           </a:t>
            </a:r>
            <a:r>
              <a:rPr lang="en-US" dirty="0" err="1">
                <a:solidFill>
                  <a:schemeClr val="tx1"/>
                </a:solidFill>
              </a:rPr>
              <a:t>usado</a:t>
            </a:r>
            <a:r>
              <a:rPr lang="en-US" dirty="0">
                <a:solidFill>
                  <a:schemeClr val="tx1"/>
                </a:solidFill>
              </a:rPr>
              <a:t> para </a:t>
            </a:r>
            <a:r>
              <a:rPr lang="en-US" dirty="0" err="1">
                <a:solidFill>
                  <a:schemeClr val="tx1"/>
                </a:solidFill>
              </a:rPr>
              <a:t>fazer</a:t>
            </a:r>
            <a:r>
              <a:rPr lang="en-US" dirty="0">
                <a:solidFill>
                  <a:schemeClr val="tx1"/>
                </a:solidFill>
              </a:rPr>
              <a:t> </a:t>
            </a:r>
            <a:r>
              <a:rPr lang="en-US" dirty="0" err="1">
                <a:solidFill>
                  <a:schemeClr val="tx1"/>
                </a:solidFill>
              </a:rPr>
              <a:t>previsões</a:t>
            </a:r>
            <a:r>
              <a:rPr lang="en-US" dirty="0">
                <a:solidFill>
                  <a:schemeClr val="tx1"/>
                </a:solidFill>
              </a:rPr>
              <a:t>.</a:t>
            </a:r>
          </a:p>
          <a:p>
            <a:pPr lvl="1">
              <a:lnSpc>
                <a:spcPct val="90000"/>
              </a:lnSpc>
              <a:buClrTx/>
              <a:buSzPct val="75000"/>
              <a:buFont typeface="Wingdings" panose="05000000000000000000" pitchFamily="2" charset="2"/>
              <a:buChar char="§"/>
            </a:pPr>
            <a:r>
              <a:rPr lang="en-US" b="1" dirty="0" err="1">
                <a:solidFill>
                  <a:schemeClr val="tx1"/>
                </a:solidFill>
              </a:rPr>
              <a:t>Validando</a:t>
            </a:r>
            <a:r>
              <a:rPr lang="en-US" b="1" dirty="0">
                <a:solidFill>
                  <a:schemeClr val="tx1"/>
                </a:solidFill>
              </a:rPr>
              <a:t> </a:t>
            </a:r>
            <a:r>
              <a:rPr lang="en-US" b="1" dirty="0" err="1">
                <a:solidFill>
                  <a:schemeClr val="tx1"/>
                </a:solidFill>
              </a:rPr>
              <a:t>uma</a:t>
            </a:r>
            <a:r>
              <a:rPr lang="en-US" b="1" dirty="0">
                <a:solidFill>
                  <a:schemeClr val="tx1"/>
                </a:solidFill>
              </a:rPr>
              <a:t> Teoria</a:t>
            </a:r>
          </a:p>
          <a:p>
            <a:pPr lvl="2" algn="just">
              <a:lnSpc>
                <a:spcPct val="90000"/>
              </a:lnSpc>
              <a:spcBef>
                <a:spcPct val="35000"/>
              </a:spcBef>
              <a:buClrTx/>
              <a:buSzPct val="55000"/>
              <a:buFont typeface="Wingdings" panose="05000000000000000000" pitchFamily="2" charset="2"/>
              <a:buChar char="§"/>
            </a:pPr>
            <a:r>
              <a:rPr lang="en-US" dirty="0">
                <a:solidFill>
                  <a:schemeClr val="tx1"/>
                </a:solidFill>
              </a:rPr>
              <a:t>A </a:t>
            </a:r>
            <a:r>
              <a:rPr lang="en-US" dirty="0" err="1">
                <a:solidFill>
                  <a:schemeClr val="tx1"/>
                </a:solidFill>
              </a:rPr>
              <a:t>validade</a:t>
            </a:r>
            <a:r>
              <a:rPr lang="en-US" dirty="0">
                <a:solidFill>
                  <a:schemeClr val="tx1"/>
                </a:solidFill>
              </a:rPr>
              <a:t> de </a:t>
            </a:r>
            <a:r>
              <a:rPr lang="en-US" dirty="0" err="1">
                <a:solidFill>
                  <a:schemeClr val="tx1"/>
                </a:solidFill>
              </a:rPr>
              <a:t>uma</a:t>
            </a:r>
            <a:r>
              <a:rPr lang="en-US" dirty="0">
                <a:solidFill>
                  <a:schemeClr val="tx1"/>
                </a:solidFill>
              </a:rPr>
              <a:t> </a:t>
            </a:r>
            <a:r>
              <a:rPr lang="en-US" dirty="0" err="1">
                <a:solidFill>
                  <a:schemeClr val="tx1"/>
                </a:solidFill>
              </a:rPr>
              <a:t>teoria</a:t>
            </a:r>
            <a:r>
              <a:rPr lang="en-US" dirty="0">
                <a:solidFill>
                  <a:schemeClr val="tx1"/>
                </a:solidFill>
              </a:rPr>
              <a:t> é </a:t>
            </a:r>
            <a:r>
              <a:rPr lang="en-US" dirty="0" err="1">
                <a:solidFill>
                  <a:schemeClr val="tx1"/>
                </a:solidFill>
              </a:rPr>
              <a:t>determinada</a:t>
            </a:r>
            <a:r>
              <a:rPr lang="en-US" dirty="0">
                <a:solidFill>
                  <a:schemeClr val="tx1"/>
                </a:solidFill>
              </a:rPr>
              <a:t> pela </a:t>
            </a:r>
            <a:r>
              <a:rPr lang="en-US" dirty="0" err="1">
                <a:solidFill>
                  <a:schemeClr val="tx1"/>
                </a:solidFill>
              </a:rPr>
              <a:t>qualidade</a:t>
            </a:r>
            <a:r>
              <a:rPr lang="en-US" dirty="0">
                <a:solidFill>
                  <a:schemeClr val="tx1"/>
                </a:solidFill>
              </a:rPr>
              <a:t> das </a:t>
            </a:r>
            <a:r>
              <a:rPr lang="en-US" dirty="0" err="1">
                <a:solidFill>
                  <a:schemeClr val="tx1"/>
                </a:solidFill>
              </a:rPr>
              <a:t>suas</a:t>
            </a:r>
            <a:r>
              <a:rPr lang="en-US" dirty="0">
                <a:solidFill>
                  <a:schemeClr val="tx1"/>
                </a:solidFill>
              </a:rPr>
              <a:t> </a:t>
            </a:r>
            <a:r>
              <a:rPr lang="en-US" dirty="0" err="1">
                <a:solidFill>
                  <a:schemeClr val="tx1"/>
                </a:solidFill>
              </a:rPr>
              <a:t>previsões</a:t>
            </a:r>
            <a:r>
              <a:rPr lang="en-US" dirty="0">
                <a:solidFill>
                  <a:schemeClr val="tx1"/>
                </a:solidFill>
              </a:rPr>
              <a:t>, </a:t>
            </a:r>
            <a:r>
              <a:rPr lang="en-US" dirty="0" err="1">
                <a:solidFill>
                  <a:schemeClr val="tx1"/>
                </a:solidFill>
              </a:rPr>
              <a:t>dadas</a:t>
            </a:r>
            <a:r>
              <a:rPr lang="en-US" dirty="0">
                <a:solidFill>
                  <a:schemeClr val="tx1"/>
                </a:solidFill>
              </a:rPr>
              <a:t> as  </a:t>
            </a:r>
            <a:r>
              <a:rPr lang="en-US" dirty="0" err="1">
                <a:solidFill>
                  <a:schemeClr val="tx1"/>
                </a:solidFill>
              </a:rPr>
              <a:t>premissas</a:t>
            </a:r>
            <a:r>
              <a:rPr lang="en-US" dirty="0">
                <a:solidFill>
                  <a:schemeClr val="tx1"/>
                </a:solidFill>
              </a:rPr>
              <a:t>.</a:t>
            </a:r>
          </a:p>
        </p:txBody>
      </p:sp>
      <p:sp>
        <p:nvSpPr>
          <p:cNvPr id="9" name="Rectangle 4">
            <a:extLst>
              <a:ext uri="{FF2B5EF4-FFF2-40B4-BE49-F238E27FC236}">
                <a16:creationId xmlns:a16="http://schemas.microsoft.com/office/drawing/2014/main" id="{CE530962-FF13-44DE-A1D2-3B289F1AC32B}"/>
              </a:ext>
            </a:extLst>
          </p:cNvPr>
          <p:cNvSpPr>
            <a:spLocks noGrp="1" noChangeArrowheads="1"/>
          </p:cNvSpPr>
          <p:nvPr>
            <p:ph type="title"/>
          </p:nvPr>
        </p:nvSpPr>
        <p:spPr>
          <a:xfrm>
            <a:off x="839281" y="123558"/>
            <a:ext cx="7118350" cy="785813"/>
          </a:xfrm>
          <a:noFill/>
        </p:spPr>
        <p:txBody>
          <a:bodyPr/>
          <a:lstStyle/>
          <a:p>
            <a:pPr algn="ctr"/>
            <a:r>
              <a:rPr lang="en-US" dirty="0" err="1">
                <a:solidFill>
                  <a:schemeClr val="tx1"/>
                </a:solidFill>
              </a:rPr>
              <a:t>Teorias</a:t>
            </a:r>
            <a:r>
              <a:rPr lang="en-US" dirty="0">
                <a:solidFill>
                  <a:schemeClr val="tx1"/>
                </a:solidFill>
              </a:rPr>
              <a:t> e </a:t>
            </a:r>
            <a:r>
              <a:rPr lang="en-US" sz="3200" dirty="0" err="1">
                <a:solidFill>
                  <a:schemeClr val="tx1"/>
                </a:solidFill>
              </a:rPr>
              <a:t>Modelos</a:t>
            </a:r>
            <a:endParaRPr lang="en-US" sz="32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22">
                                            <p:txEl>
                                              <p:pRg st="3" end="3"/>
                                            </p:txEl>
                                          </p:spTgt>
                                        </p:tgtEl>
                                        <p:attrNameLst>
                                          <p:attrName>style.visibility</p:attrName>
                                        </p:attrNameLst>
                                      </p:cBhvr>
                                      <p:to>
                                        <p:strVal val="visible"/>
                                      </p:to>
                                    </p:set>
                                    <p:anim calcmode="lin" valueType="num">
                                      <p:cBhvr additive="base">
                                        <p:cTn id="7" dur="500" fill="hold"/>
                                        <p:tgtEl>
                                          <p:spTgt spid="3482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4822">
                                            <p:txEl>
                                              <p:pRg st="4" end="4"/>
                                            </p:txEl>
                                          </p:spTgt>
                                        </p:tgtEl>
                                        <p:attrNameLst>
                                          <p:attrName>style.visibility</p:attrName>
                                        </p:attrNameLst>
                                      </p:cBhvr>
                                      <p:to>
                                        <p:strVal val="visible"/>
                                      </p:to>
                                    </p:set>
                                    <p:anim calcmode="lin" valueType="num">
                                      <p:cBhvr additive="base">
                                        <p:cTn id="11" dur="500" fill="hold"/>
                                        <p:tgtEl>
                                          <p:spTgt spid="3482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48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4"/>
          <p:cNvSpPr>
            <a:spLocks noGrp="1" noChangeArrowheads="1"/>
          </p:cNvSpPr>
          <p:nvPr>
            <p:ph type="title"/>
          </p:nvPr>
        </p:nvSpPr>
        <p:spPr>
          <a:xfrm>
            <a:off x="776068" y="61884"/>
            <a:ext cx="7772400" cy="785813"/>
          </a:xfrm>
          <a:noFill/>
        </p:spPr>
        <p:txBody>
          <a:bodyPr/>
          <a:lstStyle/>
          <a:p>
            <a:pPr algn="r"/>
            <a:r>
              <a:rPr lang="en-US" sz="3200" dirty="0" err="1">
                <a:solidFill>
                  <a:schemeClr val="tx1"/>
                </a:solidFill>
              </a:rPr>
              <a:t>Análise</a:t>
            </a:r>
            <a:r>
              <a:rPr lang="en-US" sz="3200" dirty="0">
                <a:solidFill>
                  <a:schemeClr val="tx1"/>
                </a:solidFill>
              </a:rPr>
              <a:t> </a:t>
            </a:r>
            <a:r>
              <a:rPr lang="en-US" sz="3200" dirty="0" err="1">
                <a:solidFill>
                  <a:schemeClr val="tx1"/>
                </a:solidFill>
              </a:rPr>
              <a:t>Positiva</a:t>
            </a:r>
            <a:r>
              <a:rPr lang="en-US" sz="3200" dirty="0">
                <a:solidFill>
                  <a:schemeClr val="tx1"/>
                </a:solidFill>
              </a:rPr>
              <a:t>  X  </a:t>
            </a:r>
            <a:r>
              <a:rPr lang="en-US" sz="3200" dirty="0" err="1">
                <a:solidFill>
                  <a:schemeClr val="tx1"/>
                </a:solidFill>
              </a:rPr>
              <a:t>Análise</a:t>
            </a:r>
            <a:r>
              <a:rPr lang="en-US" sz="3200" dirty="0">
                <a:solidFill>
                  <a:schemeClr val="tx1"/>
                </a:solidFill>
              </a:rPr>
              <a:t> </a:t>
            </a:r>
            <a:r>
              <a:rPr lang="en-US" sz="3200" dirty="0" err="1">
                <a:solidFill>
                  <a:schemeClr val="tx1"/>
                </a:solidFill>
              </a:rPr>
              <a:t>Normativa</a:t>
            </a:r>
            <a:endParaRPr lang="en-US" sz="3200" dirty="0">
              <a:solidFill>
                <a:schemeClr val="tx1"/>
              </a:solidFill>
            </a:endParaRPr>
          </a:p>
        </p:txBody>
      </p:sp>
      <p:sp>
        <p:nvSpPr>
          <p:cNvPr id="35846" name="Rectangle 5"/>
          <p:cNvSpPr>
            <a:spLocks noGrp="1" noChangeArrowheads="1"/>
          </p:cNvSpPr>
          <p:nvPr>
            <p:ph type="body" idx="1"/>
          </p:nvPr>
        </p:nvSpPr>
        <p:spPr>
          <a:xfrm>
            <a:off x="253240" y="1019952"/>
            <a:ext cx="8637542" cy="4883150"/>
          </a:xfrm>
          <a:noFill/>
        </p:spPr>
        <p:txBody>
          <a:bodyPr/>
          <a:lstStyle/>
          <a:p>
            <a:pPr>
              <a:buClrTx/>
              <a:buFont typeface="Wingdings" panose="05000000000000000000" pitchFamily="2" charset="2"/>
              <a:buChar char="§"/>
            </a:pPr>
            <a:r>
              <a:rPr lang="en-US" b="1" dirty="0" err="1">
                <a:solidFill>
                  <a:schemeClr val="tx1"/>
                </a:solidFill>
              </a:rPr>
              <a:t>Análise</a:t>
            </a:r>
            <a:r>
              <a:rPr lang="en-US" b="1" dirty="0">
                <a:solidFill>
                  <a:schemeClr val="tx1"/>
                </a:solidFill>
              </a:rPr>
              <a:t> </a:t>
            </a:r>
            <a:r>
              <a:rPr lang="en-US" b="1" dirty="0" err="1">
                <a:solidFill>
                  <a:schemeClr val="tx1"/>
                </a:solidFill>
              </a:rPr>
              <a:t>Positiva</a:t>
            </a:r>
            <a:endParaRPr lang="en-US" b="1" dirty="0">
              <a:solidFill>
                <a:schemeClr val="tx1"/>
              </a:solidFill>
            </a:endParaRPr>
          </a:p>
          <a:p>
            <a:pPr lvl="1" algn="just">
              <a:buClrTx/>
              <a:buSzPct val="75000"/>
              <a:buFont typeface="Wingdings" panose="05000000000000000000" pitchFamily="2" charset="2"/>
              <a:buChar char="§"/>
            </a:pPr>
            <a:r>
              <a:rPr lang="en-US" dirty="0" err="1">
                <a:solidFill>
                  <a:schemeClr val="tx1"/>
                </a:solidFill>
              </a:rPr>
              <a:t>Análise</a:t>
            </a:r>
            <a:r>
              <a:rPr lang="en-US" dirty="0">
                <a:solidFill>
                  <a:schemeClr val="tx1"/>
                </a:solidFill>
              </a:rPr>
              <a:t> </a:t>
            </a:r>
            <a:r>
              <a:rPr lang="en-US" dirty="0" err="1">
                <a:solidFill>
                  <a:schemeClr val="tx1"/>
                </a:solidFill>
              </a:rPr>
              <a:t>Positiva</a:t>
            </a:r>
            <a:r>
              <a:rPr lang="en-US" dirty="0">
                <a:solidFill>
                  <a:schemeClr val="tx1"/>
                </a:solidFill>
              </a:rPr>
              <a:t>  é o </a:t>
            </a:r>
            <a:r>
              <a:rPr lang="en-US" dirty="0" err="1">
                <a:solidFill>
                  <a:schemeClr val="tx1"/>
                </a:solidFill>
              </a:rPr>
              <a:t>uso</a:t>
            </a:r>
            <a:r>
              <a:rPr lang="en-US" dirty="0">
                <a:solidFill>
                  <a:schemeClr val="tx1"/>
                </a:solidFill>
              </a:rPr>
              <a:t> das </a:t>
            </a:r>
            <a:r>
              <a:rPr lang="en-US" dirty="0" err="1">
                <a:solidFill>
                  <a:schemeClr val="tx1"/>
                </a:solidFill>
              </a:rPr>
              <a:t>teorias</a:t>
            </a:r>
            <a:r>
              <a:rPr lang="en-US" dirty="0">
                <a:solidFill>
                  <a:schemeClr val="tx1"/>
                </a:solidFill>
              </a:rPr>
              <a:t> e </a:t>
            </a:r>
            <a:r>
              <a:rPr lang="en-US" dirty="0" err="1">
                <a:solidFill>
                  <a:schemeClr val="tx1"/>
                </a:solidFill>
              </a:rPr>
              <a:t>modelos</a:t>
            </a:r>
            <a:r>
              <a:rPr lang="en-US" dirty="0">
                <a:solidFill>
                  <a:schemeClr val="tx1"/>
                </a:solidFill>
              </a:rPr>
              <a:t> para </a:t>
            </a:r>
            <a:r>
              <a:rPr lang="en-US" dirty="0" err="1">
                <a:solidFill>
                  <a:schemeClr val="tx1"/>
                </a:solidFill>
              </a:rPr>
              <a:t>prever</a:t>
            </a:r>
            <a:r>
              <a:rPr lang="en-US" dirty="0">
                <a:solidFill>
                  <a:schemeClr val="tx1"/>
                </a:solidFill>
              </a:rPr>
              <a:t> e </a:t>
            </a:r>
            <a:r>
              <a:rPr lang="en-US" dirty="0" err="1">
                <a:solidFill>
                  <a:schemeClr val="tx1"/>
                </a:solidFill>
              </a:rPr>
              <a:t>explicar</a:t>
            </a:r>
            <a:r>
              <a:rPr lang="en-US" dirty="0">
                <a:solidFill>
                  <a:schemeClr val="tx1"/>
                </a:solidFill>
              </a:rPr>
              <a:t> o </a:t>
            </a:r>
            <a:r>
              <a:rPr lang="en-US" dirty="0" err="1">
                <a:solidFill>
                  <a:schemeClr val="tx1"/>
                </a:solidFill>
              </a:rPr>
              <a:t>impacto</a:t>
            </a:r>
            <a:r>
              <a:rPr lang="en-US" dirty="0">
                <a:solidFill>
                  <a:schemeClr val="tx1"/>
                </a:solidFill>
              </a:rPr>
              <a:t> de </a:t>
            </a:r>
            <a:r>
              <a:rPr lang="en-US" dirty="0" err="1">
                <a:solidFill>
                  <a:schemeClr val="tx1"/>
                </a:solidFill>
              </a:rPr>
              <a:t>uma</a:t>
            </a:r>
            <a:r>
              <a:rPr lang="en-US" dirty="0">
                <a:solidFill>
                  <a:schemeClr val="tx1"/>
                </a:solidFill>
              </a:rPr>
              <a:t> </a:t>
            </a:r>
            <a:r>
              <a:rPr lang="en-US" dirty="0" err="1">
                <a:solidFill>
                  <a:schemeClr val="tx1"/>
                </a:solidFill>
              </a:rPr>
              <a:t>escolha</a:t>
            </a:r>
            <a:r>
              <a:rPr lang="en-US" dirty="0">
                <a:solidFill>
                  <a:schemeClr val="tx1"/>
                </a:solidFill>
              </a:rPr>
              <a:t>.</a:t>
            </a:r>
          </a:p>
          <a:p>
            <a:pPr lvl="1" algn="just">
              <a:buClrTx/>
              <a:buSzPct val="75000"/>
              <a:buFont typeface="Wingdings" panose="05000000000000000000" pitchFamily="2" charset="2"/>
              <a:buChar char="§"/>
            </a:pPr>
            <a:r>
              <a:rPr lang="en-US" dirty="0" err="1">
                <a:solidFill>
                  <a:schemeClr val="tx1"/>
                </a:solidFill>
              </a:rPr>
              <a:t>Por</a:t>
            </a:r>
            <a:r>
              <a:rPr lang="en-US" dirty="0">
                <a:solidFill>
                  <a:schemeClr val="tx1"/>
                </a:solidFill>
              </a:rPr>
              <a:t> </a:t>
            </a:r>
            <a:r>
              <a:rPr lang="en-US" dirty="0" err="1">
                <a:solidFill>
                  <a:schemeClr val="tx1"/>
                </a:solidFill>
              </a:rPr>
              <a:t>Exemplo</a:t>
            </a:r>
            <a:r>
              <a:rPr lang="en-US" dirty="0">
                <a:solidFill>
                  <a:schemeClr val="tx1"/>
                </a:solidFill>
              </a:rPr>
              <a:t>:</a:t>
            </a:r>
          </a:p>
          <a:p>
            <a:pPr lvl="2" algn="just">
              <a:spcBef>
                <a:spcPct val="35000"/>
              </a:spcBef>
              <a:buClrTx/>
              <a:buSzPct val="55000"/>
              <a:buFont typeface="Wingdings" panose="05000000000000000000" pitchFamily="2" charset="2"/>
              <a:buChar char="§"/>
            </a:pPr>
            <a:r>
              <a:rPr lang="en-US" sz="2400" dirty="0" err="1">
                <a:solidFill>
                  <a:schemeClr val="tx1"/>
                </a:solidFill>
              </a:rPr>
              <a:t>Qual</a:t>
            </a:r>
            <a:r>
              <a:rPr lang="en-US" sz="2400" dirty="0">
                <a:solidFill>
                  <a:schemeClr val="tx1"/>
                </a:solidFill>
              </a:rPr>
              <a:t> </a:t>
            </a:r>
            <a:r>
              <a:rPr lang="en-US" sz="2400" dirty="0" err="1">
                <a:solidFill>
                  <a:schemeClr val="tx1"/>
                </a:solidFill>
              </a:rPr>
              <a:t>será</a:t>
            </a:r>
            <a:r>
              <a:rPr lang="en-US" sz="2400" dirty="0">
                <a:solidFill>
                  <a:schemeClr val="tx1"/>
                </a:solidFill>
              </a:rPr>
              <a:t> o </a:t>
            </a:r>
            <a:r>
              <a:rPr lang="en-US" sz="2400" dirty="0" err="1">
                <a:solidFill>
                  <a:schemeClr val="tx1"/>
                </a:solidFill>
              </a:rPr>
              <a:t>impacto</a:t>
            </a:r>
            <a:r>
              <a:rPr lang="en-US" sz="2400" dirty="0">
                <a:solidFill>
                  <a:schemeClr val="tx1"/>
                </a:solidFill>
              </a:rPr>
              <a:t> de </a:t>
            </a:r>
            <a:r>
              <a:rPr lang="en-US" sz="2400" dirty="0" err="1">
                <a:solidFill>
                  <a:schemeClr val="tx1"/>
                </a:solidFill>
              </a:rPr>
              <a:t>uma</a:t>
            </a:r>
            <a:r>
              <a:rPr lang="en-US" sz="2400" dirty="0">
                <a:solidFill>
                  <a:schemeClr val="tx1"/>
                </a:solidFill>
              </a:rPr>
              <a:t> quota de </a:t>
            </a:r>
            <a:r>
              <a:rPr lang="en-US" sz="2400" dirty="0" err="1">
                <a:solidFill>
                  <a:schemeClr val="tx1"/>
                </a:solidFill>
              </a:rPr>
              <a:t>importação</a:t>
            </a:r>
            <a:r>
              <a:rPr lang="en-US" sz="2400" dirty="0">
                <a:solidFill>
                  <a:schemeClr val="tx1"/>
                </a:solidFill>
              </a:rPr>
              <a:t> de </a:t>
            </a:r>
            <a:r>
              <a:rPr lang="en-US" sz="2400" dirty="0" err="1">
                <a:solidFill>
                  <a:schemeClr val="tx1"/>
                </a:solidFill>
              </a:rPr>
              <a:t>carros</a:t>
            </a:r>
            <a:r>
              <a:rPr lang="en-US" sz="2400" dirty="0">
                <a:solidFill>
                  <a:schemeClr val="tx1"/>
                </a:solidFill>
              </a:rPr>
              <a:t> </a:t>
            </a:r>
            <a:r>
              <a:rPr lang="en-US" sz="2400" dirty="0" err="1">
                <a:solidFill>
                  <a:schemeClr val="tx1"/>
                </a:solidFill>
              </a:rPr>
              <a:t>estrangeiros</a:t>
            </a:r>
            <a:r>
              <a:rPr lang="en-US" sz="2400" dirty="0">
                <a:solidFill>
                  <a:schemeClr val="tx1"/>
                </a:solidFill>
              </a:rPr>
              <a:t> ?</a:t>
            </a:r>
          </a:p>
          <a:p>
            <a:pPr lvl="2" algn="just">
              <a:spcBef>
                <a:spcPct val="35000"/>
              </a:spcBef>
              <a:buClrTx/>
              <a:buSzPct val="55000"/>
              <a:buFont typeface="Wingdings" panose="05000000000000000000" pitchFamily="2" charset="2"/>
              <a:buChar char="§"/>
            </a:pPr>
            <a:r>
              <a:rPr lang="en-US" sz="2400" dirty="0" err="1">
                <a:solidFill>
                  <a:schemeClr val="tx1"/>
                </a:solidFill>
              </a:rPr>
              <a:t>Qual</a:t>
            </a:r>
            <a:r>
              <a:rPr lang="en-US" sz="2400" dirty="0">
                <a:solidFill>
                  <a:schemeClr val="tx1"/>
                </a:solidFill>
              </a:rPr>
              <a:t> </a:t>
            </a:r>
            <a:r>
              <a:rPr lang="en-US" sz="2400" dirty="0" err="1">
                <a:solidFill>
                  <a:schemeClr val="tx1"/>
                </a:solidFill>
              </a:rPr>
              <a:t>será</a:t>
            </a:r>
            <a:r>
              <a:rPr lang="en-US" sz="2400" dirty="0">
                <a:solidFill>
                  <a:schemeClr val="tx1"/>
                </a:solidFill>
              </a:rPr>
              <a:t> o </a:t>
            </a:r>
            <a:r>
              <a:rPr lang="en-US" sz="2400" dirty="0" err="1">
                <a:solidFill>
                  <a:schemeClr val="tx1"/>
                </a:solidFill>
              </a:rPr>
              <a:t>impacto</a:t>
            </a:r>
            <a:r>
              <a:rPr lang="en-US" sz="2400" dirty="0">
                <a:solidFill>
                  <a:schemeClr val="tx1"/>
                </a:solidFill>
              </a:rPr>
              <a:t> da </a:t>
            </a:r>
            <a:r>
              <a:rPr lang="en-US" sz="2400" dirty="0" err="1">
                <a:solidFill>
                  <a:schemeClr val="tx1"/>
                </a:solidFill>
              </a:rPr>
              <a:t>imposição</a:t>
            </a:r>
            <a:r>
              <a:rPr lang="en-US" sz="2400" dirty="0">
                <a:solidFill>
                  <a:schemeClr val="tx1"/>
                </a:solidFill>
              </a:rPr>
              <a:t> de um novo  </a:t>
            </a:r>
            <a:r>
              <a:rPr lang="en-US" sz="2400" dirty="0" err="1">
                <a:solidFill>
                  <a:schemeClr val="tx1"/>
                </a:solidFill>
              </a:rPr>
              <a:t>imposto</a:t>
            </a:r>
            <a:r>
              <a:rPr lang="en-US" sz="2400" dirty="0">
                <a:solidFill>
                  <a:schemeClr val="tx1"/>
                </a:solidFill>
              </a:rPr>
              <a:t> </a:t>
            </a:r>
            <a:r>
              <a:rPr lang="en-US" sz="2400" dirty="0" err="1">
                <a:solidFill>
                  <a:schemeClr val="tx1"/>
                </a:solidFill>
              </a:rPr>
              <a:t>sobre</a:t>
            </a:r>
            <a:r>
              <a:rPr lang="en-US" sz="2400" dirty="0">
                <a:solidFill>
                  <a:schemeClr val="tx1"/>
                </a:solidFill>
              </a:rPr>
              <a:t> a </a:t>
            </a:r>
            <a:r>
              <a:rPr lang="en-US" sz="2400" dirty="0" err="1">
                <a:solidFill>
                  <a:schemeClr val="tx1"/>
                </a:solidFill>
              </a:rPr>
              <a:t>gasolina</a:t>
            </a:r>
            <a:r>
              <a:rPr lang="en-US" sz="2400" dirty="0">
                <a:solidFill>
                  <a:schemeClr val="tx1"/>
                </a:solidFill>
              </a:rPr>
              <a:t> ?</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6">
                                            <p:txEl>
                                              <p:pRg st="2" end="2"/>
                                            </p:txEl>
                                          </p:spTgt>
                                        </p:tgtEl>
                                        <p:attrNameLst>
                                          <p:attrName>style.visibility</p:attrName>
                                        </p:attrNameLst>
                                      </p:cBhvr>
                                      <p:to>
                                        <p:strVal val="visible"/>
                                      </p:to>
                                    </p:set>
                                    <p:anim calcmode="lin" valueType="num">
                                      <p:cBhvr additive="base">
                                        <p:cTn id="7" dur="500" fill="hold"/>
                                        <p:tgtEl>
                                          <p:spTgt spid="358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46">
                                            <p:txEl>
                                              <p:pRg st="3" end="3"/>
                                            </p:txEl>
                                          </p:spTgt>
                                        </p:tgtEl>
                                        <p:attrNameLst>
                                          <p:attrName>style.visibility</p:attrName>
                                        </p:attrNameLst>
                                      </p:cBhvr>
                                      <p:to>
                                        <p:strVal val="visible"/>
                                      </p:to>
                                    </p:set>
                                    <p:anim calcmode="lin" valueType="num">
                                      <p:cBhvr additive="base">
                                        <p:cTn id="11" dur="500" fill="hold"/>
                                        <p:tgtEl>
                                          <p:spTgt spid="3584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584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5846">
                                            <p:txEl>
                                              <p:pRg st="4" end="4"/>
                                            </p:txEl>
                                          </p:spTgt>
                                        </p:tgtEl>
                                        <p:attrNameLst>
                                          <p:attrName>style.visibility</p:attrName>
                                        </p:attrNameLst>
                                      </p:cBhvr>
                                      <p:to>
                                        <p:strVal val="visible"/>
                                      </p:to>
                                    </p:set>
                                    <p:anim calcmode="lin" valueType="num">
                                      <p:cBhvr additive="base">
                                        <p:cTn id="15" dur="500" fill="hold"/>
                                        <p:tgtEl>
                                          <p:spTgt spid="3584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58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5"/>
          <p:cNvSpPr>
            <a:spLocks noGrp="1" noChangeArrowheads="1"/>
          </p:cNvSpPr>
          <p:nvPr>
            <p:ph type="body" idx="1"/>
          </p:nvPr>
        </p:nvSpPr>
        <p:spPr>
          <a:xfrm>
            <a:off x="239151" y="1273175"/>
            <a:ext cx="8676249" cy="4883150"/>
          </a:xfrm>
          <a:noFill/>
        </p:spPr>
        <p:txBody>
          <a:bodyPr/>
          <a:lstStyle/>
          <a:p>
            <a:pPr>
              <a:buClrTx/>
              <a:buFont typeface="Wingdings" panose="05000000000000000000" pitchFamily="2" charset="2"/>
              <a:buChar char="§"/>
            </a:pPr>
            <a:r>
              <a:rPr lang="en-US" b="1" dirty="0" err="1">
                <a:solidFill>
                  <a:schemeClr val="tx1"/>
                </a:solidFill>
              </a:rPr>
              <a:t>Análise</a:t>
            </a:r>
            <a:r>
              <a:rPr lang="en-US" b="1" dirty="0">
                <a:solidFill>
                  <a:schemeClr val="tx1"/>
                </a:solidFill>
              </a:rPr>
              <a:t> </a:t>
            </a:r>
            <a:r>
              <a:rPr lang="en-US" b="1" dirty="0" err="1">
                <a:solidFill>
                  <a:schemeClr val="tx1"/>
                </a:solidFill>
              </a:rPr>
              <a:t>Normativa</a:t>
            </a:r>
            <a:endParaRPr lang="en-US" b="1" dirty="0">
              <a:solidFill>
                <a:schemeClr val="tx1"/>
              </a:solidFill>
            </a:endParaRPr>
          </a:p>
          <a:p>
            <a:pPr lvl="1" algn="just">
              <a:buClrTx/>
              <a:buSzPct val="75000"/>
              <a:buFont typeface="Wingdings" panose="05000000000000000000" pitchFamily="2" charset="2"/>
              <a:buChar char="§"/>
            </a:pPr>
            <a:r>
              <a:rPr lang="en-US" dirty="0" err="1">
                <a:solidFill>
                  <a:schemeClr val="tx1"/>
                </a:solidFill>
              </a:rPr>
              <a:t>Análise</a:t>
            </a:r>
            <a:r>
              <a:rPr lang="en-US" dirty="0">
                <a:solidFill>
                  <a:schemeClr val="tx1"/>
                </a:solidFill>
              </a:rPr>
              <a:t> </a:t>
            </a:r>
            <a:r>
              <a:rPr lang="en-US" dirty="0" err="1">
                <a:solidFill>
                  <a:schemeClr val="tx1"/>
                </a:solidFill>
              </a:rPr>
              <a:t>Normativa</a:t>
            </a:r>
            <a:r>
              <a:rPr lang="en-US" dirty="0">
                <a:solidFill>
                  <a:schemeClr val="tx1"/>
                </a:solidFill>
              </a:rPr>
              <a:t> </a:t>
            </a:r>
            <a:r>
              <a:rPr lang="en-US" dirty="0" err="1">
                <a:solidFill>
                  <a:schemeClr val="tx1"/>
                </a:solidFill>
              </a:rPr>
              <a:t>envolve</a:t>
            </a:r>
            <a:r>
              <a:rPr lang="en-US" dirty="0">
                <a:solidFill>
                  <a:schemeClr val="tx1"/>
                </a:solidFill>
              </a:rPr>
              <a:t> </a:t>
            </a:r>
            <a:r>
              <a:rPr lang="en-US" dirty="0" err="1">
                <a:solidFill>
                  <a:schemeClr val="tx1"/>
                </a:solidFill>
              </a:rPr>
              <a:t>juízo</a:t>
            </a:r>
            <a:r>
              <a:rPr lang="en-US" dirty="0">
                <a:solidFill>
                  <a:schemeClr val="tx1"/>
                </a:solidFill>
              </a:rPr>
              <a:t> de valor. </a:t>
            </a:r>
            <a:r>
              <a:rPr lang="en-US" dirty="0" err="1">
                <a:solidFill>
                  <a:schemeClr val="tx1"/>
                </a:solidFill>
              </a:rPr>
              <a:t>Portanto</a:t>
            </a:r>
            <a:r>
              <a:rPr lang="en-US" dirty="0">
                <a:solidFill>
                  <a:schemeClr val="tx1"/>
                </a:solidFill>
              </a:rPr>
              <a:t>, </a:t>
            </a:r>
            <a:r>
              <a:rPr lang="en-US" dirty="0" err="1">
                <a:solidFill>
                  <a:schemeClr val="tx1"/>
                </a:solidFill>
              </a:rPr>
              <a:t>trata</a:t>
            </a:r>
            <a:r>
              <a:rPr lang="en-US" dirty="0">
                <a:solidFill>
                  <a:schemeClr val="tx1"/>
                </a:solidFill>
              </a:rPr>
              <a:t> de responder a </a:t>
            </a:r>
            <a:r>
              <a:rPr lang="en-US" dirty="0" err="1">
                <a:solidFill>
                  <a:schemeClr val="tx1"/>
                </a:solidFill>
              </a:rPr>
              <a:t>seguinte</a:t>
            </a:r>
            <a:r>
              <a:rPr lang="en-US" dirty="0">
                <a:solidFill>
                  <a:schemeClr val="tx1"/>
                </a:solidFill>
              </a:rPr>
              <a:t> </a:t>
            </a:r>
            <a:r>
              <a:rPr lang="en-US" dirty="0" err="1">
                <a:solidFill>
                  <a:schemeClr val="tx1"/>
                </a:solidFill>
              </a:rPr>
              <a:t>pergunta</a:t>
            </a:r>
            <a:r>
              <a:rPr lang="en-US" dirty="0">
                <a:solidFill>
                  <a:schemeClr val="tx1"/>
                </a:solidFill>
              </a:rPr>
              <a:t>:  “O que </a:t>
            </a:r>
            <a:r>
              <a:rPr lang="en-US" dirty="0" err="1">
                <a:solidFill>
                  <a:schemeClr val="tx1"/>
                </a:solidFill>
              </a:rPr>
              <a:t>deve</a:t>
            </a:r>
            <a:r>
              <a:rPr lang="en-US" dirty="0">
                <a:solidFill>
                  <a:schemeClr val="tx1"/>
                </a:solidFill>
              </a:rPr>
              <a:t> </a:t>
            </a:r>
            <a:r>
              <a:rPr lang="en-US" dirty="0" err="1">
                <a:solidFill>
                  <a:schemeClr val="tx1"/>
                </a:solidFill>
              </a:rPr>
              <a:t>ser</a:t>
            </a:r>
            <a:r>
              <a:rPr lang="en-US" dirty="0">
                <a:solidFill>
                  <a:schemeClr val="tx1"/>
                </a:solidFill>
              </a:rPr>
              <a:t> </a:t>
            </a:r>
            <a:r>
              <a:rPr lang="en-US" dirty="0" err="1">
                <a:solidFill>
                  <a:schemeClr val="tx1"/>
                </a:solidFill>
              </a:rPr>
              <a:t>feito</a:t>
            </a:r>
            <a:r>
              <a:rPr lang="en-US" dirty="0">
                <a:solidFill>
                  <a:schemeClr val="tx1"/>
                </a:solidFill>
              </a:rPr>
              <a:t> ?”</a:t>
            </a:r>
          </a:p>
          <a:p>
            <a:pPr lvl="1" algn="just">
              <a:buClrTx/>
              <a:buSzPct val="75000"/>
              <a:buFont typeface="Wingdings" panose="05000000000000000000" pitchFamily="2" charset="2"/>
              <a:buChar char="§"/>
            </a:pPr>
            <a:r>
              <a:rPr lang="en-US" dirty="0" err="1">
                <a:solidFill>
                  <a:schemeClr val="tx1"/>
                </a:solidFill>
              </a:rPr>
              <a:t>Por</a:t>
            </a:r>
            <a:r>
              <a:rPr lang="en-US" dirty="0">
                <a:solidFill>
                  <a:schemeClr val="tx1"/>
                </a:solidFill>
              </a:rPr>
              <a:t> </a:t>
            </a:r>
            <a:r>
              <a:rPr lang="en-US" dirty="0" err="1">
                <a:solidFill>
                  <a:schemeClr val="tx1"/>
                </a:solidFill>
              </a:rPr>
              <a:t>Exemplo</a:t>
            </a:r>
            <a:r>
              <a:rPr lang="en-US" dirty="0">
                <a:solidFill>
                  <a:schemeClr val="tx1"/>
                </a:solidFill>
              </a:rPr>
              <a:t>:</a:t>
            </a:r>
          </a:p>
          <a:p>
            <a:pPr lvl="2" algn="just">
              <a:spcBef>
                <a:spcPct val="35000"/>
              </a:spcBef>
              <a:buClrTx/>
              <a:buSzPct val="55000"/>
              <a:buFont typeface="Wingdings" panose="05000000000000000000" pitchFamily="2" charset="2"/>
              <a:buChar char="§"/>
            </a:pPr>
            <a:r>
              <a:rPr lang="en-US" sz="2400" dirty="0" err="1">
                <a:solidFill>
                  <a:schemeClr val="tx1"/>
                </a:solidFill>
              </a:rPr>
              <a:t>Considerando</a:t>
            </a:r>
            <a:r>
              <a:rPr lang="en-US" sz="2400" dirty="0">
                <a:solidFill>
                  <a:schemeClr val="tx1"/>
                </a:solidFill>
              </a:rPr>
              <a:t> </a:t>
            </a:r>
            <a:r>
              <a:rPr lang="en-US" sz="2400" dirty="0" err="1">
                <a:solidFill>
                  <a:schemeClr val="tx1"/>
                </a:solidFill>
              </a:rPr>
              <a:t>os</a:t>
            </a:r>
            <a:r>
              <a:rPr lang="en-US" sz="2400" dirty="0">
                <a:solidFill>
                  <a:schemeClr val="tx1"/>
                </a:solidFill>
              </a:rPr>
              <a:t> </a:t>
            </a:r>
            <a:r>
              <a:rPr lang="en-US" sz="2400" dirty="0" err="1">
                <a:solidFill>
                  <a:schemeClr val="tx1"/>
                </a:solidFill>
              </a:rPr>
              <a:t>possíveis</a:t>
            </a:r>
            <a:r>
              <a:rPr lang="en-US" sz="2400" dirty="0">
                <a:solidFill>
                  <a:schemeClr val="tx1"/>
                </a:solidFill>
              </a:rPr>
              <a:t> </a:t>
            </a:r>
            <a:r>
              <a:rPr lang="en-US" sz="2400" dirty="0" err="1">
                <a:solidFill>
                  <a:schemeClr val="tx1"/>
                </a:solidFill>
              </a:rPr>
              <a:t>custos</a:t>
            </a:r>
            <a:r>
              <a:rPr lang="en-US" sz="2400" dirty="0">
                <a:solidFill>
                  <a:schemeClr val="tx1"/>
                </a:solidFill>
              </a:rPr>
              <a:t> e </a:t>
            </a:r>
            <a:r>
              <a:rPr lang="en-US" sz="2400" dirty="0" err="1">
                <a:solidFill>
                  <a:schemeClr val="tx1"/>
                </a:solidFill>
              </a:rPr>
              <a:t>benefícios</a:t>
            </a:r>
            <a:r>
              <a:rPr lang="en-US" sz="2400" dirty="0">
                <a:solidFill>
                  <a:schemeClr val="tx1"/>
                </a:solidFill>
              </a:rPr>
              <a:t> da </a:t>
            </a:r>
            <a:r>
              <a:rPr lang="en-US" sz="2400" dirty="0" err="1">
                <a:solidFill>
                  <a:schemeClr val="tx1"/>
                </a:solidFill>
              </a:rPr>
              <a:t>imposição</a:t>
            </a:r>
            <a:r>
              <a:rPr lang="en-US" sz="2400" dirty="0">
                <a:solidFill>
                  <a:schemeClr val="tx1"/>
                </a:solidFill>
              </a:rPr>
              <a:t> de </a:t>
            </a:r>
            <a:r>
              <a:rPr lang="en-US" sz="2400" dirty="0" err="1">
                <a:solidFill>
                  <a:schemeClr val="tx1"/>
                </a:solidFill>
              </a:rPr>
              <a:t>uma</a:t>
            </a:r>
            <a:r>
              <a:rPr lang="en-US" sz="2400" dirty="0">
                <a:solidFill>
                  <a:schemeClr val="tx1"/>
                </a:solidFill>
              </a:rPr>
              <a:t> quota de </a:t>
            </a:r>
            <a:r>
              <a:rPr lang="en-US" sz="2400" dirty="0" err="1">
                <a:solidFill>
                  <a:schemeClr val="tx1"/>
                </a:solidFill>
              </a:rPr>
              <a:t>importação</a:t>
            </a:r>
            <a:r>
              <a:rPr lang="en-US" sz="2400" dirty="0">
                <a:solidFill>
                  <a:schemeClr val="tx1"/>
                </a:solidFill>
              </a:rPr>
              <a:t> para </a:t>
            </a:r>
            <a:r>
              <a:rPr lang="en-US" sz="2400" dirty="0" err="1">
                <a:solidFill>
                  <a:schemeClr val="tx1"/>
                </a:solidFill>
              </a:rPr>
              <a:t>automóveis</a:t>
            </a:r>
            <a:r>
              <a:rPr lang="en-US" sz="2400" dirty="0">
                <a:solidFill>
                  <a:schemeClr val="tx1"/>
                </a:solidFill>
              </a:rPr>
              <a:t> </a:t>
            </a:r>
            <a:r>
              <a:rPr lang="en-US" sz="2400" dirty="0" err="1">
                <a:solidFill>
                  <a:schemeClr val="tx1"/>
                </a:solidFill>
              </a:rPr>
              <a:t>estrangeiros</a:t>
            </a:r>
            <a:r>
              <a:rPr lang="en-US" sz="2400" dirty="0">
                <a:solidFill>
                  <a:schemeClr val="tx1"/>
                </a:solidFill>
              </a:rPr>
              <a:t>, </a:t>
            </a:r>
            <a:r>
              <a:rPr lang="en-US" sz="2400" dirty="0" err="1">
                <a:solidFill>
                  <a:schemeClr val="tx1"/>
                </a:solidFill>
              </a:rPr>
              <a:t>devemos</a:t>
            </a:r>
            <a:r>
              <a:rPr lang="en-US" sz="2400" dirty="0">
                <a:solidFill>
                  <a:schemeClr val="tx1"/>
                </a:solidFill>
              </a:rPr>
              <a:t> </a:t>
            </a:r>
            <a:r>
              <a:rPr lang="en-US" sz="2400" dirty="0" err="1">
                <a:solidFill>
                  <a:schemeClr val="tx1"/>
                </a:solidFill>
              </a:rPr>
              <a:t>adotar</a:t>
            </a:r>
            <a:r>
              <a:rPr lang="en-US" sz="2400" dirty="0">
                <a:solidFill>
                  <a:schemeClr val="tx1"/>
                </a:solidFill>
              </a:rPr>
              <a:t> </a:t>
            </a:r>
            <a:r>
              <a:rPr lang="en-US" sz="2400" dirty="0" err="1">
                <a:solidFill>
                  <a:schemeClr val="tx1"/>
                </a:solidFill>
              </a:rPr>
              <a:t>tal</a:t>
            </a:r>
            <a:r>
              <a:rPr lang="en-US" sz="2400" dirty="0">
                <a:solidFill>
                  <a:schemeClr val="tx1"/>
                </a:solidFill>
              </a:rPr>
              <a:t> </a:t>
            </a:r>
            <a:r>
              <a:rPr lang="en-US" sz="2400" dirty="0" err="1">
                <a:solidFill>
                  <a:schemeClr val="tx1"/>
                </a:solidFill>
              </a:rPr>
              <a:t>medida</a:t>
            </a:r>
            <a:r>
              <a:rPr lang="en-US" sz="2400" dirty="0">
                <a:solidFill>
                  <a:schemeClr val="tx1"/>
                </a:solidFill>
              </a:rPr>
              <a:t> </a:t>
            </a:r>
            <a:r>
              <a:rPr lang="en-US" sz="2400" dirty="0" err="1">
                <a:solidFill>
                  <a:schemeClr val="tx1"/>
                </a:solidFill>
              </a:rPr>
              <a:t>ou</a:t>
            </a:r>
            <a:r>
              <a:rPr lang="en-US" sz="2400" dirty="0">
                <a:solidFill>
                  <a:schemeClr val="tx1"/>
                </a:solidFill>
              </a:rPr>
              <a:t> </a:t>
            </a:r>
            <a:r>
              <a:rPr lang="en-US" sz="2400" dirty="0" err="1">
                <a:solidFill>
                  <a:schemeClr val="tx1"/>
                </a:solidFill>
              </a:rPr>
              <a:t>não</a:t>
            </a:r>
            <a:r>
              <a:rPr lang="en-US" sz="2400" dirty="0">
                <a:solidFill>
                  <a:schemeClr val="tx1"/>
                </a:solidFill>
              </a:rPr>
              <a:t> ?</a:t>
            </a:r>
          </a:p>
        </p:txBody>
      </p:sp>
      <p:sp>
        <p:nvSpPr>
          <p:cNvPr id="10" name="Rectangle 4">
            <a:extLst>
              <a:ext uri="{FF2B5EF4-FFF2-40B4-BE49-F238E27FC236}">
                <a16:creationId xmlns:a16="http://schemas.microsoft.com/office/drawing/2014/main" id="{39B5EFCF-3D11-4BE7-BB04-C7374C6ACECF}"/>
              </a:ext>
            </a:extLst>
          </p:cNvPr>
          <p:cNvSpPr>
            <a:spLocks noGrp="1" noChangeArrowheads="1"/>
          </p:cNvSpPr>
          <p:nvPr>
            <p:ph type="title"/>
          </p:nvPr>
        </p:nvSpPr>
        <p:spPr>
          <a:xfrm>
            <a:off x="776068" y="61884"/>
            <a:ext cx="7772400" cy="785813"/>
          </a:xfrm>
          <a:noFill/>
        </p:spPr>
        <p:txBody>
          <a:bodyPr/>
          <a:lstStyle/>
          <a:p>
            <a:pPr algn="r"/>
            <a:r>
              <a:rPr lang="en-US" sz="3200" dirty="0" err="1">
                <a:solidFill>
                  <a:schemeClr val="tx1"/>
                </a:solidFill>
              </a:rPr>
              <a:t>Análise</a:t>
            </a:r>
            <a:r>
              <a:rPr lang="en-US" sz="3200" dirty="0">
                <a:solidFill>
                  <a:schemeClr val="tx1"/>
                </a:solidFill>
              </a:rPr>
              <a:t> </a:t>
            </a:r>
            <a:r>
              <a:rPr lang="en-US" sz="3200" dirty="0" err="1">
                <a:solidFill>
                  <a:schemeClr val="tx1"/>
                </a:solidFill>
              </a:rPr>
              <a:t>Positiva</a:t>
            </a:r>
            <a:r>
              <a:rPr lang="en-US" sz="3200" dirty="0">
                <a:solidFill>
                  <a:schemeClr val="tx1"/>
                </a:solidFill>
              </a:rPr>
              <a:t>  X  </a:t>
            </a:r>
            <a:r>
              <a:rPr lang="en-US" sz="3200" dirty="0" err="1">
                <a:solidFill>
                  <a:schemeClr val="tx1"/>
                </a:solidFill>
              </a:rPr>
              <a:t>Análise</a:t>
            </a:r>
            <a:r>
              <a:rPr lang="en-US" sz="3200" dirty="0">
                <a:solidFill>
                  <a:schemeClr val="tx1"/>
                </a:solidFill>
              </a:rPr>
              <a:t> </a:t>
            </a:r>
            <a:r>
              <a:rPr lang="en-US" sz="3200" dirty="0" err="1">
                <a:solidFill>
                  <a:schemeClr val="tx1"/>
                </a:solidFill>
              </a:rPr>
              <a:t>Normativa</a:t>
            </a:r>
            <a:endParaRPr lang="en-US" sz="32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71">
                                            <p:txEl>
                                              <p:pRg st="2" end="2"/>
                                            </p:txEl>
                                          </p:spTgt>
                                        </p:tgtEl>
                                        <p:attrNameLst>
                                          <p:attrName>style.visibility</p:attrName>
                                        </p:attrNameLst>
                                      </p:cBhvr>
                                      <p:to>
                                        <p:strVal val="visible"/>
                                      </p:to>
                                    </p:set>
                                    <p:anim calcmode="lin" valueType="num">
                                      <p:cBhvr additive="base">
                                        <p:cTn id="7" dur="500" fill="hold"/>
                                        <p:tgtEl>
                                          <p:spTgt spid="368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7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71">
                                            <p:txEl>
                                              <p:pRg st="3" end="3"/>
                                            </p:txEl>
                                          </p:spTgt>
                                        </p:tgtEl>
                                        <p:attrNameLst>
                                          <p:attrName>style.visibility</p:attrName>
                                        </p:attrNameLst>
                                      </p:cBhvr>
                                      <p:to>
                                        <p:strVal val="visible"/>
                                      </p:to>
                                    </p:set>
                                    <p:anim calcmode="lin" valueType="num">
                                      <p:cBhvr additive="base">
                                        <p:cTn id="11" dur="500" fill="hold"/>
                                        <p:tgtEl>
                                          <p:spTgt spid="3687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14B4DB2-D382-45DA-9DA1-3E08163BAB08}"/>
              </a:ext>
            </a:extLst>
          </p:cNvPr>
          <p:cNvSpPr>
            <a:spLocks noGrp="1"/>
          </p:cNvSpPr>
          <p:nvPr>
            <p:ph idx="1"/>
          </p:nvPr>
        </p:nvSpPr>
        <p:spPr>
          <a:xfrm>
            <a:off x="182900" y="1104363"/>
            <a:ext cx="8736012" cy="3974074"/>
          </a:xfrm>
        </p:spPr>
        <p:txBody>
          <a:bodyPr/>
          <a:lstStyle/>
          <a:p>
            <a:pPr algn="just">
              <a:buClrTx/>
              <a:buSzPct val="98000"/>
              <a:buFont typeface="Wingdings" panose="05000000000000000000" pitchFamily="2" charset="2"/>
              <a:buChar char="§"/>
            </a:pPr>
            <a:r>
              <a:rPr lang="pt-BR" sz="2600" b="1" dirty="0">
                <a:solidFill>
                  <a:schemeClr val="tx1"/>
                </a:solidFill>
              </a:rPr>
              <a:t>Steven David Levitt</a:t>
            </a:r>
            <a:r>
              <a:rPr lang="pt-BR" sz="2600" dirty="0">
                <a:solidFill>
                  <a:schemeClr val="tx1"/>
                </a:solidFill>
              </a:rPr>
              <a:t> é um economista americano e professor de da Universidade de Chicago, laureado em 2003 com a Medalha John Bates Clark. </a:t>
            </a:r>
          </a:p>
          <a:p>
            <a:pPr algn="just">
              <a:buClrTx/>
              <a:buSzPct val="98000"/>
              <a:buFont typeface="Wingdings" panose="05000000000000000000" pitchFamily="2" charset="2"/>
              <a:buChar char="§"/>
            </a:pPr>
            <a:r>
              <a:rPr lang="pt-BR" sz="2600" dirty="0">
                <a:solidFill>
                  <a:schemeClr val="tx1"/>
                </a:solidFill>
              </a:rPr>
              <a:t>Levitt é bastante conhecido fora do mundo acadêmico por seu livro </a:t>
            </a:r>
            <a:r>
              <a:rPr lang="pt-BR" sz="2600" dirty="0" err="1">
                <a:solidFill>
                  <a:schemeClr val="tx1"/>
                </a:solidFill>
              </a:rPr>
              <a:t>Freakonomics</a:t>
            </a:r>
            <a:r>
              <a:rPr lang="pt-BR" sz="2600" dirty="0">
                <a:solidFill>
                  <a:schemeClr val="tx1"/>
                </a:solidFill>
              </a:rPr>
              <a:t>, de 2005, em parceria com Stephen J. </a:t>
            </a:r>
            <a:r>
              <a:rPr lang="pt-BR" sz="2600" dirty="0" err="1">
                <a:solidFill>
                  <a:schemeClr val="tx1"/>
                </a:solidFill>
              </a:rPr>
              <a:t>Dubner</a:t>
            </a:r>
            <a:r>
              <a:rPr lang="pt-BR" sz="2600" dirty="0">
                <a:solidFill>
                  <a:schemeClr val="tx1"/>
                </a:solidFill>
              </a:rPr>
              <a:t>, onde usa a teoria econômica para explicar de forma inusitada fenômenos da vida cotidiana.</a:t>
            </a:r>
          </a:p>
          <a:p>
            <a:pPr algn="just">
              <a:buClrTx/>
              <a:buSzPct val="98000"/>
              <a:buFont typeface="Wingdings" panose="05000000000000000000" pitchFamily="2" charset="2"/>
              <a:buChar char="§"/>
            </a:pPr>
            <a:endParaRPr lang="pt-BR" sz="2600" dirty="0">
              <a:solidFill>
                <a:schemeClr val="tx1"/>
              </a:solidFill>
            </a:endParaRPr>
          </a:p>
        </p:txBody>
      </p:sp>
      <p:sp>
        <p:nvSpPr>
          <p:cNvPr id="6" name="Espaço Reservado para Conteúdo 2">
            <a:extLst>
              <a:ext uri="{FF2B5EF4-FFF2-40B4-BE49-F238E27FC236}">
                <a16:creationId xmlns:a16="http://schemas.microsoft.com/office/drawing/2014/main" id="{12DA0C8B-7A5F-49D3-B72F-7DD88DD634D1}"/>
              </a:ext>
            </a:extLst>
          </p:cNvPr>
          <p:cNvSpPr txBox="1">
            <a:spLocks/>
          </p:cNvSpPr>
          <p:nvPr/>
        </p:nvSpPr>
        <p:spPr bwMode="auto">
          <a:xfrm>
            <a:off x="180552" y="5392670"/>
            <a:ext cx="8736012" cy="126135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98000"/>
              <a:buFont typeface="Wingdings" pitchFamily="2" charset="2"/>
              <a:buChar char="§"/>
            </a:pPr>
            <a:r>
              <a:rPr lang="pt-BR" sz="2200" i="1" kern="0" dirty="0" err="1">
                <a:solidFill>
                  <a:schemeClr val="tx1"/>
                </a:solidFill>
              </a:rPr>
              <a:t>Freak</a:t>
            </a:r>
            <a:r>
              <a:rPr lang="pt-BR" sz="2200" kern="0" dirty="0">
                <a:solidFill>
                  <a:schemeClr val="tx1"/>
                </a:solidFill>
              </a:rPr>
              <a:t> significa algo como aberração, extravagância, anomalia,...</a:t>
            </a:r>
          </a:p>
          <a:p>
            <a:pPr algn="just">
              <a:spcBef>
                <a:spcPts val="0"/>
              </a:spcBef>
              <a:buClrTx/>
              <a:buSzPct val="98000"/>
              <a:buFont typeface="Wingdings" pitchFamily="2" charset="2"/>
              <a:buChar char="§"/>
            </a:pPr>
            <a:r>
              <a:rPr lang="pt-BR" sz="2200" kern="0" dirty="0">
                <a:solidFill>
                  <a:schemeClr val="tx1"/>
                </a:solidFill>
              </a:rPr>
              <a:t>O título do livro, </a:t>
            </a:r>
            <a:r>
              <a:rPr lang="pt-BR" sz="2200" i="1" kern="0" dirty="0" err="1">
                <a:solidFill>
                  <a:schemeClr val="tx1"/>
                </a:solidFill>
              </a:rPr>
              <a:t>Freakonomics</a:t>
            </a:r>
            <a:r>
              <a:rPr lang="pt-BR" sz="2200" kern="0" dirty="0">
                <a:solidFill>
                  <a:schemeClr val="tx1"/>
                </a:solidFill>
              </a:rPr>
              <a:t>, possui o significado de “Economia Excêntrica”.</a:t>
            </a:r>
          </a:p>
        </p:txBody>
      </p:sp>
      <p:sp>
        <p:nvSpPr>
          <p:cNvPr id="7" name="Rectangle 4">
            <a:extLst>
              <a:ext uri="{FF2B5EF4-FFF2-40B4-BE49-F238E27FC236}">
                <a16:creationId xmlns:a16="http://schemas.microsoft.com/office/drawing/2014/main" id="{D62EBE93-FE95-4CEE-8C1E-D108AC391B29}"/>
              </a:ext>
            </a:extLst>
          </p:cNvPr>
          <p:cNvSpPr>
            <a:spLocks noGrp="1" noChangeArrowheads="1"/>
          </p:cNvSpPr>
          <p:nvPr>
            <p:ph type="title"/>
          </p:nvPr>
        </p:nvSpPr>
        <p:spPr>
          <a:xfrm>
            <a:off x="719796" y="61884"/>
            <a:ext cx="7772400" cy="785813"/>
          </a:xfrm>
          <a:noFill/>
        </p:spPr>
        <p:txBody>
          <a:bodyPr/>
          <a:lstStyle/>
          <a:p>
            <a:pPr algn="r"/>
            <a:r>
              <a:rPr lang="en-US" sz="3200" dirty="0" err="1">
                <a:solidFill>
                  <a:schemeClr val="tx1"/>
                </a:solidFill>
              </a:rPr>
              <a:t>Análise</a:t>
            </a:r>
            <a:r>
              <a:rPr lang="en-US" sz="3200" dirty="0">
                <a:solidFill>
                  <a:schemeClr val="tx1"/>
                </a:solidFill>
              </a:rPr>
              <a:t> </a:t>
            </a:r>
            <a:r>
              <a:rPr lang="en-US" sz="3200" dirty="0" err="1">
                <a:solidFill>
                  <a:schemeClr val="tx1"/>
                </a:solidFill>
              </a:rPr>
              <a:t>Positiva</a:t>
            </a:r>
            <a:r>
              <a:rPr lang="en-US" sz="3200" dirty="0">
                <a:solidFill>
                  <a:schemeClr val="tx1"/>
                </a:solidFill>
              </a:rPr>
              <a:t>  X  </a:t>
            </a:r>
            <a:r>
              <a:rPr lang="en-US" sz="3200" dirty="0" err="1">
                <a:solidFill>
                  <a:schemeClr val="tx1"/>
                </a:solidFill>
              </a:rPr>
              <a:t>Análise</a:t>
            </a:r>
            <a:r>
              <a:rPr lang="en-US" sz="3200" dirty="0">
                <a:solidFill>
                  <a:schemeClr val="tx1"/>
                </a:solidFill>
              </a:rPr>
              <a:t> </a:t>
            </a:r>
            <a:r>
              <a:rPr lang="en-US" sz="3200" dirty="0" err="1">
                <a:solidFill>
                  <a:schemeClr val="tx1"/>
                </a:solidFill>
              </a:rPr>
              <a:t>Normativa</a:t>
            </a:r>
            <a:endParaRPr lang="en-US" sz="3200" dirty="0">
              <a:solidFill>
                <a:schemeClr val="tx1"/>
              </a:solidFill>
            </a:endParaRPr>
          </a:p>
        </p:txBody>
      </p:sp>
    </p:spTree>
    <p:extLst>
      <p:ext uri="{BB962C8B-B14F-4D97-AF65-F5344CB8AC3E}">
        <p14:creationId xmlns:p14="http://schemas.microsoft.com/office/powerpoint/2010/main" val="11532636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09A0D8A-4EBF-4C4F-9170-E32CFF52376C}"/>
              </a:ext>
            </a:extLst>
          </p:cNvPr>
          <p:cNvSpPr>
            <a:spLocks noGrp="1"/>
          </p:cNvSpPr>
          <p:nvPr>
            <p:ph idx="1"/>
          </p:nvPr>
        </p:nvSpPr>
        <p:spPr>
          <a:xfrm>
            <a:off x="182880" y="752663"/>
            <a:ext cx="8732520" cy="4883150"/>
          </a:xfrm>
        </p:spPr>
        <p:txBody>
          <a:bodyPr/>
          <a:lstStyle/>
          <a:p>
            <a:pPr algn="just">
              <a:spcBef>
                <a:spcPts val="600"/>
              </a:spcBef>
              <a:buClrTx/>
              <a:buFont typeface="Wingdings" panose="05000000000000000000" pitchFamily="2" charset="2"/>
              <a:buChar char="§"/>
            </a:pPr>
            <a:r>
              <a:rPr lang="pt-BR" sz="2600" dirty="0">
                <a:solidFill>
                  <a:schemeClr val="tx1"/>
                </a:solidFill>
              </a:rPr>
              <a:t>Mas por qual razão estamos falando de Levitt e </a:t>
            </a:r>
            <a:r>
              <a:rPr lang="pt-BR" sz="2600" dirty="0" err="1">
                <a:solidFill>
                  <a:schemeClr val="tx1"/>
                </a:solidFill>
              </a:rPr>
              <a:t>Freakonomics</a:t>
            </a:r>
            <a:r>
              <a:rPr lang="pt-BR" sz="2600" dirty="0">
                <a:solidFill>
                  <a:schemeClr val="tx1"/>
                </a:solidFill>
              </a:rPr>
              <a:t> ? Explicar a diferença entre economia positiva e normativa.</a:t>
            </a:r>
          </a:p>
          <a:p>
            <a:pPr algn="just">
              <a:spcBef>
                <a:spcPts val="600"/>
              </a:spcBef>
              <a:buClrTx/>
              <a:buFont typeface="Wingdings" panose="05000000000000000000" pitchFamily="2" charset="2"/>
              <a:buChar char="§"/>
            </a:pPr>
            <a:endParaRPr lang="pt-BR" sz="200" dirty="0">
              <a:solidFill>
                <a:schemeClr val="tx1"/>
              </a:solidFill>
            </a:endParaRPr>
          </a:p>
          <a:p>
            <a:pPr algn="just">
              <a:spcBef>
                <a:spcPts val="600"/>
              </a:spcBef>
              <a:buClrTx/>
              <a:buFont typeface="Wingdings" panose="05000000000000000000" pitchFamily="2" charset="2"/>
              <a:buChar char="§"/>
            </a:pPr>
            <a:r>
              <a:rPr lang="pt-BR" sz="2600" dirty="0">
                <a:solidFill>
                  <a:schemeClr val="tx1"/>
                </a:solidFill>
              </a:rPr>
              <a:t>Em um dos mais famosos artigos científicos sobre o tema da violência, Levitt argumenta, com uma refinada análise estatística, que o principal fator para a redução da violência nos EUA, na década de 1990, foi a introdução da lei que permitia o aborto.</a:t>
            </a:r>
          </a:p>
          <a:p>
            <a:pPr algn="just">
              <a:spcBef>
                <a:spcPts val="600"/>
              </a:spcBef>
              <a:buClrTx/>
              <a:buFont typeface="Wingdings" panose="05000000000000000000" pitchFamily="2" charset="2"/>
              <a:buChar char="§"/>
            </a:pPr>
            <a:endParaRPr lang="pt-BR" sz="200" dirty="0">
              <a:solidFill>
                <a:schemeClr val="tx1"/>
              </a:solidFill>
            </a:endParaRPr>
          </a:p>
          <a:p>
            <a:pPr algn="just">
              <a:spcBef>
                <a:spcPts val="600"/>
              </a:spcBef>
              <a:buClrTx/>
              <a:buFont typeface="Wingdings" panose="05000000000000000000" pitchFamily="2" charset="2"/>
              <a:buChar char="§"/>
            </a:pPr>
            <a:r>
              <a:rPr lang="pt-BR" sz="2600" dirty="0">
                <a:solidFill>
                  <a:schemeClr val="tx1"/>
                </a:solidFill>
              </a:rPr>
              <a:t>Levitt foi acusado de defensor do aborto, dados os resultados empíricos de sua pesquisa.</a:t>
            </a:r>
          </a:p>
          <a:p>
            <a:pPr lvl="1" algn="just">
              <a:spcBef>
                <a:spcPts val="600"/>
              </a:spcBef>
              <a:buClrTx/>
              <a:buFont typeface="Wingdings" panose="05000000000000000000" pitchFamily="2" charset="2"/>
              <a:buChar char="§"/>
            </a:pPr>
            <a:r>
              <a:rPr lang="pt-BR" sz="2600" dirty="0">
                <a:solidFill>
                  <a:schemeClr val="tx1"/>
                </a:solidFill>
              </a:rPr>
              <a:t>Levitt é bastante conservador, pai de quatro filhos, frequenta a igreja regularmente e é contra o aborto.</a:t>
            </a:r>
          </a:p>
        </p:txBody>
      </p:sp>
      <p:sp>
        <p:nvSpPr>
          <p:cNvPr id="6" name="Rectangle 4">
            <a:extLst>
              <a:ext uri="{FF2B5EF4-FFF2-40B4-BE49-F238E27FC236}">
                <a16:creationId xmlns:a16="http://schemas.microsoft.com/office/drawing/2014/main" id="{7C41402B-29BB-4E4C-B3C5-D134A7D34B13}"/>
              </a:ext>
            </a:extLst>
          </p:cNvPr>
          <p:cNvSpPr>
            <a:spLocks noGrp="1" noChangeArrowheads="1"/>
          </p:cNvSpPr>
          <p:nvPr>
            <p:ph type="title"/>
          </p:nvPr>
        </p:nvSpPr>
        <p:spPr>
          <a:xfrm>
            <a:off x="719796" y="-8456"/>
            <a:ext cx="7772400" cy="785813"/>
          </a:xfrm>
          <a:noFill/>
        </p:spPr>
        <p:txBody>
          <a:bodyPr/>
          <a:lstStyle/>
          <a:p>
            <a:pPr algn="r"/>
            <a:r>
              <a:rPr lang="en-US" sz="3200" dirty="0" err="1">
                <a:solidFill>
                  <a:schemeClr val="tx1"/>
                </a:solidFill>
              </a:rPr>
              <a:t>Análise</a:t>
            </a:r>
            <a:r>
              <a:rPr lang="en-US" sz="3200" dirty="0">
                <a:solidFill>
                  <a:schemeClr val="tx1"/>
                </a:solidFill>
              </a:rPr>
              <a:t> </a:t>
            </a:r>
            <a:r>
              <a:rPr lang="en-US" sz="3200" dirty="0" err="1">
                <a:solidFill>
                  <a:schemeClr val="tx1"/>
                </a:solidFill>
              </a:rPr>
              <a:t>Positiva</a:t>
            </a:r>
            <a:r>
              <a:rPr lang="en-US" sz="3200" dirty="0">
                <a:solidFill>
                  <a:schemeClr val="tx1"/>
                </a:solidFill>
              </a:rPr>
              <a:t>  X  </a:t>
            </a:r>
            <a:r>
              <a:rPr lang="en-US" sz="3200" dirty="0" err="1">
                <a:solidFill>
                  <a:schemeClr val="tx1"/>
                </a:solidFill>
              </a:rPr>
              <a:t>Análise</a:t>
            </a:r>
            <a:r>
              <a:rPr lang="en-US" sz="3200" dirty="0">
                <a:solidFill>
                  <a:schemeClr val="tx1"/>
                </a:solidFill>
              </a:rPr>
              <a:t> </a:t>
            </a:r>
            <a:r>
              <a:rPr lang="en-US" sz="3200" dirty="0" err="1">
                <a:solidFill>
                  <a:schemeClr val="tx1"/>
                </a:solidFill>
              </a:rPr>
              <a:t>Normativa</a:t>
            </a:r>
            <a:endParaRPr lang="en-US" sz="3200" dirty="0">
              <a:solidFill>
                <a:schemeClr val="tx1"/>
              </a:solidFill>
            </a:endParaRPr>
          </a:p>
        </p:txBody>
      </p:sp>
      <p:sp>
        <p:nvSpPr>
          <p:cNvPr id="7" name="CaixaDeTexto 6">
            <a:extLst>
              <a:ext uri="{FF2B5EF4-FFF2-40B4-BE49-F238E27FC236}">
                <a16:creationId xmlns:a16="http://schemas.microsoft.com/office/drawing/2014/main" id="{04A2FACF-2F2B-40C7-B2AA-B4EE5588851A}"/>
              </a:ext>
            </a:extLst>
          </p:cNvPr>
          <p:cNvSpPr txBox="1"/>
          <p:nvPr/>
        </p:nvSpPr>
        <p:spPr>
          <a:xfrm>
            <a:off x="182880" y="6091310"/>
            <a:ext cx="8732520" cy="646331"/>
          </a:xfrm>
          <a:prstGeom prst="rect">
            <a:avLst/>
          </a:prstGeom>
          <a:noFill/>
        </p:spPr>
        <p:txBody>
          <a:bodyPr wrap="square" rtlCol="0">
            <a:spAutoFit/>
          </a:bodyPr>
          <a:lstStyle/>
          <a:p>
            <a:pPr marL="285750" indent="-285750" algn="just">
              <a:buFont typeface="Wingdings" panose="05000000000000000000" pitchFamily="2" charset="2"/>
              <a:buChar char="§"/>
            </a:pPr>
            <a:r>
              <a:rPr lang="en-US" sz="1800" dirty="0">
                <a:latin typeface="+mn-lt"/>
              </a:rPr>
              <a:t>Levitt, S. J. (2004). Understanding Why Crime Fell in the 1990s: Four Factors that Explain the Decline and Six that Do Not. Journal of Economics Perspectives.</a:t>
            </a:r>
            <a:endParaRPr lang="pt-BR" sz="1800" dirty="0">
              <a:latin typeface="+mn-lt"/>
            </a:endParaRPr>
          </a:p>
        </p:txBody>
      </p:sp>
    </p:spTree>
    <p:extLst>
      <p:ext uri="{BB962C8B-B14F-4D97-AF65-F5344CB8AC3E}">
        <p14:creationId xmlns:p14="http://schemas.microsoft.com/office/powerpoint/2010/main" val="22060521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4" name="Rectangle 4"/>
          <p:cNvSpPr>
            <a:spLocks noGrp="1" noChangeArrowheads="1"/>
          </p:cNvSpPr>
          <p:nvPr>
            <p:ph type="title"/>
          </p:nvPr>
        </p:nvSpPr>
        <p:spPr>
          <a:xfrm>
            <a:off x="407988" y="101990"/>
            <a:ext cx="8126412" cy="785813"/>
          </a:xfrm>
          <a:noFill/>
        </p:spPr>
        <p:txBody>
          <a:bodyPr/>
          <a:lstStyle/>
          <a:p>
            <a:pPr algn="ctr"/>
            <a:r>
              <a:rPr lang="en-US" sz="4000" dirty="0">
                <a:solidFill>
                  <a:schemeClr val="tx1"/>
                </a:solidFill>
              </a:rPr>
              <a:t>O que é um Mercado ?</a:t>
            </a:r>
          </a:p>
        </p:txBody>
      </p:sp>
      <p:sp>
        <p:nvSpPr>
          <p:cNvPr id="149509" name="Rectangle 5"/>
          <p:cNvSpPr>
            <a:spLocks noGrp="1" noChangeArrowheads="1"/>
          </p:cNvSpPr>
          <p:nvPr>
            <p:ph type="body" idx="1"/>
          </p:nvPr>
        </p:nvSpPr>
        <p:spPr>
          <a:xfrm>
            <a:off x="182900" y="921481"/>
            <a:ext cx="8734771" cy="4883150"/>
          </a:xfrm>
          <a:noFill/>
        </p:spPr>
        <p:txBody>
          <a:bodyPr/>
          <a:lstStyle/>
          <a:p>
            <a:pPr>
              <a:buClrTx/>
              <a:buFont typeface="Wingdings" panose="05000000000000000000" pitchFamily="2" charset="2"/>
              <a:buChar char="§"/>
            </a:pPr>
            <a:r>
              <a:rPr lang="en-US" b="1" dirty="0">
                <a:solidFill>
                  <a:schemeClr val="tx1"/>
                </a:solidFill>
              </a:rPr>
              <a:t>Mercado</a:t>
            </a:r>
          </a:p>
          <a:p>
            <a:pPr lvl="1" algn="just">
              <a:buClrTx/>
              <a:buSzPct val="75000"/>
              <a:buFont typeface="Wingdings" panose="05000000000000000000" pitchFamily="2" charset="2"/>
              <a:buChar char="§"/>
            </a:pPr>
            <a:r>
              <a:rPr lang="en-US" dirty="0">
                <a:solidFill>
                  <a:schemeClr val="tx1"/>
                </a:solidFill>
              </a:rPr>
              <a:t>Um </a:t>
            </a:r>
            <a:r>
              <a:rPr lang="en-US" dirty="0" err="1">
                <a:solidFill>
                  <a:schemeClr val="tx1"/>
                </a:solidFill>
              </a:rPr>
              <a:t>grupo</a:t>
            </a:r>
            <a:r>
              <a:rPr lang="en-US" dirty="0">
                <a:solidFill>
                  <a:schemeClr val="tx1"/>
                </a:solidFill>
              </a:rPr>
              <a:t> de </a:t>
            </a:r>
            <a:r>
              <a:rPr lang="en-US" dirty="0" err="1">
                <a:solidFill>
                  <a:schemeClr val="tx1"/>
                </a:solidFill>
              </a:rPr>
              <a:t>compradores</a:t>
            </a:r>
            <a:r>
              <a:rPr lang="en-US" dirty="0">
                <a:solidFill>
                  <a:schemeClr val="tx1"/>
                </a:solidFill>
              </a:rPr>
              <a:t> e </a:t>
            </a:r>
            <a:r>
              <a:rPr lang="en-US" dirty="0" err="1">
                <a:solidFill>
                  <a:schemeClr val="tx1"/>
                </a:solidFill>
              </a:rPr>
              <a:t>vendedores</a:t>
            </a:r>
            <a:r>
              <a:rPr lang="en-US" dirty="0">
                <a:solidFill>
                  <a:schemeClr val="tx1"/>
                </a:solidFill>
              </a:rPr>
              <a:t> </a:t>
            </a:r>
            <a:r>
              <a:rPr lang="en-US" dirty="0" err="1">
                <a:solidFill>
                  <a:schemeClr val="tx1"/>
                </a:solidFill>
              </a:rPr>
              <a:t>que</a:t>
            </a:r>
            <a:r>
              <a:rPr lang="en-US" dirty="0">
                <a:solidFill>
                  <a:schemeClr val="tx1"/>
                </a:solidFill>
              </a:rPr>
              <a:t>, </a:t>
            </a:r>
            <a:r>
              <a:rPr lang="en-US" dirty="0" err="1">
                <a:solidFill>
                  <a:schemeClr val="tx1"/>
                </a:solidFill>
              </a:rPr>
              <a:t>por</a:t>
            </a:r>
            <a:r>
              <a:rPr lang="en-US" dirty="0">
                <a:solidFill>
                  <a:schemeClr val="tx1"/>
                </a:solidFill>
              </a:rPr>
              <a:t> </a:t>
            </a:r>
            <a:r>
              <a:rPr lang="en-US" dirty="0" err="1">
                <a:solidFill>
                  <a:schemeClr val="tx1"/>
                </a:solidFill>
              </a:rPr>
              <a:t>meio</a:t>
            </a:r>
            <a:r>
              <a:rPr lang="en-US" dirty="0">
                <a:solidFill>
                  <a:schemeClr val="tx1"/>
                </a:solidFill>
              </a:rPr>
              <a:t> de </a:t>
            </a:r>
            <a:r>
              <a:rPr lang="en-US" dirty="0" err="1">
                <a:solidFill>
                  <a:schemeClr val="tx1"/>
                </a:solidFill>
              </a:rPr>
              <a:t>suas</a:t>
            </a:r>
            <a:r>
              <a:rPr lang="en-US" dirty="0">
                <a:solidFill>
                  <a:schemeClr val="tx1"/>
                </a:solidFill>
              </a:rPr>
              <a:t> </a:t>
            </a:r>
            <a:r>
              <a:rPr lang="en-US" dirty="0" err="1">
                <a:solidFill>
                  <a:schemeClr val="tx1"/>
                </a:solidFill>
              </a:rPr>
              <a:t>reais</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potenciais</a:t>
            </a:r>
            <a:r>
              <a:rPr lang="en-US" dirty="0">
                <a:solidFill>
                  <a:schemeClr val="tx1"/>
                </a:solidFill>
              </a:rPr>
              <a:t> </a:t>
            </a:r>
            <a:r>
              <a:rPr lang="en-US" dirty="0" err="1">
                <a:solidFill>
                  <a:schemeClr val="tx1"/>
                </a:solidFill>
              </a:rPr>
              <a:t>interações</a:t>
            </a:r>
            <a:r>
              <a:rPr lang="en-US" dirty="0">
                <a:solidFill>
                  <a:schemeClr val="tx1"/>
                </a:solidFill>
              </a:rPr>
              <a:t>, </a:t>
            </a:r>
            <a:r>
              <a:rPr lang="en-US" dirty="0" err="1">
                <a:solidFill>
                  <a:schemeClr val="tx1"/>
                </a:solidFill>
              </a:rPr>
              <a:t>determina</a:t>
            </a:r>
            <a:r>
              <a:rPr lang="en-US" dirty="0">
                <a:solidFill>
                  <a:schemeClr val="tx1"/>
                </a:solidFill>
              </a:rPr>
              <a:t> o </a:t>
            </a:r>
            <a:r>
              <a:rPr lang="en-US" dirty="0" err="1">
                <a:solidFill>
                  <a:schemeClr val="tx1"/>
                </a:solidFill>
              </a:rPr>
              <a:t>preço</a:t>
            </a:r>
            <a:r>
              <a:rPr lang="en-US" dirty="0">
                <a:solidFill>
                  <a:schemeClr val="tx1"/>
                </a:solidFill>
              </a:rPr>
              <a:t> de um </a:t>
            </a:r>
            <a:r>
              <a:rPr lang="en-US" dirty="0" err="1">
                <a:solidFill>
                  <a:schemeClr val="tx1"/>
                </a:solidFill>
              </a:rPr>
              <a:t>produto</a:t>
            </a:r>
            <a:r>
              <a:rPr lang="en-US" dirty="0">
                <a:solidFill>
                  <a:schemeClr val="tx1"/>
                </a:solidFill>
              </a:rPr>
              <a:t> </a:t>
            </a:r>
            <a:r>
              <a:rPr lang="en-US" dirty="0" err="1">
                <a:solidFill>
                  <a:schemeClr val="tx1"/>
                </a:solidFill>
              </a:rPr>
              <a:t>ou</a:t>
            </a:r>
            <a:r>
              <a:rPr lang="en-US" dirty="0">
                <a:solidFill>
                  <a:schemeClr val="tx1"/>
                </a:solidFill>
              </a:rPr>
              <a:t> de um </a:t>
            </a:r>
            <a:r>
              <a:rPr lang="en-US" dirty="0" err="1">
                <a:solidFill>
                  <a:schemeClr val="tx1"/>
                </a:solidFill>
              </a:rPr>
              <a:t>conjunto</a:t>
            </a:r>
            <a:r>
              <a:rPr lang="en-US" dirty="0">
                <a:solidFill>
                  <a:schemeClr val="tx1"/>
                </a:solidFill>
              </a:rPr>
              <a:t> de </a:t>
            </a:r>
            <a:r>
              <a:rPr lang="en-US" dirty="0" err="1">
                <a:solidFill>
                  <a:schemeClr val="tx1"/>
                </a:solidFill>
              </a:rPr>
              <a:t>produtos</a:t>
            </a:r>
            <a:r>
              <a:rPr lang="en-US" dirty="0">
                <a:solidFill>
                  <a:schemeClr val="tx1"/>
                </a:solidFill>
              </a:rPr>
              <a:t>. </a:t>
            </a:r>
          </a:p>
        </p:txBody>
      </p:sp>
      <p:sp>
        <p:nvSpPr>
          <p:cNvPr id="8" name="Rectangle 5"/>
          <p:cNvSpPr txBox="1">
            <a:spLocks noChangeArrowheads="1"/>
          </p:cNvSpPr>
          <p:nvPr/>
        </p:nvSpPr>
        <p:spPr bwMode="auto">
          <a:xfrm>
            <a:off x="309512" y="3771824"/>
            <a:ext cx="8507412" cy="232426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Font typeface="Wingdings" panose="05000000000000000000" pitchFamily="2" charset="2"/>
              <a:buChar char="§"/>
            </a:pPr>
            <a:r>
              <a:rPr lang="en-US" b="1" kern="0" dirty="0" err="1">
                <a:solidFill>
                  <a:schemeClr val="tx1"/>
                </a:solidFill>
              </a:rPr>
              <a:t>Arbitragem</a:t>
            </a:r>
            <a:endParaRPr lang="en-US" b="1" kern="0" dirty="0">
              <a:solidFill>
                <a:schemeClr val="tx1"/>
              </a:solidFill>
            </a:endParaRPr>
          </a:p>
          <a:p>
            <a:pPr lvl="1" algn="just">
              <a:buClrTx/>
              <a:buSzPct val="75000"/>
              <a:buFont typeface="Wingdings" panose="05000000000000000000" pitchFamily="2" charset="2"/>
              <a:buChar char="§"/>
            </a:pPr>
            <a:r>
              <a:rPr lang="en-US" kern="0" dirty="0" err="1">
                <a:solidFill>
                  <a:schemeClr val="tx1"/>
                </a:solidFill>
              </a:rPr>
              <a:t>Comprar</a:t>
            </a:r>
            <a:r>
              <a:rPr lang="en-US" kern="0" dirty="0">
                <a:solidFill>
                  <a:schemeClr val="tx1"/>
                </a:solidFill>
              </a:rPr>
              <a:t> um </a:t>
            </a:r>
            <a:r>
              <a:rPr lang="en-US" kern="0" dirty="0" err="1">
                <a:solidFill>
                  <a:schemeClr val="tx1"/>
                </a:solidFill>
              </a:rPr>
              <a:t>produto</a:t>
            </a:r>
            <a:r>
              <a:rPr lang="en-US" kern="0" dirty="0">
                <a:solidFill>
                  <a:schemeClr val="tx1"/>
                </a:solidFill>
              </a:rPr>
              <a:t> a um </a:t>
            </a:r>
            <a:r>
              <a:rPr lang="en-US" kern="0" dirty="0" err="1">
                <a:solidFill>
                  <a:schemeClr val="tx1"/>
                </a:solidFill>
              </a:rPr>
              <a:t>preço</a:t>
            </a:r>
            <a:r>
              <a:rPr lang="en-US" kern="0" dirty="0">
                <a:solidFill>
                  <a:schemeClr val="tx1"/>
                </a:solidFill>
              </a:rPr>
              <a:t> </a:t>
            </a:r>
            <a:r>
              <a:rPr lang="en-US" kern="0" dirty="0" err="1">
                <a:solidFill>
                  <a:schemeClr val="tx1"/>
                </a:solidFill>
              </a:rPr>
              <a:t>mais</a:t>
            </a:r>
            <a:r>
              <a:rPr lang="en-US" kern="0" dirty="0">
                <a:solidFill>
                  <a:schemeClr val="tx1"/>
                </a:solidFill>
              </a:rPr>
              <a:t> </a:t>
            </a:r>
            <a:r>
              <a:rPr lang="en-US" kern="0" dirty="0" err="1">
                <a:solidFill>
                  <a:schemeClr val="tx1"/>
                </a:solidFill>
              </a:rPr>
              <a:t>baixo</a:t>
            </a:r>
            <a:r>
              <a:rPr lang="en-US" kern="0" dirty="0">
                <a:solidFill>
                  <a:schemeClr val="tx1"/>
                </a:solidFill>
              </a:rPr>
              <a:t> e vender a um </a:t>
            </a:r>
            <a:r>
              <a:rPr lang="en-US" kern="0" dirty="0" err="1">
                <a:solidFill>
                  <a:schemeClr val="tx1"/>
                </a:solidFill>
              </a:rPr>
              <a:t>preço</a:t>
            </a:r>
            <a:r>
              <a:rPr lang="en-US" kern="0" dirty="0">
                <a:solidFill>
                  <a:schemeClr val="tx1"/>
                </a:solidFill>
              </a:rPr>
              <a:t> </a:t>
            </a:r>
            <a:r>
              <a:rPr lang="en-US" kern="0" dirty="0" err="1">
                <a:solidFill>
                  <a:schemeClr val="tx1"/>
                </a:solidFill>
              </a:rPr>
              <a:t>mais</a:t>
            </a:r>
            <a:r>
              <a:rPr lang="en-US" kern="0" dirty="0">
                <a:solidFill>
                  <a:schemeClr val="tx1"/>
                </a:solidFill>
              </a:rPr>
              <a:t> alto. </a:t>
            </a:r>
          </a:p>
          <a:p>
            <a:pPr lvl="1" algn="just">
              <a:buClrTx/>
              <a:buSzPct val="75000"/>
              <a:buFont typeface="Wingdings" panose="05000000000000000000" pitchFamily="2" charset="2"/>
              <a:buChar char="§"/>
            </a:pPr>
            <a:r>
              <a:rPr lang="en-US" kern="0" dirty="0">
                <a:solidFill>
                  <a:schemeClr val="tx1"/>
                </a:solidFill>
              </a:rPr>
              <a:t>A </a:t>
            </a:r>
            <a:r>
              <a:rPr lang="en-US" kern="0" dirty="0" err="1">
                <a:solidFill>
                  <a:schemeClr val="tx1"/>
                </a:solidFill>
              </a:rPr>
              <a:t>arbitragem</a:t>
            </a:r>
            <a:r>
              <a:rPr lang="en-US" kern="0" dirty="0">
                <a:solidFill>
                  <a:schemeClr val="tx1"/>
                </a:solidFill>
              </a:rPr>
              <a:t> </a:t>
            </a:r>
            <a:r>
              <a:rPr lang="en-US" kern="0" dirty="0" err="1">
                <a:solidFill>
                  <a:schemeClr val="tx1"/>
                </a:solidFill>
              </a:rPr>
              <a:t>permite</a:t>
            </a:r>
            <a:r>
              <a:rPr lang="en-US" kern="0" dirty="0">
                <a:solidFill>
                  <a:schemeClr val="tx1"/>
                </a:solidFill>
              </a:rPr>
              <a:t> que o </a:t>
            </a:r>
            <a:r>
              <a:rPr lang="en-US" kern="0" dirty="0" err="1">
                <a:solidFill>
                  <a:schemeClr val="tx1"/>
                </a:solidFill>
              </a:rPr>
              <a:t>mercado</a:t>
            </a:r>
            <a:r>
              <a:rPr lang="en-US" kern="0" dirty="0">
                <a:solidFill>
                  <a:schemeClr val="tx1"/>
                </a:solidFill>
              </a:rPr>
              <a:t> </a:t>
            </a:r>
            <a:r>
              <a:rPr lang="en-US" kern="0" dirty="0" err="1">
                <a:solidFill>
                  <a:schemeClr val="tx1"/>
                </a:solidFill>
              </a:rPr>
              <a:t>convirja</a:t>
            </a:r>
            <a:r>
              <a:rPr lang="en-US" kern="0" dirty="0">
                <a:solidFill>
                  <a:schemeClr val="tx1"/>
                </a:solidFill>
              </a:rPr>
              <a:t> para </a:t>
            </a:r>
            <a:r>
              <a:rPr lang="en-US" kern="0" dirty="0" err="1">
                <a:solidFill>
                  <a:schemeClr val="tx1"/>
                </a:solidFill>
              </a:rPr>
              <a:t>uma</a:t>
            </a:r>
            <a:r>
              <a:rPr lang="en-US" kern="0" dirty="0">
                <a:solidFill>
                  <a:schemeClr val="tx1"/>
                </a:solidFill>
              </a:rPr>
              <a:t> </a:t>
            </a:r>
            <a:r>
              <a:rPr lang="en-US" kern="0" dirty="0" err="1">
                <a:solidFill>
                  <a:schemeClr val="tx1"/>
                </a:solidFill>
              </a:rPr>
              <a:t>situação</a:t>
            </a:r>
            <a:r>
              <a:rPr lang="en-US" kern="0" dirty="0">
                <a:solidFill>
                  <a:schemeClr val="tx1"/>
                </a:solidFill>
              </a:rPr>
              <a:t> de </a:t>
            </a:r>
            <a:r>
              <a:rPr lang="en-US" kern="0" dirty="0" err="1">
                <a:solidFill>
                  <a:schemeClr val="tx1"/>
                </a:solidFill>
              </a:rPr>
              <a:t>equilíbrio</a:t>
            </a:r>
            <a:r>
              <a:rPr lang="en-US" kern="0" dirty="0">
                <a:solidFill>
                  <a:schemeClr val="tx1"/>
                </a:solidFill>
              </a:rPr>
              <a:t>.</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5F6A5409-A8CE-44C8-BB90-FF57242CA9FC}"/>
              </a:ext>
            </a:extLst>
          </p:cNvPr>
          <p:cNvSpPr>
            <a:spLocks noGrp="1" noChangeArrowheads="1"/>
          </p:cNvSpPr>
          <p:nvPr>
            <p:ph type="title"/>
          </p:nvPr>
        </p:nvSpPr>
        <p:spPr>
          <a:xfrm>
            <a:off x="450192" y="158262"/>
            <a:ext cx="8126412" cy="785813"/>
          </a:xfrm>
          <a:noFill/>
        </p:spPr>
        <p:txBody>
          <a:bodyPr/>
          <a:lstStyle/>
          <a:p>
            <a:pPr algn="ctr"/>
            <a:r>
              <a:rPr lang="en-US" sz="4000" dirty="0" err="1">
                <a:solidFill>
                  <a:schemeClr val="tx1"/>
                </a:solidFill>
              </a:rPr>
              <a:t>Modelos</a:t>
            </a:r>
            <a:r>
              <a:rPr lang="en-US" sz="4000" dirty="0">
                <a:solidFill>
                  <a:schemeClr val="tx1"/>
                </a:solidFill>
              </a:rPr>
              <a:t> e </a:t>
            </a:r>
            <a:r>
              <a:rPr lang="en-US" sz="4000" dirty="0" err="1">
                <a:solidFill>
                  <a:schemeClr val="tx1"/>
                </a:solidFill>
              </a:rPr>
              <a:t>Análise</a:t>
            </a:r>
            <a:r>
              <a:rPr lang="en-US" sz="4000" dirty="0">
                <a:solidFill>
                  <a:schemeClr val="tx1"/>
                </a:solidFill>
              </a:rPr>
              <a:t> </a:t>
            </a:r>
            <a:r>
              <a:rPr lang="en-US" sz="4000" dirty="0" err="1">
                <a:solidFill>
                  <a:schemeClr val="tx1"/>
                </a:solidFill>
              </a:rPr>
              <a:t>Econômica</a:t>
            </a:r>
            <a:endParaRPr lang="en-US" sz="4000" dirty="0">
              <a:solidFill>
                <a:schemeClr val="tx1"/>
              </a:solidFill>
            </a:endParaRPr>
          </a:p>
        </p:txBody>
      </p:sp>
      <p:sp>
        <p:nvSpPr>
          <p:cNvPr id="7" name="Rectangle 3">
            <a:extLst>
              <a:ext uri="{FF2B5EF4-FFF2-40B4-BE49-F238E27FC236}">
                <a16:creationId xmlns:a16="http://schemas.microsoft.com/office/drawing/2014/main" id="{97521914-FA39-4C79-95E3-41B0D0C3A487}"/>
              </a:ext>
            </a:extLst>
          </p:cNvPr>
          <p:cNvSpPr txBox="1">
            <a:spLocks noChangeArrowheads="1"/>
          </p:cNvSpPr>
          <p:nvPr/>
        </p:nvSpPr>
        <p:spPr bwMode="auto">
          <a:xfrm>
            <a:off x="32818" y="991773"/>
            <a:ext cx="8984570" cy="41910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99000"/>
              <a:buFont typeface="Wingdings" pitchFamily="2" charset="2"/>
              <a:buChar char="§"/>
            </a:pPr>
            <a:r>
              <a:rPr lang="en-US" altLang="pt-BR" sz="2800" kern="0" dirty="0">
                <a:solidFill>
                  <a:schemeClr val="tx2"/>
                </a:solidFill>
              </a:rPr>
              <a:t>Como </a:t>
            </a:r>
            <a:r>
              <a:rPr lang="en-US" altLang="pt-BR" sz="2800" kern="0" dirty="0" err="1">
                <a:solidFill>
                  <a:schemeClr val="tx2"/>
                </a:solidFill>
              </a:rPr>
              <a:t>foi</a:t>
            </a:r>
            <a:r>
              <a:rPr lang="en-US" altLang="pt-BR" sz="2800" kern="0" dirty="0">
                <a:solidFill>
                  <a:schemeClr val="tx2"/>
                </a:solidFill>
              </a:rPr>
              <a:t> </a:t>
            </a:r>
            <a:r>
              <a:rPr lang="en-US" altLang="pt-BR" sz="2800" kern="0" dirty="0" err="1">
                <a:solidFill>
                  <a:schemeClr val="tx2"/>
                </a:solidFill>
              </a:rPr>
              <a:t>dito</a:t>
            </a:r>
            <a:r>
              <a:rPr lang="en-US" altLang="pt-BR" sz="2800" kern="0" dirty="0">
                <a:solidFill>
                  <a:schemeClr val="tx2"/>
                </a:solidFill>
              </a:rPr>
              <a:t> </a:t>
            </a:r>
            <a:r>
              <a:rPr lang="en-US" altLang="pt-BR" sz="2800" kern="0" dirty="0" err="1">
                <a:solidFill>
                  <a:schemeClr val="tx2"/>
                </a:solidFill>
              </a:rPr>
              <a:t>anteriormente</a:t>
            </a:r>
            <a:r>
              <a:rPr lang="en-US" altLang="pt-BR" sz="2800" kern="0" dirty="0">
                <a:solidFill>
                  <a:schemeClr val="tx2"/>
                </a:solidFill>
              </a:rPr>
              <a:t>, </a:t>
            </a:r>
            <a:r>
              <a:rPr lang="en-US" altLang="pt-BR" sz="2800" kern="0" dirty="0" err="1">
                <a:solidFill>
                  <a:schemeClr val="tx2"/>
                </a:solidFill>
              </a:rPr>
              <a:t>utilizamos</a:t>
            </a:r>
            <a:r>
              <a:rPr lang="en-US" altLang="pt-BR" sz="2800" kern="0" dirty="0">
                <a:solidFill>
                  <a:schemeClr val="tx2"/>
                </a:solidFill>
              </a:rPr>
              <a:t> </a:t>
            </a:r>
            <a:r>
              <a:rPr lang="en-US" altLang="pt-BR" sz="2800" kern="0" dirty="0" err="1">
                <a:solidFill>
                  <a:schemeClr val="tx2"/>
                </a:solidFill>
              </a:rPr>
              <a:t>modelos</a:t>
            </a:r>
            <a:r>
              <a:rPr lang="en-US" altLang="pt-BR" sz="2800" kern="0" dirty="0">
                <a:solidFill>
                  <a:schemeClr val="tx2"/>
                </a:solidFill>
              </a:rPr>
              <a:t>, que nada </a:t>
            </a:r>
            <a:r>
              <a:rPr lang="en-US" altLang="pt-BR" sz="2800" kern="0" dirty="0" err="1">
                <a:solidFill>
                  <a:schemeClr val="tx2"/>
                </a:solidFill>
              </a:rPr>
              <a:t>mais</a:t>
            </a:r>
            <a:r>
              <a:rPr lang="en-US" altLang="pt-BR" sz="2800" kern="0" dirty="0">
                <a:solidFill>
                  <a:schemeClr val="tx2"/>
                </a:solidFill>
              </a:rPr>
              <a:t> </a:t>
            </a:r>
            <a:r>
              <a:rPr lang="en-US" altLang="pt-BR" sz="2800" kern="0" dirty="0" err="1">
                <a:solidFill>
                  <a:schemeClr val="tx2"/>
                </a:solidFill>
              </a:rPr>
              <a:t>são</a:t>
            </a:r>
            <a:r>
              <a:rPr lang="en-US" altLang="pt-BR" sz="2800" kern="0" dirty="0">
                <a:solidFill>
                  <a:schemeClr val="tx2"/>
                </a:solidFill>
              </a:rPr>
              <a:t> do que a </a:t>
            </a:r>
            <a:r>
              <a:rPr lang="en-US" altLang="pt-BR" sz="2800" kern="0" dirty="0" err="1">
                <a:solidFill>
                  <a:schemeClr val="tx2"/>
                </a:solidFill>
              </a:rPr>
              <a:t>representação</a:t>
            </a:r>
            <a:r>
              <a:rPr lang="en-US" altLang="pt-BR" sz="2800" kern="0" dirty="0">
                <a:solidFill>
                  <a:schemeClr val="tx2"/>
                </a:solidFill>
              </a:rPr>
              <a:t> </a:t>
            </a:r>
            <a:r>
              <a:rPr lang="en-US" altLang="pt-BR" sz="2800" kern="0" dirty="0" err="1">
                <a:solidFill>
                  <a:schemeClr val="tx2"/>
                </a:solidFill>
              </a:rPr>
              <a:t>matemática</a:t>
            </a:r>
            <a:r>
              <a:rPr lang="en-US" altLang="pt-BR" sz="2800" kern="0" dirty="0">
                <a:solidFill>
                  <a:schemeClr val="tx2"/>
                </a:solidFill>
              </a:rPr>
              <a:t> de </a:t>
            </a:r>
            <a:r>
              <a:rPr lang="en-US" altLang="pt-BR" sz="2800" kern="0" dirty="0" err="1">
                <a:solidFill>
                  <a:schemeClr val="tx2"/>
                </a:solidFill>
              </a:rPr>
              <a:t>uma</a:t>
            </a:r>
            <a:r>
              <a:rPr lang="en-US" altLang="pt-BR" sz="2800" kern="0" dirty="0">
                <a:solidFill>
                  <a:schemeClr val="tx2"/>
                </a:solidFill>
              </a:rPr>
              <a:t> </a:t>
            </a:r>
            <a:r>
              <a:rPr lang="en-US" altLang="pt-BR" sz="2800" kern="0" dirty="0" err="1">
                <a:solidFill>
                  <a:schemeClr val="tx2"/>
                </a:solidFill>
              </a:rPr>
              <a:t>teoria</a:t>
            </a:r>
            <a:r>
              <a:rPr lang="en-US" altLang="pt-BR" sz="2800" kern="0" dirty="0">
                <a:solidFill>
                  <a:schemeClr val="tx2"/>
                </a:solidFill>
              </a:rPr>
              <a:t>.</a:t>
            </a:r>
          </a:p>
          <a:p>
            <a:pPr algn="just">
              <a:spcBef>
                <a:spcPts val="0"/>
              </a:spcBef>
              <a:buClrTx/>
              <a:buSzPct val="99000"/>
              <a:buFont typeface="Wingdings" pitchFamily="2" charset="2"/>
              <a:buChar char="§"/>
            </a:pPr>
            <a:endParaRPr lang="en-US" altLang="pt-BR" sz="600" kern="0" dirty="0">
              <a:solidFill>
                <a:schemeClr val="tx2"/>
              </a:solidFill>
            </a:endParaRPr>
          </a:p>
          <a:p>
            <a:pPr algn="just">
              <a:spcBef>
                <a:spcPts val="0"/>
              </a:spcBef>
              <a:buClrTx/>
              <a:buSzPct val="99000"/>
              <a:buFont typeface="Wingdings" pitchFamily="2" charset="2"/>
              <a:buChar char="§"/>
            </a:pPr>
            <a:r>
              <a:rPr lang="en-US" altLang="pt-BR" sz="2800" kern="0" dirty="0" err="1">
                <a:solidFill>
                  <a:schemeClr val="tx2"/>
                </a:solidFill>
              </a:rPr>
              <a:t>Veremos</a:t>
            </a:r>
            <a:r>
              <a:rPr lang="en-US" altLang="pt-BR" sz="2800" kern="0" dirty="0">
                <a:solidFill>
                  <a:schemeClr val="tx2"/>
                </a:solidFill>
              </a:rPr>
              <a:t> que </a:t>
            </a:r>
            <a:r>
              <a:rPr lang="en-US" altLang="pt-BR" sz="2800" kern="0" dirty="0" err="1">
                <a:solidFill>
                  <a:schemeClr val="tx2"/>
                </a:solidFill>
              </a:rPr>
              <a:t>alguns</a:t>
            </a:r>
            <a:r>
              <a:rPr lang="en-US" altLang="pt-BR" sz="2800" kern="0" dirty="0">
                <a:solidFill>
                  <a:schemeClr val="tx2"/>
                </a:solidFill>
              </a:rPr>
              <a:t> </a:t>
            </a:r>
            <a:r>
              <a:rPr lang="en-US" altLang="pt-BR" sz="2800" kern="0" dirty="0" err="1">
                <a:solidFill>
                  <a:schemeClr val="tx2"/>
                </a:solidFill>
              </a:rPr>
              <a:t>modelos</a:t>
            </a:r>
            <a:r>
              <a:rPr lang="en-US" altLang="pt-BR" sz="2800" kern="0" dirty="0">
                <a:solidFill>
                  <a:schemeClr val="tx2"/>
                </a:solidFill>
              </a:rPr>
              <a:t> </a:t>
            </a:r>
            <a:r>
              <a:rPr lang="en-US" altLang="pt-BR" sz="2800" kern="0" dirty="0" err="1">
                <a:solidFill>
                  <a:schemeClr val="tx2"/>
                </a:solidFill>
              </a:rPr>
              <a:t>bastante</a:t>
            </a:r>
            <a:r>
              <a:rPr lang="en-US" altLang="pt-BR" sz="2800" kern="0" dirty="0">
                <a:solidFill>
                  <a:schemeClr val="tx2"/>
                </a:solidFill>
              </a:rPr>
              <a:t> simples </a:t>
            </a:r>
            <a:r>
              <a:rPr lang="en-US" altLang="pt-BR" sz="2800" kern="0" dirty="0" err="1">
                <a:solidFill>
                  <a:schemeClr val="tx2"/>
                </a:solidFill>
              </a:rPr>
              <a:t>são</a:t>
            </a:r>
            <a:r>
              <a:rPr lang="en-US" altLang="pt-BR" sz="2800" kern="0" dirty="0">
                <a:solidFill>
                  <a:schemeClr val="tx2"/>
                </a:solidFill>
              </a:rPr>
              <a:t> </a:t>
            </a:r>
            <a:r>
              <a:rPr lang="en-US" altLang="pt-BR" sz="2800" kern="0" dirty="0" err="1">
                <a:solidFill>
                  <a:schemeClr val="tx2"/>
                </a:solidFill>
              </a:rPr>
              <a:t>fundamentais</a:t>
            </a:r>
            <a:r>
              <a:rPr lang="en-US" altLang="pt-BR" sz="2800" kern="0" dirty="0">
                <a:solidFill>
                  <a:schemeClr val="tx2"/>
                </a:solidFill>
              </a:rPr>
              <a:t> para a </a:t>
            </a:r>
            <a:r>
              <a:rPr lang="en-US" altLang="pt-BR" sz="2800" kern="0" dirty="0" err="1">
                <a:solidFill>
                  <a:schemeClr val="tx2"/>
                </a:solidFill>
              </a:rPr>
              <a:t>organização</a:t>
            </a:r>
            <a:r>
              <a:rPr lang="en-US" altLang="pt-BR" sz="2800" kern="0" dirty="0">
                <a:solidFill>
                  <a:schemeClr val="tx2"/>
                </a:solidFill>
              </a:rPr>
              <a:t> das </a:t>
            </a:r>
            <a:r>
              <a:rPr lang="en-US" altLang="pt-BR" sz="2800" kern="0" dirty="0" err="1">
                <a:solidFill>
                  <a:schemeClr val="tx2"/>
                </a:solidFill>
              </a:rPr>
              <a:t>ideias</a:t>
            </a:r>
            <a:r>
              <a:rPr lang="en-US" altLang="pt-BR" sz="2800" kern="0" dirty="0">
                <a:solidFill>
                  <a:schemeClr val="tx2"/>
                </a:solidFill>
              </a:rPr>
              <a:t> e, </a:t>
            </a:r>
            <a:r>
              <a:rPr lang="en-US" altLang="pt-BR" sz="2800" kern="0" dirty="0" err="1">
                <a:solidFill>
                  <a:schemeClr val="tx2"/>
                </a:solidFill>
              </a:rPr>
              <a:t>consequentemente</a:t>
            </a:r>
            <a:r>
              <a:rPr lang="en-US" altLang="pt-BR" sz="2800" kern="0" dirty="0">
                <a:solidFill>
                  <a:schemeClr val="tx2"/>
                </a:solidFill>
              </a:rPr>
              <a:t>, para o </a:t>
            </a:r>
            <a:r>
              <a:rPr lang="en-US" altLang="pt-BR" sz="2800" kern="0" dirty="0" err="1">
                <a:solidFill>
                  <a:schemeClr val="tx2"/>
                </a:solidFill>
              </a:rPr>
              <a:t>aprendizado</a:t>
            </a:r>
            <a:r>
              <a:rPr lang="en-US" altLang="pt-BR" sz="2800" kern="0" dirty="0">
                <a:solidFill>
                  <a:schemeClr val="tx2"/>
                </a:solidFill>
              </a:rPr>
              <a:t> da </a:t>
            </a:r>
            <a:r>
              <a:rPr lang="en-US" altLang="pt-BR" sz="2800" kern="0" dirty="0" err="1">
                <a:solidFill>
                  <a:schemeClr val="tx2"/>
                </a:solidFill>
              </a:rPr>
              <a:t>teoria</a:t>
            </a:r>
            <a:r>
              <a:rPr lang="en-US" altLang="pt-BR" sz="2800" kern="0" dirty="0">
                <a:solidFill>
                  <a:schemeClr val="tx2"/>
                </a:solidFill>
              </a:rPr>
              <a:t> </a:t>
            </a:r>
            <a:r>
              <a:rPr lang="en-US" altLang="pt-BR" sz="2800" kern="0" dirty="0" err="1">
                <a:solidFill>
                  <a:schemeClr val="tx2"/>
                </a:solidFill>
              </a:rPr>
              <a:t>econômica</a:t>
            </a:r>
            <a:r>
              <a:rPr lang="en-US" altLang="pt-BR" sz="2800" kern="0" dirty="0">
                <a:solidFill>
                  <a:schemeClr val="tx2"/>
                </a:solidFill>
              </a:rPr>
              <a:t>.</a:t>
            </a:r>
          </a:p>
          <a:p>
            <a:pPr algn="just">
              <a:spcBef>
                <a:spcPts val="0"/>
              </a:spcBef>
              <a:buClrTx/>
              <a:buSzPct val="99000"/>
              <a:buFont typeface="Wingdings" pitchFamily="2" charset="2"/>
              <a:buChar char="§"/>
            </a:pPr>
            <a:endParaRPr lang="en-US" altLang="pt-BR" sz="800" kern="0" dirty="0">
              <a:solidFill>
                <a:schemeClr val="tx2"/>
              </a:solidFill>
            </a:endParaRPr>
          </a:p>
          <a:p>
            <a:pPr algn="just">
              <a:spcBef>
                <a:spcPts val="0"/>
              </a:spcBef>
              <a:buClrTx/>
              <a:buSzPct val="99000"/>
              <a:buFont typeface="Wingdings" pitchFamily="2" charset="2"/>
              <a:buChar char="§"/>
            </a:pPr>
            <a:r>
              <a:rPr lang="en-US" altLang="pt-BR" sz="2800" kern="0" dirty="0" err="1">
                <a:solidFill>
                  <a:schemeClr val="tx2"/>
                </a:solidFill>
              </a:rPr>
              <a:t>Dois</a:t>
            </a:r>
            <a:r>
              <a:rPr lang="en-US" altLang="pt-BR" sz="2800" kern="0" dirty="0">
                <a:solidFill>
                  <a:schemeClr val="tx2"/>
                </a:solidFill>
              </a:rPr>
              <a:t> </a:t>
            </a:r>
            <a:r>
              <a:rPr lang="en-US" altLang="pt-BR" sz="2800" kern="0" dirty="0" err="1">
                <a:solidFill>
                  <a:schemeClr val="tx2"/>
                </a:solidFill>
              </a:rPr>
              <a:t>desses</a:t>
            </a:r>
            <a:r>
              <a:rPr lang="en-US" altLang="pt-BR" sz="2800" kern="0" dirty="0">
                <a:solidFill>
                  <a:schemeClr val="tx2"/>
                </a:solidFill>
              </a:rPr>
              <a:t> </a:t>
            </a:r>
            <a:r>
              <a:rPr lang="en-US" altLang="pt-BR" sz="2800" kern="0" dirty="0" err="1">
                <a:solidFill>
                  <a:schemeClr val="tx2"/>
                </a:solidFill>
              </a:rPr>
              <a:t>modelos</a:t>
            </a:r>
            <a:r>
              <a:rPr lang="en-US" altLang="pt-BR" sz="2800" kern="0" dirty="0">
                <a:solidFill>
                  <a:schemeClr val="tx2"/>
                </a:solidFill>
              </a:rPr>
              <a:t>, </a:t>
            </a:r>
            <a:r>
              <a:rPr lang="en-US" altLang="pt-BR" sz="2800" kern="0" dirty="0" err="1">
                <a:solidFill>
                  <a:schemeClr val="tx2"/>
                </a:solidFill>
              </a:rPr>
              <a:t>bastante</a:t>
            </a:r>
            <a:r>
              <a:rPr lang="en-US" altLang="pt-BR" sz="2800" kern="0" dirty="0">
                <a:solidFill>
                  <a:schemeClr val="tx2"/>
                </a:solidFill>
              </a:rPr>
              <a:t> simples e </a:t>
            </a:r>
            <a:r>
              <a:rPr lang="en-US" altLang="pt-BR" sz="2800" kern="0" dirty="0" err="1">
                <a:solidFill>
                  <a:schemeClr val="tx2"/>
                </a:solidFill>
              </a:rPr>
              <a:t>populares</a:t>
            </a:r>
            <a:r>
              <a:rPr lang="en-US" altLang="pt-BR" sz="2800" kern="0" dirty="0">
                <a:solidFill>
                  <a:schemeClr val="tx2"/>
                </a:solidFill>
              </a:rPr>
              <a:t>:</a:t>
            </a:r>
          </a:p>
          <a:p>
            <a:pPr algn="just">
              <a:spcBef>
                <a:spcPts val="0"/>
              </a:spcBef>
              <a:buClrTx/>
              <a:buSzPct val="99000"/>
              <a:buFont typeface="Wingdings" pitchFamily="2" charset="2"/>
              <a:buChar char="§"/>
            </a:pPr>
            <a:endParaRPr lang="en-US" altLang="pt-BR" sz="400" kern="0" dirty="0">
              <a:solidFill>
                <a:schemeClr val="tx2"/>
              </a:solidFill>
            </a:endParaRPr>
          </a:p>
          <a:p>
            <a:pPr algn="just">
              <a:spcBef>
                <a:spcPts val="0"/>
              </a:spcBef>
              <a:buClrTx/>
              <a:buSzPct val="99000"/>
              <a:buFont typeface="Wingdings" pitchFamily="2" charset="2"/>
              <a:buChar char="§"/>
            </a:pPr>
            <a:endParaRPr lang="en-US" altLang="pt-BR" sz="400" kern="0" dirty="0">
              <a:solidFill>
                <a:schemeClr val="tx2"/>
              </a:solidFill>
            </a:endParaRPr>
          </a:p>
          <a:p>
            <a:pPr marL="971550" lvl="1" indent="-514350" algn="just">
              <a:spcBef>
                <a:spcPts val="0"/>
              </a:spcBef>
              <a:buClrTx/>
              <a:buSzPct val="99000"/>
              <a:buFont typeface="+mj-lt"/>
              <a:buAutoNum type="arabicParenR"/>
            </a:pPr>
            <a:r>
              <a:rPr lang="en-US" altLang="pt-BR" sz="2600" kern="0" dirty="0" err="1">
                <a:solidFill>
                  <a:schemeClr val="tx2"/>
                </a:solidFill>
              </a:rPr>
              <a:t>Modelo</a:t>
            </a:r>
            <a:r>
              <a:rPr lang="en-US" altLang="pt-BR" sz="2600" kern="0" dirty="0">
                <a:solidFill>
                  <a:schemeClr val="tx2"/>
                </a:solidFill>
              </a:rPr>
              <a:t> de </a:t>
            </a:r>
            <a:r>
              <a:rPr lang="en-US" altLang="pt-BR" sz="2600" kern="0" dirty="0" err="1">
                <a:solidFill>
                  <a:schemeClr val="tx2"/>
                </a:solidFill>
              </a:rPr>
              <a:t>Demanda</a:t>
            </a:r>
            <a:r>
              <a:rPr lang="en-US" altLang="pt-BR" sz="2600" kern="0" dirty="0">
                <a:solidFill>
                  <a:schemeClr val="tx2"/>
                </a:solidFill>
              </a:rPr>
              <a:t> e </a:t>
            </a:r>
            <a:r>
              <a:rPr lang="en-US" altLang="pt-BR" sz="2600" kern="0" dirty="0" err="1">
                <a:solidFill>
                  <a:schemeClr val="tx2"/>
                </a:solidFill>
              </a:rPr>
              <a:t>Oferta</a:t>
            </a:r>
            <a:endParaRPr lang="en-US" altLang="pt-BR" sz="2600" kern="0" dirty="0">
              <a:solidFill>
                <a:schemeClr val="tx2"/>
              </a:solidFill>
            </a:endParaRPr>
          </a:p>
          <a:p>
            <a:pPr lvl="2" algn="just">
              <a:spcBef>
                <a:spcPts val="0"/>
              </a:spcBef>
              <a:buClrTx/>
              <a:buSzPct val="99000"/>
              <a:buFont typeface="Wingdings" pitchFamily="2" charset="2"/>
              <a:buChar char="§"/>
            </a:pPr>
            <a:r>
              <a:rPr lang="en-US" altLang="pt-BR" sz="2600" kern="0" dirty="0" err="1">
                <a:solidFill>
                  <a:schemeClr val="tx2"/>
                </a:solidFill>
              </a:rPr>
              <a:t>Representação</a:t>
            </a:r>
            <a:r>
              <a:rPr lang="en-US" altLang="pt-BR" sz="2600" kern="0" dirty="0">
                <a:solidFill>
                  <a:schemeClr val="tx2"/>
                </a:solidFill>
              </a:rPr>
              <a:t> do Mercado (</a:t>
            </a:r>
            <a:r>
              <a:rPr lang="en-US" altLang="pt-BR" sz="2600" kern="0" dirty="0" err="1">
                <a:solidFill>
                  <a:schemeClr val="tx2"/>
                </a:solidFill>
              </a:rPr>
              <a:t>veremos</a:t>
            </a:r>
            <a:r>
              <a:rPr lang="en-US" altLang="pt-BR" sz="2600" kern="0" dirty="0">
                <a:solidFill>
                  <a:schemeClr val="tx2"/>
                </a:solidFill>
              </a:rPr>
              <a:t> a </a:t>
            </a:r>
            <a:r>
              <a:rPr lang="en-US" altLang="pt-BR" sz="2600" kern="0" dirty="0" err="1">
                <a:solidFill>
                  <a:schemeClr val="tx2"/>
                </a:solidFill>
              </a:rPr>
              <a:t>seguir</a:t>
            </a:r>
            <a:r>
              <a:rPr lang="en-US" altLang="pt-BR" sz="2600" kern="0" dirty="0">
                <a:solidFill>
                  <a:schemeClr val="tx2"/>
                </a:solidFill>
              </a:rPr>
              <a:t>)</a:t>
            </a:r>
          </a:p>
          <a:p>
            <a:pPr lvl="2" algn="just">
              <a:spcBef>
                <a:spcPts val="0"/>
              </a:spcBef>
              <a:buClrTx/>
              <a:buSzPct val="99000"/>
              <a:buFont typeface="Wingdings" pitchFamily="2" charset="2"/>
              <a:buChar char="§"/>
            </a:pPr>
            <a:endParaRPr lang="en-US" altLang="pt-BR" sz="400" kern="0" dirty="0">
              <a:solidFill>
                <a:schemeClr val="tx2"/>
              </a:solidFill>
            </a:endParaRPr>
          </a:p>
          <a:p>
            <a:pPr lvl="2" algn="just">
              <a:spcBef>
                <a:spcPts val="0"/>
              </a:spcBef>
              <a:buClrTx/>
              <a:buSzPct val="99000"/>
              <a:buFont typeface="Wingdings" pitchFamily="2" charset="2"/>
              <a:buChar char="§"/>
            </a:pPr>
            <a:endParaRPr lang="en-US" altLang="pt-BR" sz="400" kern="0" dirty="0">
              <a:solidFill>
                <a:schemeClr val="tx2"/>
              </a:solidFill>
            </a:endParaRPr>
          </a:p>
          <a:p>
            <a:pPr marL="914400" lvl="1" indent="-457200" algn="just">
              <a:spcBef>
                <a:spcPts val="0"/>
              </a:spcBef>
              <a:buClrTx/>
              <a:buSzPct val="99000"/>
              <a:buFont typeface="+mj-lt"/>
              <a:buAutoNum type="arabicParenR"/>
            </a:pPr>
            <a:r>
              <a:rPr lang="en-US" altLang="pt-BR" sz="2400" kern="0" dirty="0" err="1">
                <a:solidFill>
                  <a:schemeClr val="tx2"/>
                </a:solidFill>
              </a:rPr>
              <a:t>Modelo</a:t>
            </a:r>
            <a:r>
              <a:rPr lang="en-US" altLang="pt-BR" sz="2400" kern="0" dirty="0">
                <a:solidFill>
                  <a:schemeClr val="tx2"/>
                </a:solidFill>
              </a:rPr>
              <a:t> da </a:t>
            </a:r>
            <a:r>
              <a:rPr lang="en-US" altLang="pt-BR" sz="2400" kern="0" dirty="0" err="1">
                <a:solidFill>
                  <a:schemeClr val="tx2"/>
                </a:solidFill>
              </a:rPr>
              <a:t>Fronteira</a:t>
            </a:r>
            <a:r>
              <a:rPr lang="en-US" altLang="pt-BR" sz="2400" kern="0" dirty="0">
                <a:solidFill>
                  <a:schemeClr val="tx2"/>
                </a:solidFill>
              </a:rPr>
              <a:t> de </a:t>
            </a:r>
            <a:r>
              <a:rPr lang="en-US" altLang="pt-BR" sz="2400" kern="0" dirty="0" err="1">
                <a:solidFill>
                  <a:schemeClr val="tx2"/>
                </a:solidFill>
              </a:rPr>
              <a:t>Possibilidades</a:t>
            </a:r>
            <a:r>
              <a:rPr lang="en-US" altLang="pt-BR" sz="2400" kern="0" dirty="0">
                <a:solidFill>
                  <a:schemeClr val="tx2"/>
                </a:solidFill>
              </a:rPr>
              <a:t> de </a:t>
            </a:r>
            <a:r>
              <a:rPr lang="en-US" altLang="pt-BR" sz="2400" kern="0" dirty="0" err="1">
                <a:solidFill>
                  <a:schemeClr val="tx2"/>
                </a:solidFill>
              </a:rPr>
              <a:t>Produção</a:t>
            </a:r>
            <a:r>
              <a:rPr lang="en-US" altLang="pt-BR" sz="2400" kern="0" dirty="0">
                <a:solidFill>
                  <a:schemeClr val="tx2"/>
                </a:solidFill>
              </a:rPr>
              <a:t> (FPP)</a:t>
            </a:r>
          </a:p>
        </p:txBody>
      </p:sp>
    </p:spTree>
    <p:extLst>
      <p:ext uri="{BB962C8B-B14F-4D97-AF65-F5344CB8AC3E}">
        <p14:creationId xmlns:p14="http://schemas.microsoft.com/office/powerpoint/2010/main" val="13661531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 calcmode="lin" valueType="num">
                                      <p:cBhvr additive="base">
                                        <p:cTn id="1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anim calcmode="lin" valueType="num">
                                      <p:cBhvr additive="base">
                                        <p:cTn id="21"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11" end="11"/>
                                            </p:txEl>
                                          </p:spTgt>
                                        </p:tgtEl>
                                        <p:attrNameLst>
                                          <p:attrName>style.visibility</p:attrName>
                                        </p:attrNameLst>
                                      </p:cBhvr>
                                      <p:to>
                                        <p:strVal val="visible"/>
                                      </p:to>
                                    </p:set>
                                    <p:anim calcmode="lin" valueType="num">
                                      <p:cBhvr additive="base">
                                        <p:cTn id="25"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F6FED3F6-ED8C-4AE1-A380-B73E80F3DA56}"/>
              </a:ext>
            </a:extLst>
          </p:cNvPr>
          <p:cNvSpPr txBox="1">
            <a:spLocks noChangeArrowheads="1"/>
          </p:cNvSpPr>
          <p:nvPr/>
        </p:nvSpPr>
        <p:spPr bwMode="auto">
          <a:xfrm>
            <a:off x="196948" y="1146513"/>
            <a:ext cx="8721969" cy="41910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110000"/>
              <a:buFont typeface="Wingdings" pitchFamily="2" charset="2"/>
              <a:buChar char="§"/>
            </a:pPr>
            <a:r>
              <a:rPr lang="en-US" altLang="pt-BR" sz="2800" b="1" kern="0" dirty="0" err="1">
                <a:solidFill>
                  <a:schemeClr val="tx2"/>
                </a:solidFill>
              </a:rPr>
              <a:t>Modelo</a:t>
            </a:r>
            <a:r>
              <a:rPr lang="en-US" altLang="pt-BR" sz="2800" b="1" kern="0" dirty="0">
                <a:solidFill>
                  <a:schemeClr val="tx2"/>
                </a:solidFill>
              </a:rPr>
              <a:t> da FPP</a:t>
            </a:r>
          </a:p>
          <a:p>
            <a:pPr algn="just">
              <a:buClrTx/>
              <a:buSzPct val="110000"/>
              <a:buFont typeface="Wingdings" pitchFamily="2" charset="2"/>
              <a:buChar char="§"/>
            </a:pPr>
            <a:r>
              <a:rPr lang="en-US" altLang="pt-BR" sz="2800" kern="0" dirty="0" err="1">
                <a:solidFill>
                  <a:schemeClr val="tx2"/>
                </a:solidFill>
              </a:rPr>
              <a:t>Intuitivamente</a:t>
            </a:r>
            <a:r>
              <a:rPr lang="en-US" altLang="pt-BR" sz="2800" kern="0" dirty="0">
                <a:solidFill>
                  <a:schemeClr val="tx2"/>
                </a:solidFill>
              </a:rPr>
              <a:t>, </a:t>
            </a:r>
            <a:r>
              <a:rPr lang="en-US" altLang="pt-BR" sz="2800" kern="0" dirty="0" err="1">
                <a:solidFill>
                  <a:schemeClr val="tx2"/>
                </a:solidFill>
              </a:rPr>
              <a:t>já</a:t>
            </a:r>
            <a:r>
              <a:rPr lang="en-US" altLang="pt-BR" sz="2800" kern="0" dirty="0">
                <a:solidFill>
                  <a:schemeClr val="tx2"/>
                </a:solidFill>
              </a:rPr>
              <a:t> </a:t>
            </a:r>
            <a:r>
              <a:rPr lang="en-US" altLang="pt-BR" sz="2800" kern="0" dirty="0" err="1">
                <a:solidFill>
                  <a:schemeClr val="tx2"/>
                </a:solidFill>
              </a:rPr>
              <a:t>falamos</a:t>
            </a:r>
            <a:r>
              <a:rPr lang="en-US" altLang="pt-BR" sz="2800" kern="0" dirty="0">
                <a:solidFill>
                  <a:schemeClr val="tx2"/>
                </a:solidFill>
              </a:rPr>
              <a:t> </a:t>
            </a:r>
            <a:r>
              <a:rPr lang="en-US" altLang="pt-BR" sz="2800" kern="0" dirty="0" err="1">
                <a:solidFill>
                  <a:schemeClr val="tx2"/>
                </a:solidFill>
              </a:rPr>
              <a:t>sobre</a:t>
            </a:r>
            <a:r>
              <a:rPr lang="en-US" altLang="pt-BR" sz="2800" kern="0" dirty="0">
                <a:solidFill>
                  <a:schemeClr val="tx2"/>
                </a:solidFill>
              </a:rPr>
              <a:t> </a:t>
            </a:r>
            <a:r>
              <a:rPr lang="en-US" altLang="pt-BR" sz="2800" kern="0" dirty="0" err="1">
                <a:solidFill>
                  <a:schemeClr val="tx2"/>
                </a:solidFill>
              </a:rPr>
              <a:t>ele</a:t>
            </a:r>
            <a:r>
              <a:rPr lang="en-US" altLang="pt-BR" sz="2800" kern="0" dirty="0">
                <a:solidFill>
                  <a:schemeClr val="tx2"/>
                </a:solidFill>
              </a:rPr>
              <a:t>, </a:t>
            </a:r>
            <a:r>
              <a:rPr lang="en-US" altLang="pt-BR" sz="2800" kern="0" dirty="0" err="1">
                <a:solidFill>
                  <a:schemeClr val="tx2"/>
                </a:solidFill>
              </a:rPr>
              <a:t>quando</a:t>
            </a:r>
            <a:r>
              <a:rPr lang="en-US" altLang="pt-BR" sz="2800" kern="0" dirty="0">
                <a:solidFill>
                  <a:schemeClr val="tx2"/>
                </a:solidFill>
              </a:rPr>
              <a:t> </a:t>
            </a:r>
            <a:r>
              <a:rPr lang="en-US" altLang="pt-BR" sz="2800" kern="0" dirty="0" err="1">
                <a:solidFill>
                  <a:schemeClr val="tx2"/>
                </a:solidFill>
              </a:rPr>
              <a:t>dissemos</a:t>
            </a:r>
            <a:r>
              <a:rPr lang="en-US" altLang="pt-BR" sz="2800" kern="0" dirty="0">
                <a:solidFill>
                  <a:schemeClr val="tx2"/>
                </a:solidFill>
              </a:rPr>
              <a:t> que </a:t>
            </a:r>
            <a:r>
              <a:rPr lang="en-US" altLang="pt-BR" sz="2800" kern="0" dirty="0" err="1">
                <a:solidFill>
                  <a:schemeClr val="tx2"/>
                </a:solidFill>
              </a:rPr>
              <a:t>os</a:t>
            </a:r>
            <a:r>
              <a:rPr lang="en-US" altLang="pt-BR" sz="2800" kern="0" dirty="0">
                <a:solidFill>
                  <a:schemeClr val="tx2"/>
                </a:solidFill>
              </a:rPr>
              <a:t> </a:t>
            </a:r>
            <a:r>
              <a:rPr lang="en-US" altLang="pt-BR" sz="2800" kern="0" dirty="0" err="1">
                <a:solidFill>
                  <a:schemeClr val="tx2"/>
                </a:solidFill>
              </a:rPr>
              <a:t>agentes</a:t>
            </a:r>
            <a:r>
              <a:rPr lang="en-US" altLang="pt-BR" sz="2800" kern="0" dirty="0">
                <a:solidFill>
                  <a:schemeClr val="tx2"/>
                </a:solidFill>
              </a:rPr>
              <a:t> </a:t>
            </a:r>
            <a:r>
              <a:rPr lang="en-US" altLang="pt-BR" sz="2800" kern="0" dirty="0" err="1">
                <a:solidFill>
                  <a:schemeClr val="tx2"/>
                </a:solidFill>
              </a:rPr>
              <a:t>econômicos</a:t>
            </a:r>
            <a:r>
              <a:rPr lang="en-US" altLang="pt-BR" sz="2800" kern="0" dirty="0">
                <a:solidFill>
                  <a:schemeClr val="tx2"/>
                </a:solidFill>
              </a:rPr>
              <a:t> </a:t>
            </a:r>
            <a:r>
              <a:rPr lang="en-US" altLang="pt-BR" sz="2800" kern="0" dirty="0" err="1">
                <a:solidFill>
                  <a:schemeClr val="tx2"/>
                </a:solidFill>
              </a:rPr>
              <a:t>enfrentem</a:t>
            </a:r>
            <a:r>
              <a:rPr lang="en-US" altLang="pt-BR" sz="2800" kern="0" dirty="0">
                <a:solidFill>
                  <a:schemeClr val="tx2"/>
                </a:solidFill>
              </a:rPr>
              <a:t> </a:t>
            </a:r>
            <a:r>
              <a:rPr lang="en-US" altLang="pt-BR" sz="2800" i="1" kern="0" dirty="0">
                <a:solidFill>
                  <a:schemeClr val="tx2"/>
                </a:solidFill>
              </a:rPr>
              <a:t>trade-offs</a:t>
            </a:r>
            <a:r>
              <a:rPr lang="en-US" altLang="pt-BR" sz="2800" kern="0" dirty="0">
                <a:solidFill>
                  <a:schemeClr val="tx2"/>
                </a:solidFill>
              </a:rPr>
              <a:t>. </a:t>
            </a:r>
            <a:r>
              <a:rPr lang="en-US" altLang="pt-BR" sz="2800" kern="0" dirty="0" err="1">
                <a:solidFill>
                  <a:schemeClr val="tx2"/>
                </a:solidFill>
              </a:rPr>
              <a:t>Portanto</a:t>
            </a:r>
            <a:r>
              <a:rPr lang="en-US" altLang="pt-BR" sz="2800" kern="0" dirty="0">
                <a:solidFill>
                  <a:schemeClr val="tx2"/>
                </a:solidFill>
              </a:rPr>
              <a:t>, </a:t>
            </a:r>
            <a:r>
              <a:rPr lang="en-US" altLang="pt-BR" sz="2800" kern="0" dirty="0" err="1">
                <a:solidFill>
                  <a:schemeClr val="tx2"/>
                </a:solidFill>
              </a:rPr>
              <a:t>precisam</a:t>
            </a:r>
            <a:r>
              <a:rPr lang="en-US" altLang="pt-BR" sz="2800" kern="0" dirty="0">
                <a:solidFill>
                  <a:schemeClr val="tx2"/>
                </a:solidFill>
              </a:rPr>
              <a:t> </a:t>
            </a:r>
            <a:r>
              <a:rPr lang="en-US" altLang="pt-BR" sz="2800" kern="0" dirty="0" err="1">
                <a:solidFill>
                  <a:schemeClr val="tx2"/>
                </a:solidFill>
              </a:rPr>
              <a:t>fazer</a:t>
            </a:r>
            <a:r>
              <a:rPr lang="en-US" altLang="pt-BR" sz="2800" kern="0" dirty="0">
                <a:solidFill>
                  <a:schemeClr val="tx2"/>
                </a:solidFill>
              </a:rPr>
              <a:t> </a:t>
            </a:r>
            <a:r>
              <a:rPr lang="en-US" altLang="pt-BR" sz="2800" kern="0" dirty="0" err="1">
                <a:solidFill>
                  <a:schemeClr val="tx2"/>
                </a:solidFill>
              </a:rPr>
              <a:t>escolhas</a:t>
            </a:r>
            <a:r>
              <a:rPr lang="en-US" altLang="pt-BR" sz="2800" kern="0" dirty="0">
                <a:solidFill>
                  <a:schemeClr val="tx2"/>
                </a:solidFill>
              </a:rPr>
              <a:t> que </a:t>
            </a:r>
            <a:r>
              <a:rPr lang="en-US" altLang="pt-BR" sz="2800" kern="0" dirty="0" err="1">
                <a:solidFill>
                  <a:schemeClr val="tx2"/>
                </a:solidFill>
              </a:rPr>
              <a:t>envolvem</a:t>
            </a:r>
            <a:r>
              <a:rPr lang="en-US" altLang="pt-BR" sz="2800" kern="0" dirty="0">
                <a:solidFill>
                  <a:schemeClr val="tx2"/>
                </a:solidFill>
              </a:rPr>
              <a:t> </a:t>
            </a:r>
            <a:r>
              <a:rPr lang="en-US" altLang="pt-BR" sz="2800" kern="0" dirty="0" err="1">
                <a:solidFill>
                  <a:schemeClr val="tx2"/>
                </a:solidFill>
              </a:rPr>
              <a:t>algum</a:t>
            </a:r>
            <a:r>
              <a:rPr lang="en-US" altLang="pt-BR" sz="2800" kern="0" dirty="0">
                <a:solidFill>
                  <a:schemeClr val="tx2"/>
                </a:solidFill>
              </a:rPr>
              <a:t> </a:t>
            </a:r>
            <a:r>
              <a:rPr lang="en-US" altLang="pt-BR" sz="2800" kern="0" dirty="0" err="1">
                <a:solidFill>
                  <a:schemeClr val="tx2"/>
                </a:solidFill>
              </a:rPr>
              <a:t>custo</a:t>
            </a:r>
            <a:r>
              <a:rPr lang="en-US" altLang="pt-BR" sz="2800" kern="0" dirty="0">
                <a:solidFill>
                  <a:schemeClr val="tx2"/>
                </a:solidFill>
              </a:rPr>
              <a:t> de </a:t>
            </a:r>
            <a:r>
              <a:rPr lang="en-US" altLang="pt-BR" sz="2800" kern="0" dirty="0" err="1">
                <a:solidFill>
                  <a:schemeClr val="tx2"/>
                </a:solidFill>
              </a:rPr>
              <a:t>oportunidade</a:t>
            </a:r>
            <a:r>
              <a:rPr lang="en-US" altLang="pt-BR" sz="2800" kern="0" dirty="0">
                <a:solidFill>
                  <a:schemeClr val="tx2"/>
                </a:solidFill>
              </a:rPr>
              <a:t>.</a:t>
            </a:r>
          </a:p>
          <a:p>
            <a:pPr algn="just">
              <a:buClrTx/>
              <a:buSzPct val="110000"/>
              <a:buFont typeface="Wingdings" pitchFamily="2" charset="2"/>
              <a:buChar char="§"/>
            </a:pPr>
            <a:endParaRPr lang="en-US" altLang="pt-BR" sz="600" kern="0" dirty="0">
              <a:solidFill>
                <a:schemeClr val="tx2"/>
              </a:solidFill>
            </a:endParaRPr>
          </a:p>
          <a:p>
            <a:pPr algn="just">
              <a:buClrTx/>
              <a:buSzPct val="110000"/>
              <a:buFont typeface="Wingdings" pitchFamily="2" charset="2"/>
              <a:buChar char="§"/>
            </a:pPr>
            <a:r>
              <a:rPr lang="en-US" altLang="pt-BR" sz="2800" kern="0" dirty="0">
                <a:solidFill>
                  <a:schemeClr val="tx2"/>
                </a:solidFill>
              </a:rPr>
              <a:t>Uma FPP </a:t>
            </a:r>
            <a:r>
              <a:rPr lang="en-US" altLang="pt-BR" sz="2800" kern="0" dirty="0" err="1">
                <a:solidFill>
                  <a:schemeClr val="tx2"/>
                </a:solidFill>
              </a:rPr>
              <a:t>mostra</a:t>
            </a:r>
            <a:r>
              <a:rPr lang="en-US" altLang="pt-BR" sz="2800" kern="0" dirty="0">
                <a:solidFill>
                  <a:schemeClr val="tx2"/>
                </a:solidFill>
              </a:rPr>
              <a:t> as </a:t>
            </a:r>
            <a:r>
              <a:rPr lang="en-US" altLang="pt-BR" sz="2800" kern="0" dirty="0" err="1">
                <a:solidFill>
                  <a:schemeClr val="tx2"/>
                </a:solidFill>
              </a:rPr>
              <a:t>combinações</a:t>
            </a:r>
            <a:r>
              <a:rPr lang="en-US" altLang="pt-BR" sz="2800" kern="0" dirty="0">
                <a:solidFill>
                  <a:schemeClr val="tx2"/>
                </a:solidFill>
              </a:rPr>
              <a:t> de </a:t>
            </a:r>
            <a:r>
              <a:rPr lang="en-US" altLang="pt-BR" sz="2800" kern="0" dirty="0" err="1">
                <a:solidFill>
                  <a:schemeClr val="tx2"/>
                </a:solidFill>
              </a:rPr>
              <a:t>dois</a:t>
            </a:r>
            <a:r>
              <a:rPr lang="en-US" altLang="pt-BR" sz="2800" kern="0" dirty="0">
                <a:solidFill>
                  <a:schemeClr val="tx2"/>
                </a:solidFill>
              </a:rPr>
              <a:t> bens que </a:t>
            </a:r>
            <a:r>
              <a:rPr lang="en-US" altLang="pt-BR" sz="2800" kern="0" dirty="0" err="1">
                <a:solidFill>
                  <a:schemeClr val="tx2"/>
                </a:solidFill>
              </a:rPr>
              <a:t>podem</a:t>
            </a:r>
            <a:r>
              <a:rPr lang="en-US" altLang="pt-BR" sz="2800" kern="0" dirty="0">
                <a:solidFill>
                  <a:schemeClr val="tx2"/>
                </a:solidFill>
              </a:rPr>
              <a:t> </a:t>
            </a:r>
            <a:r>
              <a:rPr lang="en-US" altLang="pt-BR" sz="2800" kern="0" dirty="0" err="1">
                <a:solidFill>
                  <a:schemeClr val="tx2"/>
                </a:solidFill>
              </a:rPr>
              <a:t>ser</a:t>
            </a:r>
            <a:r>
              <a:rPr lang="en-US" altLang="pt-BR" sz="2800" kern="0" dirty="0">
                <a:solidFill>
                  <a:schemeClr val="tx2"/>
                </a:solidFill>
              </a:rPr>
              <a:t> </a:t>
            </a:r>
            <a:r>
              <a:rPr lang="en-US" altLang="pt-BR" sz="2800" kern="0" dirty="0" err="1">
                <a:solidFill>
                  <a:schemeClr val="tx2"/>
                </a:solidFill>
              </a:rPr>
              <a:t>produzidas</a:t>
            </a:r>
            <a:r>
              <a:rPr lang="en-US" altLang="pt-BR" sz="2800" kern="0" dirty="0">
                <a:solidFill>
                  <a:schemeClr val="tx2"/>
                </a:solidFill>
              </a:rPr>
              <a:t> com </a:t>
            </a:r>
            <a:r>
              <a:rPr lang="en-US" altLang="pt-BR" sz="2800" kern="0" dirty="0" err="1">
                <a:solidFill>
                  <a:schemeClr val="tx2"/>
                </a:solidFill>
              </a:rPr>
              <a:t>quantidades</a:t>
            </a:r>
            <a:r>
              <a:rPr lang="en-US" altLang="pt-BR" sz="2800" kern="0" dirty="0">
                <a:solidFill>
                  <a:schemeClr val="tx2"/>
                </a:solidFill>
              </a:rPr>
              <a:t> </a:t>
            </a:r>
            <a:r>
              <a:rPr lang="en-US" altLang="pt-BR" sz="2800" kern="0" dirty="0" err="1">
                <a:solidFill>
                  <a:schemeClr val="tx2"/>
                </a:solidFill>
              </a:rPr>
              <a:t>fixas</a:t>
            </a:r>
            <a:r>
              <a:rPr lang="en-US" altLang="pt-BR" sz="2800" kern="0" dirty="0">
                <a:solidFill>
                  <a:schemeClr val="tx2"/>
                </a:solidFill>
              </a:rPr>
              <a:t> de </a:t>
            </a:r>
            <a:r>
              <a:rPr lang="en-US" altLang="pt-BR" sz="2800" kern="0" dirty="0" err="1">
                <a:solidFill>
                  <a:schemeClr val="tx2"/>
                </a:solidFill>
              </a:rPr>
              <a:t>insumos</a:t>
            </a:r>
            <a:r>
              <a:rPr lang="en-US" altLang="pt-BR" sz="2800" kern="0" dirty="0">
                <a:solidFill>
                  <a:schemeClr val="tx2"/>
                </a:solidFill>
              </a:rPr>
              <a:t> (</a:t>
            </a:r>
            <a:r>
              <a:rPr lang="en-US" altLang="pt-BR" sz="2800" kern="0" dirty="0" err="1">
                <a:solidFill>
                  <a:schemeClr val="tx2"/>
                </a:solidFill>
              </a:rPr>
              <a:t>fatores</a:t>
            </a:r>
            <a:r>
              <a:rPr lang="en-US" altLang="pt-BR" sz="2800" kern="0" dirty="0">
                <a:solidFill>
                  <a:schemeClr val="tx2"/>
                </a:solidFill>
              </a:rPr>
              <a:t> de </a:t>
            </a:r>
            <a:r>
              <a:rPr lang="en-US" altLang="pt-BR" sz="2800" kern="0" dirty="0" err="1">
                <a:solidFill>
                  <a:schemeClr val="tx2"/>
                </a:solidFill>
              </a:rPr>
              <a:t>produção</a:t>
            </a:r>
            <a:r>
              <a:rPr lang="en-US" altLang="pt-BR" sz="2800" kern="0" dirty="0">
                <a:solidFill>
                  <a:schemeClr val="tx2"/>
                </a:solidFill>
              </a:rPr>
              <a:t>).</a:t>
            </a:r>
          </a:p>
          <a:p>
            <a:pPr lvl="1" algn="just">
              <a:buClrTx/>
              <a:buSzPct val="110000"/>
              <a:buFont typeface="Wingdings" pitchFamily="2" charset="2"/>
              <a:buChar char="§"/>
            </a:pPr>
            <a:r>
              <a:rPr lang="en-US" altLang="pt-BR" sz="2600" kern="0" dirty="0" err="1">
                <a:solidFill>
                  <a:schemeClr val="tx2"/>
                </a:solidFill>
              </a:rPr>
              <a:t>Suponha</a:t>
            </a:r>
            <a:r>
              <a:rPr lang="en-US" altLang="pt-BR" sz="2600" kern="0" dirty="0">
                <a:solidFill>
                  <a:schemeClr val="tx2"/>
                </a:solidFill>
              </a:rPr>
              <a:t> que que </a:t>
            </a:r>
            <a:r>
              <a:rPr lang="en-US" altLang="pt-BR" sz="2600" kern="0" dirty="0" err="1">
                <a:solidFill>
                  <a:schemeClr val="tx2"/>
                </a:solidFill>
              </a:rPr>
              <a:t>todos</a:t>
            </a:r>
            <a:r>
              <a:rPr lang="en-US" altLang="pt-BR" sz="2600" kern="0" dirty="0">
                <a:solidFill>
                  <a:schemeClr val="tx2"/>
                </a:solidFill>
              </a:rPr>
              <a:t> </a:t>
            </a:r>
            <a:r>
              <a:rPr lang="en-US" altLang="pt-BR" sz="2600" kern="0" dirty="0" err="1">
                <a:solidFill>
                  <a:schemeClr val="tx2"/>
                </a:solidFill>
              </a:rPr>
              <a:t>os</a:t>
            </a:r>
            <a:r>
              <a:rPr lang="en-US" altLang="pt-BR" sz="2600" kern="0" dirty="0">
                <a:solidFill>
                  <a:schemeClr val="tx2"/>
                </a:solidFill>
              </a:rPr>
              <a:t> </a:t>
            </a:r>
            <a:r>
              <a:rPr lang="en-US" altLang="pt-BR" sz="2600" kern="0" dirty="0" err="1">
                <a:solidFill>
                  <a:schemeClr val="tx2"/>
                </a:solidFill>
              </a:rPr>
              <a:t>fatores</a:t>
            </a:r>
            <a:r>
              <a:rPr lang="en-US" altLang="pt-BR" sz="2600" kern="0" dirty="0">
                <a:solidFill>
                  <a:schemeClr val="tx2"/>
                </a:solidFill>
              </a:rPr>
              <a:t> de </a:t>
            </a:r>
            <a:r>
              <a:rPr lang="en-US" altLang="pt-BR" sz="2600" kern="0" dirty="0" err="1">
                <a:solidFill>
                  <a:schemeClr val="tx2"/>
                </a:solidFill>
              </a:rPr>
              <a:t>produção</a:t>
            </a:r>
            <a:r>
              <a:rPr lang="en-US" altLang="pt-BR" sz="2600" kern="0" dirty="0">
                <a:solidFill>
                  <a:schemeClr val="tx2"/>
                </a:solidFill>
              </a:rPr>
              <a:t> </a:t>
            </a:r>
            <a:r>
              <a:rPr lang="en-US" altLang="pt-BR" sz="2600" kern="0" dirty="0" err="1">
                <a:solidFill>
                  <a:schemeClr val="tx2"/>
                </a:solidFill>
              </a:rPr>
              <a:t>possam</a:t>
            </a:r>
            <a:r>
              <a:rPr lang="en-US" altLang="pt-BR" sz="2600" kern="0" dirty="0">
                <a:solidFill>
                  <a:schemeClr val="tx2"/>
                </a:solidFill>
              </a:rPr>
              <a:t> </a:t>
            </a:r>
            <a:r>
              <a:rPr lang="en-US" altLang="pt-BR" sz="2600" kern="0" dirty="0" err="1">
                <a:solidFill>
                  <a:schemeClr val="tx2"/>
                </a:solidFill>
              </a:rPr>
              <a:t>ser</a:t>
            </a:r>
            <a:r>
              <a:rPr lang="en-US" altLang="pt-BR" sz="2600" kern="0" dirty="0">
                <a:solidFill>
                  <a:schemeClr val="tx2"/>
                </a:solidFill>
              </a:rPr>
              <a:t> </a:t>
            </a:r>
            <a:r>
              <a:rPr lang="en-US" altLang="pt-BR" sz="2600" kern="0" dirty="0" err="1">
                <a:solidFill>
                  <a:schemeClr val="tx2"/>
                </a:solidFill>
              </a:rPr>
              <a:t>utilizados</a:t>
            </a:r>
            <a:r>
              <a:rPr lang="en-US" altLang="pt-BR" sz="2600" kern="0" dirty="0">
                <a:solidFill>
                  <a:schemeClr val="tx2"/>
                </a:solidFill>
              </a:rPr>
              <a:t> </a:t>
            </a:r>
            <a:r>
              <a:rPr lang="en-US" altLang="pt-BR" sz="2600" kern="0" dirty="0" err="1">
                <a:solidFill>
                  <a:schemeClr val="tx2"/>
                </a:solidFill>
              </a:rPr>
              <a:t>na</a:t>
            </a:r>
            <a:r>
              <a:rPr lang="en-US" altLang="pt-BR" sz="2600" kern="0" dirty="0">
                <a:solidFill>
                  <a:schemeClr val="tx2"/>
                </a:solidFill>
              </a:rPr>
              <a:t> </a:t>
            </a:r>
            <a:r>
              <a:rPr lang="en-US" altLang="pt-BR" sz="2600" kern="0" dirty="0" err="1">
                <a:solidFill>
                  <a:schemeClr val="tx2"/>
                </a:solidFill>
              </a:rPr>
              <a:t>produção</a:t>
            </a:r>
            <a:r>
              <a:rPr lang="en-US" altLang="pt-BR" sz="2600" kern="0" dirty="0">
                <a:solidFill>
                  <a:schemeClr val="tx2"/>
                </a:solidFill>
              </a:rPr>
              <a:t> do </a:t>
            </a:r>
            <a:r>
              <a:rPr lang="en-US" altLang="pt-BR" sz="2600" kern="0" dirty="0" err="1">
                <a:solidFill>
                  <a:schemeClr val="tx2"/>
                </a:solidFill>
              </a:rPr>
              <a:t>bem</a:t>
            </a:r>
            <a:r>
              <a:rPr lang="en-US" altLang="pt-BR" sz="2600" kern="0" dirty="0">
                <a:solidFill>
                  <a:schemeClr val="tx2"/>
                </a:solidFill>
              </a:rPr>
              <a:t> 1 (TV), do </a:t>
            </a:r>
            <a:r>
              <a:rPr lang="en-US" altLang="pt-BR" sz="2600" kern="0" dirty="0" err="1">
                <a:solidFill>
                  <a:schemeClr val="tx2"/>
                </a:solidFill>
              </a:rPr>
              <a:t>bem</a:t>
            </a:r>
            <a:r>
              <a:rPr lang="en-US" altLang="pt-BR" sz="2600" kern="0" dirty="0">
                <a:solidFill>
                  <a:schemeClr val="tx2"/>
                </a:solidFill>
              </a:rPr>
              <a:t> 2 (</a:t>
            </a:r>
            <a:r>
              <a:rPr lang="en-US" altLang="pt-BR" sz="2600" kern="0" dirty="0" err="1">
                <a:solidFill>
                  <a:schemeClr val="tx2"/>
                </a:solidFill>
              </a:rPr>
              <a:t>cadeira</a:t>
            </a:r>
            <a:r>
              <a:rPr lang="en-US" altLang="pt-BR" sz="2600" kern="0" dirty="0">
                <a:solidFill>
                  <a:schemeClr val="tx2"/>
                </a:solidFill>
              </a:rPr>
              <a:t>), </a:t>
            </a:r>
            <a:r>
              <a:rPr lang="en-US" altLang="pt-BR" sz="2600" kern="0" dirty="0" err="1">
                <a:solidFill>
                  <a:schemeClr val="tx2"/>
                </a:solidFill>
              </a:rPr>
              <a:t>ou</a:t>
            </a:r>
            <a:r>
              <a:rPr lang="en-US" altLang="pt-BR" sz="2600" kern="0" dirty="0">
                <a:solidFill>
                  <a:schemeClr val="tx2"/>
                </a:solidFill>
              </a:rPr>
              <a:t> </a:t>
            </a:r>
            <a:r>
              <a:rPr lang="en-US" altLang="pt-BR" sz="2600" kern="0" dirty="0" err="1">
                <a:solidFill>
                  <a:schemeClr val="tx2"/>
                </a:solidFill>
              </a:rPr>
              <a:t>na</a:t>
            </a:r>
            <a:r>
              <a:rPr lang="en-US" altLang="pt-BR" sz="2600" kern="0" dirty="0">
                <a:solidFill>
                  <a:schemeClr val="tx2"/>
                </a:solidFill>
              </a:rPr>
              <a:t> </a:t>
            </a:r>
            <a:r>
              <a:rPr lang="en-US" altLang="pt-BR" sz="2600" kern="0" dirty="0" err="1">
                <a:solidFill>
                  <a:schemeClr val="tx2"/>
                </a:solidFill>
              </a:rPr>
              <a:t>combinação</a:t>
            </a:r>
            <a:r>
              <a:rPr lang="en-US" altLang="pt-BR" sz="2600" kern="0" dirty="0">
                <a:solidFill>
                  <a:schemeClr val="tx2"/>
                </a:solidFill>
              </a:rPr>
              <a:t> de ambos.</a:t>
            </a:r>
          </a:p>
        </p:txBody>
      </p:sp>
      <p:sp>
        <p:nvSpPr>
          <p:cNvPr id="7" name="Rectangle 4">
            <a:extLst>
              <a:ext uri="{FF2B5EF4-FFF2-40B4-BE49-F238E27FC236}">
                <a16:creationId xmlns:a16="http://schemas.microsoft.com/office/drawing/2014/main" id="{8B8579AE-E243-4090-8F45-5E5F492586F4}"/>
              </a:ext>
            </a:extLst>
          </p:cNvPr>
          <p:cNvSpPr>
            <a:spLocks noGrp="1" noChangeArrowheads="1"/>
          </p:cNvSpPr>
          <p:nvPr>
            <p:ph type="title"/>
          </p:nvPr>
        </p:nvSpPr>
        <p:spPr>
          <a:xfrm>
            <a:off x="450192" y="158262"/>
            <a:ext cx="8126412" cy="785813"/>
          </a:xfrm>
          <a:noFill/>
        </p:spPr>
        <p:txBody>
          <a:bodyPr/>
          <a:lstStyle/>
          <a:p>
            <a:pPr algn="ctr"/>
            <a:r>
              <a:rPr lang="en-US" sz="4000" dirty="0" err="1">
                <a:solidFill>
                  <a:schemeClr val="tx1"/>
                </a:solidFill>
              </a:rPr>
              <a:t>Modelos</a:t>
            </a:r>
            <a:r>
              <a:rPr lang="en-US" sz="4000" dirty="0">
                <a:solidFill>
                  <a:schemeClr val="tx1"/>
                </a:solidFill>
              </a:rPr>
              <a:t> e </a:t>
            </a:r>
            <a:r>
              <a:rPr lang="en-US" sz="4000" dirty="0" err="1">
                <a:solidFill>
                  <a:schemeClr val="tx1"/>
                </a:solidFill>
              </a:rPr>
              <a:t>Análise</a:t>
            </a:r>
            <a:r>
              <a:rPr lang="en-US" sz="4000" dirty="0">
                <a:solidFill>
                  <a:schemeClr val="tx1"/>
                </a:solidFill>
              </a:rPr>
              <a:t> </a:t>
            </a:r>
            <a:r>
              <a:rPr lang="en-US" sz="4000" dirty="0" err="1">
                <a:solidFill>
                  <a:schemeClr val="tx1"/>
                </a:solidFill>
              </a:rPr>
              <a:t>Econômica</a:t>
            </a:r>
            <a:endParaRPr lang="en-US" sz="4000" dirty="0">
              <a:solidFill>
                <a:schemeClr val="tx1"/>
              </a:solidFill>
            </a:endParaRPr>
          </a:p>
        </p:txBody>
      </p:sp>
    </p:spTree>
    <p:extLst>
      <p:ext uri="{BB962C8B-B14F-4D97-AF65-F5344CB8AC3E}">
        <p14:creationId xmlns:p14="http://schemas.microsoft.com/office/powerpoint/2010/main" val="15566404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4">
            <a:extLst>
              <a:ext uri="{FF2B5EF4-FFF2-40B4-BE49-F238E27FC236}">
                <a16:creationId xmlns:a16="http://schemas.microsoft.com/office/drawing/2014/main" id="{987B30F9-C119-4241-B264-2CA952EEF651}"/>
              </a:ext>
            </a:extLst>
          </p:cNvPr>
          <p:cNvSpPr>
            <a:spLocks noChangeShapeType="1"/>
          </p:cNvSpPr>
          <p:nvPr/>
        </p:nvSpPr>
        <p:spPr bwMode="auto">
          <a:xfrm>
            <a:off x="2345953" y="5196790"/>
            <a:ext cx="439261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 name="Text Box 6">
            <a:extLst>
              <a:ext uri="{FF2B5EF4-FFF2-40B4-BE49-F238E27FC236}">
                <a16:creationId xmlns:a16="http://schemas.microsoft.com/office/drawing/2014/main" id="{9657F80D-4A96-4307-AF54-F3AD29125C70}"/>
              </a:ext>
            </a:extLst>
          </p:cNvPr>
          <p:cNvSpPr txBox="1">
            <a:spLocks noChangeArrowheads="1"/>
          </p:cNvSpPr>
          <p:nvPr/>
        </p:nvSpPr>
        <p:spPr bwMode="auto">
          <a:xfrm>
            <a:off x="1636536" y="948395"/>
            <a:ext cx="8534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b="1" dirty="0">
                <a:latin typeface="Arial" panose="020B0604020202020204" pitchFamily="34" charset="0"/>
              </a:rPr>
              <a:t>TVs</a:t>
            </a:r>
            <a:endParaRPr lang="en-US" altLang="pt-BR" b="1" dirty="0">
              <a:latin typeface="Arial" panose="020B0604020202020204" pitchFamily="34" charset="0"/>
            </a:endParaRPr>
          </a:p>
        </p:txBody>
      </p:sp>
      <p:sp>
        <p:nvSpPr>
          <p:cNvPr id="9" name="Text Box 7">
            <a:extLst>
              <a:ext uri="{FF2B5EF4-FFF2-40B4-BE49-F238E27FC236}">
                <a16:creationId xmlns:a16="http://schemas.microsoft.com/office/drawing/2014/main" id="{235D7A91-1276-4C40-972B-0C25B249F23D}"/>
              </a:ext>
            </a:extLst>
          </p:cNvPr>
          <p:cNvSpPr txBox="1">
            <a:spLocks noChangeArrowheads="1"/>
          </p:cNvSpPr>
          <p:nvPr/>
        </p:nvSpPr>
        <p:spPr bwMode="auto">
          <a:xfrm>
            <a:off x="6361400" y="5210909"/>
            <a:ext cx="15042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b="1" dirty="0">
                <a:latin typeface="Arial" panose="020B0604020202020204" pitchFamily="34" charset="0"/>
              </a:rPr>
              <a:t>Cadeiras</a:t>
            </a:r>
            <a:endParaRPr lang="en-US" altLang="pt-BR" b="1" dirty="0">
              <a:latin typeface="Arial" panose="020B0604020202020204" pitchFamily="34" charset="0"/>
            </a:endParaRPr>
          </a:p>
        </p:txBody>
      </p:sp>
      <p:sp>
        <p:nvSpPr>
          <p:cNvPr id="11" name="Text Box 10">
            <a:extLst>
              <a:ext uri="{FF2B5EF4-FFF2-40B4-BE49-F238E27FC236}">
                <a16:creationId xmlns:a16="http://schemas.microsoft.com/office/drawing/2014/main" id="{A8A5A28E-C20B-4F23-A3DC-73A2B6DF5294}"/>
              </a:ext>
            </a:extLst>
          </p:cNvPr>
          <p:cNvSpPr txBox="1">
            <a:spLocks noChangeArrowheads="1"/>
          </p:cNvSpPr>
          <p:nvPr/>
        </p:nvSpPr>
        <p:spPr bwMode="auto">
          <a:xfrm>
            <a:off x="1623640" y="2030437"/>
            <a:ext cx="75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800" b="1" dirty="0">
                <a:latin typeface="Arial" panose="020B0604020202020204" pitchFamily="34" charset="0"/>
              </a:rPr>
              <a:t>3.000</a:t>
            </a:r>
            <a:endParaRPr lang="en-US" altLang="pt-BR" sz="1800" b="1" dirty="0">
              <a:latin typeface="Arial" panose="020B0604020202020204" pitchFamily="34" charset="0"/>
            </a:endParaRPr>
          </a:p>
        </p:txBody>
      </p:sp>
      <p:sp>
        <p:nvSpPr>
          <p:cNvPr id="12" name="Text Box 11">
            <a:extLst>
              <a:ext uri="{FF2B5EF4-FFF2-40B4-BE49-F238E27FC236}">
                <a16:creationId xmlns:a16="http://schemas.microsoft.com/office/drawing/2014/main" id="{FE2BE2C1-0060-4313-8DEB-7FF673006EAE}"/>
              </a:ext>
            </a:extLst>
          </p:cNvPr>
          <p:cNvSpPr txBox="1">
            <a:spLocks noChangeArrowheads="1"/>
          </p:cNvSpPr>
          <p:nvPr/>
        </p:nvSpPr>
        <p:spPr bwMode="auto">
          <a:xfrm>
            <a:off x="5188629" y="5194493"/>
            <a:ext cx="75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800" b="1" dirty="0">
                <a:latin typeface="Arial" panose="020B0604020202020204" pitchFamily="34" charset="0"/>
              </a:rPr>
              <a:t>1.000</a:t>
            </a:r>
            <a:endParaRPr lang="en-US" altLang="pt-BR" sz="1800" b="1" dirty="0">
              <a:latin typeface="Arial" panose="020B0604020202020204" pitchFamily="34" charset="0"/>
            </a:endParaRPr>
          </a:p>
        </p:txBody>
      </p:sp>
      <p:sp>
        <p:nvSpPr>
          <p:cNvPr id="13" name="Line 12">
            <a:extLst>
              <a:ext uri="{FF2B5EF4-FFF2-40B4-BE49-F238E27FC236}">
                <a16:creationId xmlns:a16="http://schemas.microsoft.com/office/drawing/2014/main" id="{43A3B868-4660-454D-8DF1-A989F03104F8}"/>
              </a:ext>
            </a:extLst>
          </p:cNvPr>
          <p:cNvSpPr>
            <a:spLocks noChangeShapeType="1"/>
          </p:cNvSpPr>
          <p:nvPr/>
        </p:nvSpPr>
        <p:spPr bwMode="auto">
          <a:xfrm>
            <a:off x="2345953" y="3180665"/>
            <a:ext cx="237648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4" name="Line 13">
            <a:extLst>
              <a:ext uri="{FF2B5EF4-FFF2-40B4-BE49-F238E27FC236}">
                <a16:creationId xmlns:a16="http://schemas.microsoft.com/office/drawing/2014/main" id="{3848940A-FA87-4D8B-9112-754A03F6CB6D}"/>
              </a:ext>
            </a:extLst>
          </p:cNvPr>
          <p:cNvSpPr>
            <a:spLocks noChangeShapeType="1"/>
          </p:cNvSpPr>
          <p:nvPr/>
        </p:nvSpPr>
        <p:spPr bwMode="auto">
          <a:xfrm>
            <a:off x="4722440" y="3180665"/>
            <a:ext cx="0" cy="20161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5" name="Line 14">
            <a:extLst>
              <a:ext uri="{FF2B5EF4-FFF2-40B4-BE49-F238E27FC236}">
                <a16:creationId xmlns:a16="http://schemas.microsoft.com/office/drawing/2014/main" id="{5D6977E2-6664-45C1-92B7-90EB1FFB1D70}"/>
              </a:ext>
            </a:extLst>
          </p:cNvPr>
          <p:cNvSpPr>
            <a:spLocks noChangeShapeType="1"/>
          </p:cNvSpPr>
          <p:nvPr/>
        </p:nvSpPr>
        <p:spPr bwMode="auto">
          <a:xfrm>
            <a:off x="2345953" y="2964765"/>
            <a:ext cx="216058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6" name="Line 15">
            <a:extLst>
              <a:ext uri="{FF2B5EF4-FFF2-40B4-BE49-F238E27FC236}">
                <a16:creationId xmlns:a16="http://schemas.microsoft.com/office/drawing/2014/main" id="{222949A6-F8DA-4016-B578-991193FCD534}"/>
              </a:ext>
            </a:extLst>
          </p:cNvPr>
          <p:cNvSpPr>
            <a:spLocks noChangeShapeType="1"/>
          </p:cNvSpPr>
          <p:nvPr/>
        </p:nvSpPr>
        <p:spPr bwMode="auto">
          <a:xfrm>
            <a:off x="4506540" y="2964765"/>
            <a:ext cx="0" cy="22320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7" name="Text Box 16">
            <a:extLst>
              <a:ext uri="{FF2B5EF4-FFF2-40B4-BE49-F238E27FC236}">
                <a16:creationId xmlns:a16="http://schemas.microsoft.com/office/drawing/2014/main" id="{3CE62CBD-5FD5-48E3-B76E-9943D0482A21}"/>
              </a:ext>
            </a:extLst>
          </p:cNvPr>
          <p:cNvSpPr txBox="1">
            <a:spLocks noChangeArrowheads="1"/>
          </p:cNvSpPr>
          <p:nvPr/>
        </p:nvSpPr>
        <p:spPr bwMode="auto">
          <a:xfrm>
            <a:off x="1634753" y="2769503"/>
            <a:ext cx="75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800" b="0">
                <a:latin typeface="Arial" panose="020B0604020202020204" pitchFamily="34" charset="0"/>
              </a:rPr>
              <a:t>2.200</a:t>
            </a:r>
            <a:endParaRPr lang="en-US" altLang="pt-BR" sz="1800" b="0">
              <a:latin typeface="Arial" panose="020B0604020202020204" pitchFamily="34" charset="0"/>
            </a:endParaRPr>
          </a:p>
        </p:txBody>
      </p:sp>
      <p:sp>
        <p:nvSpPr>
          <p:cNvPr id="18" name="Text Box 17">
            <a:extLst>
              <a:ext uri="{FF2B5EF4-FFF2-40B4-BE49-F238E27FC236}">
                <a16:creationId xmlns:a16="http://schemas.microsoft.com/office/drawing/2014/main" id="{C0D12DAA-7066-49D6-BC1F-B1F78E56FD2E}"/>
              </a:ext>
            </a:extLst>
          </p:cNvPr>
          <p:cNvSpPr txBox="1">
            <a:spLocks noChangeArrowheads="1"/>
          </p:cNvSpPr>
          <p:nvPr/>
        </p:nvSpPr>
        <p:spPr bwMode="auto">
          <a:xfrm>
            <a:off x="1634753" y="3013539"/>
            <a:ext cx="75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800" b="0" dirty="0">
                <a:latin typeface="Arial" panose="020B0604020202020204" pitchFamily="34" charset="0"/>
              </a:rPr>
              <a:t>2.000</a:t>
            </a:r>
            <a:endParaRPr lang="en-US" altLang="pt-BR" sz="1800" b="0" dirty="0">
              <a:latin typeface="Arial" panose="020B0604020202020204" pitchFamily="34" charset="0"/>
            </a:endParaRPr>
          </a:p>
        </p:txBody>
      </p:sp>
      <p:sp>
        <p:nvSpPr>
          <p:cNvPr id="19" name="Text Box 18">
            <a:extLst>
              <a:ext uri="{FF2B5EF4-FFF2-40B4-BE49-F238E27FC236}">
                <a16:creationId xmlns:a16="http://schemas.microsoft.com/office/drawing/2014/main" id="{4A2FF7BD-BA10-459F-B94F-4AFB9FA570BA}"/>
              </a:ext>
            </a:extLst>
          </p:cNvPr>
          <p:cNvSpPr txBox="1">
            <a:spLocks noChangeArrowheads="1"/>
          </p:cNvSpPr>
          <p:nvPr/>
        </p:nvSpPr>
        <p:spPr bwMode="auto">
          <a:xfrm rot="16200000">
            <a:off x="4456618" y="5273700"/>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800" b="0" dirty="0">
                <a:latin typeface="Arial" panose="020B0604020202020204" pitchFamily="34" charset="0"/>
              </a:rPr>
              <a:t>700</a:t>
            </a:r>
            <a:endParaRPr lang="en-US" altLang="pt-BR" sz="1800" b="0" dirty="0">
              <a:latin typeface="Arial" panose="020B0604020202020204" pitchFamily="34" charset="0"/>
            </a:endParaRPr>
          </a:p>
        </p:txBody>
      </p:sp>
      <p:sp>
        <p:nvSpPr>
          <p:cNvPr id="20" name="Text Box 19">
            <a:extLst>
              <a:ext uri="{FF2B5EF4-FFF2-40B4-BE49-F238E27FC236}">
                <a16:creationId xmlns:a16="http://schemas.microsoft.com/office/drawing/2014/main" id="{E8F5D870-F73B-4ED9-96E3-4FA4910725E0}"/>
              </a:ext>
            </a:extLst>
          </p:cNvPr>
          <p:cNvSpPr txBox="1">
            <a:spLocks noChangeArrowheads="1"/>
          </p:cNvSpPr>
          <p:nvPr/>
        </p:nvSpPr>
        <p:spPr bwMode="auto">
          <a:xfrm rot="16200000">
            <a:off x="4112452" y="5250758"/>
            <a:ext cx="671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1800" b="0" dirty="0">
                <a:latin typeface="Arial" panose="020B0604020202020204" pitchFamily="34" charset="0"/>
              </a:rPr>
              <a:t>600</a:t>
            </a:r>
            <a:endParaRPr lang="en-US" altLang="pt-BR" sz="1800" b="0" dirty="0">
              <a:latin typeface="Arial" panose="020B0604020202020204" pitchFamily="34" charset="0"/>
            </a:endParaRPr>
          </a:p>
        </p:txBody>
      </p:sp>
      <p:sp>
        <p:nvSpPr>
          <p:cNvPr id="22" name="Text Box 24">
            <a:extLst>
              <a:ext uri="{FF2B5EF4-FFF2-40B4-BE49-F238E27FC236}">
                <a16:creationId xmlns:a16="http://schemas.microsoft.com/office/drawing/2014/main" id="{9CF664F6-6516-4619-A369-598B6916A680}"/>
              </a:ext>
            </a:extLst>
          </p:cNvPr>
          <p:cNvSpPr txBox="1">
            <a:spLocks noChangeArrowheads="1"/>
          </p:cNvSpPr>
          <p:nvPr/>
        </p:nvSpPr>
        <p:spPr bwMode="auto">
          <a:xfrm>
            <a:off x="4181615" y="2494668"/>
            <a:ext cx="590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dirty="0">
                <a:latin typeface="Arial" panose="020B0604020202020204" pitchFamily="34" charset="0"/>
              </a:rPr>
              <a:t>  </a:t>
            </a:r>
            <a:r>
              <a:rPr lang="pt-BR" altLang="pt-BR" dirty="0"/>
              <a:t>A</a:t>
            </a:r>
            <a:endParaRPr lang="en-US" altLang="pt-BR" dirty="0"/>
          </a:p>
        </p:txBody>
      </p:sp>
      <p:sp>
        <p:nvSpPr>
          <p:cNvPr id="24" name="Text Box 28">
            <a:extLst>
              <a:ext uri="{FF2B5EF4-FFF2-40B4-BE49-F238E27FC236}">
                <a16:creationId xmlns:a16="http://schemas.microsoft.com/office/drawing/2014/main" id="{03075577-49CF-4AA3-B76C-E5B3B00C70B2}"/>
              </a:ext>
            </a:extLst>
          </p:cNvPr>
          <p:cNvSpPr txBox="1">
            <a:spLocks noChangeArrowheads="1"/>
          </p:cNvSpPr>
          <p:nvPr/>
        </p:nvSpPr>
        <p:spPr bwMode="auto">
          <a:xfrm>
            <a:off x="4577856" y="2732646"/>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pt-BR" dirty="0"/>
              <a:t>C</a:t>
            </a:r>
          </a:p>
        </p:txBody>
      </p:sp>
      <p:sp>
        <p:nvSpPr>
          <p:cNvPr id="26" name="Arc 31">
            <a:extLst>
              <a:ext uri="{FF2B5EF4-FFF2-40B4-BE49-F238E27FC236}">
                <a16:creationId xmlns:a16="http://schemas.microsoft.com/office/drawing/2014/main" id="{13CD73DC-AC20-4EAB-B074-76DBDD814B58}"/>
              </a:ext>
            </a:extLst>
          </p:cNvPr>
          <p:cNvSpPr>
            <a:spLocks/>
          </p:cNvSpPr>
          <p:nvPr/>
        </p:nvSpPr>
        <p:spPr bwMode="auto">
          <a:xfrm>
            <a:off x="2345952" y="2202765"/>
            <a:ext cx="3267054" cy="29882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8" name="Line 36">
            <a:extLst>
              <a:ext uri="{FF2B5EF4-FFF2-40B4-BE49-F238E27FC236}">
                <a16:creationId xmlns:a16="http://schemas.microsoft.com/office/drawing/2014/main" id="{797AA971-44A6-44ED-983F-162D6B17AFE9}"/>
              </a:ext>
            </a:extLst>
          </p:cNvPr>
          <p:cNvSpPr>
            <a:spLocks noChangeShapeType="1"/>
          </p:cNvSpPr>
          <p:nvPr/>
        </p:nvSpPr>
        <p:spPr bwMode="auto">
          <a:xfrm flipV="1">
            <a:off x="2371572" y="1302432"/>
            <a:ext cx="0" cy="38862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29" name="Arc 37">
            <a:extLst>
              <a:ext uri="{FF2B5EF4-FFF2-40B4-BE49-F238E27FC236}">
                <a16:creationId xmlns:a16="http://schemas.microsoft.com/office/drawing/2014/main" id="{D59C7AEE-C570-4406-8310-D5D13451D241}"/>
              </a:ext>
            </a:extLst>
          </p:cNvPr>
          <p:cNvSpPr>
            <a:spLocks/>
          </p:cNvSpPr>
          <p:nvPr/>
        </p:nvSpPr>
        <p:spPr bwMode="auto">
          <a:xfrm>
            <a:off x="2385640" y="1593165"/>
            <a:ext cx="3352800" cy="36094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6">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2" name="Rectangle 4">
            <a:extLst>
              <a:ext uri="{FF2B5EF4-FFF2-40B4-BE49-F238E27FC236}">
                <a16:creationId xmlns:a16="http://schemas.microsoft.com/office/drawing/2014/main" id="{40E465FE-268C-4576-B309-435BC8276729}"/>
              </a:ext>
            </a:extLst>
          </p:cNvPr>
          <p:cNvSpPr>
            <a:spLocks noGrp="1" noChangeArrowheads="1"/>
          </p:cNvSpPr>
          <p:nvPr>
            <p:ph type="title"/>
          </p:nvPr>
        </p:nvSpPr>
        <p:spPr>
          <a:xfrm>
            <a:off x="450192" y="101990"/>
            <a:ext cx="8126412" cy="785813"/>
          </a:xfrm>
          <a:noFill/>
        </p:spPr>
        <p:txBody>
          <a:bodyPr/>
          <a:lstStyle/>
          <a:p>
            <a:pPr algn="ctr"/>
            <a:r>
              <a:rPr lang="en-US" sz="4000" dirty="0" err="1">
                <a:solidFill>
                  <a:schemeClr val="tx1"/>
                </a:solidFill>
              </a:rPr>
              <a:t>Modelos</a:t>
            </a:r>
            <a:r>
              <a:rPr lang="en-US" sz="4000" dirty="0">
                <a:solidFill>
                  <a:schemeClr val="tx1"/>
                </a:solidFill>
              </a:rPr>
              <a:t> e </a:t>
            </a:r>
            <a:r>
              <a:rPr lang="en-US" sz="4000" dirty="0" err="1">
                <a:solidFill>
                  <a:schemeClr val="tx1"/>
                </a:solidFill>
              </a:rPr>
              <a:t>Análise</a:t>
            </a:r>
            <a:r>
              <a:rPr lang="en-US" sz="4000" dirty="0">
                <a:solidFill>
                  <a:schemeClr val="tx1"/>
                </a:solidFill>
              </a:rPr>
              <a:t> </a:t>
            </a:r>
            <a:r>
              <a:rPr lang="en-US" sz="4000" dirty="0" err="1">
                <a:solidFill>
                  <a:schemeClr val="tx1"/>
                </a:solidFill>
              </a:rPr>
              <a:t>Econômica</a:t>
            </a:r>
            <a:endParaRPr lang="en-US" sz="4000" dirty="0">
              <a:solidFill>
                <a:schemeClr val="tx1"/>
              </a:solidFill>
            </a:endParaRPr>
          </a:p>
        </p:txBody>
      </p:sp>
      <p:sp>
        <p:nvSpPr>
          <p:cNvPr id="33" name="Elipse 32">
            <a:extLst>
              <a:ext uri="{FF2B5EF4-FFF2-40B4-BE49-F238E27FC236}">
                <a16:creationId xmlns:a16="http://schemas.microsoft.com/office/drawing/2014/main" id="{86AA04D1-90DF-48E6-A7ED-5CA56A7A3CB2}"/>
              </a:ext>
            </a:extLst>
          </p:cNvPr>
          <p:cNvSpPr/>
          <p:nvPr/>
        </p:nvSpPr>
        <p:spPr bwMode="auto">
          <a:xfrm>
            <a:off x="4673689" y="3100537"/>
            <a:ext cx="123389" cy="135036"/>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4" name="Elipse 33">
            <a:extLst>
              <a:ext uri="{FF2B5EF4-FFF2-40B4-BE49-F238E27FC236}">
                <a16:creationId xmlns:a16="http://schemas.microsoft.com/office/drawing/2014/main" id="{BEEF15C4-E7CC-41E4-9BEE-B9B3F78D14AF}"/>
              </a:ext>
            </a:extLst>
          </p:cNvPr>
          <p:cNvSpPr/>
          <p:nvPr/>
        </p:nvSpPr>
        <p:spPr bwMode="auto">
          <a:xfrm>
            <a:off x="4460329" y="2915311"/>
            <a:ext cx="123389" cy="135036"/>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5" name="CaixaDeTexto 34">
            <a:extLst>
              <a:ext uri="{FF2B5EF4-FFF2-40B4-BE49-F238E27FC236}">
                <a16:creationId xmlns:a16="http://schemas.microsoft.com/office/drawing/2014/main" id="{1A32AB87-161C-4795-ADDF-0F60C48F3A81}"/>
              </a:ext>
            </a:extLst>
          </p:cNvPr>
          <p:cNvSpPr txBox="1"/>
          <p:nvPr/>
        </p:nvSpPr>
        <p:spPr>
          <a:xfrm>
            <a:off x="5091360" y="2385648"/>
            <a:ext cx="3527442" cy="461665"/>
          </a:xfrm>
          <a:prstGeom prst="rect">
            <a:avLst/>
          </a:prstGeom>
          <a:solidFill>
            <a:srgbClr val="F8F8F8"/>
          </a:solidFill>
          <a:ln>
            <a:solidFill>
              <a:schemeClr val="tx1"/>
            </a:solidFill>
          </a:ln>
        </p:spPr>
        <p:txBody>
          <a:bodyPr wrap="square" rtlCol="0">
            <a:spAutoFit/>
          </a:bodyPr>
          <a:lstStyle/>
          <a:p>
            <a:r>
              <a:rPr lang="pt-BR" b="1" dirty="0">
                <a:latin typeface="Symbol" panose="05050102010706020507" pitchFamily="18" charset="2"/>
              </a:rPr>
              <a:t>D</a:t>
            </a:r>
            <a:r>
              <a:rPr lang="pt-BR" b="1" dirty="0">
                <a:latin typeface="+mn-lt"/>
              </a:rPr>
              <a:t>C = 100 </a:t>
            </a:r>
            <a:r>
              <a:rPr lang="pt-BR" b="1" dirty="0">
                <a:latin typeface="+mn-lt"/>
                <a:sym typeface="Symbol" panose="05050102010706020507" pitchFamily="18" charset="2"/>
              </a:rPr>
              <a:t> </a:t>
            </a:r>
            <a:r>
              <a:rPr lang="pt-BR" b="1" dirty="0" err="1">
                <a:latin typeface="Symbol" panose="05050102010706020507" pitchFamily="18" charset="2"/>
                <a:sym typeface="Symbol" panose="05050102010706020507" pitchFamily="18" charset="2"/>
              </a:rPr>
              <a:t>D</a:t>
            </a:r>
            <a:r>
              <a:rPr lang="pt-BR" b="1" dirty="0" err="1">
                <a:latin typeface="+mn-lt"/>
                <a:sym typeface="Symbol" panose="05050102010706020507" pitchFamily="18" charset="2"/>
              </a:rPr>
              <a:t>Tv</a:t>
            </a:r>
            <a:r>
              <a:rPr lang="pt-BR" b="1" dirty="0">
                <a:latin typeface="+mn-lt"/>
                <a:sym typeface="Symbol" panose="05050102010706020507" pitchFamily="18" charset="2"/>
              </a:rPr>
              <a:t> = -200</a:t>
            </a:r>
            <a:endParaRPr lang="pt-BR" b="1" dirty="0">
              <a:latin typeface="+mn-lt"/>
            </a:endParaRPr>
          </a:p>
        </p:txBody>
      </p:sp>
      <p:sp>
        <p:nvSpPr>
          <p:cNvPr id="36" name="CaixaDeTexto 35">
            <a:extLst>
              <a:ext uri="{FF2B5EF4-FFF2-40B4-BE49-F238E27FC236}">
                <a16:creationId xmlns:a16="http://schemas.microsoft.com/office/drawing/2014/main" id="{7444DC75-D52B-4872-BD46-F80386C2D790}"/>
              </a:ext>
            </a:extLst>
          </p:cNvPr>
          <p:cNvSpPr txBox="1"/>
          <p:nvPr/>
        </p:nvSpPr>
        <p:spPr>
          <a:xfrm>
            <a:off x="196948" y="5783939"/>
            <a:ext cx="8848578" cy="892552"/>
          </a:xfrm>
          <a:prstGeom prst="rect">
            <a:avLst/>
          </a:prstGeom>
          <a:solidFill>
            <a:srgbClr val="F8F8F8"/>
          </a:solidFill>
          <a:ln>
            <a:solidFill>
              <a:schemeClr val="tx1"/>
            </a:solidFill>
          </a:ln>
        </p:spPr>
        <p:txBody>
          <a:bodyPr wrap="square" rtlCol="0">
            <a:spAutoFit/>
          </a:bodyPr>
          <a:lstStyle/>
          <a:p>
            <a:pPr marL="342900" indent="-342900">
              <a:buFont typeface="Wingdings" panose="05000000000000000000" pitchFamily="2" charset="2"/>
              <a:buChar char="§"/>
            </a:pPr>
            <a:r>
              <a:rPr lang="pt-BR" sz="2600" dirty="0">
                <a:latin typeface="+mn-lt"/>
              </a:rPr>
              <a:t>Qual o custo de </a:t>
            </a:r>
            <a:r>
              <a:rPr lang="pt-BR" sz="2600" dirty="0" err="1">
                <a:latin typeface="+mn-lt"/>
              </a:rPr>
              <a:t>oportinudade</a:t>
            </a:r>
            <a:r>
              <a:rPr lang="pt-BR" sz="2600" dirty="0">
                <a:latin typeface="+mn-lt"/>
              </a:rPr>
              <a:t> de produzir uma cadeira ?</a:t>
            </a:r>
          </a:p>
          <a:p>
            <a:pPr marL="800100" lvl="1" indent="-342900">
              <a:buFont typeface="Wingdings" panose="05000000000000000000" pitchFamily="2" charset="2"/>
              <a:buChar char="§"/>
            </a:pPr>
            <a:r>
              <a:rPr lang="pt-BR" sz="2600" dirty="0">
                <a:latin typeface="+mn-lt"/>
              </a:rPr>
              <a:t>Deixar de produzir duas TVs</a:t>
            </a:r>
          </a:p>
        </p:txBody>
      </p:sp>
      <p:cxnSp>
        <p:nvCxnSpPr>
          <p:cNvPr id="38" name="Conector de Seta Reta 37">
            <a:extLst>
              <a:ext uri="{FF2B5EF4-FFF2-40B4-BE49-F238E27FC236}">
                <a16:creationId xmlns:a16="http://schemas.microsoft.com/office/drawing/2014/main" id="{BB4D9609-18DA-487C-8E9B-CA94906B2AF2}"/>
              </a:ext>
            </a:extLst>
          </p:cNvPr>
          <p:cNvCxnSpPr>
            <a:cxnSpLocks/>
          </p:cNvCxnSpPr>
          <p:nvPr/>
        </p:nvCxnSpPr>
        <p:spPr bwMode="auto">
          <a:xfrm flipV="1">
            <a:off x="3334039" y="1842869"/>
            <a:ext cx="0" cy="365759"/>
          </a:xfrm>
          <a:prstGeom prst="straightConnector1">
            <a:avLst/>
          </a:prstGeom>
          <a:solidFill>
            <a:srgbClr val="FFCC99"/>
          </a:solidFill>
          <a:ln w="28575" cap="flat" cmpd="sng" algn="ctr">
            <a:solidFill>
              <a:schemeClr val="accent6">
                <a:lumMod val="50000"/>
              </a:schemeClr>
            </a:solidFill>
            <a:prstDash val="solid"/>
            <a:round/>
            <a:headEnd type="none" w="med" len="med"/>
            <a:tailEnd type="triangle"/>
          </a:ln>
          <a:effectLst/>
        </p:spPr>
      </p:cxnSp>
      <p:sp>
        <p:nvSpPr>
          <p:cNvPr id="40" name="CaixaDeTexto 39">
            <a:extLst>
              <a:ext uri="{FF2B5EF4-FFF2-40B4-BE49-F238E27FC236}">
                <a16:creationId xmlns:a16="http://schemas.microsoft.com/office/drawing/2014/main" id="{55F171F4-C713-43FF-9F3E-5CE6BF4B47D4}"/>
              </a:ext>
            </a:extLst>
          </p:cNvPr>
          <p:cNvSpPr txBox="1"/>
          <p:nvPr/>
        </p:nvSpPr>
        <p:spPr>
          <a:xfrm>
            <a:off x="4459454" y="1325882"/>
            <a:ext cx="3069653" cy="769441"/>
          </a:xfrm>
          <a:prstGeom prst="rect">
            <a:avLst/>
          </a:prstGeom>
          <a:noFill/>
          <a:ln>
            <a:solidFill>
              <a:schemeClr val="accent6">
                <a:lumMod val="50000"/>
              </a:schemeClr>
            </a:solidFill>
          </a:ln>
        </p:spPr>
        <p:txBody>
          <a:bodyPr wrap="square" rtlCol="0">
            <a:spAutoFit/>
          </a:bodyPr>
          <a:lstStyle/>
          <a:p>
            <a:pPr algn="just"/>
            <a:r>
              <a:rPr lang="pt-BR" sz="2200" dirty="0">
                <a:solidFill>
                  <a:schemeClr val="accent6">
                    <a:lumMod val="50000"/>
                  </a:schemeClr>
                </a:solidFill>
                <a:latin typeface="+mn-lt"/>
              </a:rPr>
              <a:t>Aumento da dotação de fatores de produção</a:t>
            </a:r>
          </a:p>
        </p:txBody>
      </p:sp>
      <p:cxnSp>
        <p:nvCxnSpPr>
          <p:cNvPr id="42" name="Conector de Seta Reta 41">
            <a:extLst>
              <a:ext uri="{FF2B5EF4-FFF2-40B4-BE49-F238E27FC236}">
                <a16:creationId xmlns:a16="http://schemas.microsoft.com/office/drawing/2014/main" id="{34F63D8B-7559-4B95-BCBE-30313D552F66}"/>
              </a:ext>
            </a:extLst>
          </p:cNvPr>
          <p:cNvCxnSpPr/>
          <p:nvPr/>
        </p:nvCxnSpPr>
        <p:spPr bwMode="auto">
          <a:xfrm flipH="1">
            <a:off x="3438377" y="2097627"/>
            <a:ext cx="1021952" cy="0"/>
          </a:xfrm>
          <a:prstGeom prst="straightConnector1">
            <a:avLst/>
          </a:prstGeom>
          <a:solidFill>
            <a:srgbClr val="FFCC99"/>
          </a:solidFill>
          <a:ln w="12700" cap="flat" cmpd="sng" algn="ctr">
            <a:solidFill>
              <a:schemeClr val="accent6">
                <a:lumMod val="50000"/>
              </a:schemeClr>
            </a:solidFill>
            <a:prstDash val="solid"/>
            <a:round/>
            <a:headEnd type="none" w="med" len="med"/>
            <a:tailEnd type="triangle"/>
          </a:ln>
          <a:effectLst/>
        </p:spPr>
      </p:cxnSp>
    </p:spTree>
    <p:extLst>
      <p:ext uri="{BB962C8B-B14F-4D97-AF65-F5344CB8AC3E}">
        <p14:creationId xmlns:p14="http://schemas.microsoft.com/office/powerpoint/2010/main" val="9635953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500" fill="hold"/>
                                        <p:tgtEl>
                                          <p:spTgt spid="36"/>
                                        </p:tgtEl>
                                        <p:attrNameLst>
                                          <p:attrName>ppt_x</p:attrName>
                                        </p:attrNameLst>
                                      </p:cBhvr>
                                      <p:tavLst>
                                        <p:tav tm="0">
                                          <p:val>
                                            <p:strVal val="#ppt_x"/>
                                          </p:val>
                                        </p:tav>
                                        <p:tav tm="100000">
                                          <p:val>
                                            <p:strVal val="#ppt_x"/>
                                          </p:val>
                                        </p:tav>
                                      </p:tavLst>
                                    </p:anim>
                                    <p:anim calcmode="lin" valueType="num">
                                      <p:cBhvr additive="base">
                                        <p:cTn id="34" dur="500" fill="hold"/>
                                        <p:tgtEl>
                                          <p:spTgt spid="3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ppt_x"/>
                                          </p:val>
                                        </p:tav>
                                        <p:tav tm="100000">
                                          <p:val>
                                            <p:strVal val="#ppt_x"/>
                                          </p:val>
                                        </p:tav>
                                      </p:tavLst>
                                    </p:anim>
                                    <p:anim calcmode="lin" valueType="num">
                                      <p:cBhvr additive="base">
                                        <p:cTn id="3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fill="hold"/>
                                        <p:tgtEl>
                                          <p:spTgt spid="38"/>
                                        </p:tgtEl>
                                        <p:attrNameLst>
                                          <p:attrName>ppt_x</p:attrName>
                                        </p:attrNameLst>
                                      </p:cBhvr>
                                      <p:tavLst>
                                        <p:tav tm="0">
                                          <p:val>
                                            <p:strVal val="#ppt_x"/>
                                          </p:val>
                                        </p:tav>
                                        <p:tav tm="100000">
                                          <p:val>
                                            <p:strVal val="#ppt_x"/>
                                          </p:val>
                                        </p:tav>
                                      </p:tavLst>
                                    </p:anim>
                                    <p:anim calcmode="lin" valueType="num">
                                      <p:cBhvr additive="base">
                                        <p:cTn id="48" dur="500" fill="hold"/>
                                        <p:tgtEl>
                                          <p:spTgt spid="3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500" fill="hold"/>
                                        <p:tgtEl>
                                          <p:spTgt spid="40"/>
                                        </p:tgtEl>
                                        <p:attrNameLst>
                                          <p:attrName>ppt_x</p:attrName>
                                        </p:attrNameLst>
                                      </p:cBhvr>
                                      <p:tavLst>
                                        <p:tav tm="0">
                                          <p:val>
                                            <p:strVal val="#ppt_x"/>
                                          </p:val>
                                        </p:tav>
                                        <p:tav tm="100000">
                                          <p:val>
                                            <p:strVal val="#ppt_x"/>
                                          </p:val>
                                        </p:tav>
                                      </p:tavLst>
                                    </p:anim>
                                    <p:anim calcmode="lin" valueType="num">
                                      <p:cBhvr additive="base">
                                        <p:cTn id="5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8" grpId="0"/>
      <p:bldP spid="19" grpId="0"/>
      <p:bldP spid="24" grpId="0"/>
      <p:bldP spid="29" grpId="0" animBg="1"/>
      <p:bldP spid="33" grpId="0" animBg="1"/>
      <p:bldP spid="35" grpId="0" animBg="1"/>
      <p:bldP spid="36" grpId="0" animBg="1"/>
      <p:bldP spid="4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8FCD04E-6CDB-48DC-9AD0-5028A4D11E94}"/>
              </a:ext>
            </a:extLst>
          </p:cNvPr>
          <p:cNvSpPr>
            <a:spLocks noGrp="1"/>
          </p:cNvSpPr>
          <p:nvPr>
            <p:ph idx="1"/>
          </p:nvPr>
        </p:nvSpPr>
        <p:spPr>
          <a:xfrm>
            <a:off x="168812" y="1146569"/>
            <a:ext cx="8834511" cy="4883150"/>
          </a:xfrm>
        </p:spPr>
        <p:txBody>
          <a:bodyPr/>
          <a:lstStyle/>
          <a:p>
            <a:pPr marL="514350" indent="-514350" algn="just">
              <a:buClrTx/>
              <a:buSzPct val="86000"/>
              <a:buFont typeface="+mj-lt"/>
              <a:buAutoNum type="arabicParenR"/>
            </a:pPr>
            <a:r>
              <a:rPr lang="en-US" altLang="pt-BR" sz="2800" dirty="0">
                <a:solidFill>
                  <a:schemeClr val="tx2"/>
                </a:solidFill>
              </a:rPr>
              <a:t>A </a:t>
            </a:r>
            <a:r>
              <a:rPr lang="en-US" altLang="pt-BR" sz="2800" dirty="0" err="1">
                <a:solidFill>
                  <a:schemeClr val="tx2"/>
                </a:solidFill>
              </a:rPr>
              <a:t>eficiência</a:t>
            </a:r>
            <a:r>
              <a:rPr lang="en-US" altLang="pt-BR" sz="2800" dirty="0">
                <a:solidFill>
                  <a:schemeClr val="tx2"/>
                </a:solidFill>
              </a:rPr>
              <a:t> </a:t>
            </a:r>
            <a:r>
              <a:rPr lang="en-US" altLang="pt-BR" sz="2800" dirty="0" err="1">
                <a:solidFill>
                  <a:schemeClr val="tx2"/>
                </a:solidFill>
              </a:rPr>
              <a:t>econômica</a:t>
            </a:r>
            <a:r>
              <a:rPr lang="en-US" altLang="pt-BR" sz="2800" dirty="0">
                <a:solidFill>
                  <a:schemeClr val="tx2"/>
                </a:solidFill>
              </a:rPr>
              <a:t> (</a:t>
            </a:r>
            <a:r>
              <a:rPr lang="en-US" altLang="pt-BR" sz="2800" dirty="0" err="1">
                <a:solidFill>
                  <a:schemeClr val="tx2"/>
                </a:solidFill>
              </a:rPr>
              <a:t>pleno</a:t>
            </a:r>
            <a:r>
              <a:rPr lang="en-US" altLang="pt-BR" sz="2800" dirty="0">
                <a:solidFill>
                  <a:schemeClr val="tx2"/>
                </a:solidFill>
              </a:rPr>
              <a:t> </a:t>
            </a:r>
            <a:r>
              <a:rPr lang="en-US" altLang="pt-BR" sz="2800" dirty="0" err="1">
                <a:solidFill>
                  <a:schemeClr val="tx2"/>
                </a:solidFill>
              </a:rPr>
              <a:t>emprego</a:t>
            </a:r>
            <a:r>
              <a:rPr lang="en-US" altLang="pt-BR" sz="2800" dirty="0">
                <a:solidFill>
                  <a:schemeClr val="tx2"/>
                </a:solidFill>
              </a:rPr>
              <a:t>) </a:t>
            </a:r>
            <a:r>
              <a:rPr lang="en-US" altLang="pt-BR" sz="2800" dirty="0" err="1">
                <a:solidFill>
                  <a:schemeClr val="tx2"/>
                </a:solidFill>
              </a:rPr>
              <a:t>ocorre</a:t>
            </a:r>
            <a:r>
              <a:rPr lang="en-US" altLang="pt-BR" sz="2800" dirty="0">
                <a:solidFill>
                  <a:schemeClr val="tx2"/>
                </a:solidFill>
              </a:rPr>
              <a:t> </a:t>
            </a:r>
            <a:r>
              <a:rPr lang="en-US" altLang="pt-BR" sz="2800" dirty="0" err="1">
                <a:solidFill>
                  <a:schemeClr val="tx2"/>
                </a:solidFill>
              </a:rPr>
              <a:t>nos</a:t>
            </a:r>
            <a:r>
              <a:rPr lang="en-US" altLang="pt-BR" sz="2800" dirty="0">
                <a:solidFill>
                  <a:schemeClr val="tx2"/>
                </a:solidFill>
              </a:rPr>
              <a:t> </a:t>
            </a:r>
            <a:r>
              <a:rPr lang="en-US" altLang="pt-BR" sz="2800" dirty="0" err="1">
                <a:solidFill>
                  <a:schemeClr val="tx2"/>
                </a:solidFill>
              </a:rPr>
              <a:t>pontos</a:t>
            </a:r>
            <a:r>
              <a:rPr lang="en-US" altLang="pt-BR" sz="2800" dirty="0">
                <a:solidFill>
                  <a:schemeClr val="tx2"/>
                </a:solidFill>
              </a:rPr>
              <a:t> </a:t>
            </a:r>
            <a:r>
              <a:rPr lang="en-US" altLang="pt-BR" sz="2800" dirty="0" err="1">
                <a:solidFill>
                  <a:schemeClr val="tx2"/>
                </a:solidFill>
              </a:rPr>
              <a:t>sobre</a:t>
            </a:r>
            <a:r>
              <a:rPr lang="en-US" altLang="pt-BR" sz="2800" dirty="0">
                <a:solidFill>
                  <a:schemeClr val="tx2"/>
                </a:solidFill>
              </a:rPr>
              <a:t> a FPP.</a:t>
            </a:r>
          </a:p>
          <a:p>
            <a:pPr algn="just">
              <a:buClrTx/>
              <a:buSzPct val="86000"/>
              <a:buFont typeface="+mj-lt"/>
              <a:buAutoNum type="arabicParenR"/>
            </a:pPr>
            <a:endParaRPr lang="en-US" altLang="pt-BR" sz="200" dirty="0">
              <a:solidFill>
                <a:schemeClr val="tx2"/>
              </a:solidFill>
            </a:endParaRPr>
          </a:p>
          <a:p>
            <a:pPr marL="514350" indent="-514350" algn="just">
              <a:buClrTx/>
              <a:buSzPct val="86000"/>
              <a:buFont typeface="+mj-lt"/>
              <a:buAutoNum type="arabicParenR"/>
            </a:pPr>
            <a:r>
              <a:rPr lang="en-US" altLang="pt-BR" sz="2800" dirty="0">
                <a:solidFill>
                  <a:schemeClr val="tx2"/>
                </a:solidFill>
              </a:rPr>
              <a:t>Nos </a:t>
            </a:r>
            <a:r>
              <a:rPr lang="en-US" altLang="pt-BR" sz="2800" dirty="0" err="1">
                <a:solidFill>
                  <a:schemeClr val="tx2"/>
                </a:solidFill>
              </a:rPr>
              <a:t>pontos</a:t>
            </a:r>
            <a:r>
              <a:rPr lang="en-US" altLang="pt-BR" sz="2800" dirty="0">
                <a:solidFill>
                  <a:schemeClr val="tx2"/>
                </a:solidFill>
              </a:rPr>
              <a:t> </a:t>
            </a:r>
            <a:r>
              <a:rPr lang="en-US" altLang="pt-BR" sz="2800" dirty="0" err="1">
                <a:solidFill>
                  <a:schemeClr val="tx2"/>
                </a:solidFill>
              </a:rPr>
              <a:t>interiores</a:t>
            </a:r>
            <a:r>
              <a:rPr lang="en-US" altLang="pt-BR" sz="2800" dirty="0">
                <a:solidFill>
                  <a:schemeClr val="tx2"/>
                </a:solidFill>
              </a:rPr>
              <a:t> </a:t>
            </a:r>
            <a:r>
              <a:rPr lang="en-US" altLang="pt-BR" sz="2800" dirty="0" err="1">
                <a:solidFill>
                  <a:schemeClr val="tx2"/>
                </a:solidFill>
              </a:rPr>
              <a:t>existe</a:t>
            </a:r>
            <a:r>
              <a:rPr lang="en-US" altLang="pt-BR" sz="2800" dirty="0">
                <a:solidFill>
                  <a:schemeClr val="tx2"/>
                </a:solidFill>
              </a:rPr>
              <a:t> </a:t>
            </a:r>
            <a:r>
              <a:rPr lang="en-US" altLang="pt-BR" sz="2800" dirty="0" err="1">
                <a:solidFill>
                  <a:schemeClr val="tx2"/>
                </a:solidFill>
              </a:rPr>
              <a:t>desemprego</a:t>
            </a:r>
            <a:r>
              <a:rPr lang="en-US" altLang="pt-BR" sz="2800" dirty="0">
                <a:solidFill>
                  <a:schemeClr val="tx2"/>
                </a:solidFill>
              </a:rPr>
              <a:t>.</a:t>
            </a:r>
          </a:p>
          <a:p>
            <a:pPr marL="514350" indent="-514350" algn="just">
              <a:buClrTx/>
              <a:buSzPct val="86000"/>
              <a:buFont typeface="+mj-lt"/>
              <a:buAutoNum type="arabicParenR"/>
            </a:pPr>
            <a:endParaRPr lang="en-US" altLang="pt-BR" sz="1100" dirty="0">
              <a:solidFill>
                <a:schemeClr val="tx2"/>
              </a:solidFill>
            </a:endParaRPr>
          </a:p>
          <a:p>
            <a:pPr algn="just">
              <a:buClrTx/>
              <a:buSzPct val="86000"/>
              <a:buFont typeface="+mj-lt"/>
              <a:buAutoNum type="arabicParenR"/>
            </a:pPr>
            <a:endParaRPr lang="en-US" altLang="pt-BR" sz="200" dirty="0">
              <a:solidFill>
                <a:schemeClr val="tx2"/>
              </a:solidFill>
            </a:endParaRPr>
          </a:p>
          <a:p>
            <a:pPr marL="514350" indent="-514350" algn="just">
              <a:spcBef>
                <a:spcPts val="0"/>
              </a:spcBef>
              <a:buClrTx/>
              <a:buSzPct val="86000"/>
              <a:buFont typeface="+mj-lt"/>
              <a:buAutoNum type="arabicParenR"/>
            </a:pPr>
            <a:r>
              <a:rPr lang="en-US" altLang="pt-BR" sz="2800" dirty="0">
                <a:solidFill>
                  <a:schemeClr val="tx2"/>
                </a:solidFill>
              </a:rPr>
              <a:t>A FPP é </a:t>
            </a:r>
            <a:r>
              <a:rPr lang="en-US" altLang="pt-BR" sz="2800" dirty="0" err="1">
                <a:solidFill>
                  <a:schemeClr val="tx2"/>
                </a:solidFill>
              </a:rPr>
              <a:t>negativamente</a:t>
            </a:r>
            <a:r>
              <a:rPr lang="en-US" altLang="pt-BR" sz="2800" dirty="0">
                <a:solidFill>
                  <a:schemeClr val="tx2"/>
                </a:solidFill>
              </a:rPr>
              <a:t> </a:t>
            </a:r>
            <a:r>
              <a:rPr lang="en-US" altLang="pt-BR" sz="2800" dirty="0" err="1">
                <a:solidFill>
                  <a:schemeClr val="tx2"/>
                </a:solidFill>
              </a:rPr>
              <a:t>inclinada</a:t>
            </a:r>
            <a:r>
              <a:rPr lang="en-US" altLang="pt-BR" sz="2800" dirty="0">
                <a:solidFill>
                  <a:schemeClr val="tx2"/>
                </a:solidFill>
              </a:rPr>
              <a:t>, </a:t>
            </a:r>
            <a:r>
              <a:rPr lang="en-US" altLang="pt-BR" sz="2800" dirty="0" err="1">
                <a:solidFill>
                  <a:schemeClr val="tx2"/>
                </a:solidFill>
              </a:rPr>
              <a:t>denotando</a:t>
            </a:r>
            <a:r>
              <a:rPr lang="en-US" altLang="pt-BR" sz="2800" dirty="0">
                <a:solidFill>
                  <a:schemeClr val="tx2"/>
                </a:solidFill>
              </a:rPr>
              <a:t> a </a:t>
            </a:r>
            <a:r>
              <a:rPr lang="en-US" altLang="pt-BR" sz="2800" dirty="0" err="1">
                <a:solidFill>
                  <a:schemeClr val="tx2"/>
                </a:solidFill>
              </a:rPr>
              <a:t>existência</a:t>
            </a:r>
            <a:r>
              <a:rPr lang="en-US" altLang="pt-BR" sz="2800" dirty="0">
                <a:solidFill>
                  <a:schemeClr val="tx2"/>
                </a:solidFill>
              </a:rPr>
              <a:t> de um </a:t>
            </a:r>
            <a:r>
              <a:rPr lang="en-US" altLang="pt-BR" sz="2800" dirty="0" err="1">
                <a:solidFill>
                  <a:schemeClr val="tx2"/>
                </a:solidFill>
              </a:rPr>
              <a:t>custo</a:t>
            </a:r>
            <a:r>
              <a:rPr lang="en-US" altLang="pt-BR" sz="2800" dirty="0">
                <a:solidFill>
                  <a:schemeClr val="tx2"/>
                </a:solidFill>
              </a:rPr>
              <a:t> de </a:t>
            </a:r>
            <a:r>
              <a:rPr lang="en-US" altLang="pt-BR" sz="2800" dirty="0" err="1">
                <a:solidFill>
                  <a:schemeClr val="tx2"/>
                </a:solidFill>
              </a:rPr>
              <a:t>oportunidade</a:t>
            </a:r>
            <a:r>
              <a:rPr lang="en-US" altLang="pt-BR" sz="2800" dirty="0">
                <a:solidFill>
                  <a:schemeClr val="tx2"/>
                </a:solidFill>
              </a:rPr>
              <a:t> </a:t>
            </a:r>
            <a:r>
              <a:rPr lang="en-US" altLang="pt-BR" sz="2800" dirty="0" err="1">
                <a:solidFill>
                  <a:schemeClr val="tx2"/>
                </a:solidFill>
              </a:rPr>
              <a:t>na</a:t>
            </a:r>
            <a:r>
              <a:rPr lang="en-US" altLang="pt-BR" sz="2800" dirty="0">
                <a:solidFill>
                  <a:schemeClr val="tx2"/>
                </a:solidFill>
              </a:rPr>
              <a:t> </a:t>
            </a:r>
            <a:r>
              <a:rPr lang="en-US" altLang="pt-BR" sz="2800" dirty="0" err="1">
                <a:solidFill>
                  <a:schemeClr val="tx2"/>
                </a:solidFill>
              </a:rPr>
              <a:t>decisão</a:t>
            </a:r>
            <a:r>
              <a:rPr lang="en-US" altLang="pt-BR" sz="2800" dirty="0">
                <a:solidFill>
                  <a:schemeClr val="tx2"/>
                </a:solidFill>
              </a:rPr>
              <a:t> de </a:t>
            </a:r>
            <a:r>
              <a:rPr lang="en-US" altLang="pt-BR" sz="2800" dirty="0" err="1">
                <a:solidFill>
                  <a:schemeClr val="tx2"/>
                </a:solidFill>
              </a:rPr>
              <a:t>produção</a:t>
            </a:r>
            <a:r>
              <a:rPr lang="en-US" altLang="pt-BR" sz="2800" dirty="0">
                <a:solidFill>
                  <a:schemeClr val="tx2"/>
                </a:solidFill>
              </a:rPr>
              <a:t>.</a:t>
            </a:r>
          </a:p>
          <a:p>
            <a:pPr lvl="1" algn="just">
              <a:spcBef>
                <a:spcPts val="0"/>
              </a:spcBef>
              <a:buClrTx/>
              <a:buSzPct val="86000"/>
              <a:buFont typeface="Wingdings" panose="05000000000000000000" pitchFamily="2" charset="2"/>
              <a:buChar char="§"/>
            </a:pPr>
            <a:r>
              <a:rPr lang="en-US" altLang="pt-BR" sz="2600" dirty="0" err="1">
                <a:solidFill>
                  <a:schemeClr val="tx2"/>
                </a:solidFill>
              </a:rPr>
              <a:t>Produzir</a:t>
            </a:r>
            <a:r>
              <a:rPr lang="en-US" altLang="pt-BR" sz="2600" dirty="0">
                <a:solidFill>
                  <a:schemeClr val="tx2"/>
                </a:solidFill>
              </a:rPr>
              <a:t> </a:t>
            </a:r>
            <a:r>
              <a:rPr lang="en-US" altLang="pt-BR" sz="2600" dirty="0" err="1">
                <a:solidFill>
                  <a:schemeClr val="tx2"/>
                </a:solidFill>
              </a:rPr>
              <a:t>mais</a:t>
            </a:r>
            <a:r>
              <a:rPr lang="en-US" altLang="pt-BR" sz="2600" dirty="0">
                <a:solidFill>
                  <a:schemeClr val="tx2"/>
                </a:solidFill>
              </a:rPr>
              <a:t> </a:t>
            </a:r>
            <a:r>
              <a:rPr lang="en-US" altLang="pt-BR" sz="2600" dirty="0" err="1">
                <a:solidFill>
                  <a:schemeClr val="tx2"/>
                </a:solidFill>
              </a:rPr>
              <a:t>cadeiras</a:t>
            </a:r>
            <a:r>
              <a:rPr lang="en-US" altLang="pt-BR" sz="2600" dirty="0">
                <a:solidFill>
                  <a:schemeClr val="tx2"/>
                </a:solidFill>
              </a:rPr>
              <a:t> </a:t>
            </a:r>
            <a:r>
              <a:rPr lang="en-US" altLang="pt-BR" sz="2600" dirty="0" err="1">
                <a:solidFill>
                  <a:schemeClr val="tx2"/>
                </a:solidFill>
              </a:rPr>
              <a:t>implica</a:t>
            </a:r>
            <a:r>
              <a:rPr lang="en-US" altLang="pt-BR" sz="2600" dirty="0">
                <a:solidFill>
                  <a:schemeClr val="tx2"/>
                </a:solidFill>
              </a:rPr>
              <a:t> </a:t>
            </a:r>
            <a:r>
              <a:rPr lang="en-US" altLang="pt-BR" sz="2600" dirty="0" err="1">
                <a:solidFill>
                  <a:schemeClr val="tx2"/>
                </a:solidFill>
              </a:rPr>
              <a:t>em</a:t>
            </a:r>
            <a:r>
              <a:rPr lang="en-US" altLang="pt-BR" sz="2600" dirty="0">
                <a:solidFill>
                  <a:schemeClr val="tx2"/>
                </a:solidFill>
              </a:rPr>
              <a:t> </a:t>
            </a:r>
            <a:r>
              <a:rPr lang="en-US" altLang="pt-BR" sz="2600" dirty="0" err="1">
                <a:solidFill>
                  <a:schemeClr val="tx2"/>
                </a:solidFill>
              </a:rPr>
              <a:t>produzir</a:t>
            </a:r>
            <a:r>
              <a:rPr lang="en-US" altLang="pt-BR" sz="2600" dirty="0">
                <a:solidFill>
                  <a:schemeClr val="tx2"/>
                </a:solidFill>
              </a:rPr>
              <a:t> </a:t>
            </a:r>
            <a:r>
              <a:rPr lang="en-US" altLang="pt-BR" sz="2600" dirty="0" err="1">
                <a:solidFill>
                  <a:schemeClr val="tx2"/>
                </a:solidFill>
              </a:rPr>
              <a:t>menos</a:t>
            </a:r>
            <a:r>
              <a:rPr lang="en-US" altLang="pt-BR" sz="2600" dirty="0">
                <a:solidFill>
                  <a:schemeClr val="tx2"/>
                </a:solidFill>
              </a:rPr>
              <a:t> TVs, </a:t>
            </a:r>
            <a:r>
              <a:rPr lang="en-US" altLang="pt-BR" sz="2600" dirty="0" err="1">
                <a:solidFill>
                  <a:schemeClr val="tx2"/>
                </a:solidFill>
              </a:rPr>
              <a:t>dada</a:t>
            </a:r>
            <a:r>
              <a:rPr lang="en-US" altLang="pt-BR" sz="2600" dirty="0">
                <a:solidFill>
                  <a:schemeClr val="tx2"/>
                </a:solidFill>
              </a:rPr>
              <a:t> a </a:t>
            </a:r>
            <a:r>
              <a:rPr lang="en-US" altLang="pt-BR" sz="2600" dirty="0" err="1">
                <a:solidFill>
                  <a:schemeClr val="tx2"/>
                </a:solidFill>
              </a:rPr>
              <a:t>mesma</a:t>
            </a:r>
            <a:r>
              <a:rPr lang="en-US" altLang="pt-BR" sz="2600" dirty="0">
                <a:solidFill>
                  <a:schemeClr val="tx2"/>
                </a:solidFill>
              </a:rPr>
              <a:t> </a:t>
            </a:r>
            <a:r>
              <a:rPr lang="en-US" altLang="pt-BR" sz="2600" dirty="0" err="1">
                <a:solidFill>
                  <a:schemeClr val="tx2"/>
                </a:solidFill>
              </a:rPr>
              <a:t>quantidade</a:t>
            </a:r>
            <a:r>
              <a:rPr lang="en-US" altLang="pt-BR" sz="2600" dirty="0">
                <a:solidFill>
                  <a:schemeClr val="tx2"/>
                </a:solidFill>
              </a:rPr>
              <a:t> de </a:t>
            </a:r>
            <a:r>
              <a:rPr lang="en-US" altLang="pt-BR" sz="2600" dirty="0" err="1">
                <a:solidFill>
                  <a:schemeClr val="tx2"/>
                </a:solidFill>
              </a:rPr>
              <a:t>insumos</a:t>
            </a:r>
            <a:r>
              <a:rPr lang="en-US" altLang="pt-BR" sz="2600" dirty="0">
                <a:solidFill>
                  <a:schemeClr val="tx2"/>
                </a:solidFill>
              </a:rPr>
              <a:t>.</a:t>
            </a:r>
          </a:p>
          <a:p>
            <a:pPr algn="just">
              <a:buClrTx/>
              <a:buSzPct val="86000"/>
              <a:buFont typeface="Wingdings" panose="05000000000000000000" pitchFamily="2" charset="2"/>
              <a:buChar char="§"/>
            </a:pPr>
            <a:endParaRPr lang="pt-BR" sz="2800" dirty="0"/>
          </a:p>
        </p:txBody>
      </p:sp>
      <p:sp>
        <p:nvSpPr>
          <p:cNvPr id="6" name="Rectangle 4">
            <a:extLst>
              <a:ext uri="{FF2B5EF4-FFF2-40B4-BE49-F238E27FC236}">
                <a16:creationId xmlns:a16="http://schemas.microsoft.com/office/drawing/2014/main" id="{F2B4EBAD-DB15-4DFB-850B-FD8AAE03BAC8}"/>
              </a:ext>
            </a:extLst>
          </p:cNvPr>
          <p:cNvSpPr>
            <a:spLocks noGrp="1" noChangeArrowheads="1"/>
          </p:cNvSpPr>
          <p:nvPr>
            <p:ph type="title"/>
          </p:nvPr>
        </p:nvSpPr>
        <p:spPr>
          <a:xfrm>
            <a:off x="450192" y="158262"/>
            <a:ext cx="8126412" cy="785813"/>
          </a:xfrm>
          <a:noFill/>
        </p:spPr>
        <p:txBody>
          <a:bodyPr/>
          <a:lstStyle/>
          <a:p>
            <a:pPr algn="ctr"/>
            <a:r>
              <a:rPr lang="en-US" sz="4000" dirty="0" err="1">
                <a:solidFill>
                  <a:schemeClr val="tx1"/>
                </a:solidFill>
              </a:rPr>
              <a:t>Modelos</a:t>
            </a:r>
            <a:r>
              <a:rPr lang="en-US" sz="4000" dirty="0">
                <a:solidFill>
                  <a:schemeClr val="tx1"/>
                </a:solidFill>
              </a:rPr>
              <a:t> e </a:t>
            </a:r>
            <a:r>
              <a:rPr lang="en-US" sz="4000" dirty="0" err="1">
                <a:solidFill>
                  <a:schemeClr val="tx1"/>
                </a:solidFill>
              </a:rPr>
              <a:t>Análise</a:t>
            </a:r>
            <a:r>
              <a:rPr lang="en-US" sz="4000" dirty="0">
                <a:solidFill>
                  <a:schemeClr val="tx1"/>
                </a:solidFill>
              </a:rPr>
              <a:t> </a:t>
            </a:r>
            <a:r>
              <a:rPr lang="en-US" sz="4000" dirty="0" err="1">
                <a:solidFill>
                  <a:schemeClr val="tx1"/>
                </a:solidFill>
              </a:rPr>
              <a:t>Econômica</a:t>
            </a:r>
            <a:endParaRPr lang="en-US" sz="4000" dirty="0">
              <a:solidFill>
                <a:schemeClr val="tx1"/>
              </a:solidFill>
            </a:endParaRPr>
          </a:p>
        </p:txBody>
      </p:sp>
    </p:spTree>
    <p:extLst>
      <p:ext uri="{BB962C8B-B14F-4D97-AF65-F5344CB8AC3E}">
        <p14:creationId xmlns:p14="http://schemas.microsoft.com/office/powerpoint/2010/main" val="36216099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a:extLst>
              <a:ext uri="{FF2B5EF4-FFF2-40B4-BE49-F238E27FC236}">
                <a16:creationId xmlns:a16="http://schemas.microsoft.com/office/drawing/2014/main" id="{C1E9352F-D4DB-4387-9897-B75D8FC5E366}"/>
              </a:ext>
            </a:extLst>
          </p:cNvPr>
          <p:cNvSpPr txBox="1"/>
          <p:nvPr/>
        </p:nvSpPr>
        <p:spPr>
          <a:xfrm>
            <a:off x="106018" y="306666"/>
            <a:ext cx="8958470" cy="3611245"/>
          </a:xfrm>
          <a:prstGeom prst="rect">
            <a:avLst/>
          </a:prstGeom>
          <a:solidFill>
            <a:srgbClr val="F8F8F8"/>
          </a:solidFill>
          <a:ln w="28575">
            <a:solidFill>
              <a:schemeClr val="tx1"/>
            </a:solidFill>
          </a:ln>
        </p:spPr>
        <p:txBody>
          <a:bodyPr wrap="square" rtlCol="0">
            <a:spAutoFit/>
          </a:bodyPr>
          <a:lstStyle/>
          <a:p>
            <a:pPr algn="just">
              <a:spcBef>
                <a:spcPts val="400"/>
              </a:spcBef>
              <a:buClr>
                <a:schemeClr val="accent1"/>
              </a:buClr>
              <a:buSzPct val="68000"/>
              <a:buFont typeface="Wingdings 3" pitchFamily="18" charset="2"/>
              <a:buNone/>
              <a:defRPr/>
            </a:pPr>
            <a:r>
              <a:rPr lang="pt-BR" sz="2800" b="1" dirty="0">
                <a:latin typeface="+mn-lt"/>
                <a:ea typeface="Verdana" pitchFamily="34" charset="0"/>
                <a:cs typeface="Verdana" pitchFamily="34" charset="0"/>
              </a:rPr>
              <a:t>Bibliografia</a:t>
            </a:r>
            <a:endParaRPr lang="pt-BR" sz="2200" b="1" dirty="0">
              <a:ea typeface="Verdana" pitchFamily="34" charset="0"/>
              <a:cs typeface="Verdana" pitchFamily="34" charset="0"/>
            </a:endParaRPr>
          </a:p>
          <a:p>
            <a:pPr marL="342900" indent="-342900" algn="just">
              <a:spcBef>
                <a:spcPts val="400"/>
              </a:spcBef>
              <a:buSzPct val="100000"/>
              <a:buFont typeface="Wingdings" panose="05000000000000000000" pitchFamily="2" charset="2"/>
              <a:buChar char="§"/>
              <a:defRPr/>
            </a:pPr>
            <a:r>
              <a:rPr lang="pt-BR" sz="2300" b="1" i="0" dirty="0">
                <a:solidFill>
                  <a:srgbClr val="0F1111"/>
                </a:solidFill>
                <a:effectLst/>
                <a:cs typeface="Times New Roman" panose="02020603050405020304" pitchFamily="18" charset="0"/>
              </a:rPr>
              <a:t>Introdução À Economia. </a:t>
            </a:r>
            <a:r>
              <a:rPr lang="pt-BR" sz="2300" i="0" dirty="0" err="1">
                <a:solidFill>
                  <a:srgbClr val="0F1111"/>
                </a:solidFill>
                <a:effectLst/>
                <a:cs typeface="Times New Roman" panose="02020603050405020304" pitchFamily="18" charset="0"/>
              </a:rPr>
              <a:t>Mankiw</a:t>
            </a:r>
            <a:r>
              <a:rPr lang="pt-BR" sz="2300" dirty="0">
                <a:solidFill>
                  <a:srgbClr val="0F1111"/>
                </a:solidFill>
                <a:cs typeface="Times New Roman" panose="02020603050405020304" pitchFamily="18" charset="0"/>
              </a:rPr>
              <a:t>, G. </a:t>
            </a:r>
            <a:r>
              <a:rPr lang="pt-BR" sz="2300" dirty="0" err="1">
                <a:solidFill>
                  <a:srgbClr val="0F1111"/>
                </a:solidFill>
                <a:cs typeface="Times New Roman" panose="02020603050405020304" pitchFamily="18" charset="0"/>
              </a:rPr>
              <a:t>Cenage</a:t>
            </a:r>
            <a:r>
              <a:rPr lang="pt-BR" sz="2300" dirty="0">
                <a:solidFill>
                  <a:srgbClr val="0F1111"/>
                </a:solidFill>
                <a:cs typeface="Times New Roman" panose="02020603050405020304" pitchFamily="18" charset="0"/>
              </a:rPr>
              <a:t>, 8ª ed. </a:t>
            </a:r>
            <a:endParaRPr lang="pt-BR" sz="2300" dirty="0">
              <a:ea typeface="Verdana" pitchFamily="34" charset="0"/>
              <a:cs typeface="Verdana" pitchFamily="34" charset="0"/>
            </a:endParaRPr>
          </a:p>
          <a:p>
            <a:pPr marL="342900" indent="-342900" algn="just">
              <a:spcBef>
                <a:spcPts val="400"/>
              </a:spcBef>
              <a:buSzPct val="100000"/>
              <a:buFont typeface="Wingdings" panose="05000000000000000000" pitchFamily="2" charset="2"/>
              <a:buChar char="§"/>
              <a:defRPr/>
            </a:pPr>
            <a:r>
              <a:rPr lang="pt-BR" sz="2300" b="1" dirty="0">
                <a:ea typeface="Verdana" pitchFamily="34" charset="0"/>
                <a:cs typeface="Verdana" pitchFamily="34" charset="0"/>
              </a:rPr>
              <a:t>Microeconomia. </a:t>
            </a:r>
            <a:r>
              <a:rPr lang="pt-BR" sz="2300" dirty="0" err="1">
                <a:ea typeface="Verdana" pitchFamily="34" charset="0"/>
                <a:cs typeface="Verdana" pitchFamily="34" charset="0"/>
              </a:rPr>
              <a:t>Pindyck</a:t>
            </a:r>
            <a:r>
              <a:rPr lang="pt-BR" sz="2300" dirty="0">
                <a:ea typeface="Verdana" pitchFamily="34" charset="0"/>
                <a:cs typeface="Verdana" pitchFamily="34" charset="0"/>
              </a:rPr>
              <a:t>, R. S. e </a:t>
            </a:r>
            <a:r>
              <a:rPr lang="pt-BR" sz="2300" dirty="0" err="1">
                <a:ea typeface="Verdana" pitchFamily="34" charset="0"/>
                <a:cs typeface="Verdana" pitchFamily="34" charset="0"/>
              </a:rPr>
              <a:t>Rubinfeld</a:t>
            </a:r>
            <a:r>
              <a:rPr lang="pt-BR" sz="2300" dirty="0">
                <a:ea typeface="Verdana" pitchFamily="34" charset="0"/>
                <a:cs typeface="Verdana" pitchFamily="34" charset="0"/>
              </a:rPr>
              <a:t>, D. L. Ed. Pearson,  8ª ed.</a:t>
            </a:r>
          </a:p>
          <a:p>
            <a:pPr marL="342900" indent="-342900" algn="just">
              <a:spcBef>
                <a:spcPts val="400"/>
              </a:spcBef>
              <a:buSzPct val="100000"/>
              <a:buFont typeface="Wingdings" panose="05000000000000000000" pitchFamily="2" charset="2"/>
              <a:buChar char="§"/>
              <a:defRPr/>
            </a:pPr>
            <a:r>
              <a:rPr lang="pt-BR" sz="2300" b="1" dirty="0">
                <a:ea typeface="Verdana" pitchFamily="34" charset="0"/>
                <a:cs typeface="Verdana" pitchFamily="34" charset="0"/>
              </a:rPr>
              <a:t>Introdução à Economia.</a:t>
            </a:r>
            <a:r>
              <a:rPr lang="pt-BR" sz="2300" dirty="0">
                <a:ea typeface="Verdana" pitchFamily="34" charset="0"/>
                <a:cs typeface="Verdana" pitchFamily="34" charset="0"/>
              </a:rPr>
              <a:t> Krugman, P. e Wells, R. Ed. Campus.</a:t>
            </a:r>
          </a:p>
          <a:p>
            <a:pPr marL="342900" indent="-342900" algn="just">
              <a:spcBef>
                <a:spcPts val="400"/>
              </a:spcBef>
              <a:buSzPct val="100000"/>
              <a:buFont typeface="Wingdings" panose="05000000000000000000" pitchFamily="2" charset="2"/>
              <a:buChar char="§"/>
              <a:defRPr/>
            </a:pPr>
            <a:r>
              <a:rPr lang="pt-BR" sz="2300" b="1" dirty="0" err="1"/>
              <a:t>Managerial</a:t>
            </a:r>
            <a:r>
              <a:rPr lang="pt-BR" sz="2300" b="1" dirty="0"/>
              <a:t> </a:t>
            </a:r>
            <a:r>
              <a:rPr lang="pt-BR" sz="2300" b="1" dirty="0" err="1"/>
              <a:t>Economics</a:t>
            </a:r>
            <a:r>
              <a:rPr lang="pt-BR" sz="2300" b="1" dirty="0"/>
              <a:t> &amp; Business </a:t>
            </a:r>
            <a:r>
              <a:rPr lang="pt-BR" sz="2300" b="1" dirty="0" err="1"/>
              <a:t>Strategy</a:t>
            </a:r>
            <a:r>
              <a:rPr lang="pt-BR" sz="2300" b="1" dirty="0"/>
              <a:t>. </a:t>
            </a:r>
            <a:r>
              <a:rPr lang="pt-BR" sz="2300" dirty="0" err="1"/>
              <a:t>Baye</a:t>
            </a:r>
            <a:r>
              <a:rPr lang="pt-BR" sz="2300" dirty="0"/>
              <a:t>, M. R. Ed. McGraw Hill, 7th </a:t>
            </a:r>
            <a:r>
              <a:rPr lang="pt-BR" sz="2300" dirty="0" err="1"/>
              <a:t>edition</a:t>
            </a:r>
            <a:r>
              <a:rPr lang="pt-BR" sz="2300" dirty="0"/>
              <a:t>. </a:t>
            </a:r>
            <a:r>
              <a:rPr lang="pt-BR" sz="2300" b="1" dirty="0">
                <a:solidFill>
                  <a:schemeClr val="accent2">
                    <a:lumMod val="50000"/>
                  </a:schemeClr>
                </a:solidFill>
              </a:rPr>
              <a:t>(Muito bom nas aplicações)</a:t>
            </a:r>
          </a:p>
          <a:p>
            <a:pPr marL="342900" indent="-342900" algn="just">
              <a:spcBef>
                <a:spcPts val="400"/>
              </a:spcBef>
              <a:buSzPct val="100000"/>
              <a:buFont typeface="Wingdings" panose="05000000000000000000" pitchFamily="2" charset="2"/>
              <a:buChar char="§"/>
              <a:defRPr/>
            </a:pPr>
            <a:r>
              <a:rPr lang="en-US" sz="2300" b="1" dirty="0"/>
              <a:t>Managerial Economics: Applications, Strategies and Tactics. </a:t>
            </a:r>
            <a:r>
              <a:rPr lang="en-US" sz="2300" dirty="0"/>
              <a:t>McGuigan, J. R. , Moyer, R. C. &amp; </a:t>
            </a:r>
            <a:r>
              <a:rPr lang="en-US" sz="2300" dirty="0" err="1"/>
              <a:t>Harrris</a:t>
            </a:r>
            <a:r>
              <a:rPr lang="en-US" sz="2300" dirty="0"/>
              <a:t>, F. H. B. Ed. </a:t>
            </a:r>
            <a:r>
              <a:rPr lang="en-US" sz="2300" dirty="0" err="1"/>
              <a:t>Thomsom</a:t>
            </a:r>
            <a:r>
              <a:rPr lang="en-US" sz="2300" dirty="0"/>
              <a:t>, 14th edition.</a:t>
            </a:r>
            <a:r>
              <a:rPr lang="pt-BR" sz="2300" dirty="0"/>
              <a:t> </a:t>
            </a:r>
            <a:r>
              <a:rPr lang="pt-BR" sz="2300" b="1" dirty="0">
                <a:solidFill>
                  <a:schemeClr val="accent2">
                    <a:lumMod val="50000"/>
                  </a:schemeClr>
                </a:solidFill>
              </a:rPr>
              <a:t>(Muito bom nas aplicações)</a:t>
            </a:r>
          </a:p>
        </p:txBody>
      </p:sp>
      <p:sp>
        <p:nvSpPr>
          <p:cNvPr id="9" name="CaixaDeTexto 8">
            <a:extLst>
              <a:ext uri="{FF2B5EF4-FFF2-40B4-BE49-F238E27FC236}">
                <a16:creationId xmlns:a16="http://schemas.microsoft.com/office/drawing/2014/main" id="{11FD5C12-95D3-4EA0-97DE-24230BF16D35}"/>
              </a:ext>
            </a:extLst>
          </p:cNvPr>
          <p:cNvSpPr txBox="1"/>
          <p:nvPr/>
        </p:nvSpPr>
        <p:spPr>
          <a:xfrm>
            <a:off x="105202" y="4030294"/>
            <a:ext cx="8958470" cy="2569934"/>
          </a:xfrm>
          <a:prstGeom prst="rect">
            <a:avLst/>
          </a:prstGeom>
          <a:solidFill>
            <a:srgbClr val="F8F8F8"/>
          </a:solidFill>
          <a:ln w="28575">
            <a:solidFill>
              <a:schemeClr val="tx1"/>
            </a:solidFill>
          </a:ln>
        </p:spPr>
        <p:txBody>
          <a:bodyPr wrap="square" rtlCol="0">
            <a:spAutoFit/>
          </a:bodyPr>
          <a:lstStyle/>
          <a:p>
            <a:pPr marL="342900" indent="-342900" algn="just">
              <a:buFont typeface="Wingdings" panose="05000000000000000000" pitchFamily="2" charset="2"/>
              <a:buChar char="§"/>
            </a:pPr>
            <a:r>
              <a:rPr lang="pt-BR" sz="2300" b="1" dirty="0">
                <a:solidFill>
                  <a:srgbClr val="000000"/>
                </a:solidFill>
                <a:latin typeface="+mn-lt"/>
              </a:rPr>
              <a:t>Ementa Oficial: </a:t>
            </a:r>
            <a:r>
              <a:rPr lang="pt-BR" sz="2300" dirty="0">
                <a:solidFill>
                  <a:srgbClr val="000000"/>
                </a:solidFill>
                <a:latin typeface="+mn-lt"/>
              </a:rPr>
              <a:t>p</a:t>
            </a:r>
            <a:r>
              <a:rPr lang="pt-BR" sz="2300" b="0" i="0" dirty="0">
                <a:solidFill>
                  <a:srgbClr val="000000"/>
                </a:solidFill>
                <a:effectLst/>
                <a:latin typeface="+mn-lt"/>
              </a:rPr>
              <a:t>ropiciar aos estudantes uma compreensão sistematizada do funcionamento de uma economia de mercado, onde o sistema de preços sinaliza as oportunidades de produção e consumo, considerando diferentes estruturas de mercado. </a:t>
            </a:r>
          </a:p>
          <a:p>
            <a:pPr marL="342900" indent="-342900" algn="just">
              <a:buFont typeface="Wingdings" panose="05000000000000000000" pitchFamily="2" charset="2"/>
              <a:buChar char="§"/>
            </a:pPr>
            <a:r>
              <a:rPr lang="pt-BR" sz="2300" b="1" dirty="0">
                <a:latin typeface="+mn-lt"/>
              </a:rPr>
              <a:t>Um objetivo importante: </a:t>
            </a:r>
            <a:r>
              <a:rPr lang="pt-BR" sz="2300" dirty="0">
                <a:latin typeface="+mn-lt"/>
              </a:rPr>
              <a:t>apresentar um panorama geral sobre como a microeconomia pode contribuir para melhores práticas gerenciais. </a:t>
            </a:r>
          </a:p>
        </p:txBody>
      </p:sp>
    </p:spTree>
    <p:extLst>
      <p:ext uri="{BB962C8B-B14F-4D97-AF65-F5344CB8AC3E}">
        <p14:creationId xmlns:p14="http://schemas.microsoft.com/office/powerpoint/2010/main" val="11783754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additive="base">
                                        <p:cTn id="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anim calcmode="lin" valueType="num">
                                      <p:cBhvr additive="base">
                                        <p:cTn id="1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 calcmode="lin" valueType="num">
                                      <p:cBhvr additive="base">
                                        <p:cTn id="1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 calcmode="lin" valueType="num">
                                      <p:cBhvr additive="base">
                                        <p:cTn id="2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2">
            <a:extLst>
              <a:ext uri="{FF2B5EF4-FFF2-40B4-BE49-F238E27FC236}">
                <a16:creationId xmlns:a16="http://schemas.microsoft.com/office/drawing/2014/main" id="{3BE00B2D-04E9-4B01-802D-5D85379D0791}"/>
              </a:ext>
            </a:extLst>
          </p:cNvPr>
          <p:cNvSpPr>
            <a:spLocks noGrp="1"/>
          </p:cNvSpPr>
          <p:nvPr>
            <p:ph idx="1"/>
          </p:nvPr>
        </p:nvSpPr>
        <p:spPr>
          <a:xfrm>
            <a:off x="168812" y="1104365"/>
            <a:ext cx="8834511" cy="4883150"/>
          </a:xfrm>
        </p:spPr>
        <p:txBody>
          <a:bodyPr/>
          <a:lstStyle/>
          <a:p>
            <a:pPr marL="514350" indent="-514350" algn="just">
              <a:spcBef>
                <a:spcPts val="0"/>
              </a:spcBef>
              <a:buClrTx/>
              <a:buSzPct val="86000"/>
              <a:buFont typeface="+mj-lt"/>
              <a:buAutoNum type="arabicParenR" startAt="4"/>
            </a:pPr>
            <a:r>
              <a:rPr lang="en-US" altLang="pt-BR" sz="2800" dirty="0">
                <a:solidFill>
                  <a:schemeClr val="tx2"/>
                </a:solidFill>
              </a:rPr>
              <a:t>A </a:t>
            </a:r>
            <a:r>
              <a:rPr lang="en-US" altLang="pt-BR" sz="2800" dirty="0" err="1">
                <a:solidFill>
                  <a:schemeClr val="tx2"/>
                </a:solidFill>
              </a:rPr>
              <a:t>inclinação</a:t>
            </a:r>
            <a:r>
              <a:rPr lang="en-US" altLang="pt-BR" sz="2800" dirty="0">
                <a:solidFill>
                  <a:schemeClr val="tx2"/>
                </a:solidFill>
              </a:rPr>
              <a:t> da FPP (</a:t>
            </a:r>
            <a:r>
              <a:rPr lang="en-US" altLang="pt-BR" sz="2800" dirty="0" err="1">
                <a:solidFill>
                  <a:schemeClr val="tx2"/>
                </a:solidFill>
              </a:rPr>
              <a:t>também</a:t>
            </a:r>
            <a:r>
              <a:rPr lang="en-US" altLang="pt-BR" sz="2800" dirty="0">
                <a:solidFill>
                  <a:schemeClr val="tx2"/>
                </a:solidFill>
              </a:rPr>
              <a:t> </a:t>
            </a:r>
            <a:r>
              <a:rPr lang="en-US" altLang="pt-BR" sz="2800" dirty="0" err="1">
                <a:solidFill>
                  <a:schemeClr val="tx2"/>
                </a:solidFill>
              </a:rPr>
              <a:t>chamada</a:t>
            </a:r>
            <a:r>
              <a:rPr lang="en-US" altLang="pt-BR" sz="2800" dirty="0">
                <a:solidFill>
                  <a:schemeClr val="tx2"/>
                </a:solidFill>
              </a:rPr>
              <a:t> de taxa marginal de </a:t>
            </a:r>
            <a:r>
              <a:rPr lang="en-US" altLang="pt-BR" sz="2800" dirty="0" err="1">
                <a:solidFill>
                  <a:schemeClr val="tx2"/>
                </a:solidFill>
              </a:rPr>
              <a:t>transformação</a:t>
            </a:r>
            <a:r>
              <a:rPr lang="en-US" altLang="pt-BR" sz="2800" dirty="0">
                <a:solidFill>
                  <a:schemeClr val="tx2"/>
                </a:solidFill>
              </a:rPr>
              <a:t>) </a:t>
            </a:r>
            <a:r>
              <a:rPr lang="en-US" altLang="pt-BR" sz="2800" dirty="0" err="1">
                <a:solidFill>
                  <a:schemeClr val="tx2"/>
                </a:solidFill>
              </a:rPr>
              <a:t>aumenta</a:t>
            </a:r>
            <a:r>
              <a:rPr lang="en-US" altLang="pt-BR" sz="2800" dirty="0">
                <a:solidFill>
                  <a:schemeClr val="tx2"/>
                </a:solidFill>
              </a:rPr>
              <a:t> </a:t>
            </a:r>
            <a:r>
              <a:rPr lang="en-US" altLang="pt-BR" sz="2800" dirty="0" err="1">
                <a:solidFill>
                  <a:schemeClr val="tx2"/>
                </a:solidFill>
              </a:rPr>
              <a:t>na</a:t>
            </a:r>
            <a:r>
              <a:rPr lang="en-US" altLang="pt-BR" sz="2800" dirty="0">
                <a:solidFill>
                  <a:schemeClr val="tx2"/>
                </a:solidFill>
              </a:rPr>
              <a:t> </a:t>
            </a:r>
            <a:r>
              <a:rPr lang="en-US" altLang="pt-BR" sz="2800" dirty="0" err="1">
                <a:solidFill>
                  <a:schemeClr val="tx2"/>
                </a:solidFill>
              </a:rPr>
              <a:t>medida</a:t>
            </a:r>
            <a:r>
              <a:rPr lang="en-US" altLang="pt-BR" sz="2800" dirty="0">
                <a:solidFill>
                  <a:schemeClr val="tx2"/>
                </a:solidFill>
              </a:rPr>
              <a:t> </a:t>
            </a:r>
            <a:r>
              <a:rPr lang="en-US" altLang="pt-BR" sz="2800" dirty="0" err="1">
                <a:solidFill>
                  <a:schemeClr val="tx2"/>
                </a:solidFill>
              </a:rPr>
              <a:t>em</a:t>
            </a:r>
            <a:r>
              <a:rPr lang="en-US" altLang="pt-BR" sz="2800" dirty="0">
                <a:solidFill>
                  <a:schemeClr val="tx2"/>
                </a:solidFill>
              </a:rPr>
              <a:t> que a </a:t>
            </a:r>
            <a:r>
              <a:rPr lang="en-US" altLang="pt-BR" sz="2800" dirty="0" err="1">
                <a:solidFill>
                  <a:schemeClr val="tx2"/>
                </a:solidFill>
              </a:rPr>
              <a:t>produção</a:t>
            </a:r>
            <a:r>
              <a:rPr lang="en-US" altLang="pt-BR" sz="2800" dirty="0">
                <a:solidFill>
                  <a:schemeClr val="tx2"/>
                </a:solidFill>
              </a:rPr>
              <a:t> de </a:t>
            </a:r>
            <a:r>
              <a:rPr lang="en-US" altLang="pt-BR" sz="2800" dirty="0" err="1">
                <a:solidFill>
                  <a:schemeClr val="tx2"/>
                </a:solidFill>
              </a:rPr>
              <a:t>cadeiras</a:t>
            </a:r>
            <a:r>
              <a:rPr lang="en-US" altLang="pt-BR" sz="2800" dirty="0">
                <a:solidFill>
                  <a:schemeClr val="tx2"/>
                </a:solidFill>
              </a:rPr>
              <a:t> </a:t>
            </a:r>
            <a:r>
              <a:rPr lang="en-US" altLang="pt-BR" sz="2800" dirty="0" err="1">
                <a:solidFill>
                  <a:schemeClr val="tx2"/>
                </a:solidFill>
              </a:rPr>
              <a:t>cresce</a:t>
            </a:r>
            <a:r>
              <a:rPr lang="en-US" altLang="pt-BR" sz="2800" dirty="0">
                <a:solidFill>
                  <a:schemeClr val="tx2"/>
                </a:solidFill>
              </a:rPr>
              <a:t>; a FPP é </a:t>
            </a:r>
            <a:r>
              <a:rPr lang="en-US" altLang="pt-BR" sz="2800" dirty="0" err="1">
                <a:solidFill>
                  <a:schemeClr val="tx2"/>
                </a:solidFill>
              </a:rPr>
              <a:t>côncava</a:t>
            </a:r>
            <a:r>
              <a:rPr lang="en-US" altLang="pt-BR" sz="2800" dirty="0">
                <a:solidFill>
                  <a:schemeClr val="tx2"/>
                </a:solidFill>
              </a:rPr>
              <a:t>.</a:t>
            </a:r>
          </a:p>
          <a:p>
            <a:pPr lvl="1" algn="just">
              <a:spcBef>
                <a:spcPts val="0"/>
              </a:spcBef>
              <a:buClrTx/>
              <a:buSzPct val="86000"/>
              <a:buFont typeface="Wingdings" panose="05000000000000000000" pitchFamily="2" charset="2"/>
              <a:buChar char="§"/>
            </a:pPr>
            <a:r>
              <a:rPr lang="en-US" altLang="pt-BR" sz="2600" dirty="0" err="1">
                <a:solidFill>
                  <a:schemeClr val="tx2"/>
                </a:solidFill>
              </a:rPr>
              <a:t>Conforme</a:t>
            </a:r>
            <a:r>
              <a:rPr lang="en-US" altLang="pt-BR" sz="2600" dirty="0">
                <a:solidFill>
                  <a:schemeClr val="tx2"/>
                </a:solidFill>
              </a:rPr>
              <a:t> </a:t>
            </a:r>
            <a:r>
              <a:rPr lang="en-US" altLang="pt-BR" sz="2600" dirty="0" err="1">
                <a:solidFill>
                  <a:schemeClr val="tx2"/>
                </a:solidFill>
              </a:rPr>
              <a:t>substituimos</a:t>
            </a:r>
            <a:r>
              <a:rPr lang="en-US" altLang="pt-BR" sz="2600" dirty="0">
                <a:solidFill>
                  <a:schemeClr val="tx2"/>
                </a:solidFill>
              </a:rPr>
              <a:t> a </a:t>
            </a:r>
            <a:r>
              <a:rPr lang="en-US" altLang="pt-BR" sz="2600" dirty="0" err="1">
                <a:solidFill>
                  <a:schemeClr val="tx2"/>
                </a:solidFill>
              </a:rPr>
              <a:t>produção</a:t>
            </a:r>
            <a:r>
              <a:rPr lang="en-US" altLang="pt-BR" sz="2600" dirty="0">
                <a:solidFill>
                  <a:schemeClr val="tx2"/>
                </a:solidFill>
              </a:rPr>
              <a:t> de TVs </a:t>
            </a:r>
            <a:r>
              <a:rPr lang="en-US" altLang="pt-BR" sz="2600" dirty="0" err="1">
                <a:solidFill>
                  <a:schemeClr val="tx2"/>
                </a:solidFill>
              </a:rPr>
              <a:t>por</a:t>
            </a:r>
            <a:r>
              <a:rPr lang="en-US" altLang="pt-BR" sz="2600" dirty="0">
                <a:solidFill>
                  <a:schemeClr val="tx2"/>
                </a:solidFill>
              </a:rPr>
              <a:t> </a:t>
            </a:r>
            <a:r>
              <a:rPr lang="en-US" altLang="pt-BR" sz="2600" dirty="0" err="1">
                <a:solidFill>
                  <a:schemeClr val="tx2"/>
                </a:solidFill>
              </a:rPr>
              <a:t>cadeiras</a:t>
            </a:r>
            <a:r>
              <a:rPr lang="en-US" altLang="pt-BR" sz="2600" dirty="0">
                <a:solidFill>
                  <a:schemeClr val="tx2"/>
                </a:solidFill>
              </a:rPr>
              <a:t>, o </a:t>
            </a:r>
            <a:r>
              <a:rPr lang="en-US" altLang="pt-BR" sz="2600" dirty="0" err="1">
                <a:solidFill>
                  <a:schemeClr val="tx2"/>
                </a:solidFill>
              </a:rPr>
              <a:t>aumento</a:t>
            </a:r>
            <a:r>
              <a:rPr lang="en-US" altLang="pt-BR" sz="2600" dirty="0">
                <a:solidFill>
                  <a:schemeClr val="tx2"/>
                </a:solidFill>
              </a:rPr>
              <a:t> da </a:t>
            </a:r>
            <a:r>
              <a:rPr lang="en-US" altLang="pt-BR" sz="2600" dirty="0" err="1">
                <a:solidFill>
                  <a:schemeClr val="tx2"/>
                </a:solidFill>
              </a:rPr>
              <a:t>produção</a:t>
            </a:r>
            <a:r>
              <a:rPr lang="en-US" altLang="pt-BR" sz="2600" dirty="0">
                <a:solidFill>
                  <a:schemeClr val="tx2"/>
                </a:solidFill>
              </a:rPr>
              <a:t> de </a:t>
            </a:r>
            <a:r>
              <a:rPr lang="en-US" altLang="pt-BR" sz="2600" dirty="0" err="1">
                <a:solidFill>
                  <a:schemeClr val="tx2"/>
                </a:solidFill>
              </a:rPr>
              <a:t>cadeiras</a:t>
            </a:r>
            <a:r>
              <a:rPr lang="en-US" altLang="pt-BR" sz="2600" dirty="0">
                <a:solidFill>
                  <a:schemeClr val="tx2"/>
                </a:solidFill>
              </a:rPr>
              <a:t> é </a:t>
            </a:r>
            <a:r>
              <a:rPr lang="en-US" altLang="pt-BR" sz="2600" dirty="0" err="1">
                <a:solidFill>
                  <a:schemeClr val="tx2"/>
                </a:solidFill>
              </a:rPr>
              <a:t>cada</a:t>
            </a:r>
            <a:r>
              <a:rPr lang="en-US" altLang="pt-BR" sz="2600" dirty="0">
                <a:solidFill>
                  <a:schemeClr val="tx2"/>
                </a:solidFill>
              </a:rPr>
              <a:t> </a:t>
            </a:r>
            <a:r>
              <a:rPr lang="en-US" altLang="pt-BR" sz="2600" dirty="0" err="1">
                <a:solidFill>
                  <a:schemeClr val="tx2"/>
                </a:solidFill>
              </a:rPr>
              <a:t>vez</a:t>
            </a:r>
            <a:r>
              <a:rPr lang="en-US" altLang="pt-BR" sz="2600" dirty="0">
                <a:solidFill>
                  <a:schemeClr val="tx2"/>
                </a:solidFill>
              </a:rPr>
              <a:t> </a:t>
            </a:r>
            <a:r>
              <a:rPr lang="en-US" altLang="pt-BR" sz="2600" dirty="0" err="1">
                <a:solidFill>
                  <a:schemeClr val="tx2"/>
                </a:solidFill>
              </a:rPr>
              <a:t>menor</a:t>
            </a:r>
            <a:r>
              <a:rPr lang="en-US" altLang="pt-BR" sz="2600" dirty="0">
                <a:solidFill>
                  <a:schemeClr val="tx2"/>
                </a:solidFill>
              </a:rPr>
              <a:t> (</a:t>
            </a:r>
            <a:r>
              <a:rPr lang="en-US" altLang="pt-BR" sz="2600" dirty="0" err="1">
                <a:solidFill>
                  <a:schemeClr val="tx2"/>
                </a:solidFill>
              </a:rPr>
              <a:t>custos</a:t>
            </a:r>
            <a:r>
              <a:rPr lang="en-US" altLang="pt-BR" sz="2600" dirty="0">
                <a:solidFill>
                  <a:schemeClr val="tx2"/>
                </a:solidFill>
              </a:rPr>
              <a:t> </a:t>
            </a:r>
            <a:r>
              <a:rPr lang="en-US" altLang="pt-BR" sz="2600" dirty="0" err="1">
                <a:solidFill>
                  <a:schemeClr val="tx2"/>
                </a:solidFill>
              </a:rPr>
              <a:t>crescentes</a:t>
            </a:r>
            <a:r>
              <a:rPr lang="en-US" altLang="pt-BR" sz="2600" dirty="0">
                <a:solidFill>
                  <a:schemeClr val="tx2"/>
                </a:solidFill>
              </a:rPr>
              <a:t>).</a:t>
            </a:r>
          </a:p>
          <a:p>
            <a:pPr lvl="1" algn="just">
              <a:buClrTx/>
              <a:buSzPct val="86000"/>
              <a:buFont typeface="Wingdings" panose="05000000000000000000" pitchFamily="2" charset="2"/>
              <a:buChar char="§"/>
            </a:pPr>
            <a:endParaRPr lang="en-US" altLang="pt-BR" sz="400" dirty="0">
              <a:solidFill>
                <a:schemeClr val="tx2"/>
              </a:solidFill>
            </a:endParaRPr>
          </a:p>
          <a:p>
            <a:pPr marL="514350" indent="-514350" algn="just">
              <a:buClrTx/>
              <a:buSzPct val="86000"/>
              <a:buFont typeface="+mj-lt"/>
              <a:buAutoNum type="arabicParenR" startAt="5"/>
            </a:pPr>
            <a:r>
              <a:rPr lang="en-US" altLang="pt-BR" sz="2800" dirty="0">
                <a:solidFill>
                  <a:schemeClr val="tx2"/>
                </a:solidFill>
              </a:rPr>
              <a:t>Um </a:t>
            </a:r>
            <a:r>
              <a:rPr lang="en-US" altLang="pt-BR" sz="2800" dirty="0" err="1">
                <a:solidFill>
                  <a:schemeClr val="tx2"/>
                </a:solidFill>
              </a:rPr>
              <a:t>aumento</a:t>
            </a:r>
            <a:r>
              <a:rPr lang="en-US" altLang="pt-BR" sz="2800" dirty="0">
                <a:solidFill>
                  <a:schemeClr val="tx2"/>
                </a:solidFill>
              </a:rPr>
              <a:t> </a:t>
            </a:r>
            <a:r>
              <a:rPr lang="en-US" altLang="pt-BR" sz="2800" dirty="0" err="1">
                <a:solidFill>
                  <a:schemeClr val="tx2"/>
                </a:solidFill>
              </a:rPr>
              <a:t>na</a:t>
            </a:r>
            <a:r>
              <a:rPr lang="en-US" altLang="pt-BR" sz="2800" dirty="0">
                <a:solidFill>
                  <a:schemeClr val="tx2"/>
                </a:solidFill>
              </a:rPr>
              <a:t> </a:t>
            </a:r>
            <a:r>
              <a:rPr lang="en-US" altLang="pt-BR" sz="2800" dirty="0" err="1">
                <a:solidFill>
                  <a:schemeClr val="tx2"/>
                </a:solidFill>
              </a:rPr>
              <a:t>quantidade</a:t>
            </a:r>
            <a:r>
              <a:rPr lang="en-US" altLang="pt-BR" sz="2800" dirty="0">
                <a:solidFill>
                  <a:schemeClr val="tx2"/>
                </a:solidFill>
              </a:rPr>
              <a:t> de um dos </a:t>
            </a:r>
            <a:r>
              <a:rPr lang="en-US" altLang="pt-BR" sz="2800" dirty="0" err="1">
                <a:solidFill>
                  <a:schemeClr val="tx2"/>
                </a:solidFill>
              </a:rPr>
              <a:t>fatores</a:t>
            </a:r>
            <a:r>
              <a:rPr lang="en-US" altLang="pt-BR" sz="2800" dirty="0">
                <a:solidFill>
                  <a:schemeClr val="tx2"/>
                </a:solidFill>
              </a:rPr>
              <a:t> de </a:t>
            </a:r>
            <a:r>
              <a:rPr lang="en-US" altLang="pt-BR" sz="2800" dirty="0" err="1">
                <a:solidFill>
                  <a:schemeClr val="tx2"/>
                </a:solidFill>
              </a:rPr>
              <a:t>produção</a:t>
            </a:r>
            <a:r>
              <a:rPr lang="en-US" altLang="pt-BR" sz="2800" dirty="0">
                <a:solidFill>
                  <a:schemeClr val="tx2"/>
                </a:solidFill>
              </a:rPr>
              <a:t> (</a:t>
            </a:r>
            <a:r>
              <a:rPr lang="en-US" altLang="pt-BR" sz="2800" dirty="0" err="1">
                <a:solidFill>
                  <a:schemeClr val="tx2"/>
                </a:solidFill>
              </a:rPr>
              <a:t>incluindo</a:t>
            </a:r>
            <a:r>
              <a:rPr lang="en-US" altLang="pt-BR" sz="2800" dirty="0">
                <a:solidFill>
                  <a:schemeClr val="tx2"/>
                </a:solidFill>
              </a:rPr>
              <a:t> a </a:t>
            </a:r>
            <a:r>
              <a:rPr lang="en-US" altLang="pt-BR" sz="2800" dirty="0" err="1">
                <a:solidFill>
                  <a:schemeClr val="tx2"/>
                </a:solidFill>
              </a:rPr>
              <a:t>tecnologia</a:t>
            </a:r>
            <a:r>
              <a:rPr lang="en-US" altLang="pt-BR" sz="2800" dirty="0">
                <a:solidFill>
                  <a:schemeClr val="tx2"/>
                </a:solidFill>
              </a:rPr>
              <a:t>), </a:t>
            </a:r>
            <a:r>
              <a:rPr lang="en-US" altLang="pt-BR" sz="2800" dirty="0" err="1">
                <a:solidFill>
                  <a:schemeClr val="tx2"/>
                </a:solidFill>
              </a:rPr>
              <a:t>desloca</a:t>
            </a:r>
            <a:r>
              <a:rPr lang="en-US" altLang="pt-BR" sz="2800" dirty="0">
                <a:solidFill>
                  <a:schemeClr val="tx2"/>
                </a:solidFill>
              </a:rPr>
              <a:t> a FPP para a </a:t>
            </a:r>
            <a:r>
              <a:rPr lang="en-US" altLang="pt-BR" sz="2800" dirty="0" err="1">
                <a:solidFill>
                  <a:schemeClr val="tx2"/>
                </a:solidFill>
              </a:rPr>
              <a:t>direita</a:t>
            </a:r>
            <a:r>
              <a:rPr lang="en-US" altLang="pt-BR" sz="2800" dirty="0">
                <a:solidFill>
                  <a:schemeClr val="tx2"/>
                </a:solidFill>
              </a:rPr>
              <a:t>.</a:t>
            </a:r>
          </a:p>
          <a:p>
            <a:pPr algn="just">
              <a:buClrTx/>
              <a:buSzPct val="86000"/>
              <a:buFont typeface="Wingdings" panose="05000000000000000000" pitchFamily="2" charset="2"/>
              <a:buChar char="§"/>
            </a:pPr>
            <a:endParaRPr lang="pt-BR" sz="2800" dirty="0"/>
          </a:p>
        </p:txBody>
      </p:sp>
      <p:sp>
        <p:nvSpPr>
          <p:cNvPr id="7" name="Rectangle 4">
            <a:extLst>
              <a:ext uri="{FF2B5EF4-FFF2-40B4-BE49-F238E27FC236}">
                <a16:creationId xmlns:a16="http://schemas.microsoft.com/office/drawing/2014/main" id="{4E7FF0B8-0CED-4E69-85A4-88621DDF0F23}"/>
              </a:ext>
            </a:extLst>
          </p:cNvPr>
          <p:cNvSpPr>
            <a:spLocks noGrp="1" noChangeArrowheads="1"/>
          </p:cNvSpPr>
          <p:nvPr>
            <p:ph type="title"/>
          </p:nvPr>
        </p:nvSpPr>
        <p:spPr>
          <a:xfrm>
            <a:off x="450192" y="158262"/>
            <a:ext cx="8126412" cy="785813"/>
          </a:xfrm>
          <a:noFill/>
        </p:spPr>
        <p:txBody>
          <a:bodyPr/>
          <a:lstStyle/>
          <a:p>
            <a:pPr algn="ctr"/>
            <a:r>
              <a:rPr lang="en-US" sz="4000" dirty="0" err="1">
                <a:solidFill>
                  <a:schemeClr val="tx1"/>
                </a:solidFill>
              </a:rPr>
              <a:t>Modelos</a:t>
            </a:r>
            <a:r>
              <a:rPr lang="en-US" sz="4000" dirty="0">
                <a:solidFill>
                  <a:schemeClr val="tx1"/>
                </a:solidFill>
              </a:rPr>
              <a:t> e </a:t>
            </a:r>
            <a:r>
              <a:rPr lang="en-US" sz="4000" dirty="0" err="1">
                <a:solidFill>
                  <a:schemeClr val="tx1"/>
                </a:solidFill>
              </a:rPr>
              <a:t>Análise</a:t>
            </a:r>
            <a:r>
              <a:rPr lang="en-US" sz="4000" dirty="0">
                <a:solidFill>
                  <a:schemeClr val="tx1"/>
                </a:solidFill>
              </a:rPr>
              <a:t> </a:t>
            </a:r>
            <a:r>
              <a:rPr lang="en-US" sz="4000" dirty="0" err="1">
                <a:solidFill>
                  <a:schemeClr val="tx1"/>
                </a:solidFill>
              </a:rPr>
              <a:t>Econômica</a:t>
            </a:r>
            <a:endParaRPr lang="en-US" sz="4000" dirty="0">
              <a:solidFill>
                <a:schemeClr val="tx1"/>
              </a:solidFill>
            </a:endParaRPr>
          </a:p>
        </p:txBody>
      </p:sp>
    </p:spTree>
    <p:extLst>
      <p:ext uri="{BB962C8B-B14F-4D97-AF65-F5344CB8AC3E}">
        <p14:creationId xmlns:p14="http://schemas.microsoft.com/office/powerpoint/2010/main" val="7321136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14CA4-319B-4519-A07C-E2DCD01DF6AA}"/>
              </a:ext>
            </a:extLst>
          </p:cNvPr>
          <p:cNvSpPr>
            <a:spLocks noGrp="1"/>
          </p:cNvSpPr>
          <p:nvPr>
            <p:ph type="title"/>
          </p:nvPr>
        </p:nvSpPr>
        <p:spPr>
          <a:xfrm>
            <a:off x="1627070" y="91146"/>
            <a:ext cx="5927285" cy="785813"/>
          </a:xfrm>
        </p:spPr>
        <p:txBody>
          <a:bodyPr/>
          <a:lstStyle/>
          <a:p>
            <a:pPr algn="ctr"/>
            <a:r>
              <a:rPr lang="pt-BR" dirty="0">
                <a:solidFill>
                  <a:schemeClr val="tx1"/>
                </a:solidFill>
              </a:rPr>
              <a:t>Trocas, FPP e Bem Estar</a:t>
            </a:r>
          </a:p>
        </p:txBody>
      </p:sp>
      <p:sp>
        <p:nvSpPr>
          <p:cNvPr id="3" name="Espaço Reservado para Conteúdo 2">
            <a:extLst>
              <a:ext uri="{FF2B5EF4-FFF2-40B4-BE49-F238E27FC236}">
                <a16:creationId xmlns:a16="http://schemas.microsoft.com/office/drawing/2014/main" id="{3EB1D8B4-69CB-4387-8457-D5DF1CD09335}"/>
              </a:ext>
            </a:extLst>
          </p:cNvPr>
          <p:cNvSpPr>
            <a:spLocks noGrp="1"/>
          </p:cNvSpPr>
          <p:nvPr>
            <p:ph idx="1"/>
          </p:nvPr>
        </p:nvSpPr>
        <p:spPr>
          <a:xfrm>
            <a:off x="140677" y="1062158"/>
            <a:ext cx="8848578" cy="4883150"/>
          </a:xfrm>
        </p:spPr>
        <p:txBody>
          <a:bodyPr/>
          <a:lstStyle/>
          <a:p>
            <a:pPr algn="just">
              <a:spcBef>
                <a:spcPts val="600"/>
              </a:spcBef>
              <a:buClrTx/>
              <a:buSzPct val="95000"/>
              <a:buFont typeface="Wingdings" panose="05000000000000000000" pitchFamily="2" charset="2"/>
              <a:buChar char="§"/>
            </a:pPr>
            <a:r>
              <a:rPr lang="pt-BR" sz="2800" dirty="0">
                <a:solidFill>
                  <a:schemeClr val="tx1"/>
                </a:solidFill>
              </a:rPr>
              <a:t>Nosso </a:t>
            </a:r>
            <a:r>
              <a:rPr lang="pt-BR" sz="2800" b="1" dirty="0">
                <a:solidFill>
                  <a:schemeClr val="tx1"/>
                </a:solidFill>
              </a:rPr>
              <a:t>Princípio 5</a:t>
            </a:r>
            <a:r>
              <a:rPr lang="pt-BR" sz="2800" dirty="0">
                <a:solidFill>
                  <a:schemeClr val="tx1"/>
                </a:solidFill>
              </a:rPr>
              <a:t> diz que as trocas aumentam o bem-estar.</a:t>
            </a:r>
          </a:p>
          <a:p>
            <a:pPr lvl="1" algn="just">
              <a:spcBef>
                <a:spcPts val="600"/>
              </a:spcBef>
              <a:buClrTx/>
              <a:buSzPct val="95000"/>
              <a:buFont typeface="Wingdings" panose="05000000000000000000" pitchFamily="2" charset="2"/>
              <a:buChar char="§"/>
            </a:pPr>
            <a:r>
              <a:rPr lang="pt-BR" sz="2600" dirty="0">
                <a:solidFill>
                  <a:schemeClr val="tx1"/>
                </a:solidFill>
              </a:rPr>
              <a:t>Trocas entre agentes econômicos, que podem ser indivíduos, firmas ou países.</a:t>
            </a:r>
          </a:p>
          <a:p>
            <a:pPr algn="just">
              <a:spcBef>
                <a:spcPts val="600"/>
              </a:spcBef>
              <a:buClrTx/>
              <a:buSzPct val="95000"/>
              <a:buFont typeface="Wingdings" panose="05000000000000000000" pitchFamily="2" charset="2"/>
              <a:buChar char="§"/>
            </a:pPr>
            <a:endParaRPr lang="pt-BR" sz="400" dirty="0">
              <a:solidFill>
                <a:schemeClr val="tx1"/>
              </a:solidFill>
            </a:endParaRPr>
          </a:p>
          <a:p>
            <a:pPr algn="just" eaLnBrk="1" hangingPunct="1">
              <a:buClrTx/>
              <a:buSzPct val="91000"/>
              <a:buFont typeface="Wingdings" panose="05000000000000000000" pitchFamily="2" charset="2"/>
              <a:buChar char="§"/>
            </a:pPr>
            <a:r>
              <a:rPr lang="en-US" sz="2800" b="1" dirty="0" err="1">
                <a:solidFill>
                  <a:schemeClr val="tx1"/>
                </a:solidFill>
                <a:latin typeface="Arial" panose="020B0604020202020204" pitchFamily="34" charset="0"/>
                <a:cs typeface="Arial" panose="020B0604020202020204" pitchFamily="34" charset="0"/>
              </a:rPr>
              <a:t>Fato</a:t>
            </a:r>
            <a:r>
              <a:rPr lang="en-US" sz="2800" b="1" dirty="0">
                <a:solidFill>
                  <a:schemeClr val="tx1"/>
                </a:solidFill>
                <a:latin typeface="Arial" panose="020B0604020202020204" pitchFamily="34" charset="0"/>
                <a:cs typeface="Arial" panose="020B0604020202020204" pitchFamily="34" charset="0"/>
              </a:rPr>
              <a:t> </a:t>
            </a:r>
            <a:r>
              <a:rPr lang="en-US" sz="2800" b="1" dirty="0">
                <a:solidFill>
                  <a:schemeClr val="tx1"/>
                </a:solidFill>
                <a:latin typeface="Arial" panose="020B0604020202020204" pitchFamily="34" charset="0"/>
                <a:cs typeface="Arial" panose="020B0604020202020204" pitchFamily="34" charset="0"/>
                <a:sym typeface="Symbol" panose="05050102010706020507" pitchFamily="18" charset="2"/>
              </a:rPr>
              <a: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presença</a:t>
            </a:r>
            <a:r>
              <a:rPr lang="en-US" sz="2800" dirty="0">
                <a:solidFill>
                  <a:schemeClr val="tx1"/>
                </a:solidFill>
                <a:latin typeface="Arial" panose="020B0604020202020204" pitchFamily="34" charset="0"/>
                <a:cs typeface="Arial" panose="020B0604020202020204" pitchFamily="34" charset="0"/>
              </a:rPr>
              <a:t> de bens e </a:t>
            </a:r>
            <a:r>
              <a:rPr lang="en-US" sz="2800" dirty="0" err="1">
                <a:solidFill>
                  <a:schemeClr val="tx1"/>
                </a:solidFill>
                <a:latin typeface="Arial" panose="020B0604020202020204" pitchFamily="34" charset="0"/>
                <a:cs typeface="Arial" panose="020B0604020202020204" pitchFamily="34" charset="0"/>
              </a:rPr>
              <a:t>serviços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importados</a:t>
            </a:r>
            <a:r>
              <a:rPr lang="en-US" sz="2800" dirty="0">
                <a:solidFill>
                  <a:schemeClr val="tx1"/>
                </a:solidFill>
                <a:latin typeface="Arial" panose="020B0604020202020204" pitchFamily="34" charset="0"/>
                <a:cs typeface="Arial" panose="020B0604020202020204" pitchFamily="34" charset="0"/>
              </a:rPr>
              <a:t> no </a:t>
            </a:r>
            <a:r>
              <a:rPr lang="en-US" sz="2800" dirty="0" err="1">
                <a:solidFill>
                  <a:schemeClr val="tx1"/>
                </a:solidFill>
                <a:latin typeface="Arial" panose="020B0604020202020204" pitchFamily="34" charset="0"/>
                <a:cs typeface="Arial" panose="020B0604020202020204" pitchFamily="34" charset="0"/>
              </a:rPr>
              <a:t>nosso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dia</a:t>
            </a:r>
            <a:r>
              <a:rPr lang="en-US" sz="2800" dirty="0">
                <a:solidFill>
                  <a:schemeClr val="tx1"/>
                </a:solidFill>
                <a:latin typeface="Arial" panose="020B0604020202020204" pitchFamily="34" charset="0"/>
                <a:cs typeface="Arial" panose="020B0604020202020204" pitchFamily="34" charset="0"/>
              </a:rPr>
              <a:t> a dia.</a:t>
            </a:r>
          </a:p>
          <a:p>
            <a:pPr algn="just" eaLnBrk="1" hangingPunct="1">
              <a:buClrTx/>
              <a:buSzPct val="91000"/>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O que as </a:t>
            </a:r>
            <a:r>
              <a:rPr lang="en-US" sz="2800" dirty="0" err="1">
                <a:solidFill>
                  <a:schemeClr val="tx1"/>
                </a:solidFill>
                <a:latin typeface="Arial" panose="020B0604020202020204" pitchFamily="34" charset="0"/>
                <a:cs typeface="Arial" panose="020B0604020202020204" pitchFamily="34" charset="0"/>
              </a:rPr>
              <a:t>pessoas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países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ganham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quando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comercializam</a:t>
            </a:r>
            <a:r>
              <a:rPr lang="en-US" sz="2800" dirty="0">
                <a:solidFill>
                  <a:schemeClr val="tx1"/>
                </a:solidFill>
                <a:latin typeface="Arial" panose="020B0604020202020204" pitchFamily="34" charset="0"/>
                <a:cs typeface="Arial" panose="020B0604020202020204" pitchFamily="34" charset="0"/>
              </a:rPr>
              <a:t> entre </a:t>
            </a:r>
            <a:r>
              <a:rPr lang="en-US" sz="2800" dirty="0" err="1">
                <a:solidFill>
                  <a:schemeClr val="tx1"/>
                </a:solidFill>
                <a:latin typeface="Arial" panose="020B0604020202020204" pitchFamily="34" charset="0"/>
                <a:cs typeface="Arial" panose="020B0604020202020204" pitchFamily="34" charset="0"/>
              </a:rPr>
              <a:t>si</a:t>
            </a:r>
            <a:r>
              <a:rPr lang="en-US" sz="2800" dirty="0">
                <a:solidFill>
                  <a:schemeClr val="tx1"/>
                </a:solidFill>
                <a:latin typeface="Arial" panose="020B0604020202020204" pitchFamily="34" charset="0"/>
                <a:cs typeface="Arial" panose="020B0604020202020204" pitchFamily="34" charset="0"/>
              </a:rPr>
              <a:t> ?</a:t>
            </a:r>
          </a:p>
          <a:p>
            <a:pPr algn="just" eaLnBrk="1" hangingPunct="1">
              <a:buClrTx/>
              <a:buSzPct val="91000"/>
              <a:buFont typeface="Wingdings" panose="05000000000000000000" pitchFamily="2" charset="2"/>
              <a:buChar char="§"/>
            </a:pPr>
            <a:r>
              <a:rPr lang="en-US" sz="2800" dirty="0" err="1">
                <a:solidFill>
                  <a:schemeClr val="tx1"/>
                </a:solidFill>
                <a:latin typeface="Arial" panose="020B0604020202020204" pitchFamily="34" charset="0"/>
                <a:cs typeface="Arial" panose="020B0604020202020204" pitchFamily="34" charset="0"/>
              </a:rPr>
              <a:t>Responderemos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essa</a:t>
            </a:r>
            <a:r>
              <a:rPr lang="en-US" sz="2800" dirty="0">
                <a:solidFill>
                  <a:schemeClr val="tx1"/>
                </a:solidFill>
                <a:latin typeface="Arial" panose="020B0604020202020204" pitchFamily="34" charset="0"/>
                <a:cs typeface="Arial" panose="020B0604020202020204" pitchFamily="34" charset="0"/>
              </a:rPr>
              <a:t> e </a:t>
            </a:r>
            <a:r>
              <a:rPr lang="en-US" sz="2800" dirty="0" err="1">
                <a:solidFill>
                  <a:schemeClr val="tx1"/>
                </a:solidFill>
                <a:latin typeface="Arial" panose="020B0604020202020204" pitchFamily="34" charset="0"/>
                <a:cs typeface="Arial" panose="020B0604020202020204" pitchFamily="34" charset="0"/>
              </a:rPr>
              <a:t>outras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perguntas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utilizando</a:t>
            </a:r>
            <a:r>
              <a:rPr lang="en-US" sz="2800" dirty="0">
                <a:solidFill>
                  <a:schemeClr val="tx1"/>
                </a:solidFill>
                <a:latin typeface="Arial" panose="020B0604020202020204" pitchFamily="34" charset="0"/>
                <a:cs typeface="Arial" panose="020B0604020202020204" pitchFamily="34" charset="0"/>
              </a:rPr>
              <a:t> o </a:t>
            </a:r>
            <a:r>
              <a:rPr lang="en-US" sz="2800" dirty="0" err="1">
                <a:solidFill>
                  <a:schemeClr val="tx1"/>
                </a:solidFill>
                <a:latin typeface="Arial" panose="020B0604020202020204" pitchFamily="34" charset="0"/>
                <a:cs typeface="Arial" panose="020B0604020202020204" pitchFamily="34" charset="0"/>
              </a:rPr>
              <a:t>arcabouço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teórico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conhecido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como</a:t>
            </a:r>
            <a:r>
              <a:rPr lang="en-US" sz="2800"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Modelo</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Ricardiano</a:t>
            </a:r>
            <a:r>
              <a:rPr lang="en-US" sz="2800" dirty="0">
                <a:solidFill>
                  <a:schemeClr val="tx1"/>
                </a:solidFill>
                <a:latin typeface="Arial" panose="020B0604020202020204" pitchFamily="34" charset="0"/>
                <a:cs typeface="Arial" panose="020B0604020202020204" pitchFamily="34" charset="0"/>
              </a:rPr>
              <a:t>.</a:t>
            </a:r>
          </a:p>
          <a:p>
            <a:pPr algn="just">
              <a:spcBef>
                <a:spcPts val="600"/>
              </a:spcBef>
              <a:buClrTx/>
              <a:buSzPct val="95000"/>
              <a:buFont typeface="Wingdings" panose="05000000000000000000" pitchFamily="2" charset="2"/>
              <a:buChar char="§"/>
            </a:pPr>
            <a:endParaRPr lang="pt-BR" sz="3000" dirty="0">
              <a:solidFill>
                <a:schemeClr val="tx1"/>
              </a:solidFill>
            </a:endParaRPr>
          </a:p>
        </p:txBody>
      </p:sp>
    </p:spTree>
    <p:extLst>
      <p:ext uri="{BB962C8B-B14F-4D97-AF65-F5344CB8AC3E}">
        <p14:creationId xmlns:p14="http://schemas.microsoft.com/office/powerpoint/2010/main" val="13352222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88719742-08E8-4D37-8BB4-5955F83A26C0}"/>
              </a:ext>
            </a:extLst>
          </p:cNvPr>
          <p:cNvSpPr>
            <a:spLocks noGrp="1" noChangeArrowheads="1"/>
          </p:cNvSpPr>
          <p:nvPr>
            <p:ph idx="1"/>
          </p:nvPr>
        </p:nvSpPr>
        <p:spPr>
          <a:xfrm>
            <a:off x="14066" y="940188"/>
            <a:ext cx="9045525" cy="4419600"/>
          </a:xfrm>
        </p:spPr>
        <p:txBody>
          <a:bodyPr/>
          <a:lstStyle/>
          <a:p>
            <a:pPr algn="just" eaLnBrk="1" hangingPunct="1">
              <a:buClrTx/>
              <a:buSzPct val="99000"/>
              <a:buFont typeface="Wingdings" panose="05000000000000000000" pitchFamily="2" charset="2"/>
              <a:buChar char="§"/>
            </a:pPr>
            <a:r>
              <a:rPr lang="en-US" sz="2800" b="1" dirty="0" err="1">
                <a:solidFill>
                  <a:schemeClr val="tx1"/>
                </a:solidFill>
                <a:latin typeface="Arial" panose="020B0604020202020204" pitchFamily="34" charset="0"/>
                <a:cs typeface="Arial" panose="020B0604020202020204" pitchFamily="34" charset="0"/>
              </a:rPr>
              <a:t>Existem</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duas</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maneiras</a:t>
            </a:r>
            <a:r>
              <a:rPr lang="en-US" sz="2800" b="1" dirty="0">
                <a:solidFill>
                  <a:schemeClr val="tx1"/>
                </a:solidFill>
                <a:latin typeface="Arial" panose="020B0604020202020204" pitchFamily="34" charset="0"/>
                <a:cs typeface="Arial" panose="020B0604020202020204" pitchFamily="34" charset="0"/>
              </a:rPr>
              <a:t> de um </a:t>
            </a:r>
            <a:r>
              <a:rPr lang="en-US" sz="2800" b="1" dirty="0" err="1">
                <a:solidFill>
                  <a:schemeClr val="tx1"/>
                </a:solidFill>
                <a:latin typeface="Arial" panose="020B0604020202020204" pitchFamily="34" charset="0"/>
                <a:cs typeface="Arial" panose="020B0604020202020204" pitchFamily="34" charset="0"/>
              </a:rPr>
              <a:t>país</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satisfazer</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suas</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necessidades</a:t>
            </a:r>
            <a:r>
              <a:rPr lang="en-US" sz="2800" b="1" dirty="0">
                <a:solidFill>
                  <a:schemeClr val="tx1"/>
                </a:solidFill>
                <a:latin typeface="Arial" panose="020B0604020202020204" pitchFamily="34" charset="0"/>
                <a:cs typeface="Arial" panose="020B0604020202020204" pitchFamily="34" charset="0"/>
              </a:rPr>
              <a:t> de </a:t>
            </a:r>
            <a:r>
              <a:rPr lang="en-US" sz="2800" b="1" dirty="0" err="1">
                <a:solidFill>
                  <a:schemeClr val="tx1"/>
                </a:solidFill>
                <a:latin typeface="Arial" panose="020B0604020202020204" pitchFamily="34" charset="0"/>
                <a:cs typeface="Arial" panose="020B0604020202020204" pitchFamily="34" charset="0"/>
              </a:rPr>
              <a:t>consumo</a:t>
            </a:r>
            <a:r>
              <a:rPr lang="en-US" sz="2800" b="1" dirty="0">
                <a:solidFill>
                  <a:schemeClr val="tx1"/>
                </a:solidFill>
                <a:latin typeface="Arial" panose="020B0604020202020204" pitchFamily="34" charset="0"/>
                <a:cs typeface="Arial" panose="020B0604020202020204" pitchFamily="34" charset="0"/>
              </a:rPr>
              <a:t>:</a:t>
            </a:r>
            <a:endParaRPr lang="en-US" sz="1200" dirty="0">
              <a:solidFill>
                <a:schemeClr val="tx1"/>
              </a:solidFill>
              <a:latin typeface="Arial" panose="020B0604020202020204" pitchFamily="34" charset="0"/>
              <a:cs typeface="Arial" panose="020B0604020202020204" pitchFamily="34" charset="0"/>
            </a:endParaRPr>
          </a:p>
          <a:p>
            <a:pPr lvl="1" algn="just" eaLnBrk="1" hangingPunct="1">
              <a:buClrTx/>
              <a:buSzPct val="99000"/>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Ser </a:t>
            </a:r>
            <a:r>
              <a:rPr lang="en-US" sz="2800" dirty="0" err="1">
                <a:solidFill>
                  <a:schemeClr val="tx1"/>
                </a:solidFill>
                <a:latin typeface="Arial" panose="020B0604020202020204" pitchFamily="34" charset="0"/>
                <a:cs typeface="Arial" panose="020B0604020202020204" pitchFamily="34" charset="0"/>
              </a:rPr>
              <a:t>autossuficiente</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economicamente</a:t>
            </a:r>
            <a:r>
              <a:rPr lang="en-US" sz="2800" dirty="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p>
            <a:pPr lvl="1" algn="just" eaLnBrk="1" hangingPunct="1">
              <a:buClrTx/>
              <a:buSzPct val="99000"/>
              <a:buFont typeface="Wingdings" panose="05000000000000000000" pitchFamily="2" charset="2"/>
              <a:buChar char="§"/>
            </a:pPr>
            <a:r>
              <a:rPr lang="en-US" sz="2800" dirty="0" err="1">
                <a:solidFill>
                  <a:schemeClr val="tx1"/>
                </a:solidFill>
                <a:latin typeface="Arial" panose="020B0604020202020204" pitchFamily="34" charset="0"/>
                <a:cs typeface="Arial" panose="020B0604020202020204" pitchFamily="34" charset="0"/>
              </a:rPr>
              <a:t>Especializar</a:t>
            </a:r>
            <a:r>
              <a:rPr lang="en-US" sz="2800" dirty="0">
                <a:solidFill>
                  <a:schemeClr val="tx1"/>
                </a:solidFill>
                <a:latin typeface="Arial" panose="020B0604020202020204" pitchFamily="34" charset="0"/>
                <a:cs typeface="Arial" panose="020B0604020202020204" pitchFamily="34" charset="0"/>
              </a:rPr>
              <a:t>-se </a:t>
            </a:r>
            <a:r>
              <a:rPr lang="en-US" sz="2800" dirty="0" err="1">
                <a:solidFill>
                  <a:schemeClr val="tx1"/>
                </a:solidFill>
                <a:latin typeface="Arial" panose="020B0604020202020204" pitchFamily="34" charset="0"/>
                <a:cs typeface="Arial" panose="020B0604020202020204" pitchFamily="34" charset="0"/>
              </a:rPr>
              <a:t>na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produção</a:t>
            </a:r>
            <a:r>
              <a:rPr lang="en-US" sz="2800" dirty="0">
                <a:solidFill>
                  <a:schemeClr val="tx1"/>
                </a:solidFill>
                <a:latin typeface="Arial" panose="020B0604020202020204" pitchFamily="34" charset="0"/>
                <a:cs typeface="Arial" panose="020B0604020202020204" pitchFamily="34" charset="0"/>
              </a:rPr>
              <a:t> de </a:t>
            </a:r>
            <a:r>
              <a:rPr lang="en-US" sz="2800" dirty="0" err="1">
                <a:solidFill>
                  <a:schemeClr val="tx1"/>
                </a:solidFill>
                <a:latin typeface="Arial" panose="020B0604020202020204" pitchFamily="34" charset="0"/>
                <a:cs typeface="Arial" panose="020B0604020202020204" pitchFamily="34" charset="0"/>
              </a:rPr>
              <a:t>alguns</a:t>
            </a:r>
            <a:r>
              <a:rPr lang="en-US" sz="2800" dirty="0">
                <a:solidFill>
                  <a:schemeClr val="tx1"/>
                </a:solidFill>
                <a:latin typeface="Arial" panose="020B0604020202020204" pitchFamily="34" charset="0"/>
                <a:cs typeface="Arial" panose="020B0604020202020204" pitchFamily="34" charset="0"/>
              </a:rPr>
              <a:t> bens e </a:t>
            </a:r>
            <a:r>
              <a:rPr lang="en-US" sz="2800" dirty="0" err="1">
                <a:solidFill>
                  <a:schemeClr val="tx1"/>
                </a:solidFill>
                <a:latin typeface="Arial" panose="020B0604020202020204" pitchFamily="34" charset="0"/>
                <a:cs typeface="Arial" panose="020B0604020202020204" pitchFamily="34" charset="0"/>
              </a:rPr>
              <a:t>comercializar</a:t>
            </a:r>
            <a:r>
              <a:rPr lang="en-US" sz="2800" dirty="0">
                <a:solidFill>
                  <a:schemeClr val="tx1"/>
                </a:solidFill>
                <a:latin typeface="Arial" panose="020B0604020202020204" pitchFamily="34" charset="0"/>
                <a:cs typeface="Arial" panose="020B0604020202020204" pitchFamily="34" charset="0"/>
              </a:rPr>
              <a:t> com outros </a:t>
            </a:r>
            <a:r>
              <a:rPr lang="en-US" sz="2800" dirty="0" err="1">
                <a:solidFill>
                  <a:schemeClr val="tx1"/>
                </a:solidFill>
                <a:latin typeface="Arial" panose="020B0604020202020204" pitchFamily="34" charset="0"/>
                <a:cs typeface="Arial" panose="020B0604020202020204" pitchFamily="34" charset="0"/>
              </a:rPr>
              <a:t>países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interdependência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econômica</a:t>
            </a:r>
            <a:r>
              <a:rPr lang="en-US" dirty="0">
                <a:solidFill>
                  <a:schemeClr val="tx1"/>
                </a:solidFill>
                <a:latin typeface="Arial" panose="020B0604020202020204" pitchFamily="34" charset="0"/>
                <a:cs typeface="Arial" panose="020B0604020202020204" pitchFamily="34" charset="0"/>
              </a:rPr>
              <a:t>). </a:t>
            </a:r>
          </a:p>
        </p:txBody>
      </p:sp>
      <p:sp>
        <p:nvSpPr>
          <p:cNvPr id="7" name="Rectangle 1026">
            <a:extLst>
              <a:ext uri="{FF2B5EF4-FFF2-40B4-BE49-F238E27FC236}">
                <a16:creationId xmlns:a16="http://schemas.microsoft.com/office/drawing/2014/main" id="{4A00E1E7-B202-4AA5-A813-1C929E7C3367}"/>
              </a:ext>
            </a:extLst>
          </p:cNvPr>
          <p:cNvSpPr>
            <a:spLocks noGrp="1" noChangeArrowheads="1"/>
          </p:cNvSpPr>
          <p:nvPr>
            <p:ph type="title"/>
          </p:nvPr>
        </p:nvSpPr>
        <p:spPr>
          <a:xfrm>
            <a:off x="702215" y="34823"/>
            <a:ext cx="7850944" cy="758825"/>
          </a:xfrm>
        </p:spPr>
        <p:txBody>
          <a:bodyPr/>
          <a:lstStyle/>
          <a:p>
            <a:pPr eaLnBrk="1" fontAlgn="auto" hangingPunct="1">
              <a:spcAft>
                <a:spcPts val="0"/>
              </a:spcAft>
              <a:defRPr/>
            </a:pPr>
            <a:r>
              <a:rPr lang="en-US" sz="3200" dirty="0" err="1">
                <a:solidFill>
                  <a:schemeClr val="tx1"/>
                </a:solidFill>
                <a:effectLst/>
                <a:latin typeface="Arial" panose="020B0604020202020204" pitchFamily="34" charset="0"/>
                <a:cs typeface="Arial" panose="020B0604020202020204" pitchFamily="34" charset="0"/>
              </a:rPr>
              <a:t>Interdependência</a:t>
            </a:r>
            <a:r>
              <a:rPr lang="en-US" sz="3200" dirty="0">
                <a:solidFill>
                  <a:schemeClr val="tx1"/>
                </a:solidFill>
                <a:effectLst/>
                <a:latin typeface="Arial" panose="020B0604020202020204" pitchFamily="34" charset="0"/>
                <a:cs typeface="Arial" panose="020B0604020202020204" pitchFamily="34" charset="0"/>
              </a:rPr>
              <a:t> e </a:t>
            </a:r>
            <a:r>
              <a:rPr lang="en-US" sz="3200" dirty="0" err="1">
                <a:solidFill>
                  <a:schemeClr val="tx1"/>
                </a:solidFill>
                <a:effectLst/>
                <a:latin typeface="Arial" panose="020B0604020202020204" pitchFamily="34" charset="0"/>
                <a:cs typeface="Arial" panose="020B0604020202020204" pitchFamily="34" charset="0"/>
              </a:rPr>
              <a:t>Ganhos</a:t>
            </a:r>
            <a:r>
              <a:rPr lang="en-US" sz="3200" dirty="0">
                <a:solidFill>
                  <a:schemeClr val="tx1"/>
                </a:solidFill>
                <a:effectLst/>
                <a:latin typeface="Arial" panose="020B0604020202020204" pitchFamily="34" charset="0"/>
                <a:cs typeface="Arial" panose="020B0604020202020204" pitchFamily="34" charset="0"/>
              </a:rPr>
              <a:t> </a:t>
            </a:r>
            <a:r>
              <a:rPr lang="en-US" sz="3200" dirty="0" err="1">
                <a:solidFill>
                  <a:schemeClr val="tx1"/>
                </a:solidFill>
                <a:effectLst/>
                <a:latin typeface="Arial" panose="020B0604020202020204" pitchFamily="34" charset="0"/>
                <a:cs typeface="Arial" panose="020B0604020202020204" pitchFamily="34" charset="0"/>
              </a:rPr>
              <a:t>Comerciais</a:t>
            </a:r>
            <a:endParaRPr lang="en-US" sz="3200" dirty="0">
              <a:solidFill>
                <a:schemeClr val="tx1"/>
              </a:solidFill>
              <a:effectLst/>
              <a:latin typeface="Arial" panose="020B0604020202020204" pitchFamily="34" charset="0"/>
              <a:cs typeface="Arial" panose="020B0604020202020204" pitchFamily="34" charset="0"/>
            </a:endParaRPr>
          </a:p>
        </p:txBody>
      </p:sp>
      <p:sp>
        <p:nvSpPr>
          <p:cNvPr id="8" name="Rectangle 3">
            <a:extLst>
              <a:ext uri="{FF2B5EF4-FFF2-40B4-BE49-F238E27FC236}">
                <a16:creationId xmlns:a16="http://schemas.microsoft.com/office/drawing/2014/main" id="{452CFDFE-A777-4423-B117-DD1CAEA8FE81}"/>
              </a:ext>
            </a:extLst>
          </p:cNvPr>
          <p:cNvSpPr txBox="1">
            <a:spLocks noChangeArrowheads="1"/>
          </p:cNvSpPr>
          <p:nvPr/>
        </p:nvSpPr>
        <p:spPr bwMode="auto">
          <a:xfrm>
            <a:off x="-357556" y="4261340"/>
            <a:ext cx="93890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1" algn="just" eaLnBrk="1" hangingPunct="1">
              <a:buClrTx/>
              <a:buSzPct val="98000"/>
            </a:pPr>
            <a:r>
              <a:rPr lang="en-US" sz="2800" b="1" dirty="0">
                <a:latin typeface="+mn-lt"/>
              </a:rPr>
              <a:t>Por que </a:t>
            </a:r>
            <a:r>
              <a:rPr lang="en-US" sz="2800" b="1" dirty="0" err="1">
                <a:latin typeface="+mn-lt"/>
              </a:rPr>
              <a:t>prevalece</a:t>
            </a:r>
            <a:r>
              <a:rPr lang="en-US" sz="2800" b="1" dirty="0">
                <a:latin typeface="+mn-lt"/>
              </a:rPr>
              <a:t> a </a:t>
            </a:r>
            <a:r>
              <a:rPr lang="en-US" sz="2800" b="1" dirty="0" err="1">
                <a:latin typeface="+mn-lt"/>
              </a:rPr>
              <a:t>interdependência</a:t>
            </a:r>
            <a:r>
              <a:rPr lang="en-US" sz="2800" b="1" dirty="0">
                <a:latin typeface="+mn-lt"/>
              </a:rPr>
              <a:t> (</a:t>
            </a:r>
            <a:r>
              <a:rPr lang="en-US" sz="2800" b="1" dirty="0" err="1">
                <a:latin typeface="+mn-lt"/>
              </a:rPr>
              <a:t>comércio</a:t>
            </a:r>
            <a:r>
              <a:rPr lang="en-US" sz="2800" b="1" dirty="0">
                <a:latin typeface="+mn-lt"/>
              </a:rPr>
              <a:t>)?</a:t>
            </a:r>
          </a:p>
          <a:p>
            <a:pPr lvl="1" algn="just" eaLnBrk="1" hangingPunct="1">
              <a:buClrTx/>
              <a:buSzPct val="98000"/>
            </a:pPr>
            <a:endParaRPr lang="en-US" sz="600" b="1" dirty="0">
              <a:latin typeface="+mn-lt"/>
            </a:endParaRPr>
          </a:p>
          <a:p>
            <a:pPr lvl="2" algn="just" eaLnBrk="1" hangingPunct="1">
              <a:buClrTx/>
              <a:buSzPct val="98000"/>
            </a:pPr>
            <a:r>
              <a:rPr lang="en-US" sz="2800" dirty="0" err="1">
                <a:latin typeface="+mn-lt"/>
              </a:rPr>
              <a:t>Os</a:t>
            </a:r>
            <a:r>
              <a:rPr lang="en-US" sz="2800" dirty="0">
                <a:latin typeface="+mn-lt"/>
              </a:rPr>
              <a:t> </a:t>
            </a:r>
            <a:r>
              <a:rPr lang="en-US" sz="2800" dirty="0" err="1">
                <a:latin typeface="+mn-lt"/>
              </a:rPr>
              <a:t>países</a:t>
            </a:r>
            <a:r>
              <a:rPr lang="en-US" sz="2800" dirty="0">
                <a:latin typeface="+mn-lt"/>
              </a:rPr>
              <a:t> se </a:t>
            </a:r>
            <a:r>
              <a:rPr lang="en-US" sz="2800" dirty="0" err="1">
                <a:latin typeface="+mn-lt"/>
              </a:rPr>
              <a:t>beneficiam</a:t>
            </a:r>
            <a:r>
              <a:rPr lang="en-US" sz="2800" dirty="0">
                <a:latin typeface="+mn-lt"/>
              </a:rPr>
              <a:t> </a:t>
            </a:r>
            <a:r>
              <a:rPr lang="en-US" sz="2800" dirty="0" err="1">
                <a:latin typeface="+mn-lt"/>
              </a:rPr>
              <a:t>quando</a:t>
            </a:r>
            <a:r>
              <a:rPr lang="en-US" sz="2800" dirty="0">
                <a:latin typeface="+mn-lt"/>
              </a:rPr>
              <a:t> se </a:t>
            </a:r>
            <a:r>
              <a:rPr lang="en-US" sz="2800" dirty="0" err="1">
                <a:latin typeface="+mn-lt"/>
              </a:rPr>
              <a:t>especializam</a:t>
            </a:r>
            <a:r>
              <a:rPr lang="en-US" sz="2800" dirty="0">
                <a:latin typeface="+mn-lt"/>
              </a:rPr>
              <a:t> </a:t>
            </a:r>
            <a:r>
              <a:rPr lang="en-US" sz="2800" dirty="0" err="1">
                <a:latin typeface="+mn-lt"/>
              </a:rPr>
              <a:t>na</a:t>
            </a:r>
            <a:r>
              <a:rPr lang="en-US" sz="2800" dirty="0">
                <a:latin typeface="+mn-lt"/>
              </a:rPr>
              <a:t> </a:t>
            </a:r>
            <a:r>
              <a:rPr lang="en-US" sz="2800" dirty="0" err="1">
                <a:latin typeface="+mn-lt"/>
              </a:rPr>
              <a:t>produção</a:t>
            </a:r>
            <a:r>
              <a:rPr lang="en-US" sz="2800" dirty="0">
                <a:latin typeface="+mn-lt"/>
              </a:rPr>
              <a:t> de </a:t>
            </a:r>
            <a:r>
              <a:rPr lang="en-US" sz="2800" dirty="0" err="1">
                <a:latin typeface="+mn-lt"/>
              </a:rPr>
              <a:t>alguns</a:t>
            </a:r>
            <a:r>
              <a:rPr lang="en-US" sz="2800" dirty="0">
                <a:latin typeface="+mn-lt"/>
              </a:rPr>
              <a:t> bens e </a:t>
            </a:r>
            <a:r>
              <a:rPr lang="en-US" sz="2800" dirty="0" err="1">
                <a:latin typeface="+mn-lt"/>
              </a:rPr>
              <a:t>efetuam</a:t>
            </a:r>
            <a:r>
              <a:rPr lang="en-US" sz="2800" dirty="0">
                <a:latin typeface="+mn-lt"/>
              </a:rPr>
              <a:t> </a:t>
            </a:r>
            <a:r>
              <a:rPr lang="en-US" sz="2800" dirty="0" err="1">
                <a:latin typeface="+mn-lt"/>
              </a:rPr>
              <a:t>trocas</a:t>
            </a:r>
            <a:r>
              <a:rPr lang="en-US" sz="2800" dirty="0">
                <a:latin typeface="+mn-lt"/>
              </a:rPr>
              <a:t> com </a:t>
            </a:r>
            <a:r>
              <a:rPr lang="en-US" sz="2800" dirty="0" err="1">
                <a:latin typeface="+mn-lt"/>
              </a:rPr>
              <a:t>os</a:t>
            </a:r>
            <a:r>
              <a:rPr lang="en-US" sz="2800" dirty="0">
                <a:latin typeface="+mn-lt"/>
              </a:rPr>
              <a:t> </a:t>
            </a:r>
            <a:r>
              <a:rPr lang="en-US" sz="2800" dirty="0" err="1">
                <a:latin typeface="+mn-lt"/>
              </a:rPr>
              <a:t>demais</a:t>
            </a:r>
            <a:r>
              <a:rPr lang="en-US" sz="2800" dirty="0">
                <a:latin typeface="+mn-lt"/>
              </a:rPr>
              <a:t> </a:t>
            </a:r>
            <a:r>
              <a:rPr lang="en-US" sz="2800" dirty="0" err="1">
                <a:latin typeface="+mn-lt"/>
              </a:rPr>
              <a:t>países</a:t>
            </a:r>
            <a:r>
              <a:rPr lang="en-US" sz="2800" dirty="0">
                <a:latin typeface="+mn-lt"/>
              </a:rPr>
              <a:t>.</a:t>
            </a:r>
          </a:p>
          <a:p>
            <a:pPr lvl="1" algn="just" eaLnBrk="1" hangingPunct="1">
              <a:buClrTx/>
              <a:buSzPct val="98000"/>
            </a:pPr>
            <a:endParaRPr lang="en-US" sz="2800" b="1" dirty="0">
              <a:latin typeface="+mn-lt"/>
            </a:endParaRPr>
          </a:p>
          <a:p>
            <a:pPr lvl="1" algn="just" eaLnBrk="1" hangingPunct="1">
              <a:buClrTx/>
              <a:buSzPct val="98000"/>
            </a:pPr>
            <a:endParaRPr lang="en-US" sz="2800" b="1" dirty="0">
              <a:latin typeface="+mn-lt"/>
            </a:endParaRPr>
          </a:p>
        </p:txBody>
      </p:sp>
    </p:spTree>
    <p:extLst>
      <p:ext uri="{BB962C8B-B14F-4D97-AF65-F5344CB8AC3E}">
        <p14:creationId xmlns:p14="http://schemas.microsoft.com/office/powerpoint/2010/main" val="42630702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additive="base">
                                        <p:cTn id="2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 calcmode="lin" valueType="num">
                                      <p:cBhvr additive="base">
                                        <p:cTn id="2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F7FBD034-72AA-45DD-B67C-B51A13D45B22}"/>
              </a:ext>
            </a:extLst>
          </p:cNvPr>
          <p:cNvSpPr>
            <a:spLocks noGrp="1" noChangeArrowheads="1"/>
          </p:cNvSpPr>
          <p:nvPr>
            <p:ph idx="1"/>
          </p:nvPr>
        </p:nvSpPr>
        <p:spPr>
          <a:xfrm>
            <a:off x="-281356" y="974184"/>
            <a:ext cx="9272956" cy="1676400"/>
          </a:xfrm>
        </p:spPr>
        <p:txBody>
          <a:bodyPr/>
          <a:lstStyle/>
          <a:p>
            <a:pPr lvl="1" algn="just" eaLnBrk="1" hangingPunct="1">
              <a:buClrTx/>
              <a:buSzPct val="97000"/>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O que </a:t>
            </a:r>
            <a:r>
              <a:rPr lang="en-US" dirty="0" err="1">
                <a:solidFill>
                  <a:schemeClr val="tx1"/>
                </a:solidFill>
                <a:latin typeface="Arial" panose="020B0604020202020204" pitchFamily="34" charset="0"/>
                <a:cs typeface="Arial" panose="020B0604020202020204" pitchFamily="34" charset="0"/>
              </a:rPr>
              <a:t>determina</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produção</a:t>
            </a:r>
            <a:r>
              <a:rPr lang="en-US" dirty="0">
                <a:solidFill>
                  <a:schemeClr val="tx1"/>
                </a:solidFill>
                <a:latin typeface="Arial" panose="020B0604020202020204" pitchFamily="34" charset="0"/>
                <a:cs typeface="Arial" panose="020B0604020202020204" pitchFamily="34" charset="0"/>
              </a:rPr>
              <a:t> e o </a:t>
            </a:r>
            <a:r>
              <a:rPr lang="en-US" dirty="0" err="1">
                <a:solidFill>
                  <a:schemeClr val="tx1"/>
                </a:solidFill>
                <a:latin typeface="Arial" panose="020B0604020202020204" pitchFamily="34" charset="0"/>
                <a:cs typeface="Arial" panose="020B0604020202020204" pitchFamily="34" charset="0"/>
              </a:rPr>
              <a:t>comércio</a:t>
            </a:r>
            <a:r>
              <a:rPr lang="en-US" dirty="0">
                <a:solidFill>
                  <a:schemeClr val="tx1"/>
                </a:solidFill>
                <a:latin typeface="Arial" panose="020B0604020202020204" pitchFamily="34" charset="0"/>
                <a:cs typeface="Arial" panose="020B0604020202020204" pitchFamily="34" charset="0"/>
              </a:rPr>
              <a:t> de bens e </a:t>
            </a:r>
            <a:r>
              <a:rPr lang="en-US" dirty="0" err="1">
                <a:solidFill>
                  <a:schemeClr val="tx1"/>
                </a:solidFill>
                <a:latin typeface="Arial" panose="020B0604020202020204" pitchFamily="34" charset="0"/>
                <a:cs typeface="Arial" panose="020B0604020202020204" pitchFamily="34" charset="0"/>
              </a:rPr>
              <a:t>serviços</a:t>
            </a:r>
            <a:r>
              <a:rPr lang="en-US" dirty="0">
                <a:solidFill>
                  <a:schemeClr val="tx1"/>
                </a:solidFill>
                <a:latin typeface="Arial" panose="020B0604020202020204" pitchFamily="34" charset="0"/>
                <a:cs typeface="Arial" panose="020B0604020202020204" pitchFamily="34" charset="0"/>
              </a:rPr>
              <a:t> entre </a:t>
            </a:r>
            <a:r>
              <a:rPr lang="en-US" dirty="0" err="1">
                <a:solidFill>
                  <a:schemeClr val="tx1"/>
                </a:solidFill>
                <a:latin typeface="Arial" panose="020B0604020202020204" pitchFamily="34" charset="0"/>
                <a:cs typeface="Arial" panose="020B0604020202020204" pitchFamily="34" charset="0"/>
              </a:rPr>
              <a:t>os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países</a:t>
            </a:r>
            <a:r>
              <a:rPr lang="en-US" dirty="0">
                <a:solidFill>
                  <a:schemeClr val="tx1"/>
                </a:solidFill>
                <a:latin typeface="Arial" panose="020B0604020202020204" pitchFamily="34" charset="0"/>
                <a:cs typeface="Arial" panose="020B0604020202020204" pitchFamily="34" charset="0"/>
              </a:rPr>
              <a:t> ?</a:t>
            </a:r>
          </a:p>
          <a:p>
            <a:pPr lvl="1" algn="just" eaLnBrk="1" hangingPunct="1">
              <a:buClrTx/>
              <a:buSzPct val="97000"/>
              <a:buFont typeface="Wingdings" panose="05000000000000000000" pitchFamily="2" charset="2"/>
              <a:buChar char="§"/>
            </a:pPr>
            <a:r>
              <a:rPr lang="en-US" dirty="0" err="1">
                <a:solidFill>
                  <a:schemeClr val="tx1"/>
                </a:solidFill>
                <a:latin typeface="Arial" panose="020B0604020202020204" pitchFamily="34" charset="0"/>
                <a:cs typeface="Arial" panose="020B0604020202020204" pitchFamily="34" charset="0"/>
              </a:rPr>
              <a:t>Veremos</a:t>
            </a:r>
            <a:r>
              <a:rPr lang="en-US" dirty="0">
                <a:solidFill>
                  <a:schemeClr val="tx1"/>
                </a:solidFill>
                <a:latin typeface="Arial" panose="020B0604020202020204" pitchFamily="34" charset="0"/>
                <a:cs typeface="Arial" panose="020B0604020202020204" pitchFamily="34" charset="0"/>
              </a:rPr>
              <a:t> que o </a:t>
            </a:r>
            <a:r>
              <a:rPr lang="en-US" dirty="0" err="1">
                <a:solidFill>
                  <a:schemeClr val="tx1"/>
                </a:solidFill>
                <a:latin typeface="Arial" panose="020B0604020202020204" pitchFamily="34" charset="0"/>
                <a:cs typeface="Arial" panose="020B0604020202020204" pitchFamily="34" charset="0"/>
              </a:rPr>
              <a:t>tipo</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produção</a:t>
            </a:r>
            <a:r>
              <a:rPr lang="en-US" dirty="0">
                <a:solidFill>
                  <a:schemeClr val="tx1"/>
                </a:solidFill>
                <a:latin typeface="Arial" panose="020B0604020202020204" pitchFamily="34" charset="0"/>
                <a:cs typeface="Arial" panose="020B0604020202020204" pitchFamily="34" charset="0"/>
              </a:rPr>
              <a:t> e </a:t>
            </a:r>
            <a:r>
              <a:rPr lang="en-US" dirty="0" err="1">
                <a:solidFill>
                  <a:schemeClr val="tx1"/>
                </a:solidFill>
                <a:latin typeface="Arial" panose="020B0604020202020204" pitchFamily="34" charset="0"/>
                <a:cs typeface="Arial" panose="020B0604020202020204" pitchFamily="34" charset="0"/>
              </a:rPr>
              <a:t>comércio</a:t>
            </a:r>
            <a:r>
              <a:rPr lang="en-US" dirty="0">
                <a:solidFill>
                  <a:schemeClr val="tx1"/>
                </a:solidFill>
                <a:latin typeface="Arial" panose="020B0604020202020204" pitchFamily="34" charset="0"/>
                <a:cs typeface="Arial" panose="020B0604020202020204" pitchFamily="34" charset="0"/>
              </a:rPr>
              <a:t> se </a:t>
            </a:r>
            <a:r>
              <a:rPr lang="en-US" dirty="0" err="1">
                <a:solidFill>
                  <a:schemeClr val="tx1"/>
                </a:solidFill>
                <a:latin typeface="Arial" panose="020B0604020202020204" pitchFamily="34" charset="0"/>
                <a:cs typeface="Arial" panose="020B0604020202020204" pitchFamily="34" charset="0"/>
              </a:rPr>
              <a:t>relacionam</a:t>
            </a:r>
            <a:r>
              <a:rPr lang="en-US" dirty="0">
                <a:solidFill>
                  <a:schemeClr val="tx1"/>
                </a:solidFill>
                <a:latin typeface="Arial" panose="020B0604020202020204" pitchFamily="34" charset="0"/>
                <a:cs typeface="Arial" panose="020B0604020202020204" pitchFamily="34" charset="0"/>
              </a:rPr>
              <a:t> com </a:t>
            </a:r>
            <a:r>
              <a:rPr lang="en-US" dirty="0" err="1">
                <a:solidFill>
                  <a:schemeClr val="tx1"/>
                </a:solidFill>
                <a:latin typeface="Arial" panose="020B0604020202020204" pitchFamily="34" charset="0"/>
                <a:cs typeface="Arial" panose="020B0604020202020204" pitchFamily="34" charset="0"/>
              </a:rPr>
              <a:t>os</a:t>
            </a:r>
            <a:r>
              <a:rPr lang="en-US" dirty="0">
                <a:solidFill>
                  <a:schemeClr val="tx1"/>
                </a:solidFill>
                <a:latin typeface="Arial" panose="020B0604020202020204" pitchFamily="34" charset="0"/>
                <a:cs typeface="Arial" panose="020B0604020202020204" pitchFamily="34" charset="0"/>
              </a:rPr>
              <a:t> custos de </a:t>
            </a:r>
            <a:r>
              <a:rPr lang="en-US" dirty="0" err="1">
                <a:solidFill>
                  <a:schemeClr val="tx1"/>
                </a:solidFill>
                <a:latin typeface="Arial" panose="020B0604020202020204" pitchFamily="34" charset="0"/>
                <a:cs typeface="Arial" panose="020B0604020202020204" pitchFamily="34" charset="0"/>
              </a:rPr>
              <a:t>oportunidade</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cada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país</a:t>
            </a:r>
            <a:r>
              <a:rPr lang="en-US" dirty="0">
                <a:solidFill>
                  <a:schemeClr val="tx1"/>
                </a:solidFill>
                <a:latin typeface="Arial" panose="020B0604020202020204" pitchFamily="34" charset="0"/>
                <a:cs typeface="Arial" panose="020B0604020202020204" pitchFamily="34" charset="0"/>
              </a:rPr>
              <a:t>.</a:t>
            </a:r>
          </a:p>
          <a:p>
            <a:pPr lvl="1" algn="just" eaLnBrk="1" hangingPunct="1">
              <a:buClrTx/>
              <a:buSzPct val="97000"/>
              <a:buFont typeface="Wingdings" panose="05000000000000000000" pitchFamily="2" charset="2"/>
              <a:buChar char="§"/>
            </a:pPr>
            <a:endParaRPr lang="en-US" dirty="0">
              <a:solidFill>
                <a:schemeClr val="tx1"/>
              </a:solidFill>
              <a:latin typeface="Arial" panose="020B0604020202020204" pitchFamily="34" charset="0"/>
              <a:cs typeface="Arial" panose="020B0604020202020204" pitchFamily="34" charset="0"/>
            </a:endParaRPr>
          </a:p>
          <a:p>
            <a:pPr lvl="1" algn="just" eaLnBrk="1" hangingPunct="1">
              <a:buClrTx/>
              <a:buSzPct val="97000"/>
              <a:buFont typeface="Wingdings" panose="05000000000000000000" pitchFamily="2" charset="2"/>
              <a:buChar char="§"/>
            </a:pPr>
            <a:endParaRPr lang="en-US" dirty="0">
              <a:solidFill>
                <a:schemeClr val="tx1"/>
              </a:solidFill>
              <a:latin typeface="Arial" panose="020B0604020202020204" pitchFamily="34" charset="0"/>
              <a:cs typeface="Arial" panose="020B0604020202020204" pitchFamily="34" charset="0"/>
            </a:endParaRPr>
          </a:p>
        </p:txBody>
      </p:sp>
      <p:sp>
        <p:nvSpPr>
          <p:cNvPr id="8" name="Rectangle 3">
            <a:extLst>
              <a:ext uri="{FF2B5EF4-FFF2-40B4-BE49-F238E27FC236}">
                <a16:creationId xmlns:a16="http://schemas.microsoft.com/office/drawing/2014/main" id="{C5D50661-B461-45BB-A63E-865EC5570CA4}"/>
              </a:ext>
            </a:extLst>
          </p:cNvPr>
          <p:cNvSpPr txBox="1">
            <a:spLocks noChangeArrowheads="1"/>
          </p:cNvSpPr>
          <p:nvPr/>
        </p:nvSpPr>
        <p:spPr bwMode="auto">
          <a:xfrm>
            <a:off x="186396" y="3533336"/>
            <a:ext cx="8805204"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eaLnBrk="1" hangingPunct="1">
              <a:lnSpc>
                <a:spcPct val="90000"/>
              </a:lnSpc>
              <a:buClrTx/>
              <a:buSzPct val="99000"/>
              <a:buFont typeface="Wingdings" panose="05000000000000000000" pitchFamily="2" charset="2"/>
              <a:buChar char="§"/>
            </a:pPr>
            <a:r>
              <a:rPr lang="en-US" sz="2800" b="1" dirty="0" err="1">
                <a:latin typeface="Arial" panose="020B0604020202020204" pitchFamily="34" charset="0"/>
                <a:cs typeface="Arial" panose="020B0604020202020204" pitchFamily="34" charset="0"/>
              </a:rPr>
              <a:t>Hipóteses</a:t>
            </a:r>
            <a:r>
              <a:rPr lang="en-US" sz="2800" b="1" dirty="0">
                <a:latin typeface="Arial" panose="020B0604020202020204" pitchFamily="34" charset="0"/>
                <a:cs typeface="Arial" panose="020B0604020202020204" pitchFamily="34" charset="0"/>
              </a:rPr>
              <a:t>:</a:t>
            </a:r>
          </a:p>
          <a:p>
            <a:pPr algn="just" eaLnBrk="1" hangingPunct="1">
              <a:lnSpc>
                <a:spcPct val="90000"/>
              </a:lnSpc>
              <a:buClrTx/>
              <a:buSzPct val="99000"/>
              <a:buFont typeface="Wingdings" panose="05000000000000000000" pitchFamily="2" charset="2"/>
              <a:buChar char="§"/>
            </a:pPr>
            <a:endParaRPr lang="en-US" sz="400" b="1" dirty="0">
              <a:latin typeface="Arial" panose="020B0604020202020204" pitchFamily="34" charset="0"/>
              <a:cs typeface="Arial" panose="020B0604020202020204" pitchFamily="34" charset="0"/>
            </a:endParaRPr>
          </a:p>
          <a:p>
            <a:pPr marL="990600" lvl="1" indent="-533400" algn="just" eaLnBrk="1" hangingPunct="1">
              <a:lnSpc>
                <a:spcPct val="90000"/>
              </a:lnSpc>
              <a:buClrTx/>
              <a:buSzPct val="99000"/>
            </a:pPr>
            <a:r>
              <a:rPr lang="en-US" sz="2600" dirty="0" err="1">
                <a:latin typeface="Arial" panose="020B0604020202020204" pitchFamily="34" charset="0"/>
                <a:cs typeface="Arial" panose="020B0604020202020204" pitchFamily="34" charset="0"/>
              </a:rPr>
              <a:t>Existência</a:t>
            </a:r>
            <a:r>
              <a:rPr lang="en-US" sz="2600" dirty="0">
                <a:latin typeface="Arial" panose="020B0604020202020204" pitchFamily="34" charset="0"/>
                <a:cs typeface="Arial" panose="020B0604020202020204" pitchFamily="34" charset="0"/>
              </a:rPr>
              <a:t> de </a:t>
            </a:r>
            <a:r>
              <a:rPr lang="en-US" sz="2600" dirty="0" err="1">
                <a:latin typeface="Arial" panose="020B0604020202020204" pitchFamily="34" charset="0"/>
                <a:cs typeface="Arial" panose="020B0604020202020204" pitchFamily="34" charset="0"/>
              </a:rPr>
              <a:t>somente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dois</a:t>
            </a:r>
            <a:r>
              <a:rPr lang="en-US" sz="2600" dirty="0">
                <a:latin typeface="Arial" panose="020B0604020202020204" pitchFamily="34" charset="0"/>
                <a:cs typeface="Arial" panose="020B0604020202020204" pitchFamily="34" charset="0"/>
              </a:rPr>
              <a:t> bens: carne e batata.</a:t>
            </a:r>
          </a:p>
          <a:p>
            <a:pPr marL="990600" lvl="1" indent="-533400" algn="just" eaLnBrk="1" hangingPunct="1">
              <a:lnSpc>
                <a:spcPct val="90000"/>
              </a:lnSpc>
              <a:buClrTx/>
              <a:buSzPct val="99000"/>
            </a:pPr>
            <a:endParaRPr lang="en-US" sz="300" dirty="0">
              <a:latin typeface="Arial" panose="020B0604020202020204" pitchFamily="34" charset="0"/>
              <a:cs typeface="Arial" panose="020B0604020202020204" pitchFamily="34" charset="0"/>
            </a:endParaRPr>
          </a:p>
          <a:p>
            <a:pPr marL="990600" lvl="1" indent="-533400" algn="just" eaLnBrk="1" hangingPunct="1">
              <a:lnSpc>
                <a:spcPct val="90000"/>
              </a:lnSpc>
              <a:buClrTx/>
              <a:buSzPct val="99000"/>
            </a:pPr>
            <a:r>
              <a:rPr lang="en-US" sz="2600" dirty="0" err="1">
                <a:latin typeface="Arial" panose="020B0604020202020204" pitchFamily="34" charset="0"/>
                <a:cs typeface="Arial" panose="020B0604020202020204" pitchFamily="34" charset="0"/>
              </a:rPr>
              <a:t>Há</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somente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dois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agentes</a:t>
            </a:r>
            <a:r>
              <a:rPr lang="en-US" sz="2600" dirty="0">
                <a:latin typeface="Arial" panose="020B0604020202020204" pitchFamily="34" charset="0"/>
                <a:cs typeface="Arial" panose="020B0604020202020204" pitchFamily="34" charset="0"/>
              </a:rPr>
              <a:t>: um </a:t>
            </a:r>
            <a:r>
              <a:rPr lang="en-US" sz="2600" dirty="0" err="1">
                <a:latin typeface="Arial" panose="020B0604020202020204" pitchFamily="34" charset="0"/>
                <a:cs typeface="Arial" panose="020B0604020202020204" pitchFamily="34" charset="0"/>
              </a:rPr>
              <a:t>pecuarista</a:t>
            </a:r>
            <a:r>
              <a:rPr lang="en-US" sz="2600" dirty="0">
                <a:latin typeface="Arial" panose="020B0604020202020204" pitchFamily="34" charset="0"/>
                <a:cs typeface="Arial" panose="020B0604020202020204" pitchFamily="34" charset="0"/>
              </a:rPr>
              <a:t> e um </a:t>
            </a:r>
            <a:r>
              <a:rPr lang="en-US" sz="2600" dirty="0" err="1">
                <a:latin typeface="Arial" panose="020B0604020202020204" pitchFamily="34" charset="0"/>
                <a:cs typeface="Arial" panose="020B0604020202020204" pitchFamily="34" charset="0"/>
              </a:rPr>
              <a:t>agricultor</a:t>
            </a:r>
            <a:r>
              <a:rPr lang="en-US" sz="2600" dirty="0">
                <a:latin typeface="Arial" panose="020B0604020202020204" pitchFamily="34" charset="0"/>
                <a:cs typeface="Arial" panose="020B0604020202020204" pitchFamily="34" charset="0"/>
              </a:rPr>
              <a:t>.</a:t>
            </a:r>
          </a:p>
          <a:p>
            <a:pPr marL="990600" lvl="1" indent="-533400" algn="just" eaLnBrk="1" hangingPunct="1">
              <a:lnSpc>
                <a:spcPct val="90000"/>
              </a:lnSpc>
              <a:buClrTx/>
              <a:buSzPct val="99000"/>
            </a:pPr>
            <a:endParaRPr lang="en-US" sz="400" dirty="0">
              <a:latin typeface="Arial" panose="020B0604020202020204" pitchFamily="34" charset="0"/>
              <a:cs typeface="Arial" panose="020B0604020202020204" pitchFamily="34" charset="0"/>
            </a:endParaRPr>
          </a:p>
          <a:p>
            <a:pPr marL="457200" indent="-457200" algn="just" eaLnBrk="1" hangingPunct="1">
              <a:lnSpc>
                <a:spcPct val="90000"/>
              </a:lnSpc>
              <a:spcBef>
                <a:spcPct val="20000"/>
              </a:spcBef>
              <a:buClrTx/>
              <a:buSzPct val="99000"/>
              <a:buFont typeface="Wingdings" panose="05000000000000000000" pitchFamily="2" charset="2"/>
              <a:buChar char="§"/>
            </a:pPr>
            <a:r>
              <a:rPr lang="en-US" sz="2800" dirty="0">
                <a:latin typeface="Arial" panose="020B0604020202020204" pitchFamily="34" charset="0"/>
                <a:cs typeface="Arial" panose="020B0604020202020204" pitchFamily="34" charset="0"/>
              </a:rPr>
              <a:t>O que </a:t>
            </a:r>
            <a:r>
              <a:rPr lang="en-US" sz="2800" dirty="0" err="1">
                <a:latin typeface="Arial" panose="020B0604020202020204" pitchFamily="34" charset="0"/>
                <a:cs typeface="Arial" panose="020B0604020202020204" pitchFamily="34" charset="0"/>
              </a:rPr>
              <a:t>cada</a:t>
            </a:r>
            <a:r>
              <a:rPr lang="en-US" sz="2800" dirty="0">
                <a:latin typeface="Arial" panose="020B0604020202020204" pitchFamily="34" charset="0"/>
                <a:cs typeface="Arial" panose="020B0604020202020204" pitchFamily="34" charset="0"/>
              </a:rPr>
              <a:t> um </a:t>
            </a:r>
            <a:r>
              <a:rPr lang="en-US" sz="2800" dirty="0" err="1">
                <a:latin typeface="Arial" panose="020B0604020202020204" pitchFamily="34" charset="0"/>
                <a:cs typeface="Arial" panose="020B0604020202020204" pitchFamily="34" charset="0"/>
              </a:rPr>
              <a:t>deverá</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produzir</a:t>
            </a:r>
            <a:r>
              <a:rPr lang="en-US" sz="2800" dirty="0">
                <a:latin typeface="Arial" panose="020B0604020202020204" pitchFamily="34" charset="0"/>
                <a:cs typeface="Arial" panose="020B0604020202020204" pitchFamily="34" charset="0"/>
              </a:rPr>
              <a:t> ?</a:t>
            </a:r>
          </a:p>
          <a:p>
            <a:pPr marL="457200" indent="-457200" algn="just" eaLnBrk="1" hangingPunct="1">
              <a:lnSpc>
                <a:spcPct val="90000"/>
              </a:lnSpc>
              <a:spcBef>
                <a:spcPct val="20000"/>
              </a:spcBef>
              <a:buClrTx/>
              <a:buSzPct val="99000"/>
              <a:buFont typeface="Wingdings" panose="05000000000000000000" pitchFamily="2" charset="2"/>
              <a:buChar char="§"/>
            </a:pPr>
            <a:endParaRPr lang="en-US" sz="400" dirty="0">
              <a:latin typeface="Arial" panose="020B0604020202020204" pitchFamily="34" charset="0"/>
              <a:cs typeface="Arial" panose="020B0604020202020204" pitchFamily="34" charset="0"/>
            </a:endParaRPr>
          </a:p>
          <a:p>
            <a:pPr marL="457200" indent="-457200" algn="just" eaLnBrk="1" hangingPunct="1">
              <a:lnSpc>
                <a:spcPct val="90000"/>
              </a:lnSpc>
              <a:spcBef>
                <a:spcPct val="20000"/>
              </a:spcBef>
              <a:buClrTx/>
              <a:buSzPct val="99000"/>
              <a:buFont typeface="Wingdings" panose="05000000000000000000" pitchFamily="2" charset="2"/>
              <a:buChar char="§"/>
            </a:pPr>
            <a:r>
              <a:rPr lang="en-US" sz="2800" dirty="0" err="1">
                <a:latin typeface="Arial" panose="020B0604020202020204" pitchFamily="34" charset="0"/>
                <a:cs typeface="Arial" panose="020B0604020202020204" pitchFamily="34" charset="0"/>
              </a:rPr>
              <a:t>Haverá</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troca</a:t>
            </a:r>
            <a:r>
              <a:rPr lang="en-US" sz="2800" dirty="0">
                <a:latin typeface="Arial" panose="020B0604020202020204" pitchFamily="34" charset="0"/>
                <a:cs typeface="Arial" panose="020B0604020202020204" pitchFamily="34" charset="0"/>
              </a:rPr>
              <a:t> de bens entre </a:t>
            </a:r>
            <a:r>
              <a:rPr lang="en-US" sz="2800" dirty="0" err="1">
                <a:latin typeface="Arial" panose="020B0604020202020204" pitchFamily="34" charset="0"/>
                <a:cs typeface="Arial" panose="020B0604020202020204" pitchFamily="34" charset="0"/>
              </a:rPr>
              <a:t>eles</a:t>
            </a:r>
            <a:r>
              <a:rPr lang="en-US" sz="2800" dirty="0">
                <a:latin typeface="Arial" panose="020B0604020202020204" pitchFamily="34" charset="0"/>
                <a:cs typeface="Arial" panose="020B0604020202020204" pitchFamily="34" charset="0"/>
              </a:rPr>
              <a:t> ? </a:t>
            </a:r>
          </a:p>
          <a:p>
            <a:pPr marL="990600" lvl="1" indent="-533400" algn="just" eaLnBrk="1" hangingPunct="1">
              <a:lnSpc>
                <a:spcPct val="90000"/>
              </a:lnSpc>
              <a:buClrTx/>
              <a:buSzPct val="99000"/>
            </a:pPr>
            <a:endParaRPr lang="en-US" sz="2800" dirty="0">
              <a:latin typeface="Arial" panose="020B0604020202020204" pitchFamily="34" charset="0"/>
              <a:cs typeface="Arial" panose="020B0604020202020204" pitchFamily="34" charset="0"/>
            </a:endParaRPr>
          </a:p>
          <a:p>
            <a:pPr algn="just" eaLnBrk="1" hangingPunct="1">
              <a:lnSpc>
                <a:spcPct val="90000"/>
              </a:lnSpc>
              <a:buClrTx/>
              <a:buSzPct val="99000"/>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p:txBody>
      </p:sp>
      <p:sp>
        <p:nvSpPr>
          <p:cNvPr id="10" name="Rectangle 1026">
            <a:extLst>
              <a:ext uri="{FF2B5EF4-FFF2-40B4-BE49-F238E27FC236}">
                <a16:creationId xmlns:a16="http://schemas.microsoft.com/office/drawing/2014/main" id="{68D10AE5-F836-4E8F-AF72-0DBCE272D38E}"/>
              </a:ext>
            </a:extLst>
          </p:cNvPr>
          <p:cNvSpPr>
            <a:spLocks noGrp="1" noChangeArrowheads="1"/>
          </p:cNvSpPr>
          <p:nvPr>
            <p:ph type="title"/>
          </p:nvPr>
        </p:nvSpPr>
        <p:spPr>
          <a:xfrm>
            <a:off x="702215" y="34823"/>
            <a:ext cx="7850944" cy="758825"/>
          </a:xfrm>
        </p:spPr>
        <p:txBody>
          <a:bodyPr/>
          <a:lstStyle/>
          <a:p>
            <a:pPr eaLnBrk="1" fontAlgn="auto" hangingPunct="1">
              <a:spcAft>
                <a:spcPts val="0"/>
              </a:spcAft>
              <a:defRPr/>
            </a:pPr>
            <a:r>
              <a:rPr lang="en-US" sz="3200" dirty="0" err="1">
                <a:solidFill>
                  <a:schemeClr val="tx1"/>
                </a:solidFill>
                <a:effectLst/>
                <a:latin typeface="Arial" panose="020B0604020202020204" pitchFamily="34" charset="0"/>
                <a:cs typeface="Arial" panose="020B0604020202020204" pitchFamily="34" charset="0"/>
              </a:rPr>
              <a:t>Interdependência</a:t>
            </a:r>
            <a:r>
              <a:rPr lang="en-US" sz="3200" dirty="0">
                <a:solidFill>
                  <a:schemeClr val="tx1"/>
                </a:solidFill>
                <a:effectLst/>
                <a:latin typeface="Arial" panose="020B0604020202020204" pitchFamily="34" charset="0"/>
                <a:cs typeface="Arial" panose="020B0604020202020204" pitchFamily="34" charset="0"/>
              </a:rPr>
              <a:t> e </a:t>
            </a:r>
            <a:r>
              <a:rPr lang="en-US" sz="3200" dirty="0" err="1">
                <a:solidFill>
                  <a:schemeClr val="tx1"/>
                </a:solidFill>
                <a:effectLst/>
                <a:latin typeface="Arial" panose="020B0604020202020204" pitchFamily="34" charset="0"/>
                <a:cs typeface="Arial" panose="020B0604020202020204" pitchFamily="34" charset="0"/>
              </a:rPr>
              <a:t>Ganhos</a:t>
            </a:r>
            <a:r>
              <a:rPr lang="en-US" sz="3200" dirty="0">
                <a:solidFill>
                  <a:schemeClr val="tx1"/>
                </a:solidFill>
                <a:effectLst/>
                <a:latin typeface="Arial" panose="020B0604020202020204" pitchFamily="34" charset="0"/>
                <a:cs typeface="Arial" panose="020B0604020202020204" pitchFamily="34" charset="0"/>
              </a:rPr>
              <a:t> </a:t>
            </a:r>
            <a:r>
              <a:rPr lang="en-US" sz="3200" dirty="0" err="1">
                <a:solidFill>
                  <a:schemeClr val="tx1"/>
                </a:solidFill>
                <a:effectLst/>
                <a:latin typeface="Arial" panose="020B0604020202020204" pitchFamily="34" charset="0"/>
                <a:cs typeface="Arial" panose="020B0604020202020204" pitchFamily="34" charset="0"/>
              </a:rPr>
              <a:t>Comerciais</a:t>
            </a:r>
            <a:endParaRPr lang="en-US" sz="3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77007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 calcmode="lin" valueType="num">
                                      <p:cBhvr additive="base">
                                        <p:cTn id="2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 calcmode="lin" valueType="num">
                                      <p:cBhvr additive="base">
                                        <p:cTn id="2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 calcmode="lin" valueType="num">
                                      <p:cBhvr additive="base">
                                        <p:cTn id="35"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3D7A3DF3-B059-4771-80D2-C6CF47B65782}"/>
              </a:ext>
            </a:extLst>
          </p:cNvPr>
          <p:cNvSpPr>
            <a:spLocks noGrp="1" noChangeArrowheads="1"/>
          </p:cNvSpPr>
          <p:nvPr>
            <p:ph idx="1"/>
          </p:nvPr>
        </p:nvSpPr>
        <p:spPr>
          <a:xfrm>
            <a:off x="239151" y="1295400"/>
            <a:ext cx="8736037" cy="4191000"/>
          </a:xfrm>
        </p:spPr>
        <p:txBody>
          <a:bodyPr/>
          <a:lstStyle/>
          <a:p>
            <a:pPr algn="just" eaLnBrk="1" hangingPunct="1">
              <a:lnSpc>
                <a:spcPct val="90000"/>
              </a:lnSpc>
              <a:buClrTx/>
              <a:buSzPct val="99000"/>
              <a:buFont typeface="Wingdings" panose="05000000000000000000" pitchFamily="2" charset="2"/>
              <a:buChar char="§"/>
            </a:pPr>
            <a:r>
              <a:rPr lang="en-US" sz="3200" b="1" dirty="0" err="1">
                <a:solidFill>
                  <a:schemeClr val="tx1"/>
                </a:solidFill>
                <a:latin typeface="Arial" panose="020B0604020202020204" pitchFamily="34" charset="0"/>
                <a:cs typeface="Arial" panose="020B0604020202020204" pitchFamily="34" charset="0"/>
              </a:rPr>
              <a:t>Possibilidades</a:t>
            </a:r>
            <a:r>
              <a:rPr lang="en-US" sz="3200" b="1" dirty="0">
                <a:solidFill>
                  <a:schemeClr val="tx1"/>
                </a:solidFill>
                <a:latin typeface="Arial" panose="020B0604020202020204" pitchFamily="34" charset="0"/>
                <a:cs typeface="Arial" panose="020B0604020202020204" pitchFamily="34" charset="0"/>
              </a:rPr>
              <a:t> de </a:t>
            </a:r>
            <a:r>
              <a:rPr lang="en-US" sz="3200" b="1" dirty="0" err="1">
                <a:solidFill>
                  <a:schemeClr val="tx1"/>
                </a:solidFill>
                <a:latin typeface="Arial" panose="020B0604020202020204" pitchFamily="34" charset="0"/>
                <a:cs typeface="Arial" panose="020B0604020202020204" pitchFamily="34" charset="0"/>
              </a:rPr>
              <a:t>Produção</a:t>
            </a:r>
            <a:r>
              <a:rPr lang="en-US" sz="3200" b="1" dirty="0">
                <a:solidFill>
                  <a:schemeClr val="tx1"/>
                </a:solidFill>
                <a:latin typeface="Arial" panose="020B0604020202020204" pitchFamily="34" charset="0"/>
                <a:cs typeface="Arial" panose="020B0604020202020204" pitchFamily="34" charset="0"/>
              </a:rPr>
              <a:t>:</a:t>
            </a:r>
          </a:p>
          <a:p>
            <a:pPr algn="just" eaLnBrk="1" hangingPunct="1">
              <a:lnSpc>
                <a:spcPct val="90000"/>
              </a:lnSpc>
              <a:buClrTx/>
              <a:buSzPct val="99000"/>
              <a:buFont typeface="Wingdings" panose="05000000000000000000" pitchFamily="2" charset="2"/>
              <a:buChar char="§"/>
            </a:pPr>
            <a:r>
              <a:rPr lang="en-US" sz="2800" b="1" dirty="0" err="1">
                <a:solidFill>
                  <a:schemeClr val="tx1"/>
                </a:solidFill>
                <a:latin typeface="Arial" panose="020B0604020202020204" pitchFamily="34" charset="0"/>
                <a:cs typeface="Arial" panose="020B0604020202020204" pitchFamily="34" charset="0"/>
              </a:rPr>
              <a:t>Caso</a:t>
            </a:r>
            <a:r>
              <a:rPr lang="en-US" sz="2800" b="1" dirty="0">
                <a:solidFill>
                  <a:schemeClr val="tx1"/>
                </a:solidFill>
                <a:latin typeface="Arial" panose="020B0604020202020204" pitchFamily="34" charset="0"/>
                <a:cs typeface="Arial" panose="020B0604020202020204" pitchFamily="34" charset="0"/>
              </a:rPr>
              <a:t> da </a:t>
            </a:r>
            <a:r>
              <a:rPr lang="en-US" sz="2800" b="1" dirty="0" err="1">
                <a:solidFill>
                  <a:schemeClr val="tx1"/>
                </a:solidFill>
                <a:latin typeface="Arial" panose="020B0604020202020204" pitchFamily="34" charset="0"/>
                <a:cs typeface="Arial" panose="020B0604020202020204" pitchFamily="34" charset="0"/>
              </a:rPr>
              <a:t>autossuficiência</a:t>
            </a:r>
            <a:r>
              <a:rPr lang="en-US" sz="2800" b="1" dirty="0">
                <a:solidFill>
                  <a:schemeClr val="tx1"/>
                </a:solidFill>
                <a:latin typeface="Arial" panose="020B0604020202020204" pitchFamily="34" charset="0"/>
                <a:cs typeface="Arial" panose="020B0604020202020204" pitchFamily="34" charset="0"/>
              </a:rPr>
              <a:t>:</a:t>
            </a:r>
          </a:p>
          <a:p>
            <a:pPr algn="just" eaLnBrk="1" hangingPunct="1">
              <a:lnSpc>
                <a:spcPct val="90000"/>
              </a:lnSpc>
              <a:buClrTx/>
              <a:buSzPct val="99000"/>
              <a:buFont typeface="Wingdings" panose="05000000000000000000" pitchFamily="2" charset="2"/>
              <a:buChar char="§"/>
            </a:pPr>
            <a:endParaRPr lang="en-US" sz="800" b="1" dirty="0">
              <a:solidFill>
                <a:schemeClr val="tx1"/>
              </a:solidFill>
              <a:latin typeface="Arial" panose="020B0604020202020204" pitchFamily="34" charset="0"/>
              <a:cs typeface="Arial" panose="020B0604020202020204" pitchFamily="34" charset="0"/>
            </a:endParaRPr>
          </a:p>
          <a:p>
            <a:pPr lvl="1" algn="just" eaLnBrk="1" hangingPunct="1">
              <a:lnSpc>
                <a:spcPct val="90000"/>
              </a:lnSpc>
              <a:buClrTx/>
              <a:buSzPct val="99000"/>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Se um </a:t>
            </a:r>
            <a:r>
              <a:rPr lang="en-US" sz="2800" dirty="0" err="1">
                <a:solidFill>
                  <a:schemeClr val="tx1"/>
                </a:solidFill>
                <a:latin typeface="Arial" panose="020B0604020202020204" pitchFamily="34" charset="0"/>
                <a:cs typeface="Arial" panose="020B0604020202020204" pitchFamily="34" charset="0"/>
              </a:rPr>
              <a:t>ignorar</a:t>
            </a:r>
            <a:r>
              <a:rPr lang="en-US" sz="2800" dirty="0">
                <a:solidFill>
                  <a:schemeClr val="tx1"/>
                </a:solidFill>
                <a:latin typeface="Arial" panose="020B0604020202020204" pitchFamily="34" charset="0"/>
                <a:cs typeface="Arial" panose="020B0604020202020204" pitchFamily="34" charset="0"/>
              </a:rPr>
              <a:t> a </a:t>
            </a:r>
            <a:r>
              <a:rPr lang="en-US" sz="2800" dirty="0" err="1">
                <a:solidFill>
                  <a:schemeClr val="tx1"/>
                </a:solidFill>
                <a:latin typeface="Arial" panose="020B0604020202020204" pitchFamily="34" charset="0"/>
                <a:cs typeface="Arial" panose="020B0604020202020204" pitchFamily="34" charset="0"/>
              </a:rPr>
              <a:t>existência</a:t>
            </a:r>
            <a:r>
              <a:rPr lang="en-US" sz="2800" dirty="0">
                <a:solidFill>
                  <a:schemeClr val="tx1"/>
                </a:solidFill>
                <a:latin typeface="Arial" panose="020B0604020202020204" pitchFamily="34" charset="0"/>
                <a:cs typeface="Arial" panose="020B0604020202020204" pitchFamily="34" charset="0"/>
              </a:rPr>
              <a:t> do outro, e </a:t>
            </a:r>
            <a:r>
              <a:rPr lang="en-US" sz="2800" dirty="0" err="1">
                <a:solidFill>
                  <a:schemeClr val="tx1"/>
                </a:solidFill>
                <a:latin typeface="Arial" panose="020B0604020202020204" pitchFamily="34" charset="0"/>
                <a:cs typeface="Arial" panose="020B0604020202020204" pitchFamily="34" charset="0"/>
              </a:rPr>
              <a:t>supondo</a:t>
            </a:r>
            <a:r>
              <a:rPr lang="en-US" sz="2800" dirty="0">
                <a:solidFill>
                  <a:schemeClr val="tx1"/>
                </a:solidFill>
                <a:latin typeface="Arial" panose="020B0604020202020204" pitchFamily="34" charset="0"/>
                <a:cs typeface="Arial" panose="020B0604020202020204" pitchFamily="34" charset="0"/>
              </a:rPr>
              <a:t> que </a:t>
            </a:r>
            <a:r>
              <a:rPr lang="en-US" sz="2800" dirty="0" err="1">
                <a:solidFill>
                  <a:schemeClr val="tx1"/>
                </a:solidFill>
                <a:latin typeface="Arial" panose="020B0604020202020204" pitchFamily="34" charset="0"/>
                <a:cs typeface="Arial" panose="020B0604020202020204" pitchFamily="34" charset="0"/>
              </a:rPr>
              <a:t>cada</a:t>
            </a:r>
            <a:r>
              <a:rPr lang="en-US" sz="2800" dirty="0">
                <a:solidFill>
                  <a:schemeClr val="tx1"/>
                </a:solidFill>
                <a:latin typeface="Arial" panose="020B0604020202020204" pitchFamily="34" charset="0"/>
                <a:cs typeface="Arial" panose="020B0604020202020204" pitchFamily="34" charset="0"/>
              </a:rPr>
              <a:t> um </a:t>
            </a:r>
            <a:r>
              <a:rPr lang="en-US" sz="2800" dirty="0" err="1">
                <a:solidFill>
                  <a:schemeClr val="tx1"/>
                </a:solidFill>
                <a:latin typeface="Arial" panose="020B0604020202020204" pitchFamily="34" charset="0"/>
                <a:cs typeface="Arial" panose="020B0604020202020204" pitchFamily="34" charset="0"/>
              </a:rPr>
              <a:t>produza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somente</a:t>
            </a:r>
            <a:r>
              <a:rPr lang="en-US" sz="2800" dirty="0">
                <a:solidFill>
                  <a:schemeClr val="tx1"/>
                </a:solidFill>
                <a:latin typeface="Arial" panose="020B0604020202020204" pitchFamily="34" charset="0"/>
                <a:cs typeface="Arial" panose="020B0604020202020204" pitchFamily="34" charset="0"/>
              </a:rPr>
              <a:t> um dos bens, </a:t>
            </a:r>
            <a:r>
              <a:rPr lang="en-US" sz="2800" dirty="0" err="1">
                <a:solidFill>
                  <a:schemeClr val="tx1"/>
                </a:solidFill>
                <a:latin typeface="Arial" panose="020B0604020202020204" pitchFamily="34" charset="0"/>
                <a:cs typeface="Arial" panose="020B0604020202020204" pitchFamily="34" charset="0"/>
              </a:rPr>
              <a:t>cada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agente</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consumirá</a:t>
            </a:r>
            <a:r>
              <a:rPr lang="en-US" sz="2800" dirty="0">
                <a:solidFill>
                  <a:schemeClr val="tx1"/>
                </a:solidFill>
                <a:latin typeface="Arial" panose="020B0604020202020204" pitchFamily="34" charset="0"/>
                <a:cs typeface="Arial" panose="020B0604020202020204" pitchFamily="34" charset="0"/>
              </a:rPr>
              <a:t> o que </a:t>
            </a:r>
            <a:r>
              <a:rPr lang="en-US" sz="2800" dirty="0" err="1">
                <a:solidFill>
                  <a:schemeClr val="tx1"/>
                </a:solidFill>
                <a:latin typeface="Arial" panose="020B0604020202020204" pitchFamily="34" charset="0"/>
                <a:cs typeface="Arial" panose="020B0604020202020204" pitchFamily="34" charset="0"/>
              </a:rPr>
              <a:t>produzir</a:t>
            </a:r>
            <a:r>
              <a:rPr lang="en-US" sz="2800" dirty="0">
                <a:solidFill>
                  <a:schemeClr val="tx1"/>
                </a:solidFill>
                <a:latin typeface="Arial" panose="020B0604020202020204" pitchFamily="34" charset="0"/>
                <a:cs typeface="Arial" panose="020B0604020202020204" pitchFamily="34" charset="0"/>
              </a:rPr>
              <a:t>. </a:t>
            </a:r>
          </a:p>
          <a:p>
            <a:pPr lvl="1" algn="just" eaLnBrk="1" hangingPunct="1">
              <a:lnSpc>
                <a:spcPct val="90000"/>
              </a:lnSpc>
              <a:buClrTx/>
              <a:buSzPct val="99000"/>
              <a:buFont typeface="Wingdings" panose="05000000000000000000" pitchFamily="2" charset="2"/>
              <a:buChar char="§"/>
            </a:pPr>
            <a:endParaRPr lang="en-US" sz="400" dirty="0">
              <a:solidFill>
                <a:schemeClr val="tx1"/>
              </a:solidFill>
              <a:latin typeface="Arial" panose="020B0604020202020204" pitchFamily="34" charset="0"/>
              <a:cs typeface="Arial" panose="020B0604020202020204" pitchFamily="34" charset="0"/>
            </a:endParaRPr>
          </a:p>
          <a:p>
            <a:pPr lvl="1" algn="just" eaLnBrk="1" hangingPunct="1">
              <a:lnSpc>
                <a:spcPct val="90000"/>
              </a:lnSpc>
              <a:buClrTx/>
              <a:buSzPct val="99000"/>
              <a:buFont typeface="Wingdings" panose="05000000000000000000" pitchFamily="2" charset="2"/>
              <a:buChar char="§"/>
            </a:pPr>
            <a:r>
              <a:rPr lang="en-US" sz="2800" dirty="0" err="1">
                <a:solidFill>
                  <a:schemeClr val="tx1"/>
                </a:solidFill>
                <a:latin typeface="Arial" panose="020B0604020202020204" pitchFamily="34" charset="0"/>
                <a:cs typeface="Arial" panose="020B0604020202020204" pitchFamily="34" charset="0"/>
              </a:rPr>
              <a:t>Sem</a:t>
            </a:r>
            <a:r>
              <a:rPr lang="en-US" sz="2800" dirty="0">
                <a:solidFill>
                  <a:schemeClr val="tx1"/>
                </a:solidFill>
                <a:latin typeface="Arial" panose="020B0604020202020204" pitchFamily="34" charset="0"/>
                <a:cs typeface="Arial" panose="020B0604020202020204" pitchFamily="34" charset="0"/>
              </a:rPr>
              <a:t> o </a:t>
            </a:r>
            <a:r>
              <a:rPr lang="en-US" sz="2800" dirty="0" err="1">
                <a:solidFill>
                  <a:schemeClr val="tx1"/>
                </a:solidFill>
                <a:latin typeface="Arial" panose="020B0604020202020204" pitchFamily="34" charset="0"/>
                <a:cs typeface="Arial" panose="020B0604020202020204" pitchFamily="34" charset="0"/>
              </a:rPr>
              <a:t>comércio</a:t>
            </a:r>
            <a:r>
              <a:rPr lang="en-US" sz="2800" dirty="0">
                <a:solidFill>
                  <a:schemeClr val="tx1"/>
                </a:solidFill>
                <a:latin typeface="Arial" panose="020B0604020202020204" pitchFamily="34" charset="0"/>
                <a:cs typeface="Arial" panose="020B0604020202020204" pitchFamily="34" charset="0"/>
              </a:rPr>
              <a:t> entre </a:t>
            </a:r>
            <a:r>
              <a:rPr lang="en-US" sz="2800" dirty="0" err="1">
                <a:solidFill>
                  <a:schemeClr val="tx1"/>
                </a:solidFill>
                <a:latin typeface="Arial" panose="020B0604020202020204" pitchFamily="34" charset="0"/>
                <a:cs typeface="Arial" panose="020B0604020202020204" pitchFamily="34" charset="0"/>
              </a:rPr>
              <a:t>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dois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agentes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ganhos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econômicos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não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serão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maximizados</a:t>
            </a:r>
            <a:r>
              <a:rPr lang="en-US" sz="2800" dirty="0">
                <a:solidFill>
                  <a:schemeClr val="tx1"/>
                </a:solidFill>
                <a:latin typeface="Arial" panose="020B0604020202020204" pitchFamily="34" charset="0"/>
                <a:cs typeface="Arial" panose="020B0604020202020204" pitchFamily="34" charset="0"/>
              </a:rPr>
              <a:t>.</a:t>
            </a:r>
          </a:p>
          <a:p>
            <a:pPr algn="just" eaLnBrk="1" hangingPunct="1">
              <a:lnSpc>
                <a:spcPct val="90000"/>
              </a:lnSpc>
              <a:buClrTx/>
              <a:buSzPct val="99000"/>
              <a:buFont typeface="Wingdings" panose="05000000000000000000" pitchFamily="2" charset="2"/>
              <a:buChar char="§"/>
            </a:pPr>
            <a:endParaRPr lang="en-US" sz="2400" dirty="0">
              <a:solidFill>
                <a:schemeClr val="tx1"/>
              </a:solidFill>
              <a:latin typeface="Arial" panose="020B0604020202020204" pitchFamily="34" charset="0"/>
              <a:cs typeface="Arial" panose="020B0604020202020204" pitchFamily="34" charset="0"/>
            </a:endParaRPr>
          </a:p>
        </p:txBody>
      </p:sp>
      <p:sp>
        <p:nvSpPr>
          <p:cNvPr id="7" name="Rectangle 1026">
            <a:extLst>
              <a:ext uri="{FF2B5EF4-FFF2-40B4-BE49-F238E27FC236}">
                <a16:creationId xmlns:a16="http://schemas.microsoft.com/office/drawing/2014/main" id="{EA0182A4-FB67-442A-9DBA-05A722D862B2}"/>
              </a:ext>
            </a:extLst>
          </p:cNvPr>
          <p:cNvSpPr>
            <a:spLocks noGrp="1" noChangeArrowheads="1"/>
          </p:cNvSpPr>
          <p:nvPr>
            <p:ph type="title"/>
          </p:nvPr>
        </p:nvSpPr>
        <p:spPr>
          <a:xfrm>
            <a:off x="702215" y="34823"/>
            <a:ext cx="7850944" cy="758825"/>
          </a:xfrm>
        </p:spPr>
        <p:txBody>
          <a:bodyPr/>
          <a:lstStyle/>
          <a:p>
            <a:pPr eaLnBrk="1" fontAlgn="auto" hangingPunct="1">
              <a:spcAft>
                <a:spcPts val="0"/>
              </a:spcAft>
              <a:defRPr/>
            </a:pPr>
            <a:r>
              <a:rPr lang="en-US" sz="3200" dirty="0" err="1">
                <a:solidFill>
                  <a:schemeClr val="tx1"/>
                </a:solidFill>
                <a:effectLst/>
                <a:latin typeface="Arial" panose="020B0604020202020204" pitchFamily="34" charset="0"/>
                <a:cs typeface="Arial" panose="020B0604020202020204" pitchFamily="34" charset="0"/>
              </a:rPr>
              <a:t>Interdependência</a:t>
            </a:r>
            <a:r>
              <a:rPr lang="en-US" sz="3200" dirty="0">
                <a:solidFill>
                  <a:schemeClr val="tx1"/>
                </a:solidFill>
                <a:effectLst/>
                <a:latin typeface="Arial" panose="020B0604020202020204" pitchFamily="34" charset="0"/>
                <a:cs typeface="Arial" panose="020B0604020202020204" pitchFamily="34" charset="0"/>
              </a:rPr>
              <a:t> e </a:t>
            </a:r>
            <a:r>
              <a:rPr lang="en-US" sz="3200" dirty="0" err="1">
                <a:solidFill>
                  <a:schemeClr val="tx1"/>
                </a:solidFill>
                <a:effectLst/>
                <a:latin typeface="Arial" panose="020B0604020202020204" pitchFamily="34" charset="0"/>
                <a:cs typeface="Arial" panose="020B0604020202020204" pitchFamily="34" charset="0"/>
              </a:rPr>
              <a:t>Ganhos</a:t>
            </a:r>
            <a:r>
              <a:rPr lang="en-US" sz="3200" dirty="0">
                <a:solidFill>
                  <a:schemeClr val="tx1"/>
                </a:solidFill>
                <a:effectLst/>
                <a:latin typeface="Arial" panose="020B0604020202020204" pitchFamily="34" charset="0"/>
                <a:cs typeface="Arial" panose="020B0604020202020204" pitchFamily="34" charset="0"/>
              </a:rPr>
              <a:t> </a:t>
            </a:r>
            <a:r>
              <a:rPr lang="en-US" sz="3200" dirty="0" err="1">
                <a:solidFill>
                  <a:schemeClr val="tx1"/>
                </a:solidFill>
                <a:effectLst/>
                <a:latin typeface="Arial" panose="020B0604020202020204" pitchFamily="34" charset="0"/>
                <a:cs typeface="Arial" panose="020B0604020202020204" pitchFamily="34" charset="0"/>
              </a:rPr>
              <a:t>Comerciais</a:t>
            </a:r>
            <a:endParaRPr lang="en-US" sz="3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99184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 calcmode="lin" valueType="num">
                                      <p:cBhvr additive="base">
                                        <p:cTn id="1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6">
            <a:extLst>
              <a:ext uri="{FF2B5EF4-FFF2-40B4-BE49-F238E27FC236}">
                <a16:creationId xmlns:a16="http://schemas.microsoft.com/office/drawing/2014/main" id="{2134ED75-BBF0-4BC5-8296-B289B7D27E84}"/>
              </a:ext>
            </a:extLst>
          </p:cNvPr>
          <p:cNvSpPr>
            <a:spLocks noGrp="1" noChangeArrowheads="1"/>
          </p:cNvSpPr>
          <p:nvPr>
            <p:ph type="title"/>
          </p:nvPr>
        </p:nvSpPr>
        <p:spPr>
          <a:xfrm>
            <a:off x="702215" y="-7381"/>
            <a:ext cx="7850944" cy="758825"/>
          </a:xfrm>
        </p:spPr>
        <p:txBody>
          <a:bodyPr/>
          <a:lstStyle/>
          <a:p>
            <a:pPr eaLnBrk="1" fontAlgn="auto" hangingPunct="1">
              <a:spcAft>
                <a:spcPts val="0"/>
              </a:spcAft>
              <a:defRPr/>
            </a:pPr>
            <a:r>
              <a:rPr lang="en-US" sz="3200" dirty="0" err="1">
                <a:solidFill>
                  <a:schemeClr val="tx1"/>
                </a:solidFill>
                <a:effectLst/>
                <a:latin typeface="Arial" panose="020B0604020202020204" pitchFamily="34" charset="0"/>
                <a:cs typeface="Arial" panose="020B0604020202020204" pitchFamily="34" charset="0"/>
              </a:rPr>
              <a:t>Interdependência</a:t>
            </a:r>
            <a:r>
              <a:rPr lang="en-US" sz="3200" dirty="0">
                <a:solidFill>
                  <a:schemeClr val="tx1"/>
                </a:solidFill>
                <a:effectLst/>
                <a:latin typeface="Arial" panose="020B0604020202020204" pitchFamily="34" charset="0"/>
                <a:cs typeface="Arial" panose="020B0604020202020204" pitchFamily="34" charset="0"/>
              </a:rPr>
              <a:t> e </a:t>
            </a:r>
            <a:r>
              <a:rPr lang="en-US" sz="3200" dirty="0" err="1">
                <a:solidFill>
                  <a:schemeClr val="tx1"/>
                </a:solidFill>
                <a:effectLst/>
                <a:latin typeface="Arial" panose="020B0604020202020204" pitchFamily="34" charset="0"/>
                <a:cs typeface="Arial" panose="020B0604020202020204" pitchFamily="34" charset="0"/>
              </a:rPr>
              <a:t>Ganhos</a:t>
            </a:r>
            <a:r>
              <a:rPr lang="en-US" sz="3200" dirty="0">
                <a:solidFill>
                  <a:schemeClr val="tx1"/>
                </a:solidFill>
                <a:effectLst/>
                <a:latin typeface="Arial" panose="020B0604020202020204" pitchFamily="34" charset="0"/>
                <a:cs typeface="Arial" panose="020B0604020202020204" pitchFamily="34" charset="0"/>
              </a:rPr>
              <a:t> </a:t>
            </a:r>
            <a:r>
              <a:rPr lang="en-US" sz="3200" dirty="0" err="1">
                <a:solidFill>
                  <a:schemeClr val="tx1"/>
                </a:solidFill>
                <a:effectLst/>
                <a:latin typeface="Arial" panose="020B0604020202020204" pitchFamily="34" charset="0"/>
                <a:cs typeface="Arial" panose="020B0604020202020204" pitchFamily="34" charset="0"/>
              </a:rPr>
              <a:t>Comerciais</a:t>
            </a:r>
            <a:endParaRPr lang="en-US" sz="3200" dirty="0">
              <a:solidFill>
                <a:schemeClr val="tx1"/>
              </a:solidFill>
              <a:effectLst/>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F0A8919A-2339-463C-84C3-465AA48B092C}"/>
              </a:ext>
            </a:extLst>
          </p:cNvPr>
          <p:cNvSpPr>
            <a:spLocks noGrp="1" noChangeArrowheads="1"/>
          </p:cNvSpPr>
          <p:nvPr>
            <p:ph idx="1"/>
          </p:nvPr>
        </p:nvSpPr>
        <p:spPr>
          <a:xfrm>
            <a:off x="57442" y="771372"/>
            <a:ext cx="9086558" cy="533400"/>
          </a:xfrm>
        </p:spPr>
        <p:txBody>
          <a:bodyPr/>
          <a:lstStyle/>
          <a:p>
            <a:pPr eaLnBrk="1" hangingPunct="1">
              <a:buClrTx/>
              <a:buSzPct val="94000"/>
              <a:buFont typeface="Wingdings" panose="05000000000000000000" pitchFamily="2" charset="2"/>
              <a:buChar char="§"/>
            </a:pPr>
            <a:r>
              <a:rPr lang="en-US" sz="2600" dirty="0" err="1">
                <a:solidFill>
                  <a:schemeClr val="tx1"/>
                </a:solidFill>
                <a:latin typeface="Arial" panose="020B0604020202020204" pitchFamily="34" charset="0"/>
                <a:cs typeface="Arial" panose="020B0604020202020204" pitchFamily="34" charset="0"/>
              </a:rPr>
              <a:t>Suponha</a:t>
            </a:r>
            <a:r>
              <a:rPr lang="en-US" sz="2600" dirty="0">
                <a:solidFill>
                  <a:schemeClr val="tx1"/>
                </a:solidFill>
                <a:latin typeface="Arial" panose="020B0604020202020204" pitchFamily="34" charset="0"/>
                <a:cs typeface="Arial" panose="020B0604020202020204" pitchFamily="34" charset="0"/>
              </a:rPr>
              <a:t> que </a:t>
            </a:r>
            <a:r>
              <a:rPr lang="en-US" sz="2600" dirty="0" err="1">
                <a:solidFill>
                  <a:schemeClr val="tx1"/>
                </a:solidFill>
                <a:latin typeface="Arial" panose="020B0604020202020204" pitchFamily="34" charset="0"/>
                <a:cs typeface="Arial" panose="020B0604020202020204" pitchFamily="34" charset="0"/>
              </a:rPr>
              <a:t>cada</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agente</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possa</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produzir</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os</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dois</a:t>
            </a:r>
            <a:r>
              <a:rPr lang="en-US" sz="2600" dirty="0">
                <a:solidFill>
                  <a:schemeClr val="tx1"/>
                </a:solidFill>
                <a:latin typeface="Arial" panose="020B0604020202020204" pitchFamily="34" charset="0"/>
                <a:cs typeface="Arial" panose="020B0604020202020204" pitchFamily="34" charset="0"/>
              </a:rPr>
              <a:t> bens:</a:t>
            </a:r>
          </a:p>
          <a:p>
            <a:pPr eaLnBrk="1" hangingPunct="1">
              <a:buClrTx/>
              <a:buSzPct val="94000"/>
              <a:buFont typeface="Wingdings" panose="05000000000000000000" pitchFamily="2" charset="2"/>
              <a:buChar char="§"/>
            </a:pPr>
            <a:endParaRPr lang="en-US" sz="2600" dirty="0">
              <a:solidFill>
                <a:schemeClr val="tx1"/>
              </a:solidFill>
              <a:latin typeface="Arial" panose="020B0604020202020204" pitchFamily="34" charset="0"/>
              <a:cs typeface="Arial" panose="020B0604020202020204" pitchFamily="34" charset="0"/>
            </a:endParaRPr>
          </a:p>
        </p:txBody>
      </p:sp>
      <p:sp>
        <p:nvSpPr>
          <p:cNvPr id="8" name="Retângulo 7">
            <a:extLst>
              <a:ext uri="{FF2B5EF4-FFF2-40B4-BE49-F238E27FC236}">
                <a16:creationId xmlns:a16="http://schemas.microsoft.com/office/drawing/2014/main" id="{1271049B-AA6A-4F66-8262-20E4F6F56117}"/>
              </a:ext>
            </a:extLst>
          </p:cNvPr>
          <p:cNvSpPr/>
          <p:nvPr/>
        </p:nvSpPr>
        <p:spPr>
          <a:xfrm>
            <a:off x="5818519" y="3812711"/>
            <a:ext cx="2570922" cy="39756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Group 70">
            <a:extLst>
              <a:ext uri="{FF2B5EF4-FFF2-40B4-BE49-F238E27FC236}">
                <a16:creationId xmlns:a16="http://schemas.microsoft.com/office/drawing/2014/main" id="{5129C51F-D6AF-45E5-A726-5CAF4CEF8C53}"/>
              </a:ext>
            </a:extLst>
          </p:cNvPr>
          <p:cNvGraphicFramePr>
            <a:graphicFrameLocks noGrp="1"/>
          </p:cNvGraphicFramePr>
          <p:nvPr>
            <p:extLst>
              <p:ext uri="{D42A27DB-BD31-4B8C-83A1-F6EECF244321}">
                <p14:modId xmlns:p14="http://schemas.microsoft.com/office/powerpoint/2010/main" val="1397835868"/>
              </p:ext>
            </p:extLst>
          </p:nvPr>
        </p:nvGraphicFramePr>
        <p:xfrm>
          <a:off x="507709" y="2172755"/>
          <a:ext cx="8305800" cy="2467594"/>
        </p:xfrm>
        <a:graphic>
          <a:graphicData uri="http://schemas.openxmlformats.org/drawingml/2006/table">
            <a:tbl>
              <a:tblPr/>
              <a:tblGrid>
                <a:gridCol w="2095856">
                  <a:extLst>
                    <a:ext uri="{9D8B030D-6E8A-4147-A177-3AD203B41FA5}">
                      <a16:colId xmlns:a16="http://schemas.microsoft.com/office/drawing/2014/main" val="20000"/>
                    </a:ext>
                  </a:extLst>
                </a:gridCol>
                <a:gridCol w="1474862">
                  <a:extLst>
                    <a:ext uri="{9D8B030D-6E8A-4147-A177-3AD203B41FA5}">
                      <a16:colId xmlns:a16="http://schemas.microsoft.com/office/drawing/2014/main" val="20001"/>
                    </a:ext>
                  </a:extLst>
                </a:gridCol>
                <a:gridCol w="1630110">
                  <a:extLst>
                    <a:ext uri="{9D8B030D-6E8A-4147-A177-3AD203B41FA5}">
                      <a16:colId xmlns:a16="http://schemas.microsoft.com/office/drawing/2014/main" val="20002"/>
                    </a:ext>
                  </a:extLst>
                </a:gridCol>
                <a:gridCol w="1474862">
                  <a:extLst>
                    <a:ext uri="{9D8B030D-6E8A-4147-A177-3AD203B41FA5}">
                      <a16:colId xmlns:a16="http://schemas.microsoft.com/office/drawing/2014/main" val="20003"/>
                    </a:ext>
                  </a:extLst>
                </a:gridCol>
                <a:gridCol w="1630110">
                  <a:extLst>
                    <a:ext uri="{9D8B030D-6E8A-4147-A177-3AD203B41FA5}">
                      <a16:colId xmlns:a16="http://schemas.microsoft.com/office/drawing/2014/main" val="20004"/>
                    </a:ext>
                  </a:extLst>
                </a:gridCol>
              </a:tblGrid>
              <a:tr h="74679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pt-BR" sz="2400" b="0" i="0" u="none" strike="noStrike" cap="none" normalizeH="0" baseline="0" dirty="0">
                        <a:ln>
                          <a:noFill/>
                        </a:ln>
                        <a:solidFill>
                          <a:schemeClr val="tx2"/>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002060"/>
                          </a:solidFill>
                          <a:effectLst/>
                          <a:latin typeface="Times New Roman" pitchFamily="18" charset="0"/>
                        </a:rPr>
                        <a:t>carne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err="1">
                          <a:ln>
                            <a:noFill/>
                          </a:ln>
                          <a:solidFill>
                            <a:srgbClr val="002060"/>
                          </a:solidFill>
                          <a:effectLst/>
                          <a:latin typeface="Times New Roman" pitchFamily="18" charset="0"/>
                        </a:rPr>
                        <a:t>batatas</a:t>
                      </a:r>
                      <a:endParaRPr kumimoji="0" lang="en-US" sz="2600" b="1" i="0" u="none" strike="noStrike" cap="none" normalizeH="0" baseline="0" dirty="0">
                        <a:ln>
                          <a:noFill/>
                        </a:ln>
                        <a:solidFill>
                          <a:srgbClr val="002060"/>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002060"/>
                          </a:solidFill>
                          <a:effectLst/>
                          <a:latin typeface="Times New Roman" pitchFamily="18" charset="0"/>
                        </a:rPr>
                        <a:t>carne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err="1">
                          <a:ln>
                            <a:noFill/>
                          </a:ln>
                          <a:solidFill>
                            <a:srgbClr val="002060"/>
                          </a:solidFill>
                          <a:effectLst/>
                          <a:latin typeface="Times New Roman" pitchFamily="18" charset="0"/>
                        </a:rPr>
                        <a:t>batatas</a:t>
                      </a:r>
                      <a:endParaRPr kumimoji="0" lang="en-US" sz="2600" b="1" i="0" u="none" strike="noStrike" cap="none" normalizeH="0" baseline="0" dirty="0">
                        <a:ln>
                          <a:noFill/>
                        </a:ln>
                        <a:solidFill>
                          <a:srgbClr val="002060"/>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834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rgbClr val="002060"/>
                          </a:solidFill>
                          <a:effectLst/>
                          <a:latin typeface="Times New Roman" pitchFamily="18" charset="0"/>
                        </a:rPr>
                        <a:t>Agricultor</a:t>
                      </a:r>
                      <a:endParaRPr kumimoji="0" lang="en-US" sz="2600" b="0" i="0" u="none" strike="noStrike" cap="none" normalizeH="0" baseline="0" dirty="0">
                        <a:ln>
                          <a:noFill/>
                        </a:ln>
                        <a:solidFill>
                          <a:srgbClr val="002060"/>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rgbClr val="002060"/>
                          </a:solidFill>
                          <a:effectLst/>
                          <a:latin typeface="Times New Roman" pitchFamily="18" charset="0"/>
                        </a:rPr>
                        <a:t>60min/Kg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rgbClr val="002060"/>
                          </a:solidFill>
                          <a:effectLst/>
                          <a:latin typeface="Times New Roman" pitchFamily="18" charset="0"/>
                        </a:rPr>
                        <a:t> </a:t>
                      </a:r>
                      <a:r>
                        <a:rPr kumimoji="0" lang="en-US" sz="2600" b="0" i="0" u="none" strike="noStrike" cap="none" normalizeH="0" baseline="0" dirty="0">
                          <a:ln>
                            <a:noFill/>
                          </a:ln>
                          <a:solidFill>
                            <a:srgbClr val="002060"/>
                          </a:solidFill>
                          <a:effectLst/>
                          <a:latin typeface="Times New Roman" pitchFamily="18" charset="0"/>
                        </a:rPr>
                        <a:t>15min</a:t>
                      </a:r>
                      <a:r>
                        <a:rPr kumimoji="0" lang="en-US" sz="2400" b="0" i="0" u="none" strike="noStrike" cap="none" normalizeH="0" baseline="0" dirty="0">
                          <a:ln>
                            <a:noFill/>
                          </a:ln>
                          <a:solidFill>
                            <a:srgbClr val="002060"/>
                          </a:solidFill>
                          <a:effectLst/>
                          <a:latin typeface="Times New Roman" pitchFamily="18" charset="0"/>
                        </a:rPr>
                        <a:t>/Kg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rgbClr val="002060"/>
                          </a:solidFill>
                          <a:effectLst/>
                          <a:latin typeface="Times New Roman" pitchFamily="18" charset="0"/>
                        </a:rPr>
                        <a:t>   8 Kg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rgbClr val="002060"/>
                          </a:solidFill>
                          <a:effectLst/>
                          <a:latin typeface="Times New Roman" pitchFamily="18" charset="0"/>
                        </a:rPr>
                        <a:t>  32 Kg</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rgbClr val="002060"/>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393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rgbClr val="002060"/>
                          </a:solidFill>
                          <a:effectLst/>
                          <a:latin typeface="Times New Roman" pitchFamily="18" charset="0"/>
                        </a:rPr>
                        <a:t>Pecuarista</a:t>
                      </a:r>
                      <a:endParaRPr kumimoji="0" lang="en-US" sz="2600" b="0" i="0" u="none" strike="noStrike" cap="none" normalizeH="0" baseline="0" dirty="0">
                        <a:ln>
                          <a:noFill/>
                        </a:ln>
                        <a:solidFill>
                          <a:srgbClr val="002060"/>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rgbClr val="002060"/>
                          </a:solidFill>
                          <a:effectLst/>
                          <a:latin typeface="Times New Roman" pitchFamily="18" charset="0"/>
                        </a:rPr>
                        <a:t>20min/Kg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rgbClr val="002060"/>
                          </a:solidFill>
                          <a:effectLst/>
                          <a:latin typeface="Times New Roman" pitchFamily="18" charset="0"/>
                        </a:rPr>
                        <a:t> </a:t>
                      </a:r>
                      <a:r>
                        <a:rPr kumimoji="0" lang="en-US" sz="2600" b="0" i="0" u="none" strike="noStrike" cap="none" normalizeH="0" baseline="0" dirty="0">
                          <a:ln>
                            <a:noFill/>
                          </a:ln>
                          <a:solidFill>
                            <a:srgbClr val="002060"/>
                          </a:solidFill>
                          <a:effectLst/>
                          <a:latin typeface="Times New Roman" pitchFamily="18" charset="0"/>
                        </a:rPr>
                        <a:t>10min</a:t>
                      </a:r>
                      <a:r>
                        <a:rPr kumimoji="0" lang="en-US" sz="2400" b="0" i="0" u="none" strike="noStrike" cap="none" normalizeH="0" baseline="0" dirty="0">
                          <a:ln>
                            <a:noFill/>
                          </a:ln>
                          <a:solidFill>
                            <a:srgbClr val="002060"/>
                          </a:solidFill>
                          <a:effectLst/>
                          <a:latin typeface="Times New Roman" pitchFamily="18" charset="0"/>
                        </a:rPr>
                        <a:t>/Kg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a:ln>
                            <a:noFill/>
                          </a:ln>
                          <a:solidFill>
                            <a:srgbClr val="002060"/>
                          </a:solidFill>
                          <a:effectLst/>
                          <a:latin typeface="Times New Roman" pitchFamily="18" charset="0"/>
                        </a:rPr>
                        <a:t>  24 Kg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rgbClr val="002060"/>
                          </a:solidFill>
                          <a:effectLst/>
                          <a:latin typeface="Times New Roman" pitchFamily="18" charset="0"/>
                        </a:rPr>
                        <a:t>  48 Kg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 name="Text Box 67">
            <a:extLst>
              <a:ext uri="{FF2B5EF4-FFF2-40B4-BE49-F238E27FC236}">
                <a16:creationId xmlns:a16="http://schemas.microsoft.com/office/drawing/2014/main" id="{6A1BAF33-D550-469C-B462-EEDD70EE9462}"/>
              </a:ext>
            </a:extLst>
          </p:cNvPr>
          <p:cNvSpPr txBox="1">
            <a:spLocks noChangeArrowheads="1"/>
          </p:cNvSpPr>
          <p:nvPr/>
        </p:nvSpPr>
        <p:spPr bwMode="auto">
          <a:xfrm>
            <a:off x="1879309" y="1393169"/>
            <a:ext cx="662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pt-BR" sz="3200">
              <a:solidFill>
                <a:schemeClr val="tx2"/>
              </a:solidFill>
              <a:latin typeface="Verdana" panose="020B0604030504040204" pitchFamily="34" charset="0"/>
            </a:endParaRPr>
          </a:p>
        </p:txBody>
      </p:sp>
      <p:sp>
        <p:nvSpPr>
          <p:cNvPr id="11" name="Rectangle 73">
            <a:extLst>
              <a:ext uri="{FF2B5EF4-FFF2-40B4-BE49-F238E27FC236}">
                <a16:creationId xmlns:a16="http://schemas.microsoft.com/office/drawing/2014/main" id="{851F6998-1646-4953-A537-BB99EBAFF498}"/>
              </a:ext>
            </a:extLst>
          </p:cNvPr>
          <p:cNvSpPr>
            <a:spLocks noChangeArrowheads="1"/>
          </p:cNvSpPr>
          <p:nvPr/>
        </p:nvSpPr>
        <p:spPr bwMode="auto">
          <a:xfrm>
            <a:off x="2604867" y="1348843"/>
            <a:ext cx="6208642" cy="838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2" name="Line 75">
            <a:extLst>
              <a:ext uri="{FF2B5EF4-FFF2-40B4-BE49-F238E27FC236}">
                <a16:creationId xmlns:a16="http://schemas.microsoft.com/office/drawing/2014/main" id="{B5A5721D-9120-4985-9ACD-153FD2807B88}"/>
              </a:ext>
            </a:extLst>
          </p:cNvPr>
          <p:cNvSpPr>
            <a:spLocks noChangeShapeType="1"/>
          </p:cNvSpPr>
          <p:nvPr/>
        </p:nvSpPr>
        <p:spPr bwMode="auto">
          <a:xfrm>
            <a:off x="5689309" y="1348843"/>
            <a:ext cx="0" cy="8382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3" name="CaixaDeTexto 12">
            <a:extLst>
              <a:ext uri="{FF2B5EF4-FFF2-40B4-BE49-F238E27FC236}">
                <a16:creationId xmlns:a16="http://schemas.microsoft.com/office/drawing/2014/main" id="{705E98B8-7C51-424E-8AE2-0FB5492036DF}"/>
              </a:ext>
            </a:extLst>
          </p:cNvPr>
          <p:cNvSpPr txBox="1"/>
          <p:nvPr/>
        </p:nvSpPr>
        <p:spPr>
          <a:xfrm>
            <a:off x="2793709" y="1315505"/>
            <a:ext cx="3124200" cy="892175"/>
          </a:xfrm>
          <a:prstGeom prst="rect">
            <a:avLst/>
          </a:prstGeom>
          <a:noFill/>
        </p:spPr>
        <p:txBody>
          <a:bodyPr>
            <a:spAutoFit/>
          </a:bodyPr>
          <a:lstStyle/>
          <a:p>
            <a:pPr>
              <a:defRPr/>
            </a:pPr>
            <a:r>
              <a:rPr lang="pt-BR" sz="2600" b="1" dirty="0"/>
              <a:t>Min. necessários p/</a:t>
            </a:r>
          </a:p>
          <a:p>
            <a:pPr>
              <a:defRPr/>
            </a:pPr>
            <a:r>
              <a:rPr lang="pt-BR" sz="2600" b="1" dirty="0"/>
              <a:t>Produzir 1Kg</a:t>
            </a:r>
          </a:p>
        </p:txBody>
      </p:sp>
      <p:sp>
        <p:nvSpPr>
          <p:cNvPr id="14" name="CaixaDeTexto 13">
            <a:extLst>
              <a:ext uri="{FF2B5EF4-FFF2-40B4-BE49-F238E27FC236}">
                <a16:creationId xmlns:a16="http://schemas.microsoft.com/office/drawing/2014/main" id="{12D46D4B-D93B-4DBD-8CA7-29160F6097D2}"/>
              </a:ext>
            </a:extLst>
          </p:cNvPr>
          <p:cNvSpPr txBox="1"/>
          <p:nvPr/>
        </p:nvSpPr>
        <p:spPr>
          <a:xfrm>
            <a:off x="5917909" y="1324478"/>
            <a:ext cx="2895600" cy="892175"/>
          </a:xfrm>
          <a:prstGeom prst="rect">
            <a:avLst/>
          </a:prstGeom>
          <a:noFill/>
        </p:spPr>
        <p:txBody>
          <a:bodyPr>
            <a:spAutoFit/>
          </a:bodyPr>
          <a:lstStyle/>
          <a:p>
            <a:pPr>
              <a:defRPr/>
            </a:pPr>
            <a:r>
              <a:rPr lang="pt-BR" sz="2600" b="1" dirty="0"/>
              <a:t>Quantidade Produzida em 8h</a:t>
            </a:r>
          </a:p>
        </p:txBody>
      </p:sp>
      <p:sp>
        <p:nvSpPr>
          <p:cNvPr id="15" name="CaixaDeTexto 14">
            <a:extLst>
              <a:ext uri="{FF2B5EF4-FFF2-40B4-BE49-F238E27FC236}">
                <a16:creationId xmlns:a16="http://schemas.microsoft.com/office/drawing/2014/main" id="{866BD455-A116-40F5-B918-2950AFDCA5FE}"/>
              </a:ext>
            </a:extLst>
          </p:cNvPr>
          <p:cNvSpPr txBox="1"/>
          <p:nvPr/>
        </p:nvSpPr>
        <p:spPr>
          <a:xfrm>
            <a:off x="225083" y="4787699"/>
            <a:ext cx="8750105" cy="1785104"/>
          </a:xfrm>
          <a:prstGeom prst="rect">
            <a:avLst/>
          </a:prstGeom>
          <a:solidFill>
            <a:schemeClr val="accent6">
              <a:lumMod val="20000"/>
              <a:lumOff val="80000"/>
            </a:schemeClr>
          </a:solidFill>
          <a:ln>
            <a:solidFill>
              <a:schemeClr val="tx1"/>
            </a:solidFill>
          </a:ln>
        </p:spPr>
        <p:txBody>
          <a:bodyPr wrap="square" rtlCol="0">
            <a:spAutoFit/>
          </a:bodyPr>
          <a:lstStyle/>
          <a:p>
            <a:pPr marL="285750" indent="-285750" algn="just">
              <a:buFont typeface="Wingdings" panose="05000000000000000000" pitchFamily="2" charset="2"/>
              <a:buChar char="§"/>
            </a:pPr>
            <a:r>
              <a:rPr lang="pt-BR" sz="2200" dirty="0">
                <a:latin typeface="Arial" panose="020B0604020202020204" pitchFamily="34" charset="0"/>
                <a:cs typeface="Arial" panose="020B0604020202020204" pitchFamily="34" charset="0"/>
              </a:rPr>
              <a:t>Note que o pecuarista possui </a:t>
            </a:r>
            <a:r>
              <a:rPr lang="pt-BR" sz="2200" b="1" dirty="0">
                <a:latin typeface="Arial" panose="020B0604020202020204" pitchFamily="34" charset="0"/>
                <a:cs typeface="Arial" panose="020B0604020202020204" pitchFamily="34" charset="0"/>
              </a:rPr>
              <a:t>vantagem absoluta</a:t>
            </a:r>
            <a:r>
              <a:rPr lang="pt-BR" sz="2200" dirty="0">
                <a:latin typeface="Arial" panose="020B0604020202020204" pitchFamily="34" charset="0"/>
                <a:cs typeface="Arial" panose="020B0604020202020204" pitchFamily="34" charset="0"/>
              </a:rPr>
              <a:t> na produção dos dois bens. </a:t>
            </a:r>
            <a:r>
              <a:rPr lang="en-US" sz="2200" dirty="0" err="1">
                <a:latin typeface="Arial" panose="020B0604020202020204" pitchFamily="34" charset="0"/>
                <a:cs typeface="Arial" panose="020B0604020202020204" pitchFamily="34" charset="0"/>
              </a:rPr>
              <a:t>Mensurar</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produtividade</a:t>
            </a:r>
            <a:r>
              <a:rPr lang="en-US" sz="2200" dirty="0">
                <a:latin typeface="Arial" panose="020B0604020202020204" pitchFamily="34" charset="0"/>
                <a:cs typeface="Arial" panose="020B0604020202020204" pitchFamily="34" charset="0"/>
              </a:rPr>
              <a:t> → </a:t>
            </a:r>
            <a:r>
              <a:rPr lang="en-US" sz="2200" b="1" dirty="0" err="1">
                <a:latin typeface="Arial" panose="020B0604020202020204" pitchFamily="34" charset="0"/>
                <a:cs typeface="Arial" panose="020B0604020202020204" pitchFamily="34" charset="0"/>
              </a:rPr>
              <a:t>Vantagem</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Absoluta</a:t>
            </a:r>
            <a:r>
              <a:rPr lang="en-US" sz="2200" b="1" dirty="0">
                <a:latin typeface="Arial" panose="020B0604020202020204" pitchFamily="34" charset="0"/>
                <a:cs typeface="Arial" panose="020B0604020202020204" pitchFamily="34" charset="0"/>
              </a:rPr>
              <a:t>.</a:t>
            </a:r>
          </a:p>
          <a:p>
            <a:pPr marL="742950" lvl="1" indent="-285750" algn="just">
              <a:buFont typeface="Wingdings" panose="05000000000000000000" pitchFamily="2" charset="2"/>
              <a:buChar char="§"/>
            </a:pPr>
            <a:r>
              <a:rPr lang="en-US" sz="2200" dirty="0">
                <a:latin typeface="Arial" panose="020B0604020202020204" pitchFamily="34" charset="0"/>
                <a:cs typeface="Arial" panose="020B0604020202020204" pitchFamily="34" charset="0"/>
              </a:rPr>
              <a:t>O </a:t>
            </a:r>
            <a:r>
              <a:rPr lang="en-US" sz="2200" dirty="0" err="1">
                <a:latin typeface="Arial" panose="020B0604020202020204" pitchFamily="34" charset="0"/>
                <a:cs typeface="Arial" panose="020B0604020202020204" pitchFamily="34" charset="0"/>
              </a:rPr>
              <a:t>produtor</a:t>
            </a:r>
            <a:r>
              <a:rPr lang="en-US" sz="2200" dirty="0">
                <a:latin typeface="Arial" panose="020B0604020202020204" pitchFamily="34" charset="0"/>
                <a:cs typeface="Arial" panose="020B0604020202020204" pitchFamily="34" charset="0"/>
              </a:rPr>
              <a:t> que </a:t>
            </a:r>
            <a:r>
              <a:rPr lang="en-US" sz="2200" dirty="0" err="1">
                <a:latin typeface="Arial" panose="020B0604020202020204" pitchFamily="34" charset="0"/>
                <a:cs typeface="Arial" panose="020B0604020202020204" pitchFamily="34" charset="0"/>
              </a:rPr>
              <a:t>precisar</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uma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quantidade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menor</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insumos</a:t>
            </a:r>
            <a:r>
              <a:rPr lang="en-US" sz="2200" dirty="0">
                <a:latin typeface="Arial" panose="020B0604020202020204" pitchFamily="34" charset="0"/>
                <a:cs typeface="Arial" panose="020B0604020202020204" pitchFamily="34" charset="0"/>
              </a:rPr>
              <a:t> para </a:t>
            </a:r>
            <a:r>
              <a:rPr lang="en-US" sz="2200" dirty="0" err="1">
                <a:latin typeface="Arial" panose="020B0604020202020204" pitchFamily="34" charset="0"/>
                <a:cs typeface="Arial" panose="020B0604020202020204" pitchFamily="34" charset="0"/>
              </a:rPr>
              <a:t>produzir</a:t>
            </a:r>
            <a:r>
              <a:rPr lang="en-US" sz="2200" dirty="0">
                <a:latin typeface="Arial" panose="020B0604020202020204" pitchFamily="34" charset="0"/>
                <a:cs typeface="Arial" panose="020B0604020202020204" pitchFamily="34" charset="0"/>
              </a:rPr>
              <a:t> um </a:t>
            </a:r>
            <a:r>
              <a:rPr lang="en-US" sz="2200" dirty="0" err="1">
                <a:latin typeface="Arial" panose="020B0604020202020204" pitchFamily="34" charset="0"/>
                <a:cs typeface="Arial" panose="020B0604020202020204" pitchFamily="34" charset="0"/>
              </a:rPr>
              <a:t>bem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possui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uma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vantagem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absoluta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produção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desse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bem</a:t>
            </a:r>
            <a:r>
              <a:rPr lang="en-US"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108093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8">
            <a:extLst>
              <a:ext uri="{FF2B5EF4-FFF2-40B4-BE49-F238E27FC236}">
                <a16:creationId xmlns:a16="http://schemas.microsoft.com/office/drawing/2014/main" id="{B0063DC6-D755-43DF-A75D-9D224548E1D9}"/>
              </a:ext>
            </a:extLst>
          </p:cNvPr>
          <p:cNvSpPr>
            <a:spLocks noChangeArrowheads="1"/>
          </p:cNvSpPr>
          <p:nvPr/>
        </p:nvSpPr>
        <p:spPr bwMode="auto">
          <a:xfrm>
            <a:off x="4202720" y="1143000"/>
            <a:ext cx="34290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7" name="Rectangle 3">
            <a:extLst>
              <a:ext uri="{FF2B5EF4-FFF2-40B4-BE49-F238E27FC236}">
                <a16:creationId xmlns:a16="http://schemas.microsoft.com/office/drawing/2014/main" id="{28811D96-AFDE-4EF0-8F67-9279802E0F0C}"/>
              </a:ext>
            </a:extLst>
          </p:cNvPr>
          <p:cNvSpPr>
            <a:spLocks noGrp="1" noChangeArrowheads="1"/>
          </p:cNvSpPr>
          <p:nvPr>
            <p:ph type="title"/>
          </p:nvPr>
        </p:nvSpPr>
        <p:spPr>
          <a:xfrm>
            <a:off x="559188" y="404812"/>
            <a:ext cx="8204985" cy="433388"/>
          </a:xfrm>
        </p:spPr>
        <p:txBody>
          <a:bodyPr/>
          <a:lstStyle/>
          <a:p>
            <a:pPr eaLnBrk="1" hangingPunct="1">
              <a:lnSpc>
                <a:spcPct val="80000"/>
              </a:lnSpc>
              <a:defRPr/>
            </a:pPr>
            <a:r>
              <a:rPr lang="en-US" sz="3200" dirty="0" err="1">
                <a:solidFill>
                  <a:schemeClr val="tx1"/>
                </a:solidFill>
                <a:effectLst/>
                <a:latin typeface="Arial" panose="020B0604020202020204" pitchFamily="34" charset="0"/>
                <a:cs typeface="Arial" panose="020B0604020202020204" pitchFamily="34" charset="0"/>
              </a:rPr>
              <a:t>Fronteira</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Possibilidades</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Produção</a:t>
            </a:r>
            <a:endParaRPr lang="en-US" sz="3200" dirty="0">
              <a:solidFill>
                <a:schemeClr val="tx1"/>
              </a:solidFill>
              <a:effectLst/>
              <a:latin typeface="Arial" panose="020B0604020202020204" pitchFamily="34" charset="0"/>
              <a:cs typeface="Arial" panose="020B0604020202020204" pitchFamily="34" charset="0"/>
            </a:endParaRPr>
          </a:p>
        </p:txBody>
      </p:sp>
      <p:sp>
        <p:nvSpPr>
          <p:cNvPr id="8" name="Rectangle 15">
            <a:extLst>
              <a:ext uri="{FF2B5EF4-FFF2-40B4-BE49-F238E27FC236}">
                <a16:creationId xmlns:a16="http://schemas.microsoft.com/office/drawing/2014/main" id="{CCE08C52-D48A-4C52-9F70-DB615F88334D}"/>
              </a:ext>
            </a:extLst>
          </p:cNvPr>
          <p:cNvSpPr>
            <a:spLocks noChangeArrowheads="1"/>
          </p:cNvSpPr>
          <p:nvPr/>
        </p:nvSpPr>
        <p:spPr bwMode="auto">
          <a:xfrm>
            <a:off x="2221520" y="1981200"/>
            <a:ext cx="4802188" cy="35448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9" name="Freeform 16">
            <a:extLst>
              <a:ext uri="{FF2B5EF4-FFF2-40B4-BE49-F238E27FC236}">
                <a16:creationId xmlns:a16="http://schemas.microsoft.com/office/drawing/2014/main" id="{818AC8B3-7A74-45BE-8058-C6E5D46566CD}"/>
              </a:ext>
            </a:extLst>
          </p:cNvPr>
          <p:cNvSpPr>
            <a:spLocks/>
          </p:cNvSpPr>
          <p:nvPr/>
        </p:nvSpPr>
        <p:spPr bwMode="auto">
          <a:xfrm>
            <a:off x="2345345" y="2057400"/>
            <a:ext cx="4802188" cy="3544887"/>
          </a:xfrm>
          <a:custGeom>
            <a:avLst/>
            <a:gdLst>
              <a:gd name="T0" fmla="*/ 0 w 3025"/>
              <a:gd name="T1" fmla="*/ 0 h 2233"/>
              <a:gd name="T2" fmla="*/ 0 w 3025"/>
              <a:gd name="T3" fmla="*/ 2147483647 h 2233"/>
              <a:gd name="T4" fmla="*/ 2147483647 w 3025"/>
              <a:gd name="T5" fmla="*/ 2147483647 h 2233"/>
              <a:gd name="T6" fmla="*/ 0 60000 65536"/>
              <a:gd name="T7" fmla="*/ 0 60000 65536"/>
              <a:gd name="T8" fmla="*/ 0 60000 65536"/>
              <a:gd name="T9" fmla="*/ 0 w 3025"/>
              <a:gd name="T10" fmla="*/ 0 h 2233"/>
              <a:gd name="T11" fmla="*/ 3025 w 3025"/>
              <a:gd name="T12" fmla="*/ 2233 h 2233"/>
            </a:gdLst>
            <a:ahLst/>
            <a:cxnLst>
              <a:cxn ang="T6">
                <a:pos x="T0" y="T1"/>
              </a:cxn>
              <a:cxn ang="T7">
                <a:pos x="T2" y="T3"/>
              </a:cxn>
              <a:cxn ang="T8">
                <a:pos x="T4" y="T5"/>
              </a:cxn>
            </a:cxnLst>
            <a:rect l="T9" t="T10" r="T11" b="T12"/>
            <a:pathLst>
              <a:path w="3025" h="2233">
                <a:moveTo>
                  <a:pt x="0" y="0"/>
                </a:moveTo>
                <a:lnTo>
                  <a:pt x="0" y="2233"/>
                </a:lnTo>
                <a:lnTo>
                  <a:pt x="3025" y="2233"/>
                </a:lnTo>
              </a:path>
            </a:pathLst>
          </a:custGeom>
          <a:noFill/>
          <a:ln w="38100">
            <a:solidFill>
              <a:srgbClr val="00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0" name="Line 17">
            <a:extLst>
              <a:ext uri="{FF2B5EF4-FFF2-40B4-BE49-F238E27FC236}">
                <a16:creationId xmlns:a16="http://schemas.microsoft.com/office/drawing/2014/main" id="{2F409741-A8E3-4B1D-90DF-109CADAA8771}"/>
              </a:ext>
            </a:extLst>
          </p:cNvPr>
          <p:cNvSpPr>
            <a:spLocks noChangeShapeType="1"/>
          </p:cNvSpPr>
          <p:nvPr/>
        </p:nvSpPr>
        <p:spPr bwMode="auto">
          <a:xfrm>
            <a:off x="2345346" y="4035426"/>
            <a:ext cx="3152775" cy="1558925"/>
          </a:xfrm>
          <a:prstGeom prst="line">
            <a:avLst/>
          </a:prstGeom>
          <a:noFill/>
          <a:ln w="44450">
            <a:solidFill>
              <a:srgbClr val="004C9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 name="Rectangle 18">
            <a:extLst>
              <a:ext uri="{FF2B5EF4-FFF2-40B4-BE49-F238E27FC236}">
                <a16:creationId xmlns:a16="http://schemas.microsoft.com/office/drawing/2014/main" id="{E4679B9F-FB9F-4C9B-A875-94E6C6B52C1A}"/>
              </a:ext>
            </a:extLst>
          </p:cNvPr>
          <p:cNvSpPr>
            <a:spLocks noChangeArrowheads="1"/>
          </p:cNvSpPr>
          <p:nvPr/>
        </p:nvSpPr>
        <p:spPr bwMode="auto">
          <a:xfrm>
            <a:off x="5972784" y="5646738"/>
            <a:ext cx="1963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Batatas (Kg)</a:t>
            </a:r>
            <a:endParaRPr lang="en-US" sz="2600"/>
          </a:p>
        </p:txBody>
      </p:sp>
      <p:grpSp>
        <p:nvGrpSpPr>
          <p:cNvPr id="12" name="Group 19">
            <a:extLst>
              <a:ext uri="{FF2B5EF4-FFF2-40B4-BE49-F238E27FC236}">
                <a16:creationId xmlns:a16="http://schemas.microsoft.com/office/drawing/2014/main" id="{5FEC0DC1-68EE-4ABA-B6BF-FC012C514F85}"/>
              </a:ext>
            </a:extLst>
          </p:cNvPr>
          <p:cNvGrpSpPr>
            <a:grpSpLocks/>
          </p:cNvGrpSpPr>
          <p:nvPr/>
        </p:nvGrpSpPr>
        <p:grpSpPr bwMode="auto">
          <a:xfrm>
            <a:off x="2069120" y="4629150"/>
            <a:ext cx="2128838" cy="1422400"/>
            <a:chOff x="1344" y="2820"/>
            <a:chExt cx="1341" cy="896"/>
          </a:xfrm>
        </p:grpSpPr>
        <p:sp>
          <p:nvSpPr>
            <p:cNvPr id="13" name="Freeform 20">
              <a:extLst>
                <a:ext uri="{FF2B5EF4-FFF2-40B4-BE49-F238E27FC236}">
                  <a16:creationId xmlns:a16="http://schemas.microsoft.com/office/drawing/2014/main" id="{0EB08A3F-E97C-475F-B32E-432DF2B79E69}"/>
                </a:ext>
              </a:extLst>
            </p:cNvPr>
            <p:cNvSpPr>
              <a:spLocks/>
            </p:cNvSpPr>
            <p:nvPr/>
          </p:nvSpPr>
          <p:spPr bwMode="auto">
            <a:xfrm>
              <a:off x="1518" y="2937"/>
              <a:ext cx="993" cy="491"/>
            </a:xfrm>
            <a:custGeom>
              <a:avLst/>
              <a:gdLst>
                <a:gd name="T0" fmla="*/ 0 w 993"/>
                <a:gd name="T1" fmla="*/ 0 h 491"/>
                <a:gd name="T2" fmla="*/ 993 w 993"/>
                <a:gd name="T3" fmla="*/ 0 h 491"/>
                <a:gd name="T4" fmla="*/ 993 w 993"/>
                <a:gd name="T5" fmla="*/ 491 h 491"/>
                <a:gd name="T6" fmla="*/ 0 60000 65536"/>
                <a:gd name="T7" fmla="*/ 0 60000 65536"/>
                <a:gd name="T8" fmla="*/ 0 60000 65536"/>
                <a:gd name="T9" fmla="*/ 0 w 993"/>
                <a:gd name="T10" fmla="*/ 0 h 491"/>
                <a:gd name="T11" fmla="*/ 993 w 993"/>
                <a:gd name="T12" fmla="*/ 491 h 491"/>
              </a:gdLst>
              <a:ahLst/>
              <a:cxnLst>
                <a:cxn ang="T6">
                  <a:pos x="T0" y="T1"/>
                </a:cxn>
                <a:cxn ang="T7">
                  <a:pos x="T2" y="T3"/>
                </a:cxn>
                <a:cxn ang="T8">
                  <a:pos x="T4" y="T5"/>
                </a:cxn>
              </a:cxnLst>
              <a:rect l="T9" t="T10" r="T11" b="T12"/>
              <a:pathLst>
                <a:path w="993" h="491">
                  <a:moveTo>
                    <a:pt x="0" y="0"/>
                  </a:moveTo>
                  <a:lnTo>
                    <a:pt x="993" y="0"/>
                  </a:lnTo>
                  <a:lnTo>
                    <a:pt x="993" y="491"/>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4" name="Rectangle 21">
              <a:extLst>
                <a:ext uri="{FF2B5EF4-FFF2-40B4-BE49-F238E27FC236}">
                  <a16:creationId xmlns:a16="http://schemas.microsoft.com/office/drawing/2014/main" id="{0B775986-E3E9-4416-8983-7169CEC8B5F5}"/>
                </a:ext>
              </a:extLst>
            </p:cNvPr>
            <p:cNvSpPr>
              <a:spLocks noChangeArrowheads="1"/>
            </p:cNvSpPr>
            <p:nvPr/>
          </p:nvSpPr>
          <p:spPr bwMode="auto">
            <a:xfrm>
              <a:off x="1344" y="2820"/>
              <a:ext cx="11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4</a:t>
              </a:r>
              <a:endParaRPr lang="en-US" sz="2600"/>
            </a:p>
          </p:txBody>
        </p:sp>
        <p:sp>
          <p:nvSpPr>
            <p:cNvPr id="15" name="Rectangle 22">
              <a:extLst>
                <a:ext uri="{FF2B5EF4-FFF2-40B4-BE49-F238E27FC236}">
                  <a16:creationId xmlns:a16="http://schemas.microsoft.com/office/drawing/2014/main" id="{4D0F5A33-3A8C-49FE-BC04-D336331F977D}"/>
                </a:ext>
              </a:extLst>
            </p:cNvPr>
            <p:cNvSpPr>
              <a:spLocks noChangeArrowheads="1"/>
            </p:cNvSpPr>
            <p:nvPr/>
          </p:nvSpPr>
          <p:spPr bwMode="auto">
            <a:xfrm>
              <a:off x="2451" y="3464"/>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16</a:t>
              </a:r>
              <a:endParaRPr lang="en-US" sz="2600"/>
            </a:p>
          </p:txBody>
        </p:sp>
      </p:grpSp>
      <p:grpSp>
        <p:nvGrpSpPr>
          <p:cNvPr id="16" name="Group 23">
            <a:extLst>
              <a:ext uri="{FF2B5EF4-FFF2-40B4-BE49-F238E27FC236}">
                <a16:creationId xmlns:a16="http://schemas.microsoft.com/office/drawing/2014/main" id="{DE548A12-C67B-4CCD-9B91-5F601EA02683}"/>
              </a:ext>
            </a:extLst>
          </p:cNvPr>
          <p:cNvGrpSpPr>
            <a:grpSpLocks/>
          </p:cNvGrpSpPr>
          <p:nvPr/>
        </p:nvGrpSpPr>
        <p:grpSpPr bwMode="auto">
          <a:xfrm>
            <a:off x="2035784" y="3810000"/>
            <a:ext cx="3741737" cy="2241550"/>
            <a:chOff x="1323" y="2304"/>
            <a:chExt cx="2357" cy="1412"/>
          </a:xfrm>
        </p:grpSpPr>
        <p:grpSp>
          <p:nvGrpSpPr>
            <p:cNvPr id="17" name="Group 24">
              <a:extLst>
                <a:ext uri="{FF2B5EF4-FFF2-40B4-BE49-F238E27FC236}">
                  <a16:creationId xmlns:a16="http://schemas.microsoft.com/office/drawing/2014/main" id="{9B9705E4-D33A-4012-B436-236704937FFA}"/>
                </a:ext>
              </a:extLst>
            </p:cNvPr>
            <p:cNvGrpSpPr>
              <a:grpSpLocks/>
            </p:cNvGrpSpPr>
            <p:nvPr/>
          </p:nvGrpSpPr>
          <p:grpSpPr bwMode="auto">
            <a:xfrm>
              <a:off x="1323" y="2304"/>
              <a:ext cx="232" cy="252"/>
              <a:chOff x="1323" y="2304"/>
              <a:chExt cx="232" cy="252"/>
            </a:xfrm>
          </p:grpSpPr>
          <p:sp>
            <p:nvSpPr>
              <p:cNvPr id="21" name="Oval 25">
                <a:extLst>
                  <a:ext uri="{FF2B5EF4-FFF2-40B4-BE49-F238E27FC236}">
                    <a16:creationId xmlns:a16="http://schemas.microsoft.com/office/drawing/2014/main" id="{03F3D078-5361-483E-9D7B-1A3B3EB34684}"/>
                  </a:ext>
                </a:extLst>
              </p:cNvPr>
              <p:cNvSpPr>
                <a:spLocks noChangeArrowheads="1"/>
              </p:cNvSpPr>
              <p:nvPr/>
            </p:nvSpPr>
            <p:spPr bwMode="auto">
              <a:xfrm>
                <a:off x="1490" y="2409"/>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2" name="Rectangle 26">
                <a:extLst>
                  <a:ext uri="{FF2B5EF4-FFF2-40B4-BE49-F238E27FC236}">
                    <a16:creationId xmlns:a16="http://schemas.microsoft.com/office/drawing/2014/main" id="{EF8D481B-EE74-49BB-B3D9-D39EC19AAFE7}"/>
                  </a:ext>
                </a:extLst>
              </p:cNvPr>
              <p:cNvSpPr>
                <a:spLocks noChangeArrowheads="1"/>
              </p:cNvSpPr>
              <p:nvPr/>
            </p:nvSpPr>
            <p:spPr bwMode="auto">
              <a:xfrm>
                <a:off x="1323" y="2304"/>
                <a:ext cx="11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8</a:t>
                </a:r>
                <a:endParaRPr lang="en-US" sz="2600"/>
              </a:p>
            </p:txBody>
          </p:sp>
        </p:grpSp>
        <p:grpSp>
          <p:nvGrpSpPr>
            <p:cNvPr id="18" name="Group 27">
              <a:extLst>
                <a:ext uri="{FF2B5EF4-FFF2-40B4-BE49-F238E27FC236}">
                  <a16:creationId xmlns:a16="http://schemas.microsoft.com/office/drawing/2014/main" id="{9744578A-C555-4AA2-B3C2-81D264F6D0CE}"/>
                </a:ext>
              </a:extLst>
            </p:cNvPr>
            <p:cNvGrpSpPr>
              <a:grpSpLocks/>
            </p:cNvGrpSpPr>
            <p:nvPr/>
          </p:nvGrpSpPr>
          <p:grpSpPr bwMode="auto">
            <a:xfrm>
              <a:off x="3446" y="3400"/>
              <a:ext cx="234" cy="316"/>
              <a:chOff x="3446" y="3400"/>
              <a:chExt cx="234" cy="316"/>
            </a:xfrm>
          </p:grpSpPr>
          <p:sp>
            <p:nvSpPr>
              <p:cNvPr id="19" name="Oval 28">
                <a:extLst>
                  <a:ext uri="{FF2B5EF4-FFF2-40B4-BE49-F238E27FC236}">
                    <a16:creationId xmlns:a16="http://schemas.microsoft.com/office/drawing/2014/main" id="{BCB31900-7997-4AA4-8EB4-9F57E7A98F5B}"/>
                  </a:ext>
                </a:extLst>
              </p:cNvPr>
              <p:cNvSpPr>
                <a:spLocks noChangeArrowheads="1"/>
              </p:cNvSpPr>
              <p:nvPr/>
            </p:nvSpPr>
            <p:spPr bwMode="auto">
              <a:xfrm>
                <a:off x="3466" y="3400"/>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0" name="Rectangle 29">
                <a:extLst>
                  <a:ext uri="{FF2B5EF4-FFF2-40B4-BE49-F238E27FC236}">
                    <a16:creationId xmlns:a16="http://schemas.microsoft.com/office/drawing/2014/main" id="{160BB644-EF97-4E11-96B3-2EE204EA0D16}"/>
                  </a:ext>
                </a:extLst>
              </p:cNvPr>
              <p:cNvSpPr>
                <a:spLocks noChangeArrowheads="1"/>
              </p:cNvSpPr>
              <p:nvPr/>
            </p:nvSpPr>
            <p:spPr bwMode="auto">
              <a:xfrm>
                <a:off x="3446" y="3464"/>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32</a:t>
                </a:r>
                <a:endParaRPr lang="en-US" sz="2600"/>
              </a:p>
            </p:txBody>
          </p:sp>
        </p:grpSp>
      </p:grpSp>
      <p:grpSp>
        <p:nvGrpSpPr>
          <p:cNvPr id="23" name="Group 30">
            <a:extLst>
              <a:ext uri="{FF2B5EF4-FFF2-40B4-BE49-F238E27FC236}">
                <a16:creationId xmlns:a16="http://schemas.microsoft.com/office/drawing/2014/main" id="{AFA39FEB-DAEC-4808-A4D1-42E416EA8518}"/>
              </a:ext>
            </a:extLst>
          </p:cNvPr>
          <p:cNvGrpSpPr>
            <a:grpSpLocks/>
          </p:cNvGrpSpPr>
          <p:nvPr/>
        </p:nvGrpSpPr>
        <p:grpSpPr bwMode="auto">
          <a:xfrm>
            <a:off x="3877284" y="4495800"/>
            <a:ext cx="401637" cy="400050"/>
            <a:chOff x="2483" y="2736"/>
            <a:chExt cx="253" cy="252"/>
          </a:xfrm>
        </p:grpSpPr>
        <p:sp>
          <p:nvSpPr>
            <p:cNvPr id="24" name="Oval 31">
              <a:extLst>
                <a:ext uri="{FF2B5EF4-FFF2-40B4-BE49-F238E27FC236}">
                  <a16:creationId xmlns:a16="http://schemas.microsoft.com/office/drawing/2014/main" id="{E5D223DC-E9E1-45E4-BBD0-AE70E6F42170}"/>
                </a:ext>
              </a:extLst>
            </p:cNvPr>
            <p:cNvSpPr>
              <a:spLocks noChangeArrowheads="1"/>
            </p:cNvSpPr>
            <p:nvPr/>
          </p:nvSpPr>
          <p:spPr bwMode="auto">
            <a:xfrm>
              <a:off x="2483" y="2909"/>
              <a:ext cx="56" cy="5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5" name="Rectangle 32">
              <a:extLst>
                <a:ext uri="{FF2B5EF4-FFF2-40B4-BE49-F238E27FC236}">
                  <a16:creationId xmlns:a16="http://schemas.microsoft.com/office/drawing/2014/main" id="{C8FC1A5E-789B-4302-9EF5-2DD7A13E0DE7}"/>
                </a:ext>
              </a:extLst>
            </p:cNvPr>
            <p:cNvSpPr>
              <a:spLocks noChangeArrowheads="1"/>
            </p:cNvSpPr>
            <p:nvPr/>
          </p:nvSpPr>
          <p:spPr bwMode="auto">
            <a:xfrm>
              <a:off x="2596" y="2736"/>
              <a:ext cx="14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A</a:t>
              </a:r>
              <a:endParaRPr lang="en-US" sz="2600"/>
            </a:p>
          </p:txBody>
        </p:sp>
      </p:grpSp>
      <p:sp>
        <p:nvSpPr>
          <p:cNvPr id="26" name="Rectangle 33">
            <a:extLst>
              <a:ext uri="{FF2B5EF4-FFF2-40B4-BE49-F238E27FC236}">
                <a16:creationId xmlns:a16="http://schemas.microsoft.com/office/drawing/2014/main" id="{6F8AE109-877A-4FA4-A731-0B26BB730E76}"/>
              </a:ext>
            </a:extLst>
          </p:cNvPr>
          <p:cNvSpPr>
            <a:spLocks noChangeArrowheads="1"/>
          </p:cNvSpPr>
          <p:nvPr/>
        </p:nvSpPr>
        <p:spPr bwMode="auto">
          <a:xfrm>
            <a:off x="2143734" y="5651500"/>
            <a:ext cx="185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0</a:t>
            </a:r>
            <a:endParaRPr lang="en-US" sz="2600"/>
          </a:p>
        </p:txBody>
      </p:sp>
      <p:sp>
        <p:nvSpPr>
          <p:cNvPr id="27" name="Rectangle 34">
            <a:extLst>
              <a:ext uri="{FF2B5EF4-FFF2-40B4-BE49-F238E27FC236}">
                <a16:creationId xmlns:a16="http://schemas.microsoft.com/office/drawing/2014/main" id="{399CE309-5DA5-41DD-916B-23E7D84354B4}"/>
              </a:ext>
            </a:extLst>
          </p:cNvPr>
          <p:cNvSpPr>
            <a:spLocks noChangeArrowheads="1"/>
          </p:cNvSpPr>
          <p:nvPr/>
        </p:nvSpPr>
        <p:spPr bwMode="auto">
          <a:xfrm>
            <a:off x="1175359" y="1600200"/>
            <a:ext cx="17033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Carne (Kg)</a:t>
            </a:r>
            <a:endParaRPr lang="en-US" sz="2600"/>
          </a:p>
        </p:txBody>
      </p:sp>
      <p:sp>
        <p:nvSpPr>
          <p:cNvPr id="28" name="Rectangle 35">
            <a:extLst>
              <a:ext uri="{FF2B5EF4-FFF2-40B4-BE49-F238E27FC236}">
                <a16:creationId xmlns:a16="http://schemas.microsoft.com/office/drawing/2014/main" id="{96FBA77B-D177-40BD-8CA7-3B8FA6986320}"/>
              </a:ext>
            </a:extLst>
          </p:cNvPr>
          <p:cNvSpPr>
            <a:spLocks noChangeArrowheads="1"/>
          </p:cNvSpPr>
          <p:nvPr/>
        </p:nvSpPr>
        <p:spPr bwMode="auto">
          <a:xfrm>
            <a:off x="4302734" y="1143000"/>
            <a:ext cx="3252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(a) FPP do agricultor</a:t>
            </a:r>
            <a:endParaRPr lang="en-US" sz="2600"/>
          </a:p>
        </p:txBody>
      </p:sp>
      <p:sp>
        <p:nvSpPr>
          <p:cNvPr id="29" name="Text Box 45">
            <a:extLst>
              <a:ext uri="{FF2B5EF4-FFF2-40B4-BE49-F238E27FC236}">
                <a16:creationId xmlns:a16="http://schemas.microsoft.com/office/drawing/2014/main" id="{A4F179B5-C0FB-40CB-ACCC-F310D2C8D036}"/>
              </a:ext>
            </a:extLst>
          </p:cNvPr>
          <p:cNvSpPr txBox="1">
            <a:spLocks noChangeArrowheads="1"/>
          </p:cNvSpPr>
          <p:nvPr/>
        </p:nvSpPr>
        <p:spPr bwMode="auto">
          <a:xfrm>
            <a:off x="6437920" y="6338888"/>
            <a:ext cx="26416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0" b="1">
                <a:solidFill>
                  <a:schemeClr val="bg1"/>
                </a:solidFill>
                <a:latin typeface="Arial" panose="020B0604020202020204" pitchFamily="34" charset="0"/>
              </a:rPr>
              <a:t>Copyright©2003  Southwestern/Thomson Learning</a:t>
            </a:r>
          </a:p>
        </p:txBody>
      </p:sp>
      <p:sp>
        <p:nvSpPr>
          <p:cNvPr id="30" name="Text Box 46">
            <a:extLst>
              <a:ext uri="{FF2B5EF4-FFF2-40B4-BE49-F238E27FC236}">
                <a16:creationId xmlns:a16="http://schemas.microsoft.com/office/drawing/2014/main" id="{E0F7EACA-E96B-453C-AD54-DD085920B9B2}"/>
              </a:ext>
            </a:extLst>
          </p:cNvPr>
          <p:cNvSpPr txBox="1">
            <a:spLocks noChangeArrowheads="1"/>
          </p:cNvSpPr>
          <p:nvPr/>
        </p:nvSpPr>
        <p:spPr bwMode="auto">
          <a:xfrm>
            <a:off x="3040963" y="2838554"/>
            <a:ext cx="5244908" cy="1107996"/>
          </a:xfrm>
          <a:prstGeom prst="rect">
            <a:avLst/>
          </a:prstGeom>
          <a:noFill/>
          <a:ln w="9525">
            <a:solidFill>
              <a:schemeClr val="tx1"/>
            </a:solidFill>
            <a:miter lim="800000"/>
            <a:headEnd/>
            <a:tailEnd/>
          </a:ln>
        </p:spPr>
        <p:txBody>
          <a:bodyPr wrap="square">
            <a:spAutoFit/>
          </a:bodyPr>
          <a:lstStyle/>
          <a:p>
            <a:pPr algn="just">
              <a:spcBef>
                <a:spcPct val="50000"/>
              </a:spcBef>
              <a:defRPr/>
            </a:pPr>
            <a:r>
              <a:rPr lang="en-US" sz="2200" dirty="0">
                <a:solidFill>
                  <a:schemeClr val="accent4">
                    <a:lumMod val="50000"/>
                  </a:schemeClr>
                </a:solidFill>
                <a:latin typeface="Verdana" pitchFamily="34" charset="0"/>
              </a:rPr>
              <a:t>Na </a:t>
            </a:r>
            <a:r>
              <a:rPr lang="en-US" sz="2200" dirty="0" err="1">
                <a:solidFill>
                  <a:schemeClr val="accent4">
                    <a:lumMod val="50000"/>
                  </a:schemeClr>
                </a:solidFill>
                <a:latin typeface="Verdana" pitchFamily="34" charset="0"/>
              </a:rPr>
              <a:t>ausência</a:t>
            </a:r>
            <a:r>
              <a:rPr lang="en-US" sz="2200" dirty="0">
                <a:solidFill>
                  <a:schemeClr val="accent4">
                    <a:lumMod val="50000"/>
                  </a:schemeClr>
                </a:solidFill>
                <a:latin typeface="Verdana" pitchFamily="34" charset="0"/>
              </a:rPr>
              <a:t> de </a:t>
            </a:r>
            <a:r>
              <a:rPr lang="en-US" sz="2200" dirty="0" err="1">
                <a:solidFill>
                  <a:schemeClr val="accent4">
                    <a:lumMod val="50000"/>
                  </a:schemeClr>
                </a:solidFill>
                <a:latin typeface="Verdana" pitchFamily="34" charset="0"/>
              </a:rPr>
              <a:t>comércio</a:t>
            </a:r>
            <a:r>
              <a:rPr lang="en-US" sz="2200" dirty="0">
                <a:solidFill>
                  <a:schemeClr val="accent4">
                    <a:lumMod val="50000"/>
                  </a:schemeClr>
                </a:solidFill>
                <a:latin typeface="Verdana" pitchFamily="34" charset="0"/>
              </a:rPr>
              <a:t>, o </a:t>
            </a:r>
            <a:r>
              <a:rPr lang="en-US" sz="2200" dirty="0" err="1">
                <a:solidFill>
                  <a:schemeClr val="accent4">
                    <a:lumMod val="50000"/>
                  </a:schemeClr>
                </a:solidFill>
                <a:latin typeface="Verdana" pitchFamily="34" charset="0"/>
              </a:rPr>
              <a:t>agricultor</a:t>
            </a:r>
            <a:r>
              <a:rPr lang="en-US" sz="2200" dirty="0">
                <a:solidFill>
                  <a:schemeClr val="accent4">
                    <a:lumMod val="50000"/>
                  </a:schemeClr>
                </a:solidFill>
                <a:latin typeface="Verdana" pitchFamily="34" charset="0"/>
              </a:rPr>
              <a:t> </a:t>
            </a:r>
            <a:r>
              <a:rPr lang="en-US" sz="2200" dirty="0" err="1">
                <a:solidFill>
                  <a:schemeClr val="accent4">
                    <a:lumMod val="50000"/>
                  </a:schemeClr>
                </a:solidFill>
                <a:latin typeface="Verdana" pitchFamily="34" charset="0"/>
              </a:rPr>
              <a:t>escolhe</a:t>
            </a:r>
            <a:r>
              <a:rPr lang="en-US" sz="2200" dirty="0">
                <a:solidFill>
                  <a:schemeClr val="accent4">
                    <a:lumMod val="50000"/>
                  </a:schemeClr>
                </a:solidFill>
                <a:latin typeface="Verdana" pitchFamily="34" charset="0"/>
              </a:rPr>
              <a:t> </a:t>
            </a:r>
            <a:r>
              <a:rPr lang="en-US" sz="2200" dirty="0" err="1">
                <a:solidFill>
                  <a:schemeClr val="accent4">
                    <a:lumMod val="50000"/>
                  </a:schemeClr>
                </a:solidFill>
                <a:latin typeface="Verdana" pitchFamily="34" charset="0"/>
              </a:rPr>
              <a:t>uma</a:t>
            </a:r>
            <a:r>
              <a:rPr lang="en-US" sz="2200" dirty="0">
                <a:solidFill>
                  <a:schemeClr val="accent4">
                    <a:lumMod val="50000"/>
                  </a:schemeClr>
                </a:solidFill>
                <a:latin typeface="Verdana" pitchFamily="34" charset="0"/>
              </a:rPr>
              <a:t> </a:t>
            </a:r>
            <a:r>
              <a:rPr lang="en-US" sz="2200" dirty="0" err="1">
                <a:solidFill>
                  <a:schemeClr val="accent4">
                    <a:lumMod val="50000"/>
                  </a:schemeClr>
                </a:solidFill>
                <a:latin typeface="Verdana" pitchFamily="34" charset="0"/>
              </a:rPr>
              <a:t>combinação</a:t>
            </a:r>
            <a:r>
              <a:rPr lang="en-US" sz="2200" dirty="0">
                <a:solidFill>
                  <a:schemeClr val="accent4">
                    <a:lumMod val="50000"/>
                  </a:schemeClr>
                </a:solidFill>
                <a:latin typeface="Verdana" pitchFamily="34" charset="0"/>
              </a:rPr>
              <a:t> de </a:t>
            </a:r>
            <a:r>
              <a:rPr lang="en-US" sz="2200" dirty="0" err="1">
                <a:solidFill>
                  <a:schemeClr val="accent4">
                    <a:lumMod val="50000"/>
                  </a:schemeClr>
                </a:solidFill>
                <a:latin typeface="Verdana" pitchFamily="34" charset="0"/>
              </a:rPr>
              <a:t>produção</a:t>
            </a:r>
            <a:r>
              <a:rPr lang="en-US" sz="2200" dirty="0">
                <a:solidFill>
                  <a:schemeClr val="accent4">
                    <a:lumMod val="50000"/>
                  </a:schemeClr>
                </a:solidFill>
                <a:latin typeface="Verdana" pitchFamily="34" charset="0"/>
              </a:rPr>
              <a:t> e de </a:t>
            </a:r>
            <a:r>
              <a:rPr lang="en-US" sz="2200" dirty="0" err="1">
                <a:solidFill>
                  <a:schemeClr val="accent4">
                    <a:lumMod val="50000"/>
                  </a:schemeClr>
                </a:solidFill>
                <a:latin typeface="Verdana" pitchFamily="34" charset="0"/>
              </a:rPr>
              <a:t>consumo</a:t>
            </a:r>
            <a:endParaRPr lang="en-US" sz="2200" dirty="0">
              <a:solidFill>
                <a:schemeClr val="accent4">
                  <a:lumMod val="50000"/>
                </a:schemeClr>
              </a:solidFill>
              <a:latin typeface="Verdana" pitchFamily="34" charset="0"/>
            </a:endParaRPr>
          </a:p>
        </p:txBody>
      </p:sp>
      <p:sp>
        <p:nvSpPr>
          <p:cNvPr id="31" name="Line 47">
            <a:extLst>
              <a:ext uri="{FF2B5EF4-FFF2-40B4-BE49-F238E27FC236}">
                <a16:creationId xmlns:a16="http://schemas.microsoft.com/office/drawing/2014/main" id="{4F7C22E5-4AB5-4AA6-BB11-C14BAF3CA832}"/>
              </a:ext>
            </a:extLst>
          </p:cNvPr>
          <p:cNvSpPr>
            <a:spLocks noChangeShapeType="1"/>
          </p:cNvSpPr>
          <p:nvPr/>
        </p:nvSpPr>
        <p:spPr bwMode="auto">
          <a:xfrm flipH="1">
            <a:off x="3974120" y="3962400"/>
            <a:ext cx="304800" cy="685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32" name="Rectangle 49">
            <a:extLst>
              <a:ext uri="{FF2B5EF4-FFF2-40B4-BE49-F238E27FC236}">
                <a16:creationId xmlns:a16="http://schemas.microsoft.com/office/drawing/2014/main" id="{D3B1C770-31EA-403E-A1C0-7EDCF9221590}"/>
              </a:ext>
            </a:extLst>
          </p:cNvPr>
          <p:cNvSpPr>
            <a:spLocks noChangeArrowheads="1"/>
          </p:cNvSpPr>
          <p:nvPr/>
        </p:nvSpPr>
        <p:spPr bwMode="auto">
          <a:xfrm>
            <a:off x="164120" y="970671"/>
            <a:ext cx="8768865" cy="527772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Tree>
    <p:extLst>
      <p:ext uri="{BB962C8B-B14F-4D97-AF65-F5344CB8AC3E}">
        <p14:creationId xmlns:p14="http://schemas.microsoft.com/office/powerpoint/2010/main" val="32888446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up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500" fill="hold"/>
                                        <p:tgtEl>
                                          <p:spTgt spid="30"/>
                                        </p:tgtEl>
                                        <p:attrNameLst>
                                          <p:attrName>ppt_x</p:attrName>
                                        </p:attrNameLst>
                                      </p:cBhvr>
                                      <p:tavLst>
                                        <p:tav tm="0">
                                          <p:val>
                                            <p:strVal val="#ppt_x"/>
                                          </p:val>
                                        </p:tav>
                                        <p:tav tm="100000">
                                          <p:val>
                                            <p:strVal val="#ppt_x"/>
                                          </p:val>
                                        </p:tav>
                                      </p:tavLst>
                                    </p:anim>
                                    <p:anim calcmode="lin" valueType="num">
                                      <p:cBhvr additive="base">
                                        <p:cTn id="2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0"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8">
            <a:extLst>
              <a:ext uri="{FF2B5EF4-FFF2-40B4-BE49-F238E27FC236}">
                <a16:creationId xmlns:a16="http://schemas.microsoft.com/office/drawing/2014/main" id="{9DA54E41-0300-4887-940B-EE1A26FFD711}"/>
              </a:ext>
            </a:extLst>
          </p:cNvPr>
          <p:cNvSpPr>
            <a:spLocks noChangeArrowheads="1"/>
          </p:cNvSpPr>
          <p:nvPr/>
        </p:nvSpPr>
        <p:spPr bwMode="auto">
          <a:xfrm>
            <a:off x="4118315" y="1168618"/>
            <a:ext cx="37338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7" name="Text Box 4">
            <a:extLst>
              <a:ext uri="{FF2B5EF4-FFF2-40B4-BE49-F238E27FC236}">
                <a16:creationId xmlns:a16="http://schemas.microsoft.com/office/drawing/2014/main" id="{531D9A9C-7BB0-4B4F-9240-86E4F4A6FCF1}"/>
              </a:ext>
            </a:extLst>
          </p:cNvPr>
          <p:cNvSpPr txBox="1">
            <a:spLocks noChangeArrowheads="1"/>
          </p:cNvSpPr>
          <p:nvPr/>
        </p:nvSpPr>
        <p:spPr bwMode="auto">
          <a:xfrm>
            <a:off x="6034428" y="6796087"/>
            <a:ext cx="2641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0" b="1">
                <a:solidFill>
                  <a:schemeClr val="bg1"/>
                </a:solidFill>
                <a:latin typeface="Arial" panose="020B0604020202020204" pitchFamily="34" charset="0"/>
              </a:rPr>
              <a:t>Copyright©2003  Southwestern/Thomson Learning</a:t>
            </a:r>
          </a:p>
        </p:txBody>
      </p:sp>
      <p:sp>
        <p:nvSpPr>
          <p:cNvPr id="8" name="Rectangle 16">
            <a:extLst>
              <a:ext uri="{FF2B5EF4-FFF2-40B4-BE49-F238E27FC236}">
                <a16:creationId xmlns:a16="http://schemas.microsoft.com/office/drawing/2014/main" id="{7AB05DDB-BF97-485D-A23D-4B446B91D47A}"/>
              </a:ext>
            </a:extLst>
          </p:cNvPr>
          <p:cNvSpPr>
            <a:spLocks noChangeArrowheads="1"/>
          </p:cNvSpPr>
          <p:nvPr/>
        </p:nvSpPr>
        <p:spPr bwMode="auto">
          <a:xfrm>
            <a:off x="1818029" y="1983665"/>
            <a:ext cx="4802187" cy="355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9" name="Freeform 17">
            <a:extLst>
              <a:ext uri="{FF2B5EF4-FFF2-40B4-BE49-F238E27FC236}">
                <a16:creationId xmlns:a16="http://schemas.microsoft.com/office/drawing/2014/main" id="{67E52E63-32A2-432B-8579-B52E11FB7CF0}"/>
              </a:ext>
            </a:extLst>
          </p:cNvPr>
          <p:cNvSpPr>
            <a:spLocks/>
          </p:cNvSpPr>
          <p:nvPr/>
        </p:nvSpPr>
        <p:spPr bwMode="auto">
          <a:xfrm>
            <a:off x="1818029" y="1983665"/>
            <a:ext cx="4802187" cy="3559175"/>
          </a:xfrm>
          <a:custGeom>
            <a:avLst/>
            <a:gdLst>
              <a:gd name="T0" fmla="*/ 0 w 3025"/>
              <a:gd name="T1" fmla="*/ 0 h 2242"/>
              <a:gd name="T2" fmla="*/ 0 w 3025"/>
              <a:gd name="T3" fmla="*/ 2147483647 h 2242"/>
              <a:gd name="T4" fmla="*/ 2147483647 w 3025"/>
              <a:gd name="T5" fmla="*/ 2147483647 h 2242"/>
              <a:gd name="T6" fmla="*/ 0 60000 65536"/>
              <a:gd name="T7" fmla="*/ 0 60000 65536"/>
              <a:gd name="T8" fmla="*/ 0 60000 65536"/>
              <a:gd name="T9" fmla="*/ 0 w 3025"/>
              <a:gd name="T10" fmla="*/ 0 h 2242"/>
              <a:gd name="T11" fmla="*/ 3025 w 3025"/>
              <a:gd name="T12" fmla="*/ 2242 h 2242"/>
            </a:gdLst>
            <a:ahLst/>
            <a:cxnLst>
              <a:cxn ang="T6">
                <a:pos x="T0" y="T1"/>
              </a:cxn>
              <a:cxn ang="T7">
                <a:pos x="T2" y="T3"/>
              </a:cxn>
              <a:cxn ang="T8">
                <a:pos x="T4" y="T5"/>
              </a:cxn>
            </a:cxnLst>
            <a:rect l="T9" t="T10" r="T11" b="T12"/>
            <a:pathLst>
              <a:path w="3025" h="2242">
                <a:moveTo>
                  <a:pt x="0" y="0"/>
                </a:moveTo>
                <a:lnTo>
                  <a:pt x="0" y="2242"/>
                </a:lnTo>
                <a:lnTo>
                  <a:pt x="3025" y="2242"/>
                </a:lnTo>
              </a:path>
            </a:pathLst>
          </a:custGeom>
          <a:noFill/>
          <a:ln w="38100">
            <a:solidFill>
              <a:srgbClr val="00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0" name="Line 18">
            <a:extLst>
              <a:ext uri="{FF2B5EF4-FFF2-40B4-BE49-F238E27FC236}">
                <a16:creationId xmlns:a16="http://schemas.microsoft.com/office/drawing/2014/main" id="{26346A7A-168F-4CC0-979F-BC4DD0E72CB3}"/>
              </a:ext>
            </a:extLst>
          </p:cNvPr>
          <p:cNvSpPr>
            <a:spLocks noChangeShapeType="1"/>
          </p:cNvSpPr>
          <p:nvPr/>
        </p:nvSpPr>
        <p:spPr bwMode="auto">
          <a:xfrm>
            <a:off x="1818029" y="2409115"/>
            <a:ext cx="4389437" cy="3133725"/>
          </a:xfrm>
          <a:prstGeom prst="line">
            <a:avLst/>
          </a:prstGeom>
          <a:noFill/>
          <a:ln w="44450">
            <a:solidFill>
              <a:srgbClr val="004C9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 name="Rectangle 19">
            <a:extLst>
              <a:ext uri="{FF2B5EF4-FFF2-40B4-BE49-F238E27FC236}">
                <a16:creationId xmlns:a16="http://schemas.microsoft.com/office/drawing/2014/main" id="{B99F0073-4511-4778-A1E0-5533491258DE}"/>
              </a:ext>
            </a:extLst>
          </p:cNvPr>
          <p:cNvSpPr>
            <a:spLocks noChangeArrowheads="1"/>
          </p:cNvSpPr>
          <p:nvPr/>
        </p:nvSpPr>
        <p:spPr bwMode="auto">
          <a:xfrm>
            <a:off x="6040779" y="5927014"/>
            <a:ext cx="1963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Batatas (Kg)</a:t>
            </a:r>
          </a:p>
        </p:txBody>
      </p:sp>
      <p:grpSp>
        <p:nvGrpSpPr>
          <p:cNvPr id="12" name="Group 20">
            <a:extLst>
              <a:ext uri="{FF2B5EF4-FFF2-40B4-BE49-F238E27FC236}">
                <a16:creationId xmlns:a16="http://schemas.microsoft.com/office/drawing/2014/main" id="{E8F8BFA8-0A13-420D-A5C4-0FA3362C2CA4}"/>
              </a:ext>
            </a:extLst>
          </p:cNvPr>
          <p:cNvGrpSpPr>
            <a:grpSpLocks/>
          </p:cNvGrpSpPr>
          <p:nvPr/>
        </p:nvGrpSpPr>
        <p:grpSpPr bwMode="auto">
          <a:xfrm>
            <a:off x="1375116" y="3774364"/>
            <a:ext cx="2905125" cy="2235200"/>
            <a:chOff x="1200" y="2340"/>
            <a:chExt cx="1830" cy="1408"/>
          </a:xfrm>
        </p:grpSpPr>
        <p:sp>
          <p:nvSpPr>
            <p:cNvPr id="13" name="Freeform 21">
              <a:extLst>
                <a:ext uri="{FF2B5EF4-FFF2-40B4-BE49-F238E27FC236}">
                  <a16:creationId xmlns:a16="http://schemas.microsoft.com/office/drawing/2014/main" id="{EA51CB8D-0674-4434-BE67-AC61907E1130}"/>
                </a:ext>
              </a:extLst>
            </p:cNvPr>
            <p:cNvSpPr>
              <a:spLocks/>
            </p:cNvSpPr>
            <p:nvPr/>
          </p:nvSpPr>
          <p:spPr bwMode="auto">
            <a:xfrm>
              <a:off x="1489" y="2462"/>
              <a:ext cx="1363" cy="992"/>
            </a:xfrm>
            <a:custGeom>
              <a:avLst/>
              <a:gdLst>
                <a:gd name="T0" fmla="*/ 0 w 1363"/>
                <a:gd name="T1" fmla="*/ 0 h 992"/>
                <a:gd name="T2" fmla="*/ 1363 w 1363"/>
                <a:gd name="T3" fmla="*/ 0 h 992"/>
                <a:gd name="T4" fmla="*/ 1363 w 1363"/>
                <a:gd name="T5" fmla="*/ 992 h 992"/>
                <a:gd name="T6" fmla="*/ 0 60000 65536"/>
                <a:gd name="T7" fmla="*/ 0 60000 65536"/>
                <a:gd name="T8" fmla="*/ 0 60000 65536"/>
                <a:gd name="T9" fmla="*/ 0 w 1363"/>
                <a:gd name="T10" fmla="*/ 0 h 992"/>
                <a:gd name="T11" fmla="*/ 1363 w 1363"/>
                <a:gd name="T12" fmla="*/ 992 h 992"/>
              </a:gdLst>
              <a:ahLst/>
              <a:cxnLst>
                <a:cxn ang="T6">
                  <a:pos x="T0" y="T1"/>
                </a:cxn>
                <a:cxn ang="T7">
                  <a:pos x="T2" y="T3"/>
                </a:cxn>
                <a:cxn ang="T8">
                  <a:pos x="T4" y="T5"/>
                </a:cxn>
              </a:cxnLst>
              <a:rect l="T9" t="T10" r="T11" b="T12"/>
              <a:pathLst>
                <a:path w="1363" h="992">
                  <a:moveTo>
                    <a:pt x="0" y="0"/>
                  </a:moveTo>
                  <a:lnTo>
                    <a:pt x="1363" y="0"/>
                  </a:lnTo>
                  <a:lnTo>
                    <a:pt x="1363" y="992"/>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4" name="Rectangle 22">
              <a:extLst>
                <a:ext uri="{FF2B5EF4-FFF2-40B4-BE49-F238E27FC236}">
                  <a16:creationId xmlns:a16="http://schemas.microsoft.com/office/drawing/2014/main" id="{65287E8E-4C13-41D5-8378-F16E9742EAD1}"/>
                </a:ext>
              </a:extLst>
            </p:cNvPr>
            <p:cNvSpPr>
              <a:spLocks noChangeArrowheads="1"/>
            </p:cNvSpPr>
            <p:nvPr/>
          </p:nvSpPr>
          <p:spPr bwMode="auto">
            <a:xfrm>
              <a:off x="1200" y="2340"/>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12</a:t>
              </a:r>
              <a:endParaRPr lang="en-US" sz="2600"/>
            </a:p>
          </p:txBody>
        </p:sp>
        <p:sp>
          <p:nvSpPr>
            <p:cNvPr id="15" name="Rectangle 23">
              <a:extLst>
                <a:ext uri="{FF2B5EF4-FFF2-40B4-BE49-F238E27FC236}">
                  <a16:creationId xmlns:a16="http://schemas.microsoft.com/office/drawing/2014/main" id="{BFE92189-7776-4772-BFEF-0FC3CEBCF197}"/>
                </a:ext>
              </a:extLst>
            </p:cNvPr>
            <p:cNvSpPr>
              <a:spLocks noChangeArrowheads="1"/>
            </p:cNvSpPr>
            <p:nvPr/>
          </p:nvSpPr>
          <p:spPr bwMode="auto">
            <a:xfrm>
              <a:off x="2796" y="3496"/>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24</a:t>
              </a:r>
              <a:endParaRPr lang="en-US" sz="2600"/>
            </a:p>
          </p:txBody>
        </p:sp>
      </p:grpSp>
      <p:grpSp>
        <p:nvGrpSpPr>
          <p:cNvPr id="16" name="Group 24">
            <a:extLst>
              <a:ext uri="{FF2B5EF4-FFF2-40B4-BE49-F238E27FC236}">
                <a16:creationId xmlns:a16="http://schemas.microsoft.com/office/drawing/2014/main" id="{3964C3B6-C2BF-4EDB-A8B9-2AA4DC751289}"/>
              </a:ext>
            </a:extLst>
          </p:cNvPr>
          <p:cNvGrpSpPr>
            <a:grpSpLocks/>
          </p:cNvGrpSpPr>
          <p:nvPr/>
        </p:nvGrpSpPr>
        <p:grpSpPr bwMode="auto">
          <a:xfrm>
            <a:off x="3953215" y="3698164"/>
            <a:ext cx="393700" cy="400050"/>
            <a:chOff x="2824" y="2292"/>
            <a:chExt cx="248" cy="252"/>
          </a:xfrm>
        </p:grpSpPr>
        <p:sp>
          <p:nvSpPr>
            <p:cNvPr id="17" name="Oval 25">
              <a:extLst>
                <a:ext uri="{FF2B5EF4-FFF2-40B4-BE49-F238E27FC236}">
                  <a16:creationId xmlns:a16="http://schemas.microsoft.com/office/drawing/2014/main" id="{9B637EDE-F12F-4D1D-AD15-338F09194FCF}"/>
                </a:ext>
              </a:extLst>
            </p:cNvPr>
            <p:cNvSpPr>
              <a:spLocks noChangeArrowheads="1"/>
            </p:cNvSpPr>
            <p:nvPr/>
          </p:nvSpPr>
          <p:spPr bwMode="auto">
            <a:xfrm>
              <a:off x="2824" y="2435"/>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8" name="Rectangle 26">
              <a:extLst>
                <a:ext uri="{FF2B5EF4-FFF2-40B4-BE49-F238E27FC236}">
                  <a16:creationId xmlns:a16="http://schemas.microsoft.com/office/drawing/2014/main" id="{DAA273AF-D4B9-416A-863D-992DE3B07AFB}"/>
                </a:ext>
              </a:extLst>
            </p:cNvPr>
            <p:cNvSpPr>
              <a:spLocks noChangeArrowheads="1"/>
            </p:cNvSpPr>
            <p:nvPr/>
          </p:nvSpPr>
          <p:spPr bwMode="auto">
            <a:xfrm>
              <a:off x="2932" y="2292"/>
              <a:ext cx="14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B</a:t>
              </a:r>
              <a:endParaRPr lang="en-US" sz="2600"/>
            </a:p>
          </p:txBody>
        </p:sp>
      </p:grpSp>
      <p:sp>
        <p:nvSpPr>
          <p:cNvPr id="19" name="Rectangle 27">
            <a:extLst>
              <a:ext uri="{FF2B5EF4-FFF2-40B4-BE49-F238E27FC236}">
                <a16:creationId xmlns:a16="http://schemas.microsoft.com/office/drawing/2014/main" id="{490E58D3-A7C0-442F-8003-6D94DA6AA4CF}"/>
              </a:ext>
            </a:extLst>
          </p:cNvPr>
          <p:cNvSpPr>
            <a:spLocks noChangeArrowheads="1"/>
          </p:cNvSpPr>
          <p:nvPr/>
        </p:nvSpPr>
        <p:spPr bwMode="auto">
          <a:xfrm>
            <a:off x="1616415" y="5609514"/>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0</a:t>
            </a:r>
            <a:endParaRPr lang="en-US" sz="2600"/>
          </a:p>
        </p:txBody>
      </p:sp>
      <p:sp>
        <p:nvSpPr>
          <p:cNvPr id="20" name="Rectangle 28">
            <a:extLst>
              <a:ext uri="{FF2B5EF4-FFF2-40B4-BE49-F238E27FC236}">
                <a16:creationId xmlns:a16="http://schemas.microsoft.com/office/drawing/2014/main" id="{4602AF8E-FAA3-4131-AC1F-7443D80BF0F9}"/>
              </a:ext>
            </a:extLst>
          </p:cNvPr>
          <p:cNvSpPr>
            <a:spLocks noChangeArrowheads="1"/>
          </p:cNvSpPr>
          <p:nvPr/>
        </p:nvSpPr>
        <p:spPr bwMode="auto">
          <a:xfrm>
            <a:off x="648040" y="1507414"/>
            <a:ext cx="1703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Carne (Kg)</a:t>
            </a:r>
          </a:p>
        </p:txBody>
      </p:sp>
      <p:sp>
        <p:nvSpPr>
          <p:cNvPr id="21" name="Rectangle 29">
            <a:extLst>
              <a:ext uri="{FF2B5EF4-FFF2-40B4-BE49-F238E27FC236}">
                <a16:creationId xmlns:a16="http://schemas.microsoft.com/office/drawing/2014/main" id="{6E3914C5-CB4D-4219-90F3-A42FB6B10A2F}"/>
              </a:ext>
            </a:extLst>
          </p:cNvPr>
          <p:cNvSpPr>
            <a:spLocks noChangeArrowheads="1"/>
          </p:cNvSpPr>
          <p:nvPr/>
        </p:nvSpPr>
        <p:spPr bwMode="auto">
          <a:xfrm>
            <a:off x="4250079" y="1231189"/>
            <a:ext cx="3424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dirty="0">
                <a:solidFill>
                  <a:srgbClr val="000000"/>
                </a:solidFill>
                <a:latin typeface="Arial" panose="020B0604020202020204" pitchFamily="34" charset="0"/>
              </a:rPr>
              <a:t>(b) FFP do </a:t>
            </a:r>
            <a:r>
              <a:rPr lang="en-US" sz="2600" b="1" dirty="0" err="1">
                <a:solidFill>
                  <a:srgbClr val="000000"/>
                </a:solidFill>
                <a:latin typeface="Arial" panose="020B0604020202020204" pitchFamily="34" charset="0"/>
              </a:rPr>
              <a:t>Pecuarista</a:t>
            </a:r>
            <a:endParaRPr lang="en-US" sz="2600" dirty="0"/>
          </a:p>
        </p:txBody>
      </p:sp>
      <p:grpSp>
        <p:nvGrpSpPr>
          <p:cNvPr id="22" name="Group 32">
            <a:extLst>
              <a:ext uri="{FF2B5EF4-FFF2-40B4-BE49-F238E27FC236}">
                <a16:creationId xmlns:a16="http://schemas.microsoft.com/office/drawing/2014/main" id="{767F9946-2A17-481A-AC7F-C40108D1DA93}"/>
              </a:ext>
            </a:extLst>
          </p:cNvPr>
          <p:cNvGrpSpPr>
            <a:grpSpLocks/>
          </p:cNvGrpSpPr>
          <p:nvPr/>
        </p:nvGrpSpPr>
        <p:grpSpPr bwMode="auto">
          <a:xfrm>
            <a:off x="1375116" y="2193214"/>
            <a:ext cx="5110163" cy="3816350"/>
            <a:chOff x="1200" y="1344"/>
            <a:chExt cx="3219" cy="2404"/>
          </a:xfrm>
        </p:grpSpPr>
        <p:sp>
          <p:nvSpPr>
            <p:cNvPr id="23" name="Oval 33">
              <a:extLst>
                <a:ext uri="{FF2B5EF4-FFF2-40B4-BE49-F238E27FC236}">
                  <a16:creationId xmlns:a16="http://schemas.microsoft.com/office/drawing/2014/main" id="{6D482FCE-547E-4792-89AB-6865BA17D116}"/>
                </a:ext>
              </a:extLst>
            </p:cNvPr>
            <p:cNvSpPr>
              <a:spLocks noChangeArrowheads="1"/>
            </p:cNvSpPr>
            <p:nvPr/>
          </p:nvSpPr>
          <p:spPr bwMode="auto">
            <a:xfrm>
              <a:off x="4207" y="3417"/>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4" name="Oval 34">
              <a:extLst>
                <a:ext uri="{FF2B5EF4-FFF2-40B4-BE49-F238E27FC236}">
                  <a16:creationId xmlns:a16="http://schemas.microsoft.com/office/drawing/2014/main" id="{D1E554CB-80C7-4A1E-A3A1-7F1B4F1E461C}"/>
                </a:ext>
              </a:extLst>
            </p:cNvPr>
            <p:cNvSpPr>
              <a:spLocks noChangeArrowheads="1"/>
            </p:cNvSpPr>
            <p:nvPr/>
          </p:nvSpPr>
          <p:spPr bwMode="auto">
            <a:xfrm>
              <a:off x="1451" y="1443"/>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5" name="Rectangle 35">
              <a:extLst>
                <a:ext uri="{FF2B5EF4-FFF2-40B4-BE49-F238E27FC236}">
                  <a16:creationId xmlns:a16="http://schemas.microsoft.com/office/drawing/2014/main" id="{0B8555C3-85B8-4EE8-AC57-DE4C5F59D48B}"/>
                </a:ext>
              </a:extLst>
            </p:cNvPr>
            <p:cNvSpPr>
              <a:spLocks noChangeArrowheads="1"/>
            </p:cNvSpPr>
            <p:nvPr/>
          </p:nvSpPr>
          <p:spPr bwMode="auto">
            <a:xfrm>
              <a:off x="4185" y="3496"/>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48</a:t>
              </a:r>
              <a:endParaRPr lang="en-US" sz="2600"/>
            </a:p>
          </p:txBody>
        </p:sp>
        <p:sp>
          <p:nvSpPr>
            <p:cNvPr id="26" name="Rectangle 36">
              <a:extLst>
                <a:ext uri="{FF2B5EF4-FFF2-40B4-BE49-F238E27FC236}">
                  <a16:creationId xmlns:a16="http://schemas.microsoft.com/office/drawing/2014/main" id="{4F8E7C66-2B09-4CAA-9360-A0BDF38D689B}"/>
                </a:ext>
              </a:extLst>
            </p:cNvPr>
            <p:cNvSpPr>
              <a:spLocks noChangeArrowheads="1"/>
            </p:cNvSpPr>
            <p:nvPr/>
          </p:nvSpPr>
          <p:spPr bwMode="auto">
            <a:xfrm>
              <a:off x="1200" y="1344"/>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24</a:t>
              </a:r>
              <a:endParaRPr lang="en-US" sz="2600"/>
            </a:p>
          </p:txBody>
        </p:sp>
      </p:grpSp>
      <p:grpSp>
        <p:nvGrpSpPr>
          <p:cNvPr id="27" name="Grupo 4">
            <a:extLst>
              <a:ext uri="{FF2B5EF4-FFF2-40B4-BE49-F238E27FC236}">
                <a16:creationId xmlns:a16="http://schemas.microsoft.com/office/drawing/2014/main" id="{D5151C4E-D7A7-4948-ACC7-7CB13B680E55}"/>
              </a:ext>
            </a:extLst>
          </p:cNvPr>
          <p:cNvGrpSpPr/>
          <p:nvPr/>
        </p:nvGrpSpPr>
        <p:grpSpPr>
          <a:xfrm>
            <a:off x="3356315" y="2252173"/>
            <a:ext cx="5319713" cy="1643960"/>
            <a:chOff x="3886200" y="2192558"/>
            <a:chExt cx="5319713" cy="1643960"/>
          </a:xfrm>
        </p:grpSpPr>
        <p:sp>
          <p:nvSpPr>
            <p:cNvPr id="28" name="Text Box 45">
              <a:extLst>
                <a:ext uri="{FF2B5EF4-FFF2-40B4-BE49-F238E27FC236}">
                  <a16:creationId xmlns:a16="http://schemas.microsoft.com/office/drawing/2014/main" id="{D83D6235-C64C-4E1C-A634-73EC352AF474}"/>
                </a:ext>
              </a:extLst>
            </p:cNvPr>
            <p:cNvSpPr txBox="1">
              <a:spLocks noChangeArrowheads="1"/>
            </p:cNvSpPr>
            <p:nvPr/>
          </p:nvSpPr>
          <p:spPr bwMode="auto">
            <a:xfrm>
              <a:off x="3886200" y="2220691"/>
              <a:ext cx="5319713"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n-US" sz="2200" dirty="0">
                  <a:solidFill>
                    <a:schemeClr val="tx2"/>
                  </a:solidFill>
                  <a:latin typeface="Verdana" panose="020B0604030504040204" pitchFamily="34" charset="0"/>
                </a:rPr>
                <a:t>Na </a:t>
              </a:r>
              <a:r>
                <a:rPr lang="en-US" sz="2200" dirty="0" err="1">
                  <a:solidFill>
                    <a:schemeClr val="tx2"/>
                  </a:solidFill>
                  <a:latin typeface="Verdana" panose="020B0604030504040204" pitchFamily="34" charset="0"/>
                </a:rPr>
                <a:t>ausência</a:t>
              </a:r>
              <a:r>
                <a:rPr lang="en-US" sz="2200" dirty="0">
                  <a:solidFill>
                    <a:schemeClr val="tx2"/>
                  </a:solidFill>
                  <a:latin typeface="Verdana" panose="020B0604030504040204" pitchFamily="34" charset="0"/>
                </a:rPr>
                <a:t> de </a:t>
              </a:r>
              <a:r>
                <a:rPr lang="en-US" sz="2200" dirty="0" err="1">
                  <a:solidFill>
                    <a:schemeClr val="tx2"/>
                  </a:solidFill>
                  <a:latin typeface="Verdana" panose="020B0604030504040204" pitchFamily="34" charset="0"/>
                </a:rPr>
                <a:t>comércio</a:t>
              </a:r>
              <a:r>
                <a:rPr lang="en-US" sz="2200" dirty="0">
                  <a:solidFill>
                    <a:schemeClr val="tx2"/>
                  </a:solidFill>
                  <a:latin typeface="Verdana" panose="020B0604030504040204" pitchFamily="34" charset="0"/>
                </a:rPr>
                <a:t>, o </a:t>
              </a:r>
              <a:r>
                <a:rPr lang="en-US" sz="2200" dirty="0" err="1">
                  <a:solidFill>
                    <a:schemeClr val="tx2"/>
                  </a:solidFill>
                  <a:latin typeface="Verdana" panose="020B0604030504040204" pitchFamily="34" charset="0"/>
                </a:rPr>
                <a:t>pecuarista</a:t>
              </a:r>
              <a:r>
                <a:rPr lang="en-US" sz="2200" dirty="0">
                  <a:solidFill>
                    <a:schemeClr val="tx2"/>
                  </a:solidFill>
                  <a:latin typeface="Verdana" panose="020B0604030504040204" pitchFamily="34" charset="0"/>
                </a:rPr>
                <a:t> </a:t>
              </a:r>
              <a:r>
                <a:rPr lang="en-US" sz="2200" dirty="0" err="1">
                  <a:solidFill>
                    <a:schemeClr val="tx2"/>
                  </a:solidFill>
                  <a:latin typeface="Verdana" panose="020B0604030504040204" pitchFamily="34" charset="0"/>
                </a:rPr>
                <a:t>escolhe</a:t>
              </a:r>
              <a:r>
                <a:rPr lang="en-US" sz="2200" dirty="0">
                  <a:solidFill>
                    <a:schemeClr val="tx2"/>
                  </a:solidFill>
                  <a:latin typeface="Verdana" panose="020B0604030504040204" pitchFamily="34" charset="0"/>
                </a:rPr>
                <a:t> </a:t>
              </a:r>
              <a:r>
                <a:rPr lang="en-US" sz="2200" dirty="0" err="1">
                  <a:solidFill>
                    <a:schemeClr val="tx2"/>
                  </a:solidFill>
                  <a:latin typeface="Verdana" panose="020B0604030504040204" pitchFamily="34" charset="0"/>
                </a:rPr>
                <a:t>uma</a:t>
              </a:r>
              <a:r>
                <a:rPr lang="en-US" sz="2200" dirty="0">
                  <a:solidFill>
                    <a:schemeClr val="tx2"/>
                  </a:solidFill>
                  <a:latin typeface="Verdana" panose="020B0604030504040204" pitchFamily="34" charset="0"/>
                </a:rPr>
                <a:t> </a:t>
              </a:r>
              <a:r>
                <a:rPr lang="en-US" sz="2200" dirty="0" err="1">
                  <a:solidFill>
                    <a:schemeClr val="tx2"/>
                  </a:solidFill>
                  <a:latin typeface="Verdana" panose="020B0604030504040204" pitchFamily="34" charset="0"/>
                </a:rPr>
                <a:t>combinação</a:t>
              </a:r>
              <a:r>
                <a:rPr lang="en-US" sz="2200" dirty="0">
                  <a:solidFill>
                    <a:schemeClr val="tx2"/>
                  </a:solidFill>
                  <a:latin typeface="Verdana" panose="020B0604030504040204" pitchFamily="34" charset="0"/>
                </a:rPr>
                <a:t> de </a:t>
              </a:r>
              <a:r>
                <a:rPr lang="en-US" sz="2200" dirty="0" err="1">
                  <a:solidFill>
                    <a:schemeClr val="tx2"/>
                  </a:solidFill>
                  <a:latin typeface="Verdana" panose="020B0604030504040204" pitchFamily="34" charset="0"/>
                </a:rPr>
                <a:t>produção</a:t>
              </a:r>
              <a:r>
                <a:rPr lang="en-US" sz="2200" dirty="0">
                  <a:solidFill>
                    <a:schemeClr val="tx2"/>
                  </a:solidFill>
                  <a:latin typeface="Verdana" panose="020B0604030504040204" pitchFamily="34" charset="0"/>
                </a:rPr>
                <a:t> e de </a:t>
              </a:r>
              <a:r>
                <a:rPr lang="en-US" sz="2200" dirty="0" err="1">
                  <a:solidFill>
                    <a:schemeClr val="tx2"/>
                  </a:solidFill>
                  <a:latin typeface="Verdana" panose="020B0604030504040204" pitchFamily="34" charset="0"/>
                </a:rPr>
                <a:t>consumo</a:t>
              </a:r>
              <a:r>
                <a:rPr lang="en-US" sz="2200" dirty="0">
                  <a:solidFill>
                    <a:schemeClr val="tx2"/>
                  </a:solidFill>
                  <a:latin typeface="Verdana" panose="020B0604030504040204" pitchFamily="34" charset="0"/>
                </a:rPr>
                <a:t>.</a:t>
              </a:r>
            </a:p>
            <a:p>
              <a:pPr algn="just" eaLnBrk="1" hangingPunct="1">
                <a:spcBef>
                  <a:spcPct val="50000"/>
                </a:spcBef>
              </a:pPr>
              <a:endParaRPr lang="en-US" sz="2200" b="1" dirty="0">
                <a:latin typeface="Verdana" panose="020B0604030504040204" pitchFamily="34" charset="0"/>
              </a:endParaRPr>
            </a:p>
          </p:txBody>
        </p:sp>
        <p:sp>
          <p:nvSpPr>
            <p:cNvPr id="29" name="Rectangle 46">
              <a:extLst>
                <a:ext uri="{FF2B5EF4-FFF2-40B4-BE49-F238E27FC236}">
                  <a16:creationId xmlns:a16="http://schemas.microsoft.com/office/drawing/2014/main" id="{2160C36C-6A69-4529-826C-8F249D9BB9D6}"/>
                </a:ext>
              </a:extLst>
            </p:cNvPr>
            <p:cNvSpPr>
              <a:spLocks noChangeArrowheads="1"/>
            </p:cNvSpPr>
            <p:nvPr/>
          </p:nvSpPr>
          <p:spPr bwMode="auto">
            <a:xfrm>
              <a:off x="3886200" y="2192558"/>
              <a:ext cx="5319713" cy="116127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sz="2600"/>
            </a:p>
          </p:txBody>
        </p:sp>
        <p:sp>
          <p:nvSpPr>
            <p:cNvPr id="30" name="Line 47">
              <a:extLst>
                <a:ext uri="{FF2B5EF4-FFF2-40B4-BE49-F238E27FC236}">
                  <a16:creationId xmlns:a16="http://schemas.microsoft.com/office/drawing/2014/main" id="{FC61CCDE-5797-4C9A-B1EC-279903505282}"/>
                </a:ext>
              </a:extLst>
            </p:cNvPr>
            <p:cNvSpPr>
              <a:spLocks noChangeShapeType="1"/>
            </p:cNvSpPr>
            <p:nvPr/>
          </p:nvSpPr>
          <p:spPr bwMode="auto">
            <a:xfrm flipH="1">
              <a:off x="4572000" y="3352800"/>
              <a:ext cx="228600" cy="381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grpSp>
      <p:sp>
        <p:nvSpPr>
          <p:cNvPr id="31" name="Rectangle 50">
            <a:extLst>
              <a:ext uri="{FF2B5EF4-FFF2-40B4-BE49-F238E27FC236}">
                <a16:creationId xmlns:a16="http://schemas.microsoft.com/office/drawing/2014/main" id="{C8DFA79D-16F5-403C-95E1-A717F1B25A59}"/>
              </a:ext>
            </a:extLst>
          </p:cNvPr>
          <p:cNvSpPr>
            <a:spLocks noChangeArrowheads="1"/>
          </p:cNvSpPr>
          <p:nvPr/>
        </p:nvSpPr>
        <p:spPr bwMode="auto">
          <a:xfrm>
            <a:off x="232115" y="1050214"/>
            <a:ext cx="8644599" cy="5334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32" name="Rectangle 3">
            <a:extLst>
              <a:ext uri="{FF2B5EF4-FFF2-40B4-BE49-F238E27FC236}">
                <a16:creationId xmlns:a16="http://schemas.microsoft.com/office/drawing/2014/main" id="{3FF794EF-BF1B-4295-982C-2EDF5BCE77AF}"/>
              </a:ext>
            </a:extLst>
          </p:cNvPr>
          <p:cNvSpPr>
            <a:spLocks noGrp="1" noChangeArrowheads="1"/>
          </p:cNvSpPr>
          <p:nvPr>
            <p:ph type="title"/>
          </p:nvPr>
        </p:nvSpPr>
        <p:spPr>
          <a:xfrm>
            <a:off x="460715" y="404812"/>
            <a:ext cx="8215313" cy="433388"/>
          </a:xfrm>
        </p:spPr>
        <p:txBody>
          <a:bodyPr/>
          <a:lstStyle/>
          <a:p>
            <a:pPr eaLnBrk="1" hangingPunct="1">
              <a:lnSpc>
                <a:spcPct val="80000"/>
              </a:lnSpc>
              <a:defRPr/>
            </a:pPr>
            <a:r>
              <a:rPr lang="en-US" sz="3200" dirty="0" err="1">
                <a:solidFill>
                  <a:schemeClr val="tx1"/>
                </a:solidFill>
                <a:effectLst/>
                <a:latin typeface="Arial" panose="020B0604020202020204" pitchFamily="34" charset="0"/>
                <a:cs typeface="Arial" panose="020B0604020202020204" pitchFamily="34" charset="0"/>
              </a:rPr>
              <a:t>Fronteira</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Possibilidades</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Produção</a:t>
            </a:r>
            <a:endParaRPr lang="en-US" sz="3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6873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up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54553343-3D3F-4B5B-B1DD-10F77ADEBF17}"/>
              </a:ext>
            </a:extLst>
          </p:cNvPr>
          <p:cNvSpPr>
            <a:spLocks noGrp="1" noChangeArrowheads="1"/>
          </p:cNvSpPr>
          <p:nvPr>
            <p:ph type="title"/>
          </p:nvPr>
        </p:nvSpPr>
        <p:spPr>
          <a:xfrm>
            <a:off x="1577420" y="53924"/>
            <a:ext cx="6370982" cy="884238"/>
          </a:xfrm>
        </p:spPr>
        <p:txBody>
          <a:bodyPr/>
          <a:lstStyle/>
          <a:p>
            <a:pPr algn="ctr" eaLnBrk="1" hangingPunct="1">
              <a:lnSpc>
                <a:spcPct val="130000"/>
              </a:lnSpc>
              <a:defRPr/>
            </a:pPr>
            <a:r>
              <a:rPr lang="en-US" sz="3600" dirty="0" err="1">
                <a:solidFill>
                  <a:schemeClr val="tx1"/>
                </a:solidFill>
                <a:effectLst/>
                <a:latin typeface="Arial" panose="020B0604020202020204" pitchFamily="34" charset="0"/>
                <a:cs typeface="Arial" panose="020B0604020202020204" pitchFamily="34" charset="0"/>
              </a:rPr>
              <a:t>Especialização</a:t>
            </a:r>
            <a:r>
              <a:rPr lang="en-US" sz="3600" dirty="0">
                <a:solidFill>
                  <a:schemeClr val="tx1"/>
                </a:solidFill>
                <a:effectLst/>
                <a:latin typeface="Arial" panose="020B0604020202020204" pitchFamily="34" charset="0"/>
                <a:cs typeface="Arial" panose="020B0604020202020204" pitchFamily="34" charset="0"/>
              </a:rPr>
              <a:t> e </a:t>
            </a:r>
            <a:r>
              <a:rPr lang="en-US" sz="3600" dirty="0" err="1">
                <a:solidFill>
                  <a:schemeClr val="tx1"/>
                </a:solidFill>
                <a:effectLst/>
                <a:latin typeface="Arial" panose="020B0604020202020204" pitchFamily="34" charset="0"/>
                <a:cs typeface="Arial" panose="020B0604020202020204" pitchFamily="34" charset="0"/>
              </a:rPr>
              <a:t>Comércio</a:t>
            </a:r>
            <a:endParaRPr lang="en-US" sz="3600" dirty="0">
              <a:solidFill>
                <a:schemeClr val="tx1"/>
              </a:solidFill>
              <a:effectLst/>
              <a:latin typeface="Arial" panose="020B0604020202020204" pitchFamily="34" charset="0"/>
              <a:cs typeface="Arial" panose="020B0604020202020204" pitchFamily="34" charset="0"/>
            </a:endParaRPr>
          </a:p>
        </p:txBody>
      </p:sp>
      <p:graphicFrame>
        <p:nvGraphicFramePr>
          <p:cNvPr id="7" name="Group 358">
            <a:extLst>
              <a:ext uri="{FF2B5EF4-FFF2-40B4-BE49-F238E27FC236}">
                <a16:creationId xmlns:a16="http://schemas.microsoft.com/office/drawing/2014/main" id="{E552C05E-A739-4371-9CDE-E2F9002AA30E}"/>
              </a:ext>
            </a:extLst>
          </p:cNvPr>
          <p:cNvGraphicFramePr>
            <a:graphicFrameLocks noGrp="1"/>
          </p:cNvGraphicFramePr>
          <p:nvPr>
            <p:extLst>
              <p:ext uri="{D42A27DB-BD31-4B8C-83A1-F6EECF244321}">
                <p14:modId xmlns:p14="http://schemas.microsoft.com/office/powerpoint/2010/main" val="2472210251"/>
              </p:ext>
            </p:extLst>
          </p:nvPr>
        </p:nvGraphicFramePr>
        <p:xfrm>
          <a:off x="245522" y="1734404"/>
          <a:ext cx="8610600" cy="4834633"/>
        </p:xfrm>
        <a:graphic>
          <a:graphicData uri="http://schemas.openxmlformats.org/drawingml/2006/table">
            <a:tbl>
              <a:tblPr/>
              <a:tblGrid>
                <a:gridCol w="22860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63663">
                  <a:extLst>
                    <a:ext uri="{9D8B030D-6E8A-4147-A177-3AD203B41FA5}">
                      <a16:colId xmlns:a16="http://schemas.microsoft.com/office/drawing/2014/main" val="20002"/>
                    </a:ext>
                  </a:extLst>
                </a:gridCol>
                <a:gridCol w="1638300">
                  <a:extLst>
                    <a:ext uri="{9D8B030D-6E8A-4147-A177-3AD203B41FA5}">
                      <a16:colId xmlns:a16="http://schemas.microsoft.com/office/drawing/2014/main" val="20003"/>
                    </a:ext>
                  </a:extLst>
                </a:gridCol>
                <a:gridCol w="1951037">
                  <a:extLst>
                    <a:ext uri="{9D8B030D-6E8A-4147-A177-3AD203B41FA5}">
                      <a16:colId xmlns:a16="http://schemas.microsoft.com/office/drawing/2014/main" val="20004"/>
                    </a:ext>
                  </a:extLst>
                </a:gridCol>
              </a:tblGrid>
              <a:tr h="533330">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400" b="0" i="0" u="none" strike="noStrike" cap="none" normalizeH="0" baseline="0" dirty="0">
                        <a:ln>
                          <a:noFill/>
                        </a:ln>
                        <a:solidFill>
                          <a:schemeClr val="tx2"/>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chemeClr val="tx1"/>
                          </a:solidFill>
                          <a:effectLst/>
                          <a:latin typeface="Times New Roman" pitchFamily="18" charset="0"/>
                        </a:rPr>
                        <a:t>carne</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err="1">
                          <a:ln>
                            <a:noFill/>
                          </a:ln>
                          <a:solidFill>
                            <a:schemeClr val="tx1"/>
                          </a:solidFill>
                          <a:effectLst/>
                          <a:latin typeface="Times New Roman" pitchFamily="18" charset="0"/>
                        </a:rPr>
                        <a:t>batatas</a:t>
                      </a:r>
                      <a:endParaRPr kumimoji="0" lang="en-US" sz="2600" b="1" i="0" u="none" strike="noStrike" cap="none" normalizeH="0" baseline="0" dirty="0">
                        <a:ln>
                          <a:noFill/>
                        </a:ln>
                        <a:solidFill>
                          <a:schemeClr val="tx1"/>
                        </a:solidFill>
                        <a:effectLst/>
                        <a:latin typeface="Times New Roman" pitchFamily="18" charset="0"/>
                      </a:endParaRP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chemeClr val="tx1"/>
                          </a:solidFill>
                          <a:effectLst/>
                          <a:latin typeface="Times New Roman" pitchFamily="18" charset="0"/>
                        </a:rPr>
                        <a:t>carne</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err="1">
                          <a:ln>
                            <a:noFill/>
                          </a:ln>
                          <a:solidFill>
                            <a:schemeClr val="tx1"/>
                          </a:solidFill>
                          <a:effectLst/>
                          <a:latin typeface="Times New Roman" pitchFamily="18" charset="0"/>
                        </a:rPr>
                        <a:t>batatas</a:t>
                      </a:r>
                      <a:endParaRPr kumimoji="0" lang="en-US" sz="2600" b="1" i="0" u="none" strike="noStrike" cap="none" normalizeH="0" baseline="0" dirty="0">
                        <a:ln>
                          <a:noFill/>
                        </a:ln>
                        <a:solidFill>
                          <a:schemeClr val="tx1"/>
                        </a:solidFill>
                        <a:effectLst/>
                        <a:latin typeface="Times New Roman" pitchFamily="18" charset="0"/>
                      </a:endParaRPr>
                    </a:p>
                  </a:txBody>
                  <a:tcPr marT="45714" marB="4571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346">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err="1">
                          <a:ln>
                            <a:noFill/>
                          </a:ln>
                          <a:solidFill>
                            <a:schemeClr val="tx1"/>
                          </a:solidFill>
                          <a:effectLst/>
                          <a:latin typeface="Times New Roman" pitchFamily="18" charset="0"/>
                        </a:rPr>
                        <a:t>Sem</a:t>
                      </a:r>
                      <a:r>
                        <a:rPr kumimoji="0" lang="en-US" sz="2600" b="1" i="0" u="none" strike="noStrike" cap="none" normalizeH="0" baseline="0" dirty="0">
                          <a:ln>
                            <a:noFill/>
                          </a:ln>
                          <a:solidFill>
                            <a:schemeClr val="tx1"/>
                          </a:solidFill>
                          <a:effectLst/>
                          <a:latin typeface="Times New Roman" pitchFamily="18" charset="0"/>
                        </a:rPr>
                        <a:t> </a:t>
                      </a:r>
                      <a:r>
                        <a:rPr kumimoji="0" lang="en-US" sz="2600" b="1" i="0" u="none" strike="noStrike" cap="none" normalizeH="0" baseline="0" dirty="0" err="1">
                          <a:ln>
                            <a:noFill/>
                          </a:ln>
                          <a:solidFill>
                            <a:schemeClr val="tx1"/>
                          </a:solidFill>
                          <a:effectLst/>
                          <a:latin typeface="Times New Roman" pitchFamily="18" charset="0"/>
                        </a:rPr>
                        <a:t>comércio</a:t>
                      </a:r>
                      <a:endParaRPr kumimoji="0" lang="en-US" sz="2600" b="1" i="0" u="none" strike="noStrike" cap="none" normalizeH="0" baseline="0" dirty="0">
                        <a:ln>
                          <a:noFill/>
                        </a:ln>
                        <a:solidFill>
                          <a:schemeClr val="tx1"/>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6091">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2"/>
                          </a:solidFill>
                          <a:effectLst/>
                          <a:latin typeface="Times New Roman" pitchFamily="18" charset="0"/>
                        </a:rPr>
                        <a:t>produção</a:t>
                      </a:r>
                      <a:r>
                        <a:rPr kumimoji="0" lang="en-US" sz="2600" b="0" i="0" u="none" strike="noStrike" cap="none" normalizeH="0" baseline="0" dirty="0">
                          <a:ln>
                            <a:noFill/>
                          </a:ln>
                          <a:solidFill>
                            <a:schemeClr val="tx2"/>
                          </a:solidFill>
                          <a:effectLst/>
                          <a:latin typeface="Times New Roman" pitchFamily="18" charset="0"/>
                        </a:rPr>
                        <a:t> e </a:t>
                      </a:r>
                      <a:r>
                        <a:rPr kumimoji="0" lang="en-US" sz="2600" b="0" i="0" u="none" strike="noStrike" cap="none" normalizeH="0" baseline="0" dirty="0" err="1">
                          <a:ln>
                            <a:noFill/>
                          </a:ln>
                          <a:solidFill>
                            <a:schemeClr val="tx2"/>
                          </a:solidFill>
                          <a:effectLst/>
                          <a:latin typeface="Times New Roman" pitchFamily="18" charset="0"/>
                        </a:rPr>
                        <a:t>consumo</a:t>
                      </a:r>
                      <a:endParaRPr kumimoji="0" lang="en-US" sz="2600" b="0" i="0" u="none" strike="noStrike" cap="none" normalizeH="0" baseline="0" dirty="0">
                        <a:ln>
                          <a:noFill/>
                        </a:ln>
                        <a:solidFill>
                          <a:schemeClr val="tx2"/>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4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16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12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24 Kg</a:t>
                      </a:r>
                    </a:p>
                  </a:txBody>
                  <a:tcPr marT="45714" marB="4571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346">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chemeClr val="tx1"/>
                          </a:solidFill>
                          <a:effectLst/>
                          <a:latin typeface="Times New Roman" pitchFamily="18" charset="0"/>
                        </a:rPr>
                        <a:t>Com </a:t>
                      </a:r>
                      <a:r>
                        <a:rPr kumimoji="0" lang="en-US" sz="2600" b="1" i="0" u="none" strike="noStrike" cap="none" normalizeH="0" baseline="0" dirty="0" err="1">
                          <a:ln>
                            <a:noFill/>
                          </a:ln>
                          <a:solidFill>
                            <a:schemeClr val="tx1"/>
                          </a:solidFill>
                          <a:effectLst/>
                          <a:latin typeface="Times New Roman" pitchFamily="18" charset="0"/>
                        </a:rPr>
                        <a:t>comércio</a:t>
                      </a:r>
                      <a:endParaRPr kumimoji="0" lang="en-US" sz="2600" b="0" i="0" u="none" strike="noStrike" cap="none" normalizeH="0" baseline="0" dirty="0">
                        <a:ln>
                          <a:noFill/>
                        </a:ln>
                        <a:solidFill>
                          <a:schemeClr val="tx1"/>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a:ln>
                          <a:noFill/>
                        </a:ln>
                        <a:solidFill>
                          <a:schemeClr val="tx2"/>
                        </a:solidFill>
                        <a:effectLst/>
                        <a:latin typeface="Times New Roman" pitchFamily="18" charset="0"/>
                      </a:endParaRPr>
                    </a:p>
                  </a:txBody>
                  <a:tcPr marT="45714" marB="45714"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346">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 </a:t>
                      </a:r>
                      <a:r>
                        <a:rPr kumimoji="0" lang="en-US" sz="2600" b="0" i="0" u="none" strike="noStrike" cap="none" normalizeH="0" baseline="0" dirty="0" err="1">
                          <a:ln>
                            <a:noFill/>
                          </a:ln>
                          <a:solidFill>
                            <a:schemeClr val="tx2"/>
                          </a:solidFill>
                          <a:effectLst/>
                          <a:latin typeface="Times New Roman" pitchFamily="18" charset="0"/>
                        </a:rPr>
                        <a:t>produção</a:t>
                      </a:r>
                      <a:r>
                        <a:rPr kumimoji="0" lang="en-US" sz="2600" b="0" i="0" u="none" strike="noStrike" cap="none" normalizeH="0" baseline="0" dirty="0">
                          <a:ln>
                            <a:noFill/>
                          </a:ln>
                          <a:solidFill>
                            <a:schemeClr val="tx2"/>
                          </a:solidFill>
                          <a:effectLst/>
                          <a:latin typeface="Times New Roman" pitchFamily="18" charset="0"/>
                        </a:rPr>
                        <a:t> </a:t>
                      </a:r>
                    </a:p>
                  </a:txBody>
                  <a:tcPr marT="45714" marB="4571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0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32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18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12 Kg</a:t>
                      </a:r>
                    </a:p>
                  </a:txBody>
                  <a:tcPr marT="45714" marB="4571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359229">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 </a:t>
                      </a:r>
                      <a:r>
                        <a:rPr kumimoji="0" lang="en-US" sz="2600" b="0" i="0" u="none" strike="noStrike" cap="none" normalizeH="0" baseline="0" dirty="0" err="1">
                          <a:ln>
                            <a:noFill/>
                          </a:ln>
                          <a:solidFill>
                            <a:schemeClr val="tx2"/>
                          </a:solidFill>
                          <a:effectLst/>
                          <a:latin typeface="Times New Roman" pitchFamily="18" charset="0"/>
                        </a:rPr>
                        <a:t>comércio</a:t>
                      </a:r>
                      <a:endParaRPr kumimoji="0" lang="en-US" sz="2600" b="0" i="0" u="none" strike="noStrike" cap="none" normalizeH="0" baseline="0" dirty="0">
                        <a:ln>
                          <a:noFill/>
                        </a:ln>
                        <a:solidFill>
                          <a:schemeClr val="tx2"/>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2"/>
                          </a:solidFill>
                          <a:effectLst/>
                          <a:latin typeface="Times New Roman" pitchFamily="18" charset="0"/>
                        </a:rPr>
                        <a:t>Recebe</a:t>
                      </a:r>
                      <a:r>
                        <a:rPr kumimoji="0" lang="en-US" sz="2600" b="0" i="0" u="none" strike="noStrike" cap="none" normalizeH="0" baseline="0" dirty="0">
                          <a:ln>
                            <a:noFill/>
                          </a:ln>
                          <a:solidFill>
                            <a:schemeClr val="tx2"/>
                          </a:solidFill>
                          <a:effectLst/>
                          <a:latin typeface="Times New Roman" pitchFamily="18" charset="0"/>
                        </a:rPr>
                        <a:t>  5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2"/>
                          </a:solidFill>
                          <a:effectLst/>
                          <a:latin typeface="Times New Roman" pitchFamily="18" charset="0"/>
                        </a:rPr>
                        <a:t>Dá</a:t>
                      </a:r>
                      <a:r>
                        <a:rPr kumimoji="0" lang="en-US" sz="2600" b="0" i="0" u="none" strike="noStrike" cap="none" normalizeH="0" baseline="0" dirty="0">
                          <a:ln>
                            <a:noFill/>
                          </a:ln>
                          <a:solidFill>
                            <a:schemeClr val="tx2"/>
                          </a:solidFill>
                          <a:effectLst/>
                          <a:latin typeface="Times New Roman" pitchFamily="18" charset="0"/>
                        </a:rPr>
                        <a:t>       15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a:ln>
                          <a:noFill/>
                        </a:ln>
                        <a:solidFill>
                          <a:schemeClr val="tx2"/>
                        </a:solidFill>
                        <a:effectLst/>
                        <a:latin typeface="Times New Roman" pitchFamily="18" charset="0"/>
                      </a:endParaRPr>
                    </a:p>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2"/>
                          </a:solidFill>
                          <a:effectLst/>
                          <a:latin typeface="Times New Roman" pitchFamily="18" charset="0"/>
                        </a:rPr>
                        <a:t>Dá</a:t>
                      </a:r>
                      <a:r>
                        <a:rPr kumimoji="0" lang="en-US" sz="2600" b="0" i="0" u="none" strike="noStrike" cap="none" normalizeH="0" baseline="0" dirty="0">
                          <a:ln>
                            <a:noFill/>
                          </a:ln>
                          <a:solidFill>
                            <a:schemeClr val="tx2"/>
                          </a:solidFill>
                          <a:effectLst/>
                          <a:latin typeface="Times New Roman" pitchFamily="18" charset="0"/>
                        </a:rPr>
                        <a:t>            5 Kg</a:t>
                      </a:r>
                    </a:p>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a:ln>
                          <a:noFill/>
                        </a:ln>
                        <a:solidFill>
                          <a:schemeClr val="tx2"/>
                        </a:solidFill>
                        <a:effectLst/>
                        <a:latin typeface="Times New Roman" pitchFamily="18" charset="0"/>
                      </a:endParaRP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2"/>
                          </a:solidFill>
                          <a:effectLst/>
                          <a:latin typeface="Times New Roman" pitchFamily="18" charset="0"/>
                        </a:rPr>
                        <a:t> </a:t>
                      </a:r>
                    </a:p>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2"/>
                          </a:solidFill>
                          <a:effectLst/>
                          <a:latin typeface="Times New Roman" pitchFamily="18" charset="0"/>
                        </a:rPr>
                        <a:t>Recebe</a:t>
                      </a:r>
                      <a:r>
                        <a:rPr kumimoji="0" lang="en-US" sz="2600" b="0" i="0" u="none" strike="noStrike" cap="none" normalizeH="0" baseline="0" dirty="0">
                          <a:ln>
                            <a:noFill/>
                          </a:ln>
                          <a:solidFill>
                            <a:schemeClr val="tx2"/>
                          </a:solidFill>
                          <a:effectLst/>
                          <a:latin typeface="Times New Roman" pitchFamily="18" charset="0"/>
                        </a:rPr>
                        <a:t>        15 Kg</a:t>
                      </a:r>
                    </a:p>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a:ln>
                          <a:noFill/>
                        </a:ln>
                        <a:solidFill>
                          <a:schemeClr val="tx2"/>
                        </a:solidFill>
                        <a:effectLst/>
                        <a:latin typeface="Times New Roman" pitchFamily="18" charset="0"/>
                      </a:endParaRPr>
                    </a:p>
                  </a:txBody>
                  <a:tcPr marT="45714" marB="4571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346">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1"/>
                          </a:solidFill>
                          <a:effectLst/>
                          <a:latin typeface="Times New Roman" pitchFamily="18" charset="0"/>
                        </a:rPr>
                        <a:t>consumo</a:t>
                      </a:r>
                      <a:endParaRPr kumimoji="0" lang="en-US" sz="2600" b="0" i="0" u="none" strike="noStrike" cap="none" normalizeH="0" baseline="0" dirty="0">
                        <a:ln>
                          <a:noFill/>
                        </a:ln>
                        <a:solidFill>
                          <a:schemeClr val="tx1"/>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5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17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13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27 Kg</a:t>
                      </a:r>
                    </a:p>
                  </a:txBody>
                  <a:tcPr marT="45714" marB="4571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6091">
                <a:tc>
                  <a:txBody>
                    <a:bodyPr/>
                    <a:lstStyle/>
                    <a:p>
                      <a:pPr marL="0" marR="0" lvl="0" indent="0" algn="l"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FF0000"/>
                          </a:solidFill>
                          <a:effectLst/>
                          <a:latin typeface="Times New Roman" pitchFamily="18" charset="0"/>
                        </a:rPr>
                        <a:t>GANHOS do </a:t>
                      </a:r>
                      <a:r>
                        <a:rPr kumimoji="0" lang="en-US" sz="2600" b="1" i="0" u="none" strike="noStrike" cap="none" normalizeH="0" baseline="0" dirty="0" err="1">
                          <a:ln>
                            <a:noFill/>
                          </a:ln>
                          <a:solidFill>
                            <a:srgbClr val="FF0000"/>
                          </a:solidFill>
                          <a:effectLst/>
                          <a:latin typeface="Times New Roman" pitchFamily="18" charset="0"/>
                        </a:rPr>
                        <a:t>comércio</a:t>
                      </a:r>
                      <a:endParaRPr kumimoji="0" lang="en-US" sz="2600" b="1" i="0" u="none" strike="noStrike" cap="none" normalizeH="0" baseline="0" dirty="0">
                        <a:ln>
                          <a:noFill/>
                        </a:ln>
                        <a:solidFill>
                          <a:srgbClr val="FF0000"/>
                        </a:solidFill>
                        <a:effectLst/>
                        <a:latin typeface="Times New Roman" pitchFamily="18" charset="0"/>
                      </a:endParaRPr>
                    </a:p>
                  </a:txBody>
                  <a:tcPr marT="45714" marB="4571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FF0000"/>
                          </a:solidFill>
                          <a:effectLst/>
                          <a:latin typeface="Times New Roman" pitchFamily="18" charset="0"/>
                        </a:rPr>
                        <a:t>+ 1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FF0000"/>
                          </a:solidFill>
                          <a:effectLst/>
                          <a:latin typeface="Times New Roman" pitchFamily="18" charset="0"/>
                        </a:rPr>
                        <a:t>+ 1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FF0000"/>
                          </a:solidFill>
                          <a:effectLst/>
                          <a:latin typeface="Times New Roman" pitchFamily="18" charset="0"/>
                        </a:rPr>
                        <a:t>+ 1 Kg</a:t>
                      </a:r>
                    </a:p>
                  </a:txBody>
                  <a:tcPr marT="45714" marB="4571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a:ln>
                            <a:noFill/>
                          </a:ln>
                          <a:solidFill>
                            <a:srgbClr val="FF0000"/>
                          </a:solidFill>
                          <a:effectLst/>
                          <a:latin typeface="Times New Roman" pitchFamily="18" charset="0"/>
                        </a:rPr>
                        <a:t>+ 3 Kg</a:t>
                      </a:r>
                    </a:p>
                  </a:txBody>
                  <a:tcPr marT="45714" marB="4571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 name="Text Box 77">
            <a:extLst>
              <a:ext uri="{FF2B5EF4-FFF2-40B4-BE49-F238E27FC236}">
                <a16:creationId xmlns:a16="http://schemas.microsoft.com/office/drawing/2014/main" id="{F0C5358F-8A66-4A14-AD34-352BB9C9A0E8}"/>
              </a:ext>
            </a:extLst>
          </p:cNvPr>
          <p:cNvSpPr txBox="1">
            <a:spLocks noChangeArrowheads="1"/>
          </p:cNvSpPr>
          <p:nvPr/>
        </p:nvSpPr>
        <p:spPr bwMode="auto">
          <a:xfrm>
            <a:off x="2836322" y="1124804"/>
            <a:ext cx="2514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2600" dirty="0">
                <a:solidFill>
                  <a:schemeClr val="tx2"/>
                </a:solidFill>
                <a:latin typeface="Verdana" panose="020B0604030504040204" pitchFamily="34" charset="0"/>
              </a:rPr>
              <a:t>  </a:t>
            </a:r>
            <a:r>
              <a:rPr lang="en-US" sz="2600" b="1" dirty="0" err="1">
                <a:latin typeface="Verdana" panose="020B0604030504040204" pitchFamily="34" charset="0"/>
              </a:rPr>
              <a:t>Agricultor</a:t>
            </a:r>
            <a:endParaRPr lang="en-US" sz="2600" b="1" dirty="0">
              <a:latin typeface="Verdana" panose="020B0604030504040204" pitchFamily="34" charset="0"/>
            </a:endParaRPr>
          </a:p>
        </p:txBody>
      </p:sp>
      <p:sp>
        <p:nvSpPr>
          <p:cNvPr id="9" name="Text Box 78">
            <a:extLst>
              <a:ext uri="{FF2B5EF4-FFF2-40B4-BE49-F238E27FC236}">
                <a16:creationId xmlns:a16="http://schemas.microsoft.com/office/drawing/2014/main" id="{C7BFE993-2449-4FC9-8835-EDCA42096A7E}"/>
              </a:ext>
            </a:extLst>
          </p:cNvPr>
          <p:cNvSpPr txBox="1">
            <a:spLocks noChangeArrowheads="1"/>
          </p:cNvSpPr>
          <p:nvPr/>
        </p:nvSpPr>
        <p:spPr bwMode="auto">
          <a:xfrm>
            <a:off x="5808122" y="1124804"/>
            <a:ext cx="2667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dirty="0">
                <a:latin typeface="Verdana" panose="020B0604030504040204" pitchFamily="34" charset="0"/>
              </a:rPr>
              <a:t>   </a:t>
            </a:r>
            <a:r>
              <a:rPr lang="en-US" sz="2600" b="1" dirty="0" err="1">
                <a:latin typeface="Verdana" panose="020B0604030504040204" pitchFamily="34" charset="0"/>
              </a:rPr>
              <a:t>Pecuarista</a:t>
            </a:r>
            <a:endParaRPr lang="en-US" sz="2600" b="1" dirty="0">
              <a:latin typeface="Verdana" panose="020B0604030504040204" pitchFamily="34" charset="0"/>
            </a:endParaRPr>
          </a:p>
        </p:txBody>
      </p:sp>
      <p:sp>
        <p:nvSpPr>
          <p:cNvPr id="10" name="Rectangle 360">
            <a:extLst>
              <a:ext uri="{FF2B5EF4-FFF2-40B4-BE49-F238E27FC236}">
                <a16:creationId xmlns:a16="http://schemas.microsoft.com/office/drawing/2014/main" id="{96F7D7A0-EF43-41C5-93D3-D254CAA9876A}"/>
              </a:ext>
            </a:extLst>
          </p:cNvPr>
          <p:cNvSpPr>
            <a:spLocks noChangeArrowheads="1"/>
          </p:cNvSpPr>
          <p:nvPr/>
        </p:nvSpPr>
        <p:spPr bwMode="auto">
          <a:xfrm>
            <a:off x="2531522" y="1124804"/>
            <a:ext cx="632460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1" name="Line 361">
            <a:extLst>
              <a:ext uri="{FF2B5EF4-FFF2-40B4-BE49-F238E27FC236}">
                <a16:creationId xmlns:a16="http://schemas.microsoft.com/office/drawing/2014/main" id="{62D50B7A-CF87-4EE3-BC92-20176E6BCB4C}"/>
              </a:ext>
            </a:extLst>
          </p:cNvPr>
          <p:cNvSpPr>
            <a:spLocks noChangeShapeType="1"/>
          </p:cNvSpPr>
          <p:nvPr/>
        </p:nvSpPr>
        <p:spPr bwMode="auto">
          <a:xfrm>
            <a:off x="5261470" y="1124804"/>
            <a:ext cx="0" cy="609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Tree>
    <p:extLst>
      <p:ext uri="{BB962C8B-B14F-4D97-AF65-F5344CB8AC3E}">
        <p14:creationId xmlns:p14="http://schemas.microsoft.com/office/powerpoint/2010/main" val="2863896961"/>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6">
            <a:extLst>
              <a:ext uri="{FF2B5EF4-FFF2-40B4-BE49-F238E27FC236}">
                <a16:creationId xmlns:a16="http://schemas.microsoft.com/office/drawing/2014/main" id="{87A3CA3B-EF5C-454D-A71D-897A486EFF93}"/>
              </a:ext>
            </a:extLst>
          </p:cNvPr>
          <p:cNvSpPr>
            <a:spLocks noChangeArrowheads="1"/>
          </p:cNvSpPr>
          <p:nvPr/>
        </p:nvSpPr>
        <p:spPr bwMode="auto">
          <a:xfrm>
            <a:off x="2053881" y="1247336"/>
            <a:ext cx="6248400" cy="531814"/>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8" name="Rectangle 16">
            <a:extLst>
              <a:ext uri="{FF2B5EF4-FFF2-40B4-BE49-F238E27FC236}">
                <a16:creationId xmlns:a16="http://schemas.microsoft.com/office/drawing/2014/main" id="{9285E6F1-437F-4B5C-B29F-02FB1E3233B5}"/>
              </a:ext>
            </a:extLst>
          </p:cNvPr>
          <p:cNvSpPr>
            <a:spLocks noChangeArrowheads="1"/>
          </p:cNvSpPr>
          <p:nvPr/>
        </p:nvSpPr>
        <p:spPr bwMode="auto">
          <a:xfrm>
            <a:off x="2376145" y="2017275"/>
            <a:ext cx="4738687" cy="3495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9" name="Freeform 17">
            <a:extLst>
              <a:ext uri="{FF2B5EF4-FFF2-40B4-BE49-F238E27FC236}">
                <a16:creationId xmlns:a16="http://schemas.microsoft.com/office/drawing/2014/main" id="{6FC03644-34BB-41BC-809A-CBA199DA5413}"/>
              </a:ext>
            </a:extLst>
          </p:cNvPr>
          <p:cNvSpPr>
            <a:spLocks/>
          </p:cNvSpPr>
          <p:nvPr/>
        </p:nvSpPr>
        <p:spPr bwMode="auto">
          <a:xfrm>
            <a:off x="2376145" y="2017275"/>
            <a:ext cx="4738687" cy="3495675"/>
          </a:xfrm>
          <a:custGeom>
            <a:avLst/>
            <a:gdLst>
              <a:gd name="T0" fmla="*/ 0 w 2985"/>
              <a:gd name="T1" fmla="*/ 0 h 2202"/>
              <a:gd name="T2" fmla="*/ 0 w 2985"/>
              <a:gd name="T3" fmla="*/ 2147483647 h 2202"/>
              <a:gd name="T4" fmla="*/ 2147483647 w 2985"/>
              <a:gd name="T5" fmla="*/ 2147483647 h 2202"/>
              <a:gd name="T6" fmla="*/ 0 60000 65536"/>
              <a:gd name="T7" fmla="*/ 0 60000 65536"/>
              <a:gd name="T8" fmla="*/ 0 60000 65536"/>
              <a:gd name="T9" fmla="*/ 0 w 2985"/>
              <a:gd name="T10" fmla="*/ 0 h 2202"/>
              <a:gd name="T11" fmla="*/ 2985 w 2985"/>
              <a:gd name="T12" fmla="*/ 2202 h 2202"/>
            </a:gdLst>
            <a:ahLst/>
            <a:cxnLst>
              <a:cxn ang="T6">
                <a:pos x="T0" y="T1"/>
              </a:cxn>
              <a:cxn ang="T7">
                <a:pos x="T2" y="T3"/>
              </a:cxn>
              <a:cxn ang="T8">
                <a:pos x="T4" y="T5"/>
              </a:cxn>
            </a:cxnLst>
            <a:rect l="T9" t="T10" r="T11" b="T12"/>
            <a:pathLst>
              <a:path w="2985" h="2202">
                <a:moveTo>
                  <a:pt x="0" y="0"/>
                </a:moveTo>
                <a:lnTo>
                  <a:pt x="0" y="2202"/>
                </a:lnTo>
                <a:lnTo>
                  <a:pt x="2985" y="2202"/>
                </a:lnTo>
              </a:path>
            </a:pathLst>
          </a:custGeom>
          <a:noFill/>
          <a:ln w="38100">
            <a:solidFill>
              <a:srgbClr val="00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0" name="Line 18">
            <a:extLst>
              <a:ext uri="{FF2B5EF4-FFF2-40B4-BE49-F238E27FC236}">
                <a16:creationId xmlns:a16="http://schemas.microsoft.com/office/drawing/2014/main" id="{2E7EA99C-E497-48B9-9B13-28C530BCFC17}"/>
              </a:ext>
            </a:extLst>
          </p:cNvPr>
          <p:cNvSpPr>
            <a:spLocks noChangeShapeType="1"/>
          </p:cNvSpPr>
          <p:nvPr/>
        </p:nvSpPr>
        <p:spPr bwMode="auto">
          <a:xfrm>
            <a:off x="2376144" y="3974661"/>
            <a:ext cx="3109912" cy="1538288"/>
          </a:xfrm>
          <a:prstGeom prst="line">
            <a:avLst/>
          </a:prstGeom>
          <a:noFill/>
          <a:ln w="42863">
            <a:solidFill>
              <a:srgbClr val="004C9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 name="Rectangle 19">
            <a:extLst>
              <a:ext uri="{FF2B5EF4-FFF2-40B4-BE49-F238E27FC236}">
                <a16:creationId xmlns:a16="http://schemas.microsoft.com/office/drawing/2014/main" id="{5903D235-6E24-4A15-B5B6-4C2F76E94CA3}"/>
              </a:ext>
            </a:extLst>
          </p:cNvPr>
          <p:cNvSpPr>
            <a:spLocks noChangeArrowheads="1"/>
          </p:cNvSpPr>
          <p:nvPr/>
        </p:nvSpPr>
        <p:spPr bwMode="auto">
          <a:xfrm>
            <a:off x="6016281" y="5666936"/>
            <a:ext cx="1963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Batatas (Kg)</a:t>
            </a:r>
          </a:p>
        </p:txBody>
      </p:sp>
      <p:grpSp>
        <p:nvGrpSpPr>
          <p:cNvPr id="12" name="Group 20">
            <a:extLst>
              <a:ext uri="{FF2B5EF4-FFF2-40B4-BE49-F238E27FC236}">
                <a16:creationId xmlns:a16="http://schemas.microsoft.com/office/drawing/2014/main" id="{E1F3EA71-EE24-4889-99C1-6223D5966C67}"/>
              </a:ext>
            </a:extLst>
          </p:cNvPr>
          <p:cNvGrpSpPr>
            <a:grpSpLocks/>
          </p:cNvGrpSpPr>
          <p:nvPr/>
        </p:nvGrpSpPr>
        <p:grpSpPr bwMode="auto">
          <a:xfrm>
            <a:off x="2096744" y="4600136"/>
            <a:ext cx="1835150" cy="1524000"/>
            <a:chOff x="1371" y="2880"/>
            <a:chExt cx="1156" cy="960"/>
          </a:xfrm>
        </p:grpSpPr>
        <p:sp>
          <p:nvSpPr>
            <p:cNvPr id="13" name="Freeform 21">
              <a:extLst>
                <a:ext uri="{FF2B5EF4-FFF2-40B4-BE49-F238E27FC236}">
                  <a16:creationId xmlns:a16="http://schemas.microsoft.com/office/drawing/2014/main" id="{9BEE34CD-23F7-4610-82CE-D10778DD1565}"/>
                </a:ext>
              </a:extLst>
            </p:cNvPr>
            <p:cNvSpPr>
              <a:spLocks/>
            </p:cNvSpPr>
            <p:nvPr/>
          </p:nvSpPr>
          <p:spPr bwMode="auto">
            <a:xfrm>
              <a:off x="1547" y="2970"/>
              <a:ext cx="980" cy="485"/>
            </a:xfrm>
            <a:custGeom>
              <a:avLst/>
              <a:gdLst>
                <a:gd name="T0" fmla="*/ 0 w 980"/>
                <a:gd name="T1" fmla="*/ 0 h 485"/>
                <a:gd name="T2" fmla="*/ 980 w 980"/>
                <a:gd name="T3" fmla="*/ 0 h 485"/>
                <a:gd name="T4" fmla="*/ 980 w 980"/>
                <a:gd name="T5" fmla="*/ 485 h 485"/>
                <a:gd name="T6" fmla="*/ 0 60000 65536"/>
                <a:gd name="T7" fmla="*/ 0 60000 65536"/>
                <a:gd name="T8" fmla="*/ 0 60000 65536"/>
                <a:gd name="T9" fmla="*/ 0 w 980"/>
                <a:gd name="T10" fmla="*/ 0 h 485"/>
                <a:gd name="T11" fmla="*/ 980 w 980"/>
                <a:gd name="T12" fmla="*/ 485 h 485"/>
              </a:gdLst>
              <a:ahLst/>
              <a:cxnLst>
                <a:cxn ang="T6">
                  <a:pos x="T0" y="T1"/>
                </a:cxn>
                <a:cxn ang="T7">
                  <a:pos x="T2" y="T3"/>
                </a:cxn>
                <a:cxn ang="T8">
                  <a:pos x="T4" y="T5"/>
                </a:cxn>
              </a:cxnLst>
              <a:rect l="T9" t="T10" r="T11" b="T12"/>
              <a:pathLst>
                <a:path w="980" h="485">
                  <a:moveTo>
                    <a:pt x="0" y="0"/>
                  </a:moveTo>
                  <a:lnTo>
                    <a:pt x="980" y="0"/>
                  </a:lnTo>
                  <a:lnTo>
                    <a:pt x="980" y="485"/>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4" name="Freeform 22">
              <a:extLst>
                <a:ext uri="{FF2B5EF4-FFF2-40B4-BE49-F238E27FC236}">
                  <a16:creationId xmlns:a16="http://schemas.microsoft.com/office/drawing/2014/main" id="{A5FB76E2-65D5-47EB-BE49-29A54F4D6FEE}"/>
                </a:ext>
              </a:extLst>
            </p:cNvPr>
            <p:cNvSpPr>
              <a:spLocks/>
            </p:cNvSpPr>
            <p:nvPr/>
          </p:nvSpPr>
          <p:spPr bwMode="auto">
            <a:xfrm>
              <a:off x="2435" y="3473"/>
              <a:ext cx="92" cy="173"/>
            </a:xfrm>
            <a:custGeom>
              <a:avLst/>
              <a:gdLst>
                <a:gd name="T0" fmla="*/ 0 w 92"/>
                <a:gd name="T1" fmla="*/ 173 h 173"/>
                <a:gd name="T2" fmla="*/ 92 w 92"/>
                <a:gd name="T3" fmla="*/ 173 h 173"/>
                <a:gd name="T4" fmla="*/ 92 w 92"/>
                <a:gd name="T5" fmla="*/ 0 h 173"/>
                <a:gd name="T6" fmla="*/ 0 60000 65536"/>
                <a:gd name="T7" fmla="*/ 0 60000 65536"/>
                <a:gd name="T8" fmla="*/ 0 60000 65536"/>
                <a:gd name="T9" fmla="*/ 0 w 92"/>
                <a:gd name="T10" fmla="*/ 0 h 173"/>
                <a:gd name="T11" fmla="*/ 92 w 92"/>
                <a:gd name="T12" fmla="*/ 173 h 173"/>
              </a:gdLst>
              <a:ahLst/>
              <a:cxnLst>
                <a:cxn ang="T6">
                  <a:pos x="T0" y="T1"/>
                </a:cxn>
                <a:cxn ang="T7">
                  <a:pos x="T2" y="T3"/>
                </a:cxn>
                <a:cxn ang="T8">
                  <a:pos x="T4" y="T5"/>
                </a:cxn>
              </a:cxnLst>
              <a:rect l="T9" t="T10" r="T11" b="T12"/>
              <a:pathLst>
                <a:path w="92" h="173">
                  <a:moveTo>
                    <a:pt x="0" y="173"/>
                  </a:moveTo>
                  <a:lnTo>
                    <a:pt x="92" y="173"/>
                  </a:lnTo>
                  <a:lnTo>
                    <a:pt x="92" y="0"/>
                  </a:lnTo>
                </a:path>
              </a:pathLst>
            </a:custGeom>
            <a:noFill/>
            <a:ln w="142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5" name="Rectangle 23">
              <a:extLst>
                <a:ext uri="{FF2B5EF4-FFF2-40B4-BE49-F238E27FC236}">
                  <a16:creationId xmlns:a16="http://schemas.microsoft.com/office/drawing/2014/main" id="{5285C4D7-BEDB-4AA5-A28C-A11B9CC1B210}"/>
                </a:ext>
              </a:extLst>
            </p:cNvPr>
            <p:cNvSpPr>
              <a:spLocks noChangeArrowheads="1"/>
            </p:cNvSpPr>
            <p:nvPr/>
          </p:nvSpPr>
          <p:spPr bwMode="auto">
            <a:xfrm>
              <a:off x="1371" y="2880"/>
              <a:ext cx="11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4</a:t>
              </a:r>
              <a:endParaRPr lang="en-US" sz="2600"/>
            </a:p>
          </p:txBody>
        </p:sp>
        <p:sp>
          <p:nvSpPr>
            <p:cNvPr id="16" name="Rectangle 24">
              <a:extLst>
                <a:ext uri="{FF2B5EF4-FFF2-40B4-BE49-F238E27FC236}">
                  <a16:creationId xmlns:a16="http://schemas.microsoft.com/office/drawing/2014/main" id="{42573EE0-BB44-4D11-B868-C6FDE53FA30A}"/>
                </a:ext>
              </a:extLst>
            </p:cNvPr>
            <p:cNvSpPr>
              <a:spLocks noChangeArrowheads="1"/>
            </p:cNvSpPr>
            <p:nvPr/>
          </p:nvSpPr>
          <p:spPr bwMode="auto">
            <a:xfrm>
              <a:off x="2208" y="3588"/>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16</a:t>
              </a:r>
              <a:endParaRPr lang="en-US" sz="2600"/>
            </a:p>
          </p:txBody>
        </p:sp>
      </p:grpSp>
      <p:grpSp>
        <p:nvGrpSpPr>
          <p:cNvPr id="17" name="Group 25">
            <a:extLst>
              <a:ext uri="{FF2B5EF4-FFF2-40B4-BE49-F238E27FC236}">
                <a16:creationId xmlns:a16="http://schemas.microsoft.com/office/drawing/2014/main" id="{AE6C02F8-E017-48A5-84F9-CD09E8123544}"/>
              </a:ext>
            </a:extLst>
          </p:cNvPr>
          <p:cNvGrpSpPr>
            <a:grpSpLocks/>
          </p:cNvGrpSpPr>
          <p:nvPr/>
        </p:nvGrpSpPr>
        <p:grpSpPr bwMode="auto">
          <a:xfrm>
            <a:off x="2082456" y="4295337"/>
            <a:ext cx="2478088" cy="1838325"/>
            <a:chOff x="1362" y="2688"/>
            <a:chExt cx="1561" cy="1158"/>
          </a:xfrm>
        </p:grpSpPr>
        <p:sp>
          <p:nvSpPr>
            <p:cNvPr id="18" name="Freeform 26">
              <a:extLst>
                <a:ext uri="{FF2B5EF4-FFF2-40B4-BE49-F238E27FC236}">
                  <a16:creationId xmlns:a16="http://schemas.microsoft.com/office/drawing/2014/main" id="{B396FFA2-2226-4D59-BCD3-6E92447C11E3}"/>
                </a:ext>
              </a:extLst>
            </p:cNvPr>
            <p:cNvSpPr>
              <a:spLocks/>
            </p:cNvSpPr>
            <p:nvPr/>
          </p:nvSpPr>
          <p:spPr bwMode="auto">
            <a:xfrm>
              <a:off x="1547" y="2852"/>
              <a:ext cx="1044" cy="603"/>
            </a:xfrm>
            <a:custGeom>
              <a:avLst/>
              <a:gdLst>
                <a:gd name="T0" fmla="*/ 0 w 1044"/>
                <a:gd name="T1" fmla="*/ 0 h 603"/>
                <a:gd name="T2" fmla="*/ 1044 w 1044"/>
                <a:gd name="T3" fmla="*/ 0 h 603"/>
                <a:gd name="T4" fmla="*/ 1044 w 1044"/>
                <a:gd name="T5" fmla="*/ 603 h 603"/>
                <a:gd name="T6" fmla="*/ 0 60000 65536"/>
                <a:gd name="T7" fmla="*/ 0 60000 65536"/>
                <a:gd name="T8" fmla="*/ 0 60000 65536"/>
                <a:gd name="T9" fmla="*/ 0 w 1044"/>
                <a:gd name="T10" fmla="*/ 0 h 603"/>
                <a:gd name="T11" fmla="*/ 1044 w 1044"/>
                <a:gd name="T12" fmla="*/ 603 h 603"/>
              </a:gdLst>
              <a:ahLst/>
              <a:cxnLst>
                <a:cxn ang="T6">
                  <a:pos x="T0" y="T1"/>
                </a:cxn>
                <a:cxn ang="T7">
                  <a:pos x="T2" y="T3"/>
                </a:cxn>
                <a:cxn ang="T8">
                  <a:pos x="T4" y="T5"/>
                </a:cxn>
              </a:cxnLst>
              <a:rect l="T9" t="T10" r="T11" b="T12"/>
              <a:pathLst>
                <a:path w="1044" h="603">
                  <a:moveTo>
                    <a:pt x="0" y="0"/>
                  </a:moveTo>
                  <a:lnTo>
                    <a:pt x="1044" y="0"/>
                  </a:lnTo>
                  <a:lnTo>
                    <a:pt x="1044" y="603"/>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9" name="Freeform 27">
              <a:extLst>
                <a:ext uri="{FF2B5EF4-FFF2-40B4-BE49-F238E27FC236}">
                  <a16:creationId xmlns:a16="http://schemas.microsoft.com/office/drawing/2014/main" id="{657FED45-E571-42CC-8D80-3A6237529B8E}"/>
                </a:ext>
              </a:extLst>
            </p:cNvPr>
            <p:cNvSpPr>
              <a:spLocks/>
            </p:cNvSpPr>
            <p:nvPr/>
          </p:nvSpPr>
          <p:spPr bwMode="auto">
            <a:xfrm>
              <a:off x="2591" y="3473"/>
              <a:ext cx="82" cy="173"/>
            </a:xfrm>
            <a:custGeom>
              <a:avLst/>
              <a:gdLst>
                <a:gd name="T0" fmla="*/ 82 w 82"/>
                <a:gd name="T1" fmla="*/ 173 h 173"/>
                <a:gd name="T2" fmla="*/ 0 w 82"/>
                <a:gd name="T3" fmla="*/ 173 h 173"/>
                <a:gd name="T4" fmla="*/ 0 w 82"/>
                <a:gd name="T5" fmla="*/ 0 h 173"/>
                <a:gd name="T6" fmla="*/ 0 60000 65536"/>
                <a:gd name="T7" fmla="*/ 0 60000 65536"/>
                <a:gd name="T8" fmla="*/ 0 60000 65536"/>
                <a:gd name="T9" fmla="*/ 0 w 82"/>
                <a:gd name="T10" fmla="*/ 0 h 173"/>
                <a:gd name="T11" fmla="*/ 82 w 82"/>
                <a:gd name="T12" fmla="*/ 173 h 173"/>
              </a:gdLst>
              <a:ahLst/>
              <a:cxnLst>
                <a:cxn ang="T6">
                  <a:pos x="T0" y="T1"/>
                </a:cxn>
                <a:cxn ang="T7">
                  <a:pos x="T2" y="T3"/>
                </a:cxn>
                <a:cxn ang="T8">
                  <a:pos x="T4" y="T5"/>
                </a:cxn>
              </a:cxnLst>
              <a:rect l="T9" t="T10" r="T11" b="T12"/>
              <a:pathLst>
                <a:path w="82" h="173">
                  <a:moveTo>
                    <a:pt x="82" y="173"/>
                  </a:moveTo>
                  <a:lnTo>
                    <a:pt x="0" y="173"/>
                  </a:lnTo>
                  <a:lnTo>
                    <a:pt x="0" y="0"/>
                  </a:lnTo>
                </a:path>
              </a:pathLst>
            </a:custGeom>
            <a:noFill/>
            <a:ln w="142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20" name="Rectangle 28">
              <a:extLst>
                <a:ext uri="{FF2B5EF4-FFF2-40B4-BE49-F238E27FC236}">
                  <a16:creationId xmlns:a16="http://schemas.microsoft.com/office/drawing/2014/main" id="{623A6AA4-0F38-4255-8378-20BFB84FB4E4}"/>
                </a:ext>
              </a:extLst>
            </p:cNvPr>
            <p:cNvSpPr>
              <a:spLocks noChangeArrowheads="1"/>
            </p:cNvSpPr>
            <p:nvPr/>
          </p:nvSpPr>
          <p:spPr bwMode="auto">
            <a:xfrm>
              <a:off x="1362" y="2688"/>
              <a:ext cx="12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a:solidFill>
                    <a:srgbClr val="000000"/>
                  </a:solidFill>
                  <a:latin typeface="Arial" panose="020B0604020202020204" pitchFamily="34" charset="0"/>
                </a:rPr>
                <a:t>5</a:t>
              </a:r>
              <a:endParaRPr lang="en-US" sz="2800"/>
            </a:p>
          </p:txBody>
        </p:sp>
        <p:sp>
          <p:nvSpPr>
            <p:cNvPr id="21" name="Rectangle 29">
              <a:extLst>
                <a:ext uri="{FF2B5EF4-FFF2-40B4-BE49-F238E27FC236}">
                  <a16:creationId xmlns:a16="http://schemas.microsoft.com/office/drawing/2014/main" id="{3CF3544C-156B-4768-8993-6B5F407CFE87}"/>
                </a:ext>
              </a:extLst>
            </p:cNvPr>
            <p:cNvSpPr>
              <a:spLocks noChangeArrowheads="1"/>
            </p:cNvSpPr>
            <p:nvPr/>
          </p:nvSpPr>
          <p:spPr bwMode="auto">
            <a:xfrm>
              <a:off x="2689" y="3594"/>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17</a:t>
              </a:r>
              <a:endParaRPr lang="en-US" sz="2600"/>
            </a:p>
          </p:txBody>
        </p:sp>
      </p:grpSp>
      <p:grpSp>
        <p:nvGrpSpPr>
          <p:cNvPr id="22" name="Group 30">
            <a:extLst>
              <a:ext uri="{FF2B5EF4-FFF2-40B4-BE49-F238E27FC236}">
                <a16:creationId xmlns:a16="http://schemas.microsoft.com/office/drawing/2014/main" id="{4BCF87E4-B5CD-48FB-B9FC-C6040E08F8F2}"/>
              </a:ext>
            </a:extLst>
          </p:cNvPr>
          <p:cNvGrpSpPr>
            <a:grpSpLocks/>
          </p:cNvGrpSpPr>
          <p:nvPr/>
        </p:nvGrpSpPr>
        <p:grpSpPr bwMode="auto">
          <a:xfrm>
            <a:off x="2130081" y="3685737"/>
            <a:ext cx="3646488" cy="2270125"/>
            <a:chOff x="1392" y="2304"/>
            <a:chExt cx="2297" cy="1430"/>
          </a:xfrm>
        </p:grpSpPr>
        <p:sp>
          <p:nvSpPr>
            <p:cNvPr id="23" name="Oval 31">
              <a:extLst>
                <a:ext uri="{FF2B5EF4-FFF2-40B4-BE49-F238E27FC236}">
                  <a16:creationId xmlns:a16="http://schemas.microsoft.com/office/drawing/2014/main" id="{A9212009-7F88-44F5-89B5-41707FD4FAC0}"/>
                </a:ext>
              </a:extLst>
            </p:cNvPr>
            <p:cNvSpPr>
              <a:spLocks noChangeArrowheads="1"/>
            </p:cNvSpPr>
            <p:nvPr/>
          </p:nvSpPr>
          <p:spPr bwMode="auto">
            <a:xfrm>
              <a:off x="3470" y="3427"/>
              <a:ext cx="64"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4" name="Oval 32">
              <a:extLst>
                <a:ext uri="{FF2B5EF4-FFF2-40B4-BE49-F238E27FC236}">
                  <a16:creationId xmlns:a16="http://schemas.microsoft.com/office/drawing/2014/main" id="{F970B61D-9922-4DBE-B869-8438A7FB2170}"/>
                </a:ext>
              </a:extLst>
            </p:cNvPr>
            <p:cNvSpPr>
              <a:spLocks noChangeArrowheads="1"/>
            </p:cNvSpPr>
            <p:nvPr/>
          </p:nvSpPr>
          <p:spPr bwMode="auto">
            <a:xfrm>
              <a:off x="1520" y="2450"/>
              <a:ext cx="64"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5" name="Rectangle 33">
              <a:extLst>
                <a:ext uri="{FF2B5EF4-FFF2-40B4-BE49-F238E27FC236}">
                  <a16:creationId xmlns:a16="http://schemas.microsoft.com/office/drawing/2014/main" id="{36BE4B20-E42C-4B8A-B0B9-4169004101E8}"/>
                </a:ext>
              </a:extLst>
            </p:cNvPr>
            <p:cNvSpPr>
              <a:spLocks noChangeArrowheads="1"/>
            </p:cNvSpPr>
            <p:nvPr/>
          </p:nvSpPr>
          <p:spPr bwMode="auto">
            <a:xfrm>
              <a:off x="1392" y="2304"/>
              <a:ext cx="11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8</a:t>
              </a:r>
              <a:endParaRPr lang="en-US" sz="2600"/>
            </a:p>
          </p:txBody>
        </p:sp>
        <p:sp>
          <p:nvSpPr>
            <p:cNvPr id="26" name="Rectangle 34">
              <a:extLst>
                <a:ext uri="{FF2B5EF4-FFF2-40B4-BE49-F238E27FC236}">
                  <a16:creationId xmlns:a16="http://schemas.microsoft.com/office/drawing/2014/main" id="{6B417FFA-CFFA-4A8B-A4FA-40D6BA694197}"/>
                </a:ext>
              </a:extLst>
            </p:cNvPr>
            <p:cNvSpPr>
              <a:spLocks noChangeArrowheads="1"/>
            </p:cNvSpPr>
            <p:nvPr/>
          </p:nvSpPr>
          <p:spPr bwMode="auto">
            <a:xfrm>
              <a:off x="3455" y="3482"/>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32</a:t>
              </a:r>
              <a:endParaRPr lang="en-US" sz="2600"/>
            </a:p>
          </p:txBody>
        </p:sp>
      </p:grpSp>
      <p:grpSp>
        <p:nvGrpSpPr>
          <p:cNvPr id="27" name="Group 35">
            <a:extLst>
              <a:ext uri="{FF2B5EF4-FFF2-40B4-BE49-F238E27FC236}">
                <a16:creationId xmlns:a16="http://schemas.microsoft.com/office/drawing/2014/main" id="{FA65E593-443E-49E1-BFFA-18EA4FFF0B67}"/>
              </a:ext>
            </a:extLst>
          </p:cNvPr>
          <p:cNvGrpSpPr>
            <a:grpSpLocks/>
          </p:cNvGrpSpPr>
          <p:nvPr/>
        </p:nvGrpSpPr>
        <p:grpSpPr bwMode="auto">
          <a:xfrm>
            <a:off x="3654082" y="4700150"/>
            <a:ext cx="320675" cy="458787"/>
            <a:chOff x="2352" y="2943"/>
            <a:chExt cx="202" cy="289"/>
          </a:xfrm>
        </p:grpSpPr>
        <p:sp>
          <p:nvSpPr>
            <p:cNvPr id="28" name="Oval 36">
              <a:extLst>
                <a:ext uri="{FF2B5EF4-FFF2-40B4-BE49-F238E27FC236}">
                  <a16:creationId xmlns:a16="http://schemas.microsoft.com/office/drawing/2014/main" id="{8E57ADD7-BF64-4023-B4A1-74540EFEDA64}"/>
                </a:ext>
              </a:extLst>
            </p:cNvPr>
            <p:cNvSpPr>
              <a:spLocks noChangeArrowheads="1"/>
            </p:cNvSpPr>
            <p:nvPr/>
          </p:nvSpPr>
          <p:spPr bwMode="auto">
            <a:xfrm>
              <a:off x="2499" y="2943"/>
              <a:ext cx="55" cy="5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9" name="Rectangle 37">
              <a:extLst>
                <a:ext uri="{FF2B5EF4-FFF2-40B4-BE49-F238E27FC236}">
                  <a16:creationId xmlns:a16="http://schemas.microsoft.com/office/drawing/2014/main" id="{D4902C6C-D080-4592-996C-F8CE99CE03A1}"/>
                </a:ext>
              </a:extLst>
            </p:cNvPr>
            <p:cNvSpPr>
              <a:spLocks noChangeArrowheads="1"/>
            </p:cNvSpPr>
            <p:nvPr/>
          </p:nvSpPr>
          <p:spPr bwMode="auto">
            <a:xfrm>
              <a:off x="2352" y="2980"/>
              <a:ext cx="14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A</a:t>
              </a:r>
              <a:endParaRPr lang="en-US" sz="2600"/>
            </a:p>
          </p:txBody>
        </p:sp>
      </p:grpSp>
      <p:grpSp>
        <p:nvGrpSpPr>
          <p:cNvPr id="30" name="Group 38">
            <a:extLst>
              <a:ext uri="{FF2B5EF4-FFF2-40B4-BE49-F238E27FC236}">
                <a16:creationId xmlns:a16="http://schemas.microsoft.com/office/drawing/2014/main" id="{2C0E27A4-1D9F-45D3-8816-FF75681AE9E1}"/>
              </a:ext>
            </a:extLst>
          </p:cNvPr>
          <p:cNvGrpSpPr>
            <a:grpSpLocks/>
          </p:cNvGrpSpPr>
          <p:nvPr/>
        </p:nvGrpSpPr>
        <p:grpSpPr bwMode="auto">
          <a:xfrm>
            <a:off x="3989044" y="4123886"/>
            <a:ext cx="398462" cy="488950"/>
            <a:chOff x="2563" y="2580"/>
            <a:chExt cx="251" cy="308"/>
          </a:xfrm>
        </p:grpSpPr>
        <p:sp>
          <p:nvSpPr>
            <p:cNvPr id="31" name="Oval 39">
              <a:extLst>
                <a:ext uri="{FF2B5EF4-FFF2-40B4-BE49-F238E27FC236}">
                  <a16:creationId xmlns:a16="http://schemas.microsoft.com/office/drawing/2014/main" id="{C29F169A-8C50-4F98-AAA1-4EF180D1F52A}"/>
                </a:ext>
              </a:extLst>
            </p:cNvPr>
            <p:cNvSpPr>
              <a:spLocks noChangeArrowheads="1"/>
            </p:cNvSpPr>
            <p:nvPr/>
          </p:nvSpPr>
          <p:spPr bwMode="auto">
            <a:xfrm>
              <a:off x="2563" y="2824"/>
              <a:ext cx="55" cy="64"/>
            </a:xfrm>
            <a:prstGeom prst="ellipse">
              <a:avLst/>
            </a:prstGeom>
            <a:solidFill>
              <a:srgbClr val="5F161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32" name="Rectangle 40">
              <a:extLst>
                <a:ext uri="{FF2B5EF4-FFF2-40B4-BE49-F238E27FC236}">
                  <a16:creationId xmlns:a16="http://schemas.microsoft.com/office/drawing/2014/main" id="{3F2BA830-45DF-4354-97E5-73A4B5EC8849}"/>
                </a:ext>
              </a:extLst>
            </p:cNvPr>
            <p:cNvSpPr>
              <a:spLocks noChangeArrowheads="1"/>
            </p:cNvSpPr>
            <p:nvPr/>
          </p:nvSpPr>
          <p:spPr bwMode="auto">
            <a:xfrm>
              <a:off x="2592" y="2580"/>
              <a:ext cx="22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A*</a:t>
              </a:r>
              <a:endParaRPr lang="en-US" sz="2600"/>
            </a:p>
          </p:txBody>
        </p:sp>
      </p:grpSp>
      <p:sp>
        <p:nvSpPr>
          <p:cNvPr id="33" name="Rectangle 41">
            <a:extLst>
              <a:ext uri="{FF2B5EF4-FFF2-40B4-BE49-F238E27FC236}">
                <a16:creationId xmlns:a16="http://schemas.microsoft.com/office/drawing/2014/main" id="{DCBB79B4-6ED5-422B-80CC-5D11DF8AB2BF}"/>
              </a:ext>
            </a:extLst>
          </p:cNvPr>
          <p:cNvSpPr>
            <a:spLocks noChangeArrowheads="1"/>
          </p:cNvSpPr>
          <p:nvPr/>
        </p:nvSpPr>
        <p:spPr bwMode="auto">
          <a:xfrm>
            <a:off x="2203106" y="5555811"/>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0</a:t>
            </a:r>
            <a:endParaRPr lang="en-US" sz="2600"/>
          </a:p>
        </p:txBody>
      </p:sp>
      <p:sp>
        <p:nvSpPr>
          <p:cNvPr id="34" name="Rectangle 42">
            <a:extLst>
              <a:ext uri="{FF2B5EF4-FFF2-40B4-BE49-F238E27FC236}">
                <a16:creationId xmlns:a16="http://schemas.microsoft.com/office/drawing/2014/main" id="{FBD0C6CA-6B88-4EB7-8F31-B478D8DAFB2D}"/>
              </a:ext>
            </a:extLst>
          </p:cNvPr>
          <p:cNvSpPr>
            <a:spLocks noChangeArrowheads="1"/>
          </p:cNvSpPr>
          <p:nvPr/>
        </p:nvSpPr>
        <p:spPr bwMode="auto">
          <a:xfrm>
            <a:off x="606081" y="1856936"/>
            <a:ext cx="1703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Carne (Kg)</a:t>
            </a:r>
          </a:p>
        </p:txBody>
      </p:sp>
      <p:sp>
        <p:nvSpPr>
          <p:cNvPr id="35" name="Rectangle 43">
            <a:extLst>
              <a:ext uri="{FF2B5EF4-FFF2-40B4-BE49-F238E27FC236}">
                <a16:creationId xmlns:a16="http://schemas.microsoft.com/office/drawing/2014/main" id="{D64A868B-A2E4-44CA-9FA2-79634CD7AD2D}"/>
              </a:ext>
            </a:extLst>
          </p:cNvPr>
          <p:cNvSpPr>
            <a:spLocks noChangeArrowheads="1"/>
          </p:cNvSpPr>
          <p:nvPr/>
        </p:nvSpPr>
        <p:spPr bwMode="auto">
          <a:xfrm>
            <a:off x="2206281" y="1323536"/>
            <a:ext cx="6026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dirty="0">
                <a:solidFill>
                  <a:srgbClr val="000000"/>
                </a:solidFill>
                <a:latin typeface="Arial" panose="020B0604020202020204" pitchFamily="34" charset="0"/>
              </a:rPr>
              <a:t>(a) </a:t>
            </a:r>
            <a:r>
              <a:rPr lang="en-US" sz="2600" b="1" dirty="0" err="1">
                <a:solidFill>
                  <a:srgbClr val="000000"/>
                </a:solidFill>
                <a:latin typeface="Arial" panose="020B0604020202020204" pitchFamily="34" charset="0"/>
              </a:rPr>
              <a:t>Produção</a:t>
            </a:r>
            <a:r>
              <a:rPr lang="en-US" sz="2600" b="1" dirty="0">
                <a:solidFill>
                  <a:srgbClr val="000000"/>
                </a:solidFill>
                <a:latin typeface="Arial" panose="020B0604020202020204" pitchFamily="34" charset="0"/>
              </a:rPr>
              <a:t> e </a:t>
            </a:r>
            <a:r>
              <a:rPr lang="en-US" sz="2600" b="1" dirty="0" err="1">
                <a:solidFill>
                  <a:srgbClr val="000000"/>
                </a:solidFill>
                <a:latin typeface="Arial" panose="020B0604020202020204" pitchFamily="34" charset="0"/>
              </a:rPr>
              <a:t>consumo</a:t>
            </a:r>
            <a:r>
              <a:rPr lang="en-US" sz="2600" b="1" dirty="0">
                <a:solidFill>
                  <a:srgbClr val="000000"/>
                </a:solidFill>
                <a:latin typeface="Arial" panose="020B0604020202020204" pitchFamily="34" charset="0"/>
              </a:rPr>
              <a:t> do </a:t>
            </a:r>
            <a:r>
              <a:rPr lang="en-US" sz="2600" b="1" dirty="0" err="1">
                <a:solidFill>
                  <a:srgbClr val="000000"/>
                </a:solidFill>
                <a:latin typeface="Arial" panose="020B0604020202020204" pitchFamily="34" charset="0"/>
              </a:rPr>
              <a:t>agricultor</a:t>
            </a:r>
            <a:endParaRPr lang="en-US" sz="2600" dirty="0"/>
          </a:p>
        </p:txBody>
      </p:sp>
      <p:sp>
        <p:nvSpPr>
          <p:cNvPr id="36" name="Text Box 66">
            <a:extLst>
              <a:ext uri="{FF2B5EF4-FFF2-40B4-BE49-F238E27FC236}">
                <a16:creationId xmlns:a16="http://schemas.microsoft.com/office/drawing/2014/main" id="{3FF1B16E-2D09-40DF-9AAE-615FF834AEA2}"/>
              </a:ext>
            </a:extLst>
          </p:cNvPr>
          <p:cNvSpPr txBox="1">
            <a:spLocks noChangeArrowheads="1"/>
          </p:cNvSpPr>
          <p:nvPr/>
        </p:nvSpPr>
        <p:spPr bwMode="auto">
          <a:xfrm>
            <a:off x="2434881" y="1933137"/>
            <a:ext cx="40386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2600">
                <a:latin typeface="Verdana" panose="020B0604030504040204" pitchFamily="34" charset="0"/>
              </a:rPr>
              <a:t>Consumo do agricultor com comércio</a:t>
            </a:r>
          </a:p>
        </p:txBody>
      </p:sp>
      <p:sp>
        <p:nvSpPr>
          <p:cNvPr id="37" name="Text Box 67">
            <a:extLst>
              <a:ext uri="{FF2B5EF4-FFF2-40B4-BE49-F238E27FC236}">
                <a16:creationId xmlns:a16="http://schemas.microsoft.com/office/drawing/2014/main" id="{21017069-7396-485B-B954-3885DE587F66}"/>
              </a:ext>
            </a:extLst>
          </p:cNvPr>
          <p:cNvSpPr txBox="1">
            <a:spLocks noChangeArrowheads="1"/>
          </p:cNvSpPr>
          <p:nvPr/>
        </p:nvSpPr>
        <p:spPr bwMode="auto">
          <a:xfrm>
            <a:off x="4035081" y="2931674"/>
            <a:ext cx="3962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atin typeface="Verdana" panose="020B0604030504040204" pitchFamily="34" charset="0"/>
              </a:rPr>
              <a:t>Produção e consumo do agricultor sem comércio</a:t>
            </a:r>
          </a:p>
        </p:txBody>
      </p:sp>
      <p:sp>
        <p:nvSpPr>
          <p:cNvPr id="38" name="Text Box 68">
            <a:extLst>
              <a:ext uri="{FF2B5EF4-FFF2-40B4-BE49-F238E27FC236}">
                <a16:creationId xmlns:a16="http://schemas.microsoft.com/office/drawing/2014/main" id="{CCB89612-4A29-41B9-A06D-E69474864C09}"/>
              </a:ext>
            </a:extLst>
          </p:cNvPr>
          <p:cNvSpPr txBox="1">
            <a:spLocks noChangeArrowheads="1"/>
          </p:cNvSpPr>
          <p:nvPr/>
        </p:nvSpPr>
        <p:spPr bwMode="auto">
          <a:xfrm>
            <a:off x="4873281" y="3998474"/>
            <a:ext cx="3886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atin typeface="Verdana" panose="020B0604030504040204" pitchFamily="34" charset="0"/>
              </a:rPr>
              <a:t>Produção do agricultor com comércio</a:t>
            </a:r>
          </a:p>
        </p:txBody>
      </p:sp>
      <p:sp>
        <p:nvSpPr>
          <p:cNvPr id="39" name="Rectangle 69">
            <a:extLst>
              <a:ext uri="{FF2B5EF4-FFF2-40B4-BE49-F238E27FC236}">
                <a16:creationId xmlns:a16="http://schemas.microsoft.com/office/drawing/2014/main" id="{F40D5A92-325B-4FAE-9CBC-7C9DE371C3CE}"/>
              </a:ext>
            </a:extLst>
          </p:cNvPr>
          <p:cNvSpPr>
            <a:spLocks noChangeArrowheads="1"/>
          </p:cNvSpPr>
          <p:nvPr/>
        </p:nvSpPr>
        <p:spPr bwMode="auto">
          <a:xfrm>
            <a:off x="2511081" y="1933136"/>
            <a:ext cx="39624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0" name="Line 70">
            <a:extLst>
              <a:ext uri="{FF2B5EF4-FFF2-40B4-BE49-F238E27FC236}">
                <a16:creationId xmlns:a16="http://schemas.microsoft.com/office/drawing/2014/main" id="{21E60DEF-041A-445A-9411-302CC2A6A572}"/>
              </a:ext>
            </a:extLst>
          </p:cNvPr>
          <p:cNvSpPr>
            <a:spLocks noChangeShapeType="1"/>
          </p:cNvSpPr>
          <p:nvPr/>
        </p:nvSpPr>
        <p:spPr bwMode="auto">
          <a:xfrm>
            <a:off x="3577881" y="2771336"/>
            <a:ext cx="381000" cy="1676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41" name="Rectangle 71">
            <a:extLst>
              <a:ext uri="{FF2B5EF4-FFF2-40B4-BE49-F238E27FC236}">
                <a16:creationId xmlns:a16="http://schemas.microsoft.com/office/drawing/2014/main" id="{0EA0B930-2652-4E34-9B44-CA1E9DB1C96E}"/>
              </a:ext>
            </a:extLst>
          </p:cNvPr>
          <p:cNvSpPr>
            <a:spLocks noChangeArrowheads="1"/>
          </p:cNvSpPr>
          <p:nvPr/>
        </p:nvSpPr>
        <p:spPr bwMode="auto">
          <a:xfrm>
            <a:off x="4111281" y="2923736"/>
            <a:ext cx="38100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2" name="Line 72">
            <a:extLst>
              <a:ext uri="{FF2B5EF4-FFF2-40B4-BE49-F238E27FC236}">
                <a16:creationId xmlns:a16="http://schemas.microsoft.com/office/drawing/2014/main" id="{314EA400-1F3C-4CAC-961E-DDB5A4853994}"/>
              </a:ext>
            </a:extLst>
          </p:cNvPr>
          <p:cNvSpPr>
            <a:spLocks noChangeShapeType="1"/>
          </p:cNvSpPr>
          <p:nvPr/>
        </p:nvSpPr>
        <p:spPr bwMode="auto">
          <a:xfrm flipH="1">
            <a:off x="3958881" y="3838136"/>
            <a:ext cx="990600" cy="914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43" name="Rectangle 74">
            <a:extLst>
              <a:ext uri="{FF2B5EF4-FFF2-40B4-BE49-F238E27FC236}">
                <a16:creationId xmlns:a16="http://schemas.microsoft.com/office/drawing/2014/main" id="{478C4CF5-3BA0-4EE5-80D5-7CC2F3F08A23}"/>
              </a:ext>
            </a:extLst>
          </p:cNvPr>
          <p:cNvSpPr>
            <a:spLocks noChangeArrowheads="1"/>
          </p:cNvSpPr>
          <p:nvPr/>
        </p:nvSpPr>
        <p:spPr bwMode="auto">
          <a:xfrm>
            <a:off x="5025681" y="4066736"/>
            <a:ext cx="35814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4" name="Line 75">
            <a:extLst>
              <a:ext uri="{FF2B5EF4-FFF2-40B4-BE49-F238E27FC236}">
                <a16:creationId xmlns:a16="http://schemas.microsoft.com/office/drawing/2014/main" id="{7647BE68-B3DB-4B8E-86F5-70626B2FDB34}"/>
              </a:ext>
            </a:extLst>
          </p:cNvPr>
          <p:cNvSpPr>
            <a:spLocks noChangeShapeType="1"/>
          </p:cNvSpPr>
          <p:nvPr/>
        </p:nvSpPr>
        <p:spPr bwMode="auto">
          <a:xfrm flipH="1">
            <a:off x="5559081" y="4828736"/>
            <a:ext cx="533400" cy="6096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45" name="Rectangle 77">
            <a:extLst>
              <a:ext uri="{FF2B5EF4-FFF2-40B4-BE49-F238E27FC236}">
                <a16:creationId xmlns:a16="http://schemas.microsoft.com/office/drawing/2014/main" id="{DECF0D08-9E63-44E6-898B-5340F0DE4BBD}"/>
              </a:ext>
            </a:extLst>
          </p:cNvPr>
          <p:cNvSpPr>
            <a:spLocks noChangeArrowheads="1"/>
          </p:cNvSpPr>
          <p:nvPr/>
        </p:nvSpPr>
        <p:spPr bwMode="auto">
          <a:xfrm>
            <a:off x="148881" y="1041837"/>
            <a:ext cx="8839200" cy="515849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6" name="Rectangle 3">
            <a:extLst>
              <a:ext uri="{FF2B5EF4-FFF2-40B4-BE49-F238E27FC236}">
                <a16:creationId xmlns:a16="http://schemas.microsoft.com/office/drawing/2014/main" id="{2C345376-37BF-4240-ABF4-5AF76B2F6AD6}"/>
              </a:ext>
            </a:extLst>
          </p:cNvPr>
          <p:cNvSpPr>
            <a:spLocks noGrp="1" noChangeArrowheads="1"/>
          </p:cNvSpPr>
          <p:nvPr>
            <p:ph type="title"/>
          </p:nvPr>
        </p:nvSpPr>
        <p:spPr>
          <a:xfrm>
            <a:off x="502922" y="418880"/>
            <a:ext cx="8235950" cy="433388"/>
          </a:xfrm>
        </p:spPr>
        <p:txBody>
          <a:bodyPr/>
          <a:lstStyle/>
          <a:p>
            <a:pPr eaLnBrk="1" hangingPunct="1">
              <a:lnSpc>
                <a:spcPct val="80000"/>
              </a:lnSpc>
              <a:defRPr/>
            </a:pPr>
            <a:r>
              <a:rPr lang="en-US" sz="3200" dirty="0" err="1">
                <a:solidFill>
                  <a:schemeClr val="tx1"/>
                </a:solidFill>
                <a:effectLst/>
                <a:latin typeface="Arial" panose="020B0604020202020204" pitchFamily="34" charset="0"/>
                <a:cs typeface="Arial" panose="020B0604020202020204" pitchFamily="34" charset="0"/>
              </a:rPr>
              <a:t>Fronteira</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Possibilidades</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Produção</a:t>
            </a:r>
            <a:endParaRPr lang="en-US" sz="3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4962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up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dissolv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upRigh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dissolve">
                                      <p:cBhvr>
                                        <p:cTn id="3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306BBFA-8F58-4F8E-B537-9FE6F0136963}"/>
              </a:ext>
            </a:extLst>
          </p:cNvPr>
          <p:cNvSpPr>
            <a:spLocks noGrp="1"/>
          </p:cNvSpPr>
          <p:nvPr>
            <p:ph idx="1"/>
          </p:nvPr>
        </p:nvSpPr>
        <p:spPr>
          <a:xfrm>
            <a:off x="182903" y="274372"/>
            <a:ext cx="8721945" cy="4883150"/>
          </a:xfrm>
        </p:spPr>
        <p:txBody>
          <a:bodyPr/>
          <a:lstStyle/>
          <a:p>
            <a:pPr algn="just">
              <a:spcBef>
                <a:spcPts val="0"/>
              </a:spcBef>
              <a:buClr>
                <a:schemeClr val="tx1"/>
              </a:buClr>
              <a:buSzPct val="100000"/>
              <a:buFont typeface="Wingdings" panose="05000000000000000000" pitchFamily="2" charset="2"/>
              <a:buChar char="§"/>
            </a:pPr>
            <a:r>
              <a:rPr lang="pt-BR" sz="2600" b="1" dirty="0">
                <a:solidFill>
                  <a:schemeClr val="tx1"/>
                </a:solidFill>
              </a:rPr>
              <a:t>Parte 1</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Introdução</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Fronteira de Possibilidades de Produção</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Vantagens Comparativas e Eficiência Econômica</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Preços Reais x Preços Nominais</a:t>
            </a:r>
          </a:p>
          <a:p>
            <a:pPr lvl="1" algn="just">
              <a:spcBef>
                <a:spcPts val="0"/>
              </a:spcBef>
              <a:buClr>
                <a:schemeClr val="tx1"/>
              </a:buClr>
              <a:buSzPct val="100000"/>
              <a:buFont typeface="Wingdings" panose="05000000000000000000" pitchFamily="2" charset="2"/>
              <a:buChar char="§"/>
            </a:pPr>
            <a:endParaRPr lang="pt-BR" sz="800" dirty="0">
              <a:solidFill>
                <a:schemeClr val="tx1"/>
              </a:solidFill>
            </a:endParaRPr>
          </a:p>
          <a:p>
            <a:pPr algn="just">
              <a:spcBef>
                <a:spcPts val="0"/>
              </a:spcBef>
              <a:buClr>
                <a:schemeClr val="tx1"/>
              </a:buClr>
              <a:buSzPct val="100000"/>
              <a:buFont typeface="Wingdings" panose="05000000000000000000" pitchFamily="2" charset="2"/>
              <a:buChar char="§"/>
            </a:pPr>
            <a:r>
              <a:rPr lang="pt-BR" sz="2600" b="1" dirty="0">
                <a:solidFill>
                  <a:schemeClr val="tx1"/>
                </a:solidFill>
              </a:rPr>
              <a:t>Parte 2</a:t>
            </a:r>
          </a:p>
          <a:p>
            <a:pPr lvl="1" algn="just">
              <a:spcBef>
                <a:spcPts val="0"/>
              </a:spcBef>
              <a:buClrTx/>
              <a:buSzPct val="91000"/>
              <a:buFont typeface="Wingdings" panose="05000000000000000000" pitchFamily="2" charset="2"/>
              <a:buChar char="§"/>
            </a:pPr>
            <a:r>
              <a:rPr lang="en-US" sz="2200" dirty="0" err="1">
                <a:solidFill>
                  <a:schemeClr val="tx1"/>
                </a:solidFill>
              </a:rPr>
              <a:t>Oferta</a:t>
            </a:r>
            <a:r>
              <a:rPr lang="en-US" sz="2200" dirty="0">
                <a:solidFill>
                  <a:schemeClr val="tx1"/>
                </a:solidFill>
              </a:rPr>
              <a:t> e </a:t>
            </a:r>
            <a:r>
              <a:rPr lang="en-US" sz="2200" dirty="0" err="1">
                <a:solidFill>
                  <a:schemeClr val="tx1"/>
                </a:solidFill>
              </a:rPr>
              <a:t>Demanda</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a:solidFill>
                  <a:schemeClr val="tx1"/>
                </a:solidFill>
              </a:rPr>
              <a:t>O </a:t>
            </a:r>
            <a:r>
              <a:rPr lang="en-US" sz="2200" dirty="0" err="1">
                <a:solidFill>
                  <a:schemeClr val="tx1"/>
                </a:solidFill>
              </a:rPr>
              <a:t>Mecanismo</a:t>
            </a:r>
            <a:r>
              <a:rPr lang="en-US" sz="2200" dirty="0">
                <a:solidFill>
                  <a:schemeClr val="tx1"/>
                </a:solidFill>
              </a:rPr>
              <a:t> de Mercado</a:t>
            </a:r>
          </a:p>
          <a:p>
            <a:pPr lvl="1" algn="just">
              <a:spcBef>
                <a:spcPts val="0"/>
              </a:spcBef>
              <a:buClrTx/>
              <a:buSzPct val="91000"/>
              <a:buFont typeface="Wingdings" panose="05000000000000000000" pitchFamily="2" charset="2"/>
              <a:buChar char="§"/>
            </a:pPr>
            <a:r>
              <a:rPr lang="en-US" sz="2200" dirty="0" err="1">
                <a:solidFill>
                  <a:schemeClr val="tx1"/>
                </a:solidFill>
              </a:rPr>
              <a:t>Mudanças</a:t>
            </a:r>
            <a:r>
              <a:rPr lang="en-US" sz="2200" dirty="0">
                <a:solidFill>
                  <a:schemeClr val="tx1"/>
                </a:solidFill>
              </a:rPr>
              <a:t> no </a:t>
            </a:r>
            <a:r>
              <a:rPr lang="en-US" sz="2200" dirty="0" err="1">
                <a:solidFill>
                  <a:schemeClr val="tx1"/>
                </a:solidFill>
              </a:rPr>
              <a:t>Equilíbrio</a:t>
            </a:r>
            <a:r>
              <a:rPr lang="en-US" sz="2200" dirty="0">
                <a:solidFill>
                  <a:schemeClr val="tx1"/>
                </a:solidFill>
              </a:rPr>
              <a:t> do Mercado</a:t>
            </a:r>
          </a:p>
          <a:p>
            <a:pPr lvl="1" algn="just">
              <a:spcBef>
                <a:spcPts val="0"/>
              </a:spcBef>
              <a:buClrTx/>
              <a:buSzPct val="91000"/>
              <a:buFont typeface="Wingdings" panose="05000000000000000000" pitchFamily="2" charset="2"/>
              <a:buChar char="§"/>
            </a:pPr>
            <a:r>
              <a:rPr lang="en-US" sz="2200" dirty="0" err="1">
                <a:solidFill>
                  <a:schemeClr val="tx1"/>
                </a:solidFill>
              </a:rPr>
              <a:t>Elasticidades</a:t>
            </a:r>
            <a:r>
              <a:rPr lang="en-US" sz="2200" dirty="0">
                <a:solidFill>
                  <a:schemeClr val="tx1"/>
                </a:solidFill>
              </a:rPr>
              <a:t> da </a:t>
            </a:r>
            <a:r>
              <a:rPr lang="en-US" sz="2200" dirty="0" err="1">
                <a:solidFill>
                  <a:schemeClr val="tx1"/>
                </a:solidFill>
              </a:rPr>
              <a:t>Oferta</a:t>
            </a:r>
            <a:r>
              <a:rPr lang="en-US" sz="2200" dirty="0">
                <a:solidFill>
                  <a:schemeClr val="tx1"/>
                </a:solidFill>
              </a:rPr>
              <a:t> e da </a:t>
            </a:r>
            <a:r>
              <a:rPr lang="en-US" sz="2200" dirty="0" err="1">
                <a:solidFill>
                  <a:schemeClr val="tx1"/>
                </a:solidFill>
              </a:rPr>
              <a:t>Demanda</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err="1">
                <a:solidFill>
                  <a:schemeClr val="tx1"/>
                </a:solidFill>
              </a:rPr>
              <a:t>Elasticidades</a:t>
            </a:r>
            <a:r>
              <a:rPr lang="en-US" sz="2200" dirty="0">
                <a:solidFill>
                  <a:schemeClr val="tx1"/>
                </a:solidFill>
              </a:rPr>
              <a:t> de </a:t>
            </a:r>
            <a:r>
              <a:rPr lang="en-US" sz="2200" dirty="0" err="1">
                <a:solidFill>
                  <a:schemeClr val="tx1"/>
                </a:solidFill>
              </a:rPr>
              <a:t>Curto</a:t>
            </a:r>
            <a:r>
              <a:rPr lang="en-US" sz="2200" dirty="0">
                <a:solidFill>
                  <a:schemeClr val="tx1"/>
                </a:solidFill>
              </a:rPr>
              <a:t> </a:t>
            </a:r>
            <a:r>
              <a:rPr lang="en-US" sz="2200" dirty="0" err="1">
                <a:solidFill>
                  <a:schemeClr val="tx1"/>
                </a:solidFill>
              </a:rPr>
              <a:t>Prazo</a:t>
            </a:r>
            <a:r>
              <a:rPr lang="en-US" sz="2200" dirty="0">
                <a:solidFill>
                  <a:schemeClr val="tx1"/>
                </a:solidFill>
              </a:rPr>
              <a:t> versus Longo </a:t>
            </a:r>
            <a:r>
              <a:rPr lang="en-US" sz="2200" dirty="0" err="1">
                <a:solidFill>
                  <a:schemeClr val="tx1"/>
                </a:solidFill>
              </a:rPr>
              <a:t>Prazo</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err="1">
                <a:solidFill>
                  <a:schemeClr val="tx1"/>
                </a:solidFill>
              </a:rPr>
              <a:t>Externalidades</a:t>
            </a:r>
            <a:r>
              <a:rPr lang="en-US" sz="2200" dirty="0">
                <a:solidFill>
                  <a:schemeClr val="tx1"/>
                </a:solidFill>
              </a:rPr>
              <a:t> de </a:t>
            </a:r>
            <a:r>
              <a:rPr lang="en-US" sz="2200" dirty="0" err="1">
                <a:solidFill>
                  <a:schemeClr val="tx1"/>
                </a:solidFill>
              </a:rPr>
              <a:t>Difusão</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err="1">
                <a:solidFill>
                  <a:schemeClr val="tx1"/>
                </a:solidFill>
              </a:rPr>
              <a:t>Intervenções</a:t>
            </a:r>
            <a:r>
              <a:rPr lang="en-US" sz="2200" dirty="0">
                <a:solidFill>
                  <a:schemeClr val="tx1"/>
                </a:solidFill>
              </a:rPr>
              <a:t> </a:t>
            </a:r>
            <a:r>
              <a:rPr lang="en-US" sz="2200" dirty="0" err="1">
                <a:solidFill>
                  <a:schemeClr val="tx1"/>
                </a:solidFill>
              </a:rPr>
              <a:t>Governamentais</a:t>
            </a:r>
            <a:r>
              <a:rPr lang="en-US" sz="2200" dirty="0">
                <a:solidFill>
                  <a:schemeClr val="tx1"/>
                </a:solidFill>
              </a:rPr>
              <a:t> e </a:t>
            </a:r>
            <a:r>
              <a:rPr lang="en-US" sz="2200" dirty="0" err="1">
                <a:solidFill>
                  <a:schemeClr val="tx1"/>
                </a:solidFill>
              </a:rPr>
              <a:t>Eficiência</a:t>
            </a:r>
            <a:r>
              <a:rPr lang="en-US" sz="2200" dirty="0">
                <a:solidFill>
                  <a:schemeClr val="tx1"/>
                </a:solidFill>
              </a:rPr>
              <a:t> </a:t>
            </a:r>
            <a:r>
              <a:rPr lang="en-US" sz="2200" dirty="0" err="1">
                <a:solidFill>
                  <a:schemeClr val="tx1"/>
                </a:solidFill>
              </a:rPr>
              <a:t>Econômica</a:t>
            </a:r>
            <a:endParaRPr lang="en-US" sz="2200" dirty="0">
              <a:solidFill>
                <a:schemeClr val="tx1"/>
              </a:solidFill>
            </a:endParaRPr>
          </a:p>
          <a:p>
            <a:pPr algn="just"/>
            <a:endParaRPr lang="pt-BR" dirty="0"/>
          </a:p>
        </p:txBody>
      </p:sp>
    </p:spTree>
    <p:extLst>
      <p:ext uri="{BB962C8B-B14F-4D97-AF65-F5344CB8AC3E}">
        <p14:creationId xmlns:p14="http://schemas.microsoft.com/office/powerpoint/2010/main" val="65789770"/>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6">
            <a:extLst>
              <a:ext uri="{FF2B5EF4-FFF2-40B4-BE49-F238E27FC236}">
                <a16:creationId xmlns:a16="http://schemas.microsoft.com/office/drawing/2014/main" id="{2EB0558B-3B10-49D6-A1EF-21590787B905}"/>
              </a:ext>
            </a:extLst>
          </p:cNvPr>
          <p:cNvSpPr>
            <a:spLocks noChangeArrowheads="1"/>
          </p:cNvSpPr>
          <p:nvPr/>
        </p:nvSpPr>
        <p:spPr bwMode="auto">
          <a:xfrm>
            <a:off x="1977682" y="1243232"/>
            <a:ext cx="63246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8" name="Rectangle 16">
            <a:extLst>
              <a:ext uri="{FF2B5EF4-FFF2-40B4-BE49-F238E27FC236}">
                <a16:creationId xmlns:a16="http://schemas.microsoft.com/office/drawing/2014/main" id="{7D300FFF-C982-4F04-B1D2-6BD222F56743}"/>
              </a:ext>
            </a:extLst>
          </p:cNvPr>
          <p:cNvSpPr>
            <a:spLocks noChangeArrowheads="1"/>
          </p:cNvSpPr>
          <p:nvPr/>
        </p:nvSpPr>
        <p:spPr bwMode="auto">
          <a:xfrm>
            <a:off x="1880846" y="2252883"/>
            <a:ext cx="4738687" cy="3508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9" name="Freeform 17">
            <a:extLst>
              <a:ext uri="{FF2B5EF4-FFF2-40B4-BE49-F238E27FC236}">
                <a16:creationId xmlns:a16="http://schemas.microsoft.com/office/drawing/2014/main" id="{8079395E-E5E8-4704-AE9D-2FD480D8B03F}"/>
              </a:ext>
            </a:extLst>
          </p:cNvPr>
          <p:cNvSpPr>
            <a:spLocks/>
          </p:cNvSpPr>
          <p:nvPr/>
        </p:nvSpPr>
        <p:spPr bwMode="auto">
          <a:xfrm>
            <a:off x="1880846" y="2252883"/>
            <a:ext cx="4738687" cy="3508375"/>
          </a:xfrm>
          <a:custGeom>
            <a:avLst/>
            <a:gdLst>
              <a:gd name="T0" fmla="*/ 0 w 2985"/>
              <a:gd name="T1" fmla="*/ 0 h 2210"/>
              <a:gd name="T2" fmla="*/ 0 w 2985"/>
              <a:gd name="T3" fmla="*/ 2147483647 h 2210"/>
              <a:gd name="T4" fmla="*/ 2147483647 w 2985"/>
              <a:gd name="T5" fmla="*/ 2147483647 h 2210"/>
              <a:gd name="T6" fmla="*/ 0 60000 65536"/>
              <a:gd name="T7" fmla="*/ 0 60000 65536"/>
              <a:gd name="T8" fmla="*/ 0 60000 65536"/>
              <a:gd name="T9" fmla="*/ 0 w 2985"/>
              <a:gd name="T10" fmla="*/ 0 h 2210"/>
              <a:gd name="T11" fmla="*/ 2985 w 2985"/>
              <a:gd name="T12" fmla="*/ 2210 h 2210"/>
            </a:gdLst>
            <a:ahLst/>
            <a:cxnLst>
              <a:cxn ang="T6">
                <a:pos x="T0" y="T1"/>
              </a:cxn>
              <a:cxn ang="T7">
                <a:pos x="T2" y="T3"/>
              </a:cxn>
              <a:cxn ang="T8">
                <a:pos x="T4" y="T5"/>
              </a:cxn>
            </a:cxnLst>
            <a:rect l="T9" t="T10" r="T11" b="T12"/>
            <a:pathLst>
              <a:path w="2985" h="2210">
                <a:moveTo>
                  <a:pt x="0" y="0"/>
                </a:moveTo>
                <a:lnTo>
                  <a:pt x="0" y="2210"/>
                </a:lnTo>
                <a:lnTo>
                  <a:pt x="2985" y="2210"/>
                </a:lnTo>
              </a:path>
            </a:pathLst>
          </a:custGeom>
          <a:noFill/>
          <a:ln w="38100">
            <a:solidFill>
              <a:srgbClr val="00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0" name="Line 18">
            <a:extLst>
              <a:ext uri="{FF2B5EF4-FFF2-40B4-BE49-F238E27FC236}">
                <a16:creationId xmlns:a16="http://schemas.microsoft.com/office/drawing/2014/main" id="{0621C45C-67D8-44E0-862A-E8015AEB883F}"/>
              </a:ext>
            </a:extLst>
          </p:cNvPr>
          <p:cNvSpPr>
            <a:spLocks noChangeShapeType="1"/>
          </p:cNvSpPr>
          <p:nvPr/>
        </p:nvSpPr>
        <p:spPr bwMode="auto">
          <a:xfrm>
            <a:off x="1880846" y="2673571"/>
            <a:ext cx="4332287" cy="3087687"/>
          </a:xfrm>
          <a:prstGeom prst="line">
            <a:avLst/>
          </a:prstGeom>
          <a:noFill/>
          <a:ln w="42863">
            <a:solidFill>
              <a:srgbClr val="004C9F"/>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 name="Rectangle 19">
            <a:extLst>
              <a:ext uri="{FF2B5EF4-FFF2-40B4-BE49-F238E27FC236}">
                <a16:creationId xmlns:a16="http://schemas.microsoft.com/office/drawing/2014/main" id="{4FD0A040-6713-4C3A-A2FB-05440C8C063E}"/>
              </a:ext>
            </a:extLst>
          </p:cNvPr>
          <p:cNvSpPr>
            <a:spLocks noChangeArrowheads="1"/>
          </p:cNvSpPr>
          <p:nvPr/>
        </p:nvSpPr>
        <p:spPr bwMode="auto">
          <a:xfrm>
            <a:off x="6549682" y="5815232"/>
            <a:ext cx="2057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Batatas (Kg)</a:t>
            </a:r>
          </a:p>
          <a:p>
            <a:endParaRPr lang="en-US" sz="2600"/>
          </a:p>
        </p:txBody>
      </p:sp>
      <p:grpSp>
        <p:nvGrpSpPr>
          <p:cNvPr id="12" name="Group 20">
            <a:extLst>
              <a:ext uri="{FF2B5EF4-FFF2-40B4-BE49-F238E27FC236}">
                <a16:creationId xmlns:a16="http://schemas.microsoft.com/office/drawing/2014/main" id="{ABC8BD51-94D4-4D7E-9C9D-CEF0644330AD}"/>
              </a:ext>
            </a:extLst>
          </p:cNvPr>
          <p:cNvGrpSpPr>
            <a:grpSpLocks/>
          </p:cNvGrpSpPr>
          <p:nvPr/>
        </p:nvGrpSpPr>
        <p:grpSpPr bwMode="auto">
          <a:xfrm>
            <a:off x="1368083" y="4210270"/>
            <a:ext cx="2809875" cy="1979612"/>
            <a:chOff x="1344" y="2493"/>
            <a:chExt cx="1770" cy="1247"/>
          </a:xfrm>
        </p:grpSpPr>
        <p:sp>
          <p:nvSpPr>
            <p:cNvPr id="13" name="Freeform 21">
              <a:extLst>
                <a:ext uri="{FF2B5EF4-FFF2-40B4-BE49-F238E27FC236}">
                  <a16:creationId xmlns:a16="http://schemas.microsoft.com/office/drawing/2014/main" id="{6CDE3DDC-57ED-4845-91F2-24384B4A595C}"/>
                </a:ext>
              </a:extLst>
            </p:cNvPr>
            <p:cNvSpPr>
              <a:spLocks/>
            </p:cNvSpPr>
            <p:nvPr/>
          </p:nvSpPr>
          <p:spPr bwMode="auto">
            <a:xfrm>
              <a:off x="1676" y="2493"/>
              <a:ext cx="1346" cy="977"/>
            </a:xfrm>
            <a:custGeom>
              <a:avLst/>
              <a:gdLst>
                <a:gd name="T0" fmla="*/ 0 w 1346"/>
                <a:gd name="T1" fmla="*/ 0 h 977"/>
                <a:gd name="T2" fmla="*/ 1346 w 1346"/>
                <a:gd name="T3" fmla="*/ 0 h 977"/>
                <a:gd name="T4" fmla="*/ 1346 w 1346"/>
                <a:gd name="T5" fmla="*/ 977 h 977"/>
                <a:gd name="T6" fmla="*/ 0 60000 65536"/>
                <a:gd name="T7" fmla="*/ 0 60000 65536"/>
                <a:gd name="T8" fmla="*/ 0 60000 65536"/>
                <a:gd name="T9" fmla="*/ 0 w 1346"/>
                <a:gd name="T10" fmla="*/ 0 h 977"/>
                <a:gd name="T11" fmla="*/ 1346 w 1346"/>
                <a:gd name="T12" fmla="*/ 977 h 977"/>
              </a:gdLst>
              <a:ahLst/>
              <a:cxnLst>
                <a:cxn ang="T6">
                  <a:pos x="T0" y="T1"/>
                </a:cxn>
                <a:cxn ang="T7">
                  <a:pos x="T2" y="T3"/>
                </a:cxn>
                <a:cxn ang="T8">
                  <a:pos x="T4" y="T5"/>
                </a:cxn>
              </a:cxnLst>
              <a:rect l="T9" t="T10" r="T11" b="T12"/>
              <a:pathLst>
                <a:path w="1346" h="977">
                  <a:moveTo>
                    <a:pt x="0" y="0"/>
                  </a:moveTo>
                  <a:lnTo>
                    <a:pt x="1346" y="0"/>
                  </a:lnTo>
                  <a:lnTo>
                    <a:pt x="1346" y="977"/>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4" name="Freeform 22">
              <a:extLst>
                <a:ext uri="{FF2B5EF4-FFF2-40B4-BE49-F238E27FC236}">
                  <a16:creationId xmlns:a16="http://schemas.microsoft.com/office/drawing/2014/main" id="{596119F3-2B18-466E-A4B2-45BD46F4074E}"/>
                </a:ext>
              </a:extLst>
            </p:cNvPr>
            <p:cNvSpPr>
              <a:spLocks/>
            </p:cNvSpPr>
            <p:nvPr/>
          </p:nvSpPr>
          <p:spPr bwMode="auto">
            <a:xfrm>
              <a:off x="1475" y="2493"/>
              <a:ext cx="174" cy="82"/>
            </a:xfrm>
            <a:custGeom>
              <a:avLst/>
              <a:gdLst>
                <a:gd name="T0" fmla="*/ 0 w 174"/>
                <a:gd name="T1" fmla="*/ 82 h 82"/>
                <a:gd name="T2" fmla="*/ 0 w 174"/>
                <a:gd name="T3" fmla="*/ 0 h 82"/>
                <a:gd name="T4" fmla="*/ 174 w 174"/>
                <a:gd name="T5" fmla="*/ 0 h 82"/>
                <a:gd name="T6" fmla="*/ 0 60000 65536"/>
                <a:gd name="T7" fmla="*/ 0 60000 65536"/>
                <a:gd name="T8" fmla="*/ 0 60000 65536"/>
                <a:gd name="T9" fmla="*/ 0 w 174"/>
                <a:gd name="T10" fmla="*/ 0 h 82"/>
                <a:gd name="T11" fmla="*/ 174 w 174"/>
                <a:gd name="T12" fmla="*/ 82 h 82"/>
              </a:gdLst>
              <a:ahLst/>
              <a:cxnLst>
                <a:cxn ang="T6">
                  <a:pos x="T0" y="T1"/>
                </a:cxn>
                <a:cxn ang="T7">
                  <a:pos x="T2" y="T3"/>
                </a:cxn>
                <a:cxn ang="T8">
                  <a:pos x="T4" y="T5"/>
                </a:cxn>
              </a:cxnLst>
              <a:rect l="T9" t="T10" r="T11" b="T12"/>
              <a:pathLst>
                <a:path w="174" h="82">
                  <a:moveTo>
                    <a:pt x="0" y="82"/>
                  </a:moveTo>
                  <a:lnTo>
                    <a:pt x="0" y="0"/>
                  </a:lnTo>
                  <a:lnTo>
                    <a:pt x="174" y="0"/>
                  </a:lnTo>
                </a:path>
              </a:pathLst>
            </a:custGeom>
            <a:noFill/>
            <a:ln w="142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5" name="Rectangle 23">
              <a:extLst>
                <a:ext uri="{FF2B5EF4-FFF2-40B4-BE49-F238E27FC236}">
                  <a16:creationId xmlns:a16="http://schemas.microsoft.com/office/drawing/2014/main" id="{348BE1F3-440B-45A9-93E1-DBB89C13B6D7}"/>
                </a:ext>
              </a:extLst>
            </p:cNvPr>
            <p:cNvSpPr>
              <a:spLocks noChangeArrowheads="1"/>
            </p:cNvSpPr>
            <p:nvPr/>
          </p:nvSpPr>
          <p:spPr bwMode="auto">
            <a:xfrm>
              <a:off x="1344" y="2570"/>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12</a:t>
              </a:r>
              <a:endParaRPr lang="en-US" sz="2600"/>
            </a:p>
          </p:txBody>
        </p:sp>
        <p:sp>
          <p:nvSpPr>
            <p:cNvPr id="16" name="Rectangle 24">
              <a:extLst>
                <a:ext uri="{FF2B5EF4-FFF2-40B4-BE49-F238E27FC236}">
                  <a16:creationId xmlns:a16="http://schemas.microsoft.com/office/drawing/2014/main" id="{FF38A9DE-FD21-40CB-8105-143C6FB0ADCE}"/>
                </a:ext>
              </a:extLst>
            </p:cNvPr>
            <p:cNvSpPr>
              <a:spLocks noChangeArrowheads="1"/>
            </p:cNvSpPr>
            <p:nvPr/>
          </p:nvSpPr>
          <p:spPr bwMode="auto">
            <a:xfrm>
              <a:off x="2880" y="3488"/>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24</a:t>
              </a:r>
              <a:endParaRPr lang="en-US" sz="2600"/>
            </a:p>
          </p:txBody>
        </p:sp>
      </p:grpSp>
      <p:grpSp>
        <p:nvGrpSpPr>
          <p:cNvPr id="17" name="Group 25">
            <a:extLst>
              <a:ext uri="{FF2B5EF4-FFF2-40B4-BE49-F238E27FC236}">
                <a16:creationId xmlns:a16="http://schemas.microsoft.com/office/drawing/2014/main" id="{7D9325EC-6AFD-4245-81FC-532C90C1057E}"/>
              </a:ext>
            </a:extLst>
          </p:cNvPr>
          <p:cNvGrpSpPr>
            <a:grpSpLocks/>
          </p:cNvGrpSpPr>
          <p:nvPr/>
        </p:nvGrpSpPr>
        <p:grpSpPr bwMode="auto">
          <a:xfrm>
            <a:off x="1368083" y="3605432"/>
            <a:ext cx="3241675" cy="2584450"/>
            <a:chOff x="1344" y="2112"/>
            <a:chExt cx="2042" cy="1628"/>
          </a:xfrm>
        </p:grpSpPr>
        <p:sp>
          <p:nvSpPr>
            <p:cNvPr id="18" name="Freeform 26">
              <a:extLst>
                <a:ext uri="{FF2B5EF4-FFF2-40B4-BE49-F238E27FC236}">
                  <a16:creationId xmlns:a16="http://schemas.microsoft.com/office/drawing/2014/main" id="{EAD243AC-554C-4EE9-8853-B1E661CFFF22}"/>
                </a:ext>
              </a:extLst>
            </p:cNvPr>
            <p:cNvSpPr>
              <a:spLocks/>
            </p:cNvSpPr>
            <p:nvPr/>
          </p:nvSpPr>
          <p:spPr bwMode="auto">
            <a:xfrm>
              <a:off x="1676" y="2420"/>
              <a:ext cx="1529" cy="1050"/>
            </a:xfrm>
            <a:custGeom>
              <a:avLst/>
              <a:gdLst>
                <a:gd name="T0" fmla="*/ 0 w 1529"/>
                <a:gd name="T1" fmla="*/ 0 h 1050"/>
                <a:gd name="T2" fmla="*/ 1529 w 1529"/>
                <a:gd name="T3" fmla="*/ 0 h 1050"/>
                <a:gd name="T4" fmla="*/ 1529 w 1529"/>
                <a:gd name="T5" fmla="*/ 1050 h 1050"/>
                <a:gd name="T6" fmla="*/ 0 60000 65536"/>
                <a:gd name="T7" fmla="*/ 0 60000 65536"/>
                <a:gd name="T8" fmla="*/ 0 60000 65536"/>
                <a:gd name="T9" fmla="*/ 0 w 1529"/>
                <a:gd name="T10" fmla="*/ 0 h 1050"/>
                <a:gd name="T11" fmla="*/ 1529 w 1529"/>
                <a:gd name="T12" fmla="*/ 1050 h 1050"/>
              </a:gdLst>
              <a:ahLst/>
              <a:cxnLst>
                <a:cxn ang="T6">
                  <a:pos x="T0" y="T1"/>
                </a:cxn>
                <a:cxn ang="T7">
                  <a:pos x="T2" y="T3"/>
                </a:cxn>
                <a:cxn ang="T8">
                  <a:pos x="T4" y="T5"/>
                </a:cxn>
              </a:cxnLst>
              <a:rect l="T9" t="T10" r="T11" b="T12"/>
              <a:pathLst>
                <a:path w="1529" h="1050">
                  <a:moveTo>
                    <a:pt x="0" y="0"/>
                  </a:moveTo>
                  <a:lnTo>
                    <a:pt x="1529" y="0"/>
                  </a:lnTo>
                  <a:lnTo>
                    <a:pt x="1529" y="1050"/>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9" name="Freeform 27">
              <a:extLst>
                <a:ext uri="{FF2B5EF4-FFF2-40B4-BE49-F238E27FC236}">
                  <a16:creationId xmlns:a16="http://schemas.microsoft.com/office/drawing/2014/main" id="{3160B411-57B8-4382-AF98-7BC051F52AFF}"/>
                </a:ext>
              </a:extLst>
            </p:cNvPr>
            <p:cNvSpPr>
              <a:spLocks/>
            </p:cNvSpPr>
            <p:nvPr/>
          </p:nvSpPr>
          <p:spPr bwMode="auto">
            <a:xfrm>
              <a:off x="1475" y="2328"/>
              <a:ext cx="174" cy="92"/>
            </a:xfrm>
            <a:custGeom>
              <a:avLst/>
              <a:gdLst>
                <a:gd name="T0" fmla="*/ 0 w 174"/>
                <a:gd name="T1" fmla="*/ 0 h 92"/>
                <a:gd name="T2" fmla="*/ 0 w 174"/>
                <a:gd name="T3" fmla="*/ 92 h 92"/>
                <a:gd name="T4" fmla="*/ 174 w 174"/>
                <a:gd name="T5" fmla="*/ 92 h 92"/>
                <a:gd name="T6" fmla="*/ 0 60000 65536"/>
                <a:gd name="T7" fmla="*/ 0 60000 65536"/>
                <a:gd name="T8" fmla="*/ 0 60000 65536"/>
                <a:gd name="T9" fmla="*/ 0 w 174"/>
                <a:gd name="T10" fmla="*/ 0 h 92"/>
                <a:gd name="T11" fmla="*/ 174 w 174"/>
                <a:gd name="T12" fmla="*/ 92 h 92"/>
              </a:gdLst>
              <a:ahLst/>
              <a:cxnLst>
                <a:cxn ang="T6">
                  <a:pos x="T0" y="T1"/>
                </a:cxn>
                <a:cxn ang="T7">
                  <a:pos x="T2" y="T3"/>
                </a:cxn>
                <a:cxn ang="T8">
                  <a:pos x="T4" y="T5"/>
                </a:cxn>
              </a:cxnLst>
              <a:rect l="T9" t="T10" r="T11" b="T12"/>
              <a:pathLst>
                <a:path w="174" h="92">
                  <a:moveTo>
                    <a:pt x="0" y="0"/>
                  </a:moveTo>
                  <a:lnTo>
                    <a:pt x="0" y="92"/>
                  </a:lnTo>
                  <a:lnTo>
                    <a:pt x="174" y="92"/>
                  </a:lnTo>
                </a:path>
              </a:pathLst>
            </a:custGeom>
            <a:noFill/>
            <a:ln w="142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20" name="Rectangle 28">
              <a:extLst>
                <a:ext uri="{FF2B5EF4-FFF2-40B4-BE49-F238E27FC236}">
                  <a16:creationId xmlns:a16="http://schemas.microsoft.com/office/drawing/2014/main" id="{8DF28E37-75C0-480C-B4BA-B67DAC73E66B}"/>
                </a:ext>
              </a:extLst>
            </p:cNvPr>
            <p:cNvSpPr>
              <a:spLocks noChangeArrowheads="1"/>
            </p:cNvSpPr>
            <p:nvPr/>
          </p:nvSpPr>
          <p:spPr bwMode="auto">
            <a:xfrm>
              <a:off x="1344" y="2112"/>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13</a:t>
              </a:r>
              <a:endParaRPr lang="en-US" sz="2600"/>
            </a:p>
          </p:txBody>
        </p:sp>
        <p:sp>
          <p:nvSpPr>
            <p:cNvPr id="21" name="Rectangle 29">
              <a:extLst>
                <a:ext uri="{FF2B5EF4-FFF2-40B4-BE49-F238E27FC236}">
                  <a16:creationId xmlns:a16="http://schemas.microsoft.com/office/drawing/2014/main" id="{FDA1E097-E0F3-4E27-8290-1D5E8CEF3BBC}"/>
                </a:ext>
              </a:extLst>
            </p:cNvPr>
            <p:cNvSpPr>
              <a:spLocks noChangeArrowheads="1"/>
            </p:cNvSpPr>
            <p:nvPr/>
          </p:nvSpPr>
          <p:spPr bwMode="auto">
            <a:xfrm>
              <a:off x="3152" y="3488"/>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27</a:t>
              </a:r>
              <a:endParaRPr lang="en-US" sz="2600"/>
            </a:p>
          </p:txBody>
        </p:sp>
      </p:grpSp>
      <p:grpSp>
        <p:nvGrpSpPr>
          <p:cNvPr id="22" name="Group 30">
            <a:extLst>
              <a:ext uri="{FF2B5EF4-FFF2-40B4-BE49-F238E27FC236}">
                <a16:creationId xmlns:a16="http://schemas.microsoft.com/office/drawing/2014/main" id="{4136E5A9-67A1-46D2-8A6E-6EF573A9EAF9}"/>
              </a:ext>
            </a:extLst>
          </p:cNvPr>
          <p:cNvGrpSpPr>
            <a:grpSpLocks/>
          </p:cNvGrpSpPr>
          <p:nvPr/>
        </p:nvGrpSpPr>
        <p:grpSpPr bwMode="auto">
          <a:xfrm>
            <a:off x="3730283" y="4165821"/>
            <a:ext cx="360363" cy="465137"/>
            <a:chOff x="2832" y="2465"/>
            <a:chExt cx="227" cy="293"/>
          </a:xfrm>
        </p:grpSpPr>
        <p:sp>
          <p:nvSpPr>
            <p:cNvPr id="23" name="Oval 31">
              <a:extLst>
                <a:ext uri="{FF2B5EF4-FFF2-40B4-BE49-F238E27FC236}">
                  <a16:creationId xmlns:a16="http://schemas.microsoft.com/office/drawing/2014/main" id="{D740FD16-4568-46FE-AF21-B597E28F6BF2}"/>
                </a:ext>
              </a:extLst>
            </p:cNvPr>
            <p:cNvSpPr>
              <a:spLocks noChangeArrowheads="1"/>
            </p:cNvSpPr>
            <p:nvPr/>
          </p:nvSpPr>
          <p:spPr bwMode="auto">
            <a:xfrm>
              <a:off x="2995" y="2465"/>
              <a:ext cx="64"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24" name="Rectangle 32">
              <a:extLst>
                <a:ext uri="{FF2B5EF4-FFF2-40B4-BE49-F238E27FC236}">
                  <a16:creationId xmlns:a16="http://schemas.microsoft.com/office/drawing/2014/main" id="{7F02DB27-94FC-49D4-BF7B-0A1508F2D5D3}"/>
                </a:ext>
              </a:extLst>
            </p:cNvPr>
            <p:cNvSpPr>
              <a:spLocks noChangeArrowheads="1"/>
            </p:cNvSpPr>
            <p:nvPr/>
          </p:nvSpPr>
          <p:spPr bwMode="auto">
            <a:xfrm>
              <a:off x="2832" y="2506"/>
              <a:ext cx="14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B</a:t>
              </a:r>
              <a:endParaRPr lang="en-US" sz="2600"/>
            </a:p>
          </p:txBody>
        </p:sp>
      </p:grpSp>
      <p:sp>
        <p:nvSpPr>
          <p:cNvPr id="25" name="Rectangle 33">
            <a:extLst>
              <a:ext uri="{FF2B5EF4-FFF2-40B4-BE49-F238E27FC236}">
                <a16:creationId xmlns:a16="http://schemas.microsoft.com/office/drawing/2014/main" id="{3681FA4F-EE34-4D3C-82E1-38E504E0491E}"/>
              </a:ext>
            </a:extLst>
          </p:cNvPr>
          <p:cNvSpPr>
            <a:spLocks noChangeArrowheads="1"/>
          </p:cNvSpPr>
          <p:nvPr/>
        </p:nvSpPr>
        <p:spPr bwMode="auto">
          <a:xfrm>
            <a:off x="1707807" y="5789832"/>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0</a:t>
            </a:r>
            <a:endParaRPr lang="en-US" sz="2600"/>
          </a:p>
        </p:txBody>
      </p:sp>
      <p:sp>
        <p:nvSpPr>
          <p:cNvPr id="26" name="Rectangle 34">
            <a:extLst>
              <a:ext uri="{FF2B5EF4-FFF2-40B4-BE49-F238E27FC236}">
                <a16:creationId xmlns:a16="http://schemas.microsoft.com/office/drawing/2014/main" id="{B9E68973-9B3F-4B84-A6E9-C3A1E495AB63}"/>
              </a:ext>
            </a:extLst>
          </p:cNvPr>
          <p:cNvSpPr>
            <a:spLocks noChangeArrowheads="1"/>
          </p:cNvSpPr>
          <p:nvPr/>
        </p:nvSpPr>
        <p:spPr bwMode="auto">
          <a:xfrm>
            <a:off x="274296" y="1776632"/>
            <a:ext cx="17033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a:solidFill>
                  <a:srgbClr val="000000"/>
                </a:solidFill>
                <a:latin typeface="Arial" panose="020B0604020202020204" pitchFamily="34" charset="0"/>
              </a:rPr>
              <a:t>Carne (Kg)</a:t>
            </a:r>
          </a:p>
        </p:txBody>
      </p:sp>
      <p:sp>
        <p:nvSpPr>
          <p:cNvPr id="27" name="Rectangle 35">
            <a:extLst>
              <a:ext uri="{FF2B5EF4-FFF2-40B4-BE49-F238E27FC236}">
                <a16:creationId xmlns:a16="http://schemas.microsoft.com/office/drawing/2014/main" id="{B467941D-4E51-4225-B5D6-25CDE8580432}"/>
              </a:ext>
            </a:extLst>
          </p:cNvPr>
          <p:cNvSpPr>
            <a:spLocks noChangeArrowheads="1"/>
          </p:cNvSpPr>
          <p:nvPr/>
        </p:nvSpPr>
        <p:spPr bwMode="auto">
          <a:xfrm>
            <a:off x="2130083" y="1243232"/>
            <a:ext cx="6175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b="1" dirty="0">
                <a:solidFill>
                  <a:srgbClr val="000000"/>
                </a:solidFill>
                <a:latin typeface="Arial" panose="020B0604020202020204" pitchFamily="34" charset="0"/>
              </a:rPr>
              <a:t>(b) </a:t>
            </a:r>
            <a:r>
              <a:rPr lang="en-US" sz="2600" b="1" dirty="0" err="1">
                <a:solidFill>
                  <a:srgbClr val="000000"/>
                </a:solidFill>
                <a:latin typeface="Arial" panose="020B0604020202020204" pitchFamily="34" charset="0"/>
              </a:rPr>
              <a:t>Produção</a:t>
            </a:r>
            <a:r>
              <a:rPr lang="en-US" sz="2600" b="1" dirty="0">
                <a:solidFill>
                  <a:srgbClr val="000000"/>
                </a:solidFill>
                <a:latin typeface="Arial" panose="020B0604020202020204" pitchFamily="34" charset="0"/>
              </a:rPr>
              <a:t> e </a:t>
            </a:r>
            <a:r>
              <a:rPr lang="en-US" sz="2600" b="1" dirty="0" err="1">
                <a:solidFill>
                  <a:srgbClr val="000000"/>
                </a:solidFill>
                <a:latin typeface="Arial" panose="020B0604020202020204" pitchFamily="34" charset="0"/>
              </a:rPr>
              <a:t>consumo</a:t>
            </a:r>
            <a:r>
              <a:rPr lang="en-US" sz="2600" b="1" dirty="0">
                <a:solidFill>
                  <a:srgbClr val="000000"/>
                </a:solidFill>
                <a:latin typeface="Arial" panose="020B0604020202020204" pitchFamily="34" charset="0"/>
              </a:rPr>
              <a:t> do </a:t>
            </a:r>
            <a:r>
              <a:rPr lang="en-US" sz="2600" b="1" dirty="0" err="1">
                <a:solidFill>
                  <a:srgbClr val="000000"/>
                </a:solidFill>
                <a:latin typeface="Arial" panose="020B0604020202020204" pitchFamily="34" charset="0"/>
              </a:rPr>
              <a:t>pecuarista</a:t>
            </a:r>
            <a:endParaRPr lang="en-US" sz="2600" b="1" dirty="0">
              <a:solidFill>
                <a:srgbClr val="000000"/>
              </a:solidFill>
              <a:latin typeface="Arial" panose="020B0604020202020204" pitchFamily="34" charset="0"/>
            </a:endParaRPr>
          </a:p>
        </p:txBody>
      </p:sp>
      <p:grpSp>
        <p:nvGrpSpPr>
          <p:cNvPr id="28" name="Group 38">
            <a:extLst>
              <a:ext uri="{FF2B5EF4-FFF2-40B4-BE49-F238E27FC236}">
                <a16:creationId xmlns:a16="http://schemas.microsoft.com/office/drawing/2014/main" id="{BA0A0EC2-7E2E-47A1-86D9-898D9BA4F4DA}"/>
              </a:ext>
            </a:extLst>
          </p:cNvPr>
          <p:cNvGrpSpPr>
            <a:grpSpLocks/>
          </p:cNvGrpSpPr>
          <p:nvPr/>
        </p:nvGrpSpPr>
        <p:grpSpPr bwMode="auto">
          <a:xfrm>
            <a:off x="1444283" y="2462432"/>
            <a:ext cx="4943475" cy="3727450"/>
            <a:chOff x="1392" y="1392"/>
            <a:chExt cx="3114" cy="2348"/>
          </a:xfrm>
        </p:grpSpPr>
        <p:sp>
          <p:nvSpPr>
            <p:cNvPr id="29" name="Oval 39">
              <a:extLst>
                <a:ext uri="{FF2B5EF4-FFF2-40B4-BE49-F238E27FC236}">
                  <a16:creationId xmlns:a16="http://schemas.microsoft.com/office/drawing/2014/main" id="{042E16D4-E07C-42BC-AE63-65EE063FB5B5}"/>
                </a:ext>
              </a:extLst>
            </p:cNvPr>
            <p:cNvSpPr>
              <a:spLocks noChangeArrowheads="1"/>
            </p:cNvSpPr>
            <p:nvPr/>
          </p:nvSpPr>
          <p:spPr bwMode="auto">
            <a:xfrm>
              <a:off x="4359" y="3434"/>
              <a:ext cx="64"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30" name="Oval 40">
              <a:extLst>
                <a:ext uri="{FF2B5EF4-FFF2-40B4-BE49-F238E27FC236}">
                  <a16:creationId xmlns:a16="http://schemas.microsoft.com/office/drawing/2014/main" id="{E7ADEA9B-FEEC-45C6-8A89-070B9CEC4040}"/>
                </a:ext>
              </a:extLst>
            </p:cNvPr>
            <p:cNvSpPr>
              <a:spLocks noChangeArrowheads="1"/>
            </p:cNvSpPr>
            <p:nvPr/>
          </p:nvSpPr>
          <p:spPr bwMode="auto">
            <a:xfrm>
              <a:off x="1640" y="1488"/>
              <a:ext cx="64"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31" name="Rectangle 41">
              <a:extLst>
                <a:ext uri="{FF2B5EF4-FFF2-40B4-BE49-F238E27FC236}">
                  <a16:creationId xmlns:a16="http://schemas.microsoft.com/office/drawing/2014/main" id="{B30AD14E-76BB-4C90-9D6D-564E7201AE7E}"/>
                </a:ext>
              </a:extLst>
            </p:cNvPr>
            <p:cNvSpPr>
              <a:spLocks noChangeArrowheads="1"/>
            </p:cNvSpPr>
            <p:nvPr/>
          </p:nvSpPr>
          <p:spPr bwMode="auto">
            <a:xfrm>
              <a:off x="4272" y="3488"/>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48</a:t>
              </a:r>
              <a:endParaRPr lang="en-US" sz="2600"/>
            </a:p>
          </p:txBody>
        </p:sp>
        <p:sp>
          <p:nvSpPr>
            <p:cNvPr id="32" name="Rectangle 42">
              <a:extLst>
                <a:ext uri="{FF2B5EF4-FFF2-40B4-BE49-F238E27FC236}">
                  <a16:creationId xmlns:a16="http://schemas.microsoft.com/office/drawing/2014/main" id="{890274EA-7A4A-405A-AC30-772BF9DEF16D}"/>
                </a:ext>
              </a:extLst>
            </p:cNvPr>
            <p:cNvSpPr>
              <a:spLocks noChangeArrowheads="1"/>
            </p:cNvSpPr>
            <p:nvPr/>
          </p:nvSpPr>
          <p:spPr bwMode="auto">
            <a:xfrm>
              <a:off x="1392" y="1392"/>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24</a:t>
              </a:r>
              <a:endParaRPr lang="en-US" sz="2600"/>
            </a:p>
          </p:txBody>
        </p:sp>
      </p:grpSp>
      <p:grpSp>
        <p:nvGrpSpPr>
          <p:cNvPr id="33" name="Group 43">
            <a:extLst>
              <a:ext uri="{FF2B5EF4-FFF2-40B4-BE49-F238E27FC236}">
                <a16:creationId xmlns:a16="http://schemas.microsoft.com/office/drawing/2014/main" id="{D25B363F-6438-4678-8D5B-E4BA3DC0B536}"/>
              </a:ext>
            </a:extLst>
          </p:cNvPr>
          <p:cNvGrpSpPr>
            <a:grpSpLocks/>
          </p:cNvGrpSpPr>
          <p:nvPr/>
        </p:nvGrpSpPr>
        <p:grpSpPr bwMode="auto">
          <a:xfrm>
            <a:off x="1368083" y="3148232"/>
            <a:ext cx="1743075" cy="3041650"/>
            <a:chOff x="1344" y="1824"/>
            <a:chExt cx="1098" cy="1916"/>
          </a:xfrm>
        </p:grpSpPr>
        <p:sp>
          <p:nvSpPr>
            <p:cNvPr id="34" name="Freeform 44">
              <a:extLst>
                <a:ext uri="{FF2B5EF4-FFF2-40B4-BE49-F238E27FC236}">
                  <a16:creationId xmlns:a16="http://schemas.microsoft.com/office/drawing/2014/main" id="{E9220BAB-6717-4B61-8ED2-25BCE33CC8FD}"/>
                </a:ext>
              </a:extLst>
            </p:cNvPr>
            <p:cNvSpPr>
              <a:spLocks/>
            </p:cNvSpPr>
            <p:nvPr/>
          </p:nvSpPr>
          <p:spPr bwMode="auto">
            <a:xfrm>
              <a:off x="1676" y="2009"/>
              <a:ext cx="669" cy="1461"/>
            </a:xfrm>
            <a:custGeom>
              <a:avLst/>
              <a:gdLst>
                <a:gd name="T0" fmla="*/ 0 w 669"/>
                <a:gd name="T1" fmla="*/ 0 h 1461"/>
                <a:gd name="T2" fmla="*/ 669 w 669"/>
                <a:gd name="T3" fmla="*/ 0 h 1461"/>
                <a:gd name="T4" fmla="*/ 669 w 669"/>
                <a:gd name="T5" fmla="*/ 1461 h 1461"/>
                <a:gd name="T6" fmla="*/ 0 60000 65536"/>
                <a:gd name="T7" fmla="*/ 0 60000 65536"/>
                <a:gd name="T8" fmla="*/ 0 60000 65536"/>
                <a:gd name="T9" fmla="*/ 0 w 669"/>
                <a:gd name="T10" fmla="*/ 0 h 1461"/>
                <a:gd name="T11" fmla="*/ 669 w 669"/>
                <a:gd name="T12" fmla="*/ 1461 h 1461"/>
              </a:gdLst>
              <a:ahLst/>
              <a:cxnLst>
                <a:cxn ang="T6">
                  <a:pos x="T0" y="T1"/>
                </a:cxn>
                <a:cxn ang="T7">
                  <a:pos x="T2" y="T3"/>
                </a:cxn>
                <a:cxn ang="T8">
                  <a:pos x="T4" y="T5"/>
                </a:cxn>
              </a:cxnLst>
              <a:rect l="T9" t="T10" r="T11" b="T12"/>
              <a:pathLst>
                <a:path w="669" h="1461">
                  <a:moveTo>
                    <a:pt x="0" y="0"/>
                  </a:moveTo>
                  <a:lnTo>
                    <a:pt x="669" y="0"/>
                  </a:lnTo>
                  <a:lnTo>
                    <a:pt x="669" y="1461"/>
                  </a:lnTo>
                </a:path>
              </a:pathLst>
            </a:custGeom>
            <a:noFill/>
            <a:ln w="1428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35" name="Rectangle 45">
              <a:extLst>
                <a:ext uri="{FF2B5EF4-FFF2-40B4-BE49-F238E27FC236}">
                  <a16:creationId xmlns:a16="http://schemas.microsoft.com/office/drawing/2014/main" id="{E100EDF4-FA34-4C54-8FAC-9F8311220398}"/>
                </a:ext>
              </a:extLst>
            </p:cNvPr>
            <p:cNvSpPr>
              <a:spLocks noChangeArrowheads="1"/>
            </p:cNvSpPr>
            <p:nvPr/>
          </p:nvSpPr>
          <p:spPr bwMode="auto">
            <a:xfrm>
              <a:off x="2208" y="3488"/>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12</a:t>
              </a:r>
              <a:endParaRPr lang="en-US" sz="2600"/>
            </a:p>
          </p:txBody>
        </p:sp>
        <p:sp>
          <p:nvSpPr>
            <p:cNvPr id="36" name="Rectangle 46">
              <a:extLst>
                <a:ext uri="{FF2B5EF4-FFF2-40B4-BE49-F238E27FC236}">
                  <a16:creationId xmlns:a16="http://schemas.microsoft.com/office/drawing/2014/main" id="{6B9E4076-59A9-4930-9AE3-BE03E9895D2B}"/>
                </a:ext>
              </a:extLst>
            </p:cNvPr>
            <p:cNvSpPr>
              <a:spLocks noChangeArrowheads="1"/>
            </p:cNvSpPr>
            <p:nvPr/>
          </p:nvSpPr>
          <p:spPr bwMode="auto">
            <a:xfrm>
              <a:off x="1344" y="1824"/>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18</a:t>
              </a:r>
              <a:endParaRPr lang="en-US" sz="2600"/>
            </a:p>
          </p:txBody>
        </p:sp>
      </p:grpSp>
      <p:grpSp>
        <p:nvGrpSpPr>
          <p:cNvPr id="37" name="Group 47">
            <a:extLst>
              <a:ext uri="{FF2B5EF4-FFF2-40B4-BE49-F238E27FC236}">
                <a16:creationId xmlns:a16="http://schemas.microsoft.com/office/drawing/2014/main" id="{E9904810-1507-4473-822C-5C1019BC2574}"/>
              </a:ext>
            </a:extLst>
          </p:cNvPr>
          <p:cNvGrpSpPr>
            <a:grpSpLocks/>
          </p:cNvGrpSpPr>
          <p:nvPr/>
        </p:nvGrpSpPr>
        <p:grpSpPr bwMode="auto">
          <a:xfrm>
            <a:off x="4279558" y="3907057"/>
            <a:ext cx="485775" cy="400050"/>
            <a:chOff x="3178" y="2302"/>
            <a:chExt cx="306" cy="252"/>
          </a:xfrm>
        </p:grpSpPr>
        <p:sp>
          <p:nvSpPr>
            <p:cNvPr id="38" name="Oval 48">
              <a:extLst>
                <a:ext uri="{FF2B5EF4-FFF2-40B4-BE49-F238E27FC236}">
                  <a16:creationId xmlns:a16="http://schemas.microsoft.com/office/drawing/2014/main" id="{DE4A0E0C-C3F3-4F94-BB56-A7DBFF49329F}"/>
                </a:ext>
              </a:extLst>
            </p:cNvPr>
            <p:cNvSpPr>
              <a:spLocks noChangeArrowheads="1"/>
            </p:cNvSpPr>
            <p:nvPr/>
          </p:nvSpPr>
          <p:spPr bwMode="auto">
            <a:xfrm>
              <a:off x="3178" y="2392"/>
              <a:ext cx="55" cy="55"/>
            </a:xfrm>
            <a:prstGeom prst="ellipse">
              <a:avLst/>
            </a:prstGeom>
            <a:solidFill>
              <a:srgbClr val="5F161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39" name="Rectangle 49">
              <a:extLst>
                <a:ext uri="{FF2B5EF4-FFF2-40B4-BE49-F238E27FC236}">
                  <a16:creationId xmlns:a16="http://schemas.microsoft.com/office/drawing/2014/main" id="{D3C19979-6F09-4B2C-AC18-FFA5F8F42572}"/>
                </a:ext>
              </a:extLst>
            </p:cNvPr>
            <p:cNvSpPr>
              <a:spLocks noChangeArrowheads="1"/>
            </p:cNvSpPr>
            <p:nvPr/>
          </p:nvSpPr>
          <p:spPr bwMode="auto">
            <a:xfrm>
              <a:off x="3262" y="2302"/>
              <a:ext cx="22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600">
                  <a:solidFill>
                    <a:srgbClr val="000000"/>
                  </a:solidFill>
                  <a:latin typeface="Arial" panose="020B0604020202020204" pitchFamily="34" charset="0"/>
                </a:rPr>
                <a:t>B*</a:t>
              </a:r>
              <a:endParaRPr lang="en-US" sz="2600"/>
            </a:p>
          </p:txBody>
        </p:sp>
      </p:grpSp>
      <p:sp>
        <p:nvSpPr>
          <p:cNvPr id="40" name="Text Box 72">
            <a:extLst>
              <a:ext uri="{FF2B5EF4-FFF2-40B4-BE49-F238E27FC236}">
                <a16:creationId xmlns:a16="http://schemas.microsoft.com/office/drawing/2014/main" id="{3C19905C-A1EB-4820-AF97-4F4DA1C615B6}"/>
              </a:ext>
            </a:extLst>
          </p:cNvPr>
          <p:cNvSpPr txBox="1">
            <a:spLocks noChangeArrowheads="1"/>
          </p:cNvSpPr>
          <p:nvPr/>
        </p:nvSpPr>
        <p:spPr bwMode="auto">
          <a:xfrm>
            <a:off x="2663482" y="1852832"/>
            <a:ext cx="45720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2600">
                <a:latin typeface="Verdana" panose="020B0604030504040204" pitchFamily="34" charset="0"/>
              </a:rPr>
              <a:t>Produção do pecuarista com comércio</a:t>
            </a:r>
          </a:p>
          <a:p>
            <a:pPr algn="ctr" eaLnBrk="1" hangingPunct="1">
              <a:spcBef>
                <a:spcPct val="50000"/>
              </a:spcBef>
            </a:pPr>
            <a:endParaRPr lang="en-US" sz="2600">
              <a:latin typeface="Verdana" panose="020B0604030504040204" pitchFamily="34" charset="0"/>
            </a:endParaRPr>
          </a:p>
        </p:txBody>
      </p:sp>
      <p:sp>
        <p:nvSpPr>
          <p:cNvPr id="41" name="Text Box 73">
            <a:extLst>
              <a:ext uri="{FF2B5EF4-FFF2-40B4-BE49-F238E27FC236}">
                <a16:creationId xmlns:a16="http://schemas.microsoft.com/office/drawing/2014/main" id="{69323212-4122-431A-9174-BEB8AAF84889}"/>
              </a:ext>
            </a:extLst>
          </p:cNvPr>
          <p:cNvSpPr txBox="1">
            <a:spLocks noChangeArrowheads="1"/>
          </p:cNvSpPr>
          <p:nvPr/>
        </p:nvSpPr>
        <p:spPr bwMode="auto">
          <a:xfrm>
            <a:off x="4568482" y="2843433"/>
            <a:ext cx="4191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2600">
                <a:latin typeface="Verdana" panose="020B0604030504040204" pitchFamily="34" charset="0"/>
              </a:rPr>
              <a:t>Consumo do pecuarista com comércio</a:t>
            </a:r>
          </a:p>
        </p:txBody>
      </p:sp>
      <p:sp>
        <p:nvSpPr>
          <p:cNvPr id="42" name="Text Box 74">
            <a:extLst>
              <a:ext uri="{FF2B5EF4-FFF2-40B4-BE49-F238E27FC236}">
                <a16:creationId xmlns:a16="http://schemas.microsoft.com/office/drawing/2014/main" id="{8CF7375D-D507-4A86-B5EA-9E892151E538}"/>
              </a:ext>
            </a:extLst>
          </p:cNvPr>
          <p:cNvSpPr txBox="1">
            <a:spLocks noChangeArrowheads="1"/>
          </p:cNvSpPr>
          <p:nvPr/>
        </p:nvSpPr>
        <p:spPr bwMode="auto">
          <a:xfrm>
            <a:off x="5406682" y="3910232"/>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atin typeface="Verdana" panose="020B0604030504040204" pitchFamily="34" charset="0"/>
              </a:rPr>
              <a:t>Produção e consumo do pecuarista sem comércio</a:t>
            </a:r>
          </a:p>
        </p:txBody>
      </p:sp>
      <p:sp>
        <p:nvSpPr>
          <p:cNvPr id="43" name="Rectangle 77">
            <a:extLst>
              <a:ext uri="{FF2B5EF4-FFF2-40B4-BE49-F238E27FC236}">
                <a16:creationId xmlns:a16="http://schemas.microsoft.com/office/drawing/2014/main" id="{4A6650CA-4EE2-4AF9-BB4D-2F79466B7639}"/>
              </a:ext>
            </a:extLst>
          </p:cNvPr>
          <p:cNvSpPr>
            <a:spLocks noChangeArrowheads="1"/>
          </p:cNvSpPr>
          <p:nvPr/>
        </p:nvSpPr>
        <p:spPr bwMode="auto">
          <a:xfrm>
            <a:off x="2815882" y="1852832"/>
            <a:ext cx="4267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4" name="Line 78">
            <a:extLst>
              <a:ext uri="{FF2B5EF4-FFF2-40B4-BE49-F238E27FC236}">
                <a16:creationId xmlns:a16="http://schemas.microsoft.com/office/drawing/2014/main" id="{7C4EC087-DCDD-44FC-9A6D-174D977C7CA1}"/>
              </a:ext>
            </a:extLst>
          </p:cNvPr>
          <p:cNvSpPr>
            <a:spLocks noChangeShapeType="1"/>
          </p:cNvSpPr>
          <p:nvPr/>
        </p:nvSpPr>
        <p:spPr bwMode="auto">
          <a:xfrm>
            <a:off x="2968282" y="2767232"/>
            <a:ext cx="0" cy="6096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45" name="Oval 79">
            <a:extLst>
              <a:ext uri="{FF2B5EF4-FFF2-40B4-BE49-F238E27FC236}">
                <a16:creationId xmlns:a16="http://schemas.microsoft.com/office/drawing/2014/main" id="{170A4D5F-FEEB-43E8-9AB0-1129FE3E561A}"/>
              </a:ext>
            </a:extLst>
          </p:cNvPr>
          <p:cNvSpPr>
            <a:spLocks noChangeArrowheads="1"/>
          </p:cNvSpPr>
          <p:nvPr/>
        </p:nvSpPr>
        <p:spPr bwMode="auto">
          <a:xfrm>
            <a:off x="2892082" y="3376832"/>
            <a:ext cx="76200" cy="76200"/>
          </a:xfrm>
          <a:prstGeom prst="ellipse">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pt-BR"/>
          </a:p>
        </p:txBody>
      </p:sp>
      <p:sp>
        <p:nvSpPr>
          <p:cNvPr id="46" name="Rectangle 80">
            <a:extLst>
              <a:ext uri="{FF2B5EF4-FFF2-40B4-BE49-F238E27FC236}">
                <a16:creationId xmlns:a16="http://schemas.microsoft.com/office/drawing/2014/main" id="{72A691E4-CC78-4A71-94F3-901CF1552E53}"/>
              </a:ext>
            </a:extLst>
          </p:cNvPr>
          <p:cNvSpPr>
            <a:spLocks noChangeArrowheads="1"/>
          </p:cNvSpPr>
          <p:nvPr/>
        </p:nvSpPr>
        <p:spPr bwMode="auto">
          <a:xfrm>
            <a:off x="4568482" y="2919632"/>
            <a:ext cx="41148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7" name="Line 81">
            <a:extLst>
              <a:ext uri="{FF2B5EF4-FFF2-40B4-BE49-F238E27FC236}">
                <a16:creationId xmlns:a16="http://schemas.microsoft.com/office/drawing/2014/main" id="{39F4730D-0CD7-4E98-A647-F6B08F7642AF}"/>
              </a:ext>
            </a:extLst>
          </p:cNvPr>
          <p:cNvSpPr>
            <a:spLocks noChangeShapeType="1"/>
          </p:cNvSpPr>
          <p:nvPr/>
        </p:nvSpPr>
        <p:spPr bwMode="auto">
          <a:xfrm flipH="1">
            <a:off x="4339882" y="3453032"/>
            <a:ext cx="228600" cy="533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48" name="Rectangle 82">
            <a:extLst>
              <a:ext uri="{FF2B5EF4-FFF2-40B4-BE49-F238E27FC236}">
                <a16:creationId xmlns:a16="http://schemas.microsoft.com/office/drawing/2014/main" id="{D07CBD86-8CDD-455E-9FB1-BFA69466B214}"/>
              </a:ext>
            </a:extLst>
          </p:cNvPr>
          <p:cNvSpPr>
            <a:spLocks noChangeArrowheads="1"/>
          </p:cNvSpPr>
          <p:nvPr/>
        </p:nvSpPr>
        <p:spPr bwMode="auto">
          <a:xfrm>
            <a:off x="5406682" y="3910232"/>
            <a:ext cx="33528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49" name="Line 83">
            <a:extLst>
              <a:ext uri="{FF2B5EF4-FFF2-40B4-BE49-F238E27FC236}">
                <a16:creationId xmlns:a16="http://schemas.microsoft.com/office/drawing/2014/main" id="{4FB8BF51-9010-4038-899F-77A4FDBA0433}"/>
              </a:ext>
            </a:extLst>
          </p:cNvPr>
          <p:cNvSpPr>
            <a:spLocks noChangeShapeType="1"/>
          </p:cNvSpPr>
          <p:nvPr/>
        </p:nvSpPr>
        <p:spPr bwMode="auto">
          <a:xfrm flipH="1" flipV="1">
            <a:off x="4187482" y="4215032"/>
            <a:ext cx="1219200" cy="381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50" name="Rectangle 84">
            <a:extLst>
              <a:ext uri="{FF2B5EF4-FFF2-40B4-BE49-F238E27FC236}">
                <a16:creationId xmlns:a16="http://schemas.microsoft.com/office/drawing/2014/main" id="{D3E6AC7B-B4A4-45B8-A9C1-202C73D13A4C}"/>
              </a:ext>
            </a:extLst>
          </p:cNvPr>
          <p:cNvSpPr>
            <a:spLocks noChangeArrowheads="1"/>
          </p:cNvSpPr>
          <p:nvPr/>
        </p:nvSpPr>
        <p:spPr bwMode="auto">
          <a:xfrm>
            <a:off x="225082" y="1096742"/>
            <a:ext cx="8686800" cy="548049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51" name="Rectangle 3">
            <a:extLst>
              <a:ext uri="{FF2B5EF4-FFF2-40B4-BE49-F238E27FC236}">
                <a16:creationId xmlns:a16="http://schemas.microsoft.com/office/drawing/2014/main" id="{1B092457-46B5-4E5A-9FCE-424BF8553C51}"/>
              </a:ext>
            </a:extLst>
          </p:cNvPr>
          <p:cNvSpPr>
            <a:spLocks noGrp="1" noChangeArrowheads="1"/>
          </p:cNvSpPr>
          <p:nvPr>
            <p:ph type="title"/>
          </p:nvPr>
        </p:nvSpPr>
        <p:spPr>
          <a:xfrm>
            <a:off x="502919" y="418880"/>
            <a:ext cx="8176847" cy="433388"/>
          </a:xfrm>
        </p:spPr>
        <p:txBody>
          <a:bodyPr/>
          <a:lstStyle/>
          <a:p>
            <a:pPr eaLnBrk="1" hangingPunct="1">
              <a:lnSpc>
                <a:spcPct val="80000"/>
              </a:lnSpc>
              <a:defRPr/>
            </a:pPr>
            <a:r>
              <a:rPr lang="en-US" sz="3200" dirty="0" err="1">
                <a:solidFill>
                  <a:schemeClr val="tx1"/>
                </a:solidFill>
                <a:effectLst/>
                <a:latin typeface="Arial" panose="020B0604020202020204" pitchFamily="34" charset="0"/>
                <a:cs typeface="Arial" panose="020B0604020202020204" pitchFamily="34" charset="0"/>
              </a:rPr>
              <a:t>Fronteira</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Possibilidades</a:t>
            </a:r>
            <a:r>
              <a:rPr lang="en-US" sz="3200" dirty="0">
                <a:solidFill>
                  <a:schemeClr val="tx1"/>
                </a:solidFill>
                <a:effectLst/>
                <a:latin typeface="Arial" panose="020B0604020202020204" pitchFamily="34" charset="0"/>
                <a:cs typeface="Arial" panose="020B0604020202020204" pitchFamily="34" charset="0"/>
              </a:rPr>
              <a:t> de </a:t>
            </a:r>
            <a:r>
              <a:rPr lang="en-US" sz="3200" dirty="0" err="1">
                <a:solidFill>
                  <a:schemeClr val="tx1"/>
                </a:solidFill>
                <a:effectLst/>
                <a:latin typeface="Arial" panose="020B0604020202020204" pitchFamily="34" charset="0"/>
                <a:cs typeface="Arial" panose="020B0604020202020204" pitchFamily="34" charset="0"/>
              </a:rPr>
              <a:t>Produção</a:t>
            </a:r>
            <a:endParaRPr lang="en-US" sz="3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5325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up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ssolv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upRigh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dissolv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strips(upRight)">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BC671AC0-1DBA-49BF-A775-1202B9632355}"/>
              </a:ext>
            </a:extLst>
          </p:cNvPr>
          <p:cNvSpPr>
            <a:spLocks noGrp="1" noChangeArrowheads="1"/>
          </p:cNvSpPr>
          <p:nvPr>
            <p:ph idx="1"/>
          </p:nvPr>
        </p:nvSpPr>
        <p:spPr>
          <a:xfrm>
            <a:off x="182880" y="1066800"/>
            <a:ext cx="8834511" cy="2438400"/>
          </a:xfrm>
        </p:spPr>
        <p:txBody>
          <a:bodyPr>
            <a:normAutofit/>
          </a:bodyPr>
          <a:lstStyle/>
          <a:p>
            <a:pPr algn="just" eaLnBrk="1" fontAlgn="auto" hangingPunct="1">
              <a:spcAft>
                <a:spcPts val="0"/>
              </a:spcAft>
              <a:buClrTx/>
              <a:buSzPct val="99000"/>
              <a:buFont typeface="Wingdings" pitchFamily="2" charset="2"/>
              <a:buChar char="§"/>
              <a:defRPr/>
            </a:pPr>
            <a:r>
              <a:rPr lang="en-US" sz="2800" dirty="0" err="1">
                <a:solidFill>
                  <a:schemeClr val="tx1"/>
                </a:solidFill>
                <a:latin typeface="Arial" panose="020B0604020202020204" pitchFamily="34" charset="0"/>
                <a:cs typeface="Arial" panose="020B0604020202020204" pitchFamily="34" charset="0"/>
              </a:rPr>
              <a:t>Quem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consegue</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produzir</a:t>
            </a:r>
            <a:r>
              <a:rPr lang="en-US" sz="2800" dirty="0">
                <a:solidFill>
                  <a:schemeClr val="tx1"/>
                </a:solidFill>
                <a:latin typeface="Arial" panose="020B0604020202020204" pitchFamily="34" charset="0"/>
                <a:cs typeface="Arial" panose="020B0604020202020204" pitchFamily="34" charset="0"/>
              </a:rPr>
              <a:t> batatas a um </a:t>
            </a:r>
            <a:r>
              <a:rPr lang="en-US" sz="2800" dirty="0" err="1">
                <a:solidFill>
                  <a:schemeClr val="tx1"/>
                </a:solidFill>
                <a:latin typeface="Arial" panose="020B0604020202020204" pitchFamily="34" charset="0"/>
                <a:cs typeface="Arial" panose="020B0604020202020204" pitchFamily="34" charset="0"/>
              </a:rPr>
              <a:t>custo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menor</a:t>
            </a:r>
            <a:r>
              <a:rPr lang="en-US" sz="2800" dirty="0">
                <a:solidFill>
                  <a:schemeClr val="tx1"/>
                </a:solidFill>
                <a:latin typeface="Arial" panose="020B0604020202020204" pitchFamily="34" charset="0"/>
                <a:cs typeface="Arial" panose="020B0604020202020204" pitchFamily="34" charset="0"/>
              </a:rPr>
              <a:t>: o </a:t>
            </a:r>
            <a:r>
              <a:rPr lang="en-US" sz="2800" dirty="0" err="1">
                <a:solidFill>
                  <a:schemeClr val="tx1"/>
                </a:solidFill>
                <a:latin typeface="Arial" panose="020B0604020202020204" pitchFamily="34" charset="0"/>
                <a:cs typeface="Arial" panose="020B0604020202020204" pitchFamily="34" charset="0"/>
              </a:rPr>
              <a:t>pecuarista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ou</a:t>
            </a:r>
            <a:r>
              <a:rPr lang="en-US" sz="2800" dirty="0">
                <a:solidFill>
                  <a:schemeClr val="tx1"/>
                </a:solidFill>
                <a:latin typeface="Arial" panose="020B0604020202020204" pitchFamily="34" charset="0"/>
                <a:cs typeface="Arial" panose="020B0604020202020204" pitchFamily="34" charset="0"/>
              </a:rPr>
              <a:t> o </a:t>
            </a:r>
            <a:r>
              <a:rPr lang="en-US" sz="2800" dirty="0" err="1">
                <a:solidFill>
                  <a:schemeClr val="tx1"/>
                </a:solidFill>
                <a:latin typeface="Arial" panose="020B0604020202020204" pitchFamily="34" charset="0"/>
                <a:cs typeface="Arial" panose="020B0604020202020204" pitchFamily="34" charset="0"/>
              </a:rPr>
              <a:t>agricultor</a:t>
            </a:r>
            <a:r>
              <a:rPr lang="en-US" sz="2800" dirty="0">
                <a:solidFill>
                  <a:schemeClr val="tx1"/>
                </a:solidFill>
                <a:latin typeface="Arial" panose="020B0604020202020204" pitchFamily="34" charset="0"/>
                <a:cs typeface="Arial" panose="020B0604020202020204" pitchFamily="34" charset="0"/>
              </a:rPr>
              <a:t> ?</a:t>
            </a:r>
          </a:p>
          <a:p>
            <a:pPr algn="just" eaLnBrk="1" fontAlgn="auto" hangingPunct="1">
              <a:spcAft>
                <a:spcPts val="0"/>
              </a:spcAft>
              <a:buClrTx/>
              <a:buSzPct val="99000"/>
              <a:buFont typeface="Wingdings" pitchFamily="2" charset="2"/>
              <a:buChar char="§"/>
              <a:defRPr/>
            </a:pPr>
            <a:r>
              <a:rPr lang="en-US" sz="2800" dirty="0" err="1">
                <a:solidFill>
                  <a:schemeClr val="tx1"/>
                </a:solidFill>
                <a:latin typeface="Arial" panose="020B0604020202020204" pitchFamily="34" charset="0"/>
                <a:cs typeface="Arial" panose="020B0604020202020204" pitchFamily="34" charset="0"/>
              </a:rPr>
              <a:t>Duas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abordagens</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para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este</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assunto</a:t>
            </a:r>
            <a:r>
              <a:rPr lang="en-US" sz="2800" dirty="0">
                <a:solidFill>
                  <a:schemeClr val="tx1"/>
                </a:solidFill>
                <a:latin typeface="Arial" panose="020B0604020202020204" pitchFamily="34" charset="0"/>
                <a:cs typeface="Arial" panose="020B0604020202020204" pitchFamily="34" charset="0"/>
              </a:rPr>
              <a:t>:</a:t>
            </a:r>
          </a:p>
          <a:p>
            <a:pPr algn="just" eaLnBrk="1" fontAlgn="auto" hangingPunct="1">
              <a:spcAft>
                <a:spcPts val="0"/>
              </a:spcAft>
              <a:buClrTx/>
              <a:buSzPct val="99000"/>
              <a:buFont typeface="Wingdings" pitchFamily="2" charset="2"/>
              <a:buChar char="§"/>
              <a:defRPr/>
            </a:pPr>
            <a:endParaRPr lang="en-US" sz="2800" dirty="0">
              <a:solidFill>
                <a:schemeClr val="tx1"/>
              </a:solidFill>
              <a:latin typeface="Arial" panose="020B0604020202020204" pitchFamily="34" charset="0"/>
              <a:cs typeface="Arial" panose="020B0604020202020204" pitchFamily="34" charset="0"/>
            </a:endParaRPr>
          </a:p>
          <a:p>
            <a:pPr algn="just" eaLnBrk="1" fontAlgn="auto" hangingPunct="1">
              <a:spcAft>
                <a:spcPts val="0"/>
              </a:spcAft>
              <a:buClrTx/>
              <a:buSzPct val="99000"/>
              <a:buFont typeface="Wingdings" pitchFamily="2" charset="2"/>
              <a:buChar char="§"/>
              <a:defRPr/>
            </a:pPr>
            <a:endParaRPr lang="en-US" sz="2800" dirty="0">
              <a:solidFill>
                <a:schemeClr val="tx1"/>
              </a:solidFill>
              <a:latin typeface="Arial" panose="020B0604020202020204" pitchFamily="34" charset="0"/>
              <a:cs typeface="Arial" panose="020B0604020202020204" pitchFamily="34" charset="0"/>
            </a:endParaRPr>
          </a:p>
          <a:p>
            <a:pPr algn="just" eaLnBrk="1" fontAlgn="auto" hangingPunct="1">
              <a:spcAft>
                <a:spcPts val="0"/>
              </a:spcAft>
              <a:buClrTx/>
              <a:buSzPct val="99000"/>
              <a:buFont typeface="Wingdings" pitchFamily="2" charset="2"/>
              <a:buChar char="§"/>
              <a:defRPr/>
            </a:pPr>
            <a:endParaRPr lang="en-US" sz="2800" dirty="0">
              <a:solidFill>
                <a:schemeClr val="tx1"/>
              </a:solidFill>
              <a:latin typeface="Arial" panose="020B0604020202020204" pitchFamily="34" charset="0"/>
              <a:cs typeface="Arial" panose="020B0604020202020204" pitchFamily="34" charset="0"/>
            </a:endParaRPr>
          </a:p>
        </p:txBody>
      </p:sp>
      <p:sp>
        <p:nvSpPr>
          <p:cNvPr id="7" name="Rectangle 2">
            <a:extLst>
              <a:ext uri="{FF2B5EF4-FFF2-40B4-BE49-F238E27FC236}">
                <a16:creationId xmlns:a16="http://schemas.microsoft.com/office/drawing/2014/main" id="{76A63BCB-D9EF-4355-826C-532D65360E8C}"/>
              </a:ext>
            </a:extLst>
          </p:cNvPr>
          <p:cNvSpPr>
            <a:spLocks noGrp="1" noChangeArrowheads="1"/>
          </p:cNvSpPr>
          <p:nvPr>
            <p:ph type="title"/>
          </p:nvPr>
        </p:nvSpPr>
        <p:spPr>
          <a:xfrm>
            <a:off x="1524000" y="409576"/>
            <a:ext cx="9144000" cy="1520825"/>
          </a:xfrm>
        </p:spPr>
        <p:txBody>
          <a:bodyPr/>
          <a:lstStyle/>
          <a:p>
            <a:pPr eaLnBrk="1" hangingPunct="1">
              <a:lnSpc>
                <a:spcPct val="130000"/>
              </a:lnSpc>
              <a:defRPr/>
            </a:pPr>
            <a:br>
              <a:rPr lang="en-US" sz="2800" dirty="0">
                <a:solidFill>
                  <a:srgbClr val="7B9899"/>
                </a:solidFill>
                <a:latin typeface="Tahoma" pitchFamily="34" charset="0"/>
              </a:rPr>
            </a:br>
            <a:endParaRPr lang="en-US" sz="2800" dirty="0">
              <a:solidFill>
                <a:schemeClr val="hlink"/>
              </a:solidFill>
            </a:endParaRPr>
          </a:p>
        </p:txBody>
      </p:sp>
      <p:sp>
        <p:nvSpPr>
          <p:cNvPr id="8" name="Text Box 6">
            <a:extLst>
              <a:ext uri="{FF2B5EF4-FFF2-40B4-BE49-F238E27FC236}">
                <a16:creationId xmlns:a16="http://schemas.microsoft.com/office/drawing/2014/main" id="{FCEBAA19-6A5E-47D2-8B82-A1479592E32A}"/>
              </a:ext>
            </a:extLst>
          </p:cNvPr>
          <p:cNvSpPr txBox="1">
            <a:spLocks noChangeArrowheads="1"/>
          </p:cNvSpPr>
          <p:nvPr/>
        </p:nvSpPr>
        <p:spPr bwMode="auto">
          <a:xfrm>
            <a:off x="746759" y="253425"/>
            <a:ext cx="76657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3200" b="1" dirty="0">
                <a:latin typeface="Arial" panose="020B0604020202020204" pitchFamily="34" charset="0"/>
                <a:cs typeface="Arial" panose="020B0604020202020204" pitchFamily="34" charset="0"/>
              </a:rPr>
              <a:t>O </a:t>
            </a:r>
            <a:r>
              <a:rPr lang="en-US" sz="3200" b="1" dirty="0" err="1">
                <a:latin typeface="Arial" panose="020B0604020202020204" pitchFamily="34" charset="0"/>
                <a:cs typeface="Arial" panose="020B0604020202020204" pitchFamily="34" charset="0"/>
              </a:rPr>
              <a:t>Princípio</a:t>
            </a:r>
            <a:r>
              <a:rPr lang="en-US" sz="3200" b="1" dirty="0">
                <a:latin typeface="Arial" panose="020B0604020202020204" pitchFamily="34" charset="0"/>
                <a:cs typeface="Arial" panose="020B0604020202020204" pitchFamily="34" charset="0"/>
              </a:rPr>
              <a:t> da </a:t>
            </a:r>
            <a:r>
              <a:rPr lang="en-US" sz="3200" b="1" dirty="0" err="1">
                <a:latin typeface="Arial" panose="020B0604020202020204" pitchFamily="34" charset="0"/>
                <a:cs typeface="Arial" panose="020B0604020202020204" pitchFamily="34" charset="0"/>
              </a:rPr>
              <a:t>Vantagem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Comparativa</a:t>
            </a:r>
            <a:endParaRPr lang="en-US" sz="3200" b="1" dirty="0">
              <a:latin typeface="Arial" panose="020B0604020202020204" pitchFamily="34" charset="0"/>
              <a:cs typeface="Arial" panose="020B0604020202020204" pitchFamily="34" charset="0"/>
            </a:endParaRPr>
          </a:p>
        </p:txBody>
      </p:sp>
      <p:sp>
        <p:nvSpPr>
          <p:cNvPr id="9" name="Rectangle 3">
            <a:extLst>
              <a:ext uri="{FF2B5EF4-FFF2-40B4-BE49-F238E27FC236}">
                <a16:creationId xmlns:a16="http://schemas.microsoft.com/office/drawing/2014/main" id="{588ADE2A-55A9-48E2-8904-7F16B93C836B}"/>
              </a:ext>
            </a:extLst>
          </p:cNvPr>
          <p:cNvSpPr txBox="1">
            <a:spLocks noChangeArrowheads="1"/>
          </p:cNvSpPr>
          <p:nvPr/>
        </p:nvSpPr>
        <p:spPr bwMode="auto">
          <a:xfrm>
            <a:off x="573256" y="2278965"/>
            <a:ext cx="8387864" cy="264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09600" indent="-609600" algn="just" eaLnBrk="1" hangingPunct="1">
              <a:buSzPct val="110000"/>
              <a:buFont typeface="Wingdings 3" panose="05040102010807070707" pitchFamily="18" charset="2"/>
              <a:buNone/>
            </a:pPr>
            <a:r>
              <a:rPr lang="en-US" dirty="0">
                <a:latin typeface="Arial" panose="020B0604020202020204" pitchFamily="34" charset="0"/>
                <a:cs typeface="Arial" panose="020B0604020202020204" pitchFamily="34" charset="0"/>
              </a:rPr>
              <a:t>	</a:t>
            </a:r>
          </a:p>
          <a:p>
            <a:pPr marL="514350" indent="-514350" algn="just" eaLnBrk="1" hangingPunct="1">
              <a:buClrTx/>
              <a:buSzPct val="110000"/>
              <a:buFont typeface="+mj-lt"/>
              <a:buAutoNum type="alphaLcParenR"/>
            </a:pPr>
            <a:r>
              <a:rPr lang="en-US" dirty="0" err="1">
                <a:latin typeface="Arial" panose="020B0604020202020204" pitchFamily="34" charset="0"/>
                <a:cs typeface="Arial" panose="020B0604020202020204" pitchFamily="34" charset="0"/>
              </a:rPr>
              <a:t>Mensurar</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produtividade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ligado</a:t>
            </a:r>
            <a:r>
              <a:rPr lang="en-US" dirty="0">
                <a:latin typeface="Arial" panose="020B0604020202020204" pitchFamily="34" charset="0"/>
                <a:cs typeface="Arial" panose="020B0604020202020204" pitchFamily="34" charset="0"/>
              </a:rPr>
              <a:t> ao </a:t>
            </a:r>
            <a:r>
              <a:rPr lang="en-US" dirty="0" err="1">
                <a:latin typeface="Arial" panose="020B0604020202020204" pitchFamily="34" charset="0"/>
                <a:cs typeface="Arial" panose="020B0604020202020204" pitchFamily="34" charset="0"/>
              </a:rPr>
              <a:t>conceito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vantagem</a:t>
            </a:r>
            <a:r>
              <a:rPr lang="en-US" dirty="0">
                <a:latin typeface="Arial" panose="020B0604020202020204" pitchFamily="34" charset="0"/>
                <a:cs typeface="Arial" panose="020B0604020202020204" pitchFamily="34" charset="0"/>
              </a:rPr>
              <a:t> ______________) </a:t>
            </a:r>
          </a:p>
          <a:p>
            <a:pPr marL="609600" indent="-609600" algn="just" eaLnBrk="1" hangingPunct="1">
              <a:buClrTx/>
              <a:buSzPct val="110000"/>
              <a:buFont typeface="+mj-lt"/>
              <a:buAutoNum type="alphaLcParenR"/>
            </a:pPr>
            <a:endParaRPr lang="en-US" sz="500" dirty="0">
              <a:latin typeface="Arial" panose="020B0604020202020204" pitchFamily="34" charset="0"/>
              <a:cs typeface="Arial" panose="020B0604020202020204" pitchFamily="34" charset="0"/>
            </a:endParaRPr>
          </a:p>
          <a:p>
            <a:pPr marL="514350" indent="-514350" algn="just" eaLnBrk="1" hangingPunct="1">
              <a:buClrTx/>
              <a:buSzPct val="110000"/>
              <a:buFont typeface="+mj-lt"/>
              <a:buAutoNum type="alphaLcParenR"/>
            </a:pPr>
            <a:r>
              <a:rPr lang="en-US" dirty="0" err="1">
                <a:latin typeface="Arial" panose="020B0604020202020204" pitchFamily="34" charset="0"/>
                <a:cs typeface="Arial" panose="020B0604020202020204" pitchFamily="34" charset="0"/>
              </a:rPr>
              <a:t>Mensurar</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custo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oportunidade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ligado</a:t>
            </a:r>
            <a:r>
              <a:rPr lang="en-US" dirty="0">
                <a:latin typeface="Arial" panose="020B0604020202020204" pitchFamily="34" charset="0"/>
                <a:cs typeface="Arial" panose="020B0604020202020204" pitchFamily="34" charset="0"/>
              </a:rPr>
              <a:t> ao </a:t>
            </a:r>
            <a:r>
              <a:rPr lang="en-US" dirty="0" err="1">
                <a:latin typeface="Arial" panose="020B0604020202020204" pitchFamily="34" charset="0"/>
                <a:cs typeface="Arial" panose="020B0604020202020204" pitchFamily="34" charset="0"/>
              </a:rPr>
              <a:t>conceito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vantagem</a:t>
            </a:r>
            <a:r>
              <a:rPr lang="en-US" dirty="0">
                <a:latin typeface="Arial" panose="020B0604020202020204" pitchFamily="34" charset="0"/>
                <a:cs typeface="Arial" panose="020B0604020202020204" pitchFamily="34" charset="0"/>
              </a:rPr>
              <a:t> _______________) </a:t>
            </a:r>
          </a:p>
          <a:p>
            <a:pPr marL="609600" indent="-609600" algn="just" eaLnBrk="1" hangingPunct="1">
              <a:buClrTx/>
              <a:buSzPct val="110000"/>
              <a:buFont typeface="+mj-lt"/>
              <a:buAutoNum type="alphaLcParenR"/>
            </a:pPr>
            <a:endParaRPr lang="en-US" dirty="0">
              <a:latin typeface="Arial" panose="020B0604020202020204" pitchFamily="34" charset="0"/>
              <a:cs typeface="Arial" panose="020B0604020202020204" pitchFamily="34" charset="0"/>
            </a:endParaRPr>
          </a:p>
          <a:p>
            <a:pPr marL="609600" indent="-609600" algn="just" eaLnBrk="1" hangingPunct="1">
              <a:buSzPct val="110000"/>
              <a:buFont typeface="Wingdings 3" panose="05040102010807070707" pitchFamily="18" charset="2"/>
              <a:buNone/>
            </a:pPr>
            <a:endParaRPr lang="en-US" dirty="0">
              <a:latin typeface="Arial" panose="020B0604020202020204" pitchFamily="34" charset="0"/>
              <a:cs typeface="Arial" panose="020B0604020202020204" pitchFamily="34" charset="0"/>
            </a:endParaRPr>
          </a:p>
        </p:txBody>
      </p:sp>
      <p:sp>
        <p:nvSpPr>
          <p:cNvPr id="10" name="CaixaDeTexto 9">
            <a:extLst>
              <a:ext uri="{FF2B5EF4-FFF2-40B4-BE49-F238E27FC236}">
                <a16:creationId xmlns:a16="http://schemas.microsoft.com/office/drawing/2014/main" id="{F9CCB8C9-E85C-4904-A977-3D6A7574184A}"/>
              </a:ext>
            </a:extLst>
          </p:cNvPr>
          <p:cNvSpPr txBox="1">
            <a:spLocks noChangeArrowheads="1"/>
          </p:cNvSpPr>
          <p:nvPr/>
        </p:nvSpPr>
        <p:spPr bwMode="auto">
          <a:xfrm>
            <a:off x="3055034" y="3080826"/>
            <a:ext cx="38923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sz="2800" b="1" dirty="0">
                <a:solidFill>
                  <a:schemeClr val="accent6">
                    <a:lumMod val="75000"/>
                  </a:schemeClr>
                </a:solidFill>
                <a:latin typeface="Arial" panose="020B0604020202020204" pitchFamily="34" charset="0"/>
                <a:cs typeface="Arial" panose="020B0604020202020204" pitchFamily="34" charset="0"/>
              </a:rPr>
              <a:t>absoluta</a:t>
            </a:r>
          </a:p>
        </p:txBody>
      </p:sp>
      <p:sp>
        <p:nvSpPr>
          <p:cNvPr id="11" name="CaixaDeTexto 10">
            <a:extLst>
              <a:ext uri="{FF2B5EF4-FFF2-40B4-BE49-F238E27FC236}">
                <a16:creationId xmlns:a16="http://schemas.microsoft.com/office/drawing/2014/main" id="{B61CF213-B9E4-4CCF-A8AA-74225CABD7E0}"/>
              </a:ext>
            </a:extLst>
          </p:cNvPr>
          <p:cNvSpPr txBox="1">
            <a:spLocks noChangeArrowheads="1"/>
          </p:cNvSpPr>
          <p:nvPr/>
        </p:nvSpPr>
        <p:spPr bwMode="auto">
          <a:xfrm>
            <a:off x="4683283" y="4058533"/>
            <a:ext cx="243497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sz="2800" b="1" dirty="0">
                <a:solidFill>
                  <a:schemeClr val="accent6">
                    <a:lumMod val="75000"/>
                  </a:schemeClr>
                </a:solidFill>
                <a:latin typeface="Arial" panose="020B0604020202020204" pitchFamily="34" charset="0"/>
                <a:cs typeface="Arial" panose="020B0604020202020204" pitchFamily="34" charset="0"/>
              </a:rPr>
              <a:t>comparativa</a:t>
            </a:r>
          </a:p>
        </p:txBody>
      </p:sp>
    </p:spTree>
    <p:extLst>
      <p:ext uri="{BB962C8B-B14F-4D97-AF65-F5344CB8AC3E}">
        <p14:creationId xmlns:p14="http://schemas.microsoft.com/office/powerpoint/2010/main" val="33298706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anim calcmode="lin" valueType="num">
                                      <p:cBhvr>
                                        <p:cTn id="24" dur="2000" fill="hold"/>
                                        <p:tgtEl>
                                          <p:spTgt spid="10"/>
                                        </p:tgtEl>
                                        <p:attrNameLst>
                                          <p:attrName>ppt_w</p:attrName>
                                        </p:attrNameLst>
                                      </p:cBhvr>
                                      <p:tavLst>
                                        <p:tav tm="0" fmla="#ppt_w*sin(2.5*pi*$)">
                                          <p:val>
                                            <p:fltVal val="0"/>
                                          </p:val>
                                        </p:tav>
                                        <p:tav tm="100000">
                                          <p:val>
                                            <p:fltVal val="1"/>
                                          </p:val>
                                        </p:tav>
                                      </p:tavLst>
                                    </p:anim>
                                    <p:anim calcmode="lin" valueType="num">
                                      <p:cBhvr>
                                        <p:cTn id="25"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2000"/>
                                        <p:tgtEl>
                                          <p:spTgt spid="11"/>
                                        </p:tgtEl>
                                      </p:cBhvr>
                                    </p:animEffect>
                                    <p:anim calcmode="lin" valueType="num">
                                      <p:cBhvr>
                                        <p:cTn id="31" dur="2000" fill="hold"/>
                                        <p:tgtEl>
                                          <p:spTgt spid="11"/>
                                        </p:tgtEl>
                                        <p:attrNameLst>
                                          <p:attrName>ppt_w</p:attrName>
                                        </p:attrNameLst>
                                      </p:cBhvr>
                                      <p:tavLst>
                                        <p:tav tm="0" fmla="#ppt_w*sin(2.5*pi*$)">
                                          <p:val>
                                            <p:fltVal val="0"/>
                                          </p:val>
                                        </p:tav>
                                        <p:tav tm="100000">
                                          <p:val>
                                            <p:fltVal val="1"/>
                                          </p:val>
                                        </p:tav>
                                      </p:tavLst>
                                    </p:anim>
                                    <p:anim calcmode="lin" valueType="num">
                                      <p:cBhvr>
                                        <p:cTn id="3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9B6B35E4-A8BF-4A3B-90DF-F33B00DCEA22}"/>
              </a:ext>
            </a:extLst>
          </p:cNvPr>
          <p:cNvSpPr>
            <a:spLocks noGrp="1" noChangeArrowheads="1"/>
          </p:cNvSpPr>
          <p:nvPr>
            <p:ph idx="1"/>
          </p:nvPr>
        </p:nvSpPr>
        <p:spPr>
          <a:xfrm>
            <a:off x="152400" y="432580"/>
            <a:ext cx="8822788" cy="4191000"/>
          </a:xfrm>
        </p:spPr>
        <p:txBody>
          <a:bodyPr/>
          <a:lstStyle/>
          <a:p>
            <a:pPr algn="just" eaLnBrk="1" hangingPunct="1">
              <a:lnSpc>
                <a:spcPct val="90000"/>
              </a:lnSpc>
              <a:buClrTx/>
              <a:buSzPct val="90000"/>
              <a:buFont typeface="Wingdings" panose="05000000000000000000" pitchFamily="2" charset="2"/>
              <a:buChar char="§"/>
            </a:pPr>
            <a:endParaRPr lang="en-US" sz="2800" dirty="0">
              <a:solidFill>
                <a:schemeClr val="tx1"/>
              </a:solidFill>
              <a:latin typeface="Arial" panose="020B0604020202020204" pitchFamily="34" charset="0"/>
              <a:cs typeface="Arial" panose="020B0604020202020204" pitchFamily="34" charset="0"/>
            </a:endParaRPr>
          </a:p>
          <a:p>
            <a:pPr algn="just" eaLnBrk="1" hangingPunct="1">
              <a:lnSpc>
                <a:spcPct val="90000"/>
              </a:lnSpc>
              <a:buClrTx/>
              <a:buSzPct val="90000"/>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Vantagem</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Absoluta</a:t>
            </a:r>
            <a:endParaRPr lang="en-US" sz="2800" b="1" dirty="0">
              <a:solidFill>
                <a:schemeClr val="tx1"/>
              </a:solidFill>
              <a:latin typeface="Arial" panose="020B0604020202020204" pitchFamily="34" charset="0"/>
              <a:cs typeface="Arial" panose="020B0604020202020204" pitchFamily="34" charset="0"/>
            </a:endParaRPr>
          </a:p>
          <a:p>
            <a:pPr algn="just" eaLnBrk="1" hangingPunct="1">
              <a:lnSpc>
                <a:spcPct val="90000"/>
              </a:lnSpc>
              <a:buClrTx/>
              <a:buSzPct val="90000"/>
              <a:buFont typeface="Wingdings" panose="05000000000000000000" pitchFamily="2" charset="2"/>
              <a:buChar char="§"/>
            </a:pPr>
            <a:endParaRPr lang="en-US" sz="300" dirty="0">
              <a:solidFill>
                <a:schemeClr val="tx1"/>
              </a:solidFill>
              <a:latin typeface="Arial" panose="020B0604020202020204" pitchFamily="34" charset="0"/>
              <a:cs typeface="Arial" panose="020B0604020202020204" pitchFamily="34" charset="0"/>
            </a:endParaRPr>
          </a:p>
          <a:p>
            <a:pPr lvl="1" algn="just" eaLnBrk="1" hangingPunct="1">
              <a:lnSpc>
                <a:spcPct val="90000"/>
              </a:lnSpc>
              <a:buClrTx/>
              <a:buSzPct val="90000"/>
              <a:buFont typeface="Wingdings" panose="05000000000000000000" pitchFamily="2" charset="2"/>
              <a:buChar char="§"/>
            </a:pPr>
            <a:r>
              <a:rPr lang="en-US" sz="2700" dirty="0" err="1">
                <a:solidFill>
                  <a:schemeClr val="tx1"/>
                </a:solidFill>
                <a:latin typeface="Arial" panose="020B0604020202020204" pitchFamily="34" charset="0"/>
                <a:cs typeface="Arial" panose="020B0604020202020204" pitchFamily="34" charset="0"/>
              </a:rPr>
              <a:t>Os</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economistas</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usam</a:t>
            </a:r>
            <a:r>
              <a:rPr lang="en-US" sz="2700" dirty="0">
                <a:solidFill>
                  <a:schemeClr val="tx1"/>
                </a:solidFill>
                <a:latin typeface="Arial" panose="020B0604020202020204" pitchFamily="34" charset="0"/>
                <a:cs typeface="Arial" panose="020B0604020202020204" pitchFamily="34" charset="0"/>
              </a:rPr>
              <a:t> o </a:t>
            </a:r>
            <a:r>
              <a:rPr lang="en-US" sz="2700" dirty="0" err="1">
                <a:solidFill>
                  <a:schemeClr val="tx1"/>
                </a:solidFill>
                <a:latin typeface="Arial" panose="020B0604020202020204" pitchFamily="34" charset="0"/>
                <a:cs typeface="Arial" panose="020B0604020202020204" pitchFamily="34" charset="0"/>
              </a:rPr>
              <a:t>conceito</a:t>
            </a:r>
            <a:r>
              <a:rPr lang="en-US" sz="2700" dirty="0">
                <a:solidFill>
                  <a:schemeClr val="tx1"/>
                </a:solidFill>
                <a:latin typeface="Arial" panose="020B0604020202020204" pitchFamily="34" charset="0"/>
                <a:cs typeface="Arial" panose="020B0604020202020204" pitchFamily="34" charset="0"/>
              </a:rPr>
              <a:t> de </a:t>
            </a:r>
            <a:r>
              <a:rPr lang="en-US" sz="2700" dirty="0" err="1">
                <a:solidFill>
                  <a:schemeClr val="tx1"/>
                </a:solidFill>
                <a:latin typeface="Arial" panose="020B0604020202020204" pitchFamily="34" charset="0"/>
                <a:cs typeface="Arial" panose="020B0604020202020204" pitchFamily="34" charset="0"/>
              </a:rPr>
              <a:t>vantagem</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absoluta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quando</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comparam</a:t>
            </a:r>
            <a:r>
              <a:rPr lang="en-US" sz="2700" dirty="0">
                <a:solidFill>
                  <a:schemeClr val="tx1"/>
                </a:solidFill>
                <a:latin typeface="Arial" panose="020B0604020202020204" pitchFamily="34" charset="0"/>
                <a:cs typeface="Arial" panose="020B0604020202020204" pitchFamily="34" charset="0"/>
              </a:rPr>
              <a:t> a </a:t>
            </a:r>
            <a:r>
              <a:rPr lang="en-US" sz="2700" dirty="0" err="1">
                <a:solidFill>
                  <a:schemeClr val="tx1"/>
                </a:solidFill>
                <a:latin typeface="Arial" panose="020B0604020202020204" pitchFamily="34" charset="0"/>
                <a:cs typeface="Arial" panose="020B0604020202020204" pitchFamily="34" charset="0"/>
              </a:rPr>
              <a:t>produtividade</a:t>
            </a:r>
            <a:r>
              <a:rPr lang="en-US" sz="2700" dirty="0">
                <a:solidFill>
                  <a:schemeClr val="tx1"/>
                </a:solidFill>
                <a:latin typeface="Arial" panose="020B0604020202020204" pitchFamily="34" charset="0"/>
                <a:cs typeface="Arial" panose="020B0604020202020204" pitchFamily="34" charset="0"/>
              </a:rPr>
              <a:t> de </a:t>
            </a:r>
            <a:r>
              <a:rPr lang="en-US" sz="2700" dirty="0" err="1">
                <a:solidFill>
                  <a:schemeClr val="tx1"/>
                </a:solidFill>
                <a:latin typeface="Arial" panose="020B0604020202020204" pitchFamily="34" charset="0"/>
                <a:cs typeface="Arial" panose="020B0604020202020204" pitchFamily="34" charset="0"/>
              </a:rPr>
              <a:t>uma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pessoa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empresa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ou</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nação</a:t>
            </a:r>
            <a:r>
              <a:rPr lang="en-US" sz="2700" dirty="0">
                <a:solidFill>
                  <a:schemeClr val="tx1"/>
                </a:solidFill>
                <a:latin typeface="Arial" panose="020B0604020202020204" pitchFamily="34" charset="0"/>
                <a:cs typeface="Arial" panose="020B0604020202020204" pitchFamily="34" charset="0"/>
              </a:rPr>
              <a:t> com a de </a:t>
            </a:r>
            <a:r>
              <a:rPr lang="en-US" sz="2700" dirty="0" err="1">
                <a:solidFill>
                  <a:schemeClr val="tx1"/>
                </a:solidFill>
                <a:latin typeface="Arial" panose="020B0604020202020204" pitchFamily="34" charset="0"/>
                <a:cs typeface="Arial" panose="020B0604020202020204" pitchFamily="34" charset="0"/>
              </a:rPr>
              <a:t>outra</a:t>
            </a:r>
            <a:r>
              <a:rPr lang="en-US" sz="2700" dirty="0">
                <a:solidFill>
                  <a:schemeClr val="tx1"/>
                </a:solidFill>
                <a:latin typeface="Arial" panose="020B0604020202020204" pitchFamily="34" charset="0"/>
                <a:cs typeface="Arial" panose="020B0604020202020204" pitchFamily="34" charset="0"/>
              </a:rPr>
              <a:t>. </a:t>
            </a:r>
          </a:p>
          <a:p>
            <a:pPr algn="just" eaLnBrk="1" hangingPunct="1">
              <a:lnSpc>
                <a:spcPct val="90000"/>
              </a:lnSpc>
              <a:buClrTx/>
              <a:buSzPct val="90000"/>
              <a:buFont typeface="Wingdings" panose="05000000000000000000" pitchFamily="2" charset="2"/>
              <a:buChar char="§"/>
            </a:pPr>
            <a:endParaRPr lang="en-US" sz="400" dirty="0">
              <a:solidFill>
                <a:schemeClr val="tx1"/>
              </a:solidFill>
              <a:latin typeface="Arial" panose="020B0604020202020204" pitchFamily="34" charset="0"/>
              <a:cs typeface="Arial" panose="020B0604020202020204" pitchFamily="34" charset="0"/>
            </a:endParaRPr>
          </a:p>
          <a:p>
            <a:pPr lvl="1" algn="just" eaLnBrk="1" hangingPunct="1">
              <a:lnSpc>
                <a:spcPct val="90000"/>
              </a:lnSpc>
              <a:buClrTx/>
              <a:buSzPct val="90000"/>
              <a:buFont typeface="Wingdings" panose="05000000000000000000" pitchFamily="2" charset="2"/>
              <a:buChar char="§"/>
            </a:pPr>
            <a:r>
              <a:rPr lang="en-US" sz="2700" dirty="0">
                <a:solidFill>
                  <a:schemeClr val="tx1"/>
                </a:solidFill>
                <a:latin typeface="Arial" panose="020B0604020202020204" pitchFamily="34" charset="0"/>
                <a:cs typeface="Arial" panose="020B0604020202020204" pitchFamily="34" charset="0"/>
              </a:rPr>
              <a:t>O </a:t>
            </a:r>
            <a:r>
              <a:rPr lang="en-US" sz="2700" dirty="0" err="1">
                <a:solidFill>
                  <a:schemeClr val="tx1"/>
                </a:solidFill>
                <a:latin typeface="Arial" panose="020B0604020202020204" pitchFamily="34" charset="0"/>
                <a:cs typeface="Arial" panose="020B0604020202020204" pitchFamily="34" charset="0"/>
              </a:rPr>
              <a:t>produtor</a:t>
            </a:r>
            <a:r>
              <a:rPr lang="en-US" sz="2700" dirty="0">
                <a:solidFill>
                  <a:schemeClr val="tx1"/>
                </a:solidFill>
                <a:latin typeface="Arial" panose="020B0604020202020204" pitchFamily="34" charset="0"/>
                <a:cs typeface="Arial" panose="020B0604020202020204" pitchFamily="34" charset="0"/>
              </a:rPr>
              <a:t> que </a:t>
            </a:r>
            <a:r>
              <a:rPr lang="en-US" sz="2700" dirty="0" err="1">
                <a:solidFill>
                  <a:schemeClr val="tx1"/>
                </a:solidFill>
                <a:latin typeface="Arial" panose="020B0604020202020204" pitchFamily="34" charset="0"/>
                <a:cs typeface="Arial" panose="020B0604020202020204" pitchFamily="34" charset="0"/>
              </a:rPr>
              <a:t>precisar</a:t>
            </a:r>
            <a:r>
              <a:rPr lang="en-US" sz="2700" dirty="0">
                <a:solidFill>
                  <a:schemeClr val="tx1"/>
                </a:solidFill>
                <a:latin typeface="Arial" panose="020B0604020202020204" pitchFamily="34" charset="0"/>
                <a:cs typeface="Arial" panose="020B0604020202020204" pitchFamily="34" charset="0"/>
              </a:rPr>
              <a:t> de </a:t>
            </a:r>
            <a:r>
              <a:rPr lang="en-US" sz="2700" dirty="0" err="1">
                <a:solidFill>
                  <a:schemeClr val="tx1"/>
                </a:solidFill>
                <a:latin typeface="Arial" panose="020B0604020202020204" pitchFamily="34" charset="0"/>
                <a:cs typeface="Arial" panose="020B0604020202020204" pitchFamily="34" charset="0"/>
              </a:rPr>
              <a:t>uma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quantidade</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menor</a:t>
            </a:r>
            <a:r>
              <a:rPr lang="en-US" sz="2700" dirty="0">
                <a:solidFill>
                  <a:schemeClr val="tx1"/>
                </a:solidFill>
                <a:latin typeface="Arial" panose="020B0604020202020204" pitchFamily="34" charset="0"/>
                <a:cs typeface="Arial" panose="020B0604020202020204" pitchFamily="34" charset="0"/>
              </a:rPr>
              <a:t> de </a:t>
            </a:r>
            <a:r>
              <a:rPr lang="en-US" sz="2700" dirty="0" err="1">
                <a:solidFill>
                  <a:schemeClr val="tx1"/>
                </a:solidFill>
                <a:latin typeface="Arial" panose="020B0604020202020204" pitchFamily="34" charset="0"/>
                <a:cs typeface="Arial" panose="020B0604020202020204" pitchFamily="34" charset="0"/>
              </a:rPr>
              <a:t>insumos</a:t>
            </a:r>
            <a:r>
              <a:rPr lang="en-US" sz="2700" dirty="0">
                <a:solidFill>
                  <a:schemeClr val="tx1"/>
                </a:solidFill>
                <a:latin typeface="Arial" panose="020B0604020202020204" pitchFamily="34" charset="0"/>
                <a:cs typeface="Arial" panose="020B0604020202020204" pitchFamily="34" charset="0"/>
              </a:rPr>
              <a:t> para </a:t>
            </a:r>
            <a:r>
              <a:rPr lang="en-US" sz="2700" dirty="0" err="1">
                <a:solidFill>
                  <a:schemeClr val="tx1"/>
                </a:solidFill>
                <a:latin typeface="Arial" panose="020B0604020202020204" pitchFamily="34" charset="0"/>
                <a:cs typeface="Arial" panose="020B0604020202020204" pitchFamily="34" charset="0"/>
              </a:rPr>
              <a:t>produzir</a:t>
            </a:r>
            <a:r>
              <a:rPr lang="en-US" sz="2700" dirty="0">
                <a:solidFill>
                  <a:schemeClr val="tx1"/>
                </a:solidFill>
                <a:latin typeface="Arial" panose="020B0604020202020204" pitchFamily="34" charset="0"/>
                <a:cs typeface="Arial" panose="020B0604020202020204" pitchFamily="34" charset="0"/>
              </a:rPr>
              <a:t> um </a:t>
            </a:r>
            <a:r>
              <a:rPr lang="en-US" sz="2700" dirty="0" err="1">
                <a:solidFill>
                  <a:schemeClr val="tx1"/>
                </a:solidFill>
                <a:latin typeface="Arial" panose="020B0604020202020204" pitchFamily="34" charset="0"/>
                <a:cs typeface="Arial" panose="020B0604020202020204" pitchFamily="34" charset="0"/>
              </a:rPr>
              <a:t>bem</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tem</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uma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vantagem</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absoluta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na</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produção</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desse</a:t>
            </a:r>
            <a:r>
              <a:rPr lang="en-US" sz="2700" dirty="0">
                <a:solidFill>
                  <a:schemeClr val="tx1"/>
                </a:solidFill>
                <a:latin typeface="Arial" panose="020B0604020202020204" pitchFamily="34" charset="0"/>
                <a:cs typeface="Arial" panose="020B0604020202020204" pitchFamily="34" charset="0"/>
              </a:rPr>
              <a:t> </a:t>
            </a:r>
            <a:r>
              <a:rPr lang="en-US" sz="2700" dirty="0" err="1">
                <a:solidFill>
                  <a:schemeClr val="tx1"/>
                </a:solidFill>
                <a:latin typeface="Arial" panose="020B0604020202020204" pitchFamily="34" charset="0"/>
                <a:cs typeface="Arial" panose="020B0604020202020204" pitchFamily="34" charset="0"/>
              </a:rPr>
              <a:t>bem</a:t>
            </a:r>
            <a:r>
              <a:rPr lang="en-US" sz="2700" dirty="0">
                <a:solidFill>
                  <a:schemeClr val="tx1"/>
                </a:solidFill>
                <a:latin typeface="Arial" panose="020B0604020202020204" pitchFamily="34" charset="0"/>
                <a:cs typeface="Arial" panose="020B0604020202020204" pitchFamily="34" charset="0"/>
              </a:rPr>
              <a:t>.</a:t>
            </a:r>
            <a:r>
              <a:rPr lang="en-US" sz="2800" dirty="0">
                <a:solidFill>
                  <a:schemeClr val="tx1"/>
                </a:solidFill>
                <a:latin typeface="Arial" panose="020B0604020202020204" pitchFamily="34" charset="0"/>
                <a:cs typeface="Arial" panose="020B0604020202020204" pitchFamily="34" charset="0"/>
              </a:rPr>
              <a:t>			</a:t>
            </a:r>
          </a:p>
        </p:txBody>
      </p:sp>
      <p:sp>
        <p:nvSpPr>
          <p:cNvPr id="7" name="Text Box 6">
            <a:extLst>
              <a:ext uri="{FF2B5EF4-FFF2-40B4-BE49-F238E27FC236}">
                <a16:creationId xmlns:a16="http://schemas.microsoft.com/office/drawing/2014/main" id="{C07E0E47-9DBC-49A1-BAD2-DC86006BFC22}"/>
              </a:ext>
            </a:extLst>
          </p:cNvPr>
          <p:cNvSpPr txBox="1">
            <a:spLocks noChangeArrowheads="1"/>
          </p:cNvSpPr>
          <p:nvPr/>
        </p:nvSpPr>
        <p:spPr bwMode="auto">
          <a:xfrm>
            <a:off x="381000" y="253425"/>
            <a:ext cx="84957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3200" b="1" dirty="0">
                <a:latin typeface="Arial" panose="020B0604020202020204" pitchFamily="34" charset="0"/>
                <a:cs typeface="Arial" panose="020B0604020202020204" pitchFamily="34" charset="0"/>
              </a:rPr>
              <a:t>O </a:t>
            </a:r>
            <a:r>
              <a:rPr lang="en-US" sz="3200" b="1" dirty="0" err="1">
                <a:latin typeface="Arial" panose="020B0604020202020204" pitchFamily="34" charset="0"/>
                <a:cs typeface="Arial" panose="020B0604020202020204" pitchFamily="34" charset="0"/>
              </a:rPr>
              <a:t>Princípio</a:t>
            </a:r>
            <a:r>
              <a:rPr lang="en-US" sz="3200" b="1" dirty="0">
                <a:latin typeface="Arial" panose="020B0604020202020204" pitchFamily="34" charset="0"/>
                <a:cs typeface="Arial" panose="020B0604020202020204" pitchFamily="34" charset="0"/>
              </a:rPr>
              <a:t> da </a:t>
            </a:r>
            <a:r>
              <a:rPr lang="en-US" sz="3200" b="1" dirty="0" err="1">
                <a:latin typeface="Arial" panose="020B0604020202020204" pitchFamily="34" charset="0"/>
                <a:cs typeface="Arial" panose="020B0604020202020204" pitchFamily="34" charset="0"/>
              </a:rPr>
              <a:t>Vantagem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Comparativa</a:t>
            </a:r>
            <a:endParaRPr lang="en-US" sz="3200" b="1" dirty="0">
              <a:latin typeface="Arial" panose="020B0604020202020204" pitchFamily="34" charset="0"/>
              <a:cs typeface="Arial" panose="020B0604020202020204" pitchFamily="34" charset="0"/>
            </a:endParaRPr>
          </a:p>
        </p:txBody>
      </p:sp>
      <p:sp>
        <p:nvSpPr>
          <p:cNvPr id="8" name="Rectangle 1027">
            <a:extLst>
              <a:ext uri="{FF2B5EF4-FFF2-40B4-BE49-F238E27FC236}">
                <a16:creationId xmlns:a16="http://schemas.microsoft.com/office/drawing/2014/main" id="{E893AEEF-2250-4EC9-B5A2-E259645FD5D5}"/>
              </a:ext>
            </a:extLst>
          </p:cNvPr>
          <p:cNvSpPr txBox="1">
            <a:spLocks noChangeArrowheads="1"/>
          </p:cNvSpPr>
          <p:nvPr/>
        </p:nvSpPr>
        <p:spPr bwMode="auto">
          <a:xfrm>
            <a:off x="894472" y="3854549"/>
            <a:ext cx="8153400" cy="300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eaLnBrk="1" hangingPunct="1">
              <a:lnSpc>
                <a:spcPct val="90000"/>
              </a:lnSpc>
              <a:buSzPct val="90000"/>
              <a:buFont typeface="Wingdings" panose="05000000000000000000" pitchFamily="2" charset="2"/>
              <a:buNone/>
            </a:pPr>
            <a:endParaRPr lang="en-US" dirty="0">
              <a:solidFill>
                <a:srgbClr val="002060"/>
              </a:solidFill>
            </a:endParaRPr>
          </a:p>
          <a:p>
            <a:pPr eaLnBrk="1" hangingPunct="1">
              <a:lnSpc>
                <a:spcPct val="90000"/>
              </a:lnSpc>
              <a:buClrTx/>
              <a:buSzPct val="90000"/>
              <a:buFont typeface="Wingdings" panose="05000000000000000000" pitchFamily="2" charset="2"/>
              <a:buChar char="§"/>
            </a:pPr>
            <a:r>
              <a:rPr lang="en-US" dirty="0" err="1">
                <a:latin typeface="Arial" panose="020B0604020202020204" pitchFamily="34" charset="0"/>
                <a:cs typeface="Arial" panose="020B0604020202020204" pitchFamily="34" charset="0"/>
              </a:rPr>
              <a:t>Quem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possui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vantagem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absoluta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produção</a:t>
            </a:r>
            <a:r>
              <a:rPr lang="en-US" dirty="0">
                <a:latin typeface="Arial" panose="020B0604020202020204" pitchFamily="34" charset="0"/>
                <a:cs typeface="Arial" panose="020B0604020202020204" pitchFamily="34" charset="0"/>
              </a:rPr>
              <a:t> de carne ? __________</a:t>
            </a:r>
          </a:p>
          <a:p>
            <a:pPr eaLnBrk="1" hangingPunct="1">
              <a:lnSpc>
                <a:spcPct val="90000"/>
              </a:lnSpc>
              <a:buClrTx/>
              <a:buSzPct val="90000"/>
              <a:buFont typeface="Wingdings" panose="05000000000000000000" pitchFamily="2" charset="2"/>
              <a:buChar char="§"/>
            </a:pPr>
            <a:endParaRPr lang="en-US" sz="600" dirty="0">
              <a:latin typeface="Arial" panose="020B0604020202020204" pitchFamily="34" charset="0"/>
              <a:cs typeface="Arial" panose="020B0604020202020204" pitchFamily="34" charset="0"/>
            </a:endParaRPr>
          </a:p>
          <a:p>
            <a:pPr eaLnBrk="1" hangingPunct="1">
              <a:lnSpc>
                <a:spcPct val="90000"/>
              </a:lnSpc>
              <a:buClrTx/>
              <a:buSzPct val="90000"/>
              <a:buFont typeface="Wingdings" panose="05000000000000000000" pitchFamily="2" charset="2"/>
              <a:buChar char="§"/>
            </a:pPr>
            <a:r>
              <a:rPr lang="en-US" dirty="0" err="1">
                <a:latin typeface="Arial" panose="020B0604020202020204" pitchFamily="34" charset="0"/>
                <a:cs typeface="Arial" panose="020B0604020202020204" pitchFamily="34" charset="0"/>
              </a:rPr>
              <a:t>Quem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possui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vantagem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absoluta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produção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batatas</a:t>
            </a:r>
            <a:r>
              <a:rPr lang="en-US" dirty="0">
                <a:latin typeface="Arial" panose="020B0604020202020204" pitchFamily="34" charset="0"/>
                <a:cs typeface="Arial" panose="020B0604020202020204" pitchFamily="34" charset="0"/>
              </a:rPr>
              <a:t> ? __________</a:t>
            </a:r>
          </a:p>
          <a:p>
            <a:pPr eaLnBrk="1" hangingPunct="1">
              <a:lnSpc>
                <a:spcPct val="90000"/>
              </a:lnSpc>
              <a:buSzPct val="90000"/>
              <a:buFont typeface="Wingdings" panose="05000000000000000000" pitchFamily="2" charset="2"/>
              <a:buChar char="§"/>
            </a:pPr>
            <a:endParaRPr lang="en-US" dirty="0">
              <a:solidFill>
                <a:srgbClr val="002060"/>
              </a:solidFill>
            </a:endParaRPr>
          </a:p>
          <a:p>
            <a:pPr eaLnBrk="1" hangingPunct="1">
              <a:lnSpc>
                <a:spcPct val="90000"/>
              </a:lnSpc>
              <a:buFontTx/>
              <a:buNone/>
            </a:pPr>
            <a:r>
              <a:rPr lang="en-US" dirty="0">
                <a:solidFill>
                  <a:srgbClr val="002060"/>
                </a:solidFill>
              </a:rPr>
              <a:t>			</a:t>
            </a:r>
          </a:p>
        </p:txBody>
      </p:sp>
      <p:sp>
        <p:nvSpPr>
          <p:cNvPr id="9" name="CaixaDeTexto 8">
            <a:extLst>
              <a:ext uri="{FF2B5EF4-FFF2-40B4-BE49-F238E27FC236}">
                <a16:creationId xmlns:a16="http://schemas.microsoft.com/office/drawing/2014/main" id="{AC24095C-324D-4550-B968-F6E3B966A416}"/>
              </a:ext>
            </a:extLst>
          </p:cNvPr>
          <p:cNvSpPr txBox="1">
            <a:spLocks noChangeArrowheads="1"/>
          </p:cNvSpPr>
          <p:nvPr/>
        </p:nvSpPr>
        <p:spPr bwMode="auto">
          <a:xfrm>
            <a:off x="2485295" y="4526280"/>
            <a:ext cx="2501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sz="2800" b="1" dirty="0">
                <a:solidFill>
                  <a:schemeClr val="accent6">
                    <a:lumMod val="50000"/>
                  </a:schemeClr>
                </a:solidFill>
              </a:rPr>
              <a:t>pecuarista</a:t>
            </a:r>
          </a:p>
        </p:txBody>
      </p:sp>
      <p:sp>
        <p:nvSpPr>
          <p:cNvPr id="10" name="CaixaDeTexto 9">
            <a:extLst>
              <a:ext uri="{FF2B5EF4-FFF2-40B4-BE49-F238E27FC236}">
                <a16:creationId xmlns:a16="http://schemas.microsoft.com/office/drawing/2014/main" id="{D495415C-5A07-465A-BB6E-DF1A04B8C67A}"/>
              </a:ext>
            </a:extLst>
          </p:cNvPr>
          <p:cNvSpPr txBox="1">
            <a:spLocks noChangeArrowheads="1"/>
          </p:cNvSpPr>
          <p:nvPr/>
        </p:nvSpPr>
        <p:spPr bwMode="auto">
          <a:xfrm>
            <a:off x="2794785" y="5420957"/>
            <a:ext cx="2454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sz="2800" b="1" dirty="0">
                <a:solidFill>
                  <a:schemeClr val="accent6">
                    <a:lumMod val="50000"/>
                  </a:schemeClr>
                </a:solidFill>
              </a:rPr>
              <a:t>pecuarista</a:t>
            </a:r>
          </a:p>
        </p:txBody>
      </p:sp>
    </p:spTree>
    <p:extLst>
      <p:ext uri="{BB962C8B-B14F-4D97-AF65-F5344CB8AC3E}">
        <p14:creationId xmlns:p14="http://schemas.microsoft.com/office/powerpoint/2010/main" val="16740499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 calcmode="lin" valueType="num">
                                      <p:cBhvr additive="base">
                                        <p:cTn id="1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additive="base">
                                        <p:cTn id="2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 calcmode="lin" valueType="num">
                                      <p:cBhvr additive="base">
                                        <p:cTn id="2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A1810B90-6795-4C88-8D75-62EB3157001C}"/>
              </a:ext>
            </a:extLst>
          </p:cNvPr>
          <p:cNvSpPr>
            <a:spLocks noGrp="1" noChangeArrowheads="1"/>
          </p:cNvSpPr>
          <p:nvPr>
            <p:ph idx="1"/>
          </p:nvPr>
        </p:nvSpPr>
        <p:spPr>
          <a:xfrm>
            <a:off x="154746" y="448992"/>
            <a:ext cx="8862646" cy="3429000"/>
          </a:xfrm>
        </p:spPr>
        <p:txBody>
          <a:bodyPr/>
          <a:lstStyle/>
          <a:p>
            <a:pPr algn="just" eaLnBrk="1" hangingPunct="1">
              <a:lnSpc>
                <a:spcPct val="90000"/>
              </a:lnSpc>
              <a:buClrTx/>
              <a:buSzPct val="96000"/>
              <a:buFont typeface="Wingdings" panose="05000000000000000000" pitchFamily="2" charset="2"/>
              <a:buChar char="§"/>
            </a:pPr>
            <a:endParaRPr lang="en-US" sz="2800" dirty="0">
              <a:solidFill>
                <a:schemeClr val="tx1"/>
              </a:solidFill>
            </a:endParaRPr>
          </a:p>
          <a:p>
            <a:pPr algn="just" eaLnBrk="1" hangingPunct="1">
              <a:lnSpc>
                <a:spcPct val="90000"/>
              </a:lnSpc>
              <a:buClrTx/>
              <a:buSzPct val="96000"/>
              <a:buFont typeface="Wingdings" panose="05000000000000000000" pitchFamily="2" charset="2"/>
              <a:buChar char="§"/>
            </a:pPr>
            <a:r>
              <a:rPr lang="en-US" sz="2800" b="1" dirty="0" err="1">
                <a:solidFill>
                  <a:schemeClr val="tx1"/>
                </a:solidFill>
                <a:latin typeface="Arial" panose="020B0604020202020204" pitchFamily="34" charset="0"/>
                <a:cs typeface="Arial" panose="020B0604020202020204" pitchFamily="34" charset="0"/>
              </a:rPr>
              <a:t>Vantagem</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Comparativa</a:t>
            </a:r>
            <a:endParaRPr lang="en-US" sz="2800" b="1" dirty="0">
              <a:solidFill>
                <a:schemeClr val="tx1"/>
              </a:solidFill>
              <a:latin typeface="Arial" panose="020B0604020202020204" pitchFamily="34" charset="0"/>
              <a:cs typeface="Arial" panose="020B0604020202020204" pitchFamily="34" charset="0"/>
            </a:endParaRPr>
          </a:p>
          <a:p>
            <a:pPr algn="just" eaLnBrk="1" hangingPunct="1">
              <a:lnSpc>
                <a:spcPct val="90000"/>
              </a:lnSpc>
              <a:buClrTx/>
              <a:buSzPct val="96000"/>
              <a:buFont typeface="Wingdings" panose="05000000000000000000" pitchFamily="2" charset="2"/>
              <a:buChar char="§"/>
            </a:pPr>
            <a:endParaRPr lang="en-US" sz="200" b="1" dirty="0">
              <a:solidFill>
                <a:schemeClr val="tx1"/>
              </a:solidFill>
              <a:latin typeface="Arial" panose="020B0604020202020204" pitchFamily="34" charset="0"/>
              <a:cs typeface="Arial" panose="020B0604020202020204" pitchFamily="34" charset="0"/>
            </a:endParaRPr>
          </a:p>
          <a:p>
            <a:pPr lvl="1" algn="just" eaLnBrk="1" hangingPunct="1">
              <a:lnSpc>
                <a:spcPct val="90000"/>
              </a:lnSpc>
              <a:buClrTx/>
              <a:buSzPct val="96000"/>
              <a:buFont typeface="Wingdings" panose="05000000000000000000" pitchFamily="2" charset="2"/>
              <a:buChar char="§"/>
            </a:pPr>
            <a:r>
              <a:rPr lang="en-US" dirty="0" err="1">
                <a:solidFill>
                  <a:schemeClr val="tx1"/>
                </a:solidFill>
                <a:latin typeface="Arial" panose="020B0604020202020204" pitchFamily="34" charset="0"/>
                <a:cs typeface="Arial" panose="020B0604020202020204" pitchFamily="34" charset="0"/>
              </a:rPr>
              <a:t>Em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vez</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fixar</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comparação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nos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insumos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pode</a:t>
            </a:r>
            <a:r>
              <a:rPr lang="en-US" dirty="0">
                <a:solidFill>
                  <a:schemeClr val="tx1"/>
                </a:solidFill>
                <a:latin typeface="Arial" panose="020B0604020202020204" pitchFamily="34" charset="0"/>
                <a:cs typeface="Arial" panose="020B0604020202020204" pitchFamily="34" charset="0"/>
              </a:rPr>
              <a:t>-se </a:t>
            </a:r>
            <a:r>
              <a:rPr lang="en-US" dirty="0" err="1">
                <a:solidFill>
                  <a:schemeClr val="tx1"/>
                </a:solidFill>
                <a:latin typeface="Arial" panose="020B0604020202020204" pitchFamily="34" charset="0"/>
                <a:cs typeface="Arial" panose="020B0604020202020204" pitchFamily="34" charset="0"/>
              </a:rPr>
              <a:t>levar</a:t>
            </a:r>
            <a:r>
              <a:rPr lang="en-US" dirty="0">
                <a:solidFill>
                  <a:schemeClr val="tx1"/>
                </a:solidFill>
                <a:latin typeface="Arial" panose="020B0604020202020204" pitchFamily="34" charset="0"/>
                <a:cs typeface="Arial" panose="020B0604020202020204" pitchFamily="34" charset="0"/>
              </a:rPr>
              <a:t> o </a:t>
            </a:r>
            <a:r>
              <a:rPr lang="en-US" dirty="0" err="1">
                <a:solidFill>
                  <a:schemeClr val="tx1"/>
                </a:solidFill>
                <a:latin typeface="Arial" panose="020B0604020202020204" pitchFamily="34" charset="0"/>
                <a:cs typeface="Arial" panose="020B0604020202020204" pitchFamily="34" charset="0"/>
              </a:rPr>
              <a:t>foco</a:t>
            </a:r>
            <a:r>
              <a:rPr lang="en-US" dirty="0">
                <a:solidFill>
                  <a:schemeClr val="tx1"/>
                </a:solidFill>
                <a:latin typeface="Arial" panose="020B0604020202020204" pitchFamily="34" charset="0"/>
                <a:cs typeface="Arial" panose="020B0604020202020204" pitchFamily="34" charset="0"/>
              </a:rPr>
              <a:t> para </a:t>
            </a:r>
            <a:r>
              <a:rPr lang="en-US" dirty="0" err="1">
                <a:solidFill>
                  <a:schemeClr val="tx1"/>
                </a:solidFill>
                <a:latin typeface="Arial" panose="020B0604020202020204" pitchFamily="34" charset="0"/>
                <a:cs typeface="Arial" panose="020B0604020202020204" pitchFamily="34" charset="0"/>
              </a:rPr>
              <a:t>os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custos</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oportunidade</a:t>
            </a:r>
            <a:r>
              <a:rPr lang="en-US" dirty="0">
                <a:solidFill>
                  <a:schemeClr val="tx1"/>
                </a:solidFill>
                <a:latin typeface="Arial" panose="020B0604020202020204" pitchFamily="34" charset="0"/>
                <a:cs typeface="Arial" panose="020B0604020202020204" pitchFamily="34" charset="0"/>
              </a:rPr>
              <a:t>.</a:t>
            </a:r>
          </a:p>
          <a:p>
            <a:pPr lvl="1" algn="just" eaLnBrk="1" hangingPunct="1">
              <a:lnSpc>
                <a:spcPct val="90000"/>
              </a:lnSpc>
              <a:buClrTx/>
              <a:buSzPct val="96000"/>
              <a:buFont typeface="Wingdings" panose="05000000000000000000" pitchFamily="2" charset="2"/>
              <a:buChar char="§"/>
            </a:pPr>
            <a:endParaRPr lang="en-US" sz="200" dirty="0">
              <a:solidFill>
                <a:schemeClr val="tx1"/>
              </a:solidFill>
              <a:latin typeface="Arial" panose="020B0604020202020204" pitchFamily="34" charset="0"/>
              <a:cs typeface="Arial" panose="020B0604020202020204" pitchFamily="34" charset="0"/>
            </a:endParaRPr>
          </a:p>
          <a:p>
            <a:pPr lvl="1" algn="just" eaLnBrk="1" hangingPunct="1">
              <a:lnSpc>
                <a:spcPct val="90000"/>
              </a:lnSpc>
              <a:buClrTx/>
              <a:buSzPct val="96000"/>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O </a:t>
            </a:r>
            <a:r>
              <a:rPr lang="en-US" dirty="0" err="1">
                <a:solidFill>
                  <a:schemeClr val="tx1"/>
                </a:solidFill>
                <a:latin typeface="Arial" panose="020B0604020202020204" pitchFamily="34" charset="0"/>
                <a:cs typeface="Arial" panose="020B0604020202020204" pitchFamily="34" charset="0"/>
              </a:rPr>
              <a:t>produtor</a:t>
            </a:r>
            <a:r>
              <a:rPr lang="en-US" dirty="0">
                <a:solidFill>
                  <a:schemeClr val="tx1"/>
                </a:solidFill>
                <a:latin typeface="Arial" panose="020B0604020202020204" pitchFamily="34" charset="0"/>
                <a:cs typeface="Arial" panose="020B0604020202020204" pitchFamily="34" charset="0"/>
              </a:rPr>
              <a:t> que </a:t>
            </a:r>
            <a:r>
              <a:rPr lang="en-US" dirty="0" err="1">
                <a:solidFill>
                  <a:schemeClr val="tx1"/>
                </a:solidFill>
                <a:latin typeface="Arial" panose="020B0604020202020204" pitchFamily="34" charset="0"/>
                <a:cs typeface="Arial" panose="020B0604020202020204" pitchFamily="34" charset="0"/>
              </a:rPr>
              <a:t>apresentar</a:t>
            </a:r>
            <a:r>
              <a:rPr lang="en-US" dirty="0">
                <a:solidFill>
                  <a:schemeClr val="tx1"/>
                </a:solidFill>
                <a:latin typeface="Arial" panose="020B0604020202020204" pitchFamily="34" charset="0"/>
                <a:cs typeface="Arial" panose="020B0604020202020204" pitchFamily="34" charset="0"/>
              </a:rPr>
              <a:t> o </a:t>
            </a:r>
            <a:r>
              <a:rPr lang="en-US" dirty="0" err="1">
                <a:solidFill>
                  <a:schemeClr val="tx1"/>
                </a:solidFill>
                <a:latin typeface="Arial" panose="020B0604020202020204" pitchFamily="34" charset="0"/>
                <a:cs typeface="Arial" panose="020B0604020202020204" pitchFamily="34" charset="0"/>
              </a:rPr>
              <a:t>menor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custo</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oportunidade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fabricação</a:t>
            </a:r>
            <a:r>
              <a:rPr lang="en-US" dirty="0">
                <a:solidFill>
                  <a:schemeClr val="tx1"/>
                </a:solidFill>
                <a:latin typeface="Arial" panose="020B0604020202020204" pitchFamily="34" charset="0"/>
                <a:cs typeface="Arial" panose="020B0604020202020204" pitchFamily="34" charset="0"/>
              </a:rPr>
              <a:t> de um </a:t>
            </a:r>
            <a:r>
              <a:rPr lang="en-US" dirty="0" err="1">
                <a:solidFill>
                  <a:schemeClr val="tx1"/>
                </a:solidFill>
                <a:latin typeface="Arial" panose="020B0604020202020204" pitchFamily="34" charset="0"/>
                <a:cs typeface="Arial" panose="020B0604020202020204" pitchFamily="34" charset="0"/>
              </a:rPr>
              <a:t>bem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terá</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vantagem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comparativa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produção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deste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bem</a:t>
            </a:r>
            <a:r>
              <a:rPr lang="en-US" dirty="0">
                <a:solidFill>
                  <a:schemeClr val="tx1"/>
                </a:solidFill>
                <a:latin typeface="Arial" panose="020B0604020202020204" pitchFamily="34" charset="0"/>
                <a:cs typeface="Arial" panose="020B0604020202020204" pitchFamily="34" charset="0"/>
              </a:rPr>
              <a:t>.</a:t>
            </a:r>
          </a:p>
          <a:p>
            <a:pPr algn="just" eaLnBrk="1" hangingPunct="1">
              <a:lnSpc>
                <a:spcPct val="90000"/>
              </a:lnSpc>
              <a:buClrTx/>
              <a:buSzPct val="96000"/>
              <a:buFont typeface="Wingdings" panose="05000000000000000000" pitchFamily="2" charset="2"/>
              <a:buChar char="§"/>
            </a:pPr>
            <a:endParaRPr lang="en-US" sz="2800" dirty="0">
              <a:solidFill>
                <a:schemeClr val="tx1"/>
              </a:solidFill>
            </a:endParaRPr>
          </a:p>
        </p:txBody>
      </p:sp>
      <p:sp>
        <p:nvSpPr>
          <p:cNvPr id="11" name="Text Box 6">
            <a:extLst>
              <a:ext uri="{FF2B5EF4-FFF2-40B4-BE49-F238E27FC236}">
                <a16:creationId xmlns:a16="http://schemas.microsoft.com/office/drawing/2014/main" id="{A3C7E287-278D-464C-BF06-B45078AE0D28}"/>
              </a:ext>
            </a:extLst>
          </p:cNvPr>
          <p:cNvSpPr txBox="1">
            <a:spLocks noChangeArrowheads="1"/>
          </p:cNvSpPr>
          <p:nvPr/>
        </p:nvSpPr>
        <p:spPr bwMode="auto">
          <a:xfrm>
            <a:off x="381000" y="239358"/>
            <a:ext cx="8186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3200" b="1" dirty="0">
                <a:latin typeface="Arial" panose="020B0604020202020204" pitchFamily="34" charset="0"/>
                <a:cs typeface="Arial" panose="020B0604020202020204" pitchFamily="34" charset="0"/>
              </a:rPr>
              <a:t>O </a:t>
            </a:r>
            <a:r>
              <a:rPr lang="en-US" sz="3200" b="1" dirty="0" err="1">
                <a:latin typeface="Arial" panose="020B0604020202020204" pitchFamily="34" charset="0"/>
                <a:cs typeface="Arial" panose="020B0604020202020204" pitchFamily="34" charset="0"/>
              </a:rPr>
              <a:t>Princípio</a:t>
            </a:r>
            <a:r>
              <a:rPr lang="en-US" sz="3200" b="1" dirty="0">
                <a:latin typeface="Arial" panose="020B0604020202020204" pitchFamily="34" charset="0"/>
                <a:cs typeface="Arial" panose="020B0604020202020204" pitchFamily="34" charset="0"/>
              </a:rPr>
              <a:t> da </a:t>
            </a:r>
            <a:r>
              <a:rPr lang="en-US" sz="3200" b="1" dirty="0" err="1">
                <a:latin typeface="Arial" panose="020B0604020202020204" pitchFamily="34" charset="0"/>
                <a:cs typeface="Arial" panose="020B0604020202020204" pitchFamily="34" charset="0"/>
              </a:rPr>
              <a:t>Vantagem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Comparativa</a:t>
            </a:r>
            <a:endParaRPr lang="en-US" sz="3200" b="1"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A4951407-9469-44B3-A89A-9E05410D9889}"/>
              </a:ext>
            </a:extLst>
          </p:cNvPr>
          <p:cNvSpPr txBox="1">
            <a:spLocks noChangeArrowheads="1"/>
          </p:cNvSpPr>
          <p:nvPr/>
        </p:nvSpPr>
        <p:spPr bwMode="auto">
          <a:xfrm>
            <a:off x="914400" y="3981163"/>
            <a:ext cx="7990449"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eaLnBrk="1" hangingPunct="1">
              <a:lnSpc>
                <a:spcPct val="90000"/>
              </a:lnSpc>
              <a:buSzPct val="90000"/>
              <a:buFont typeface="Wingdings" panose="05000000000000000000" pitchFamily="2" charset="2"/>
              <a:buChar char="§"/>
            </a:pPr>
            <a:endParaRPr lang="en-US" dirty="0">
              <a:solidFill>
                <a:srgbClr val="002060"/>
              </a:solidFill>
            </a:endParaRPr>
          </a:p>
          <a:p>
            <a:pPr algn="just" eaLnBrk="1" hangingPunct="1">
              <a:lnSpc>
                <a:spcPct val="90000"/>
              </a:lnSpc>
              <a:buClrTx/>
              <a:buSzPct val="90000"/>
              <a:buFont typeface="Wingdings" panose="05000000000000000000" pitchFamily="2" charset="2"/>
              <a:buChar char="§"/>
            </a:pPr>
            <a:r>
              <a:rPr lang="en-US" dirty="0" err="1">
                <a:latin typeface="Arial" panose="020B0604020202020204" pitchFamily="34" charset="0"/>
                <a:cs typeface="Arial" panose="020B0604020202020204" pitchFamily="34" charset="0"/>
              </a:rPr>
              <a:t>Quem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possui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vantagem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comparativa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produção</a:t>
            </a:r>
            <a:r>
              <a:rPr lang="en-US" dirty="0">
                <a:latin typeface="Arial" panose="020B0604020202020204" pitchFamily="34" charset="0"/>
                <a:cs typeface="Arial" panose="020B0604020202020204" pitchFamily="34" charset="0"/>
              </a:rPr>
              <a:t> de carne? __________</a:t>
            </a:r>
          </a:p>
          <a:p>
            <a:pPr algn="just" eaLnBrk="1" hangingPunct="1">
              <a:lnSpc>
                <a:spcPct val="90000"/>
              </a:lnSpc>
              <a:buClrTx/>
              <a:buSzPct val="90000"/>
              <a:buFont typeface="Wingdings" panose="05000000000000000000" pitchFamily="2" charset="2"/>
              <a:buChar char="§"/>
            </a:pPr>
            <a:endParaRPr lang="en-US" sz="600" dirty="0">
              <a:latin typeface="Arial" panose="020B0604020202020204" pitchFamily="34" charset="0"/>
              <a:cs typeface="Arial" panose="020B0604020202020204" pitchFamily="34" charset="0"/>
            </a:endParaRPr>
          </a:p>
          <a:p>
            <a:pPr algn="just" eaLnBrk="1" hangingPunct="1">
              <a:lnSpc>
                <a:spcPct val="90000"/>
              </a:lnSpc>
              <a:buClrTx/>
              <a:buSzPct val="90000"/>
              <a:buFont typeface="Wingdings" panose="05000000000000000000" pitchFamily="2" charset="2"/>
              <a:buChar char="§"/>
            </a:pPr>
            <a:r>
              <a:rPr lang="en-US" dirty="0" err="1">
                <a:latin typeface="Arial" panose="020B0604020202020204" pitchFamily="34" charset="0"/>
                <a:cs typeface="Arial" panose="020B0604020202020204" pitchFamily="34" charset="0"/>
              </a:rPr>
              <a:t>Quem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possui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vantagem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comparativa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produção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batatas</a:t>
            </a:r>
            <a:r>
              <a:rPr lang="en-US" dirty="0">
                <a:latin typeface="Arial" panose="020B0604020202020204" pitchFamily="34" charset="0"/>
                <a:cs typeface="Arial" panose="020B0604020202020204" pitchFamily="34" charset="0"/>
              </a:rPr>
              <a:t>? __________</a:t>
            </a:r>
          </a:p>
          <a:p>
            <a:pPr algn="just" eaLnBrk="1" hangingPunct="1">
              <a:lnSpc>
                <a:spcPct val="90000"/>
              </a:lnSpc>
              <a:buSzPct val="90000"/>
              <a:buFont typeface="Wingdings" panose="05000000000000000000" pitchFamily="2" charset="2"/>
              <a:buChar char="§"/>
            </a:pPr>
            <a:endParaRPr lang="en-US" dirty="0">
              <a:solidFill>
                <a:srgbClr val="002060"/>
              </a:solidFill>
            </a:endParaRPr>
          </a:p>
          <a:p>
            <a:pPr algn="just" eaLnBrk="1" hangingPunct="1">
              <a:lnSpc>
                <a:spcPct val="90000"/>
              </a:lnSpc>
              <a:buFontTx/>
              <a:buNone/>
            </a:pPr>
            <a:r>
              <a:rPr lang="en-US" dirty="0">
                <a:solidFill>
                  <a:srgbClr val="002060"/>
                </a:solidFill>
              </a:rPr>
              <a:t>			</a:t>
            </a:r>
          </a:p>
        </p:txBody>
      </p:sp>
      <p:sp>
        <p:nvSpPr>
          <p:cNvPr id="13" name="CaixaDeTexto 12">
            <a:extLst>
              <a:ext uri="{FF2B5EF4-FFF2-40B4-BE49-F238E27FC236}">
                <a16:creationId xmlns:a16="http://schemas.microsoft.com/office/drawing/2014/main" id="{E92FA70A-F66E-4B3E-A286-CAA6ECB8217C}"/>
              </a:ext>
            </a:extLst>
          </p:cNvPr>
          <p:cNvSpPr txBox="1">
            <a:spLocks noChangeArrowheads="1"/>
          </p:cNvSpPr>
          <p:nvPr/>
        </p:nvSpPr>
        <p:spPr bwMode="auto">
          <a:xfrm>
            <a:off x="2969456" y="4652891"/>
            <a:ext cx="21899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sz="2800" b="1" dirty="0">
                <a:solidFill>
                  <a:schemeClr val="accent6">
                    <a:lumMod val="50000"/>
                  </a:schemeClr>
                </a:solidFill>
              </a:rPr>
              <a:t>pecuarista</a:t>
            </a:r>
          </a:p>
        </p:txBody>
      </p:sp>
      <p:sp>
        <p:nvSpPr>
          <p:cNvPr id="14" name="CaixaDeTexto 13">
            <a:extLst>
              <a:ext uri="{FF2B5EF4-FFF2-40B4-BE49-F238E27FC236}">
                <a16:creationId xmlns:a16="http://schemas.microsoft.com/office/drawing/2014/main" id="{DEDFD2C3-7F03-446C-8280-667B2EEE7DD9}"/>
              </a:ext>
            </a:extLst>
          </p:cNvPr>
          <p:cNvSpPr txBox="1">
            <a:spLocks noChangeArrowheads="1"/>
          </p:cNvSpPr>
          <p:nvPr/>
        </p:nvSpPr>
        <p:spPr bwMode="auto">
          <a:xfrm>
            <a:off x="3166401" y="5559865"/>
            <a:ext cx="2133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pt-BR" sz="2800" b="1" dirty="0">
                <a:solidFill>
                  <a:schemeClr val="accent6">
                    <a:lumMod val="50000"/>
                  </a:schemeClr>
                </a:solidFill>
              </a:rPr>
              <a:t>agricultor</a:t>
            </a:r>
          </a:p>
        </p:txBody>
      </p:sp>
    </p:spTree>
    <p:extLst>
      <p:ext uri="{BB962C8B-B14F-4D97-AF65-F5344CB8AC3E}">
        <p14:creationId xmlns:p14="http://schemas.microsoft.com/office/powerpoint/2010/main" val="7344030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anim calcmode="lin" valueType="num">
                                      <p:cBhvr additive="base">
                                        <p:cTn id="1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anim calcmode="lin" valueType="num">
                                      <p:cBhvr additive="base">
                                        <p:cTn id="15"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anim calcmode="lin" valueType="num">
                                      <p:cBhvr additive="base">
                                        <p:cTn id="2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 calcmode="lin" valueType="num">
                                      <p:cBhvr additive="base">
                                        <p:cTn id="2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3C9B4679-16DD-4A76-AE6E-80ABA5F25609}"/>
              </a:ext>
            </a:extLst>
          </p:cNvPr>
          <p:cNvSpPr>
            <a:spLocks noGrp="1" noChangeArrowheads="1"/>
          </p:cNvSpPr>
          <p:nvPr>
            <p:ph idx="1"/>
          </p:nvPr>
        </p:nvSpPr>
        <p:spPr>
          <a:xfrm>
            <a:off x="356383" y="1230925"/>
            <a:ext cx="8295249" cy="576469"/>
          </a:xfrm>
          <a:solidFill>
            <a:srgbClr val="F8F8F8"/>
          </a:solidFill>
          <a:ln>
            <a:solidFill>
              <a:schemeClr val="tx1"/>
            </a:solidFill>
          </a:ln>
        </p:spPr>
        <p:txBody>
          <a:bodyPr/>
          <a:lstStyle/>
          <a:p>
            <a:pPr eaLnBrk="1" hangingPunct="1">
              <a:buSzPct val="90000"/>
              <a:buFont typeface="Wingdings" panose="05000000000000000000" pitchFamily="2" charset="2"/>
              <a:buNone/>
            </a:pPr>
            <a:r>
              <a:rPr lang="en-US" sz="2800" b="1" dirty="0">
                <a:solidFill>
                  <a:schemeClr val="tx1"/>
                </a:solidFill>
              </a:rPr>
              <a:t>  </a:t>
            </a:r>
            <a:r>
              <a:rPr lang="en-US" sz="2800" b="1" dirty="0" err="1">
                <a:solidFill>
                  <a:schemeClr val="tx1"/>
                </a:solidFill>
              </a:rPr>
              <a:t>Custo</a:t>
            </a:r>
            <a:r>
              <a:rPr lang="en-US" sz="2800" b="1" dirty="0">
                <a:solidFill>
                  <a:schemeClr val="tx1"/>
                </a:solidFill>
              </a:rPr>
              <a:t> de </a:t>
            </a:r>
            <a:r>
              <a:rPr lang="en-US" sz="2800" b="1" dirty="0" err="1">
                <a:solidFill>
                  <a:schemeClr val="tx1"/>
                </a:solidFill>
              </a:rPr>
              <a:t>oportunidade</a:t>
            </a:r>
            <a:r>
              <a:rPr lang="en-US" sz="2800" b="1" dirty="0">
                <a:solidFill>
                  <a:schemeClr val="tx1"/>
                </a:solidFill>
              </a:rPr>
              <a:t> da carne e das </a:t>
            </a:r>
            <a:r>
              <a:rPr lang="en-US" sz="2800" b="1" dirty="0" err="1">
                <a:solidFill>
                  <a:schemeClr val="tx1"/>
                </a:solidFill>
              </a:rPr>
              <a:t>batatas</a:t>
            </a:r>
            <a:endParaRPr lang="en-US" sz="2800" b="1" dirty="0">
              <a:solidFill>
                <a:schemeClr val="tx1"/>
              </a:solidFill>
            </a:endParaRPr>
          </a:p>
          <a:p>
            <a:pPr eaLnBrk="1" hangingPunct="1">
              <a:buSzPct val="90000"/>
              <a:buFont typeface="Wingdings" panose="05000000000000000000" pitchFamily="2" charset="2"/>
              <a:buChar char="§"/>
            </a:pPr>
            <a:endParaRPr lang="en-US" sz="2800" b="1" dirty="0">
              <a:solidFill>
                <a:schemeClr val="tx1"/>
              </a:solidFill>
            </a:endParaRPr>
          </a:p>
          <a:p>
            <a:pPr eaLnBrk="1" hangingPunct="1">
              <a:buSzPct val="90000"/>
              <a:buFont typeface="Wingdings" panose="05000000000000000000" pitchFamily="2" charset="2"/>
              <a:buNone/>
            </a:pPr>
            <a:endParaRPr lang="en-US" sz="2800" dirty="0">
              <a:solidFill>
                <a:schemeClr val="tx1"/>
              </a:solidFill>
            </a:endParaRPr>
          </a:p>
          <a:p>
            <a:pPr eaLnBrk="1" hangingPunct="1">
              <a:buFontTx/>
              <a:buNone/>
            </a:pPr>
            <a:r>
              <a:rPr lang="en-US" sz="2800" dirty="0">
                <a:solidFill>
                  <a:schemeClr val="tx1"/>
                </a:solidFill>
              </a:rPr>
              <a:t>			</a:t>
            </a:r>
          </a:p>
        </p:txBody>
      </p:sp>
      <p:graphicFrame>
        <p:nvGraphicFramePr>
          <p:cNvPr id="7" name="Group 67">
            <a:extLst>
              <a:ext uri="{FF2B5EF4-FFF2-40B4-BE49-F238E27FC236}">
                <a16:creationId xmlns:a16="http://schemas.microsoft.com/office/drawing/2014/main" id="{3AA9458E-3DC6-4F5C-892C-A0D016448ED8}"/>
              </a:ext>
            </a:extLst>
          </p:cNvPr>
          <p:cNvGraphicFramePr>
            <a:graphicFrameLocks noGrp="1"/>
          </p:cNvGraphicFramePr>
          <p:nvPr>
            <p:extLst>
              <p:ext uri="{D42A27DB-BD31-4B8C-83A1-F6EECF244321}">
                <p14:modId xmlns:p14="http://schemas.microsoft.com/office/powerpoint/2010/main" val="2376947189"/>
              </p:ext>
            </p:extLst>
          </p:nvPr>
        </p:nvGraphicFramePr>
        <p:xfrm>
          <a:off x="817099" y="2685795"/>
          <a:ext cx="7467600" cy="3334005"/>
        </p:xfrm>
        <a:graphic>
          <a:graphicData uri="http://schemas.openxmlformats.org/drawingml/2006/table">
            <a:tbl>
              <a:tblPr/>
              <a:tblGrid>
                <a:gridCol w="2109788">
                  <a:extLst>
                    <a:ext uri="{9D8B030D-6E8A-4147-A177-3AD203B41FA5}">
                      <a16:colId xmlns:a16="http://schemas.microsoft.com/office/drawing/2014/main" val="20000"/>
                    </a:ext>
                  </a:extLst>
                </a:gridCol>
                <a:gridCol w="2690812">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990374">
                <a:tc>
                  <a:txBody>
                    <a:bodyPr/>
                    <a:lstStyle/>
                    <a:p>
                      <a:pPr marL="0" marR="0" lvl="0" indent="0" algn="ctr" defTabSz="914400" rtl="0" eaLnBrk="1" fontAlgn="base" latinLnBrk="0" hangingPunct="1">
                        <a:lnSpc>
                          <a:spcPct val="45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dirty="0">
                        <a:ln>
                          <a:noFill/>
                        </a:ln>
                        <a:solidFill>
                          <a:schemeClr val="tx2"/>
                        </a:solidFill>
                        <a:effectLst/>
                        <a:latin typeface="Times New Roman" pitchFamily="18" charset="0"/>
                      </a:endParaRPr>
                    </a:p>
                  </a:txBody>
                  <a:tcPr marT="45710" marB="4571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1 Kg de carne</a:t>
                      </a:r>
                    </a:p>
                  </a:txBody>
                  <a:tcPr marT="45710" marB="4571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1 Kg de </a:t>
                      </a:r>
                      <a:r>
                        <a:rPr kumimoji="0" lang="en-US" sz="2600" b="0" i="0" u="none" strike="noStrike" cap="none" normalizeH="0" baseline="0" dirty="0" err="1">
                          <a:ln>
                            <a:noFill/>
                          </a:ln>
                          <a:solidFill>
                            <a:schemeClr val="tx1"/>
                          </a:solidFill>
                          <a:effectLst/>
                          <a:latin typeface="Times New Roman" pitchFamily="18" charset="0"/>
                        </a:rPr>
                        <a:t>batatas</a:t>
                      </a:r>
                      <a:endParaRPr kumimoji="0" lang="en-US" sz="2600" b="0" i="0" u="none" strike="noStrike" cap="none" normalizeH="0" baseline="0" dirty="0">
                        <a:ln>
                          <a:noFill/>
                        </a:ln>
                        <a:solidFill>
                          <a:schemeClr val="tx1"/>
                        </a:solidFill>
                        <a:effectLst/>
                        <a:latin typeface="Times New Roman" pitchFamily="18" charset="0"/>
                      </a:endParaRPr>
                    </a:p>
                  </a:txBody>
                  <a:tcPr marT="45710" marB="4571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2739">
                <a:tc>
                  <a:txBody>
                    <a:bodyPr/>
                    <a:lstStyle/>
                    <a:p>
                      <a:pPr marL="0" marR="0" lvl="0" indent="0" algn="ctr" defTabSz="914400" rtl="0" eaLnBrk="1" fontAlgn="base" latinLnBrk="0" hangingPunct="1">
                        <a:lnSpc>
                          <a:spcPct val="45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1"/>
                          </a:solidFill>
                          <a:effectLst/>
                          <a:latin typeface="Times New Roman" pitchFamily="18" charset="0"/>
                        </a:rPr>
                        <a:t>Agricultor</a:t>
                      </a:r>
                      <a:endParaRPr kumimoji="0" lang="en-US" sz="2600" b="0" i="0" u="none" strike="noStrike" cap="none" normalizeH="0" baseline="0" dirty="0">
                        <a:ln>
                          <a:noFill/>
                        </a:ln>
                        <a:solidFill>
                          <a:schemeClr val="tx1"/>
                        </a:solidFill>
                        <a:effectLst/>
                        <a:latin typeface="Times New Roman" pitchFamily="18" charset="0"/>
                      </a:endParaRPr>
                    </a:p>
                  </a:txBody>
                  <a:tcPr marT="45710" marB="4571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r>
                        <a:rPr kumimoji="0" lang="en-US" sz="2600" b="0" i="0" u="none" strike="noStrike" cap="none" normalizeH="0" baseline="0">
                          <a:ln>
                            <a:noFill/>
                          </a:ln>
                          <a:solidFill>
                            <a:schemeClr val="tx1"/>
                          </a:solidFill>
                          <a:effectLst/>
                          <a:latin typeface="Times New Roman" pitchFamily="18" charset="0"/>
                        </a:rPr>
                        <a:t>4 Kg de batatas</a:t>
                      </a:r>
                    </a:p>
                  </a:txBody>
                  <a:tcPr marT="45710" marB="4571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1/4 Kg de carne</a:t>
                      </a:r>
                    </a:p>
                  </a:txBody>
                  <a:tcPr marT="45710" marB="4571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00638">
                <a:tc>
                  <a:txBody>
                    <a:bodyPr/>
                    <a:lstStyle/>
                    <a:p>
                      <a:pPr marL="0" marR="0" lvl="0" indent="0" algn="ctr" defTabSz="914400" rtl="0" eaLnBrk="1" fontAlgn="base" latinLnBrk="0" hangingPunct="1">
                        <a:lnSpc>
                          <a:spcPct val="45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a:ln>
                            <a:noFill/>
                          </a:ln>
                          <a:solidFill>
                            <a:schemeClr val="tx1"/>
                          </a:solidFill>
                          <a:effectLst/>
                          <a:latin typeface="Times New Roman" pitchFamily="18" charset="0"/>
                        </a:rPr>
                        <a:t>Pecuarista</a:t>
                      </a:r>
                      <a:endParaRPr kumimoji="0" lang="en-US" sz="2600" b="0" i="0" u="none" strike="noStrike" cap="none" normalizeH="0" baseline="0" dirty="0">
                        <a:ln>
                          <a:noFill/>
                        </a:ln>
                        <a:solidFill>
                          <a:schemeClr val="tx1"/>
                        </a:solidFill>
                        <a:effectLst/>
                        <a:latin typeface="Times New Roman" pitchFamily="18" charset="0"/>
                      </a:endParaRPr>
                    </a:p>
                  </a:txBody>
                  <a:tcPr marT="45710" marB="4571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r>
                        <a:rPr kumimoji="0" lang="en-US" sz="2600" b="0" i="0" u="none" strike="noStrike" cap="none" normalizeH="0" baseline="0">
                          <a:ln>
                            <a:noFill/>
                          </a:ln>
                          <a:solidFill>
                            <a:schemeClr val="tx1"/>
                          </a:solidFill>
                          <a:effectLst/>
                          <a:latin typeface="Times New Roman" pitchFamily="18" charset="0"/>
                        </a:rPr>
                        <a:t>2 Kg de batatas</a:t>
                      </a:r>
                    </a:p>
                  </a:txBody>
                  <a:tcPr marT="45710" marB="4571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Times New Roman" pitchFamily="18" charset="0"/>
                        </a:rPr>
                        <a:t>1/2 Kg de carne</a:t>
                      </a:r>
                    </a:p>
                    <a:p>
                      <a:pPr marL="0" marR="0" lvl="0" indent="0" algn="ctr" defTabSz="914400" rtl="0" eaLnBrk="1" fontAlgn="base" latinLnBrk="0" hangingPunct="1">
                        <a:lnSpc>
                          <a:spcPct val="8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dirty="0">
                        <a:ln>
                          <a:noFill/>
                        </a:ln>
                        <a:solidFill>
                          <a:schemeClr val="tx1"/>
                        </a:solidFill>
                        <a:effectLst/>
                        <a:latin typeface="Times New Roman" pitchFamily="18" charset="0"/>
                      </a:endParaRPr>
                    </a:p>
                  </a:txBody>
                  <a:tcPr marT="45710" marB="4571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 name="Text Box 60">
            <a:extLst>
              <a:ext uri="{FF2B5EF4-FFF2-40B4-BE49-F238E27FC236}">
                <a16:creationId xmlns:a16="http://schemas.microsoft.com/office/drawing/2014/main" id="{5389A3DC-AF6D-4BA3-A7C9-6BA12EDE2510}"/>
              </a:ext>
            </a:extLst>
          </p:cNvPr>
          <p:cNvSpPr txBox="1">
            <a:spLocks noChangeArrowheads="1"/>
          </p:cNvSpPr>
          <p:nvPr/>
        </p:nvSpPr>
        <p:spPr bwMode="auto">
          <a:xfrm>
            <a:off x="2874499" y="2193351"/>
            <a:ext cx="5410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dirty="0">
                <a:solidFill>
                  <a:srgbClr val="002060"/>
                </a:solidFill>
                <a:latin typeface="Verdana" panose="020B0604030504040204" pitchFamily="34" charset="0"/>
              </a:rPr>
              <a:t>  </a:t>
            </a:r>
            <a:r>
              <a:rPr lang="en-US" sz="2600" b="1" dirty="0" err="1">
                <a:latin typeface="Verdana" panose="020B0604030504040204" pitchFamily="34" charset="0"/>
              </a:rPr>
              <a:t>Custo</a:t>
            </a:r>
            <a:r>
              <a:rPr lang="en-US" sz="2600" b="1" dirty="0">
                <a:latin typeface="Verdana" panose="020B0604030504040204" pitchFamily="34" charset="0"/>
              </a:rPr>
              <a:t> de </a:t>
            </a:r>
            <a:r>
              <a:rPr lang="en-US" sz="2600" b="1" dirty="0" err="1">
                <a:latin typeface="Verdana" panose="020B0604030504040204" pitchFamily="34" charset="0"/>
              </a:rPr>
              <a:t>Oportunidade</a:t>
            </a:r>
            <a:r>
              <a:rPr lang="en-US" sz="2600" b="1" dirty="0">
                <a:latin typeface="Verdana" panose="020B0604030504040204" pitchFamily="34" charset="0"/>
              </a:rPr>
              <a:t> de:</a:t>
            </a:r>
          </a:p>
        </p:txBody>
      </p:sp>
      <p:sp>
        <p:nvSpPr>
          <p:cNvPr id="9" name="Rectangle 70">
            <a:extLst>
              <a:ext uri="{FF2B5EF4-FFF2-40B4-BE49-F238E27FC236}">
                <a16:creationId xmlns:a16="http://schemas.microsoft.com/office/drawing/2014/main" id="{6D4CC062-3D59-4C19-8696-26B6F43038B5}"/>
              </a:ext>
            </a:extLst>
          </p:cNvPr>
          <p:cNvSpPr>
            <a:spLocks noChangeArrowheads="1"/>
          </p:cNvSpPr>
          <p:nvPr/>
        </p:nvSpPr>
        <p:spPr bwMode="auto">
          <a:xfrm>
            <a:off x="2944839" y="2228594"/>
            <a:ext cx="5341033" cy="457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0" name="Text Box 6">
            <a:extLst>
              <a:ext uri="{FF2B5EF4-FFF2-40B4-BE49-F238E27FC236}">
                <a16:creationId xmlns:a16="http://schemas.microsoft.com/office/drawing/2014/main" id="{DAFDCE41-540F-4D0A-A632-19B7B7853257}"/>
              </a:ext>
            </a:extLst>
          </p:cNvPr>
          <p:cNvSpPr txBox="1">
            <a:spLocks noChangeArrowheads="1"/>
          </p:cNvSpPr>
          <p:nvPr/>
        </p:nvSpPr>
        <p:spPr bwMode="auto">
          <a:xfrm>
            <a:off x="-1011701" y="253425"/>
            <a:ext cx="111351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3200" b="1" dirty="0">
                <a:latin typeface="Arial" panose="020B0604020202020204" pitchFamily="34" charset="0"/>
                <a:cs typeface="Arial" panose="020B0604020202020204" pitchFamily="34" charset="0"/>
              </a:rPr>
              <a:t>O </a:t>
            </a:r>
            <a:r>
              <a:rPr lang="en-US" sz="3200" b="1" dirty="0" err="1">
                <a:latin typeface="Arial" panose="020B0604020202020204" pitchFamily="34" charset="0"/>
                <a:cs typeface="Arial" panose="020B0604020202020204" pitchFamily="34" charset="0"/>
              </a:rPr>
              <a:t>Princípio</a:t>
            </a:r>
            <a:r>
              <a:rPr lang="en-US" sz="3200" b="1" dirty="0">
                <a:latin typeface="Arial" panose="020B0604020202020204" pitchFamily="34" charset="0"/>
                <a:cs typeface="Arial" panose="020B0604020202020204" pitchFamily="34" charset="0"/>
              </a:rPr>
              <a:t> da </a:t>
            </a:r>
            <a:r>
              <a:rPr lang="en-US" sz="3200" b="1" dirty="0" err="1">
                <a:latin typeface="Arial" panose="020B0604020202020204" pitchFamily="34" charset="0"/>
                <a:cs typeface="Arial" panose="020B0604020202020204" pitchFamily="34" charset="0"/>
              </a:rPr>
              <a:t>Vantagem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Comparativa</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7194230"/>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4F327EAB-3E82-49F9-9067-97A63D16F7EC}"/>
              </a:ext>
            </a:extLst>
          </p:cNvPr>
          <p:cNvSpPr>
            <a:spLocks noGrp="1" noChangeArrowheads="1"/>
          </p:cNvSpPr>
          <p:nvPr>
            <p:ph idx="1"/>
          </p:nvPr>
        </p:nvSpPr>
        <p:spPr>
          <a:xfrm>
            <a:off x="42203" y="1038664"/>
            <a:ext cx="9017391" cy="4267200"/>
          </a:xfrm>
        </p:spPr>
        <p:txBody>
          <a:bodyPr/>
          <a:lstStyle/>
          <a:p>
            <a:pPr algn="just" eaLnBrk="1" hangingPunct="1">
              <a:lnSpc>
                <a:spcPct val="90000"/>
              </a:lnSpc>
              <a:buClrTx/>
              <a:buSzPct val="99000"/>
              <a:buFont typeface="Wingdings" panose="05000000000000000000" pitchFamily="2" charset="2"/>
              <a:buChar char="§"/>
            </a:pPr>
            <a:r>
              <a:rPr lang="en-US" sz="2800" b="1" dirty="0" err="1">
                <a:solidFill>
                  <a:schemeClr val="tx1"/>
                </a:solidFill>
                <a:cs typeface="Arial" panose="020B0604020202020204" pitchFamily="34" charset="0"/>
              </a:rPr>
              <a:t>Vantagem</a:t>
            </a:r>
            <a:r>
              <a:rPr lang="en-US" sz="2800" b="1" dirty="0">
                <a:solidFill>
                  <a:schemeClr val="tx1"/>
                </a:solidFill>
                <a:cs typeface="Arial" panose="020B0604020202020204" pitchFamily="34" charset="0"/>
              </a:rPr>
              <a:t> </a:t>
            </a:r>
            <a:r>
              <a:rPr lang="en-US" sz="2800" b="1" dirty="0" err="1">
                <a:solidFill>
                  <a:schemeClr val="tx1"/>
                </a:solidFill>
                <a:cs typeface="Arial" panose="020B0604020202020204" pitchFamily="34" charset="0"/>
              </a:rPr>
              <a:t>Comparativa</a:t>
            </a:r>
            <a:r>
              <a:rPr lang="en-US" sz="2800" b="1" dirty="0">
                <a:solidFill>
                  <a:schemeClr val="tx1"/>
                </a:solidFill>
                <a:cs typeface="Arial" panose="020B0604020202020204" pitchFamily="34" charset="0"/>
              </a:rPr>
              <a:t> e </a:t>
            </a:r>
            <a:r>
              <a:rPr lang="en-US" sz="2800" b="1" dirty="0" err="1">
                <a:solidFill>
                  <a:schemeClr val="tx1"/>
                </a:solidFill>
                <a:cs typeface="Arial" panose="020B0604020202020204" pitchFamily="34" charset="0"/>
              </a:rPr>
              <a:t>Comércio</a:t>
            </a:r>
            <a:endParaRPr lang="en-US" sz="2800" b="1" dirty="0">
              <a:solidFill>
                <a:schemeClr val="tx1"/>
              </a:solidFill>
              <a:cs typeface="Arial" panose="020B0604020202020204" pitchFamily="34" charset="0"/>
            </a:endParaRPr>
          </a:p>
          <a:p>
            <a:pPr algn="just" eaLnBrk="1" hangingPunct="1">
              <a:lnSpc>
                <a:spcPct val="90000"/>
              </a:lnSpc>
              <a:buClrTx/>
              <a:buSzPct val="99000"/>
              <a:buFont typeface="Wingdings" panose="05000000000000000000" pitchFamily="2" charset="2"/>
              <a:buChar char="§"/>
            </a:pPr>
            <a:endParaRPr lang="en-US" sz="200" dirty="0">
              <a:solidFill>
                <a:schemeClr val="tx1"/>
              </a:solidFill>
              <a:cs typeface="Arial" panose="020B0604020202020204" pitchFamily="34" charset="0"/>
            </a:endParaRPr>
          </a:p>
          <a:p>
            <a:pPr lvl="1" algn="just" eaLnBrk="1" hangingPunct="1">
              <a:lnSpc>
                <a:spcPct val="90000"/>
              </a:lnSpc>
              <a:buClrTx/>
              <a:buSzPct val="99000"/>
              <a:buFont typeface="Wingdings" panose="05000000000000000000" pitchFamily="2" charset="2"/>
              <a:buChar char="§"/>
            </a:pPr>
            <a:r>
              <a:rPr lang="en-US" sz="2600" dirty="0" err="1">
                <a:solidFill>
                  <a:schemeClr val="tx1"/>
                </a:solidFill>
                <a:cs typeface="Arial" panose="020B0604020202020204" pitchFamily="34" charset="0"/>
              </a:rPr>
              <a:t>Os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custos</a:t>
            </a:r>
            <a:r>
              <a:rPr lang="en-US" sz="2600" dirty="0">
                <a:solidFill>
                  <a:schemeClr val="tx1"/>
                </a:solidFill>
                <a:cs typeface="Arial" panose="020B0604020202020204" pitchFamily="34" charset="0"/>
              </a:rPr>
              <a:t> de </a:t>
            </a:r>
            <a:r>
              <a:rPr lang="en-US" sz="2600" dirty="0" err="1">
                <a:solidFill>
                  <a:schemeClr val="tx1"/>
                </a:solidFill>
                <a:cs typeface="Arial" panose="020B0604020202020204" pitchFamily="34" charset="0"/>
              </a:rPr>
              <a:t>oportunidade</a:t>
            </a:r>
            <a:r>
              <a:rPr lang="en-US" sz="2600" dirty="0">
                <a:solidFill>
                  <a:schemeClr val="tx1"/>
                </a:solidFill>
                <a:cs typeface="Arial" panose="020B0604020202020204" pitchFamily="34" charset="0"/>
              </a:rPr>
              <a:t> e as </a:t>
            </a:r>
            <a:r>
              <a:rPr lang="en-US" sz="2600" dirty="0" err="1">
                <a:solidFill>
                  <a:schemeClr val="tx1"/>
                </a:solidFill>
                <a:cs typeface="Arial" panose="020B0604020202020204" pitchFamily="34" charset="0"/>
              </a:rPr>
              <a:t>vantagens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comparativas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criam</a:t>
            </a:r>
            <a:r>
              <a:rPr lang="en-US" sz="2600" dirty="0">
                <a:solidFill>
                  <a:schemeClr val="tx1"/>
                </a:solidFill>
                <a:cs typeface="Arial" panose="020B0604020202020204" pitchFamily="34" charset="0"/>
              </a:rPr>
              <a:t> as bases para </a:t>
            </a:r>
            <a:r>
              <a:rPr lang="en-US" sz="2600" dirty="0" err="1">
                <a:solidFill>
                  <a:schemeClr val="tx1"/>
                </a:solidFill>
                <a:cs typeface="Arial" panose="020B0604020202020204" pitchFamily="34" charset="0"/>
              </a:rPr>
              <a:t>os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ganhos</a:t>
            </a:r>
            <a:r>
              <a:rPr lang="en-US" sz="2600" dirty="0">
                <a:solidFill>
                  <a:schemeClr val="tx1"/>
                </a:solidFill>
                <a:cs typeface="Arial" panose="020B0604020202020204" pitchFamily="34" charset="0"/>
              </a:rPr>
              <a:t> de </a:t>
            </a:r>
            <a:r>
              <a:rPr lang="en-US" sz="2600" dirty="0" err="1">
                <a:solidFill>
                  <a:schemeClr val="tx1"/>
                </a:solidFill>
                <a:cs typeface="Arial" panose="020B0604020202020204" pitchFamily="34" charset="0"/>
              </a:rPr>
              <a:t>comércio</a:t>
            </a:r>
            <a:r>
              <a:rPr lang="en-US" sz="2600" dirty="0">
                <a:solidFill>
                  <a:schemeClr val="tx1"/>
                </a:solidFill>
                <a:cs typeface="Arial" panose="020B0604020202020204" pitchFamily="34" charset="0"/>
              </a:rPr>
              <a:t>.</a:t>
            </a:r>
          </a:p>
          <a:p>
            <a:pPr algn="just" eaLnBrk="1" hangingPunct="1">
              <a:lnSpc>
                <a:spcPct val="90000"/>
              </a:lnSpc>
              <a:buClrTx/>
              <a:buSzPct val="99000"/>
              <a:buFont typeface="Wingdings" panose="05000000000000000000" pitchFamily="2" charset="2"/>
              <a:buChar char="§"/>
            </a:pPr>
            <a:endParaRPr lang="en-US" sz="200" dirty="0">
              <a:solidFill>
                <a:schemeClr val="tx1"/>
              </a:solidFill>
              <a:cs typeface="Arial" panose="020B0604020202020204" pitchFamily="34" charset="0"/>
            </a:endParaRPr>
          </a:p>
          <a:p>
            <a:pPr lvl="1" algn="just" eaLnBrk="1" hangingPunct="1">
              <a:lnSpc>
                <a:spcPct val="90000"/>
              </a:lnSpc>
              <a:buClrTx/>
              <a:buSzPct val="99000"/>
              <a:buFont typeface="Wingdings" panose="05000000000000000000" pitchFamily="2" charset="2"/>
              <a:buChar char="§"/>
            </a:pPr>
            <a:r>
              <a:rPr lang="en-US" sz="2600" dirty="0" err="1">
                <a:solidFill>
                  <a:schemeClr val="tx1"/>
                </a:solidFill>
                <a:cs typeface="Arial" panose="020B0604020202020204" pitchFamily="34" charset="0"/>
              </a:rPr>
              <a:t>Sempre</a:t>
            </a:r>
            <a:r>
              <a:rPr lang="en-US" sz="2600" dirty="0">
                <a:solidFill>
                  <a:schemeClr val="tx1"/>
                </a:solidFill>
                <a:cs typeface="Arial" panose="020B0604020202020204" pitchFamily="34" charset="0"/>
              </a:rPr>
              <a:t> que </a:t>
            </a:r>
            <a:r>
              <a:rPr lang="en-US" sz="2600" dirty="0" err="1">
                <a:solidFill>
                  <a:schemeClr val="tx1"/>
                </a:solidFill>
                <a:cs typeface="Arial" panose="020B0604020202020204" pitchFamily="34" charset="0"/>
              </a:rPr>
              <a:t>pessoas</a:t>
            </a:r>
            <a:r>
              <a:rPr lang="en-US" sz="2600" dirty="0">
                <a:solidFill>
                  <a:schemeClr val="tx1"/>
                </a:solidFill>
                <a:cs typeface="Arial" panose="020B0604020202020204" pitchFamily="34" charset="0"/>
              </a:rPr>
              <a:t>/</a:t>
            </a:r>
            <a:r>
              <a:rPr lang="en-US" sz="2600" dirty="0" err="1">
                <a:solidFill>
                  <a:schemeClr val="tx1"/>
                </a:solidFill>
                <a:cs typeface="Arial" panose="020B0604020202020204" pitchFamily="34" charset="0"/>
              </a:rPr>
              <a:t>empresas</a:t>
            </a:r>
            <a:r>
              <a:rPr lang="en-US" sz="2600" dirty="0">
                <a:solidFill>
                  <a:schemeClr val="tx1"/>
                </a:solidFill>
                <a:cs typeface="Arial" panose="020B0604020202020204" pitchFamily="34" charset="0"/>
              </a:rPr>
              <a:t>/</a:t>
            </a:r>
            <a:r>
              <a:rPr lang="en-US" sz="2600" dirty="0" err="1">
                <a:solidFill>
                  <a:schemeClr val="tx1"/>
                </a:solidFill>
                <a:cs typeface="Arial" panose="020B0604020202020204" pitchFamily="34" charset="0"/>
              </a:rPr>
              <a:t>países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tiverem</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custos</a:t>
            </a:r>
            <a:r>
              <a:rPr lang="en-US" sz="2600" dirty="0">
                <a:solidFill>
                  <a:schemeClr val="tx1"/>
                </a:solidFill>
                <a:cs typeface="Arial" panose="020B0604020202020204" pitchFamily="34" charset="0"/>
              </a:rPr>
              <a:t> de </a:t>
            </a:r>
            <a:r>
              <a:rPr lang="en-US" sz="2600" dirty="0" err="1">
                <a:solidFill>
                  <a:schemeClr val="tx1"/>
                </a:solidFill>
                <a:cs typeface="Arial" panose="020B0604020202020204" pitchFamily="34" charset="0"/>
              </a:rPr>
              <a:t>oportunidade</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diferentes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poderão</a:t>
            </a:r>
            <a:r>
              <a:rPr lang="en-US" sz="2600" dirty="0">
                <a:solidFill>
                  <a:schemeClr val="tx1"/>
                </a:solidFill>
                <a:cs typeface="Arial" panose="020B0604020202020204" pitchFamily="34" charset="0"/>
              </a:rPr>
              <a:t> se </a:t>
            </a:r>
            <a:r>
              <a:rPr lang="en-US" sz="2600" dirty="0" err="1">
                <a:solidFill>
                  <a:schemeClr val="tx1"/>
                </a:solidFill>
                <a:cs typeface="Arial" panose="020B0604020202020204" pitchFamily="34" charset="0"/>
              </a:rPr>
              <a:t>beneficiar</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através</a:t>
            </a:r>
            <a:r>
              <a:rPr lang="en-US" sz="2600" dirty="0">
                <a:solidFill>
                  <a:schemeClr val="tx1"/>
                </a:solidFill>
                <a:cs typeface="Arial" panose="020B0604020202020204" pitchFamily="34" charset="0"/>
              </a:rPr>
              <a:t> do </a:t>
            </a:r>
            <a:r>
              <a:rPr lang="en-US" sz="2600" dirty="0" err="1">
                <a:solidFill>
                  <a:schemeClr val="tx1"/>
                </a:solidFill>
                <a:cs typeface="Arial" panose="020B0604020202020204" pitchFamily="34" charset="0"/>
              </a:rPr>
              <a:t>comércio</a:t>
            </a:r>
            <a:r>
              <a:rPr lang="en-US" sz="2600" dirty="0">
                <a:solidFill>
                  <a:schemeClr val="tx1"/>
                </a:solidFill>
                <a:cs typeface="Arial" panose="020B0604020202020204" pitchFamily="34" charset="0"/>
              </a:rPr>
              <a:t>.</a:t>
            </a:r>
          </a:p>
          <a:p>
            <a:pPr lvl="1" algn="just" eaLnBrk="1" hangingPunct="1">
              <a:lnSpc>
                <a:spcPct val="90000"/>
              </a:lnSpc>
              <a:buClrTx/>
              <a:buSzPct val="99000"/>
              <a:buFont typeface="Wingdings" panose="05000000000000000000" pitchFamily="2" charset="2"/>
              <a:buChar char="§"/>
            </a:pPr>
            <a:endParaRPr lang="en-US" sz="200" dirty="0">
              <a:solidFill>
                <a:schemeClr val="tx1"/>
              </a:solidFill>
              <a:cs typeface="Arial" panose="020B0604020202020204" pitchFamily="34" charset="0"/>
            </a:endParaRPr>
          </a:p>
          <a:p>
            <a:pPr lvl="1" algn="just" eaLnBrk="1" hangingPunct="1">
              <a:lnSpc>
                <a:spcPct val="90000"/>
              </a:lnSpc>
              <a:buClrTx/>
              <a:buSzPct val="99000"/>
              <a:buFont typeface="Wingdings" panose="05000000000000000000" pitchFamily="2" charset="2"/>
              <a:buChar char="§"/>
            </a:pPr>
            <a:r>
              <a:rPr lang="en-US" sz="2600" dirty="0" err="1">
                <a:solidFill>
                  <a:schemeClr val="tx1"/>
                </a:solidFill>
                <a:cs typeface="Arial" panose="020B0604020202020204" pitchFamily="34" charset="0"/>
              </a:rPr>
              <a:t>Cada</a:t>
            </a:r>
            <a:r>
              <a:rPr lang="en-US" sz="2600" dirty="0">
                <a:solidFill>
                  <a:schemeClr val="tx1"/>
                </a:solidFill>
                <a:cs typeface="Arial" panose="020B0604020202020204" pitchFamily="34" charset="0"/>
              </a:rPr>
              <a:t> um </a:t>
            </a:r>
            <a:r>
              <a:rPr lang="en-US" sz="2600" dirty="0" err="1">
                <a:solidFill>
                  <a:schemeClr val="tx1"/>
                </a:solidFill>
                <a:cs typeface="Arial" panose="020B0604020202020204" pitchFamily="34" charset="0"/>
              </a:rPr>
              <a:t>deverá</a:t>
            </a:r>
            <a:r>
              <a:rPr lang="en-US" sz="2600" dirty="0">
                <a:solidFill>
                  <a:schemeClr val="tx1"/>
                </a:solidFill>
                <a:cs typeface="Arial" panose="020B0604020202020204" pitchFamily="34" charset="0"/>
              </a:rPr>
              <a:t> se </a:t>
            </a:r>
            <a:r>
              <a:rPr lang="en-US" sz="2600" dirty="0" err="1">
                <a:solidFill>
                  <a:schemeClr val="tx1"/>
                </a:solidFill>
                <a:cs typeface="Arial" panose="020B0604020202020204" pitchFamily="34" charset="0"/>
              </a:rPr>
              <a:t>especializar</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na</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produção</a:t>
            </a:r>
            <a:r>
              <a:rPr lang="en-US" sz="2600" dirty="0">
                <a:solidFill>
                  <a:schemeClr val="tx1"/>
                </a:solidFill>
                <a:cs typeface="Arial" panose="020B0604020202020204" pitchFamily="34" charset="0"/>
              </a:rPr>
              <a:t> do </a:t>
            </a:r>
            <a:r>
              <a:rPr lang="en-US" sz="2600" dirty="0" err="1">
                <a:solidFill>
                  <a:schemeClr val="tx1"/>
                </a:solidFill>
                <a:cs typeface="Arial" panose="020B0604020202020204" pitchFamily="34" charset="0"/>
              </a:rPr>
              <a:t>bem</a:t>
            </a:r>
            <a:r>
              <a:rPr lang="en-US" sz="2600" dirty="0">
                <a:solidFill>
                  <a:schemeClr val="tx1"/>
                </a:solidFill>
                <a:cs typeface="Arial" panose="020B0604020202020204" pitchFamily="34" charset="0"/>
              </a:rPr>
              <a:t> no </a:t>
            </a:r>
            <a:r>
              <a:rPr lang="en-US" sz="2600" dirty="0" err="1">
                <a:solidFill>
                  <a:schemeClr val="tx1"/>
                </a:solidFill>
                <a:cs typeface="Arial" panose="020B0604020202020204" pitchFamily="34" charset="0"/>
              </a:rPr>
              <a:t>qual</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possui</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vantagem</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comparativa</a:t>
            </a:r>
            <a:r>
              <a:rPr lang="en-US" sz="2600" dirty="0">
                <a:solidFill>
                  <a:schemeClr val="tx1"/>
                </a:solidFill>
                <a:cs typeface="Arial" panose="020B0604020202020204" pitchFamily="34" charset="0"/>
              </a:rPr>
              <a:t>.</a:t>
            </a:r>
          </a:p>
          <a:p>
            <a:pPr lvl="1" algn="just" eaLnBrk="1" hangingPunct="1">
              <a:lnSpc>
                <a:spcPct val="90000"/>
              </a:lnSpc>
              <a:buClrTx/>
              <a:buSzPct val="99000"/>
              <a:buFont typeface="Wingdings" panose="05000000000000000000" pitchFamily="2" charset="2"/>
              <a:buChar char="§"/>
            </a:pPr>
            <a:endParaRPr lang="en-US" sz="200" dirty="0">
              <a:solidFill>
                <a:schemeClr val="tx1"/>
              </a:solidFill>
              <a:cs typeface="Arial" panose="020B0604020202020204" pitchFamily="34" charset="0"/>
            </a:endParaRPr>
          </a:p>
          <a:p>
            <a:pPr lvl="1" algn="just" eaLnBrk="1" hangingPunct="1">
              <a:lnSpc>
                <a:spcPct val="90000"/>
              </a:lnSpc>
              <a:buClrTx/>
              <a:buSzPct val="99000"/>
              <a:buFont typeface="Wingdings" panose="05000000000000000000" pitchFamily="2" charset="2"/>
              <a:buChar char="§"/>
            </a:pPr>
            <a:r>
              <a:rPr lang="en-US" sz="2600" dirty="0">
                <a:solidFill>
                  <a:schemeClr val="tx1"/>
                </a:solidFill>
                <a:cs typeface="Arial" panose="020B0604020202020204" pitchFamily="34" charset="0"/>
              </a:rPr>
              <a:t>O </a:t>
            </a:r>
            <a:r>
              <a:rPr lang="en-US" sz="2600" dirty="0" err="1">
                <a:solidFill>
                  <a:schemeClr val="tx1"/>
                </a:solidFill>
                <a:cs typeface="Arial" panose="020B0604020202020204" pitchFamily="34" charset="0"/>
              </a:rPr>
              <a:t>princípio</a:t>
            </a:r>
            <a:r>
              <a:rPr lang="en-US" sz="2600" dirty="0">
                <a:solidFill>
                  <a:schemeClr val="tx1"/>
                </a:solidFill>
                <a:cs typeface="Arial" panose="020B0604020202020204" pitchFamily="34" charset="0"/>
              </a:rPr>
              <a:t> da </a:t>
            </a:r>
            <a:r>
              <a:rPr lang="en-US" sz="2600" dirty="0" err="1">
                <a:solidFill>
                  <a:schemeClr val="tx1"/>
                </a:solidFill>
                <a:cs typeface="Arial" panose="020B0604020202020204" pitchFamily="34" charset="0"/>
              </a:rPr>
              <a:t>vantagem</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comparativa</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mostra</a:t>
            </a:r>
            <a:r>
              <a:rPr lang="en-US" sz="2600" dirty="0">
                <a:solidFill>
                  <a:schemeClr val="tx1"/>
                </a:solidFill>
                <a:cs typeface="Arial" panose="020B0604020202020204" pitchFamily="34" charset="0"/>
              </a:rPr>
              <a:t> que o </a:t>
            </a:r>
            <a:r>
              <a:rPr lang="en-US" sz="2600" dirty="0" err="1">
                <a:solidFill>
                  <a:schemeClr val="tx1"/>
                </a:solidFill>
                <a:cs typeface="Arial" panose="020B0604020202020204" pitchFamily="34" charset="0"/>
              </a:rPr>
              <a:t>comércio</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pode</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beneficiar</a:t>
            </a:r>
            <a:r>
              <a:rPr lang="en-US" sz="2600" dirty="0">
                <a:solidFill>
                  <a:schemeClr val="tx1"/>
                </a:solidFill>
                <a:cs typeface="Arial" panose="020B0604020202020204" pitchFamily="34" charset="0"/>
              </a:rPr>
              <a:t> a </a:t>
            </a:r>
            <a:r>
              <a:rPr lang="en-US" sz="2600" dirty="0" err="1">
                <a:solidFill>
                  <a:schemeClr val="tx1"/>
                </a:solidFill>
                <a:cs typeface="Arial" panose="020B0604020202020204" pitchFamily="34" charset="0"/>
              </a:rPr>
              <a:t>todos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os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participantes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pois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permite</a:t>
            </a:r>
            <a:r>
              <a:rPr lang="en-US" sz="2600" dirty="0">
                <a:solidFill>
                  <a:schemeClr val="tx1"/>
                </a:solidFill>
                <a:cs typeface="Arial" panose="020B0604020202020204" pitchFamily="34" charset="0"/>
              </a:rPr>
              <a:t> que as </a:t>
            </a:r>
            <a:r>
              <a:rPr lang="en-US" sz="2600" dirty="0" err="1">
                <a:solidFill>
                  <a:schemeClr val="tx1"/>
                </a:solidFill>
                <a:cs typeface="Arial" panose="020B0604020202020204" pitchFamily="34" charset="0"/>
              </a:rPr>
              <a:t>pessoas</a:t>
            </a:r>
            <a:r>
              <a:rPr lang="en-US" sz="2600" dirty="0">
                <a:solidFill>
                  <a:schemeClr val="tx1"/>
                </a:solidFill>
                <a:cs typeface="Arial" panose="020B0604020202020204" pitchFamily="34" charset="0"/>
              </a:rPr>
              <a:t>/</a:t>
            </a:r>
            <a:r>
              <a:rPr lang="en-US" sz="2600" dirty="0" err="1">
                <a:solidFill>
                  <a:schemeClr val="tx1"/>
                </a:solidFill>
                <a:cs typeface="Arial" panose="020B0604020202020204" pitchFamily="34" charset="0"/>
              </a:rPr>
              <a:t>países</a:t>
            </a:r>
            <a:r>
              <a:rPr lang="en-US" sz="2600" dirty="0">
                <a:solidFill>
                  <a:schemeClr val="tx1"/>
                </a:solidFill>
                <a:cs typeface="Arial" panose="020B0604020202020204" pitchFamily="34" charset="0"/>
              </a:rPr>
              <a:t> se </a:t>
            </a:r>
            <a:r>
              <a:rPr lang="en-US" sz="2600" dirty="0" err="1">
                <a:solidFill>
                  <a:schemeClr val="tx1"/>
                </a:solidFill>
                <a:cs typeface="Arial" panose="020B0604020202020204" pitchFamily="34" charset="0"/>
              </a:rPr>
              <a:t>especializem</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nas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atividades</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em</a:t>
            </a:r>
            <a:r>
              <a:rPr lang="en-US" sz="2600" dirty="0">
                <a:solidFill>
                  <a:schemeClr val="tx1"/>
                </a:solidFill>
                <a:cs typeface="Arial" panose="020B0604020202020204" pitchFamily="34" charset="0"/>
              </a:rPr>
              <a:t> que </a:t>
            </a:r>
            <a:r>
              <a:rPr lang="en-US" sz="2600" dirty="0" err="1">
                <a:solidFill>
                  <a:schemeClr val="tx1"/>
                </a:solidFill>
                <a:cs typeface="Arial" panose="020B0604020202020204" pitchFamily="34" charset="0"/>
              </a:rPr>
              <a:t>possuem</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vantagem</a:t>
            </a:r>
            <a:r>
              <a:rPr lang="en-US" sz="2600" dirty="0">
                <a:solidFill>
                  <a:schemeClr val="tx1"/>
                </a:solidFill>
                <a:cs typeface="Arial" panose="020B0604020202020204" pitchFamily="34" charset="0"/>
              </a:rPr>
              <a:t> </a:t>
            </a:r>
            <a:r>
              <a:rPr lang="en-US" sz="2600" dirty="0" err="1">
                <a:solidFill>
                  <a:schemeClr val="tx1"/>
                </a:solidFill>
                <a:cs typeface="Arial" panose="020B0604020202020204" pitchFamily="34" charset="0"/>
              </a:rPr>
              <a:t>comparativa</a:t>
            </a:r>
            <a:r>
              <a:rPr lang="en-US" sz="2600" dirty="0">
                <a:solidFill>
                  <a:schemeClr val="tx1"/>
                </a:solidFill>
                <a:cs typeface="Arial" panose="020B0604020202020204" pitchFamily="34" charset="0"/>
              </a:rPr>
              <a:t>.</a:t>
            </a:r>
          </a:p>
          <a:p>
            <a:pPr lvl="1" algn="just" eaLnBrk="1" hangingPunct="1">
              <a:lnSpc>
                <a:spcPct val="90000"/>
              </a:lnSpc>
              <a:buClrTx/>
              <a:buSzPct val="99000"/>
              <a:buFont typeface="Wingdings" panose="05000000000000000000" pitchFamily="2" charset="2"/>
              <a:buChar char="§"/>
            </a:pPr>
            <a:endParaRPr lang="en-US" sz="2800" dirty="0">
              <a:solidFill>
                <a:schemeClr val="tx1"/>
              </a:solidFill>
              <a:cs typeface="Arial" panose="020B0604020202020204" pitchFamily="34" charset="0"/>
            </a:endParaRPr>
          </a:p>
          <a:p>
            <a:pPr algn="just" eaLnBrk="1" hangingPunct="1">
              <a:lnSpc>
                <a:spcPct val="90000"/>
              </a:lnSpc>
              <a:buSzPct val="99000"/>
              <a:buFont typeface="Wingdings" panose="05000000000000000000" pitchFamily="2" charset="2"/>
              <a:buChar char="§"/>
            </a:pPr>
            <a:endParaRPr lang="en-US" sz="2800" dirty="0">
              <a:solidFill>
                <a:schemeClr val="tx1"/>
              </a:solidFill>
            </a:endParaRPr>
          </a:p>
          <a:p>
            <a:pPr marL="0" indent="0" algn="just" eaLnBrk="1" hangingPunct="1">
              <a:lnSpc>
                <a:spcPct val="90000"/>
              </a:lnSpc>
              <a:buSzPct val="99000"/>
              <a:buNone/>
            </a:pPr>
            <a:r>
              <a:rPr lang="en-US" sz="2800" dirty="0">
                <a:solidFill>
                  <a:schemeClr val="tx1"/>
                </a:solidFill>
              </a:rPr>
              <a:t>	</a:t>
            </a:r>
          </a:p>
        </p:txBody>
      </p:sp>
      <p:sp>
        <p:nvSpPr>
          <p:cNvPr id="7" name="Text Box 6">
            <a:extLst>
              <a:ext uri="{FF2B5EF4-FFF2-40B4-BE49-F238E27FC236}">
                <a16:creationId xmlns:a16="http://schemas.microsoft.com/office/drawing/2014/main" id="{49171BAE-2336-49B7-93EC-7A1F81099433}"/>
              </a:ext>
            </a:extLst>
          </p:cNvPr>
          <p:cNvSpPr txBox="1">
            <a:spLocks noChangeArrowheads="1"/>
          </p:cNvSpPr>
          <p:nvPr/>
        </p:nvSpPr>
        <p:spPr bwMode="auto">
          <a:xfrm>
            <a:off x="873373" y="253425"/>
            <a:ext cx="77219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3200" b="1" dirty="0">
                <a:latin typeface="Arial" panose="020B0604020202020204" pitchFamily="34" charset="0"/>
                <a:cs typeface="Arial" panose="020B0604020202020204" pitchFamily="34" charset="0"/>
              </a:rPr>
              <a:t>O </a:t>
            </a:r>
            <a:r>
              <a:rPr lang="en-US" sz="3200" b="1" dirty="0" err="1">
                <a:latin typeface="Arial" panose="020B0604020202020204" pitchFamily="34" charset="0"/>
                <a:cs typeface="Arial" panose="020B0604020202020204" pitchFamily="34" charset="0"/>
              </a:rPr>
              <a:t>Princípio</a:t>
            </a:r>
            <a:r>
              <a:rPr lang="en-US" sz="3200" b="1" dirty="0">
                <a:latin typeface="Arial" panose="020B0604020202020204" pitchFamily="34" charset="0"/>
                <a:cs typeface="Arial" panose="020B0604020202020204" pitchFamily="34" charset="0"/>
              </a:rPr>
              <a:t> da </a:t>
            </a:r>
            <a:r>
              <a:rPr lang="en-US" sz="3200" b="1" dirty="0" err="1">
                <a:latin typeface="Arial" panose="020B0604020202020204" pitchFamily="34" charset="0"/>
                <a:cs typeface="Arial" panose="020B0604020202020204" pitchFamily="34" charset="0"/>
              </a:rPr>
              <a:t>Vantagem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Comparativa</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0024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D867B2-1652-432C-BCEE-82146F0FA3CE}"/>
              </a:ext>
            </a:extLst>
          </p:cNvPr>
          <p:cNvSpPr>
            <a:spLocks noGrp="1"/>
          </p:cNvSpPr>
          <p:nvPr>
            <p:ph type="title"/>
          </p:nvPr>
        </p:nvSpPr>
        <p:spPr>
          <a:xfrm>
            <a:off x="914398" y="133350"/>
            <a:ext cx="7212037" cy="785813"/>
          </a:xfrm>
        </p:spPr>
        <p:txBody>
          <a:bodyPr/>
          <a:lstStyle/>
          <a:p>
            <a:pPr algn="ctr"/>
            <a:r>
              <a:rPr lang="pt-BR" dirty="0">
                <a:solidFill>
                  <a:schemeClr val="tx1"/>
                </a:solidFill>
              </a:rPr>
              <a:t>Questão?</a:t>
            </a:r>
          </a:p>
        </p:txBody>
      </p:sp>
      <p:sp>
        <p:nvSpPr>
          <p:cNvPr id="3" name="Espaço Reservado para Conteúdo 2">
            <a:extLst>
              <a:ext uri="{FF2B5EF4-FFF2-40B4-BE49-F238E27FC236}">
                <a16:creationId xmlns:a16="http://schemas.microsoft.com/office/drawing/2014/main" id="{EB19A4C7-120E-4C0B-8536-A16E54D1C510}"/>
              </a:ext>
            </a:extLst>
          </p:cNvPr>
          <p:cNvSpPr>
            <a:spLocks noGrp="1"/>
          </p:cNvSpPr>
          <p:nvPr>
            <p:ph idx="1"/>
          </p:nvPr>
        </p:nvSpPr>
        <p:spPr>
          <a:xfrm>
            <a:off x="112564" y="415045"/>
            <a:ext cx="8834487" cy="4883150"/>
          </a:xfrm>
        </p:spPr>
        <p:txBody>
          <a:bodyPr/>
          <a:lstStyle/>
          <a:p>
            <a:pPr>
              <a:buClr>
                <a:schemeClr val="tx1"/>
              </a:buClr>
              <a:buSzPct val="100000"/>
              <a:buFont typeface="Wingdings" panose="05000000000000000000" pitchFamily="2" charset="2"/>
              <a:buChar char="§"/>
            </a:pPr>
            <a:endParaRPr lang="pt-BR" sz="3000" dirty="0">
              <a:solidFill>
                <a:schemeClr val="tx1"/>
              </a:solidFill>
            </a:endParaRPr>
          </a:p>
          <a:p>
            <a:pPr>
              <a:buClr>
                <a:schemeClr val="tx1"/>
              </a:buClr>
              <a:buSzPct val="100000"/>
              <a:buFont typeface="Wingdings" panose="05000000000000000000" pitchFamily="2" charset="2"/>
              <a:buChar char="§"/>
            </a:pPr>
            <a:r>
              <a:rPr lang="pt-BR" sz="3000" dirty="0">
                <a:solidFill>
                  <a:schemeClr val="tx1"/>
                </a:solidFill>
              </a:rPr>
              <a:t>Como você pensaria em eficiência empresarial e vantagens comparativas ?</a:t>
            </a:r>
          </a:p>
        </p:txBody>
      </p:sp>
    </p:spTree>
    <p:extLst>
      <p:ext uri="{BB962C8B-B14F-4D97-AF65-F5344CB8AC3E}">
        <p14:creationId xmlns:p14="http://schemas.microsoft.com/office/powerpoint/2010/main" val="1646323747"/>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type="body" idx="1"/>
          </p:nvPr>
        </p:nvSpPr>
        <p:spPr>
          <a:xfrm>
            <a:off x="281354" y="1146563"/>
            <a:ext cx="8634046" cy="4883150"/>
          </a:xfrm>
        </p:spPr>
        <p:txBody>
          <a:bodyPr/>
          <a:lstStyle/>
          <a:p>
            <a:pPr algn="just">
              <a:buClrTx/>
              <a:buFont typeface="Wingdings" panose="05000000000000000000" pitchFamily="2" charset="2"/>
              <a:buChar char="§"/>
            </a:pPr>
            <a:r>
              <a:rPr lang="pt-BR" sz="2800" dirty="0">
                <a:solidFill>
                  <a:schemeClr val="tx1"/>
                </a:solidFill>
              </a:rPr>
              <a:t>Quando comparamos  um preço (valor monetário) em dois momentos distintos do tempo, necessitamos, para que tal comparação seja coerente, que os valores sejam medidos em relação ao nível geral de preços.</a:t>
            </a:r>
          </a:p>
          <a:p>
            <a:pPr algn="just">
              <a:buClrTx/>
              <a:buFont typeface="Wingdings" panose="05000000000000000000" pitchFamily="2" charset="2"/>
              <a:buChar char="§"/>
            </a:pPr>
            <a:r>
              <a:rPr lang="pt-BR" sz="2800" dirty="0">
                <a:solidFill>
                  <a:schemeClr val="tx1"/>
                </a:solidFill>
              </a:rPr>
              <a:t>Se o salário de um trabalhador aumenta de         R$ 1000 para R$ 1500, mas o nível de preços também aumenta 50%,  o salário real permanece constante, ou seja, o poder de compra do trabalhador não é alterado.</a:t>
            </a:r>
          </a:p>
          <a:p>
            <a:pPr algn="just">
              <a:buFont typeface="Wingdings" panose="05000000000000000000" pitchFamily="2" charset="2"/>
              <a:buChar char="§"/>
            </a:pPr>
            <a:endParaRPr lang="pt-BR" sz="2800" dirty="0">
              <a:solidFill>
                <a:schemeClr val="tx1"/>
              </a:solidFill>
            </a:endParaRPr>
          </a:p>
        </p:txBody>
      </p:sp>
      <p:sp>
        <p:nvSpPr>
          <p:cNvPr id="39941" name="Rectangle 4"/>
          <p:cNvSpPr>
            <a:spLocks noGrp="1" noChangeArrowheads="1"/>
          </p:cNvSpPr>
          <p:nvPr>
            <p:ph type="title"/>
          </p:nvPr>
        </p:nvSpPr>
        <p:spPr>
          <a:xfrm>
            <a:off x="647114" y="128120"/>
            <a:ext cx="7887286" cy="785813"/>
          </a:xfrm>
          <a:noFill/>
        </p:spPr>
        <p:txBody>
          <a:bodyPr/>
          <a:lstStyle/>
          <a:p>
            <a:pPr algn="ctr"/>
            <a:r>
              <a:rPr lang="en-US" dirty="0" err="1">
                <a:solidFill>
                  <a:schemeClr val="tx1"/>
                </a:solidFill>
              </a:rPr>
              <a:t>Preço</a:t>
            </a:r>
            <a:r>
              <a:rPr lang="en-US" dirty="0">
                <a:solidFill>
                  <a:schemeClr val="tx1"/>
                </a:solidFill>
              </a:rPr>
              <a:t> Real Versus Nominal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40">
                                            <p:txEl>
                                              <p:pRg st="1" end="1"/>
                                            </p:txEl>
                                          </p:spTgt>
                                        </p:tgtEl>
                                        <p:attrNameLst>
                                          <p:attrName>style.visibility</p:attrName>
                                        </p:attrNameLst>
                                      </p:cBhvr>
                                      <p:to>
                                        <p:strVal val="visible"/>
                                      </p:to>
                                    </p:set>
                                    <p:anim calcmode="lin" valueType="num">
                                      <p:cBhvr additive="base">
                                        <p:cTn id="7" dur="500" fill="hold"/>
                                        <p:tgtEl>
                                          <p:spTgt spid="3994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4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EBEE11B-0591-4FDC-87BF-AC21DC823D7D}"/>
              </a:ext>
            </a:extLst>
          </p:cNvPr>
          <p:cNvSpPr>
            <a:spLocks noGrp="1"/>
          </p:cNvSpPr>
          <p:nvPr>
            <p:ph idx="1"/>
          </p:nvPr>
        </p:nvSpPr>
        <p:spPr>
          <a:xfrm>
            <a:off x="239151" y="1005888"/>
            <a:ext cx="8750104" cy="4883150"/>
          </a:xfrm>
        </p:spPr>
        <p:txBody>
          <a:bodyPr/>
          <a:lstStyle/>
          <a:p>
            <a:pPr algn="just">
              <a:buClrTx/>
              <a:buFont typeface="Wingdings" panose="05000000000000000000" pitchFamily="2" charset="2"/>
              <a:buChar char="§"/>
            </a:pPr>
            <a:r>
              <a:rPr lang="pt-BR" sz="2800" dirty="0">
                <a:solidFill>
                  <a:schemeClr val="tx1"/>
                </a:solidFill>
              </a:rPr>
              <a:t>Temos uma coleção extensa de equívocos decorrentes do desconhecimento da diferença entre valores nominais e reais.</a:t>
            </a:r>
          </a:p>
          <a:p>
            <a:pPr algn="just">
              <a:buClrTx/>
              <a:buFont typeface="Wingdings" panose="05000000000000000000" pitchFamily="2" charset="2"/>
              <a:buChar char="§"/>
            </a:pPr>
            <a:r>
              <a:rPr lang="pt-BR" sz="2800" dirty="0">
                <a:solidFill>
                  <a:schemeClr val="tx1"/>
                </a:solidFill>
              </a:rPr>
              <a:t>Pessoas comparam...</a:t>
            </a:r>
          </a:p>
          <a:p>
            <a:pPr lvl="1" algn="just">
              <a:buClrTx/>
              <a:buFont typeface="Wingdings" panose="05000000000000000000" pitchFamily="2" charset="2"/>
              <a:buChar char="§"/>
            </a:pPr>
            <a:r>
              <a:rPr lang="pt-BR" sz="2600" dirty="0">
                <a:solidFill>
                  <a:schemeClr val="tx1"/>
                </a:solidFill>
              </a:rPr>
              <a:t>o salário mínimo nominal de 1995 com o de 2015;</a:t>
            </a:r>
          </a:p>
          <a:p>
            <a:pPr lvl="1" algn="just">
              <a:buClrTx/>
              <a:buFont typeface="Wingdings" panose="05000000000000000000" pitchFamily="2" charset="2"/>
              <a:buChar char="§"/>
            </a:pPr>
            <a:r>
              <a:rPr lang="pt-BR" sz="2600" dirty="0">
                <a:solidFill>
                  <a:schemeClr val="tx1"/>
                </a:solidFill>
              </a:rPr>
              <a:t>preço nominal do arroz em 2000 com preço em 2016;</a:t>
            </a:r>
          </a:p>
          <a:p>
            <a:pPr lvl="1" algn="just">
              <a:buClrTx/>
              <a:buFont typeface="Wingdings" panose="05000000000000000000" pitchFamily="2" charset="2"/>
              <a:buChar char="§"/>
            </a:pPr>
            <a:r>
              <a:rPr lang="pt-BR" sz="2600" dirty="0">
                <a:solidFill>
                  <a:schemeClr val="tx1"/>
                </a:solidFill>
              </a:rPr>
              <a:t>...</a:t>
            </a:r>
          </a:p>
        </p:txBody>
      </p:sp>
      <p:sp>
        <p:nvSpPr>
          <p:cNvPr id="6" name="Rectangle 4">
            <a:extLst>
              <a:ext uri="{FF2B5EF4-FFF2-40B4-BE49-F238E27FC236}">
                <a16:creationId xmlns:a16="http://schemas.microsoft.com/office/drawing/2014/main" id="{6561537D-5B49-4A02-879A-6FE539653483}"/>
              </a:ext>
            </a:extLst>
          </p:cNvPr>
          <p:cNvSpPr>
            <a:spLocks noGrp="1" noChangeArrowheads="1"/>
          </p:cNvSpPr>
          <p:nvPr>
            <p:ph type="title"/>
          </p:nvPr>
        </p:nvSpPr>
        <p:spPr>
          <a:xfrm>
            <a:off x="647114" y="128120"/>
            <a:ext cx="7887286" cy="785813"/>
          </a:xfrm>
          <a:noFill/>
        </p:spPr>
        <p:txBody>
          <a:bodyPr/>
          <a:lstStyle/>
          <a:p>
            <a:pPr algn="ctr"/>
            <a:r>
              <a:rPr lang="en-US" dirty="0" err="1">
                <a:solidFill>
                  <a:schemeClr val="tx1"/>
                </a:solidFill>
              </a:rPr>
              <a:t>Preço</a:t>
            </a:r>
            <a:r>
              <a:rPr lang="en-US" dirty="0">
                <a:solidFill>
                  <a:schemeClr val="tx1"/>
                </a:solidFill>
              </a:rPr>
              <a:t> Real Versus Nominal</a:t>
            </a:r>
          </a:p>
        </p:txBody>
      </p:sp>
    </p:spTree>
    <p:extLst>
      <p:ext uri="{BB962C8B-B14F-4D97-AF65-F5344CB8AC3E}">
        <p14:creationId xmlns:p14="http://schemas.microsoft.com/office/powerpoint/2010/main" val="40807876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5" name="Rectangle 5"/>
          <p:cNvSpPr>
            <a:spLocks noGrp="1" noChangeArrowheads="1"/>
          </p:cNvSpPr>
          <p:nvPr>
            <p:ph type="body" idx="1"/>
          </p:nvPr>
        </p:nvSpPr>
        <p:spPr>
          <a:xfrm>
            <a:off x="239151" y="1413264"/>
            <a:ext cx="8676249" cy="3871913"/>
          </a:xfrm>
          <a:noFill/>
        </p:spPr>
        <p:txBody>
          <a:bodyPr/>
          <a:lstStyle/>
          <a:p>
            <a:pPr algn="just">
              <a:buClrTx/>
              <a:buFont typeface="Wingdings" panose="05000000000000000000" pitchFamily="2" charset="2"/>
              <a:buChar char="§"/>
            </a:pPr>
            <a:r>
              <a:rPr lang="en-US" b="1" dirty="0" err="1">
                <a:solidFill>
                  <a:schemeClr val="tx1"/>
                </a:solidFill>
              </a:rPr>
              <a:t>Preço</a:t>
            </a:r>
            <a:r>
              <a:rPr lang="en-US" b="1" dirty="0">
                <a:solidFill>
                  <a:schemeClr val="tx1"/>
                </a:solidFill>
              </a:rPr>
              <a:t> Nominal </a:t>
            </a:r>
            <a:r>
              <a:rPr lang="en-US" dirty="0">
                <a:solidFill>
                  <a:schemeClr val="tx1"/>
                </a:solidFill>
              </a:rPr>
              <a:t>é o </a:t>
            </a:r>
            <a:r>
              <a:rPr lang="en-US" i="1" dirty="0" err="1">
                <a:solidFill>
                  <a:schemeClr val="tx1"/>
                </a:solidFill>
              </a:rPr>
              <a:t>preço</a:t>
            </a:r>
            <a:r>
              <a:rPr lang="en-US" dirty="0">
                <a:solidFill>
                  <a:schemeClr val="tx1"/>
                </a:solidFill>
              </a:rPr>
              <a:t> </a:t>
            </a:r>
            <a:r>
              <a:rPr lang="en-US" dirty="0" err="1">
                <a:solidFill>
                  <a:schemeClr val="tx1"/>
                </a:solidFill>
              </a:rPr>
              <a:t>absoluto</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preço</a:t>
            </a:r>
            <a:r>
              <a:rPr lang="en-US" dirty="0">
                <a:solidFill>
                  <a:schemeClr val="tx1"/>
                </a:solidFill>
              </a:rPr>
              <a:t> </a:t>
            </a:r>
            <a:r>
              <a:rPr lang="en-US" dirty="0" err="1">
                <a:solidFill>
                  <a:schemeClr val="tx1"/>
                </a:solidFill>
              </a:rPr>
              <a:t>em</a:t>
            </a:r>
            <a:r>
              <a:rPr lang="en-US" dirty="0">
                <a:solidFill>
                  <a:schemeClr val="tx1"/>
                </a:solidFill>
              </a:rPr>
              <a:t> </a:t>
            </a:r>
            <a:r>
              <a:rPr lang="en-US" i="1" dirty="0" err="1">
                <a:solidFill>
                  <a:schemeClr val="tx1"/>
                </a:solidFill>
              </a:rPr>
              <a:t>moeda</a:t>
            </a:r>
            <a:r>
              <a:rPr lang="en-US" i="1" dirty="0">
                <a:solidFill>
                  <a:schemeClr val="tx1"/>
                </a:solidFill>
              </a:rPr>
              <a:t> </a:t>
            </a:r>
            <a:r>
              <a:rPr lang="en-US" i="1" dirty="0" err="1">
                <a:solidFill>
                  <a:schemeClr val="tx1"/>
                </a:solidFill>
              </a:rPr>
              <a:t>corrente</a:t>
            </a:r>
            <a:r>
              <a:rPr lang="en-US" i="1" dirty="0">
                <a:solidFill>
                  <a:schemeClr val="tx1"/>
                </a:solidFill>
              </a:rPr>
              <a:t> </a:t>
            </a:r>
            <a:r>
              <a:rPr lang="en-US" dirty="0">
                <a:solidFill>
                  <a:schemeClr val="tx1"/>
                </a:solidFill>
              </a:rPr>
              <a:t>de um </a:t>
            </a:r>
            <a:r>
              <a:rPr lang="en-US" dirty="0" err="1">
                <a:solidFill>
                  <a:schemeClr val="tx1"/>
                </a:solidFill>
              </a:rPr>
              <a:t>bem</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serviço</a:t>
            </a:r>
            <a:r>
              <a:rPr lang="en-US" dirty="0">
                <a:solidFill>
                  <a:schemeClr val="tx1"/>
                </a:solidFill>
              </a:rPr>
              <a:t> </a:t>
            </a:r>
            <a:r>
              <a:rPr lang="en-US" dirty="0" err="1">
                <a:solidFill>
                  <a:schemeClr val="tx1"/>
                </a:solidFill>
              </a:rPr>
              <a:t>quando</a:t>
            </a:r>
            <a:r>
              <a:rPr lang="en-US" dirty="0">
                <a:solidFill>
                  <a:schemeClr val="tx1"/>
                </a:solidFill>
              </a:rPr>
              <a:t> </a:t>
            </a:r>
            <a:r>
              <a:rPr lang="en-US" dirty="0" err="1">
                <a:solidFill>
                  <a:schemeClr val="tx1"/>
                </a:solidFill>
              </a:rPr>
              <a:t>ele</a:t>
            </a:r>
            <a:r>
              <a:rPr lang="en-US" dirty="0">
                <a:solidFill>
                  <a:schemeClr val="tx1"/>
                </a:solidFill>
              </a:rPr>
              <a:t> é </a:t>
            </a:r>
            <a:r>
              <a:rPr lang="en-US" dirty="0" err="1">
                <a:solidFill>
                  <a:schemeClr val="tx1"/>
                </a:solidFill>
              </a:rPr>
              <a:t>vendido</a:t>
            </a:r>
            <a:r>
              <a:rPr lang="en-US" dirty="0">
                <a:solidFill>
                  <a:schemeClr val="tx1"/>
                </a:solidFill>
              </a:rPr>
              <a:t>.</a:t>
            </a:r>
          </a:p>
          <a:p>
            <a:pPr algn="just">
              <a:buClrTx/>
              <a:buFont typeface="Wingdings" panose="05000000000000000000" pitchFamily="2" charset="2"/>
              <a:buChar char="§"/>
            </a:pPr>
            <a:endParaRPr lang="en-US" sz="400" dirty="0">
              <a:solidFill>
                <a:schemeClr val="tx1"/>
              </a:solidFill>
            </a:endParaRPr>
          </a:p>
          <a:p>
            <a:pPr algn="just">
              <a:buClrTx/>
              <a:buFont typeface="Wingdings" panose="05000000000000000000" pitchFamily="2" charset="2"/>
              <a:buChar char="§"/>
            </a:pPr>
            <a:r>
              <a:rPr lang="en-US" b="1" dirty="0" err="1">
                <a:solidFill>
                  <a:schemeClr val="tx1"/>
                </a:solidFill>
              </a:rPr>
              <a:t>Preço</a:t>
            </a:r>
            <a:r>
              <a:rPr lang="en-US" b="1" dirty="0">
                <a:solidFill>
                  <a:schemeClr val="tx1"/>
                </a:solidFill>
              </a:rPr>
              <a:t> Real </a:t>
            </a:r>
            <a:r>
              <a:rPr lang="en-US" dirty="0">
                <a:solidFill>
                  <a:schemeClr val="tx1"/>
                </a:solidFill>
              </a:rPr>
              <a:t>é o </a:t>
            </a:r>
            <a:r>
              <a:rPr lang="en-US" dirty="0" err="1">
                <a:solidFill>
                  <a:schemeClr val="tx1"/>
                </a:solidFill>
              </a:rPr>
              <a:t>preço</a:t>
            </a:r>
            <a:r>
              <a:rPr lang="en-US" dirty="0">
                <a:solidFill>
                  <a:schemeClr val="tx1"/>
                </a:solidFill>
              </a:rPr>
              <a:t> </a:t>
            </a:r>
            <a:r>
              <a:rPr lang="en-US" dirty="0" err="1">
                <a:solidFill>
                  <a:schemeClr val="tx1"/>
                </a:solidFill>
              </a:rPr>
              <a:t>relativo</a:t>
            </a:r>
            <a:r>
              <a:rPr lang="en-US" dirty="0">
                <a:solidFill>
                  <a:schemeClr val="tx1"/>
                </a:solidFill>
              </a:rPr>
              <a:t> a </a:t>
            </a:r>
            <a:r>
              <a:rPr lang="en-US" dirty="0" err="1">
                <a:solidFill>
                  <a:schemeClr val="tx1"/>
                </a:solidFill>
              </a:rPr>
              <a:t>uma</a:t>
            </a:r>
            <a:r>
              <a:rPr lang="en-US" dirty="0">
                <a:solidFill>
                  <a:schemeClr val="tx1"/>
                </a:solidFill>
              </a:rPr>
              <a:t> </a:t>
            </a:r>
            <a:r>
              <a:rPr lang="en-US" dirty="0" err="1">
                <a:solidFill>
                  <a:schemeClr val="tx1"/>
                </a:solidFill>
              </a:rPr>
              <a:t>medida</a:t>
            </a:r>
            <a:r>
              <a:rPr lang="en-US" dirty="0">
                <a:solidFill>
                  <a:schemeClr val="tx1"/>
                </a:solidFill>
              </a:rPr>
              <a:t> </a:t>
            </a:r>
            <a:r>
              <a:rPr lang="en-US" dirty="0" err="1">
                <a:solidFill>
                  <a:schemeClr val="tx1"/>
                </a:solidFill>
              </a:rPr>
              <a:t>agregada</a:t>
            </a:r>
            <a:r>
              <a:rPr lang="en-US" dirty="0">
                <a:solidFill>
                  <a:schemeClr val="tx1"/>
                </a:solidFill>
              </a:rPr>
              <a:t> dos </a:t>
            </a:r>
            <a:r>
              <a:rPr lang="en-US" dirty="0" err="1">
                <a:solidFill>
                  <a:schemeClr val="tx1"/>
                </a:solidFill>
              </a:rPr>
              <a:t>preços</a:t>
            </a:r>
            <a:r>
              <a:rPr lang="en-US" dirty="0">
                <a:solidFill>
                  <a:schemeClr val="tx1"/>
                </a:solidFill>
              </a:rPr>
              <a:t> </a:t>
            </a:r>
            <a:r>
              <a:rPr lang="en-US" dirty="0" err="1">
                <a:solidFill>
                  <a:schemeClr val="tx1"/>
                </a:solidFill>
              </a:rPr>
              <a:t>ou</a:t>
            </a:r>
            <a:r>
              <a:rPr lang="en-US" dirty="0">
                <a:solidFill>
                  <a:schemeClr val="tx1"/>
                </a:solidFill>
              </a:rPr>
              <a:t> </a:t>
            </a:r>
            <a:r>
              <a:rPr lang="en-US" dirty="0" err="1">
                <a:solidFill>
                  <a:schemeClr val="tx1"/>
                </a:solidFill>
              </a:rPr>
              <a:t>preço</a:t>
            </a:r>
            <a:r>
              <a:rPr lang="en-US" dirty="0">
                <a:solidFill>
                  <a:schemeClr val="tx1"/>
                </a:solidFill>
              </a:rPr>
              <a:t> </a:t>
            </a:r>
            <a:r>
              <a:rPr lang="en-US" dirty="0" err="1">
                <a:solidFill>
                  <a:schemeClr val="tx1"/>
                </a:solidFill>
              </a:rPr>
              <a:t>em</a:t>
            </a:r>
            <a:r>
              <a:rPr lang="en-US" dirty="0">
                <a:solidFill>
                  <a:schemeClr val="tx1"/>
                </a:solidFill>
              </a:rPr>
              <a:t> </a:t>
            </a:r>
            <a:r>
              <a:rPr lang="en-US" i="1" dirty="0" err="1">
                <a:solidFill>
                  <a:schemeClr val="tx1"/>
                </a:solidFill>
              </a:rPr>
              <a:t>moeda</a:t>
            </a:r>
            <a:r>
              <a:rPr lang="en-US" i="1" dirty="0">
                <a:solidFill>
                  <a:schemeClr val="tx1"/>
                </a:solidFill>
              </a:rPr>
              <a:t> </a:t>
            </a:r>
            <a:r>
              <a:rPr lang="en-US" i="1" dirty="0" err="1">
                <a:solidFill>
                  <a:schemeClr val="tx1"/>
                </a:solidFill>
              </a:rPr>
              <a:t>constante</a:t>
            </a:r>
            <a:r>
              <a:rPr lang="en-US" b="1" dirty="0">
                <a:solidFill>
                  <a:schemeClr val="tx1"/>
                </a:solidFill>
              </a:rPr>
              <a:t>.</a:t>
            </a:r>
          </a:p>
        </p:txBody>
      </p:sp>
      <p:sp>
        <p:nvSpPr>
          <p:cNvPr id="13" name="Rectangle 4">
            <a:extLst>
              <a:ext uri="{FF2B5EF4-FFF2-40B4-BE49-F238E27FC236}">
                <a16:creationId xmlns:a16="http://schemas.microsoft.com/office/drawing/2014/main" id="{30A1C945-F14C-475F-A1D6-159FCD98C07A}"/>
              </a:ext>
            </a:extLst>
          </p:cNvPr>
          <p:cNvSpPr>
            <a:spLocks noGrp="1" noChangeArrowheads="1"/>
          </p:cNvSpPr>
          <p:nvPr>
            <p:ph type="title"/>
          </p:nvPr>
        </p:nvSpPr>
        <p:spPr>
          <a:xfrm>
            <a:off x="647114" y="128120"/>
            <a:ext cx="7887286" cy="785813"/>
          </a:xfrm>
          <a:noFill/>
        </p:spPr>
        <p:txBody>
          <a:bodyPr/>
          <a:lstStyle/>
          <a:p>
            <a:pPr algn="ctr"/>
            <a:r>
              <a:rPr lang="en-US" dirty="0" err="1">
                <a:solidFill>
                  <a:schemeClr val="tx1"/>
                </a:solidFill>
              </a:rPr>
              <a:t>Preço</a:t>
            </a:r>
            <a:r>
              <a:rPr lang="en-US" dirty="0">
                <a:solidFill>
                  <a:schemeClr val="tx1"/>
                </a:solidFill>
              </a:rPr>
              <a:t> Real Versus Nominal</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085">
                                            <p:txEl>
                                              <p:pRg st="0" end="0"/>
                                            </p:txEl>
                                          </p:spTgt>
                                        </p:tgtEl>
                                        <p:attrNameLst>
                                          <p:attrName>style.visibility</p:attrName>
                                        </p:attrNameLst>
                                      </p:cBhvr>
                                      <p:to>
                                        <p:strVal val="visible"/>
                                      </p:to>
                                    </p:set>
                                    <p:animEffect transition="in" filter="wipe(left)">
                                      <p:cBhvr>
                                        <p:cTn id="7" dur="500"/>
                                        <p:tgtEl>
                                          <p:spTgt spid="174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085">
                                            <p:txEl>
                                              <p:pRg st="2" end="2"/>
                                            </p:txEl>
                                          </p:spTgt>
                                        </p:tgtEl>
                                        <p:attrNameLst>
                                          <p:attrName>style.visibility</p:attrName>
                                        </p:attrNameLst>
                                      </p:cBhvr>
                                      <p:to>
                                        <p:strVal val="visible"/>
                                      </p:to>
                                    </p:set>
                                    <p:animEffect transition="in" filter="wipe(left)">
                                      <p:cBhvr>
                                        <p:cTn id="12" dur="500"/>
                                        <p:tgtEl>
                                          <p:spTgt spid="1740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2">
            <a:extLst>
              <a:ext uri="{FF2B5EF4-FFF2-40B4-BE49-F238E27FC236}">
                <a16:creationId xmlns:a16="http://schemas.microsoft.com/office/drawing/2014/main" id="{967E7ABC-8111-4D1E-8E96-26B5CF4F6311}"/>
              </a:ext>
            </a:extLst>
          </p:cNvPr>
          <p:cNvSpPr>
            <a:spLocks noGrp="1"/>
          </p:cNvSpPr>
          <p:nvPr>
            <p:ph idx="1"/>
          </p:nvPr>
        </p:nvSpPr>
        <p:spPr>
          <a:xfrm>
            <a:off x="182903" y="274372"/>
            <a:ext cx="8721945" cy="4883150"/>
          </a:xfrm>
        </p:spPr>
        <p:txBody>
          <a:bodyPr/>
          <a:lstStyle/>
          <a:p>
            <a:pPr algn="just">
              <a:spcBef>
                <a:spcPts val="0"/>
              </a:spcBef>
              <a:buClr>
                <a:schemeClr val="tx1"/>
              </a:buClr>
              <a:buSzPct val="100000"/>
              <a:buFont typeface="Wingdings" panose="05000000000000000000" pitchFamily="2" charset="2"/>
              <a:buChar char="§"/>
            </a:pPr>
            <a:r>
              <a:rPr lang="pt-BR" sz="2600" b="1" dirty="0">
                <a:solidFill>
                  <a:schemeClr val="tx1"/>
                </a:solidFill>
              </a:rPr>
              <a:t>Parte 3</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Tecnologia de Produção e Custos de Produção</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Medidas de Concentração Industrial</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Mercados: Concorrência Perfeita, Monopólio, Concorrência Monopólica e Oligopólio</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Técnicas de Fixação de Preços: Preço Intertemporal, Tarifa em Duas Partes e Venda em Pacote ou Venda Casada (</a:t>
            </a:r>
            <a:r>
              <a:rPr lang="pt-BR" sz="2200" i="1" dirty="0" err="1">
                <a:solidFill>
                  <a:schemeClr val="tx1"/>
                </a:solidFill>
              </a:rPr>
              <a:t>Bundling</a:t>
            </a:r>
            <a:r>
              <a:rPr lang="pt-BR" sz="2200" dirty="0">
                <a:solidFill>
                  <a:schemeClr val="tx1"/>
                </a:solidFill>
              </a:rPr>
              <a:t>)</a:t>
            </a:r>
          </a:p>
          <a:p>
            <a:pPr lvl="1" algn="just">
              <a:spcBef>
                <a:spcPts val="0"/>
              </a:spcBef>
              <a:buClr>
                <a:schemeClr val="tx1"/>
              </a:buClr>
              <a:buSzPct val="100000"/>
              <a:buFont typeface="Wingdings" panose="05000000000000000000" pitchFamily="2" charset="2"/>
              <a:buChar char="§"/>
            </a:pPr>
            <a:r>
              <a:rPr lang="pt-BR" sz="2200" dirty="0">
                <a:solidFill>
                  <a:schemeClr val="tx1"/>
                </a:solidFill>
              </a:rPr>
              <a:t>Teoria dos Jogos e Estratégia Empresarial</a:t>
            </a:r>
          </a:p>
          <a:p>
            <a:pPr lvl="1" algn="just">
              <a:spcBef>
                <a:spcPts val="0"/>
              </a:spcBef>
              <a:buClr>
                <a:schemeClr val="tx1"/>
              </a:buClr>
              <a:buSzPct val="100000"/>
              <a:buFont typeface="Wingdings" panose="05000000000000000000" pitchFamily="2" charset="2"/>
              <a:buChar char="§"/>
            </a:pPr>
            <a:endParaRPr lang="pt-BR" sz="800" dirty="0">
              <a:solidFill>
                <a:schemeClr val="tx1"/>
              </a:solidFill>
            </a:endParaRPr>
          </a:p>
          <a:p>
            <a:pPr algn="just">
              <a:spcBef>
                <a:spcPts val="0"/>
              </a:spcBef>
              <a:buClr>
                <a:schemeClr val="tx1"/>
              </a:buClr>
              <a:buSzPct val="100000"/>
              <a:buFont typeface="Wingdings" panose="05000000000000000000" pitchFamily="2" charset="2"/>
              <a:buChar char="§"/>
            </a:pPr>
            <a:r>
              <a:rPr lang="pt-BR" sz="2600" b="1" dirty="0">
                <a:solidFill>
                  <a:schemeClr val="tx1"/>
                </a:solidFill>
              </a:rPr>
              <a:t>Parte 4 </a:t>
            </a:r>
            <a:r>
              <a:rPr lang="pt-BR" sz="2600" b="1" dirty="0">
                <a:solidFill>
                  <a:srgbClr val="002060"/>
                </a:solidFill>
              </a:rPr>
              <a:t>(Se der Tempo)</a:t>
            </a:r>
          </a:p>
          <a:p>
            <a:pPr lvl="1" algn="just">
              <a:spcBef>
                <a:spcPts val="0"/>
              </a:spcBef>
              <a:buClrTx/>
              <a:buSzPct val="91000"/>
              <a:buFont typeface="Wingdings" panose="05000000000000000000" pitchFamily="2" charset="2"/>
              <a:buChar char="§"/>
            </a:pPr>
            <a:r>
              <a:rPr lang="en-US" sz="2200" dirty="0" err="1">
                <a:solidFill>
                  <a:schemeClr val="tx1"/>
                </a:solidFill>
              </a:rPr>
              <a:t>Falhas</a:t>
            </a:r>
            <a:r>
              <a:rPr lang="en-US" sz="2200" dirty="0">
                <a:solidFill>
                  <a:schemeClr val="tx1"/>
                </a:solidFill>
              </a:rPr>
              <a:t> de Mercado e </a:t>
            </a:r>
            <a:r>
              <a:rPr lang="en-US" sz="2200" dirty="0" err="1">
                <a:solidFill>
                  <a:schemeClr val="tx1"/>
                </a:solidFill>
              </a:rPr>
              <a:t>Falhas</a:t>
            </a:r>
            <a:r>
              <a:rPr lang="en-US" sz="2200" dirty="0">
                <a:solidFill>
                  <a:schemeClr val="tx1"/>
                </a:solidFill>
              </a:rPr>
              <a:t> de </a:t>
            </a:r>
            <a:r>
              <a:rPr lang="en-US" sz="2200" dirty="0" err="1">
                <a:solidFill>
                  <a:schemeClr val="tx1"/>
                </a:solidFill>
              </a:rPr>
              <a:t>Governo</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err="1">
                <a:solidFill>
                  <a:schemeClr val="tx1"/>
                </a:solidFill>
              </a:rPr>
              <a:t>Falhas</a:t>
            </a:r>
            <a:r>
              <a:rPr lang="en-US" sz="2200" dirty="0">
                <a:solidFill>
                  <a:schemeClr val="tx1"/>
                </a:solidFill>
              </a:rPr>
              <a:t> de Mercado</a:t>
            </a:r>
          </a:p>
          <a:p>
            <a:pPr lvl="1" algn="just">
              <a:spcBef>
                <a:spcPts val="0"/>
              </a:spcBef>
              <a:buClrTx/>
              <a:buSzPct val="91000"/>
              <a:buFont typeface="Wingdings" panose="05000000000000000000" pitchFamily="2" charset="2"/>
              <a:buChar char="§"/>
            </a:pPr>
            <a:r>
              <a:rPr lang="en-US" sz="2200" dirty="0">
                <a:solidFill>
                  <a:schemeClr val="tx1"/>
                </a:solidFill>
              </a:rPr>
              <a:t>Falta de </a:t>
            </a:r>
            <a:r>
              <a:rPr lang="en-US" sz="2200" dirty="0" err="1">
                <a:solidFill>
                  <a:schemeClr val="tx1"/>
                </a:solidFill>
              </a:rPr>
              <a:t>Concorrência</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a:solidFill>
                  <a:schemeClr val="tx1"/>
                </a:solidFill>
              </a:rPr>
              <a:t>Bens </a:t>
            </a:r>
            <a:r>
              <a:rPr lang="en-US" sz="2200" dirty="0" err="1">
                <a:solidFill>
                  <a:schemeClr val="tx1"/>
                </a:solidFill>
              </a:rPr>
              <a:t>Públicos</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err="1">
                <a:solidFill>
                  <a:schemeClr val="tx1"/>
                </a:solidFill>
              </a:rPr>
              <a:t>Externalidades</a:t>
            </a:r>
            <a:endParaRPr lang="en-US" sz="2200" dirty="0">
              <a:solidFill>
                <a:schemeClr val="tx1"/>
              </a:solidFill>
            </a:endParaRPr>
          </a:p>
          <a:p>
            <a:pPr lvl="1" algn="just">
              <a:spcBef>
                <a:spcPts val="0"/>
              </a:spcBef>
              <a:buClrTx/>
              <a:buSzPct val="91000"/>
              <a:buFont typeface="Wingdings" panose="05000000000000000000" pitchFamily="2" charset="2"/>
              <a:buChar char="§"/>
            </a:pPr>
            <a:r>
              <a:rPr lang="en-US" sz="2200" dirty="0" err="1">
                <a:solidFill>
                  <a:schemeClr val="tx1"/>
                </a:solidFill>
              </a:rPr>
              <a:t>Falhas</a:t>
            </a:r>
            <a:r>
              <a:rPr lang="en-US" sz="2200" dirty="0">
                <a:solidFill>
                  <a:schemeClr val="tx1"/>
                </a:solidFill>
              </a:rPr>
              <a:t> </a:t>
            </a:r>
            <a:r>
              <a:rPr lang="en-US" sz="2200" dirty="0" err="1">
                <a:solidFill>
                  <a:schemeClr val="tx1"/>
                </a:solidFill>
              </a:rPr>
              <a:t>Informacionais</a:t>
            </a:r>
            <a:r>
              <a:rPr lang="en-US" sz="2200" dirty="0">
                <a:solidFill>
                  <a:schemeClr val="tx1"/>
                </a:solidFill>
              </a:rPr>
              <a:t>: </a:t>
            </a:r>
            <a:r>
              <a:rPr lang="en-US" sz="2200" dirty="0" err="1">
                <a:solidFill>
                  <a:schemeClr val="tx1"/>
                </a:solidFill>
              </a:rPr>
              <a:t>Informações</a:t>
            </a:r>
            <a:r>
              <a:rPr lang="en-US" sz="2200" dirty="0">
                <a:solidFill>
                  <a:schemeClr val="tx1"/>
                </a:solidFill>
              </a:rPr>
              <a:t> </a:t>
            </a:r>
            <a:r>
              <a:rPr lang="en-US" sz="2200" dirty="0" err="1">
                <a:solidFill>
                  <a:schemeClr val="tx1"/>
                </a:solidFill>
              </a:rPr>
              <a:t>Assimétricas</a:t>
            </a:r>
            <a:r>
              <a:rPr lang="en-US" sz="2200" dirty="0">
                <a:solidFill>
                  <a:schemeClr val="tx1"/>
                </a:solidFill>
              </a:rPr>
              <a:t>, </a:t>
            </a:r>
            <a:r>
              <a:rPr lang="en-US" sz="2200" dirty="0" err="1">
                <a:solidFill>
                  <a:schemeClr val="tx1"/>
                </a:solidFill>
              </a:rPr>
              <a:t>Seleção</a:t>
            </a:r>
            <a:r>
              <a:rPr lang="en-US" sz="2200" dirty="0">
                <a:solidFill>
                  <a:schemeClr val="tx1"/>
                </a:solidFill>
              </a:rPr>
              <a:t> </a:t>
            </a:r>
            <a:r>
              <a:rPr lang="en-US" sz="2200" dirty="0" err="1">
                <a:solidFill>
                  <a:schemeClr val="tx1"/>
                </a:solidFill>
              </a:rPr>
              <a:t>Adversa</a:t>
            </a:r>
            <a:r>
              <a:rPr lang="en-US" sz="2200" dirty="0">
                <a:solidFill>
                  <a:schemeClr val="tx1"/>
                </a:solidFill>
              </a:rPr>
              <a:t>, </a:t>
            </a:r>
            <a:r>
              <a:rPr lang="en-US" sz="2200" dirty="0" err="1">
                <a:solidFill>
                  <a:schemeClr val="tx1"/>
                </a:solidFill>
              </a:rPr>
              <a:t>Risco</a:t>
            </a:r>
            <a:r>
              <a:rPr lang="en-US" sz="2200" dirty="0">
                <a:solidFill>
                  <a:schemeClr val="tx1"/>
                </a:solidFill>
              </a:rPr>
              <a:t> Moral e </a:t>
            </a:r>
            <a:r>
              <a:rPr lang="en-US" sz="2200" dirty="0" err="1">
                <a:solidFill>
                  <a:schemeClr val="tx1"/>
                </a:solidFill>
              </a:rPr>
              <a:t>Relação</a:t>
            </a:r>
            <a:r>
              <a:rPr lang="en-US" sz="2200" dirty="0">
                <a:solidFill>
                  <a:schemeClr val="tx1"/>
                </a:solidFill>
              </a:rPr>
              <a:t> </a:t>
            </a:r>
            <a:r>
              <a:rPr lang="en-US" sz="2200" dirty="0" err="1">
                <a:solidFill>
                  <a:schemeClr val="tx1"/>
                </a:solidFill>
              </a:rPr>
              <a:t>Agente</a:t>
            </a:r>
            <a:r>
              <a:rPr lang="en-US" sz="2200" dirty="0">
                <a:solidFill>
                  <a:schemeClr val="tx1"/>
                </a:solidFill>
              </a:rPr>
              <a:t>-Principal </a:t>
            </a:r>
          </a:p>
          <a:p>
            <a:pPr lvl="1" algn="just">
              <a:spcBef>
                <a:spcPts val="0"/>
              </a:spcBef>
              <a:buClrTx/>
              <a:buSzPct val="91000"/>
              <a:buFont typeface="Wingdings" panose="05000000000000000000" pitchFamily="2" charset="2"/>
              <a:buChar char="§"/>
            </a:pPr>
            <a:r>
              <a:rPr lang="en-US" sz="2200" dirty="0">
                <a:solidFill>
                  <a:schemeClr val="tx1"/>
                </a:solidFill>
              </a:rPr>
              <a:t>Mercados </a:t>
            </a:r>
            <a:r>
              <a:rPr lang="en-US" sz="2200" dirty="0" err="1">
                <a:solidFill>
                  <a:schemeClr val="tx1"/>
                </a:solidFill>
              </a:rPr>
              <a:t>Incompletos</a:t>
            </a:r>
            <a:endParaRPr lang="pt-BR" dirty="0"/>
          </a:p>
        </p:txBody>
      </p:sp>
    </p:spTree>
    <p:extLst>
      <p:ext uri="{BB962C8B-B14F-4D97-AF65-F5344CB8AC3E}">
        <p14:creationId xmlns:p14="http://schemas.microsoft.com/office/powerpoint/2010/main" val="1611057969"/>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3"/>
          <p:cNvSpPr>
            <a:spLocks noGrp="1" noChangeArrowheads="1"/>
          </p:cNvSpPr>
          <p:nvPr>
            <p:ph type="body" idx="1"/>
          </p:nvPr>
        </p:nvSpPr>
        <p:spPr>
          <a:xfrm>
            <a:off x="282575" y="1062159"/>
            <a:ext cx="8632825" cy="1311435"/>
          </a:xfrm>
        </p:spPr>
        <p:txBody>
          <a:bodyPr/>
          <a:lstStyle/>
          <a:p>
            <a:pPr algn="just">
              <a:buClrTx/>
              <a:buFont typeface="Wingdings" panose="05000000000000000000" pitchFamily="2" charset="2"/>
              <a:buChar char="§"/>
            </a:pPr>
            <a:r>
              <a:rPr lang="pt-BR" sz="2800" dirty="0">
                <a:solidFill>
                  <a:schemeClr val="tx1"/>
                </a:solidFill>
              </a:rPr>
              <a:t>Um  índice  de  preços  acumula  a  variação  do  nível geral de preços (taxa de inflação).</a:t>
            </a:r>
          </a:p>
        </p:txBody>
      </p:sp>
      <p:grpSp>
        <p:nvGrpSpPr>
          <p:cNvPr id="41990" name="Group 65"/>
          <p:cNvGrpSpPr>
            <a:grpSpLocks/>
          </p:cNvGrpSpPr>
          <p:nvPr/>
        </p:nvGrpSpPr>
        <p:grpSpPr bwMode="auto">
          <a:xfrm>
            <a:off x="282575" y="2250832"/>
            <a:ext cx="8577262" cy="3699802"/>
            <a:chOff x="313" y="2041"/>
            <a:chExt cx="5134" cy="1326"/>
          </a:xfrm>
        </p:grpSpPr>
        <p:sp>
          <p:nvSpPr>
            <p:cNvPr id="41991" name="Rectangle 66"/>
            <p:cNvSpPr>
              <a:spLocks noChangeArrowheads="1"/>
            </p:cNvSpPr>
            <p:nvPr/>
          </p:nvSpPr>
          <p:spPr bwMode="auto">
            <a:xfrm>
              <a:off x="327" y="2055"/>
              <a:ext cx="5108" cy="186"/>
            </a:xfrm>
            <a:prstGeom prst="rect">
              <a:avLst/>
            </a:prstGeom>
            <a:solidFill>
              <a:srgbClr val="CCECFF"/>
            </a:solidFill>
            <a:ln w="9525">
              <a:noFill/>
              <a:miter lim="800000"/>
              <a:headEnd/>
              <a:tailEnd/>
            </a:ln>
          </p:spPr>
          <p:txBody>
            <a:bodyPr/>
            <a:lstStyle/>
            <a:p>
              <a:endParaRPr lang="pt-BR"/>
            </a:p>
          </p:txBody>
        </p:sp>
        <p:sp>
          <p:nvSpPr>
            <p:cNvPr id="41992" name="Rectangle 67"/>
            <p:cNvSpPr>
              <a:spLocks noChangeArrowheads="1"/>
            </p:cNvSpPr>
            <p:nvPr/>
          </p:nvSpPr>
          <p:spPr bwMode="auto">
            <a:xfrm>
              <a:off x="568" y="2074"/>
              <a:ext cx="281" cy="127"/>
            </a:xfrm>
            <a:prstGeom prst="rect">
              <a:avLst/>
            </a:prstGeom>
            <a:noFill/>
            <a:ln w="9525">
              <a:noFill/>
              <a:miter lim="800000"/>
              <a:headEnd/>
              <a:tailEnd/>
            </a:ln>
          </p:spPr>
          <p:txBody>
            <a:bodyPr wrap="none" lIns="0" tIns="0" rIns="0" bIns="0">
              <a:spAutoFit/>
            </a:bodyPr>
            <a:lstStyle/>
            <a:p>
              <a:pPr eaLnBrk="1" hangingPunct="1"/>
              <a:r>
                <a:rPr lang="pt-BR" sz="1900" b="1" dirty="0">
                  <a:solidFill>
                    <a:srgbClr val="000000"/>
                  </a:solidFill>
                  <a:latin typeface="Arial" charset="0"/>
                </a:rPr>
                <a:t>Ano</a:t>
              </a:r>
              <a:endParaRPr lang="pt-BR" dirty="0"/>
            </a:p>
          </p:txBody>
        </p:sp>
        <p:sp>
          <p:nvSpPr>
            <p:cNvPr id="41993" name="Rectangle 68"/>
            <p:cNvSpPr>
              <a:spLocks noChangeArrowheads="1"/>
            </p:cNvSpPr>
            <p:nvPr/>
          </p:nvSpPr>
          <p:spPr bwMode="auto">
            <a:xfrm>
              <a:off x="1180" y="2079"/>
              <a:ext cx="547" cy="127"/>
            </a:xfrm>
            <a:prstGeom prst="rect">
              <a:avLst/>
            </a:prstGeom>
            <a:noFill/>
            <a:ln w="9525">
              <a:noFill/>
              <a:miter lim="800000"/>
              <a:headEnd/>
              <a:tailEnd/>
            </a:ln>
          </p:spPr>
          <p:txBody>
            <a:bodyPr wrap="none" lIns="0" tIns="0" rIns="0" bIns="0">
              <a:spAutoFit/>
            </a:bodyPr>
            <a:lstStyle/>
            <a:p>
              <a:pPr eaLnBrk="1" hangingPunct="1"/>
              <a:r>
                <a:rPr lang="pt-BR" sz="1900" b="1" dirty="0">
                  <a:solidFill>
                    <a:srgbClr val="000000"/>
                  </a:solidFill>
                  <a:latin typeface="Arial" charset="0"/>
                </a:rPr>
                <a:t>Inflação</a:t>
              </a:r>
              <a:endParaRPr lang="pt-BR" dirty="0"/>
            </a:p>
          </p:txBody>
        </p:sp>
        <p:sp>
          <p:nvSpPr>
            <p:cNvPr id="41994" name="Rectangle 69"/>
            <p:cNvSpPr>
              <a:spLocks noChangeArrowheads="1"/>
            </p:cNvSpPr>
            <p:nvPr/>
          </p:nvSpPr>
          <p:spPr bwMode="auto">
            <a:xfrm>
              <a:off x="4224" y="2084"/>
              <a:ext cx="1150" cy="127"/>
            </a:xfrm>
            <a:prstGeom prst="rect">
              <a:avLst/>
            </a:prstGeom>
            <a:noFill/>
            <a:ln w="9525">
              <a:noFill/>
              <a:miter lim="800000"/>
              <a:headEnd/>
              <a:tailEnd/>
            </a:ln>
          </p:spPr>
          <p:txBody>
            <a:bodyPr wrap="none" lIns="0" tIns="0" rIns="0" bIns="0">
              <a:spAutoFit/>
            </a:bodyPr>
            <a:lstStyle/>
            <a:p>
              <a:pPr eaLnBrk="1" hangingPunct="1"/>
              <a:r>
                <a:rPr lang="pt-BR" sz="1900" b="1" dirty="0">
                  <a:solidFill>
                    <a:srgbClr val="000000"/>
                  </a:solidFill>
                  <a:latin typeface="Arial" charset="0"/>
                </a:rPr>
                <a:t>Índice de Preços</a:t>
              </a:r>
              <a:endParaRPr lang="pt-BR" dirty="0"/>
            </a:p>
          </p:txBody>
        </p:sp>
        <p:sp>
          <p:nvSpPr>
            <p:cNvPr id="41995" name="Rectangle 70"/>
            <p:cNvSpPr>
              <a:spLocks noChangeArrowheads="1"/>
            </p:cNvSpPr>
            <p:nvPr/>
          </p:nvSpPr>
          <p:spPr bwMode="auto">
            <a:xfrm>
              <a:off x="545" y="2248"/>
              <a:ext cx="323"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1994</a:t>
              </a:r>
              <a:endParaRPr lang="pt-BR"/>
            </a:p>
          </p:txBody>
        </p:sp>
        <p:sp>
          <p:nvSpPr>
            <p:cNvPr id="41996" name="Rectangle 71"/>
            <p:cNvSpPr>
              <a:spLocks noChangeArrowheads="1"/>
            </p:cNvSpPr>
            <p:nvPr/>
          </p:nvSpPr>
          <p:spPr bwMode="auto">
            <a:xfrm>
              <a:off x="1313" y="2248"/>
              <a:ext cx="289"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20%</a:t>
              </a:r>
              <a:endParaRPr lang="pt-BR"/>
            </a:p>
          </p:txBody>
        </p:sp>
        <p:sp>
          <p:nvSpPr>
            <p:cNvPr id="41997" name="Rectangle 72"/>
            <p:cNvSpPr>
              <a:spLocks noChangeArrowheads="1"/>
            </p:cNvSpPr>
            <p:nvPr/>
          </p:nvSpPr>
          <p:spPr bwMode="auto">
            <a:xfrm>
              <a:off x="1859" y="2248"/>
              <a:ext cx="1365" cy="127"/>
            </a:xfrm>
            <a:prstGeom prst="rect">
              <a:avLst/>
            </a:prstGeom>
            <a:noFill/>
            <a:ln w="9525">
              <a:noFill/>
              <a:miter lim="800000"/>
              <a:headEnd/>
              <a:tailEnd/>
            </a:ln>
          </p:spPr>
          <p:txBody>
            <a:bodyPr wrap="none" lIns="0" tIns="0" rIns="0" bIns="0">
              <a:spAutoFit/>
            </a:bodyPr>
            <a:lstStyle/>
            <a:p>
              <a:pPr eaLnBrk="1" hangingPunct="1"/>
              <a:r>
                <a:rPr lang="pt-BR" sz="1900" dirty="0">
                  <a:solidFill>
                    <a:srgbClr val="000000"/>
                  </a:solidFill>
                  <a:latin typeface="Arial" charset="0"/>
                </a:rPr>
                <a:t>Base do Índice = 100</a:t>
              </a:r>
              <a:endParaRPr lang="pt-BR" dirty="0"/>
            </a:p>
          </p:txBody>
        </p:sp>
        <p:sp>
          <p:nvSpPr>
            <p:cNvPr id="41998" name="Rectangle 73"/>
            <p:cNvSpPr>
              <a:spLocks noChangeArrowheads="1"/>
            </p:cNvSpPr>
            <p:nvPr/>
          </p:nvSpPr>
          <p:spPr bwMode="auto">
            <a:xfrm>
              <a:off x="4587" y="2248"/>
              <a:ext cx="444"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100.00</a:t>
              </a:r>
              <a:endParaRPr lang="pt-BR"/>
            </a:p>
          </p:txBody>
        </p:sp>
        <p:sp>
          <p:nvSpPr>
            <p:cNvPr id="41999" name="Rectangle 74"/>
            <p:cNvSpPr>
              <a:spLocks noChangeArrowheads="1"/>
            </p:cNvSpPr>
            <p:nvPr/>
          </p:nvSpPr>
          <p:spPr bwMode="auto">
            <a:xfrm>
              <a:off x="545" y="2432"/>
              <a:ext cx="323"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1995</a:t>
              </a:r>
              <a:endParaRPr lang="pt-BR"/>
            </a:p>
          </p:txBody>
        </p:sp>
        <p:sp>
          <p:nvSpPr>
            <p:cNvPr id="42000" name="Rectangle 75"/>
            <p:cNvSpPr>
              <a:spLocks noChangeArrowheads="1"/>
            </p:cNvSpPr>
            <p:nvPr/>
          </p:nvSpPr>
          <p:spPr bwMode="auto">
            <a:xfrm>
              <a:off x="1313" y="2432"/>
              <a:ext cx="289"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10%</a:t>
              </a:r>
              <a:endParaRPr lang="pt-BR"/>
            </a:p>
          </p:txBody>
        </p:sp>
        <p:sp>
          <p:nvSpPr>
            <p:cNvPr id="42001" name="Rectangle 76"/>
            <p:cNvSpPr>
              <a:spLocks noChangeArrowheads="1"/>
            </p:cNvSpPr>
            <p:nvPr/>
          </p:nvSpPr>
          <p:spPr bwMode="auto">
            <a:xfrm>
              <a:off x="1859" y="2432"/>
              <a:ext cx="617"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100+10%</a:t>
              </a:r>
              <a:endParaRPr lang="pt-BR"/>
            </a:p>
          </p:txBody>
        </p:sp>
        <p:sp>
          <p:nvSpPr>
            <p:cNvPr id="42002" name="Rectangle 77"/>
            <p:cNvSpPr>
              <a:spLocks noChangeArrowheads="1"/>
            </p:cNvSpPr>
            <p:nvPr/>
          </p:nvSpPr>
          <p:spPr bwMode="auto">
            <a:xfrm>
              <a:off x="4587" y="2432"/>
              <a:ext cx="444"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110.00</a:t>
              </a:r>
              <a:endParaRPr lang="pt-BR"/>
            </a:p>
          </p:txBody>
        </p:sp>
        <p:sp>
          <p:nvSpPr>
            <p:cNvPr id="42003" name="Rectangle 78"/>
            <p:cNvSpPr>
              <a:spLocks noChangeArrowheads="1"/>
            </p:cNvSpPr>
            <p:nvPr/>
          </p:nvSpPr>
          <p:spPr bwMode="auto">
            <a:xfrm>
              <a:off x="545" y="2616"/>
              <a:ext cx="323"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1996</a:t>
              </a:r>
              <a:endParaRPr lang="pt-BR"/>
            </a:p>
          </p:txBody>
        </p:sp>
        <p:sp>
          <p:nvSpPr>
            <p:cNvPr id="42004" name="Rectangle 79"/>
            <p:cNvSpPr>
              <a:spLocks noChangeArrowheads="1"/>
            </p:cNvSpPr>
            <p:nvPr/>
          </p:nvSpPr>
          <p:spPr bwMode="auto">
            <a:xfrm>
              <a:off x="1313" y="2616"/>
              <a:ext cx="289"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10%</a:t>
              </a:r>
              <a:endParaRPr lang="pt-BR"/>
            </a:p>
          </p:txBody>
        </p:sp>
        <p:sp>
          <p:nvSpPr>
            <p:cNvPr id="42005" name="Rectangle 80"/>
            <p:cNvSpPr>
              <a:spLocks noChangeArrowheads="1"/>
            </p:cNvSpPr>
            <p:nvPr/>
          </p:nvSpPr>
          <p:spPr bwMode="auto">
            <a:xfrm>
              <a:off x="1859" y="2616"/>
              <a:ext cx="617"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110+10%</a:t>
              </a:r>
              <a:endParaRPr lang="pt-BR"/>
            </a:p>
          </p:txBody>
        </p:sp>
        <p:sp>
          <p:nvSpPr>
            <p:cNvPr id="42006" name="Rectangle 81"/>
            <p:cNvSpPr>
              <a:spLocks noChangeArrowheads="1"/>
            </p:cNvSpPr>
            <p:nvPr/>
          </p:nvSpPr>
          <p:spPr bwMode="auto">
            <a:xfrm>
              <a:off x="4587" y="2616"/>
              <a:ext cx="444"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121.00</a:t>
              </a:r>
              <a:endParaRPr lang="pt-BR"/>
            </a:p>
          </p:txBody>
        </p:sp>
        <p:sp>
          <p:nvSpPr>
            <p:cNvPr id="42007" name="Rectangle 82"/>
            <p:cNvSpPr>
              <a:spLocks noChangeArrowheads="1"/>
            </p:cNvSpPr>
            <p:nvPr/>
          </p:nvSpPr>
          <p:spPr bwMode="auto">
            <a:xfrm>
              <a:off x="545" y="2799"/>
              <a:ext cx="323"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1997</a:t>
              </a:r>
              <a:endParaRPr lang="pt-BR"/>
            </a:p>
          </p:txBody>
        </p:sp>
        <p:sp>
          <p:nvSpPr>
            <p:cNvPr id="42008" name="Rectangle 83"/>
            <p:cNvSpPr>
              <a:spLocks noChangeArrowheads="1"/>
            </p:cNvSpPr>
            <p:nvPr/>
          </p:nvSpPr>
          <p:spPr bwMode="auto">
            <a:xfrm>
              <a:off x="1313" y="2799"/>
              <a:ext cx="289"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15%</a:t>
              </a:r>
              <a:endParaRPr lang="pt-BR"/>
            </a:p>
          </p:txBody>
        </p:sp>
        <p:sp>
          <p:nvSpPr>
            <p:cNvPr id="42009" name="Rectangle 84"/>
            <p:cNvSpPr>
              <a:spLocks noChangeArrowheads="1"/>
            </p:cNvSpPr>
            <p:nvPr/>
          </p:nvSpPr>
          <p:spPr bwMode="auto">
            <a:xfrm>
              <a:off x="1859" y="2799"/>
              <a:ext cx="617"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121+15%</a:t>
              </a:r>
              <a:endParaRPr lang="pt-BR"/>
            </a:p>
          </p:txBody>
        </p:sp>
        <p:sp>
          <p:nvSpPr>
            <p:cNvPr id="42010" name="Rectangle 85"/>
            <p:cNvSpPr>
              <a:spLocks noChangeArrowheads="1"/>
            </p:cNvSpPr>
            <p:nvPr/>
          </p:nvSpPr>
          <p:spPr bwMode="auto">
            <a:xfrm>
              <a:off x="4587" y="2799"/>
              <a:ext cx="444"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139.15</a:t>
              </a:r>
              <a:endParaRPr lang="pt-BR"/>
            </a:p>
          </p:txBody>
        </p:sp>
        <p:sp>
          <p:nvSpPr>
            <p:cNvPr id="42011" name="Rectangle 86"/>
            <p:cNvSpPr>
              <a:spLocks noChangeArrowheads="1"/>
            </p:cNvSpPr>
            <p:nvPr/>
          </p:nvSpPr>
          <p:spPr bwMode="auto">
            <a:xfrm>
              <a:off x="545" y="2983"/>
              <a:ext cx="323"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1998</a:t>
              </a:r>
              <a:endParaRPr lang="pt-BR"/>
            </a:p>
          </p:txBody>
        </p:sp>
        <p:sp>
          <p:nvSpPr>
            <p:cNvPr id="42012" name="Rectangle 87"/>
            <p:cNvSpPr>
              <a:spLocks noChangeArrowheads="1"/>
            </p:cNvSpPr>
            <p:nvPr/>
          </p:nvSpPr>
          <p:spPr bwMode="auto">
            <a:xfrm>
              <a:off x="1313" y="2983"/>
              <a:ext cx="289"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20%</a:t>
              </a:r>
              <a:endParaRPr lang="pt-BR"/>
            </a:p>
          </p:txBody>
        </p:sp>
        <p:sp>
          <p:nvSpPr>
            <p:cNvPr id="42013" name="Rectangle 88"/>
            <p:cNvSpPr>
              <a:spLocks noChangeArrowheads="1"/>
            </p:cNvSpPr>
            <p:nvPr/>
          </p:nvSpPr>
          <p:spPr bwMode="auto">
            <a:xfrm>
              <a:off x="1859" y="2983"/>
              <a:ext cx="818"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139.15+20%</a:t>
              </a:r>
              <a:endParaRPr lang="pt-BR"/>
            </a:p>
          </p:txBody>
        </p:sp>
        <p:sp>
          <p:nvSpPr>
            <p:cNvPr id="42014" name="Rectangle 89"/>
            <p:cNvSpPr>
              <a:spLocks noChangeArrowheads="1"/>
            </p:cNvSpPr>
            <p:nvPr/>
          </p:nvSpPr>
          <p:spPr bwMode="auto">
            <a:xfrm>
              <a:off x="4587" y="2983"/>
              <a:ext cx="444"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166.98</a:t>
              </a:r>
              <a:endParaRPr lang="pt-BR"/>
            </a:p>
          </p:txBody>
        </p:sp>
        <p:sp>
          <p:nvSpPr>
            <p:cNvPr id="42015" name="Rectangle 90"/>
            <p:cNvSpPr>
              <a:spLocks noChangeArrowheads="1"/>
            </p:cNvSpPr>
            <p:nvPr/>
          </p:nvSpPr>
          <p:spPr bwMode="auto">
            <a:xfrm>
              <a:off x="545" y="3164"/>
              <a:ext cx="323"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1999</a:t>
              </a:r>
              <a:endParaRPr lang="pt-BR"/>
            </a:p>
          </p:txBody>
        </p:sp>
        <p:sp>
          <p:nvSpPr>
            <p:cNvPr id="42016" name="Rectangle 91"/>
            <p:cNvSpPr>
              <a:spLocks noChangeArrowheads="1"/>
            </p:cNvSpPr>
            <p:nvPr/>
          </p:nvSpPr>
          <p:spPr bwMode="auto">
            <a:xfrm>
              <a:off x="1313" y="3164"/>
              <a:ext cx="289"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10%</a:t>
              </a:r>
              <a:endParaRPr lang="pt-BR"/>
            </a:p>
          </p:txBody>
        </p:sp>
        <p:sp>
          <p:nvSpPr>
            <p:cNvPr id="42017" name="Rectangle 92"/>
            <p:cNvSpPr>
              <a:spLocks noChangeArrowheads="1"/>
            </p:cNvSpPr>
            <p:nvPr/>
          </p:nvSpPr>
          <p:spPr bwMode="auto">
            <a:xfrm>
              <a:off x="1859" y="3164"/>
              <a:ext cx="818"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166.98+10%</a:t>
              </a:r>
              <a:endParaRPr lang="pt-BR"/>
            </a:p>
          </p:txBody>
        </p:sp>
        <p:sp>
          <p:nvSpPr>
            <p:cNvPr id="42018" name="Rectangle 93"/>
            <p:cNvSpPr>
              <a:spLocks noChangeArrowheads="1"/>
            </p:cNvSpPr>
            <p:nvPr/>
          </p:nvSpPr>
          <p:spPr bwMode="auto">
            <a:xfrm>
              <a:off x="4587" y="3164"/>
              <a:ext cx="444" cy="127"/>
            </a:xfrm>
            <a:prstGeom prst="rect">
              <a:avLst/>
            </a:prstGeom>
            <a:noFill/>
            <a:ln w="9525">
              <a:noFill/>
              <a:miter lim="800000"/>
              <a:headEnd/>
              <a:tailEnd/>
            </a:ln>
          </p:spPr>
          <p:txBody>
            <a:bodyPr wrap="none" lIns="0" tIns="0" rIns="0" bIns="0">
              <a:spAutoFit/>
            </a:bodyPr>
            <a:lstStyle/>
            <a:p>
              <a:pPr eaLnBrk="1" hangingPunct="1"/>
              <a:r>
                <a:rPr lang="pt-BR" sz="1900">
                  <a:solidFill>
                    <a:srgbClr val="000000"/>
                  </a:solidFill>
                  <a:latin typeface="Arial" charset="0"/>
                </a:rPr>
                <a:t>183.68</a:t>
              </a:r>
              <a:endParaRPr lang="pt-BR"/>
            </a:p>
          </p:txBody>
        </p:sp>
        <p:sp>
          <p:nvSpPr>
            <p:cNvPr id="42019" name="Rectangle 94"/>
            <p:cNvSpPr>
              <a:spLocks noChangeArrowheads="1"/>
            </p:cNvSpPr>
            <p:nvPr/>
          </p:nvSpPr>
          <p:spPr bwMode="auto">
            <a:xfrm>
              <a:off x="313" y="2041"/>
              <a:ext cx="28" cy="1326"/>
            </a:xfrm>
            <a:prstGeom prst="rect">
              <a:avLst/>
            </a:prstGeom>
            <a:solidFill>
              <a:srgbClr val="000080"/>
            </a:solidFill>
            <a:ln w="9525">
              <a:noFill/>
              <a:miter lim="800000"/>
              <a:headEnd/>
              <a:tailEnd/>
            </a:ln>
          </p:spPr>
          <p:txBody>
            <a:bodyPr/>
            <a:lstStyle/>
            <a:p>
              <a:endParaRPr lang="pt-BR"/>
            </a:p>
          </p:txBody>
        </p:sp>
        <p:sp>
          <p:nvSpPr>
            <p:cNvPr id="42020" name="Line 95"/>
            <p:cNvSpPr>
              <a:spLocks noChangeShapeType="1"/>
            </p:cNvSpPr>
            <p:nvPr/>
          </p:nvSpPr>
          <p:spPr bwMode="auto">
            <a:xfrm>
              <a:off x="1072" y="2069"/>
              <a:ext cx="1" cy="1270"/>
            </a:xfrm>
            <a:prstGeom prst="line">
              <a:avLst/>
            </a:prstGeom>
            <a:noFill/>
            <a:ln w="0">
              <a:solidFill>
                <a:srgbClr val="000080"/>
              </a:solidFill>
              <a:round/>
              <a:headEnd/>
              <a:tailEnd/>
            </a:ln>
          </p:spPr>
          <p:txBody>
            <a:bodyPr/>
            <a:lstStyle/>
            <a:p>
              <a:endParaRPr lang="pt-BR"/>
            </a:p>
          </p:txBody>
        </p:sp>
        <p:sp>
          <p:nvSpPr>
            <p:cNvPr id="42021" name="Rectangle 96"/>
            <p:cNvSpPr>
              <a:spLocks noChangeArrowheads="1"/>
            </p:cNvSpPr>
            <p:nvPr/>
          </p:nvSpPr>
          <p:spPr bwMode="auto">
            <a:xfrm>
              <a:off x="1072" y="2069"/>
              <a:ext cx="14" cy="1270"/>
            </a:xfrm>
            <a:prstGeom prst="rect">
              <a:avLst/>
            </a:prstGeom>
            <a:solidFill>
              <a:srgbClr val="000080"/>
            </a:solidFill>
            <a:ln w="9525">
              <a:noFill/>
              <a:miter lim="800000"/>
              <a:headEnd/>
              <a:tailEnd/>
            </a:ln>
          </p:spPr>
          <p:txBody>
            <a:bodyPr/>
            <a:lstStyle/>
            <a:p>
              <a:endParaRPr lang="pt-BR"/>
            </a:p>
          </p:txBody>
        </p:sp>
        <p:sp>
          <p:nvSpPr>
            <p:cNvPr id="42022" name="Line 97"/>
            <p:cNvSpPr>
              <a:spLocks noChangeShapeType="1"/>
            </p:cNvSpPr>
            <p:nvPr/>
          </p:nvSpPr>
          <p:spPr bwMode="auto">
            <a:xfrm>
              <a:off x="1823" y="2069"/>
              <a:ext cx="1" cy="1270"/>
            </a:xfrm>
            <a:prstGeom prst="line">
              <a:avLst/>
            </a:prstGeom>
            <a:noFill/>
            <a:ln w="0">
              <a:solidFill>
                <a:srgbClr val="000080"/>
              </a:solidFill>
              <a:round/>
              <a:headEnd/>
              <a:tailEnd/>
            </a:ln>
          </p:spPr>
          <p:txBody>
            <a:bodyPr/>
            <a:lstStyle/>
            <a:p>
              <a:endParaRPr lang="pt-BR"/>
            </a:p>
          </p:txBody>
        </p:sp>
        <p:sp>
          <p:nvSpPr>
            <p:cNvPr id="42023" name="Rectangle 98"/>
            <p:cNvSpPr>
              <a:spLocks noChangeArrowheads="1"/>
            </p:cNvSpPr>
            <p:nvPr/>
          </p:nvSpPr>
          <p:spPr bwMode="auto">
            <a:xfrm>
              <a:off x="1823" y="2069"/>
              <a:ext cx="14" cy="1270"/>
            </a:xfrm>
            <a:prstGeom prst="rect">
              <a:avLst/>
            </a:prstGeom>
            <a:solidFill>
              <a:srgbClr val="000080"/>
            </a:solidFill>
            <a:ln w="9525">
              <a:noFill/>
              <a:miter lim="800000"/>
              <a:headEnd/>
              <a:tailEnd/>
            </a:ln>
          </p:spPr>
          <p:txBody>
            <a:bodyPr/>
            <a:lstStyle/>
            <a:p>
              <a:endParaRPr lang="pt-BR"/>
            </a:p>
          </p:txBody>
        </p:sp>
        <p:sp>
          <p:nvSpPr>
            <p:cNvPr id="42024" name="Line 99"/>
            <p:cNvSpPr>
              <a:spLocks noChangeShapeType="1"/>
            </p:cNvSpPr>
            <p:nvPr/>
          </p:nvSpPr>
          <p:spPr bwMode="auto">
            <a:xfrm>
              <a:off x="3419" y="2069"/>
              <a:ext cx="1" cy="1270"/>
            </a:xfrm>
            <a:prstGeom prst="line">
              <a:avLst/>
            </a:prstGeom>
            <a:noFill/>
            <a:ln w="0">
              <a:solidFill>
                <a:srgbClr val="000080"/>
              </a:solidFill>
              <a:round/>
              <a:headEnd/>
              <a:tailEnd/>
            </a:ln>
          </p:spPr>
          <p:txBody>
            <a:bodyPr/>
            <a:lstStyle/>
            <a:p>
              <a:endParaRPr lang="pt-BR"/>
            </a:p>
          </p:txBody>
        </p:sp>
        <p:sp>
          <p:nvSpPr>
            <p:cNvPr id="42025" name="Rectangle 100"/>
            <p:cNvSpPr>
              <a:spLocks noChangeArrowheads="1"/>
            </p:cNvSpPr>
            <p:nvPr/>
          </p:nvSpPr>
          <p:spPr bwMode="auto">
            <a:xfrm>
              <a:off x="3419" y="2069"/>
              <a:ext cx="14" cy="1270"/>
            </a:xfrm>
            <a:prstGeom prst="rect">
              <a:avLst/>
            </a:prstGeom>
            <a:solidFill>
              <a:srgbClr val="000080"/>
            </a:solidFill>
            <a:ln w="9525">
              <a:noFill/>
              <a:miter lim="800000"/>
              <a:headEnd/>
              <a:tailEnd/>
            </a:ln>
          </p:spPr>
          <p:txBody>
            <a:bodyPr/>
            <a:lstStyle/>
            <a:p>
              <a:endParaRPr lang="pt-BR"/>
            </a:p>
          </p:txBody>
        </p:sp>
        <p:sp>
          <p:nvSpPr>
            <p:cNvPr id="42026" name="Line 101"/>
            <p:cNvSpPr>
              <a:spLocks noChangeShapeType="1"/>
            </p:cNvSpPr>
            <p:nvPr/>
          </p:nvSpPr>
          <p:spPr bwMode="auto">
            <a:xfrm>
              <a:off x="4171" y="2069"/>
              <a:ext cx="1" cy="1270"/>
            </a:xfrm>
            <a:prstGeom prst="line">
              <a:avLst/>
            </a:prstGeom>
            <a:noFill/>
            <a:ln w="0">
              <a:solidFill>
                <a:srgbClr val="000080"/>
              </a:solidFill>
              <a:round/>
              <a:headEnd/>
              <a:tailEnd/>
            </a:ln>
          </p:spPr>
          <p:txBody>
            <a:bodyPr/>
            <a:lstStyle/>
            <a:p>
              <a:endParaRPr lang="pt-BR"/>
            </a:p>
          </p:txBody>
        </p:sp>
        <p:sp>
          <p:nvSpPr>
            <p:cNvPr id="42027" name="Rectangle 102"/>
            <p:cNvSpPr>
              <a:spLocks noChangeArrowheads="1"/>
            </p:cNvSpPr>
            <p:nvPr/>
          </p:nvSpPr>
          <p:spPr bwMode="auto">
            <a:xfrm>
              <a:off x="4171" y="2069"/>
              <a:ext cx="14" cy="1270"/>
            </a:xfrm>
            <a:prstGeom prst="rect">
              <a:avLst/>
            </a:prstGeom>
            <a:solidFill>
              <a:srgbClr val="000080"/>
            </a:solidFill>
            <a:ln w="9525">
              <a:noFill/>
              <a:miter lim="800000"/>
              <a:headEnd/>
              <a:tailEnd/>
            </a:ln>
          </p:spPr>
          <p:txBody>
            <a:bodyPr/>
            <a:lstStyle/>
            <a:p>
              <a:endParaRPr lang="pt-BR"/>
            </a:p>
          </p:txBody>
        </p:sp>
        <p:sp>
          <p:nvSpPr>
            <p:cNvPr id="42028" name="Rectangle 103"/>
            <p:cNvSpPr>
              <a:spLocks noChangeArrowheads="1"/>
            </p:cNvSpPr>
            <p:nvPr/>
          </p:nvSpPr>
          <p:spPr bwMode="auto">
            <a:xfrm>
              <a:off x="5419" y="2069"/>
              <a:ext cx="28" cy="1298"/>
            </a:xfrm>
            <a:prstGeom prst="rect">
              <a:avLst/>
            </a:prstGeom>
            <a:solidFill>
              <a:srgbClr val="000080"/>
            </a:solidFill>
            <a:ln w="9525">
              <a:noFill/>
              <a:miter lim="800000"/>
              <a:headEnd/>
              <a:tailEnd/>
            </a:ln>
          </p:spPr>
          <p:txBody>
            <a:bodyPr/>
            <a:lstStyle/>
            <a:p>
              <a:endParaRPr lang="pt-BR"/>
            </a:p>
          </p:txBody>
        </p:sp>
        <p:sp>
          <p:nvSpPr>
            <p:cNvPr id="42029" name="Rectangle 104"/>
            <p:cNvSpPr>
              <a:spLocks noChangeArrowheads="1"/>
            </p:cNvSpPr>
            <p:nvPr/>
          </p:nvSpPr>
          <p:spPr bwMode="auto">
            <a:xfrm>
              <a:off x="341" y="2041"/>
              <a:ext cx="5106" cy="28"/>
            </a:xfrm>
            <a:prstGeom prst="rect">
              <a:avLst/>
            </a:prstGeom>
            <a:solidFill>
              <a:srgbClr val="000080"/>
            </a:solidFill>
            <a:ln w="9525">
              <a:noFill/>
              <a:miter lim="800000"/>
              <a:headEnd/>
              <a:tailEnd/>
            </a:ln>
          </p:spPr>
          <p:txBody>
            <a:bodyPr/>
            <a:lstStyle/>
            <a:p>
              <a:endParaRPr lang="pt-BR"/>
            </a:p>
          </p:txBody>
        </p:sp>
        <p:sp>
          <p:nvSpPr>
            <p:cNvPr id="42030" name="Line 105"/>
            <p:cNvSpPr>
              <a:spLocks noChangeShapeType="1"/>
            </p:cNvSpPr>
            <p:nvPr/>
          </p:nvSpPr>
          <p:spPr bwMode="auto">
            <a:xfrm>
              <a:off x="341" y="2232"/>
              <a:ext cx="5078" cy="1"/>
            </a:xfrm>
            <a:prstGeom prst="line">
              <a:avLst/>
            </a:prstGeom>
            <a:noFill/>
            <a:ln w="0">
              <a:solidFill>
                <a:srgbClr val="000080"/>
              </a:solidFill>
              <a:round/>
              <a:headEnd/>
              <a:tailEnd/>
            </a:ln>
          </p:spPr>
          <p:txBody>
            <a:bodyPr/>
            <a:lstStyle/>
            <a:p>
              <a:endParaRPr lang="pt-BR"/>
            </a:p>
          </p:txBody>
        </p:sp>
        <p:sp>
          <p:nvSpPr>
            <p:cNvPr id="42031" name="Rectangle 106"/>
            <p:cNvSpPr>
              <a:spLocks noChangeArrowheads="1"/>
            </p:cNvSpPr>
            <p:nvPr/>
          </p:nvSpPr>
          <p:spPr bwMode="auto">
            <a:xfrm>
              <a:off x="341" y="2232"/>
              <a:ext cx="5078" cy="14"/>
            </a:xfrm>
            <a:prstGeom prst="rect">
              <a:avLst/>
            </a:prstGeom>
            <a:solidFill>
              <a:srgbClr val="000080"/>
            </a:solidFill>
            <a:ln w="9525">
              <a:noFill/>
              <a:miter lim="800000"/>
              <a:headEnd/>
              <a:tailEnd/>
            </a:ln>
          </p:spPr>
          <p:txBody>
            <a:bodyPr/>
            <a:lstStyle/>
            <a:p>
              <a:endParaRPr lang="pt-BR"/>
            </a:p>
          </p:txBody>
        </p:sp>
        <p:sp>
          <p:nvSpPr>
            <p:cNvPr id="42032" name="Line 107"/>
            <p:cNvSpPr>
              <a:spLocks noChangeShapeType="1"/>
            </p:cNvSpPr>
            <p:nvPr/>
          </p:nvSpPr>
          <p:spPr bwMode="auto">
            <a:xfrm>
              <a:off x="341" y="2416"/>
              <a:ext cx="5078" cy="1"/>
            </a:xfrm>
            <a:prstGeom prst="line">
              <a:avLst/>
            </a:prstGeom>
            <a:noFill/>
            <a:ln w="0">
              <a:solidFill>
                <a:srgbClr val="000080"/>
              </a:solidFill>
              <a:round/>
              <a:headEnd/>
              <a:tailEnd/>
            </a:ln>
          </p:spPr>
          <p:txBody>
            <a:bodyPr/>
            <a:lstStyle/>
            <a:p>
              <a:endParaRPr lang="pt-BR"/>
            </a:p>
          </p:txBody>
        </p:sp>
        <p:sp>
          <p:nvSpPr>
            <p:cNvPr id="42033" name="Rectangle 108"/>
            <p:cNvSpPr>
              <a:spLocks noChangeArrowheads="1"/>
            </p:cNvSpPr>
            <p:nvPr/>
          </p:nvSpPr>
          <p:spPr bwMode="auto">
            <a:xfrm>
              <a:off x="341" y="2416"/>
              <a:ext cx="5078" cy="14"/>
            </a:xfrm>
            <a:prstGeom prst="rect">
              <a:avLst/>
            </a:prstGeom>
            <a:solidFill>
              <a:srgbClr val="000080"/>
            </a:solidFill>
            <a:ln w="9525">
              <a:noFill/>
              <a:miter lim="800000"/>
              <a:headEnd/>
              <a:tailEnd/>
            </a:ln>
          </p:spPr>
          <p:txBody>
            <a:bodyPr/>
            <a:lstStyle/>
            <a:p>
              <a:endParaRPr lang="pt-BR"/>
            </a:p>
          </p:txBody>
        </p:sp>
        <p:sp>
          <p:nvSpPr>
            <p:cNvPr id="42034" name="Line 109"/>
            <p:cNvSpPr>
              <a:spLocks noChangeShapeType="1"/>
            </p:cNvSpPr>
            <p:nvPr/>
          </p:nvSpPr>
          <p:spPr bwMode="auto">
            <a:xfrm>
              <a:off x="341" y="2600"/>
              <a:ext cx="5078" cy="1"/>
            </a:xfrm>
            <a:prstGeom prst="line">
              <a:avLst/>
            </a:prstGeom>
            <a:noFill/>
            <a:ln w="0">
              <a:solidFill>
                <a:srgbClr val="000080"/>
              </a:solidFill>
              <a:round/>
              <a:headEnd/>
              <a:tailEnd/>
            </a:ln>
          </p:spPr>
          <p:txBody>
            <a:bodyPr/>
            <a:lstStyle/>
            <a:p>
              <a:endParaRPr lang="pt-BR"/>
            </a:p>
          </p:txBody>
        </p:sp>
        <p:sp>
          <p:nvSpPr>
            <p:cNvPr id="42035" name="Rectangle 110"/>
            <p:cNvSpPr>
              <a:spLocks noChangeArrowheads="1"/>
            </p:cNvSpPr>
            <p:nvPr/>
          </p:nvSpPr>
          <p:spPr bwMode="auto">
            <a:xfrm>
              <a:off x="341" y="2600"/>
              <a:ext cx="5078" cy="14"/>
            </a:xfrm>
            <a:prstGeom prst="rect">
              <a:avLst/>
            </a:prstGeom>
            <a:solidFill>
              <a:srgbClr val="000080"/>
            </a:solidFill>
            <a:ln w="9525">
              <a:noFill/>
              <a:miter lim="800000"/>
              <a:headEnd/>
              <a:tailEnd/>
            </a:ln>
          </p:spPr>
          <p:txBody>
            <a:bodyPr/>
            <a:lstStyle/>
            <a:p>
              <a:endParaRPr lang="pt-BR"/>
            </a:p>
          </p:txBody>
        </p:sp>
        <p:sp>
          <p:nvSpPr>
            <p:cNvPr id="42036" name="Line 111"/>
            <p:cNvSpPr>
              <a:spLocks noChangeShapeType="1"/>
            </p:cNvSpPr>
            <p:nvPr/>
          </p:nvSpPr>
          <p:spPr bwMode="auto">
            <a:xfrm>
              <a:off x="341" y="2783"/>
              <a:ext cx="5078" cy="1"/>
            </a:xfrm>
            <a:prstGeom prst="line">
              <a:avLst/>
            </a:prstGeom>
            <a:noFill/>
            <a:ln w="0">
              <a:solidFill>
                <a:srgbClr val="000080"/>
              </a:solidFill>
              <a:round/>
              <a:headEnd/>
              <a:tailEnd/>
            </a:ln>
          </p:spPr>
          <p:txBody>
            <a:bodyPr/>
            <a:lstStyle/>
            <a:p>
              <a:endParaRPr lang="pt-BR"/>
            </a:p>
          </p:txBody>
        </p:sp>
        <p:sp>
          <p:nvSpPr>
            <p:cNvPr id="42037" name="Rectangle 112"/>
            <p:cNvSpPr>
              <a:spLocks noChangeArrowheads="1"/>
            </p:cNvSpPr>
            <p:nvPr/>
          </p:nvSpPr>
          <p:spPr bwMode="auto">
            <a:xfrm>
              <a:off x="341" y="2783"/>
              <a:ext cx="5078" cy="15"/>
            </a:xfrm>
            <a:prstGeom prst="rect">
              <a:avLst/>
            </a:prstGeom>
            <a:solidFill>
              <a:srgbClr val="000080"/>
            </a:solidFill>
            <a:ln w="9525">
              <a:noFill/>
              <a:miter lim="800000"/>
              <a:headEnd/>
              <a:tailEnd/>
            </a:ln>
          </p:spPr>
          <p:txBody>
            <a:bodyPr/>
            <a:lstStyle/>
            <a:p>
              <a:endParaRPr lang="pt-BR"/>
            </a:p>
          </p:txBody>
        </p:sp>
        <p:sp>
          <p:nvSpPr>
            <p:cNvPr id="42038" name="Line 113"/>
            <p:cNvSpPr>
              <a:spLocks noChangeShapeType="1"/>
            </p:cNvSpPr>
            <p:nvPr/>
          </p:nvSpPr>
          <p:spPr bwMode="auto">
            <a:xfrm>
              <a:off x="341" y="2967"/>
              <a:ext cx="5078" cy="1"/>
            </a:xfrm>
            <a:prstGeom prst="line">
              <a:avLst/>
            </a:prstGeom>
            <a:noFill/>
            <a:ln w="0">
              <a:solidFill>
                <a:srgbClr val="000080"/>
              </a:solidFill>
              <a:round/>
              <a:headEnd/>
              <a:tailEnd/>
            </a:ln>
          </p:spPr>
          <p:txBody>
            <a:bodyPr/>
            <a:lstStyle/>
            <a:p>
              <a:endParaRPr lang="pt-BR"/>
            </a:p>
          </p:txBody>
        </p:sp>
        <p:sp>
          <p:nvSpPr>
            <p:cNvPr id="42039" name="Rectangle 114"/>
            <p:cNvSpPr>
              <a:spLocks noChangeArrowheads="1"/>
            </p:cNvSpPr>
            <p:nvPr/>
          </p:nvSpPr>
          <p:spPr bwMode="auto">
            <a:xfrm>
              <a:off x="341" y="2967"/>
              <a:ext cx="5078" cy="15"/>
            </a:xfrm>
            <a:prstGeom prst="rect">
              <a:avLst/>
            </a:prstGeom>
            <a:solidFill>
              <a:srgbClr val="000080"/>
            </a:solidFill>
            <a:ln w="9525">
              <a:noFill/>
              <a:miter lim="800000"/>
              <a:headEnd/>
              <a:tailEnd/>
            </a:ln>
          </p:spPr>
          <p:txBody>
            <a:bodyPr/>
            <a:lstStyle/>
            <a:p>
              <a:endParaRPr lang="pt-BR"/>
            </a:p>
          </p:txBody>
        </p:sp>
        <p:sp>
          <p:nvSpPr>
            <p:cNvPr id="42040" name="Line 115"/>
            <p:cNvSpPr>
              <a:spLocks noChangeShapeType="1"/>
            </p:cNvSpPr>
            <p:nvPr/>
          </p:nvSpPr>
          <p:spPr bwMode="auto">
            <a:xfrm>
              <a:off x="341" y="3151"/>
              <a:ext cx="5078" cy="1"/>
            </a:xfrm>
            <a:prstGeom prst="line">
              <a:avLst/>
            </a:prstGeom>
            <a:noFill/>
            <a:ln w="0">
              <a:solidFill>
                <a:srgbClr val="000080"/>
              </a:solidFill>
              <a:round/>
              <a:headEnd/>
              <a:tailEnd/>
            </a:ln>
          </p:spPr>
          <p:txBody>
            <a:bodyPr/>
            <a:lstStyle/>
            <a:p>
              <a:endParaRPr lang="pt-BR"/>
            </a:p>
          </p:txBody>
        </p:sp>
        <p:sp>
          <p:nvSpPr>
            <p:cNvPr id="42041" name="Rectangle 116"/>
            <p:cNvSpPr>
              <a:spLocks noChangeArrowheads="1"/>
            </p:cNvSpPr>
            <p:nvPr/>
          </p:nvSpPr>
          <p:spPr bwMode="auto">
            <a:xfrm>
              <a:off x="341" y="3151"/>
              <a:ext cx="5078" cy="14"/>
            </a:xfrm>
            <a:prstGeom prst="rect">
              <a:avLst/>
            </a:prstGeom>
            <a:solidFill>
              <a:srgbClr val="000080"/>
            </a:solidFill>
            <a:ln w="9525">
              <a:noFill/>
              <a:miter lim="800000"/>
              <a:headEnd/>
              <a:tailEnd/>
            </a:ln>
          </p:spPr>
          <p:txBody>
            <a:bodyPr/>
            <a:lstStyle/>
            <a:p>
              <a:endParaRPr lang="pt-BR"/>
            </a:p>
          </p:txBody>
        </p:sp>
        <p:sp>
          <p:nvSpPr>
            <p:cNvPr id="42042" name="Rectangle 117"/>
            <p:cNvSpPr>
              <a:spLocks noChangeArrowheads="1"/>
            </p:cNvSpPr>
            <p:nvPr/>
          </p:nvSpPr>
          <p:spPr bwMode="auto">
            <a:xfrm>
              <a:off x="341" y="3339"/>
              <a:ext cx="5106" cy="28"/>
            </a:xfrm>
            <a:prstGeom prst="rect">
              <a:avLst/>
            </a:prstGeom>
            <a:solidFill>
              <a:srgbClr val="000080"/>
            </a:solidFill>
            <a:ln w="9525">
              <a:noFill/>
              <a:miter lim="800000"/>
              <a:headEnd/>
              <a:tailEnd/>
            </a:ln>
          </p:spPr>
          <p:txBody>
            <a:bodyPr/>
            <a:lstStyle/>
            <a:p>
              <a:endParaRPr lang="pt-BR"/>
            </a:p>
          </p:txBody>
        </p:sp>
        <p:grpSp>
          <p:nvGrpSpPr>
            <p:cNvPr id="42043" name="Group 118"/>
            <p:cNvGrpSpPr>
              <a:grpSpLocks/>
            </p:cNvGrpSpPr>
            <p:nvPr/>
          </p:nvGrpSpPr>
          <p:grpSpPr bwMode="auto">
            <a:xfrm>
              <a:off x="3600" y="2315"/>
              <a:ext cx="348" cy="949"/>
              <a:chOff x="3600" y="2315"/>
              <a:chExt cx="348" cy="949"/>
            </a:xfrm>
          </p:grpSpPr>
          <p:sp>
            <p:nvSpPr>
              <p:cNvPr id="42044" name="Line 119"/>
              <p:cNvSpPr>
                <a:spLocks noChangeShapeType="1"/>
              </p:cNvSpPr>
              <p:nvPr/>
            </p:nvSpPr>
            <p:spPr bwMode="auto">
              <a:xfrm>
                <a:off x="3600" y="2315"/>
                <a:ext cx="336" cy="0"/>
              </a:xfrm>
              <a:prstGeom prst="line">
                <a:avLst/>
              </a:prstGeom>
              <a:noFill/>
              <a:ln w="28575">
                <a:solidFill>
                  <a:schemeClr val="tx1"/>
                </a:solidFill>
                <a:round/>
                <a:headEnd/>
                <a:tailEnd type="triangle" w="med" len="med"/>
              </a:ln>
            </p:spPr>
            <p:txBody>
              <a:bodyPr wrap="none"/>
              <a:lstStyle/>
              <a:p>
                <a:endParaRPr lang="pt-BR"/>
              </a:p>
            </p:txBody>
          </p:sp>
          <p:sp>
            <p:nvSpPr>
              <p:cNvPr id="42045" name="Line 120"/>
              <p:cNvSpPr>
                <a:spLocks noChangeShapeType="1"/>
              </p:cNvSpPr>
              <p:nvPr/>
            </p:nvSpPr>
            <p:spPr bwMode="auto">
              <a:xfrm>
                <a:off x="3600" y="2496"/>
                <a:ext cx="336" cy="0"/>
              </a:xfrm>
              <a:prstGeom prst="line">
                <a:avLst/>
              </a:prstGeom>
              <a:noFill/>
              <a:ln w="28575">
                <a:solidFill>
                  <a:schemeClr val="tx1"/>
                </a:solidFill>
                <a:round/>
                <a:headEnd/>
                <a:tailEnd type="triangle" w="med" len="med"/>
              </a:ln>
            </p:spPr>
            <p:txBody>
              <a:bodyPr wrap="none"/>
              <a:lstStyle/>
              <a:p>
                <a:endParaRPr lang="pt-BR"/>
              </a:p>
            </p:txBody>
          </p:sp>
          <p:sp>
            <p:nvSpPr>
              <p:cNvPr id="42046" name="Line 121"/>
              <p:cNvSpPr>
                <a:spLocks noChangeShapeType="1"/>
              </p:cNvSpPr>
              <p:nvPr/>
            </p:nvSpPr>
            <p:spPr bwMode="auto">
              <a:xfrm>
                <a:off x="3600" y="2688"/>
                <a:ext cx="336" cy="0"/>
              </a:xfrm>
              <a:prstGeom prst="line">
                <a:avLst/>
              </a:prstGeom>
              <a:noFill/>
              <a:ln w="28575">
                <a:solidFill>
                  <a:schemeClr val="tx1"/>
                </a:solidFill>
                <a:round/>
                <a:headEnd/>
                <a:tailEnd type="triangle" w="med" len="med"/>
              </a:ln>
            </p:spPr>
            <p:txBody>
              <a:bodyPr wrap="none"/>
              <a:lstStyle/>
              <a:p>
                <a:endParaRPr lang="pt-BR"/>
              </a:p>
            </p:txBody>
          </p:sp>
          <p:sp>
            <p:nvSpPr>
              <p:cNvPr id="42047" name="Line 122"/>
              <p:cNvSpPr>
                <a:spLocks noChangeShapeType="1"/>
              </p:cNvSpPr>
              <p:nvPr/>
            </p:nvSpPr>
            <p:spPr bwMode="auto">
              <a:xfrm>
                <a:off x="3612" y="2880"/>
                <a:ext cx="336" cy="0"/>
              </a:xfrm>
              <a:prstGeom prst="line">
                <a:avLst/>
              </a:prstGeom>
              <a:noFill/>
              <a:ln w="28575">
                <a:solidFill>
                  <a:schemeClr val="tx1"/>
                </a:solidFill>
                <a:round/>
                <a:headEnd/>
                <a:tailEnd type="triangle" w="med" len="med"/>
              </a:ln>
            </p:spPr>
            <p:txBody>
              <a:bodyPr wrap="none"/>
              <a:lstStyle/>
              <a:p>
                <a:endParaRPr lang="pt-BR"/>
              </a:p>
            </p:txBody>
          </p:sp>
          <p:sp>
            <p:nvSpPr>
              <p:cNvPr id="42048" name="Line 123"/>
              <p:cNvSpPr>
                <a:spLocks noChangeShapeType="1"/>
              </p:cNvSpPr>
              <p:nvPr/>
            </p:nvSpPr>
            <p:spPr bwMode="auto">
              <a:xfrm>
                <a:off x="3606" y="3072"/>
                <a:ext cx="336" cy="0"/>
              </a:xfrm>
              <a:prstGeom prst="line">
                <a:avLst/>
              </a:prstGeom>
              <a:noFill/>
              <a:ln w="28575">
                <a:solidFill>
                  <a:schemeClr val="tx1"/>
                </a:solidFill>
                <a:round/>
                <a:headEnd/>
                <a:tailEnd type="triangle" w="med" len="med"/>
              </a:ln>
            </p:spPr>
            <p:txBody>
              <a:bodyPr wrap="none"/>
              <a:lstStyle/>
              <a:p>
                <a:endParaRPr lang="pt-BR"/>
              </a:p>
            </p:txBody>
          </p:sp>
          <p:sp>
            <p:nvSpPr>
              <p:cNvPr id="42049" name="Line 124"/>
              <p:cNvSpPr>
                <a:spLocks noChangeShapeType="1"/>
              </p:cNvSpPr>
              <p:nvPr/>
            </p:nvSpPr>
            <p:spPr bwMode="auto">
              <a:xfrm>
                <a:off x="3606" y="3264"/>
                <a:ext cx="336" cy="0"/>
              </a:xfrm>
              <a:prstGeom prst="line">
                <a:avLst/>
              </a:prstGeom>
              <a:noFill/>
              <a:ln w="28575">
                <a:solidFill>
                  <a:schemeClr val="tx1"/>
                </a:solidFill>
                <a:round/>
                <a:headEnd/>
                <a:tailEnd type="triangle" w="med" len="med"/>
              </a:ln>
            </p:spPr>
            <p:txBody>
              <a:bodyPr wrap="none"/>
              <a:lstStyle/>
              <a:p>
                <a:endParaRPr lang="pt-BR"/>
              </a:p>
            </p:txBody>
          </p:sp>
        </p:grpSp>
      </p:grpSp>
      <p:sp>
        <p:nvSpPr>
          <p:cNvPr id="68" name="Rectangle 4">
            <a:extLst>
              <a:ext uri="{FF2B5EF4-FFF2-40B4-BE49-F238E27FC236}">
                <a16:creationId xmlns:a16="http://schemas.microsoft.com/office/drawing/2014/main" id="{86AA0813-9D64-4E16-828C-23706B9B069C}"/>
              </a:ext>
            </a:extLst>
          </p:cNvPr>
          <p:cNvSpPr>
            <a:spLocks noGrp="1" noChangeArrowheads="1"/>
          </p:cNvSpPr>
          <p:nvPr>
            <p:ph type="title"/>
          </p:nvPr>
        </p:nvSpPr>
        <p:spPr>
          <a:xfrm>
            <a:off x="647114" y="128120"/>
            <a:ext cx="7887286" cy="785813"/>
          </a:xfrm>
          <a:noFill/>
        </p:spPr>
        <p:txBody>
          <a:bodyPr/>
          <a:lstStyle/>
          <a:p>
            <a:pPr algn="ctr"/>
            <a:r>
              <a:rPr lang="en-US" dirty="0" err="1">
                <a:solidFill>
                  <a:schemeClr val="tx1"/>
                </a:solidFill>
              </a:rPr>
              <a:t>Preço</a:t>
            </a:r>
            <a:r>
              <a:rPr lang="en-US" dirty="0">
                <a:solidFill>
                  <a:schemeClr val="tx1"/>
                </a:solidFill>
              </a:rPr>
              <a:t> Real Versus Nominal</a:t>
            </a:r>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4"/>
          <p:cNvSpPr>
            <a:spLocks noChangeArrowheads="1"/>
          </p:cNvSpPr>
          <p:nvPr/>
        </p:nvSpPr>
        <p:spPr bwMode="auto">
          <a:xfrm>
            <a:off x="647700" y="4267200"/>
            <a:ext cx="8020050" cy="1981200"/>
          </a:xfrm>
          <a:prstGeom prst="rect">
            <a:avLst/>
          </a:prstGeom>
          <a:solidFill>
            <a:srgbClr val="F8F8F8"/>
          </a:solidFill>
          <a:ln w="12700">
            <a:solidFill>
              <a:srgbClr val="000000"/>
            </a:solidFill>
            <a:miter lim="800000"/>
            <a:headEnd/>
            <a:tailEnd/>
          </a:ln>
        </p:spPr>
        <p:txBody>
          <a:bodyPr wrap="none" anchor="ctr">
            <a:spAutoFit/>
          </a:bodyPr>
          <a:lstStyle/>
          <a:p>
            <a:endParaRPr lang="pt-BR"/>
          </a:p>
        </p:txBody>
      </p:sp>
      <p:sp>
        <p:nvSpPr>
          <p:cNvPr id="1031" name="Rectangle 5"/>
          <p:cNvSpPr>
            <a:spLocks noChangeArrowheads="1"/>
          </p:cNvSpPr>
          <p:nvPr/>
        </p:nvSpPr>
        <p:spPr bwMode="auto">
          <a:xfrm>
            <a:off x="647700" y="2152650"/>
            <a:ext cx="8020050" cy="1981200"/>
          </a:xfrm>
          <a:prstGeom prst="rect">
            <a:avLst/>
          </a:prstGeom>
          <a:solidFill>
            <a:srgbClr val="F8F8F8"/>
          </a:solidFill>
          <a:ln w="12700">
            <a:solidFill>
              <a:srgbClr val="000000"/>
            </a:solidFill>
            <a:miter lim="800000"/>
            <a:headEnd/>
            <a:tailEnd/>
          </a:ln>
        </p:spPr>
        <p:txBody>
          <a:bodyPr wrap="none" anchor="ctr">
            <a:spAutoFit/>
          </a:bodyPr>
          <a:lstStyle/>
          <a:p>
            <a:endParaRPr lang="pt-BR"/>
          </a:p>
        </p:txBody>
      </p:sp>
      <p:sp>
        <p:nvSpPr>
          <p:cNvPr id="1032" name="Rectangle 6"/>
          <p:cNvSpPr>
            <a:spLocks noGrp="1" noChangeArrowheads="1"/>
          </p:cNvSpPr>
          <p:nvPr>
            <p:ph type="title"/>
          </p:nvPr>
        </p:nvSpPr>
        <p:spPr>
          <a:xfrm>
            <a:off x="1022152" y="119282"/>
            <a:ext cx="7118350" cy="785813"/>
          </a:xfrm>
          <a:noFill/>
        </p:spPr>
        <p:txBody>
          <a:bodyPr/>
          <a:lstStyle/>
          <a:p>
            <a:pPr algn="ctr"/>
            <a:r>
              <a:rPr lang="en-US" dirty="0" err="1">
                <a:solidFill>
                  <a:schemeClr val="tx1"/>
                </a:solidFill>
              </a:rPr>
              <a:t>Preço</a:t>
            </a:r>
            <a:r>
              <a:rPr lang="en-US" dirty="0">
                <a:solidFill>
                  <a:schemeClr val="tx1"/>
                </a:solidFill>
              </a:rPr>
              <a:t> Real Versus Nominal</a:t>
            </a:r>
          </a:p>
        </p:txBody>
      </p:sp>
      <p:sp>
        <p:nvSpPr>
          <p:cNvPr id="1033" name="Rectangle 7"/>
          <p:cNvSpPr>
            <a:spLocks noGrp="1" noChangeArrowheads="1"/>
          </p:cNvSpPr>
          <p:nvPr>
            <p:ph type="body" sz="half" idx="1"/>
          </p:nvPr>
        </p:nvSpPr>
        <p:spPr>
          <a:xfrm>
            <a:off x="407988" y="999985"/>
            <a:ext cx="8462962" cy="1168400"/>
          </a:xfrm>
          <a:noFill/>
        </p:spPr>
        <p:txBody>
          <a:bodyPr/>
          <a:lstStyle/>
          <a:p>
            <a:pPr>
              <a:buClrTx/>
              <a:buFont typeface="Wingdings" panose="05000000000000000000" pitchFamily="2" charset="2"/>
              <a:buChar char="§"/>
            </a:pPr>
            <a:r>
              <a:rPr lang="pt-BR" sz="2800" dirty="0">
                <a:solidFill>
                  <a:schemeClr val="tx1"/>
                </a:solidFill>
              </a:rPr>
              <a:t>Logo, a variação do índice de inflação nos mostra a taxa de inflação em um determinado período.</a:t>
            </a:r>
          </a:p>
        </p:txBody>
      </p:sp>
      <p:graphicFrame>
        <p:nvGraphicFramePr>
          <p:cNvPr id="1026" name="Object 8"/>
          <p:cNvGraphicFramePr>
            <a:graphicFrameLocks noChangeAspect="1"/>
          </p:cNvGraphicFramePr>
          <p:nvPr/>
        </p:nvGraphicFramePr>
        <p:xfrm>
          <a:off x="800100" y="2786063"/>
          <a:ext cx="7118350" cy="1316037"/>
        </p:xfrm>
        <a:graphic>
          <a:graphicData uri="http://schemas.openxmlformats.org/presentationml/2006/ole">
            <mc:AlternateContent xmlns:mc="http://schemas.openxmlformats.org/markup-compatibility/2006">
              <mc:Choice xmlns:v="urn:schemas-microsoft-com:vml" Requires="v">
                <p:oleObj spid="_x0000_s1026" name="Equation" r:id="rId3" imgW="2222280" imgH="482400" progId="Equation.3">
                  <p:embed/>
                </p:oleObj>
              </mc:Choice>
              <mc:Fallback>
                <p:oleObj name="Equation" r:id="rId3" imgW="2222280" imgH="4824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 y="2786063"/>
                        <a:ext cx="7118350" cy="1316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9"/>
          <p:cNvGraphicFramePr>
            <a:graphicFrameLocks noChangeAspect="1"/>
          </p:cNvGraphicFramePr>
          <p:nvPr/>
        </p:nvGraphicFramePr>
        <p:xfrm>
          <a:off x="855663" y="4814888"/>
          <a:ext cx="7180262" cy="1344612"/>
        </p:xfrm>
        <a:graphic>
          <a:graphicData uri="http://schemas.openxmlformats.org/presentationml/2006/ole">
            <mc:AlternateContent xmlns:mc="http://schemas.openxmlformats.org/markup-compatibility/2006">
              <mc:Choice xmlns:v="urn:schemas-microsoft-com:vml" Requires="v">
                <p:oleObj spid="_x0000_s1027" name="Equation" r:id="rId5" imgW="2476440" imgH="482400" progId="Equation.3">
                  <p:embed/>
                </p:oleObj>
              </mc:Choice>
              <mc:Fallback>
                <p:oleObj name="Equation" r:id="rId5" imgW="2476440" imgH="4824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663" y="4814888"/>
                        <a:ext cx="7180262" cy="134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Text Box 10"/>
          <p:cNvSpPr txBox="1">
            <a:spLocks noChangeArrowheads="1"/>
          </p:cNvSpPr>
          <p:nvPr/>
        </p:nvSpPr>
        <p:spPr bwMode="auto">
          <a:xfrm>
            <a:off x="800100" y="2114550"/>
            <a:ext cx="6629400" cy="519113"/>
          </a:xfrm>
          <a:prstGeom prst="rect">
            <a:avLst/>
          </a:prstGeom>
          <a:noFill/>
          <a:ln w="12700">
            <a:noFill/>
            <a:miter lim="800000"/>
            <a:headEnd/>
            <a:tailEnd/>
          </a:ln>
        </p:spPr>
        <p:txBody>
          <a:bodyPr>
            <a:spAutoFit/>
          </a:bodyPr>
          <a:lstStyle/>
          <a:p>
            <a:pPr>
              <a:spcBef>
                <a:spcPct val="50000"/>
              </a:spcBef>
            </a:pPr>
            <a:r>
              <a:rPr lang="en-US" sz="2800" b="1"/>
              <a:t>Taxa de Inflação em 1995</a:t>
            </a:r>
          </a:p>
        </p:txBody>
      </p:sp>
      <p:sp>
        <p:nvSpPr>
          <p:cNvPr id="1035" name="Text Box 11"/>
          <p:cNvSpPr txBox="1">
            <a:spLocks noChangeArrowheads="1"/>
          </p:cNvSpPr>
          <p:nvPr/>
        </p:nvSpPr>
        <p:spPr bwMode="auto">
          <a:xfrm>
            <a:off x="781050" y="4248150"/>
            <a:ext cx="6629400" cy="519113"/>
          </a:xfrm>
          <a:prstGeom prst="rect">
            <a:avLst/>
          </a:prstGeom>
          <a:noFill/>
          <a:ln w="12700">
            <a:noFill/>
            <a:miter lim="800000"/>
            <a:headEnd/>
            <a:tailEnd/>
          </a:ln>
        </p:spPr>
        <p:txBody>
          <a:bodyPr>
            <a:spAutoFit/>
          </a:bodyPr>
          <a:lstStyle/>
          <a:p>
            <a:pPr>
              <a:spcBef>
                <a:spcPct val="50000"/>
              </a:spcBef>
            </a:pPr>
            <a:r>
              <a:rPr lang="en-US" sz="2800" b="1"/>
              <a:t>Taxa de Inflação no Período 1995-99</a:t>
            </a:r>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6" name="Rectangle 5"/>
          <p:cNvSpPr>
            <a:spLocks noGrp="1" noChangeArrowheads="1"/>
          </p:cNvSpPr>
          <p:nvPr>
            <p:ph type="body" idx="1"/>
          </p:nvPr>
        </p:nvSpPr>
        <p:spPr>
          <a:xfrm>
            <a:off x="239173" y="1007565"/>
            <a:ext cx="8763539" cy="2936875"/>
          </a:xfrm>
          <a:noFill/>
        </p:spPr>
        <p:txBody>
          <a:bodyPr/>
          <a:lstStyle/>
          <a:p>
            <a:pPr algn="just">
              <a:buClrTx/>
              <a:buFont typeface="Wingdings" panose="05000000000000000000" pitchFamily="2" charset="2"/>
              <a:buChar char="§"/>
            </a:pPr>
            <a:r>
              <a:rPr lang="en-US" sz="2800" b="1" dirty="0" err="1">
                <a:solidFill>
                  <a:schemeClr val="tx1"/>
                </a:solidFill>
              </a:rPr>
              <a:t>Calculando</a:t>
            </a:r>
            <a:r>
              <a:rPr lang="en-US" sz="2800" b="1" dirty="0">
                <a:solidFill>
                  <a:schemeClr val="tx1"/>
                </a:solidFill>
              </a:rPr>
              <a:t> </a:t>
            </a:r>
            <a:r>
              <a:rPr lang="en-US" sz="2800" b="1" dirty="0" err="1">
                <a:solidFill>
                  <a:schemeClr val="tx1"/>
                </a:solidFill>
              </a:rPr>
              <a:t>os</a:t>
            </a:r>
            <a:r>
              <a:rPr lang="en-US" sz="2800" b="1" dirty="0">
                <a:solidFill>
                  <a:schemeClr val="tx1"/>
                </a:solidFill>
              </a:rPr>
              <a:t> </a:t>
            </a:r>
            <a:r>
              <a:rPr lang="en-US" sz="2800" b="1" dirty="0" err="1">
                <a:solidFill>
                  <a:schemeClr val="tx1"/>
                </a:solidFill>
              </a:rPr>
              <a:t>Preços</a:t>
            </a:r>
            <a:r>
              <a:rPr lang="en-US" sz="2800" b="1" dirty="0">
                <a:solidFill>
                  <a:schemeClr val="tx1"/>
                </a:solidFill>
              </a:rPr>
              <a:t> </a:t>
            </a:r>
            <a:r>
              <a:rPr lang="en-US" sz="2800" b="1" dirty="0" err="1">
                <a:solidFill>
                  <a:schemeClr val="tx1"/>
                </a:solidFill>
              </a:rPr>
              <a:t>Reais</a:t>
            </a:r>
            <a:endParaRPr lang="en-US" sz="2800" b="1" dirty="0">
              <a:solidFill>
                <a:schemeClr val="tx1"/>
              </a:solidFill>
            </a:endParaRPr>
          </a:p>
          <a:p>
            <a:pPr lvl="1" algn="just">
              <a:buClrTx/>
              <a:buFont typeface="Wingdings" panose="05000000000000000000" pitchFamily="2" charset="2"/>
              <a:buChar char="§"/>
            </a:pPr>
            <a:r>
              <a:rPr lang="pt-BR" sz="2400" dirty="0">
                <a:solidFill>
                  <a:schemeClr val="tx1"/>
                </a:solidFill>
              </a:rPr>
              <a:t>Utilizando o índice de preços ao consumidor podemos descontar  a  taxa  de  inflação  de  um  preço  nominal (valor monetário em moeda corrente).</a:t>
            </a:r>
          </a:p>
          <a:p>
            <a:pPr lvl="1" algn="just">
              <a:buClrTx/>
              <a:buFont typeface="Wingdings" panose="05000000000000000000" pitchFamily="2" charset="2"/>
              <a:buChar char="§"/>
            </a:pPr>
            <a:r>
              <a:rPr lang="pt-BR" sz="2400" dirty="0">
                <a:solidFill>
                  <a:schemeClr val="tx1"/>
                </a:solidFill>
              </a:rPr>
              <a:t>Descontando  a inflação de um preço nominal temos o seu valor real (preço real).</a:t>
            </a:r>
          </a:p>
          <a:p>
            <a:pPr algn="just">
              <a:buFont typeface="Wingdings" panose="05000000000000000000" pitchFamily="2" charset="2"/>
              <a:buChar char="§"/>
            </a:pPr>
            <a:endParaRPr lang="en-US" sz="2400" dirty="0">
              <a:solidFill>
                <a:schemeClr val="tx1"/>
              </a:solidFill>
            </a:endParaRPr>
          </a:p>
        </p:txBody>
      </p:sp>
      <p:grpSp>
        <p:nvGrpSpPr>
          <p:cNvPr id="2057" name="Group 10"/>
          <p:cNvGrpSpPr>
            <a:grpSpLocks/>
          </p:cNvGrpSpPr>
          <p:nvPr/>
        </p:nvGrpSpPr>
        <p:grpSpPr bwMode="auto">
          <a:xfrm>
            <a:off x="209550" y="3873574"/>
            <a:ext cx="8793163" cy="1528762"/>
            <a:chOff x="300" y="2156"/>
            <a:chExt cx="5178" cy="889"/>
          </a:xfrm>
        </p:grpSpPr>
        <p:sp>
          <p:nvSpPr>
            <p:cNvPr id="190472" name="Rectangle 8"/>
            <p:cNvSpPr>
              <a:spLocks noChangeArrowheads="1"/>
            </p:cNvSpPr>
            <p:nvPr/>
          </p:nvSpPr>
          <p:spPr bwMode="auto">
            <a:xfrm>
              <a:off x="300" y="2156"/>
              <a:ext cx="5178" cy="889"/>
            </a:xfrm>
            <a:prstGeom prst="rect">
              <a:avLst/>
            </a:prstGeom>
            <a:solidFill>
              <a:srgbClr val="F8F8F8"/>
            </a:solidFill>
            <a:ln w="12700">
              <a:solidFill>
                <a:schemeClr val="tx1"/>
              </a:solidFill>
              <a:miter lim="800000"/>
              <a:headEnd/>
              <a:tailEnd/>
            </a:ln>
            <a:effectLst>
              <a:outerShdw dist="107763" dir="2700000" algn="ctr" rotWithShape="0">
                <a:srgbClr val="B2B2B2"/>
              </a:outerShdw>
            </a:effectLst>
          </p:spPr>
          <p:txBody>
            <a:bodyPr wrap="none" anchor="ctr"/>
            <a:lstStyle/>
            <a:p>
              <a:pPr>
                <a:defRPr/>
              </a:pPr>
              <a:endParaRPr lang="pt-BR"/>
            </a:p>
          </p:txBody>
        </p:sp>
        <p:graphicFrame>
          <p:nvGraphicFramePr>
            <p:cNvPr id="2050" name="Object 6"/>
            <p:cNvGraphicFramePr>
              <a:graphicFrameLocks noChangeAspect="1"/>
            </p:cNvGraphicFramePr>
            <p:nvPr>
              <p:extLst>
                <p:ext uri="{D42A27DB-BD31-4B8C-83A1-F6EECF244321}">
                  <p14:modId xmlns:p14="http://schemas.microsoft.com/office/powerpoint/2010/main" val="3963336781"/>
                </p:ext>
              </p:extLst>
            </p:nvPr>
          </p:nvGraphicFramePr>
          <p:xfrm>
            <a:off x="433" y="2239"/>
            <a:ext cx="4945" cy="678"/>
          </p:xfrm>
          <a:graphic>
            <a:graphicData uri="http://schemas.openxmlformats.org/presentationml/2006/ole">
              <mc:AlternateContent xmlns:mc="http://schemas.openxmlformats.org/markup-compatibility/2006">
                <mc:Choice xmlns:v="urn:schemas-microsoft-com:vml" Requires="v">
                  <p:oleObj spid="_x0000_s2050" name="Equation" r:id="rId4" imgW="3149280" imgH="431640" progId="Equation.DSMT4">
                    <p:embed/>
                  </p:oleObj>
                </mc:Choice>
                <mc:Fallback>
                  <p:oleObj name="Equation" r:id="rId4" imgW="3149280" imgH="43164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 y="2239"/>
                          <a:ext cx="4945" cy="678"/>
                        </a:xfrm>
                        <a:prstGeom prst="rect">
                          <a:avLst/>
                        </a:prstGeom>
                        <a:solidFill>
                          <a:srgbClr val="F8F8F8"/>
                        </a:solidFill>
                        <a:ln>
                          <a:noFill/>
                        </a:ln>
                      </p:spPr>
                    </p:pic>
                  </p:oleObj>
                </mc:Fallback>
              </mc:AlternateContent>
            </a:graphicData>
          </a:graphic>
        </p:graphicFrame>
      </p:grpSp>
      <p:sp>
        <p:nvSpPr>
          <p:cNvPr id="2058" name="Text Box 7"/>
          <p:cNvSpPr txBox="1">
            <a:spLocks noChangeArrowheads="1"/>
          </p:cNvSpPr>
          <p:nvPr/>
        </p:nvSpPr>
        <p:spPr bwMode="auto">
          <a:xfrm>
            <a:off x="479425" y="4692724"/>
            <a:ext cx="1827213" cy="336550"/>
          </a:xfrm>
          <a:prstGeom prst="rect">
            <a:avLst/>
          </a:prstGeom>
          <a:noFill/>
          <a:ln w="12700">
            <a:noFill/>
            <a:miter lim="800000"/>
            <a:headEnd/>
            <a:tailEnd/>
          </a:ln>
        </p:spPr>
        <p:txBody>
          <a:bodyPr wrap="none">
            <a:spAutoFit/>
          </a:bodyPr>
          <a:lstStyle/>
          <a:p>
            <a:r>
              <a:rPr lang="en-US" sz="1600" b="1">
                <a:latin typeface="Arial" charset="0"/>
              </a:rPr>
              <a:t>(Ano Base = 100)</a:t>
            </a:r>
          </a:p>
        </p:txBody>
      </p:sp>
      <p:sp>
        <p:nvSpPr>
          <p:cNvPr id="14" name="Rectangle 6">
            <a:extLst>
              <a:ext uri="{FF2B5EF4-FFF2-40B4-BE49-F238E27FC236}">
                <a16:creationId xmlns:a16="http://schemas.microsoft.com/office/drawing/2014/main" id="{67BC7BF1-C1B2-4047-87B8-F8B3533F771E}"/>
              </a:ext>
            </a:extLst>
          </p:cNvPr>
          <p:cNvSpPr>
            <a:spLocks noGrp="1" noChangeArrowheads="1"/>
          </p:cNvSpPr>
          <p:nvPr>
            <p:ph type="title"/>
          </p:nvPr>
        </p:nvSpPr>
        <p:spPr>
          <a:xfrm>
            <a:off x="1022152" y="119282"/>
            <a:ext cx="7118350" cy="785813"/>
          </a:xfrm>
          <a:noFill/>
        </p:spPr>
        <p:txBody>
          <a:bodyPr/>
          <a:lstStyle/>
          <a:p>
            <a:pPr algn="ctr"/>
            <a:r>
              <a:rPr lang="en-US" dirty="0" err="1">
                <a:solidFill>
                  <a:schemeClr val="tx1"/>
                </a:solidFill>
              </a:rPr>
              <a:t>Preço</a:t>
            </a:r>
            <a:r>
              <a:rPr lang="en-US" dirty="0">
                <a:solidFill>
                  <a:schemeClr val="tx1"/>
                </a:solidFill>
              </a:rPr>
              <a:t> Real Versus Nominal</a:t>
            </a:r>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3" name="Rectangle 43"/>
          <p:cNvSpPr>
            <a:spLocks noGrp="1" noChangeArrowheads="1"/>
          </p:cNvSpPr>
          <p:nvPr>
            <p:ph type="title"/>
          </p:nvPr>
        </p:nvSpPr>
        <p:spPr>
          <a:xfrm>
            <a:off x="-239150" y="-28762"/>
            <a:ext cx="9578951" cy="831850"/>
          </a:xfrm>
          <a:noFill/>
        </p:spPr>
        <p:txBody>
          <a:bodyPr/>
          <a:lstStyle/>
          <a:p>
            <a:pPr algn="ctr"/>
            <a:r>
              <a:rPr lang="en-US" sz="3000" dirty="0">
                <a:solidFill>
                  <a:schemeClr val="tx1"/>
                </a:solidFill>
              </a:rPr>
              <a:t>Um </a:t>
            </a:r>
            <a:r>
              <a:rPr lang="en-US" sz="3000" dirty="0" err="1">
                <a:solidFill>
                  <a:schemeClr val="tx1"/>
                </a:solidFill>
              </a:rPr>
              <a:t>Exemplo</a:t>
            </a:r>
            <a:r>
              <a:rPr lang="en-US" sz="3000" dirty="0">
                <a:solidFill>
                  <a:schemeClr val="tx1"/>
                </a:solidFill>
              </a:rPr>
              <a:t>: </a:t>
            </a:r>
            <a:r>
              <a:rPr lang="en-US" sz="3000" dirty="0" err="1">
                <a:solidFill>
                  <a:schemeClr val="tx1"/>
                </a:solidFill>
              </a:rPr>
              <a:t>Calculando</a:t>
            </a:r>
            <a:r>
              <a:rPr lang="en-US" sz="3000" dirty="0">
                <a:solidFill>
                  <a:schemeClr val="tx1"/>
                </a:solidFill>
              </a:rPr>
              <a:t> o </a:t>
            </a:r>
            <a:r>
              <a:rPr lang="en-US" sz="3000" dirty="0" err="1">
                <a:solidFill>
                  <a:schemeClr val="tx1"/>
                </a:solidFill>
              </a:rPr>
              <a:t>Preço</a:t>
            </a:r>
            <a:r>
              <a:rPr lang="en-US" sz="3000" dirty="0">
                <a:solidFill>
                  <a:schemeClr val="tx1"/>
                </a:solidFill>
              </a:rPr>
              <a:t> Real do Leite</a:t>
            </a:r>
          </a:p>
        </p:txBody>
      </p:sp>
      <p:pic>
        <p:nvPicPr>
          <p:cNvPr id="43014" name="Picture 44"/>
          <p:cNvPicPr>
            <a:picLocks noChangeAspect="1" noChangeArrowheads="1"/>
          </p:cNvPicPr>
          <p:nvPr/>
        </p:nvPicPr>
        <p:blipFill>
          <a:blip r:embed="rId3" cstate="print"/>
          <a:srcRect/>
          <a:stretch>
            <a:fillRect/>
          </a:stretch>
        </p:blipFill>
        <p:spPr bwMode="auto">
          <a:xfrm>
            <a:off x="-25400" y="1236197"/>
            <a:ext cx="9196388" cy="4514850"/>
          </a:xfrm>
          <a:prstGeom prst="rect">
            <a:avLst/>
          </a:prstGeom>
          <a:noFill/>
          <a:ln w="12700">
            <a:noFill/>
            <a:miter lim="800000"/>
            <a:headEnd/>
            <a:tailEnd/>
          </a:ln>
        </p:spPr>
      </p:pic>
    </p:spTree>
  </p:cSld>
  <p:clrMapOvr>
    <a:masterClrMapping/>
  </p:clrMapOvr>
  <p:transition spd="med">
    <p:zoom dir="in"/>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96" name="Rectangle 20"/>
          <p:cNvSpPr>
            <a:spLocks noChangeArrowheads="1"/>
          </p:cNvSpPr>
          <p:nvPr/>
        </p:nvSpPr>
        <p:spPr bwMode="auto">
          <a:xfrm>
            <a:off x="190500" y="4061213"/>
            <a:ext cx="8832850" cy="1428750"/>
          </a:xfrm>
          <a:prstGeom prst="rect">
            <a:avLst/>
          </a:prstGeom>
          <a:solidFill>
            <a:srgbClr val="F8F8F8"/>
          </a:solidFill>
          <a:ln w="12700">
            <a:solidFill>
              <a:srgbClr val="000000"/>
            </a:solidFill>
            <a:miter lim="800000"/>
            <a:headEnd/>
            <a:tailEnd/>
          </a:ln>
          <a:effectLst>
            <a:outerShdw dist="107763" dir="2700000" algn="ctr" rotWithShape="0">
              <a:srgbClr val="B2B2B2"/>
            </a:outerShdw>
          </a:effectLst>
        </p:spPr>
        <p:txBody>
          <a:bodyPr anchor="ctr">
            <a:spAutoFit/>
          </a:bodyPr>
          <a:lstStyle/>
          <a:p>
            <a:pPr>
              <a:defRPr/>
            </a:pPr>
            <a:endParaRPr lang="pt-BR"/>
          </a:p>
        </p:txBody>
      </p:sp>
      <p:sp>
        <p:nvSpPr>
          <p:cNvPr id="3081" name="Rectangle 4"/>
          <p:cNvSpPr>
            <a:spLocks noGrp="1" noChangeArrowheads="1"/>
          </p:cNvSpPr>
          <p:nvPr>
            <p:ph type="title"/>
          </p:nvPr>
        </p:nvSpPr>
        <p:spPr>
          <a:xfrm>
            <a:off x="398784" y="101111"/>
            <a:ext cx="8318500" cy="785813"/>
          </a:xfrm>
          <a:noFill/>
        </p:spPr>
        <p:txBody>
          <a:bodyPr/>
          <a:lstStyle/>
          <a:p>
            <a:pPr algn="ctr"/>
            <a:r>
              <a:rPr lang="en-US" sz="3200" dirty="0" err="1">
                <a:solidFill>
                  <a:schemeClr val="tx1"/>
                </a:solidFill>
              </a:rPr>
              <a:t>Mais</a:t>
            </a:r>
            <a:r>
              <a:rPr lang="en-US" sz="3200" dirty="0">
                <a:solidFill>
                  <a:schemeClr val="tx1"/>
                </a:solidFill>
              </a:rPr>
              <a:t> </a:t>
            </a:r>
            <a:r>
              <a:rPr lang="en-US" sz="3200" dirty="0" err="1">
                <a:solidFill>
                  <a:schemeClr val="tx1"/>
                </a:solidFill>
              </a:rPr>
              <a:t>Exemplos</a:t>
            </a:r>
            <a:r>
              <a:rPr lang="en-US" sz="3200" dirty="0">
                <a:solidFill>
                  <a:schemeClr val="tx1"/>
                </a:solidFill>
              </a:rPr>
              <a:t>: </a:t>
            </a:r>
            <a:r>
              <a:rPr lang="en-US" sz="3200" dirty="0" err="1">
                <a:solidFill>
                  <a:schemeClr val="tx1"/>
                </a:solidFill>
              </a:rPr>
              <a:t>Calculando</a:t>
            </a:r>
            <a:r>
              <a:rPr lang="en-US" sz="3200" dirty="0">
                <a:solidFill>
                  <a:schemeClr val="tx1"/>
                </a:solidFill>
              </a:rPr>
              <a:t> </a:t>
            </a:r>
            <a:r>
              <a:rPr lang="en-US" sz="3200" dirty="0" err="1">
                <a:solidFill>
                  <a:schemeClr val="tx1"/>
                </a:solidFill>
              </a:rPr>
              <a:t>Preços</a:t>
            </a:r>
            <a:r>
              <a:rPr lang="en-US" sz="3200" dirty="0">
                <a:solidFill>
                  <a:schemeClr val="tx1"/>
                </a:solidFill>
              </a:rPr>
              <a:t> </a:t>
            </a:r>
            <a:r>
              <a:rPr lang="en-US" sz="3200" dirty="0" err="1">
                <a:solidFill>
                  <a:schemeClr val="tx1"/>
                </a:solidFill>
              </a:rPr>
              <a:t>Reais</a:t>
            </a:r>
            <a:endParaRPr lang="en-US" sz="3200" dirty="0">
              <a:solidFill>
                <a:schemeClr val="tx1"/>
              </a:solidFill>
            </a:endParaRPr>
          </a:p>
        </p:txBody>
      </p:sp>
      <p:sp>
        <p:nvSpPr>
          <p:cNvPr id="178187" name="Rectangle 11"/>
          <p:cNvSpPr>
            <a:spLocks noChangeArrowheads="1"/>
          </p:cNvSpPr>
          <p:nvPr/>
        </p:nvSpPr>
        <p:spPr bwMode="auto">
          <a:xfrm>
            <a:off x="190500" y="2346713"/>
            <a:ext cx="8832850" cy="1428750"/>
          </a:xfrm>
          <a:prstGeom prst="rect">
            <a:avLst/>
          </a:prstGeom>
          <a:solidFill>
            <a:srgbClr val="F8F8F8"/>
          </a:solidFill>
          <a:ln w="12700">
            <a:solidFill>
              <a:srgbClr val="000000"/>
            </a:solidFill>
            <a:miter lim="800000"/>
            <a:headEnd/>
            <a:tailEnd/>
          </a:ln>
          <a:effectLst>
            <a:outerShdw dist="107763" dir="2700000" algn="ctr" rotWithShape="0">
              <a:srgbClr val="B2B2B2"/>
            </a:outerShdw>
          </a:effectLst>
        </p:spPr>
        <p:txBody>
          <a:bodyPr anchor="ctr">
            <a:spAutoFit/>
          </a:bodyPr>
          <a:lstStyle/>
          <a:p>
            <a:pPr>
              <a:defRPr/>
            </a:pPr>
            <a:endParaRPr lang="pt-BR"/>
          </a:p>
        </p:txBody>
      </p:sp>
      <p:graphicFrame>
        <p:nvGraphicFramePr>
          <p:cNvPr id="3074" name="Object 6">
            <a:hlinkClick r:id="" action="ppaction://ole?verb=0"/>
          </p:cNvPr>
          <p:cNvGraphicFramePr>
            <a:graphicFrameLocks/>
          </p:cNvGraphicFramePr>
          <p:nvPr>
            <p:extLst>
              <p:ext uri="{D42A27DB-BD31-4B8C-83A1-F6EECF244321}">
                <p14:modId xmlns:p14="http://schemas.microsoft.com/office/powerpoint/2010/main" val="1085385293"/>
              </p:ext>
            </p:extLst>
          </p:nvPr>
        </p:nvGraphicFramePr>
        <p:xfrm>
          <a:off x="215900" y="2480063"/>
          <a:ext cx="8789988" cy="1111250"/>
        </p:xfrm>
        <a:graphic>
          <a:graphicData uri="http://schemas.openxmlformats.org/presentationml/2006/ole">
            <mc:AlternateContent xmlns:mc="http://schemas.openxmlformats.org/markup-compatibility/2006">
              <mc:Choice xmlns:v="urn:schemas-microsoft-com:vml" Requires="v">
                <p:oleObj spid="_x0000_s3074" name="Equation" r:id="rId4" imgW="3517560" imgH="444240" progId="Equation.3">
                  <p:embed/>
                </p:oleObj>
              </mc:Choice>
              <mc:Fallback>
                <p:oleObj name="Equation" r:id="rId4" imgW="3517560" imgH="444240" progId="Equation.3">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00" y="2480063"/>
                        <a:ext cx="8789988"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3" name="Text Box 9"/>
          <p:cNvSpPr txBox="1">
            <a:spLocks noChangeArrowheads="1"/>
          </p:cNvSpPr>
          <p:nvPr/>
        </p:nvSpPr>
        <p:spPr bwMode="auto">
          <a:xfrm>
            <a:off x="1635125" y="3188088"/>
            <a:ext cx="1485900" cy="366713"/>
          </a:xfrm>
          <a:prstGeom prst="rect">
            <a:avLst/>
          </a:prstGeom>
          <a:noFill/>
          <a:ln w="12700">
            <a:noFill/>
            <a:miter lim="800000"/>
            <a:headEnd/>
            <a:tailEnd/>
          </a:ln>
        </p:spPr>
        <p:txBody>
          <a:bodyPr wrap="none">
            <a:spAutoFit/>
          </a:bodyPr>
          <a:lstStyle/>
          <a:p>
            <a:r>
              <a:rPr lang="en-US" sz="1800" b="1">
                <a:latin typeface="Arial" charset="0"/>
              </a:rPr>
              <a:t>(1970 = 100)</a:t>
            </a:r>
          </a:p>
        </p:txBody>
      </p:sp>
      <p:graphicFrame>
        <p:nvGraphicFramePr>
          <p:cNvPr id="3075" name="Object 18">
            <a:hlinkClick r:id="" action="ppaction://ole?verb=0"/>
          </p:cNvPr>
          <p:cNvGraphicFramePr>
            <a:graphicFrameLocks noGrp="1"/>
          </p:cNvGraphicFramePr>
          <p:nvPr>
            <p:ph idx="1"/>
            <p:extLst>
              <p:ext uri="{D42A27DB-BD31-4B8C-83A1-F6EECF244321}">
                <p14:modId xmlns:p14="http://schemas.microsoft.com/office/powerpoint/2010/main" val="826197213"/>
              </p:ext>
            </p:extLst>
          </p:nvPr>
        </p:nvGraphicFramePr>
        <p:xfrm>
          <a:off x="274638" y="4248538"/>
          <a:ext cx="8636000" cy="1090613"/>
        </p:xfrm>
        <a:graphic>
          <a:graphicData uri="http://schemas.openxmlformats.org/presentationml/2006/ole">
            <mc:AlternateContent xmlns:mc="http://schemas.openxmlformats.org/markup-compatibility/2006">
              <mc:Choice xmlns:v="urn:schemas-microsoft-com:vml" Requires="v">
                <p:oleObj spid="_x0000_s3075" name="Equation" r:id="rId6" imgW="3632040" imgH="444240" progId="Equation.3">
                  <p:embed/>
                </p:oleObj>
              </mc:Choice>
              <mc:Fallback>
                <p:oleObj name="Equation" r:id="rId6" imgW="3632040" imgH="444240" progId="Equation.3">
                  <p:embed/>
                  <p:pic>
                    <p:nvPicPr>
                      <p:cNvPr id="0" name="Object 1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638" y="4248538"/>
                        <a:ext cx="8636000"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4" name="Text Box 21"/>
          <p:cNvSpPr txBox="1">
            <a:spLocks noChangeArrowheads="1"/>
          </p:cNvSpPr>
          <p:nvPr/>
        </p:nvSpPr>
        <p:spPr bwMode="auto">
          <a:xfrm>
            <a:off x="1635125" y="4959738"/>
            <a:ext cx="1485900" cy="366713"/>
          </a:xfrm>
          <a:prstGeom prst="rect">
            <a:avLst/>
          </a:prstGeom>
          <a:noFill/>
          <a:ln w="12700">
            <a:noFill/>
            <a:miter lim="800000"/>
            <a:headEnd/>
            <a:tailEnd/>
          </a:ln>
        </p:spPr>
        <p:txBody>
          <a:bodyPr wrap="none">
            <a:spAutoFit/>
          </a:bodyPr>
          <a:lstStyle/>
          <a:p>
            <a:r>
              <a:rPr lang="en-US" sz="1800" b="1">
                <a:latin typeface="Arial" charset="0"/>
              </a:rPr>
              <a:t>(1970 = 100)</a:t>
            </a:r>
          </a:p>
        </p:txBody>
      </p:sp>
      <p:sp>
        <p:nvSpPr>
          <p:cNvPr id="3085" name="Line 22"/>
          <p:cNvSpPr>
            <a:spLocks noChangeShapeType="1"/>
          </p:cNvSpPr>
          <p:nvPr/>
        </p:nvSpPr>
        <p:spPr bwMode="auto">
          <a:xfrm>
            <a:off x="2043113" y="5316926"/>
            <a:ext cx="0" cy="546100"/>
          </a:xfrm>
          <a:prstGeom prst="line">
            <a:avLst/>
          </a:prstGeom>
          <a:noFill/>
          <a:ln w="12700">
            <a:solidFill>
              <a:srgbClr val="000000"/>
            </a:solidFill>
            <a:round/>
            <a:headEnd/>
            <a:tailEnd/>
          </a:ln>
        </p:spPr>
        <p:txBody>
          <a:bodyPr wrap="none">
            <a:spAutoFit/>
          </a:bodyPr>
          <a:lstStyle/>
          <a:p>
            <a:endParaRPr lang="pt-BR"/>
          </a:p>
        </p:txBody>
      </p:sp>
      <p:sp>
        <p:nvSpPr>
          <p:cNvPr id="3086" name="Line 23"/>
          <p:cNvSpPr>
            <a:spLocks noChangeShapeType="1"/>
          </p:cNvSpPr>
          <p:nvPr/>
        </p:nvSpPr>
        <p:spPr bwMode="auto">
          <a:xfrm>
            <a:off x="2043113" y="5882076"/>
            <a:ext cx="369887" cy="0"/>
          </a:xfrm>
          <a:prstGeom prst="line">
            <a:avLst/>
          </a:prstGeom>
          <a:noFill/>
          <a:ln w="12700">
            <a:solidFill>
              <a:srgbClr val="000000"/>
            </a:solidFill>
            <a:round/>
            <a:headEnd/>
            <a:tailEnd type="triangle" w="med" len="med"/>
          </a:ln>
        </p:spPr>
        <p:txBody>
          <a:bodyPr wrap="none">
            <a:spAutoFit/>
          </a:bodyPr>
          <a:lstStyle/>
          <a:p>
            <a:endParaRPr lang="pt-BR"/>
          </a:p>
        </p:txBody>
      </p:sp>
      <p:sp>
        <p:nvSpPr>
          <p:cNvPr id="3087" name="Text Box 24"/>
          <p:cNvSpPr txBox="1">
            <a:spLocks noChangeArrowheads="1"/>
          </p:cNvSpPr>
          <p:nvPr/>
        </p:nvSpPr>
        <p:spPr bwMode="auto">
          <a:xfrm>
            <a:off x="2490788" y="5686813"/>
            <a:ext cx="6146800" cy="457200"/>
          </a:xfrm>
          <a:prstGeom prst="rect">
            <a:avLst/>
          </a:prstGeom>
          <a:noFill/>
          <a:ln w="12700">
            <a:noFill/>
            <a:miter lim="800000"/>
            <a:headEnd/>
            <a:tailEnd/>
          </a:ln>
        </p:spPr>
        <p:txBody>
          <a:bodyPr>
            <a:spAutoFit/>
          </a:bodyPr>
          <a:lstStyle/>
          <a:p>
            <a:pPr>
              <a:spcBef>
                <a:spcPct val="50000"/>
              </a:spcBef>
            </a:pPr>
            <a:r>
              <a:rPr lang="pt-BR" b="1"/>
              <a:t>Em moeda de 1970 (ano base)</a:t>
            </a:r>
          </a:p>
        </p:txBody>
      </p:sp>
      <p:sp>
        <p:nvSpPr>
          <p:cNvPr id="3088" name="Text Box 26"/>
          <p:cNvSpPr txBox="1">
            <a:spLocks noChangeArrowheads="1"/>
          </p:cNvSpPr>
          <p:nvPr/>
        </p:nvSpPr>
        <p:spPr bwMode="auto">
          <a:xfrm>
            <a:off x="520210" y="1377859"/>
            <a:ext cx="8115300" cy="523220"/>
          </a:xfrm>
          <a:prstGeom prst="rect">
            <a:avLst/>
          </a:prstGeom>
          <a:solidFill>
            <a:srgbClr val="DDDDDD"/>
          </a:solidFill>
          <a:ln w="12700">
            <a:solidFill>
              <a:schemeClr val="tx2"/>
            </a:solidFill>
            <a:miter lim="800000"/>
            <a:headEnd/>
            <a:tailEnd/>
          </a:ln>
        </p:spPr>
        <p:txBody>
          <a:bodyPr>
            <a:spAutoFit/>
          </a:bodyPr>
          <a:lstStyle/>
          <a:p>
            <a:pPr>
              <a:spcBef>
                <a:spcPct val="50000"/>
              </a:spcBef>
            </a:pPr>
            <a:r>
              <a:rPr lang="en-US" sz="2800" b="1" dirty="0"/>
              <a:t>O </a:t>
            </a:r>
            <a:r>
              <a:rPr lang="en-US" sz="2800" b="1" dirty="0" err="1"/>
              <a:t>Preço</a:t>
            </a:r>
            <a:r>
              <a:rPr lang="en-US" sz="2800" b="1" dirty="0"/>
              <a:t> dos </a:t>
            </a:r>
            <a:r>
              <a:rPr lang="en-US" sz="2800" b="1" dirty="0" err="1"/>
              <a:t>Ovos</a:t>
            </a:r>
            <a:r>
              <a:rPr lang="en-US" sz="2800" b="1" dirty="0"/>
              <a:t> e o </a:t>
            </a:r>
            <a:r>
              <a:rPr lang="en-US" sz="2800" b="1" dirty="0" err="1"/>
              <a:t>Custo</a:t>
            </a:r>
            <a:r>
              <a:rPr lang="en-US" sz="2800" b="1" dirty="0"/>
              <a:t> do </a:t>
            </a:r>
            <a:r>
              <a:rPr lang="en-US" sz="2800" b="1" dirty="0" err="1"/>
              <a:t>Ensino</a:t>
            </a:r>
            <a:r>
              <a:rPr lang="en-US" sz="2800" b="1" dirty="0"/>
              <a:t> </a:t>
            </a:r>
            <a:r>
              <a:rPr lang="en-US" sz="2800" b="1" dirty="0" err="1"/>
              <a:t>Universitário</a:t>
            </a:r>
            <a:r>
              <a:rPr lang="en-US" sz="2800" b="1" dirty="0"/>
              <a:t> </a:t>
            </a:r>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9" name="Rectangle 13"/>
          <p:cNvSpPr>
            <a:spLocks noChangeArrowheads="1"/>
          </p:cNvSpPr>
          <p:nvPr/>
        </p:nvSpPr>
        <p:spPr bwMode="auto">
          <a:xfrm>
            <a:off x="0" y="1479550"/>
            <a:ext cx="9144000" cy="4221163"/>
          </a:xfrm>
          <a:prstGeom prst="rect">
            <a:avLst/>
          </a:prstGeom>
          <a:solidFill>
            <a:srgbClr val="F8F8F8"/>
          </a:solidFill>
          <a:ln w="38100">
            <a:solidFill>
              <a:srgbClr val="000000"/>
            </a:solidFill>
            <a:miter lim="800000"/>
            <a:headEnd/>
            <a:tailEnd/>
          </a:ln>
        </p:spPr>
        <p:txBody>
          <a:bodyPr wrap="none" anchor="ctr">
            <a:spAutoFit/>
          </a:bodyPr>
          <a:lstStyle/>
          <a:p>
            <a:endParaRPr lang="pt-BR"/>
          </a:p>
        </p:txBody>
      </p:sp>
      <p:sp>
        <p:nvSpPr>
          <p:cNvPr id="44036" name="Rectangle 4"/>
          <p:cNvSpPr>
            <a:spLocks noGrp="1" noChangeArrowheads="1"/>
          </p:cNvSpPr>
          <p:nvPr>
            <p:ph type="title"/>
          </p:nvPr>
        </p:nvSpPr>
        <p:spPr>
          <a:xfrm>
            <a:off x="1120628" y="430532"/>
            <a:ext cx="7118350" cy="785813"/>
          </a:xfrm>
          <a:noFill/>
        </p:spPr>
        <p:txBody>
          <a:bodyPr/>
          <a:lstStyle/>
          <a:p>
            <a:pPr algn="ctr"/>
            <a:r>
              <a:rPr lang="en-US" sz="3200" dirty="0" err="1">
                <a:solidFill>
                  <a:schemeClr val="tx1"/>
                </a:solidFill>
              </a:rPr>
              <a:t>Calculando</a:t>
            </a:r>
            <a:r>
              <a:rPr lang="en-US" sz="3200" dirty="0">
                <a:solidFill>
                  <a:schemeClr val="tx1"/>
                </a:solidFill>
              </a:rPr>
              <a:t> </a:t>
            </a:r>
            <a:r>
              <a:rPr lang="en-US" sz="3200" dirty="0" err="1">
                <a:solidFill>
                  <a:schemeClr val="tx1"/>
                </a:solidFill>
              </a:rPr>
              <a:t>Preços</a:t>
            </a:r>
            <a:r>
              <a:rPr lang="en-US" sz="3200" dirty="0">
                <a:solidFill>
                  <a:schemeClr val="tx1"/>
                </a:solidFill>
              </a:rPr>
              <a:t> </a:t>
            </a:r>
            <a:r>
              <a:rPr lang="en-US" sz="3200" dirty="0" err="1">
                <a:solidFill>
                  <a:schemeClr val="tx1"/>
                </a:solidFill>
              </a:rPr>
              <a:t>Reais</a:t>
            </a:r>
            <a:r>
              <a:rPr lang="en-US" sz="3200" dirty="0">
                <a:solidFill>
                  <a:schemeClr val="tx1"/>
                </a:solidFill>
              </a:rPr>
              <a:t>:</a:t>
            </a:r>
            <a:br>
              <a:rPr lang="en-US" sz="3200" dirty="0">
                <a:solidFill>
                  <a:schemeClr val="tx1"/>
                </a:solidFill>
              </a:rPr>
            </a:br>
            <a:r>
              <a:rPr lang="en-US" sz="3200" dirty="0">
                <a:solidFill>
                  <a:schemeClr val="tx1"/>
                </a:solidFill>
              </a:rPr>
              <a:t>Um </a:t>
            </a:r>
            <a:r>
              <a:rPr lang="en-US" sz="3200" dirty="0" err="1">
                <a:solidFill>
                  <a:schemeClr val="tx1"/>
                </a:solidFill>
              </a:rPr>
              <a:t>Exemplo</a:t>
            </a:r>
            <a:r>
              <a:rPr lang="en-US" sz="3200" dirty="0">
                <a:solidFill>
                  <a:schemeClr val="tx1"/>
                </a:solidFill>
              </a:rPr>
              <a:t> – </a:t>
            </a:r>
            <a:r>
              <a:rPr lang="en-US" sz="3200" dirty="0" err="1">
                <a:solidFill>
                  <a:schemeClr val="tx1"/>
                </a:solidFill>
              </a:rPr>
              <a:t>Ovos</a:t>
            </a:r>
            <a:r>
              <a:rPr lang="en-US" sz="3200" dirty="0">
                <a:solidFill>
                  <a:schemeClr val="tx1"/>
                </a:solidFill>
              </a:rPr>
              <a:t> e </a:t>
            </a:r>
            <a:r>
              <a:rPr lang="en-US" sz="3200" dirty="0" err="1">
                <a:solidFill>
                  <a:schemeClr val="tx1"/>
                </a:solidFill>
              </a:rPr>
              <a:t>Ensino</a:t>
            </a:r>
            <a:endParaRPr lang="en-US" sz="3200" dirty="0">
              <a:solidFill>
                <a:schemeClr val="tx1"/>
              </a:solidFill>
            </a:endParaRPr>
          </a:p>
        </p:txBody>
      </p:sp>
      <p:sp>
        <p:nvSpPr>
          <p:cNvPr id="176133" name="Rectangle 5"/>
          <p:cNvSpPr>
            <a:spLocks noGrp="1" noChangeArrowheads="1"/>
          </p:cNvSpPr>
          <p:nvPr>
            <p:ph type="body" idx="1"/>
          </p:nvPr>
        </p:nvSpPr>
        <p:spPr>
          <a:xfrm>
            <a:off x="0" y="2305050"/>
            <a:ext cx="9144000" cy="4191000"/>
          </a:xfrm>
          <a:noFill/>
        </p:spPr>
        <p:txBody>
          <a:bodyPr/>
          <a:lstStyle/>
          <a:p>
            <a:pPr marL="0" indent="0">
              <a:lnSpc>
                <a:spcPct val="80000"/>
              </a:lnSpc>
              <a:buFont typeface="Wingdings" pitchFamily="2" charset="2"/>
              <a:buNone/>
              <a:tabLst>
                <a:tab pos="171450" algn="l"/>
                <a:tab pos="457200" algn="l"/>
                <a:tab pos="2857500" algn="l"/>
                <a:tab pos="3781425" algn="l"/>
                <a:tab pos="4791075" algn="l"/>
                <a:tab pos="5830888" algn="l"/>
                <a:tab pos="6858000" algn="l"/>
                <a:tab pos="8001000" algn="l"/>
              </a:tabLst>
            </a:pPr>
            <a:r>
              <a:rPr lang="en-US" sz="2200" b="1"/>
              <a:t>IPC</a:t>
            </a:r>
            <a:r>
              <a:rPr lang="en-US" sz="2000" b="1"/>
              <a:t>									(1983 = 100)	38,8	53,8	82,4	107,6	130,7</a:t>
            </a:r>
            <a:r>
              <a:rPr lang="en-US" sz="1800" b="1"/>
              <a:t>	163,0</a:t>
            </a:r>
            <a:endParaRPr lang="en-US" sz="2000" b="1"/>
          </a:p>
          <a:p>
            <a:pPr marL="0" indent="0">
              <a:lnSpc>
                <a:spcPct val="110000"/>
              </a:lnSpc>
              <a:buFont typeface="Wingdings" pitchFamily="2" charset="2"/>
              <a:buNone/>
              <a:tabLst>
                <a:tab pos="171450" algn="l"/>
                <a:tab pos="457200" algn="l"/>
                <a:tab pos="2857500" algn="l"/>
                <a:tab pos="3781425" algn="l"/>
                <a:tab pos="4791075" algn="l"/>
                <a:tab pos="5830888" algn="l"/>
                <a:tab pos="6858000" algn="l"/>
                <a:tab pos="8001000" algn="l"/>
              </a:tabLst>
            </a:pPr>
            <a:r>
              <a:rPr lang="en-US" sz="2400" b="1"/>
              <a:t>Preços Nominais 							Ovos Tipo A</a:t>
            </a:r>
            <a:r>
              <a:rPr lang="en-US" sz="2000" b="1"/>
              <a:t>	$0,61	$0,77	$0,84	$0,80	$0,98	$1,04	Ensino Universitário	$2.530	$3.403	$4.912	$8.156	$12.800	$19.213</a:t>
            </a:r>
          </a:p>
          <a:p>
            <a:pPr marL="0" indent="0">
              <a:lnSpc>
                <a:spcPct val="10000"/>
              </a:lnSpc>
              <a:buFont typeface="Wingdings" pitchFamily="2" charset="2"/>
              <a:buNone/>
              <a:tabLst>
                <a:tab pos="171450" algn="l"/>
                <a:tab pos="457200" algn="l"/>
                <a:tab pos="2857500" algn="l"/>
                <a:tab pos="3781425" algn="l"/>
                <a:tab pos="4791075" algn="l"/>
                <a:tab pos="5830888" algn="l"/>
                <a:tab pos="6858000" algn="l"/>
                <a:tab pos="8001000" algn="l"/>
              </a:tabLst>
            </a:pPr>
            <a:endParaRPr lang="en-US" sz="2000" b="1" i="1"/>
          </a:p>
          <a:p>
            <a:pPr marL="0" indent="0">
              <a:lnSpc>
                <a:spcPct val="90000"/>
              </a:lnSpc>
              <a:buFont typeface="Wingdings" pitchFamily="2" charset="2"/>
              <a:buNone/>
              <a:tabLst>
                <a:tab pos="171450" algn="l"/>
                <a:tab pos="457200" algn="l"/>
                <a:tab pos="2857500" algn="l"/>
                <a:tab pos="3781425" algn="l"/>
                <a:tab pos="4791075" algn="l"/>
                <a:tab pos="5830888" algn="l"/>
                <a:tab pos="6858000" algn="l"/>
                <a:tab pos="8001000" algn="l"/>
              </a:tabLst>
            </a:pPr>
            <a:r>
              <a:rPr lang="en-US" sz="2200" b="1"/>
              <a:t>Preços Reais </a:t>
            </a:r>
            <a:r>
              <a:rPr lang="en-US" sz="1800" b="1"/>
              <a:t>($1970)	</a:t>
            </a:r>
            <a:r>
              <a:rPr lang="en-US" sz="2400" b="1"/>
              <a:t>						    	 Ovos Tipo A </a:t>
            </a:r>
            <a:r>
              <a:rPr lang="en-US" sz="2000" b="1"/>
              <a:t>	$0,61	$0,56	$0,40	$0,29	$0,30	$0,25	 Ensino Universitário 	$2.530	$2.454	$2.313	$2.941	$3.800	$4.573</a:t>
            </a:r>
          </a:p>
        </p:txBody>
      </p:sp>
      <p:sp>
        <p:nvSpPr>
          <p:cNvPr id="44038" name="Rectangle 6"/>
          <p:cNvSpPr>
            <a:spLocks noChangeArrowheads="1"/>
          </p:cNvSpPr>
          <p:nvPr/>
        </p:nvSpPr>
        <p:spPr bwMode="auto">
          <a:xfrm>
            <a:off x="2820988" y="1544638"/>
            <a:ext cx="6323012" cy="454025"/>
          </a:xfrm>
          <a:prstGeom prst="rect">
            <a:avLst/>
          </a:prstGeom>
          <a:noFill/>
          <a:ln w="12700">
            <a:noFill/>
            <a:miter lim="800000"/>
            <a:headEnd/>
            <a:tailEnd/>
          </a:ln>
        </p:spPr>
        <p:txBody>
          <a:bodyPr lIns="90488" tIns="44450" rIns="90488" bIns="44450">
            <a:spAutoFit/>
          </a:bodyPr>
          <a:lstStyle/>
          <a:p>
            <a:pPr>
              <a:tabLst>
                <a:tab pos="1371600" algn="ctr"/>
                <a:tab pos="2343150" algn="ctr"/>
                <a:tab pos="3429000" algn="ctr"/>
                <a:tab pos="4400550" algn="ctr"/>
                <a:tab pos="5543550" algn="ctr"/>
              </a:tabLst>
            </a:pPr>
            <a:r>
              <a:rPr lang="en-US" b="1">
                <a:latin typeface="Arial" charset="0"/>
              </a:rPr>
              <a:t>1970	1975	1980	1985	1990	1998</a:t>
            </a:r>
          </a:p>
        </p:txBody>
      </p:sp>
      <p:sp>
        <p:nvSpPr>
          <p:cNvPr id="44040" name="Line 14"/>
          <p:cNvSpPr>
            <a:spLocks noChangeShapeType="1"/>
          </p:cNvSpPr>
          <p:nvPr/>
        </p:nvSpPr>
        <p:spPr bwMode="auto">
          <a:xfrm>
            <a:off x="0" y="4414838"/>
            <a:ext cx="9144000" cy="0"/>
          </a:xfrm>
          <a:prstGeom prst="line">
            <a:avLst/>
          </a:prstGeom>
          <a:noFill/>
          <a:ln w="38100">
            <a:solidFill>
              <a:srgbClr val="000000"/>
            </a:solidFill>
            <a:round/>
            <a:headEnd/>
            <a:tailEnd/>
          </a:ln>
        </p:spPr>
        <p:txBody>
          <a:bodyPr wrap="none">
            <a:spAutoFit/>
          </a:bodyPr>
          <a:lstStyle/>
          <a:p>
            <a:endParaRPr lang="pt-BR"/>
          </a:p>
        </p:txBody>
      </p:sp>
      <p:sp>
        <p:nvSpPr>
          <p:cNvPr id="44041" name="Line 15"/>
          <p:cNvSpPr>
            <a:spLocks noChangeShapeType="1"/>
          </p:cNvSpPr>
          <p:nvPr/>
        </p:nvSpPr>
        <p:spPr bwMode="auto">
          <a:xfrm>
            <a:off x="0" y="3005138"/>
            <a:ext cx="9144000" cy="0"/>
          </a:xfrm>
          <a:prstGeom prst="line">
            <a:avLst/>
          </a:prstGeom>
          <a:noFill/>
          <a:ln w="38100">
            <a:solidFill>
              <a:srgbClr val="000000"/>
            </a:solidFill>
            <a:round/>
            <a:headEnd/>
            <a:tailEnd/>
          </a:ln>
        </p:spPr>
        <p:txBody>
          <a:bodyPr wrap="none">
            <a:spAutoFit/>
          </a:bodyPr>
          <a:lstStyle/>
          <a:p>
            <a:endParaRPr lang="pt-BR"/>
          </a:p>
        </p:txBody>
      </p:sp>
      <p:sp>
        <p:nvSpPr>
          <p:cNvPr id="44042" name="Line 18"/>
          <p:cNvSpPr>
            <a:spLocks noChangeShapeType="1"/>
          </p:cNvSpPr>
          <p:nvPr/>
        </p:nvSpPr>
        <p:spPr bwMode="auto">
          <a:xfrm>
            <a:off x="19050" y="2166938"/>
            <a:ext cx="9144000" cy="0"/>
          </a:xfrm>
          <a:prstGeom prst="line">
            <a:avLst/>
          </a:prstGeom>
          <a:noFill/>
          <a:ln w="38100">
            <a:solidFill>
              <a:srgbClr val="000000"/>
            </a:solidFill>
            <a:round/>
            <a:headEnd/>
            <a:tailEnd/>
          </a:ln>
        </p:spPr>
        <p:txBody>
          <a:bodyPr wrap="none">
            <a:spAutoFit/>
          </a:bodyPr>
          <a:lstStyle/>
          <a:p>
            <a:endParaRPr lang="pt-BR"/>
          </a:p>
        </p:txBody>
      </p:sp>
      <p:sp>
        <p:nvSpPr>
          <p:cNvPr id="44043" name="Line 20"/>
          <p:cNvSpPr>
            <a:spLocks noChangeShapeType="1"/>
          </p:cNvSpPr>
          <p:nvPr/>
        </p:nvSpPr>
        <p:spPr bwMode="auto">
          <a:xfrm>
            <a:off x="3814763" y="1477963"/>
            <a:ext cx="0" cy="4241800"/>
          </a:xfrm>
          <a:prstGeom prst="line">
            <a:avLst/>
          </a:prstGeom>
          <a:noFill/>
          <a:ln w="12700">
            <a:solidFill>
              <a:srgbClr val="000000"/>
            </a:solidFill>
            <a:round/>
            <a:headEnd/>
            <a:tailEnd/>
          </a:ln>
        </p:spPr>
        <p:txBody>
          <a:bodyPr wrap="none">
            <a:spAutoFit/>
          </a:bodyPr>
          <a:lstStyle/>
          <a:p>
            <a:endParaRPr lang="pt-BR"/>
          </a:p>
        </p:txBody>
      </p:sp>
      <p:sp>
        <p:nvSpPr>
          <p:cNvPr id="44044" name="Line 21"/>
          <p:cNvSpPr>
            <a:spLocks noChangeShapeType="1"/>
          </p:cNvSpPr>
          <p:nvPr/>
        </p:nvSpPr>
        <p:spPr bwMode="auto">
          <a:xfrm>
            <a:off x="4786313" y="1477963"/>
            <a:ext cx="0" cy="4241800"/>
          </a:xfrm>
          <a:prstGeom prst="line">
            <a:avLst/>
          </a:prstGeom>
          <a:noFill/>
          <a:ln w="12700">
            <a:solidFill>
              <a:srgbClr val="000000"/>
            </a:solidFill>
            <a:round/>
            <a:headEnd/>
            <a:tailEnd/>
          </a:ln>
        </p:spPr>
        <p:txBody>
          <a:bodyPr wrap="none">
            <a:spAutoFit/>
          </a:bodyPr>
          <a:lstStyle/>
          <a:p>
            <a:endParaRPr lang="pt-BR"/>
          </a:p>
        </p:txBody>
      </p:sp>
      <p:sp>
        <p:nvSpPr>
          <p:cNvPr id="44045" name="Line 22"/>
          <p:cNvSpPr>
            <a:spLocks noChangeShapeType="1"/>
          </p:cNvSpPr>
          <p:nvPr/>
        </p:nvSpPr>
        <p:spPr bwMode="auto">
          <a:xfrm>
            <a:off x="5795963" y="1477963"/>
            <a:ext cx="0" cy="4241800"/>
          </a:xfrm>
          <a:prstGeom prst="line">
            <a:avLst/>
          </a:prstGeom>
          <a:noFill/>
          <a:ln w="12700">
            <a:solidFill>
              <a:srgbClr val="000000"/>
            </a:solidFill>
            <a:round/>
            <a:headEnd/>
            <a:tailEnd/>
          </a:ln>
        </p:spPr>
        <p:txBody>
          <a:bodyPr wrap="none">
            <a:spAutoFit/>
          </a:bodyPr>
          <a:lstStyle/>
          <a:p>
            <a:endParaRPr lang="pt-BR"/>
          </a:p>
        </p:txBody>
      </p:sp>
      <p:sp>
        <p:nvSpPr>
          <p:cNvPr id="44046" name="Line 23"/>
          <p:cNvSpPr>
            <a:spLocks noChangeShapeType="1"/>
          </p:cNvSpPr>
          <p:nvPr/>
        </p:nvSpPr>
        <p:spPr bwMode="auto">
          <a:xfrm>
            <a:off x="7929563" y="1497013"/>
            <a:ext cx="0" cy="4241800"/>
          </a:xfrm>
          <a:prstGeom prst="line">
            <a:avLst/>
          </a:prstGeom>
          <a:noFill/>
          <a:ln w="12700">
            <a:solidFill>
              <a:srgbClr val="000000"/>
            </a:solidFill>
            <a:round/>
            <a:headEnd/>
            <a:tailEnd/>
          </a:ln>
        </p:spPr>
        <p:txBody>
          <a:bodyPr wrap="none">
            <a:spAutoFit/>
          </a:bodyPr>
          <a:lstStyle/>
          <a:p>
            <a:endParaRPr lang="pt-BR"/>
          </a:p>
        </p:txBody>
      </p:sp>
      <p:sp>
        <p:nvSpPr>
          <p:cNvPr id="44047" name="Line 24"/>
          <p:cNvSpPr>
            <a:spLocks noChangeShapeType="1"/>
          </p:cNvSpPr>
          <p:nvPr/>
        </p:nvSpPr>
        <p:spPr bwMode="auto">
          <a:xfrm>
            <a:off x="6843713" y="1477963"/>
            <a:ext cx="0" cy="4241800"/>
          </a:xfrm>
          <a:prstGeom prst="line">
            <a:avLst/>
          </a:prstGeom>
          <a:noFill/>
          <a:ln w="12700">
            <a:solidFill>
              <a:srgbClr val="000000"/>
            </a:solidFill>
            <a:round/>
            <a:headEnd/>
            <a:tailEnd/>
          </a:ln>
        </p:spPr>
        <p:txBody>
          <a:bodyPr wrap="none">
            <a:spAutoFit/>
          </a:bodyPr>
          <a:lstStyle/>
          <a:p>
            <a:endParaRPr lang="pt-BR"/>
          </a:p>
        </p:txBody>
      </p:sp>
      <p:sp>
        <p:nvSpPr>
          <p:cNvPr id="44048" name="Line 25"/>
          <p:cNvSpPr>
            <a:spLocks noChangeShapeType="1"/>
          </p:cNvSpPr>
          <p:nvPr/>
        </p:nvSpPr>
        <p:spPr bwMode="auto">
          <a:xfrm>
            <a:off x="2843213" y="1477963"/>
            <a:ext cx="0" cy="4241800"/>
          </a:xfrm>
          <a:prstGeom prst="line">
            <a:avLst/>
          </a:prstGeom>
          <a:noFill/>
          <a:ln w="12700">
            <a:solidFill>
              <a:srgbClr val="000000"/>
            </a:solidFill>
            <a:round/>
            <a:headEnd/>
            <a:tailEnd/>
          </a:ln>
        </p:spPr>
        <p:txBody>
          <a:bodyPr wrap="none">
            <a:spAutoFit/>
          </a:bodyPr>
          <a:lstStyle/>
          <a:p>
            <a:endParaRPr lang="pt-B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6133">
                                            <p:txEl>
                                              <p:pRg st="0" end="0"/>
                                            </p:txEl>
                                          </p:spTgt>
                                        </p:tgtEl>
                                        <p:attrNameLst>
                                          <p:attrName>style.visibility</p:attrName>
                                        </p:attrNameLst>
                                      </p:cBhvr>
                                      <p:to>
                                        <p:strVal val="visible"/>
                                      </p:to>
                                    </p:set>
                                    <p:animEffect transition="in" filter="wipe(up)">
                                      <p:cBhvr>
                                        <p:cTn id="7" dur="500"/>
                                        <p:tgtEl>
                                          <p:spTgt spid="176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6133">
                                            <p:txEl>
                                              <p:pRg st="1" end="1"/>
                                            </p:txEl>
                                          </p:spTgt>
                                        </p:tgtEl>
                                        <p:attrNameLst>
                                          <p:attrName>style.visibility</p:attrName>
                                        </p:attrNameLst>
                                      </p:cBhvr>
                                      <p:to>
                                        <p:strVal val="visible"/>
                                      </p:to>
                                    </p:set>
                                    <p:animEffect transition="in" filter="wipe(up)">
                                      <p:cBhvr>
                                        <p:cTn id="12" dur="500"/>
                                        <p:tgtEl>
                                          <p:spTgt spid="176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6133">
                                            <p:txEl>
                                              <p:pRg st="3" end="3"/>
                                            </p:txEl>
                                          </p:spTgt>
                                        </p:tgtEl>
                                        <p:attrNameLst>
                                          <p:attrName>style.visibility</p:attrName>
                                        </p:attrNameLst>
                                      </p:cBhvr>
                                      <p:to>
                                        <p:strVal val="visible"/>
                                      </p:to>
                                    </p:set>
                                    <p:animEffect transition="in" filter="wipe(up)">
                                      <p:cBhvr>
                                        <p:cTn id="17" dur="500"/>
                                        <p:tgtEl>
                                          <p:spTgt spid="1761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825206" y="133350"/>
            <a:ext cx="7118350" cy="785813"/>
          </a:xfrm>
        </p:spPr>
        <p:txBody>
          <a:bodyPr/>
          <a:lstStyle/>
          <a:p>
            <a:pPr algn="ctr"/>
            <a:r>
              <a:rPr lang="pt-BR" sz="4200" dirty="0">
                <a:solidFill>
                  <a:schemeClr val="tx1"/>
                </a:solidFill>
              </a:rPr>
              <a:t>Economia</a:t>
            </a:r>
          </a:p>
        </p:txBody>
      </p:sp>
      <p:sp>
        <p:nvSpPr>
          <p:cNvPr id="17413" name="Rectangle 3"/>
          <p:cNvSpPr>
            <a:spLocks noGrp="1" noChangeArrowheads="1"/>
          </p:cNvSpPr>
          <p:nvPr>
            <p:ph type="body" idx="1"/>
          </p:nvPr>
        </p:nvSpPr>
        <p:spPr>
          <a:xfrm>
            <a:off x="407988" y="1104359"/>
            <a:ext cx="8507412" cy="1442730"/>
          </a:xfrm>
        </p:spPr>
        <p:txBody>
          <a:bodyPr/>
          <a:lstStyle/>
          <a:p>
            <a:pPr>
              <a:buClrTx/>
              <a:buFont typeface="Wingdings" panose="05000000000000000000" pitchFamily="2" charset="2"/>
              <a:buChar char="§"/>
            </a:pPr>
            <a:r>
              <a:rPr kumimoji="1" lang="en-US" dirty="0">
                <a:solidFill>
                  <a:schemeClr val="tx1"/>
                </a:solidFill>
              </a:rPr>
              <a:t>Segundo Ludwig Von Mises (1948): </a:t>
            </a:r>
          </a:p>
          <a:p>
            <a:pPr algn="ctr">
              <a:buClrTx/>
              <a:buFont typeface="Wingdings" panose="05000000000000000000" pitchFamily="2" charset="2"/>
              <a:buChar char="§"/>
            </a:pPr>
            <a:r>
              <a:rPr kumimoji="1" lang="en-US" sz="2800" dirty="0">
                <a:solidFill>
                  <a:schemeClr val="tx1"/>
                </a:solidFill>
              </a:rPr>
              <a:t>A </a:t>
            </a:r>
            <a:r>
              <a:rPr kumimoji="1" lang="en-US" sz="2800" dirty="0" err="1">
                <a:solidFill>
                  <a:schemeClr val="tx1"/>
                </a:solidFill>
              </a:rPr>
              <a:t>economia</a:t>
            </a:r>
            <a:r>
              <a:rPr kumimoji="1" lang="en-US" sz="2800" dirty="0">
                <a:solidFill>
                  <a:schemeClr val="tx1"/>
                </a:solidFill>
              </a:rPr>
              <a:t> é “a </a:t>
            </a:r>
            <a:r>
              <a:rPr kumimoji="1" lang="en-US" sz="2800" dirty="0" err="1">
                <a:solidFill>
                  <a:schemeClr val="tx1"/>
                </a:solidFill>
              </a:rPr>
              <a:t>ciência</a:t>
            </a:r>
            <a:r>
              <a:rPr kumimoji="1" lang="en-US" sz="2800" dirty="0">
                <a:solidFill>
                  <a:schemeClr val="tx1"/>
                </a:solidFill>
              </a:rPr>
              <a:t> da </a:t>
            </a:r>
            <a:r>
              <a:rPr kumimoji="1" lang="en-US" sz="2800" dirty="0" err="1">
                <a:solidFill>
                  <a:schemeClr val="tx1"/>
                </a:solidFill>
              </a:rPr>
              <a:t>ação</a:t>
            </a:r>
            <a:r>
              <a:rPr kumimoji="1" lang="en-US" sz="2800" dirty="0">
                <a:solidFill>
                  <a:schemeClr val="tx1"/>
                </a:solidFill>
              </a:rPr>
              <a:t> </a:t>
            </a:r>
            <a:r>
              <a:rPr kumimoji="1" lang="en-US" sz="2800" dirty="0" err="1">
                <a:solidFill>
                  <a:schemeClr val="tx1"/>
                </a:solidFill>
              </a:rPr>
              <a:t>humana</a:t>
            </a:r>
            <a:r>
              <a:rPr kumimoji="1" lang="en-US" sz="2800" dirty="0">
                <a:solidFill>
                  <a:schemeClr val="tx1"/>
                </a:solidFill>
              </a:rPr>
              <a:t>”.</a:t>
            </a:r>
            <a:endParaRPr kumimoji="1" lang="pt-BR" sz="2800" dirty="0">
              <a:solidFill>
                <a:schemeClr val="tx1"/>
              </a:solidFill>
            </a:endParaRPr>
          </a:p>
          <a:p>
            <a:pPr>
              <a:buFont typeface="Wingdings" panose="05000000000000000000" pitchFamily="2" charset="2"/>
              <a:buChar char="§"/>
            </a:pPr>
            <a:endParaRPr lang="pt-BR" sz="2800" dirty="0"/>
          </a:p>
        </p:txBody>
      </p:sp>
      <p:sp>
        <p:nvSpPr>
          <p:cNvPr id="6" name="Rectangle 3"/>
          <p:cNvSpPr txBox="1">
            <a:spLocks noChangeArrowheads="1"/>
          </p:cNvSpPr>
          <p:nvPr/>
        </p:nvSpPr>
        <p:spPr bwMode="auto">
          <a:xfrm>
            <a:off x="407988" y="2833167"/>
            <a:ext cx="8507412" cy="3000944"/>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90000"/>
              </a:lnSpc>
              <a:buClrTx/>
              <a:buFont typeface="Wingdings" panose="05000000000000000000" pitchFamily="2" charset="2"/>
              <a:buChar char="§"/>
            </a:pPr>
            <a:r>
              <a:rPr kumimoji="1" lang="pt-BR" sz="3000" kern="0" dirty="0">
                <a:solidFill>
                  <a:schemeClr val="tx1"/>
                </a:solidFill>
              </a:rPr>
              <a:t>Tentamos responder as seguintes perguntas:</a:t>
            </a:r>
          </a:p>
          <a:p>
            <a:pPr algn="just">
              <a:lnSpc>
                <a:spcPct val="90000"/>
              </a:lnSpc>
              <a:buClrTx/>
              <a:buFont typeface="Wingdings" panose="05000000000000000000" pitchFamily="2" charset="2"/>
              <a:buChar char="§"/>
            </a:pPr>
            <a:endParaRPr kumimoji="1" lang="pt-BR" sz="400" kern="0" dirty="0">
              <a:solidFill>
                <a:schemeClr val="tx1"/>
              </a:solidFill>
            </a:endParaRPr>
          </a:p>
          <a:p>
            <a:pPr lvl="1" algn="just">
              <a:lnSpc>
                <a:spcPct val="90000"/>
              </a:lnSpc>
              <a:buClrTx/>
              <a:buFont typeface="Wingdings" panose="05000000000000000000" pitchFamily="2" charset="2"/>
              <a:buChar char="§"/>
            </a:pPr>
            <a:r>
              <a:rPr kumimoji="1" lang="pt-BR" sz="2600" kern="0" dirty="0">
                <a:solidFill>
                  <a:schemeClr val="tx1"/>
                </a:solidFill>
              </a:rPr>
              <a:t>Como os agentes econômicos (famílias, firmas, governo) tomam decisões ?</a:t>
            </a:r>
          </a:p>
          <a:p>
            <a:pPr lvl="1" algn="just">
              <a:lnSpc>
                <a:spcPct val="90000"/>
              </a:lnSpc>
              <a:buClrTx/>
              <a:buFont typeface="Wingdings" panose="05000000000000000000" pitchFamily="2" charset="2"/>
              <a:buChar char="§"/>
            </a:pPr>
            <a:r>
              <a:rPr kumimoji="1" lang="pt-BR" sz="2600" kern="0" dirty="0">
                <a:solidFill>
                  <a:schemeClr val="tx1"/>
                </a:solidFill>
              </a:rPr>
              <a:t>Decisões sujeitas a que tipo de restrições ?</a:t>
            </a:r>
          </a:p>
          <a:p>
            <a:pPr lvl="1" algn="just">
              <a:lnSpc>
                <a:spcPct val="90000"/>
              </a:lnSpc>
              <a:buClrTx/>
              <a:buFont typeface="Wingdings" panose="05000000000000000000" pitchFamily="2" charset="2"/>
              <a:buChar char="§"/>
            </a:pPr>
            <a:r>
              <a:rPr kumimoji="1" lang="pt-BR" sz="2600" kern="0" dirty="0">
                <a:solidFill>
                  <a:schemeClr val="tx1"/>
                </a:solidFill>
              </a:rPr>
              <a:t>Como tais decisões ou escolhas afetam o sistema econômico ?</a:t>
            </a:r>
          </a:p>
          <a:p>
            <a:pPr lvl="1" algn="just">
              <a:lnSpc>
                <a:spcPct val="90000"/>
              </a:lnSpc>
              <a:buClrTx/>
              <a:buFont typeface="Wingdings" panose="05000000000000000000" pitchFamily="2" charset="2"/>
              <a:buChar char="§"/>
            </a:pPr>
            <a:r>
              <a:rPr kumimoji="1" lang="pt-BR" sz="2600" kern="0" dirty="0">
                <a:solidFill>
                  <a:schemeClr val="tx1"/>
                </a:solidFill>
              </a:rPr>
              <a:t>Pode o governo influenciar em tais decisões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body" idx="1"/>
          </p:nvPr>
        </p:nvSpPr>
        <p:spPr>
          <a:xfrm>
            <a:off x="134887" y="1189059"/>
            <a:ext cx="8910637" cy="3754438"/>
          </a:xfrm>
          <a:noFill/>
        </p:spPr>
        <p:txBody>
          <a:bodyPr/>
          <a:lstStyle/>
          <a:p>
            <a:pPr>
              <a:lnSpc>
                <a:spcPct val="80000"/>
              </a:lnSpc>
              <a:buClrTx/>
              <a:buFont typeface="Wingdings" panose="05000000000000000000" pitchFamily="2" charset="2"/>
              <a:buChar char="§"/>
            </a:pPr>
            <a:r>
              <a:rPr lang="en-US" sz="2800" b="1" dirty="0">
                <a:solidFill>
                  <a:schemeClr val="tx1"/>
                </a:solidFill>
              </a:rPr>
              <a:t>De </a:t>
            </a:r>
            <a:r>
              <a:rPr lang="en-US" sz="2800" b="1" dirty="0" err="1">
                <a:solidFill>
                  <a:schemeClr val="tx1"/>
                </a:solidFill>
              </a:rPr>
              <a:t>acordo</a:t>
            </a:r>
            <a:r>
              <a:rPr lang="en-US" sz="2800" b="1" dirty="0">
                <a:solidFill>
                  <a:schemeClr val="tx1"/>
                </a:solidFill>
              </a:rPr>
              <a:t> com Mick Jagger e </a:t>
            </a:r>
            <a:r>
              <a:rPr lang="en-US" sz="2800" b="1" dirty="0" err="1">
                <a:solidFill>
                  <a:schemeClr val="tx1"/>
                </a:solidFill>
              </a:rPr>
              <a:t>Os</a:t>
            </a:r>
            <a:r>
              <a:rPr lang="en-US" sz="2800" b="1" dirty="0">
                <a:solidFill>
                  <a:schemeClr val="tx1"/>
                </a:solidFill>
              </a:rPr>
              <a:t> Rolling Stones</a:t>
            </a:r>
          </a:p>
          <a:p>
            <a:pPr lvl="1">
              <a:lnSpc>
                <a:spcPct val="80000"/>
              </a:lnSpc>
              <a:buClrTx/>
              <a:buFont typeface="Wingdings" panose="05000000000000000000" pitchFamily="2" charset="2"/>
              <a:buChar char="§"/>
            </a:pPr>
            <a:r>
              <a:rPr lang="en-US" dirty="0">
                <a:solidFill>
                  <a:schemeClr val="tx1"/>
                </a:solidFill>
              </a:rPr>
              <a:t>“</a:t>
            </a:r>
            <a:r>
              <a:rPr lang="en-US" dirty="0" err="1">
                <a:solidFill>
                  <a:schemeClr val="tx1"/>
                </a:solidFill>
              </a:rPr>
              <a:t>Não</a:t>
            </a:r>
            <a:r>
              <a:rPr lang="en-US" dirty="0">
                <a:solidFill>
                  <a:schemeClr val="tx1"/>
                </a:solidFill>
              </a:rPr>
              <a:t> se </a:t>
            </a:r>
            <a:r>
              <a:rPr lang="en-US" dirty="0" err="1">
                <a:solidFill>
                  <a:schemeClr val="tx1"/>
                </a:solidFill>
              </a:rPr>
              <a:t>pode</a:t>
            </a:r>
            <a:r>
              <a:rPr lang="en-US" dirty="0">
                <a:solidFill>
                  <a:schemeClr val="tx1"/>
                </a:solidFill>
              </a:rPr>
              <a:t> </a:t>
            </a:r>
            <a:r>
              <a:rPr lang="en-US" dirty="0" err="1">
                <a:solidFill>
                  <a:schemeClr val="tx1"/>
                </a:solidFill>
              </a:rPr>
              <a:t>conseguir</a:t>
            </a:r>
            <a:r>
              <a:rPr lang="en-US" dirty="0">
                <a:solidFill>
                  <a:schemeClr val="tx1"/>
                </a:solidFill>
              </a:rPr>
              <a:t> </a:t>
            </a:r>
            <a:r>
              <a:rPr lang="en-US" dirty="0" err="1">
                <a:solidFill>
                  <a:schemeClr val="tx1"/>
                </a:solidFill>
              </a:rPr>
              <a:t>sempre</a:t>
            </a:r>
            <a:r>
              <a:rPr lang="en-US" dirty="0">
                <a:solidFill>
                  <a:schemeClr val="tx1"/>
                </a:solidFill>
              </a:rPr>
              <a:t> o </a:t>
            </a:r>
            <a:r>
              <a:rPr lang="en-US" dirty="0" err="1">
                <a:solidFill>
                  <a:schemeClr val="tx1"/>
                </a:solidFill>
              </a:rPr>
              <a:t>que</a:t>
            </a:r>
            <a:r>
              <a:rPr lang="en-US" dirty="0">
                <a:solidFill>
                  <a:schemeClr val="tx1"/>
                </a:solidFill>
              </a:rPr>
              <a:t> se </a:t>
            </a:r>
            <a:r>
              <a:rPr lang="en-US" dirty="0" err="1">
                <a:solidFill>
                  <a:schemeClr val="tx1"/>
                </a:solidFill>
              </a:rPr>
              <a:t>deseja</a:t>
            </a:r>
            <a:r>
              <a:rPr lang="en-US" dirty="0">
                <a:solidFill>
                  <a:schemeClr val="tx1"/>
                </a:solidFill>
              </a:rPr>
              <a:t>”</a:t>
            </a:r>
          </a:p>
          <a:p>
            <a:pPr lvl="1">
              <a:lnSpc>
                <a:spcPct val="80000"/>
              </a:lnSpc>
              <a:buClrTx/>
              <a:buFont typeface="Wingdings" panose="05000000000000000000" pitchFamily="2" charset="2"/>
              <a:buChar char="§"/>
            </a:pPr>
            <a:endParaRPr lang="en-US" sz="600" dirty="0">
              <a:solidFill>
                <a:schemeClr val="tx1"/>
              </a:solidFill>
            </a:endParaRPr>
          </a:p>
          <a:p>
            <a:pPr>
              <a:lnSpc>
                <a:spcPct val="80000"/>
              </a:lnSpc>
              <a:buClrTx/>
              <a:buFont typeface="Wingdings" panose="05000000000000000000" pitchFamily="2" charset="2"/>
              <a:buChar char="§"/>
            </a:pPr>
            <a:r>
              <a:rPr lang="en-US" sz="2800" b="1" dirty="0" err="1">
                <a:solidFill>
                  <a:schemeClr val="tx1"/>
                </a:solidFill>
              </a:rPr>
              <a:t>Por</a:t>
            </a:r>
            <a:r>
              <a:rPr lang="en-US" sz="2800" b="1" dirty="0">
                <a:solidFill>
                  <a:schemeClr val="tx1"/>
                </a:solidFill>
              </a:rPr>
              <a:t> </a:t>
            </a:r>
            <a:r>
              <a:rPr lang="en-US" sz="2800" b="1" dirty="0" err="1">
                <a:solidFill>
                  <a:schemeClr val="tx1"/>
                </a:solidFill>
              </a:rPr>
              <a:t>que</a:t>
            </a:r>
            <a:r>
              <a:rPr lang="en-US" sz="2800" b="1" dirty="0">
                <a:solidFill>
                  <a:schemeClr val="tx1"/>
                </a:solidFill>
              </a:rPr>
              <a:t> </a:t>
            </a:r>
            <a:r>
              <a:rPr lang="en-US" sz="2800" b="1" dirty="0" err="1">
                <a:solidFill>
                  <a:schemeClr val="tx1"/>
                </a:solidFill>
              </a:rPr>
              <a:t>não</a:t>
            </a:r>
            <a:r>
              <a:rPr lang="en-US" sz="2800" b="1" dirty="0">
                <a:solidFill>
                  <a:schemeClr val="tx1"/>
                </a:solidFill>
              </a:rPr>
              <a:t>?</a:t>
            </a:r>
          </a:p>
          <a:p>
            <a:pPr lvl="1" algn="just">
              <a:lnSpc>
                <a:spcPct val="80000"/>
              </a:lnSpc>
              <a:buClrTx/>
              <a:buFont typeface="Wingdings" panose="05000000000000000000" pitchFamily="2" charset="2"/>
              <a:buChar char="§"/>
            </a:pPr>
            <a:r>
              <a:rPr lang="en-US" dirty="0" err="1">
                <a:solidFill>
                  <a:schemeClr val="tx1"/>
                </a:solidFill>
              </a:rPr>
              <a:t>Recursos</a:t>
            </a:r>
            <a:r>
              <a:rPr lang="en-US" dirty="0">
                <a:solidFill>
                  <a:schemeClr val="tx1"/>
                </a:solidFill>
              </a:rPr>
              <a:t> </a:t>
            </a:r>
            <a:r>
              <a:rPr lang="en-US" dirty="0" err="1">
                <a:solidFill>
                  <a:schemeClr val="tx1"/>
                </a:solidFill>
              </a:rPr>
              <a:t>Limitados</a:t>
            </a:r>
            <a:endParaRPr lang="en-US" dirty="0">
              <a:solidFill>
                <a:schemeClr val="tx1"/>
              </a:solidFill>
            </a:endParaRPr>
          </a:p>
          <a:p>
            <a:pPr lvl="1" algn="just">
              <a:lnSpc>
                <a:spcPct val="80000"/>
              </a:lnSpc>
              <a:buClrTx/>
              <a:buFont typeface="Wingdings" panose="05000000000000000000" pitchFamily="2" charset="2"/>
              <a:buChar char="§"/>
            </a:pPr>
            <a:endParaRPr lang="en-US" sz="1200" dirty="0">
              <a:solidFill>
                <a:schemeClr val="tx1"/>
              </a:solidFill>
            </a:endParaRPr>
          </a:p>
          <a:p>
            <a:pPr lvl="1" algn="just">
              <a:lnSpc>
                <a:spcPct val="80000"/>
              </a:lnSpc>
              <a:buClrTx/>
              <a:buFont typeface="Wingdings" panose="05000000000000000000" pitchFamily="2" charset="2"/>
              <a:buChar char="§"/>
            </a:pPr>
            <a:endParaRPr lang="en-US" sz="1200" dirty="0">
              <a:solidFill>
                <a:schemeClr val="tx1"/>
              </a:solidFill>
            </a:endParaRPr>
          </a:p>
          <a:p>
            <a:pPr algn="just">
              <a:lnSpc>
                <a:spcPct val="80000"/>
              </a:lnSpc>
              <a:buClrTx/>
              <a:buFont typeface="Wingdings" panose="05000000000000000000" pitchFamily="2" charset="2"/>
              <a:buChar char="§"/>
            </a:pPr>
            <a:r>
              <a:rPr lang="en-US" sz="2700" b="1" dirty="0">
                <a:solidFill>
                  <a:schemeClr val="tx1"/>
                </a:solidFill>
              </a:rPr>
              <a:t>Economia </a:t>
            </a:r>
            <a:r>
              <a:rPr lang="en-US" sz="2700" b="1" dirty="0" err="1">
                <a:solidFill>
                  <a:schemeClr val="tx1"/>
                </a:solidFill>
              </a:rPr>
              <a:t>trata</a:t>
            </a:r>
            <a:r>
              <a:rPr lang="en-US" sz="2700" b="1" dirty="0">
                <a:solidFill>
                  <a:schemeClr val="tx1"/>
                </a:solidFill>
              </a:rPr>
              <a:t> da </a:t>
            </a:r>
            <a:r>
              <a:rPr lang="en-US" sz="2700" b="1" dirty="0" err="1">
                <a:solidFill>
                  <a:schemeClr val="tx1"/>
                </a:solidFill>
              </a:rPr>
              <a:t>alocação</a:t>
            </a:r>
            <a:r>
              <a:rPr lang="en-US" sz="2700" b="1" dirty="0">
                <a:solidFill>
                  <a:schemeClr val="tx1"/>
                </a:solidFill>
              </a:rPr>
              <a:t> de </a:t>
            </a:r>
            <a:r>
              <a:rPr lang="en-US" sz="2700" b="1" dirty="0" err="1">
                <a:solidFill>
                  <a:schemeClr val="tx1"/>
                </a:solidFill>
              </a:rPr>
              <a:t>recursos</a:t>
            </a:r>
            <a:r>
              <a:rPr lang="en-US" sz="2700" b="1" dirty="0">
                <a:solidFill>
                  <a:schemeClr val="tx1"/>
                </a:solidFill>
              </a:rPr>
              <a:t> </a:t>
            </a:r>
            <a:r>
              <a:rPr lang="en-US" sz="2700" b="1" dirty="0" err="1">
                <a:solidFill>
                  <a:schemeClr val="tx1"/>
                </a:solidFill>
              </a:rPr>
              <a:t>escassos</a:t>
            </a:r>
            <a:r>
              <a:rPr lang="en-US" sz="2700" b="1" dirty="0">
                <a:solidFill>
                  <a:schemeClr val="tx1"/>
                </a:solidFill>
              </a:rPr>
              <a:t>.</a:t>
            </a:r>
          </a:p>
          <a:p>
            <a:pPr lvl="1" algn="just">
              <a:lnSpc>
                <a:spcPct val="80000"/>
              </a:lnSpc>
              <a:buFont typeface="Wingdings" panose="05000000000000000000" pitchFamily="2" charset="2"/>
              <a:buChar char="§"/>
            </a:pPr>
            <a:endParaRPr lang="en-US" dirty="0">
              <a:solidFill>
                <a:schemeClr val="tx1"/>
              </a:solidFill>
            </a:endParaRPr>
          </a:p>
        </p:txBody>
      </p:sp>
      <p:sp>
        <p:nvSpPr>
          <p:cNvPr id="8" name="Rectangle 2">
            <a:extLst>
              <a:ext uri="{FF2B5EF4-FFF2-40B4-BE49-F238E27FC236}">
                <a16:creationId xmlns:a16="http://schemas.microsoft.com/office/drawing/2014/main" id="{62F58160-BCD2-46A2-956D-CEA9141DE7E3}"/>
              </a:ext>
            </a:extLst>
          </p:cNvPr>
          <p:cNvSpPr>
            <a:spLocks noGrp="1" noChangeArrowheads="1"/>
          </p:cNvSpPr>
          <p:nvPr>
            <p:ph type="title"/>
          </p:nvPr>
        </p:nvSpPr>
        <p:spPr>
          <a:xfrm>
            <a:off x="825206" y="133350"/>
            <a:ext cx="7118350" cy="785813"/>
          </a:xfrm>
        </p:spPr>
        <p:txBody>
          <a:bodyPr/>
          <a:lstStyle/>
          <a:p>
            <a:pPr algn="ctr"/>
            <a:r>
              <a:rPr lang="pt-BR" sz="4200" dirty="0">
                <a:solidFill>
                  <a:schemeClr val="tx1"/>
                </a:solidFill>
              </a:rPr>
              <a:t>Economia</a:t>
            </a:r>
          </a:p>
        </p:txBody>
      </p:sp>
      <p:sp>
        <p:nvSpPr>
          <p:cNvPr id="6" name="CaixaDeTexto 5">
            <a:extLst>
              <a:ext uri="{FF2B5EF4-FFF2-40B4-BE49-F238E27FC236}">
                <a16:creationId xmlns:a16="http://schemas.microsoft.com/office/drawing/2014/main" id="{1E9A7CA1-A41D-444D-BDD0-90F6B5D5B9A9}"/>
              </a:ext>
            </a:extLst>
          </p:cNvPr>
          <p:cNvSpPr txBox="1"/>
          <p:nvPr/>
        </p:nvSpPr>
        <p:spPr>
          <a:xfrm>
            <a:off x="233363" y="5176911"/>
            <a:ext cx="8643351" cy="1200329"/>
          </a:xfrm>
          <a:prstGeom prst="rect">
            <a:avLst/>
          </a:prstGeom>
          <a:noFill/>
        </p:spPr>
        <p:txBody>
          <a:bodyPr wrap="square" rtlCol="0">
            <a:spAutoFit/>
          </a:bodyPr>
          <a:lstStyle/>
          <a:p>
            <a:pPr algn="just"/>
            <a:r>
              <a:rPr lang="pt-BR" b="1" dirty="0">
                <a:latin typeface="+mn-lt"/>
              </a:rPr>
              <a:t>Observação: </a:t>
            </a:r>
            <a:r>
              <a:rPr lang="pt-BR" dirty="0">
                <a:latin typeface="+mn-lt"/>
              </a:rPr>
              <a:t>Mick Jagger, vocalista da banda Rolling Stones, estudou na London </a:t>
            </a:r>
            <a:r>
              <a:rPr lang="pt-BR" dirty="0" err="1">
                <a:latin typeface="+mn-lt"/>
              </a:rPr>
              <a:t>School</a:t>
            </a:r>
            <a:r>
              <a:rPr lang="pt-BR" dirty="0">
                <a:latin typeface="+mn-lt"/>
              </a:rPr>
              <a:t> </a:t>
            </a:r>
            <a:r>
              <a:rPr lang="pt-BR" dirty="0" err="1">
                <a:latin typeface="+mn-lt"/>
              </a:rPr>
              <a:t>of</a:t>
            </a:r>
            <a:r>
              <a:rPr lang="pt-BR" dirty="0">
                <a:latin typeface="+mn-lt"/>
              </a:rPr>
              <a:t> </a:t>
            </a:r>
            <a:r>
              <a:rPr lang="pt-BR" dirty="0" err="1">
                <a:latin typeface="+mn-lt"/>
              </a:rPr>
              <a:t>Economics</a:t>
            </a:r>
            <a:r>
              <a:rPr lang="pt-BR" dirty="0">
                <a:latin typeface="+mn-lt"/>
              </a:rPr>
              <a:t>, mas achou economia 'entediante'. Não chegou a se formar.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1">
                                            <p:txEl>
                                              <p:pRg st="3" end="3"/>
                                            </p:txEl>
                                          </p:spTgt>
                                        </p:tgtEl>
                                        <p:attrNameLst>
                                          <p:attrName>style.visibility</p:attrName>
                                        </p:attrNameLst>
                                      </p:cBhvr>
                                      <p:to>
                                        <p:strVal val="visible"/>
                                      </p:to>
                                    </p:set>
                                    <p:anim calcmode="lin" valueType="num">
                                      <p:cBhvr additive="base">
                                        <p:cTn id="7" dur="500" fill="hold"/>
                                        <p:tgtEl>
                                          <p:spTgt spid="1946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1">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61">
                                            <p:txEl>
                                              <p:pRg st="4" end="4"/>
                                            </p:txEl>
                                          </p:spTgt>
                                        </p:tgtEl>
                                        <p:attrNameLst>
                                          <p:attrName>style.visibility</p:attrName>
                                        </p:attrNameLst>
                                      </p:cBhvr>
                                      <p:to>
                                        <p:strVal val="visible"/>
                                      </p:to>
                                    </p:set>
                                    <p:anim calcmode="lin" valueType="num">
                                      <p:cBhvr additive="base">
                                        <p:cTn id="11" dur="500" fill="hold"/>
                                        <p:tgtEl>
                                          <p:spTgt spid="1946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61">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461">
                                            <p:txEl>
                                              <p:pRg st="7" end="7"/>
                                            </p:txEl>
                                          </p:spTgt>
                                        </p:tgtEl>
                                        <p:attrNameLst>
                                          <p:attrName>style.visibility</p:attrName>
                                        </p:attrNameLst>
                                      </p:cBhvr>
                                      <p:to>
                                        <p:strVal val="visible"/>
                                      </p:to>
                                    </p:set>
                                    <p:anim calcmode="lin" valueType="num">
                                      <p:cBhvr additive="base">
                                        <p:cTn id="15" dur="500" fill="hold"/>
                                        <p:tgtEl>
                                          <p:spTgt spid="19461">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6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
        <p:nvSpPr>
          <p:cNvPr id="20485" name="Rectangle 3"/>
          <p:cNvSpPr>
            <a:spLocks noGrp="1" noChangeArrowheads="1"/>
          </p:cNvSpPr>
          <p:nvPr>
            <p:ph type="body" idx="1"/>
          </p:nvPr>
        </p:nvSpPr>
        <p:spPr>
          <a:xfrm>
            <a:off x="211015" y="1332183"/>
            <a:ext cx="8676249" cy="4872038"/>
          </a:xfrm>
        </p:spPr>
        <p:txBody>
          <a:bodyPr/>
          <a:lstStyle/>
          <a:p>
            <a:pPr algn="just">
              <a:lnSpc>
                <a:spcPct val="90000"/>
              </a:lnSpc>
              <a:buClrTx/>
              <a:buFont typeface="Wingdings" panose="05000000000000000000" pitchFamily="2" charset="2"/>
              <a:buChar char="§"/>
            </a:pPr>
            <a:r>
              <a:rPr lang="pt-BR" sz="2800" b="1" dirty="0">
                <a:solidFill>
                  <a:schemeClr val="tx1"/>
                </a:solidFill>
              </a:rPr>
              <a:t>Princípio 1:</a:t>
            </a:r>
            <a:r>
              <a:rPr lang="pt-BR" sz="2800" dirty="0">
                <a:solidFill>
                  <a:schemeClr val="tx1"/>
                </a:solidFill>
              </a:rPr>
              <a:t>  As pessoas enfrentam </a:t>
            </a:r>
            <a:r>
              <a:rPr lang="pt-BR" sz="2800" b="1" i="1" dirty="0">
                <a:solidFill>
                  <a:schemeClr val="tx1"/>
                </a:solidFill>
              </a:rPr>
              <a:t>trade-</a:t>
            </a:r>
            <a:r>
              <a:rPr lang="pt-BR" sz="2800" b="1" i="1" dirty="0" err="1">
                <a:solidFill>
                  <a:schemeClr val="tx1"/>
                </a:solidFill>
              </a:rPr>
              <a:t>offs</a:t>
            </a:r>
            <a:endParaRPr lang="pt-BR" sz="2800" b="1" i="1" dirty="0">
              <a:solidFill>
                <a:schemeClr val="tx1"/>
              </a:solidFill>
            </a:endParaRPr>
          </a:p>
          <a:p>
            <a:pPr lvl="1" algn="just">
              <a:lnSpc>
                <a:spcPct val="90000"/>
              </a:lnSpc>
              <a:buClrTx/>
              <a:buFont typeface="Wingdings" panose="05000000000000000000" pitchFamily="2" charset="2"/>
              <a:buChar char="§"/>
            </a:pPr>
            <a:r>
              <a:rPr lang="pt-BR" sz="2400" dirty="0">
                <a:solidFill>
                  <a:schemeClr val="tx1"/>
                </a:solidFill>
              </a:rPr>
              <a:t>Uma  hora a mais dedicada ao estudo significa uma hora a menos dedicada ao trabalho (ao lazer,...).</a:t>
            </a:r>
          </a:p>
          <a:p>
            <a:pPr lvl="1" algn="just">
              <a:lnSpc>
                <a:spcPct val="90000"/>
              </a:lnSpc>
              <a:buClrTx/>
              <a:buFont typeface="Wingdings" panose="05000000000000000000" pitchFamily="2" charset="2"/>
              <a:buChar char="§"/>
            </a:pPr>
            <a:r>
              <a:rPr lang="pt-BR" sz="2400" dirty="0">
                <a:solidFill>
                  <a:schemeClr val="tx1"/>
                </a:solidFill>
              </a:rPr>
              <a:t>Pais tem  de alocar seus  recursos  entre  finalidades  mutuamente  excludentes.  Por exemplo,  eles  podem  investir  em  sua  própria  aposentadoria,  na educação de seus filhos e, inclusive, no número de filhos.</a:t>
            </a:r>
          </a:p>
          <a:p>
            <a:pPr lvl="1" algn="just">
              <a:lnSpc>
                <a:spcPct val="90000"/>
              </a:lnSpc>
              <a:buClrTx/>
              <a:buFont typeface="Wingdings" panose="05000000000000000000" pitchFamily="2" charset="2"/>
              <a:buChar char="§"/>
            </a:pPr>
            <a:r>
              <a:rPr lang="pt-BR" sz="2400" dirty="0">
                <a:solidFill>
                  <a:schemeClr val="tx1"/>
                </a:solidFill>
              </a:rPr>
              <a:t>A  sociedade  enfrenta um  </a:t>
            </a:r>
            <a:r>
              <a:rPr lang="pt-BR" sz="2400" i="1" dirty="0">
                <a:solidFill>
                  <a:schemeClr val="tx1"/>
                </a:solidFill>
              </a:rPr>
              <a:t>trade-off</a:t>
            </a:r>
            <a:r>
              <a:rPr lang="pt-BR" sz="2400" dirty="0">
                <a:solidFill>
                  <a:schemeClr val="tx1"/>
                </a:solidFill>
              </a:rPr>
              <a:t>  entre  equidade  e  eficiência. Políticas que aumentam a eficiência da economia frequentemente agravam a desigualdade social no curto prazo.  Esse  conflito pode ser  traduzido pela famosa frase de  Delfim Netto: “é preciso fazer  o bolo crescer antes de distribuí-lo”.</a:t>
            </a:r>
            <a:endParaRPr lang="en-US" sz="2400" dirty="0">
              <a:solidFill>
                <a:schemeClr val="tx1"/>
              </a:solidFill>
            </a:endParaRPr>
          </a:p>
          <a:p>
            <a:pPr lvl="1" algn="just">
              <a:lnSpc>
                <a:spcPct val="90000"/>
              </a:lnSpc>
              <a:buFont typeface="Wingdings" panose="05000000000000000000" pitchFamily="2" charset="2"/>
              <a:buChar char="§"/>
            </a:pPr>
            <a:endParaRPr lang="pt-BR" sz="2400" dirty="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5">
                                            <p:txEl>
                                              <p:pRg st="1" end="1"/>
                                            </p:txEl>
                                          </p:spTgt>
                                        </p:tgtEl>
                                        <p:attrNameLst>
                                          <p:attrName>style.visibility</p:attrName>
                                        </p:attrNameLst>
                                      </p:cBhvr>
                                      <p:to>
                                        <p:strVal val="visible"/>
                                      </p:to>
                                    </p:set>
                                    <p:anim calcmode="lin" valueType="num">
                                      <p:cBhvr additive="base">
                                        <p:cTn id="7" dur="500" fill="hold"/>
                                        <p:tgtEl>
                                          <p:spTgt spid="2048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5">
                                            <p:txEl>
                                              <p:pRg st="2" end="2"/>
                                            </p:txEl>
                                          </p:spTgt>
                                        </p:tgtEl>
                                        <p:attrNameLst>
                                          <p:attrName>style.visibility</p:attrName>
                                        </p:attrNameLst>
                                      </p:cBhvr>
                                      <p:to>
                                        <p:strVal val="visible"/>
                                      </p:to>
                                    </p:set>
                                    <p:anim calcmode="lin" valueType="num">
                                      <p:cBhvr additive="base">
                                        <p:cTn id="11" dur="500" fill="hold"/>
                                        <p:tgtEl>
                                          <p:spTgt spid="2048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485">
                                            <p:txEl>
                                              <p:pRg st="3" end="3"/>
                                            </p:txEl>
                                          </p:spTgt>
                                        </p:tgtEl>
                                        <p:attrNameLst>
                                          <p:attrName>style.visibility</p:attrName>
                                        </p:attrNameLst>
                                      </p:cBhvr>
                                      <p:to>
                                        <p:strVal val="visible"/>
                                      </p:to>
                                    </p:set>
                                    <p:anim calcmode="lin" valueType="num">
                                      <p:cBhvr additive="base">
                                        <p:cTn id="15" dur="500" fill="hold"/>
                                        <p:tgtEl>
                                          <p:spTgt spid="2048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48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type="body" idx="1"/>
          </p:nvPr>
        </p:nvSpPr>
        <p:spPr>
          <a:xfrm>
            <a:off x="226783" y="1342255"/>
            <a:ext cx="8692133" cy="4883150"/>
          </a:xfrm>
        </p:spPr>
        <p:txBody>
          <a:bodyPr/>
          <a:lstStyle/>
          <a:p>
            <a:pPr algn="just">
              <a:lnSpc>
                <a:spcPct val="80000"/>
              </a:lnSpc>
              <a:buClrTx/>
              <a:buFont typeface="Wingdings" panose="05000000000000000000" pitchFamily="2" charset="2"/>
              <a:buChar char="§"/>
            </a:pPr>
            <a:r>
              <a:rPr lang="pt-BR" sz="2800" b="1" dirty="0">
                <a:solidFill>
                  <a:schemeClr val="tx1"/>
                </a:solidFill>
              </a:rPr>
              <a:t>Princípio 2:</a:t>
            </a:r>
            <a:r>
              <a:rPr lang="pt-BR" sz="2800" dirty="0">
                <a:solidFill>
                  <a:schemeClr val="tx1"/>
                </a:solidFill>
              </a:rPr>
              <a:t>  O  custo de  alguma coisa é quanto você tem de sacrificar para obtê-la </a:t>
            </a:r>
            <a:r>
              <a:rPr lang="pt-BR" sz="2800" dirty="0">
                <a:solidFill>
                  <a:schemeClr val="tx1"/>
                </a:solidFill>
                <a:sym typeface="Symbol" panose="05050102010706020507" pitchFamily="18" charset="2"/>
              </a:rPr>
              <a:t> </a:t>
            </a:r>
            <a:r>
              <a:rPr lang="pt-BR" sz="2800" b="1" dirty="0">
                <a:solidFill>
                  <a:schemeClr val="tx1"/>
                </a:solidFill>
                <a:sym typeface="Symbol" panose="05050102010706020507" pitchFamily="18" charset="2"/>
              </a:rPr>
              <a:t>(</a:t>
            </a:r>
            <a:r>
              <a:rPr lang="pt-BR" sz="2800" b="1" dirty="0">
                <a:solidFill>
                  <a:schemeClr val="tx1"/>
                </a:solidFill>
              </a:rPr>
              <a:t>custo de oportunidade)</a:t>
            </a:r>
          </a:p>
          <a:p>
            <a:pPr algn="just">
              <a:lnSpc>
                <a:spcPct val="80000"/>
              </a:lnSpc>
              <a:buClrTx/>
              <a:buFont typeface="Wingdings" panose="05000000000000000000" pitchFamily="2" charset="2"/>
              <a:buChar char="§"/>
            </a:pPr>
            <a:endParaRPr lang="pt-BR" sz="400" b="1" dirty="0">
              <a:solidFill>
                <a:schemeClr val="tx1"/>
              </a:solidFill>
            </a:endParaRPr>
          </a:p>
          <a:p>
            <a:pPr lvl="1" algn="just">
              <a:lnSpc>
                <a:spcPct val="80000"/>
              </a:lnSpc>
              <a:buClrTx/>
              <a:buFont typeface="Wingdings" panose="05000000000000000000" pitchFamily="2" charset="2"/>
              <a:buChar char="§"/>
            </a:pPr>
            <a:r>
              <a:rPr lang="pt-BR" sz="2400" dirty="0">
                <a:solidFill>
                  <a:schemeClr val="tx1"/>
                </a:solidFill>
              </a:rPr>
              <a:t>Como  as  pessoas   enfrentam  </a:t>
            </a:r>
            <a:r>
              <a:rPr lang="pt-BR" sz="2400" i="1" dirty="0">
                <a:solidFill>
                  <a:schemeClr val="tx1"/>
                </a:solidFill>
              </a:rPr>
              <a:t>trade-</a:t>
            </a:r>
            <a:r>
              <a:rPr lang="pt-BR" sz="2400" i="1" dirty="0" err="1">
                <a:solidFill>
                  <a:schemeClr val="tx1"/>
                </a:solidFill>
              </a:rPr>
              <a:t>offs</a:t>
            </a:r>
            <a:r>
              <a:rPr lang="pt-BR" sz="2400" dirty="0">
                <a:solidFill>
                  <a:schemeClr val="tx1"/>
                </a:solidFill>
              </a:rPr>
              <a:t>,  elas  devem  calcular  os custos e benefícios de suas decisões.</a:t>
            </a:r>
          </a:p>
          <a:p>
            <a:pPr lvl="1" algn="just">
              <a:lnSpc>
                <a:spcPct val="80000"/>
              </a:lnSpc>
              <a:buClrTx/>
              <a:buFont typeface="Wingdings" panose="05000000000000000000" pitchFamily="2" charset="2"/>
              <a:buChar char="§"/>
            </a:pPr>
            <a:r>
              <a:rPr lang="pt-BR" sz="2400" dirty="0">
                <a:solidFill>
                  <a:schemeClr val="tx1"/>
                </a:solidFill>
              </a:rPr>
              <a:t>As pessoas racionais calculam os custos de uma decisão  econômica  com  base em  seu  custo de oportunidade,  ou seja,  no  valor sacrificado  para  obter  o  que  desejam.  O  custo de oportunidade não coincide  necessariamente  com  o custo contábil de uma decisão.</a:t>
            </a:r>
            <a:endParaRPr lang="en-US" sz="2000" dirty="0">
              <a:solidFill>
                <a:schemeClr val="tx1"/>
              </a:solidFill>
            </a:endParaRPr>
          </a:p>
          <a:p>
            <a:pPr lvl="1" algn="just">
              <a:lnSpc>
                <a:spcPct val="80000"/>
              </a:lnSpc>
              <a:buFont typeface="Wingdings" panose="05000000000000000000" pitchFamily="2" charset="2"/>
              <a:buChar char="§"/>
            </a:pPr>
            <a:endParaRPr lang="pt-BR" sz="2400" dirty="0">
              <a:solidFill>
                <a:schemeClr val="tx1"/>
              </a:solidFill>
            </a:endParaRPr>
          </a:p>
        </p:txBody>
      </p:sp>
      <p:sp>
        <p:nvSpPr>
          <p:cNvPr id="8" name="Rectangle 2">
            <a:extLst>
              <a:ext uri="{FF2B5EF4-FFF2-40B4-BE49-F238E27FC236}">
                <a16:creationId xmlns:a16="http://schemas.microsoft.com/office/drawing/2014/main" id="{816FA8DE-0CD5-4988-8244-EB33FD9387B8}"/>
              </a:ext>
            </a:extLst>
          </p:cNvPr>
          <p:cNvSpPr>
            <a:spLocks noGrp="1" noChangeArrowheads="1"/>
          </p:cNvSpPr>
          <p:nvPr>
            <p:ph type="title"/>
          </p:nvPr>
        </p:nvSpPr>
        <p:spPr>
          <a:xfrm>
            <a:off x="1106560" y="322533"/>
            <a:ext cx="7118350" cy="785813"/>
          </a:xfrm>
        </p:spPr>
        <p:txBody>
          <a:bodyPr/>
          <a:lstStyle/>
          <a:p>
            <a:pPr algn="ctr"/>
            <a:r>
              <a:rPr lang="pt-BR" sz="2800" dirty="0">
                <a:solidFill>
                  <a:schemeClr val="tx1"/>
                </a:solidFill>
              </a:rPr>
              <a:t>Alguns Princípios em Economia</a:t>
            </a:r>
            <a:br>
              <a:rPr lang="pt-BR" sz="2800" dirty="0">
                <a:solidFill>
                  <a:schemeClr val="tx1"/>
                </a:solidFill>
              </a:rPr>
            </a:br>
            <a:r>
              <a:rPr lang="pt-BR" sz="2800" dirty="0">
                <a:solidFill>
                  <a:schemeClr val="tx1"/>
                </a:solidFill>
              </a:rPr>
              <a:t> Como as Pessoas Tomam Decisões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9">
                                            <p:txEl>
                                              <p:pRg st="2" end="2"/>
                                            </p:txEl>
                                          </p:spTgt>
                                        </p:tgtEl>
                                        <p:attrNameLst>
                                          <p:attrName>style.visibility</p:attrName>
                                        </p:attrNameLst>
                                      </p:cBhvr>
                                      <p:to>
                                        <p:strVal val="visible"/>
                                      </p:to>
                                    </p:set>
                                    <p:anim calcmode="lin" valueType="num">
                                      <p:cBhvr additive="base">
                                        <p:cTn id="7" dur="500" fill="hold"/>
                                        <p:tgtEl>
                                          <p:spTgt spid="2150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9">
                                            <p:txEl>
                                              <p:pRg st="3" end="3"/>
                                            </p:txEl>
                                          </p:spTgt>
                                        </p:tgtEl>
                                        <p:attrNameLst>
                                          <p:attrName>style.visibility</p:attrName>
                                        </p:attrNameLst>
                                      </p:cBhvr>
                                      <p:to>
                                        <p:strVal val="visible"/>
                                      </p:to>
                                    </p:set>
                                    <p:anim calcmode="lin" valueType="num">
                                      <p:cBhvr additive="base">
                                        <p:cTn id="11" dur="500" fill="hold"/>
                                        <p:tgtEl>
                                          <p:spTgt spid="2150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1554</TotalTime>
  <Words>3831</Words>
  <Application>Microsoft Office PowerPoint</Application>
  <PresentationFormat>Apresentação na tela (4:3)</PresentationFormat>
  <Paragraphs>514</Paragraphs>
  <Slides>55</Slides>
  <Notes>12</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1</vt:i4>
      </vt:variant>
      <vt:variant>
        <vt:lpstr>Títulos de slides</vt:lpstr>
      </vt:variant>
      <vt:variant>
        <vt:i4>55</vt:i4>
      </vt:variant>
    </vt:vector>
  </HeadingPairs>
  <TitlesOfParts>
    <vt:vector size="64" baseType="lpstr">
      <vt:lpstr>Arial</vt:lpstr>
      <vt:lpstr>Symbol</vt:lpstr>
      <vt:lpstr>Tahoma</vt:lpstr>
      <vt:lpstr>Times New Roman</vt:lpstr>
      <vt:lpstr>Verdana</vt:lpstr>
      <vt:lpstr>Wingdings</vt:lpstr>
      <vt:lpstr>Wingdings 3</vt:lpstr>
      <vt:lpstr>Multiple Bars</vt:lpstr>
      <vt:lpstr>Equation</vt:lpstr>
      <vt:lpstr>Apresentação do PowerPoint</vt:lpstr>
      <vt:lpstr>Análise Microeconômica (Microeconomia)</vt:lpstr>
      <vt:lpstr>Apresentação do PowerPoint</vt:lpstr>
      <vt:lpstr>Apresentação do PowerPoint</vt:lpstr>
      <vt:lpstr>Apresentação do PowerPoint</vt:lpstr>
      <vt:lpstr>Economia</vt:lpstr>
      <vt:lpstr>Economia</vt:lpstr>
      <vt:lpstr>Alguns Princípios em Economia  Como as Pessoas Tomam Decisões</vt:lpstr>
      <vt:lpstr>Alguns Princípios em Economia  Como as Pessoas Tomam Decisões</vt:lpstr>
      <vt:lpstr>Alguns Princípios em Economia  Como as Pessoas Tomam Decisões</vt:lpstr>
      <vt:lpstr>Apresentação do PowerPoint</vt:lpstr>
      <vt:lpstr>Alguns Princípios em Economia  Como as Pessoas Tomam Decisões</vt:lpstr>
      <vt:lpstr>Alguns Princípios em Economia  Como as Pessoas Tomam Decisões</vt:lpstr>
      <vt:lpstr>Alguns Princípios em Economia  Como as Pessoas Tomam Decisões</vt:lpstr>
      <vt:lpstr>Alguns Princípios em Economia  Como as Pessoas Tomam Decisões</vt:lpstr>
      <vt:lpstr>Alguns Princípios em Economia  Como as Pessoas Tomam Decisões</vt:lpstr>
      <vt:lpstr>Alguns Princípios em Economia  Como as Pessoas Tomam Decisões</vt:lpstr>
      <vt:lpstr>Microeconomia  X  Macroeconomia</vt:lpstr>
      <vt:lpstr>Teorias e Modelos</vt:lpstr>
      <vt:lpstr>Teorias e Modelos</vt:lpstr>
      <vt:lpstr>Análise Positiva  X  Análise Normativa</vt:lpstr>
      <vt:lpstr>Análise Positiva  X  Análise Normativa</vt:lpstr>
      <vt:lpstr>Análise Positiva  X  Análise Normativa</vt:lpstr>
      <vt:lpstr>Análise Positiva  X  Análise Normativa</vt:lpstr>
      <vt:lpstr>O que é um Mercado ?</vt:lpstr>
      <vt:lpstr>Modelos e Análise Econômica</vt:lpstr>
      <vt:lpstr>Modelos e Análise Econômica</vt:lpstr>
      <vt:lpstr>Modelos e Análise Econômica</vt:lpstr>
      <vt:lpstr>Modelos e Análise Econômica</vt:lpstr>
      <vt:lpstr>Modelos e Análise Econômica</vt:lpstr>
      <vt:lpstr>Trocas, FPP e Bem Estar</vt:lpstr>
      <vt:lpstr>Interdependência e Ganhos Comerciais</vt:lpstr>
      <vt:lpstr>Interdependência e Ganhos Comerciais</vt:lpstr>
      <vt:lpstr>Interdependência e Ganhos Comerciais</vt:lpstr>
      <vt:lpstr>Interdependência e Ganhos Comerciais</vt:lpstr>
      <vt:lpstr>Fronteira de Possibilidades de Produção</vt:lpstr>
      <vt:lpstr>Fronteira de Possibilidades de Produção</vt:lpstr>
      <vt:lpstr>Especialização e Comércio</vt:lpstr>
      <vt:lpstr>Fronteira de Possibilidades de Produção</vt:lpstr>
      <vt:lpstr>Fronteira de Possibilidades de Produção</vt:lpstr>
      <vt:lpstr> </vt:lpstr>
      <vt:lpstr>Apresentação do PowerPoint</vt:lpstr>
      <vt:lpstr>Apresentação do PowerPoint</vt:lpstr>
      <vt:lpstr>Apresentação do PowerPoint</vt:lpstr>
      <vt:lpstr>Apresentação do PowerPoint</vt:lpstr>
      <vt:lpstr>Questão?</vt:lpstr>
      <vt:lpstr>Preço Real Versus Nominal</vt:lpstr>
      <vt:lpstr>Preço Real Versus Nominal</vt:lpstr>
      <vt:lpstr>Preço Real Versus Nominal</vt:lpstr>
      <vt:lpstr>Preço Real Versus Nominal</vt:lpstr>
      <vt:lpstr>Preço Real Versus Nominal</vt:lpstr>
      <vt:lpstr>Preço Real Versus Nominal</vt:lpstr>
      <vt:lpstr>Um Exemplo: Calculando o Preço Real do Leite</vt:lpstr>
      <vt:lpstr>Mais Exemplos: Calculando Preços Reais</vt:lpstr>
      <vt:lpstr>Calculando Preços Reais: Um Exemplo – Ovos e Ensino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1</dc:title>
  <dc:creator>ACJA</dc:creator>
  <cp:lastModifiedBy>Antonio Carlos Assumpção</cp:lastModifiedBy>
  <cp:revision>88</cp:revision>
  <cp:lastPrinted>2021-08-03T14:02:30Z</cp:lastPrinted>
  <dcterms:created xsi:type="dcterms:W3CDTF">1997-07-14T00:22:12Z</dcterms:created>
  <dcterms:modified xsi:type="dcterms:W3CDTF">2022-02-16T13:02:28Z</dcterms:modified>
</cp:coreProperties>
</file>