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notesMasterIdLst>
    <p:notesMasterId r:id="rId183"/>
  </p:notesMasterIdLst>
  <p:sldIdLst>
    <p:sldId id="256" r:id="rId2"/>
    <p:sldId id="681" r:id="rId3"/>
    <p:sldId id="682" r:id="rId4"/>
    <p:sldId id="683" r:id="rId5"/>
    <p:sldId id="684" r:id="rId6"/>
    <p:sldId id="685" r:id="rId7"/>
    <p:sldId id="686" r:id="rId8"/>
    <p:sldId id="687" r:id="rId9"/>
    <p:sldId id="688" r:id="rId10"/>
    <p:sldId id="689" r:id="rId11"/>
    <p:sldId id="690" r:id="rId12"/>
    <p:sldId id="691" r:id="rId13"/>
    <p:sldId id="692" r:id="rId14"/>
    <p:sldId id="693" r:id="rId15"/>
    <p:sldId id="694" r:id="rId16"/>
    <p:sldId id="695" r:id="rId17"/>
    <p:sldId id="696" r:id="rId18"/>
    <p:sldId id="697" r:id="rId19"/>
    <p:sldId id="806" r:id="rId20"/>
    <p:sldId id="698" r:id="rId21"/>
    <p:sldId id="699" r:id="rId22"/>
    <p:sldId id="700" r:id="rId23"/>
    <p:sldId id="807" r:id="rId24"/>
    <p:sldId id="808" r:id="rId25"/>
    <p:sldId id="809" r:id="rId26"/>
    <p:sldId id="810" r:id="rId27"/>
    <p:sldId id="701" r:id="rId28"/>
    <p:sldId id="70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831" r:id="rId42"/>
    <p:sldId id="715" r:id="rId43"/>
    <p:sldId id="716" r:id="rId44"/>
    <p:sldId id="717" r:id="rId45"/>
    <p:sldId id="719" r:id="rId46"/>
    <p:sldId id="720" r:id="rId47"/>
    <p:sldId id="721" r:id="rId48"/>
    <p:sldId id="722" r:id="rId49"/>
    <p:sldId id="723" r:id="rId50"/>
    <p:sldId id="724" r:id="rId51"/>
    <p:sldId id="725" r:id="rId52"/>
    <p:sldId id="726" r:id="rId53"/>
    <p:sldId id="727" r:id="rId54"/>
    <p:sldId id="728" r:id="rId55"/>
    <p:sldId id="729" r:id="rId56"/>
    <p:sldId id="730" r:id="rId57"/>
    <p:sldId id="731" r:id="rId58"/>
    <p:sldId id="732" r:id="rId59"/>
    <p:sldId id="733" r:id="rId60"/>
    <p:sldId id="734" r:id="rId61"/>
    <p:sldId id="735" r:id="rId62"/>
    <p:sldId id="736" r:id="rId63"/>
    <p:sldId id="737" r:id="rId64"/>
    <p:sldId id="738" r:id="rId65"/>
    <p:sldId id="739" r:id="rId66"/>
    <p:sldId id="740" r:id="rId67"/>
    <p:sldId id="741" r:id="rId68"/>
    <p:sldId id="742" r:id="rId69"/>
    <p:sldId id="753" r:id="rId70"/>
    <p:sldId id="754" r:id="rId71"/>
    <p:sldId id="812" r:id="rId72"/>
    <p:sldId id="743" r:id="rId73"/>
    <p:sldId id="811" r:id="rId74"/>
    <p:sldId id="327" r:id="rId75"/>
    <p:sldId id="818" r:id="rId76"/>
    <p:sldId id="819" r:id="rId77"/>
    <p:sldId id="328" r:id="rId78"/>
    <p:sldId id="529" r:id="rId79"/>
    <p:sldId id="487" r:id="rId80"/>
    <p:sldId id="530" r:id="rId81"/>
    <p:sldId id="329" r:id="rId82"/>
    <p:sldId id="395" r:id="rId83"/>
    <p:sldId id="531" r:id="rId84"/>
    <p:sldId id="396" r:id="rId85"/>
    <p:sldId id="532" r:id="rId86"/>
    <p:sldId id="491" r:id="rId87"/>
    <p:sldId id="492" r:id="rId88"/>
    <p:sldId id="493" r:id="rId89"/>
    <p:sldId id="397" r:id="rId90"/>
    <p:sldId id="533" r:id="rId91"/>
    <p:sldId id="611" r:id="rId92"/>
    <p:sldId id="398" r:id="rId93"/>
    <p:sldId id="575" r:id="rId94"/>
    <p:sldId id="594" r:id="rId95"/>
    <p:sldId id="330" r:id="rId96"/>
    <p:sldId id="534" r:id="rId97"/>
    <p:sldId id="331" r:id="rId98"/>
    <p:sldId id="535" r:id="rId99"/>
    <p:sldId id="332" r:id="rId100"/>
    <p:sldId id="542" r:id="rId101"/>
    <p:sldId id="333" r:id="rId102"/>
    <p:sldId id="543" r:id="rId103"/>
    <p:sldId id="471" r:id="rId104"/>
    <p:sldId id="339" r:id="rId105"/>
    <p:sldId id="340" r:id="rId106"/>
    <p:sldId id="668" r:id="rId107"/>
    <p:sldId id="670" r:id="rId108"/>
    <p:sldId id="577" r:id="rId109"/>
    <p:sldId id="671" r:id="rId110"/>
    <p:sldId id="672" r:id="rId111"/>
    <p:sldId id="343" r:id="rId112"/>
    <p:sldId id="578" r:id="rId113"/>
    <p:sldId id="579" r:id="rId114"/>
    <p:sldId id="673" r:id="rId115"/>
    <p:sldId id="680" r:id="rId116"/>
    <p:sldId id="591" r:id="rId117"/>
    <p:sldId id="592" r:id="rId118"/>
    <p:sldId id="677" r:id="rId119"/>
    <p:sldId id="678" r:id="rId120"/>
    <p:sldId id="675" r:id="rId121"/>
    <p:sldId id="676" r:id="rId122"/>
    <p:sldId id="813" r:id="rId123"/>
    <p:sldId id="788" r:id="rId124"/>
    <p:sldId id="789" r:id="rId125"/>
    <p:sldId id="790" r:id="rId126"/>
    <p:sldId id="791" r:id="rId127"/>
    <p:sldId id="792" r:id="rId128"/>
    <p:sldId id="793" r:id="rId129"/>
    <p:sldId id="794" r:id="rId130"/>
    <p:sldId id="756" r:id="rId131"/>
    <p:sldId id="757" r:id="rId132"/>
    <p:sldId id="758" r:id="rId133"/>
    <p:sldId id="759" r:id="rId134"/>
    <p:sldId id="760" r:id="rId135"/>
    <p:sldId id="761" r:id="rId136"/>
    <p:sldId id="762" r:id="rId137"/>
    <p:sldId id="763" r:id="rId138"/>
    <p:sldId id="764" r:id="rId139"/>
    <p:sldId id="765" r:id="rId140"/>
    <p:sldId id="766" r:id="rId141"/>
    <p:sldId id="767" r:id="rId142"/>
    <p:sldId id="768" r:id="rId143"/>
    <p:sldId id="769" r:id="rId144"/>
    <p:sldId id="814" r:id="rId145"/>
    <p:sldId id="770" r:id="rId146"/>
    <p:sldId id="815" r:id="rId147"/>
    <p:sldId id="771" r:id="rId148"/>
    <p:sldId id="772" r:id="rId149"/>
    <p:sldId id="773" r:id="rId150"/>
    <p:sldId id="774" r:id="rId151"/>
    <p:sldId id="775" r:id="rId152"/>
    <p:sldId id="816" r:id="rId153"/>
    <p:sldId id="817" r:id="rId154"/>
    <p:sldId id="776" r:id="rId155"/>
    <p:sldId id="777" r:id="rId156"/>
    <p:sldId id="778" r:id="rId157"/>
    <p:sldId id="779" r:id="rId158"/>
    <p:sldId id="780" r:id="rId159"/>
    <p:sldId id="781" r:id="rId160"/>
    <p:sldId id="782" r:id="rId161"/>
    <p:sldId id="783" r:id="rId162"/>
    <p:sldId id="784" r:id="rId163"/>
    <p:sldId id="785" r:id="rId164"/>
    <p:sldId id="786" r:id="rId165"/>
    <p:sldId id="798" r:id="rId166"/>
    <p:sldId id="799" r:id="rId167"/>
    <p:sldId id="800" r:id="rId168"/>
    <p:sldId id="801" r:id="rId169"/>
    <p:sldId id="787" r:id="rId170"/>
    <p:sldId id="802" r:id="rId171"/>
    <p:sldId id="820" r:id="rId172"/>
    <p:sldId id="821" r:id="rId173"/>
    <p:sldId id="822" r:id="rId174"/>
    <p:sldId id="823" r:id="rId175"/>
    <p:sldId id="824" r:id="rId176"/>
    <p:sldId id="825" r:id="rId177"/>
    <p:sldId id="826" r:id="rId178"/>
    <p:sldId id="827" r:id="rId179"/>
    <p:sldId id="828" r:id="rId180"/>
    <p:sldId id="829" r:id="rId181"/>
    <p:sldId id="830" r:id="rId182"/>
  </p:sldIdLst>
  <p:sldSz cx="12192000" cy="6858000"/>
  <p:notesSz cx="6858000" cy="9144000"/>
  <p:defaultTextStyle>
    <a:defPPr>
      <a:defRPr lang="pt-BR"/>
    </a:defPPr>
    <a:lvl1pPr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1pPr>
    <a:lvl2pPr marL="719138" indent="-261938"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2pPr>
    <a:lvl3pPr marL="1438275" indent="-523875"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3pPr>
    <a:lvl4pPr marL="2159000" indent="-787400"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4pPr>
    <a:lvl5pPr marL="2878138" indent="-1049338" algn="l" rtl="0" eaLnBrk="0" fontAlgn="base" hangingPunct="0">
      <a:spcBef>
        <a:spcPct val="0"/>
      </a:spcBef>
      <a:spcAft>
        <a:spcPct val="0"/>
      </a:spcAft>
      <a:defRPr sz="4900" b="1" kern="1200">
        <a:solidFill>
          <a:schemeClr val="bg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4900" b="1" kern="1200">
        <a:solidFill>
          <a:schemeClr val="bg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FF"/>
    <a:srgbClr val="99FFCC"/>
    <a:srgbClr val="33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3" autoAdjust="0"/>
    <p:restoredTop sz="92881" autoAdjust="0"/>
  </p:normalViewPr>
  <p:slideViewPr>
    <p:cSldViewPr>
      <p:cViewPr varScale="1">
        <p:scale>
          <a:sx n="76" d="100"/>
          <a:sy n="76" d="100"/>
        </p:scale>
        <p:origin x="1114" y="67"/>
      </p:cViewPr>
      <p:guideLst>
        <p:guide orient="horz" pos="2160"/>
        <p:guide pos="3840"/>
      </p:guideLst>
    </p:cSldViewPr>
  </p:slideViewPr>
  <p:outlineViewPr>
    <p:cViewPr>
      <p:scale>
        <a:sx n="33" d="100"/>
        <a:sy n="33" d="100"/>
      </p:scale>
      <p:origin x="90" y="163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20A0E73-387F-4914-A776-31BA9CADFE71}" type="datetimeFigureOut">
              <a:rPr lang="en-US"/>
              <a:pPr>
                <a:defRPr/>
              </a:pPr>
              <a:t>4/22/2024</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en-US" noProof="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069C898-7184-4811-A351-537EF3971D3D}" type="slidenum">
              <a:rPr lang="en-US"/>
              <a:pPr>
                <a:defRPr/>
              </a:pPr>
              <a:t>‹nº›</a:t>
            </a:fld>
            <a:endParaRPr lang="en-US"/>
          </a:p>
        </p:txBody>
      </p:sp>
    </p:spTree>
    <p:extLst>
      <p:ext uri="{BB962C8B-B14F-4D97-AF65-F5344CB8AC3E}">
        <p14:creationId xmlns:p14="http://schemas.microsoft.com/office/powerpoint/2010/main" val="372651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9069C898-7184-4811-A351-537EF3971D3D}" type="slidenum">
              <a:rPr lang="en-US" smtClean="0"/>
              <a:pPr>
                <a:defRPr/>
              </a:pPr>
              <a:t>156</a:t>
            </a:fld>
            <a:endParaRPr lang="en-US"/>
          </a:p>
        </p:txBody>
      </p:sp>
    </p:spTree>
    <p:extLst>
      <p:ext uri="{BB962C8B-B14F-4D97-AF65-F5344CB8AC3E}">
        <p14:creationId xmlns:p14="http://schemas.microsoft.com/office/powerpoint/2010/main" val="1888051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1" y="3886200"/>
            <a:ext cx="8534400" cy="1752600"/>
          </a:xfrm>
        </p:spPr>
        <p:txBody>
          <a:bodyPr/>
          <a:lstStyle>
            <a:lvl1pPr marL="0" indent="0" algn="ctr">
              <a:buNone/>
              <a:defRPr/>
            </a:lvl1pPr>
            <a:lvl2pPr marL="537458" indent="0" algn="ctr">
              <a:buNone/>
              <a:defRPr/>
            </a:lvl2pPr>
            <a:lvl3pPr marL="1074916" indent="0" algn="ctr">
              <a:buNone/>
              <a:defRPr/>
            </a:lvl3pPr>
            <a:lvl4pPr marL="1612373" indent="0" algn="ctr">
              <a:buNone/>
              <a:defRPr/>
            </a:lvl4pPr>
            <a:lvl5pPr marL="2149831" indent="0" algn="ctr">
              <a:buNone/>
              <a:defRPr/>
            </a:lvl5pPr>
            <a:lvl6pPr marL="2687289" indent="0" algn="ctr">
              <a:buNone/>
              <a:defRPr/>
            </a:lvl6pPr>
            <a:lvl7pPr marL="3224747" indent="0" algn="ctr">
              <a:buNone/>
              <a:defRPr/>
            </a:lvl7pPr>
            <a:lvl8pPr marL="3762205" indent="0" algn="ctr">
              <a:buNone/>
              <a:defRPr/>
            </a:lvl8pPr>
            <a:lvl9pPr marL="4299663"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64FB15-09D1-456D-9B80-25511E920821}" type="slidenum">
              <a:rPr lang="en-US" smtClean="0"/>
              <a:pPr>
                <a:defRPr/>
              </a:pPr>
              <a:t>‹nº›</a:t>
            </a:fld>
            <a:endParaRPr lang="en-US"/>
          </a:p>
        </p:txBody>
      </p:sp>
      <p:sp>
        <p:nvSpPr>
          <p:cNvPr id="7" name="Retângulo 6"/>
          <p:cNvSpPr/>
          <p:nvPr/>
        </p:nvSpPr>
        <p:spPr>
          <a:xfrm>
            <a:off x="-1" y="3"/>
            <a:ext cx="12192001" cy="191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6"/>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16114" cy="391954"/>
          </a:xfrm>
          <a:prstGeom prst="rect">
            <a:avLst/>
          </a:prstGeom>
        </p:spPr>
      </p:pic>
      <p:sp>
        <p:nvSpPr>
          <p:cNvPr id="9" name="Retângulo 8"/>
          <p:cNvSpPr/>
          <p:nvPr userDrawn="1"/>
        </p:nvSpPr>
        <p:spPr>
          <a:xfrm>
            <a:off x="-1" y="-26123"/>
            <a:ext cx="12192001" cy="191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6"/>
          </a:p>
        </p:txBody>
      </p:sp>
      <p:pic>
        <p:nvPicPr>
          <p:cNvPr id="10" name="Imagem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516114" cy="391954"/>
          </a:xfrm>
          <a:prstGeom prst="rect">
            <a:avLst/>
          </a:prstGeom>
        </p:spPr>
      </p:pic>
    </p:spTree>
    <p:extLst>
      <p:ext uri="{BB962C8B-B14F-4D97-AF65-F5344CB8AC3E}">
        <p14:creationId xmlns:p14="http://schemas.microsoft.com/office/powerpoint/2010/main" val="116358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5C9DC-E638-45D0-A6D9-35B5032377D9}" type="slidenum">
              <a:rPr lang="en-US" smtClean="0"/>
              <a:pPr>
                <a:defRPr/>
              </a:pPr>
              <a:t>‹nº›</a:t>
            </a:fld>
            <a:endParaRPr lang="en-US"/>
          </a:p>
        </p:txBody>
      </p:sp>
    </p:spTree>
    <p:extLst>
      <p:ext uri="{BB962C8B-B14F-4D97-AF65-F5344CB8AC3E}">
        <p14:creationId xmlns:p14="http://schemas.microsoft.com/office/powerpoint/2010/main" val="408438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86800" y="609600"/>
            <a:ext cx="2590800" cy="54864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914400" y="609600"/>
            <a:ext cx="7569200" cy="54864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3BBE0-A40E-4876-97C2-8CEEB22B69D9}" type="slidenum">
              <a:rPr lang="en-US" smtClean="0"/>
              <a:pPr>
                <a:defRPr/>
              </a:pPr>
              <a:t>‹nº›</a:t>
            </a:fld>
            <a:endParaRPr lang="en-US"/>
          </a:p>
        </p:txBody>
      </p:sp>
    </p:spTree>
    <p:extLst>
      <p:ext uri="{BB962C8B-B14F-4D97-AF65-F5344CB8AC3E}">
        <p14:creationId xmlns:p14="http://schemas.microsoft.com/office/powerpoint/2010/main" val="255251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457200"/>
            <a:ext cx="10972800" cy="5410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90D235C-EFB9-4319-9D3C-9997AF129E05}" type="slidenum">
              <a:rPr lang="en-US"/>
              <a:pPr>
                <a:defRPr/>
              </a:pPr>
              <a:t>‹nº›</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89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7EDC81-B3D0-4F3F-8EA2-8F73CD8C635B}" type="slidenum">
              <a:rPr lang="en-US" smtClean="0"/>
              <a:pPr>
                <a:defRPr/>
              </a:pPr>
              <a:t>‹nº›</a:t>
            </a:fld>
            <a:endParaRPr lang="en-US"/>
          </a:p>
        </p:txBody>
      </p:sp>
    </p:spTree>
    <p:extLst>
      <p:ext uri="{BB962C8B-B14F-4D97-AF65-F5344CB8AC3E}">
        <p14:creationId xmlns:p14="http://schemas.microsoft.com/office/powerpoint/2010/main" val="185906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741" b="1" cap="all"/>
            </a:lvl1pPr>
          </a:lstStyle>
          <a:p>
            <a:r>
              <a:rPr lang="pt-BR"/>
              <a:t>Clique para editar o título mestre</a:t>
            </a:r>
          </a:p>
        </p:txBody>
      </p:sp>
      <p:sp>
        <p:nvSpPr>
          <p:cNvPr id="3" name="Espaço Reservado para Texto 2"/>
          <p:cNvSpPr>
            <a:spLocks noGrp="1"/>
          </p:cNvSpPr>
          <p:nvPr>
            <p:ph type="body" idx="1"/>
          </p:nvPr>
        </p:nvSpPr>
        <p:spPr>
          <a:xfrm>
            <a:off x="963084" y="2906714"/>
            <a:ext cx="10363200" cy="1500187"/>
          </a:xfrm>
        </p:spPr>
        <p:txBody>
          <a:bodyPr anchor="b"/>
          <a:lstStyle>
            <a:lvl1pPr marL="0" indent="0">
              <a:buNone/>
              <a:defRPr sz="2370"/>
            </a:lvl1pPr>
            <a:lvl2pPr marL="537458" indent="0">
              <a:buNone/>
              <a:defRPr sz="2107"/>
            </a:lvl2pPr>
            <a:lvl3pPr marL="1074916" indent="0">
              <a:buNone/>
              <a:defRPr sz="1844"/>
            </a:lvl3pPr>
            <a:lvl4pPr marL="1612373" indent="0">
              <a:buNone/>
              <a:defRPr sz="1580"/>
            </a:lvl4pPr>
            <a:lvl5pPr marL="2149831" indent="0">
              <a:buNone/>
              <a:defRPr sz="1580"/>
            </a:lvl5pPr>
            <a:lvl6pPr marL="2687289" indent="0">
              <a:buNone/>
              <a:defRPr sz="1580"/>
            </a:lvl6pPr>
            <a:lvl7pPr marL="3224747" indent="0">
              <a:buNone/>
              <a:defRPr sz="1580"/>
            </a:lvl7pPr>
            <a:lvl8pPr marL="3762205" indent="0">
              <a:buNone/>
              <a:defRPr sz="1580"/>
            </a:lvl8pPr>
            <a:lvl9pPr marL="4299663" indent="0">
              <a:buNone/>
              <a:defRPr sz="1580"/>
            </a:lvl9pPr>
          </a:lstStyle>
          <a:p>
            <a:pPr lvl="0"/>
            <a:r>
              <a:rPr lang="pt-BR"/>
              <a:t>Editar estilos de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4868F1-676E-4B16-97B0-7B0FBDADA1AE}" type="slidenum">
              <a:rPr lang="en-US" smtClean="0"/>
              <a:pPr>
                <a:defRPr/>
              </a:pPr>
              <a:t>‹nº›</a:t>
            </a:fld>
            <a:endParaRPr lang="en-US"/>
          </a:p>
        </p:txBody>
      </p:sp>
    </p:spTree>
    <p:extLst>
      <p:ext uri="{BB962C8B-B14F-4D97-AF65-F5344CB8AC3E}">
        <p14:creationId xmlns:p14="http://schemas.microsoft.com/office/powerpoint/2010/main" val="303175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914401" y="1981200"/>
            <a:ext cx="5080000" cy="4114800"/>
          </a:xfrm>
        </p:spPr>
        <p:txBody>
          <a:bodyPr/>
          <a:lstStyle>
            <a:lvl1pPr>
              <a:defRPr sz="3292"/>
            </a:lvl1pPr>
            <a:lvl2pPr>
              <a:defRPr sz="2897"/>
            </a:lvl2pPr>
            <a:lvl3pPr>
              <a:defRPr sz="2370"/>
            </a:lvl3pPr>
            <a:lvl4pPr>
              <a:defRPr sz="2107"/>
            </a:lvl4pPr>
            <a:lvl5pPr>
              <a:defRPr sz="2107"/>
            </a:lvl5pPr>
            <a:lvl6pPr>
              <a:defRPr sz="2107"/>
            </a:lvl6pPr>
            <a:lvl7pPr>
              <a:defRPr sz="2107"/>
            </a:lvl7pPr>
            <a:lvl8pPr>
              <a:defRPr sz="2107"/>
            </a:lvl8pPr>
            <a:lvl9pPr>
              <a:defRPr sz="2107"/>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981200"/>
            <a:ext cx="5080000" cy="4114800"/>
          </a:xfrm>
        </p:spPr>
        <p:txBody>
          <a:bodyPr/>
          <a:lstStyle>
            <a:lvl1pPr>
              <a:defRPr sz="3292"/>
            </a:lvl1pPr>
            <a:lvl2pPr>
              <a:defRPr sz="2897"/>
            </a:lvl2pPr>
            <a:lvl3pPr>
              <a:defRPr sz="2370"/>
            </a:lvl3pPr>
            <a:lvl4pPr>
              <a:defRPr sz="2107"/>
            </a:lvl4pPr>
            <a:lvl5pPr>
              <a:defRPr sz="2107"/>
            </a:lvl5pPr>
            <a:lvl6pPr>
              <a:defRPr sz="2107"/>
            </a:lvl6pPr>
            <a:lvl7pPr>
              <a:defRPr sz="2107"/>
            </a:lvl7pPr>
            <a:lvl8pPr>
              <a:defRPr sz="2107"/>
            </a:lvl8pPr>
            <a:lvl9pPr>
              <a:defRPr sz="2107"/>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1DED0E-1553-4CA5-9F49-EE8B19877271}" type="slidenum">
              <a:rPr lang="en-US" smtClean="0"/>
              <a:pPr>
                <a:defRPr/>
              </a:pPr>
              <a:t>‹nº›</a:t>
            </a:fld>
            <a:endParaRPr lang="en-US"/>
          </a:p>
        </p:txBody>
      </p:sp>
    </p:spTree>
    <p:extLst>
      <p:ext uri="{BB962C8B-B14F-4D97-AF65-F5344CB8AC3E}">
        <p14:creationId xmlns:p14="http://schemas.microsoft.com/office/powerpoint/2010/main" val="3494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1" y="1535113"/>
            <a:ext cx="5386917" cy="639762"/>
          </a:xfrm>
        </p:spPr>
        <p:txBody>
          <a:bodyPr anchor="b"/>
          <a:lstStyle>
            <a:lvl1pPr marL="0" indent="0">
              <a:buNone/>
              <a:defRPr sz="2897" b="1"/>
            </a:lvl1pPr>
            <a:lvl2pPr marL="537458" indent="0">
              <a:buNone/>
              <a:defRPr sz="2370" b="1"/>
            </a:lvl2pPr>
            <a:lvl3pPr marL="1074916" indent="0">
              <a:buNone/>
              <a:defRPr sz="2107" b="1"/>
            </a:lvl3pPr>
            <a:lvl4pPr marL="1612373" indent="0">
              <a:buNone/>
              <a:defRPr sz="1844" b="1"/>
            </a:lvl4pPr>
            <a:lvl5pPr marL="2149831" indent="0">
              <a:buNone/>
              <a:defRPr sz="1844" b="1"/>
            </a:lvl5pPr>
            <a:lvl6pPr marL="2687289" indent="0">
              <a:buNone/>
              <a:defRPr sz="1844" b="1"/>
            </a:lvl6pPr>
            <a:lvl7pPr marL="3224747" indent="0">
              <a:buNone/>
              <a:defRPr sz="1844" b="1"/>
            </a:lvl7pPr>
            <a:lvl8pPr marL="3762205" indent="0">
              <a:buNone/>
              <a:defRPr sz="1844" b="1"/>
            </a:lvl8pPr>
            <a:lvl9pPr marL="4299663" indent="0">
              <a:buNone/>
              <a:defRPr sz="1844" b="1"/>
            </a:lvl9pPr>
          </a:lstStyle>
          <a:p>
            <a:pPr lvl="0"/>
            <a:r>
              <a:rPr lang="pt-BR"/>
              <a:t>Editar estilos de texto Mestre</a:t>
            </a:r>
          </a:p>
        </p:txBody>
      </p:sp>
      <p:sp>
        <p:nvSpPr>
          <p:cNvPr id="4" name="Espaço Reservado para Conteúdo 3"/>
          <p:cNvSpPr>
            <a:spLocks noGrp="1"/>
          </p:cNvSpPr>
          <p:nvPr>
            <p:ph sz="half" idx="2"/>
          </p:nvPr>
        </p:nvSpPr>
        <p:spPr>
          <a:xfrm>
            <a:off x="609601" y="2174875"/>
            <a:ext cx="5386917" cy="3951288"/>
          </a:xfrm>
        </p:spPr>
        <p:txBody>
          <a:bodyPr/>
          <a:lstStyle>
            <a:lvl1pPr>
              <a:defRPr sz="2897"/>
            </a:lvl1pPr>
            <a:lvl2pPr>
              <a:defRPr sz="2370"/>
            </a:lvl2pPr>
            <a:lvl3pPr>
              <a:defRPr sz="2107"/>
            </a:lvl3pPr>
            <a:lvl4pPr>
              <a:defRPr sz="1844"/>
            </a:lvl4pPr>
            <a:lvl5pPr>
              <a:defRPr sz="1844"/>
            </a:lvl5pPr>
            <a:lvl6pPr>
              <a:defRPr sz="1844"/>
            </a:lvl6pPr>
            <a:lvl7pPr>
              <a:defRPr sz="1844"/>
            </a:lvl7pPr>
            <a:lvl8pPr>
              <a:defRPr sz="1844"/>
            </a:lvl8pPr>
            <a:lvl9pPr>
              <a:defRPr sz="184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9" y="1535113"/>
            <a:ext cx="5389034" cy="639762"/>
          </a:xfrm>
        </p:spPr>
        <p:txBody>
          <a:bodyPr anchor="b"/>
          <a:lstStyle>
            <a:lvl1pPr marL="0" indent="0">
              <a:buNone/>
              <a:defRPr sz="2897" b="1"/>
            </a:lvl1pPr>
            <a:lvl2pPr marL="537458" indent="0">
              <a:buNone/>
              <a:defRPr sz="2370" b="1"/>
            </a:lvl2pPr>
            <a:lvl3pPr marL="1074916" indent="0">
              <a:buNone/>
              <a:defRPr sz="2107" b="1"/>
            </a:lvl3pPr>
            <a:lvl4pPr marL="1612373" indent="0">
              <a:buNone/>
              <a:defRPr sz="1844" b="1"/>
            </a:lvl4pPr>
            <a:lvl5pPr marL="2149831" indent="0">
              <a:buNone/>
              <a:defRPr sz="1844" b="1"/>
            </a:lvl5pPr>
            <a:lvl6pPr marL="2687289" indent="0">
              <a:buNone/>
              <a:defRPr sz="1844" b="1"/>
            </a:lvl6pPr>
            <a:lvl7pPr marL="3224747" indent="0">
              <a:buNone/>
              <a:defRPr sz="1844" b="1"/>
            </a:lvl7pPr>
            <a:lvl8pPr marL="3762205" indent="0">
              <a:buNone/>
              <a:defRPr sz="1844" b="1"/>
            </a:lvl8pPr>
            <a:lvl9pPr marL="4299663" indent="0">
              <a:buNone/>
              <a:defRPr sz="1844" b="1"/>
            </a:lvl9pPr>
          </a:lstStyle>
          <a:p>
            <a:pPr lvl="0"/>
            <a:r>
              <a:rPr lang="pt-BR"/>
              <a:t>Editar estilos de texto Mestre</a:t>
            </a:r>
          </a:p>
        </p:txBody>
      </p:sp>
      <p:sp>
        <p:nvSpPr>
          <p:cNvPr id="6" name="Espaço Reservado para Conteúdo 5"/>
          <p:cNvSpPr>
            <a:spLocks noGrp="1"/>
          </p:cNvSpPr>
          <p:nvPr>
            <p:ph sz="quarter" idx="4"/>
          </p:nvPr>
        </p:nvSpPr>
        <p:spPr>
          <a:xfrm>
            <a:off x="6193369" y="2174875"/>
            <a:ext cx="5389034" cy="3951288"/>
          </a:xfrm>
        </p:spPr>
        <p:txBody>
          <a:bodyPr/>
          <a:lstStyle>
            <a:lvl1pPr>
              <a:defRPr sz="2897"/>
            </a:lvl1pPr>
            <a:lvl2pPr>
              <a:defRPr sz="2370"/>
            </a:lvl2pPr>
            <a:lvl3pPr>
              <a:defRPr sz="2107"/>
            </a:lvl3pPr>
            <a:lvl4pPr>
              <a:defRPr sz="1844"/>
            </a:lvl4pPr>
            <a:lvl5pPr>
              <a:defRPr sz="1844"/>
            </a:lvl5pPr>
            <a:lvl6pPr>
              <a:defRPr sz="1844"/>
            </a:lvl6pPr>
            <a:lvl7pPr>
              <a:defRPr sz="1844"/>
            </a:lvl7pPr>
            <a:lvl8pPr>
              <a:defRPr sz="1844"/>
            </a:lvl8pPr>
            <a:lvl9pPr>
              <a:defRPr sz="184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612020-6904-4B24-832C-D54F0CE18B59}" type="slidenum">
              <a:rPr lang="en-US" smtClean="0"/>
              <a:pPr>
                <a:defRPr/>
              </a:pPr>
              <a:t>‹nº›</a:t>
            </a:fld>
            <a:endParaRPr lang="en-US"/>
          </a:p>
        </p:txBody>
      </p:sp>
    </p:spTree>
    <p:extLst>
      <p:ext uri="{BB962C8B-B14F-4D97-AF65-F5344CB8AC3E}">
        <p14:creationId xmlns:p14="http://schemas.microsoft.com/office/powerpoint/2010/main" val="6966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E5727A-28CB-4030-BCB3-DE5AD11FC068}" type="slidenum">
              <a:rPr lang="en-US" smtClean="0"/>
              <a:pPr>
                <a:defRPr/>
              </a:pPr>
              <a:t>‹nº›</a:t>
            </a:fld>
            <a:endParaRPr lang="en-US"/>
          </a:p>
        </p:txBody>
      </p:sp>
    </p:spTree>
    <p:extLst>
      <p:ext uri="{BB962C8B-B14F-4D97-AF65-F5344CB8AC3E}">
        <p14:creationId xmlns:p14="http://schemas.microsoft.com/office/powerpoint/2010/main" val="8107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A61D3D-AC33-45D5-96D7-7309A7A3B150}" type="slidenum">
              <a:rPr lang="en-US" smtClean="0"/>
              <a:pPr>
                <a:defRPr/>
              </a:pPr>
              <a:t>‹nº›</a:t>
            </a:fld>
            <a:endParaRPr lang="en-US"/>
          </a:p>
        </p:txBody>
      </p:sp>
    </p:spTree>
    <p:extLst>
      <p:ext uri="{BB962C8B-B14F-4D97-AF65-F5344CB8AC3E}">
        <p14:creationId xmlns:p14="http://schemas.microsoft.com/office/powerpoint/2010/main" val="134870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1"/>
            <a:ext cx="4011084" cy="1162051"/>
          </a:xfrm>
        </p:spPr>
        <p:txBody>
          <a:bodyPr anchor="b"/>
          <a:lstStyle>
            <a:lvl1pPr algn="l">
              <a:defRPr sz="2370" b="1"/>
            </a:lvl1pPr>
          </a:lstStyle>
          <a:p>
            <a:r>
              <a:rPr lang="pt-BR"/>
              <a:t>Clique para editar o título mestre</a:t>
            </a:r>
          </a:p>
        </p:txBody>
      </p:sp>
      <p:sp>
        <p:nvSpPr>
          <p:cNvPr id="3" name="Espaço Reservado para Conteúdo 2"/>
          <p:cNvSpPr>
            <a:spLocks noGrp="1"/>
          </p:cNvSpPr>
          <p:nvPr>
            <p:ph idx="1"/>
          </p:nvPr>
        </p:nvSpPr>
        <p:spPr>
          <a:xfrm>
            <a:off x="4766733" y="273052"/>
            <a:ext cx="6815667" cy="5853113"/>
          </a:xfrm>
        </p:spPr>
        <p:txBody>
          <a:bodyPr/>
          <a:lstStyle>
            <a:lvl1pPr>
              <a:defRPr sz="3687"/>
            </a:lvl1pPr>
            <a:lvl2pPr>
              <a:defRPr sz="3292"/>
            </a:lvl2pPr>
            <a:lvl3pPr>
              <a:defRPr sz="2897"/>
            </a:lvl3pPr>
            <a:lvl4pPr>
              <a:defRPr sz="2370"/>
            </a:lvl4pPr>
            <a:lvl5pPr>
              <a:defRPr sz="2370"/>
            </a:lvl5pPr>
            <a:lvl6pPr>
              <a:defRPr sz="2370"/>
            </a:lvl6pPr>
            <a:lvl7pPr>
              <a:defRPr sz="2370"/>
            </a:lvl7pPr>
            <a:lvl8pPr>
              <a:defRPr sz="2370"/>
            </a:lvl8pPr>
            <a:lvl9pPr>
              <a:defRPr sz="237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2" y="1435102"/>
            <a:ext cx="4011084" cy="4691063"/>
          </a:xfrm>
        </p:spPr>
        <p:txBody>
          <a:bodyPr/>
          <a:lstStyle>
            <a:lvl1pPr marL="0" indent="0">
              <a:buNone/>
              <a:defRPr sz="1580"/>
            </a:lvl1pPr>
            <a:lvl2pPr marL="537458" indent="0">
              <a:buNone/>
              <a:defRPr sz="1449"/>
            </a:lvl2pPr>
            <a:lvl3pPr marL="1074916" indent="0">
              <a:buNone/>
              <a:defRPr sz="1185"/>
            </a:lvl3pPr>
            <a:lvl4pPr marL="1612373" indent="0">
              <a:buNone/>
              <a:defRPr sz="1054"/>
            </a:lvl4pPr>
            <a:lvl5pPr marL="2149831" indent="0">
              <a:buNone/>
              <a:defRPr sz="1054"/>
            </a:lvl5pPr>
            <a:lvl6pPr marL="2687289" indent="0">
              <a:buNone/>
              <a:defRPr sz="1054"/>
            </a:lvl6pPr>
            <a:lvl7pPr marL="3224747" indent="0">
              <a:buNone/>
              <a:defRPr sz="1054"/>
            </a:lvl7pPr>
            <a:lvl8pPr marL="3762205" indent="0">
              <a:buNone/>
              <a:defRPr sz="1054"/>
            </a:lvl8pPr>
            <a:lvl9pPr marL="4299663" indent="0">
              <a:buNone/>
              <a:defRPr sz="1054"/>
            </a:lvl9pPr>
          </a:lstStyle>
          <a:p>
            <a:pPr lvl="0"/>
            <a:r>
              <a:rPr lang="pt-BR"/>
              <a:t>Editar estilos de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92C5E3-15CE-45AC-936E-5C33F6FAC4C5}" type="slidenum">
              <a:rPr lang="en-US" smtClean="0"/>
              <a:pPr>
                <a:defRPr/>
              </a:pPr>
              <a:t>‹nº›</a:t>
            </a:fld>
            <a:endParaRPr lang="en-US"/>
          </a:p>
        </p:txBody>
      </p:sp>
    </p:spTree>
    <p:extLst>
      <p:ext uri="{BB962C8B-B14F-4D97-AF65-F5344CB8AC3E}">
        <p14:creationId xmlns:p14="http://schemas.microsoft.com/office/powerpoint/2010/main" val="31388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8" y="4800601"/>
            <a:ext cx="7315200" cy="566738"/>
          </a:xfrm>
        </p:spPr>
        <p:txBody>
          <a:bodyPr anchor="b"/>
          <a:lstStyle>
            <a:lvl1pPr algn="l">
              <a:defRPr sz="2370" b="1"/>
            </a:lvl1pPr>
          </a:lstStyle>
          <a:p>
            <a:r>
              <a:rPr lang="pt-BR"/>
              <a:t>Clique para editar o título mestre</a:t>
            </a:r>
          </a:p>
        </p:txBody>
      </p:sp>
      <p:sp>
        <p:nvSpPr>
          <p:cNvPr id="3" name="Espaço Reservado para Imagem 2"/>
          <p:cNvSpPr>
            <a:spLocks noGrp="1"/>
          </p:cNvSpPr>
          <p:nvPr>
            <p:ph type="pic" idx="1"/>
          </p:nvPr>
        </p:nvSpPr>
        <p:spPr>
          <a:xfrm>
            <a:off x="2389718" y="612775"/>
            <a:ext cx="7315200" cy="4114800"/>
          </a:xfrm>
        </p:spPr>
        <p:txBody>
          <a:bodyPr/>
          <a:lstStyle>
            <a:lvl1pPr marL="0" indent="0">
              <a:buNone/>
              <a:defRPr sz="3687"/>
            </a:lvl1pPr>
            <a:lvl2pPr marL="537458" indent="0">
              <a:buNone/>
              <a:defRPr sz="3292"/>
            </a:lvl2pPr>
            <a:lvl3pPr marL="1074916" indent="0">
              <a:buNone/>
              <a:defRPr sz="2897"/>
            </a:lvl3pPr>
            <a:lvl4pPr marL="1612373" indent="0">
              <a:buNone/>
              <a:defRPr sz="2370"/>
            </a:lvl4pPr>
            <a:lvl5pPr marL="2149831" indent="0">
              <a:buNone/>
              <a:defRPr sz="2370"/>
            </a:lvl5pPr>
            <a:lvl6pPr marL="2687289" indent="0">
              <a:buNone/>
              <a:defRPr sz="2370"/>
            </a:lvl6pPr>
            <a:lvl7pPr marL="3224747" indent="0">
              <a:buNone/>
              <a:defRPr sz="2370"/>
            </a:lvl7pPr>
            <a:lvl8pPr marL="3762205" indent="0">
              <a:buNone/>
              <a:defRPr sz="2370"/>
            </a:lvl8pPr>
            <a:lvl9pPr marL="4299663" indent="0">
              <a:buNone/>
              <a:defRPr sz="2370"/>
            </a:lvl9pPr>
          </a:lstStyle>
          <a:p>
            <a:pPr lvl="0"/>
            <a:r>
              <a:rPr lang="pt-BR" noProof="0"/>
              <a:t>Clique no ícone para adicionar uma imagem</a:t>
            </a:r>
          </a:p>
        </p:txBody>
      </p:sp>
      <p:sp>
        <p:nvSpPr>
          <p:cNvPr id="4" name="Espaço Reservado para Texto 3"/>
          <p:cNvSpPr>
            <a:spLocks noGrp="1"/>
          </p:cNvSpPr>
          <p:nvPr>
            <p:ph type="body" sz="half" idx="2"/>
          </p:nvPr>
        </p:nvSpPr>
        <p:spPr>
          <a:xfrm>
            <a:off x="2389718" y="5367339"/>
            <a:ext cx="7315200" cy="804861"/>
          </a:xfrm>
        </p:spPr>
        <p:txBody>
          <a:bodyPr/>
          <a:lstStyle>
            <a:lvl1pPr marL="0" indent="0">
              <a:buNone/>
              <a:defRPr sz="1580"/>
            </a:lvl1pPr>
            <a:lvl2pPr marL="537458" indent="0">
              <a:buNone/>
              <a:defRPr sz="1449"/>
            </a:lvl2pPr>
            <a:lvl3pPr marL="1074916" indent="0">
              <a:buNone/>
              <a:defRPr sz="1185"/>
            </a:lvl3pPr>
            <a:lvl4pPr marL="1612373" indent="0">
              <a:buNone/>
              <a:defRPr sz="1054"/>
            </a:lvl4pPr>
            <a:lvl5pPr marL="2149831" indent="0">
              <a:buNone/>
              <a:defRPr sz="1054"/>
            </a:lvl5pPr>
            <a:lvl6pPr marL="2687289" indent="0">
              <a:buNone/>
              <a:defRPr sz="1054"/>
            </a:lvl6pPr>
            <a:lvl7pPr marL="3224747" indent="0">
              <a:buNone/>
              <a:defRPr sz="1054"/>
            </a:lvl7pPr>
            <a:lvl8pPr marL="3762205" indent="0">
              <a:buNone/>
              <a:defRPr sz="1054"/>
            </a:lvl8pPr>
            <a:lvl9pPr marL="4299663" indent="0">
              <a:buNone/>
              <a:defRPr sz="1054"/>
            </a:lvl9pPr>
          </a:lstStyle>
          <a:p>
            <a:pPr lvl="0"/>
            <a:r>
              <a:rPr lang="pt-BR"/>
              <a:t>Editar estilos de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23D8D-0428-4293-9009-53CA68BCADBD}" type="slidenum">
              <a:rPr lang="en-US" smtClean="0"/>
              <a:pPr>
                <a:defRPr/>
              </a:pPr>
              <a:t>‹nº›</a:t>
            </a:fld>
            <a:endParaRPr lang="en-US"/>
          </a:p>
        </p:txBody>
      </p:sp>
    </p:spTree>
    <p:extLst>
      <p:ext uri="{BB962C8B-B14F-4D97-AF65-F5344CB8AC3E}">
        <p14:creationId xmlns:p14="http://schemas.microsoft.com/office/powerpoint/2010/main" val="345415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3953" y="609707"/>
            <a:ext cx="10364095" cy="114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ctr" anchorCtr="0" compatLnSpc="1">
            <a:prstTxWarp prst="textNoShape">
              <a:avLst/>
            </a:prstTxWarp>
          </a:bodyPr>
          <a:lstStyle/>
          <a:p>
            <a:pPr lvl="0"/>
            <a:r>
              <a:rPr lang="pt-BR"/>
              <a:t>Clique para editar o estilo do título mestre</a:t>
            </a:r>
          </a:p>
        </p:txBody>
      </p:sp>
      <p:sp>
        <p:nvSpPr>
          <p:cNvPr id="1027" name="Rectangle 3"/>
          <p:cNvSpPr>
            <a:spLocks noGrp="1" noChangeArrowheads="1"/>
          </p:cNvSpPr>
          <p:nvPr>
            <p:ph type="body" idx="1"/>
          </p:nvPr>
        </p:nvSpPr>
        <p:spPr bwMode="auto">
          <a:xfrm>
            <a:off x="913953" y="1981549"/>
            <a:ext cx="10364095" cy="411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Rectangle 4"/>
          <p:cNvSpPr>
            <a:spLocks noGrp="1" noChangeArrowheads="1"/>
          </p:cNvSpPr>
          <p:nvPr>
            <p:ph type="dt" sz="half" idx="2"/>
          </p:nvPr>
        </p:nvSpPr>
        <p:spPr bwMode="auto">
          <a:xfrm>
            <a:off x="913953" y="6248293"/>
            <a:ext cx="2539950" cy="457281"/>
          </a:xfrm>
          <a:prstGeom prst="rect">
            <a:avLst/>
          </a:prstGeom>
          <a:noFill/>
          <a:ln w="9525">
            <a:noFill/>
            <a:miter lim="800000"/>
            <a:headEnd/>
            <a:tailEnd/>
          </a:ln>
          <a:effectLst/>
        </p:spPr>
        <p:txBody>
          <a:bodyPr vert="horz" wrap="square" lIns="81629" tIns="40815" rIns="81629" bIns="40815" numCol="1" anchor="t" anchorCtr="0" compatLnSpc="1">
            <a:prstTxWarp prst="textNoShape">
              <a:avLst/>
            </a:prstTxWarp>
          </a:bodyPr>
          <a:lstStyle>
            <a:lvl1pPr algn="l" eaLnBrk="1" hangingPunct="1">
              <a:spcBef>
                <a:spcPct val="0"/>
              </a:spcBef>
              <a:defRPr sz="1580" b="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4165949" y="6248293"/>
            <a:ext cx="3860103" cy="457281"/>
          </a:xfrm>
          <a:prstGeom prst="rect">
            <a:avLst/>
          </a:prstGeom>
          <a:noFill/>
          <a:ln w="9525">
            <a:noFill/>
            <a:miter lim="800000"/>
            <a:headEnd/>
            <a:tailEnd/>
          </a:ln>
          <a:effectLst/>
        </p:spPr>
        <p:txBody>
          <a:bodyPr vert="horz" wrap="square" lIns="81629" tIns="40815" rIns="81629" bIns="40815" numCol="1" anchor="t" anchorCtr="0" compatLnSpc="1">
            <a:prstTxWarp prst="textNoShape">
              <a:avLst/>
            </a:prstTxWarp>
          </a:bodyPr>
          <a:lstStyle>
            <a:lvl1pPr algn="ctr" eaLnBrk="1" hangingPunct="1">
              <a:spcBef>
                <a:spcPct val="0"/>
              </a:spcBef>
              <a:defRPr sz="1580" b="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8098" y="6248293"/>
            <a:ext cx="2539950" cy="457281"/>
          </a:xfrm>
          <a:prstGeom prst="rect">
            <a:avLst/>
          </a:prstGeom>
          <a:noFill/>
          <a:ln w="9525">
            <a:noFill/>
            <a:miter lim="800000"/>
            <a:headEnd/>
            <a:tailEnd/>
          </a:ln>
          <a:effectLst/>
        </p:spPr>
        <p:txBody>
          <a:bodyPr vert="horz" wrap="square" lIns="81629" tIns="40815" rIns="81629" bIns="40815" numCol="1" anchor="t" anchorCtr="0" compatLnSpc="1">
            <a:prstTxWarp prst="textNoShape">
              <a:avLst/>
            </a:prstTxWarp>
          </a:bodyPr>
          <a:lstStyle>
            <a:lvl1pPr algn="r" eaLnBrk="1" hangingPunct="1">
              <a:spcBef>
                <a:spcPct val="0"/>
              </a:spcBef>
              <a:defRPr sz="1580" b="0">
                <a:solidFill>
                  <a:schemeClr val="tx1"/>
                </a:solidFill>
                <a:cs typeface="+mn-cs"/>
              </a:defRPr>
            </a:lvl1pPr>
          </a:lstStyle>
          <a:p>
            <a:pPr>
              <a:defRPr/>
            </a:pPr>
            <a:fld id="{EDF281DD-E2CA-4CFE-A272-68C12AF2A165}" type="slidenum">
              <a:rPr lang="en-US" smtClean="0"/>
              <a:pPr>
                <a:defRPr/>
              </a:pPr>
              <a:t>‹nº›</a:t>
            </a:fld>
            <a:endParaRPr lang="en-US"/>
          </a:p>
        </p:txBody>
      </p:sp>
      <p:sp>
        <p:nvSpPr>
          <p:cNvPr id="2" name="Retângulo 1">
            <a:extLst>
              <a:ext uri="{FF2B5EF4-FFF2-40B4-BE49-F238E27FC236}">
                <a16:creationId xmlns:a16="http://schemas.microsoft.com/office/drawing/2014/main" id="{589D7E16-11E4-F1B7-A45B-5710499B60CB}"/>
              </a:ext>
            </a:extLst>
          </p:cNvPr>
          <p:cNvSpPr/>
          <p:nvPr userDrawn="1"/>
        </p:nvSpPr>
        <p:spPr>
          <a:xfrm>
            <a:off x="0" y="-26988"/>
            <a:ext cx="12192000" cy="3651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1" hangingPunct="1">
              <a:defRPr/>
            </a:pPr>
            <a:endParaRPr lang="en-US"/>
          </a:p>
        </p:txBody>
      </p:sp>
      <p:pic>
        <p:nvPicPr>
          <p:cNvPr id="3" name="Imagem 7">
            <a:extLst>
              <a:ext uri="{FF2B5EF4-FFF2-40B4-BE49-F238E27FC236}">
                <a16:creationId xmlns:a16="http://schemas.microsoft.com/office/drawing/2014/main" id="{1A7A7E6C-B3F7-4670-FFCF-9856141D0367}"/>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763" y="-26988"/>
            <a:ext cx="1347788" cy="41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597529"/>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txStyles>
    <p:title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p:titleStyle>
    <p:body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p:bodyStyle>
    <p:otherStyle>
      <a:defPPr>
        <a:defRPr lang="pt-BR"/>
      </a:defPPr>
      <a:lvl1pPr marL="0" algn="l" defTabSz="1074916" rtl="0" eaLnBrk="1" latinLnBrk="0" hangingPunct="1">
        <a:defRPr sz="2107" kern="1200">
          <a:solidFill>
            <a:schemeClr val="tx1"/>
          </a:solidFill>
          <a:latin typeface="+mn-lt"/>
          <a:ea typeface="+mn-ea"/>
          <a:cs typeface="+mn-cs"/>
        </a:defRPr>
      </a:lvl1pPr>
      <a:lvl2pPr marL="537458" algn="l" defTabSz="1074916" rtl="0" eaLnBrk="1" latinLnBrk="0" hangingPunct="1">
        <a:defRPr sz="2107" kern="1200">
          <a:solidFill>
            <a:schemeClr val="tx1"/>
          </a:solidFill>
          <a:latin typeface="+mn-lt"/>
          <a:ea typeface="+mn-ea"/>
          <a:cs typeface="+mn-cs"/>
        </a:defRPr>
      </a:lvl2pPr>
      <a:lvl3pPr marL="1074916" algn="l" defTabSz="1074916" rtl="0" eaLnBrk="1" latinLnBrk="0" hangingPunct="1">
        <a:defRPr sz="2107" kern="1200">
          <a:solidFill>
            <a:schemeClr val="tx1"/>
          </a:solidFill>
          <a:latin typeface="+mn-lt"/>
          <a:ea typeface="+mn-ea"/>
          <a:cs typeface="+mn-cs"/>
        </a:defRPr>
      </a:lvl3pPr>
      <a:lvl4pPr marL="1612373" algn="l" defTabSz="1074916" rtl="0" eaLnBrk="1" latinLnBrk="0" hangingPunct="1">
        <a:defRPr sz="2107" kern="1200">
          <a:solidFill>
            <a:schemeClr val="tx1"/>
          </a:solidFill>
          <a:latin typeface="+mn-lt"/>
          <a:ea typeface="+mn-ea"/>
          <a:cs typeface="+mn-cs"/>
        </a:defRPr>
      </a:lvl4pPr>
      <a:lvl5pPr marL="2149831" algn="l" defTabSz="1074916" rtl="0" eaLnBrk="1" latinLnBrk="0" hangingPunct="1">
        <a:defRPr sz="2107" kern="1200">
          <a:solidFill>
            <a:schemeClr val="tx1"/>
          </a:solidFill>
          <a:latin typeface="+mn-lt"/>
          <a:ea typeface="+mn-ea"/>
          <a:cs typeface="+mn-cs"/>
        </a:defRPr>
      </a:lvl5pPr>
      <a:lvl6pPr marL="2687289" algn="l" defTabSz="1074916" rtl="0" eaLnBrk="1" latinLnBrk="0" hangingPunct="1">
        <a:defRPr sz="2107" kern="1200">
          <a:solidFill>
            <a:schemeClr val="tx1"/>
          </a:solidFill>
          <a:latin typeface="+mn-lt"/>
          <a:ea typeface="+mn-ea"/>
          <a:cs typeface="+mn-cs"/>
        </a:defRPr>
      </a:lvl6pPr>
      <a:lvl7pPr marL="3224747" algn="l" defTabSz="1074916" rtl="0" eaLnBrk="1" latinLnBrk="0" hangingPunct="1">
        <a:defRPr sz="2107" kern="1200">
          <a:solidFill>
            <a:schemeClr val="tx1"/>
          </a:solidFill>
          <a:latin typeface="+mn-lt"/>
          <a:ea typeface="+mn-ea"/>
          <a:cs typeface="+mn-cs"/>
        </a:defRPr>
      </a:lvl7pPr>
      <a:lvl8pPr marL="3762205" algn="l" defTabSz="1074916" rtl="0" eaLnBrk="1" latinLnBrk="0" hangingPunct="1">
        <a:defRPr sz="2107" kern="1200">
          <a:solidFill>
            <a:schemeClr val="tx1"/>
          </a:solidFill>
          <a:latin typeface="+mn-lt"/>
          <a:ea typeface="+mn-ea"/>
          <a:cs typeface="+mn-cs"/>
        </a:defRPr>
      </a:lvl8pPr>
      <a:lvl9pPr marL="4299663" algn="l" defTabSz="1074916" rtl="0" eaLnBrk="1" latinLnBrk="0" hangingPunct="1">
        <a:defRPr sz="21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42.bin"/><Relationship Id="rId1" Type="http://schemas.openxmlformats.org/officeDocument/2006/relationships/slideLayout" Target="../slideLayouts/slideLayout12.xml"/><Relationship Id="rId5" Type="http://schemas.openxmlformats.org/officeDocument/2006/relationships/image" Target="../media/image69.wmf"/><Relationship Id="rId4" Type="http://schemas.openxmlformats.org/officeDocument/2006/relationships/oleObject" Target="../embeddings/oleObject43.bin"/></Relationships>
</file>

<file path=ppt/slides/_rels/slide1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42.bin"/><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44.bin"/><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38.wmf"/><Relationship Id="rId7" Type="http://schemas.openxmlformats.org/officeDocument/2006/relationships/image" Target="../media/image71.wmf"/><Relationship Id="rId2" Type="http://schemas.openxmlformats.org/officeDocument/2006/relationships/oleObject" Target="../embeddings/oleObject45.bin"/><Relationship Id="rId1" Type="http://schemas.openxmlformats.org/officeDocument/2006/relationships/slideLayout" Target="../slideLayouts/slideLayout12.xml"/><Relationship Id="rId6" Type="http://schemas.openxmlformats.org/officeDocument/2006/relationships/oleObject" Target="../embeddings/oleObject47.bin"/><Relationship Id="rId5" Type="http://schemas.openxmlformats.org/officeDocument/2006/relationships/image" Target="../media/image70.wmf"/><Relationship Id="rId4" Type="http://schemas.openxmlformats.org/officeDocument/2006/relationships/oleObject" Target="../embeddings/oleObject46.bin"/><Relationship Id="rId9" Type="http://schemas.openxmlformats.org/officeDocument/2006/relationships/image" Target="../media/image72.wmf"/></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49.bin"/><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12.xml"/><Relationship Id="rId5" Type="http://schemas.openxmlformats.org/officeDocument/2006/relationships/image" Target="../media/image78.wmf"/><Relationship Id="rId4" Type="http://schemas.openxmlformats.org/officeDocument/2006/relationships/oleObject" Target="../embeddings/oleObject50.bin"/></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1.bin"/><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34.wmf"/><Relationship Id="rId4" Type="http://schemas.openxmlformats.org/officeDocument/2006/relationships/oleObject" Target="../embeddings/oleObject26.bin"/></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8.bin"/><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1.bin"/><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2.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42.wmf"/><Relationship Id="rId4" Type="http://schemas.openxmlformats.org/officeDocument/2006/relationships/oleObject" Target="../embeddings/oleObject34.bin"/><Relationship Id="rId9" Type="http://schemas.openxmlformats.org/officeDocument/2006/relationships/image" Target="../media/image44.wmf"/></Relationships>
</file>

<file path=ppt/slides/_rels/slide5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8.bin"/><Relationship Id="rId1" Type="http://schemas.openxmlformats.org/officeDocument/2006/relationships/slideLayout" Target="../slideLayouts/slideLayout7.xml"/><Relationship Id="rId5" Type="http://schemas.openxmlformats.org/officeDocument/2006/relationships/image" Target="../media/image48.wmf"/><Relationship Id="rId4" Type="http://schemas.openxmlformats.org/officeDocument/2006/relationships/oleObject" Target="../embeddings/oleObject39.bin"/></Relationships>
</file>

<file path=ppt/slides/_rels/slide6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50.w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2CC819-2CA8-708E-B93A-4E6BD9DEB4D3}"/>
              </a:ext>
            </a:extLst>
          </p:cNvPr>
          <p:cNvSpPr txBox="1">
            <a:spLocks noChangeArrowheads="1"/>
          </p:cNvSpPr>
          <p:nvPr/>
        </p:nvSpPr>
        <p:spPr bwMode="auto">
          <a:xfrm>
            <a:off x="550863" y="2841625"/>
            <a:ext cx="11233150" cy="1666875"/>
          </a:xfrm>
          <a:prstGeom prst="rect">
            <a:avLst/>
          </a:prstGeom>
          <a:solidFill>
            <a:srgbClr val="00B0F0"/>
          </a:solidFill>
          <a:ln w="9525">
            <a:solidFill>
              <a:srgbClr val="000000"/>
            </a:solidFill>
            <a:miter lim="800000"/>
            <a:headEnd/>
            <a:tailEnd/>
          </a:ln>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lnSpc>
                <a:spcPct val="90000"/>
              </a:lnSpc>
              <a:spcBef>
                <a:spcPct val="0"/>
              </a:spcBef>
              <a:buClrTx/>
              <a:buSzTx/>
              <a:buFontTx/>
              <a:buNone/>
            </a:pPr>
            <a:br>
              <a:rPr lang="pt-BR" altLang="pt-BR" sz="2800" b="1" dirty="0">
                <a:solidFill>
                  <a:srgbClr val="002060"/>
                </a:solidFill>
                <a:latin typeface="Arial" panose="020B0604020202020204" pitchFamily="34" charset="0"/>
              </a:rPr>
            </a:br>
            <a:br>
              <a:rPr lang="pt-BR" altLang="pt-BR" sz="2800" b="1" dirty="0">
                <a:solidFill>
                  <a:srgbClr val="002060"/>
                </a:solidFill>
                <a:latin typeface="Arial" panose="020B0604020202020204" pitchFamily="34" charset="0"/>
              </a:rPr>
            </a:br>
            <a:r>
              <a:rPr lang="pt-BR" altLang="pt-BR" sz="2800" b="1" dirty="0">
                <a:solidFill>
                  <a:srgbClr val="002060"/>
                </a:solidFill>
                <a:latin typeface="Arial" panose="020B0604020202020204" pitchFamily="34" charset="0"/>
              </a:rPr>
              <a:t>Finanças Públicas</a:t>
            </a:r>
            <a:br>
              <a:rPr lang="pt-BR" altLang="pt-BR" sz="2800" b="1" dirty="0">
                <a:solidFill>
                  <a:srgbClr val="002060"/>
                </a:solidFill>
                <a:latin typeface="Arial" panose="020B0604020202020204" pitchFamily="34" charset="0"/>
              </a:rPr>
            </a:br>
            <a:r>
              <a:rPr lang="pt-BR" altLang="pt-BR" sz="2800" b="1" dirty="0">
                <a:solidFill>
                  <a:srgbClr val="002060"/>
                </a:solidFill>
                <a:latin typeface="Arial" panose="020B0604020202020204" pitchFamily="34" charset="0"/>
              </a:rPr>
              <a:t>CNU - 2024 </a:t>
            </a:r>
            <a:br>
              <a:rPr lang="pt-BR" altLang="pt-BR" sz="2800" b="1" dirty="0">
                <a:solidFill>
                  <a:srgbClr val="002060"/>
                </a:solidFill>
                <a:latin typeface="Arial" panose="020B0604020202020204" pitchFamily="34" charset="0"/>
              </a:rPr>
            </a:br>
            <a:r>
              <a:rPr lang="pt-BR" altLang="pt-BR" sz="2800" b="1" dirty="0">
                <a:solidFill>
                  <a:srgbClr val="002060"/>
                </a:solidFill>
                <a:latin typeface="Arial" panose="020B0604020202020204" pitchFamily="34" charset="0"/>
              </a:rPr>
              <a:t>Parte III</a:t>
            </a:r>
          </a:p>
          <a:p>
            <a:pPr algn="ctr" eaLnBrk="1" hangingPunct="1">
              <a:lnSpc>
                <a:spcPct val="90000"/>
              </a:lnSpc>
              <a:spcBef>
                <a:spcPct val="0"/>
              </a:spcBef>
              <a:buClrTx/>
              <a:buSzTx/>
              <a:buFontTx/>
              <a:buNone/>
            </a:pPr>
            <a:r>
              <a:rPr lang="pt-BR" sz="2800" b="1" dirty="0">
                <a:solidFill>
                  <a:srgbClr val="002060"/>
                </a:solidFill>
                <a:latin typeface="Arial" panose="020B0604020202020204" pitchFamily="34" charset="0"/>
                <a:cs typeface="Arial" panose="020B0604020202020204" pitchFamily="34" charset="0"/>
              </a:rPr>
              <a:t>Déficit Público, Dívida Pública e Contas Públicas no Brasil </a:t>
            </a:r>
            <a:endParaRPr lang="pt-BR" altLang="pt-BR" sz="2800" b="1" dirty="0">
              <a:solidFill>
                <a:srgbClr val="002060"/>
              </a:solidFill>
              <a:latin typeface="Arial" panose="020B0604020202020204" pitchFamily="34" charset="0"/>
              <a:cs typeface="Arial" panose="020B0604020202020204" pitchFamily="34" charset="0"/>
            </a:endParaRPr>
          </a:p>
        </p:txBody>
      </p:sp>
      <p:pic>
        <p:nvPicPr>
          <p:cNvPr id="3" name="Imagem 5">
            <a:extLst>
              <a:ext uri="{FF2B5EF4-FFF2-40B4-BE49-F238E27FC236}">
                <a16:creationId xmlns:a16="http://schemas.microsoft.com/office/drawing/2014/main" id="{98BBB045-BC3E-4C02-D3BC-F4FD2764E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238" y="404813"/>
            <a:ext cx="69357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ítulo 2">
            <a:extLst>
              <a:ext uri="{FF2B5EF4-FFF2-40B4-BE49-F238E27FC236}">
                <a16:creationId xmlns:a16="http://schemas.microsoft.com/office/drawing/2014/main" id="{AE7AEBAD-0538-AC2D-3721-EC8CCA4D8366}"/>
              </a:ext>
            </a:extLst>
          </p:cNvPr>
          <p:cNvSpPr>
            <a:spLocks noGrp="1" noChangeArrowheads="1"/>
          </p:cNvSpPr>
          <p:nvPr/>
        </p:nvSpPr>
        <p:spPr bwMode="auto">
          <a:xfrm>
            <a:off x="6096000" y="5445125"/>
            <a:ext cx="57102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pt-BR" altLang="pt-BR" sz="2200" b="1" i="1">
                <a:solidFill>
                  <a:srgbClr val="002060"/>
                </a:solidFill>
              </a:rPr>
              <a:t>Prof. Antonio Carlos Assumpção</a:t>
            </a:r>
          </a:p>
          <a:p>
            <a:pPr algn="ctr" eaLnBrk="1" hangingPunct="1">
              <a:spcBef>
                <a:spcPct val="0"/>
              </a:spcBef>
              <a:buClrTx/>
              <a:buSzTx/>
              <a:buFontTx/>
              <a:buNone/>
            </a:pPr>
            <a:r>
              <a:rPr lang="pt-BR" altLang="pt-BR" sz="2200" b="1" i="1">
                <a:solidFill>
                  <a:srgbClr val="002060"/>
                </a:solidFill>
              </a:rPr>
              <a:t>Doutor em Economia – UFF</a:t>
            </a:r>
          </a:p>
          <a:p>
            <a:pPr algn="ctr" eaLnBrk="1" hangingPunct="1">
              <a:spcBef>
                <a:spcPct val="0"/>
              </a:spcBef>
              <a:buClrTx/>
              <a:buSzTx/>
              <a:buFontTx/>
              <a:buNone/>
            </a:pPr>
            <a:r>
              <a:rPr lang="pt-BR" altLang="pt-BR" sz="2200" b="1" i="1">
                <a:solidFill>
                  <a:srgbClr val="002060"/>
                </a:solidFill>
              </a:rPr>
              <a:t>Site : acjassumpcao.com</a:t>
            </a:r>
            <a:endParaRPr lang="en-US" altLang="pt-BR" sz="2200" b="1" i="1">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AD3C728-E72A-00C9-9651-DF8C009F26D1}"/>
              </a:ext>
            </a:extLst>
          </p:cNvPr>
          <p:cNvSpPr txBox="1">
            <a:spLocks noChangeArrowheads="1"/>
          </p:cNvSpPr>
          <p:nvPr/>
        </p:nvSpPr>
        <p:spPr bwMode="auto">
          <a:xfrm>
            <a:off x="304800" y="1447800"/>
            <a:ext cx="1165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buClrTx/>
              <a:buSzPct val="101000"/>
              <a:buFont typeface="Arial" panose="020B0604020202020204" pitchFamily="34" charset="0"/>
              <a:buChar char="•"/>
            </a:pPr>
            <a:r>
              <a:rPr lang="pt-BR" altLang="en-US" sz="3800" b="1" kern="0" dirty="0">
                <a:latin typeface="Calibri" panose="020F0502020204030204" pitchFamily="34" charset="0"/>
                <a:cs typeface="Calibri" panose="020F0502020204030204" pitchFamily="34" charset="0"/>
              </a:rPr>
              <a:t>Carga Tributária Bruta (T)</a:t>
            </a:r>
          </a:p>
          <a:p>
            <a:pPr lvl="1" algn="just" eaLnBrk="1" hangingPunct="1">
              <a:buClrTx/>
              <a:buSzPct val="101000"/>
              <a:buFont typeface="Arial" panose="020B0604020202020204" pitchFamily="34" charset="0"/>
              <a:buChar char="•"/>
            </a:pPr>
            <a:r>
              <a:rPr lang="pt-BR" altLang="en-US" sz="3600" b="0" kern="0" dirty="0">
                <a:latin typeface="Calibri" panose="020F0502020204030204" pitchFamily="34" charset="0"/>
                <a:cs typeface="Calibri" panose="020F0502020204030204" pitchFamily="34" charset="0"/>
              </a:rPr>
              <a:t>Total dos impostos arrecadados no país.</a:t>
            </a:r>
          </a:p>
          <a:p>
            <a:pPr algn="just" eaLnBrk="1" hangingPunct="1">
              <a:buClrTx/>
              <a:buSzPct val="101000"/>
              <a:buFont typeface="Arial" panose="020B0604020202020204" pitchFamily="34" charset="0"/>
              <a:buChar char="•"/>
            </a:pPr>
            <a:r>
              <a:rPr lang="pt-BR" altLang="en-US" sz="3800" b="1" kern="0" dirty="0">
                <a:latin typeface="Calibri" panose="020F0502020204030204" pitchFamily="34" charset="0"/>
                <a:cs typeface="Calibri" panose="020F0502020204030204" pitchFamily="34" charset="0"/>
              </a:rPr>
              <a:t> Carga Tributária Líquida (T</a:t>
            </a:r>
            <a:r>
              <a:rPr lang="pt-BR" altLang="en-US" sz="2200" b="1" kern="0" dirty="0">
                <a:latin typeface="Calibri" panose="020F0502020204030204" pitchFamily="34" charset="0"/>
                <a:cs typeface="Calibri" panose="020F0502020204030204" pitchFamily="34" charset="0"/>
              </a:rPr>
              <a:t>L</a:t>
            </a:r>
            <a:r>
              <a:rPr lang="pt-BR" altLang="en-US" sz="3800" b="1" kern="0" dirty="0">
                <a:latin typeface="Calibri" panose="020F0502020204030204" pitchFamily="34" charset="0"/>
                <a:cs typeface="Calibri" panose="020F0502020204030204" pitchFamily="34" charset="0"/>
              </a:rPr>
              <a:t>)</a:t>
            </a:r>
          </a:p>
          <a:p>
            <a:pPr lvl="1" algn="just" eaLnBrk="1" hangingPunct="1">
              <a:buClrTx/>
              <a:buSzPct val="101000"/>
              <a:buFont typeface="Arial" panose="020B0604020202020204" pitchFamily="34" charset="0"/>
              <a:buChar char="•"/>
            </a:pPr>
            <a:r>
              <a:rPr lang="pt-BR" altLang="en-US" sz="3600" b="0" kern="0" dirty="0">
                <a:latin typeface="Calibri" panose="020F0502020204030204" pitchFamily="34" charset="0"/>
                <a:cs typeface="Calibri" panose="020F0502020204030204" pitchFamily="34" charset="0"/>
              </a:rPr>
              <a:t>Carga tributária bruta menos as transferências governamentais (juros da dívida pública, subsídios, gastos com assistência e previdência social...).</a:t>
            </a:r>
          </a:p>
          <a:p>
            <a:pPr algn="just" eaLnBrk="1" hangingPunct="1">
              <a:buClrTx/>
              <a:buSzPct val="101000"/>
              <a:buFont typeface="Arial" panose="020B0604020202020204" pitchFamily="34" charset="0"/>
              <a:buChar char="•"/>
            </a:pPr>
            <a:r>
              <a:rPr lang="pt-BR" altLang="en-US" sz="3800" b="1" kern="0" dirty="0">
                <a:latin typeface="Calibri" panose="020F0502020204030204" pitchFamily="34" charset="0"/>
                <a:cs typeface="Calibri" panose="020F0502020204030204" pitchFamily="34" charset="0"/>
              </a:rPr>
              <a:t> Poupança do Governo em Conta Corrente (</a:t>
            </a:r>
            <a:r>
              <a:rPr lang="pt-BR" altLang="en-US" sz="3800" b="1" kern="0" dirty="0" err="1">
                <a:latin typeface="Calibri" panose="020F0502020204030204" pitchFamily="34" charset="0"/>
                <a:cs typeface="Calibri" panose="020F0502020204030204" pitchFamily="34" charset="0"/>
              </a:rPr>
              <a:t>S</a:t>
            </a:r>
            <a:r>
              <a:rPr lang="pt-BR" altLang="en-US" sz="2600" b="1" kern="0" dirty="0" err="1">
                <a:latin typeface="Calibri" panose="020F0502020204030204" pitchFamily="34" charset="0"/>
                <a:cs typeface="Calibri" panose="020F0502020204030204" pitchFamily="34" charset="0"/>
              </a:rPr>
              <a:t>g</a:t>
            </a:r>
            <a:r>
              <a:rPr lang="pt-BR" altLang="en-US" sz="3800" b="1" kern="0" dirty="0">
                <a:latin typeface="Calibri" panose="020F0502020204030204" pitchFamily="34" charset="0"/>
                <a:cs typeface="Calibri" panose="020F0502020204030204" pitchFamily="34" charset="0"/>
              </a:rPr>
              <a:t>)</a:t>
            </a:r>
          </a:p>
          <a:p>
            <a:pPr lvl="1" algn="just" eaLnBrk="1" hangingPunct="1">
              <a:buClrTx/>
              <a:buSzPct val="101000"/>
              <a:buFont typeface="Arial" panose="020B0604020202020204" pitchFamily="34" charset="0"/>
              <a:buChar char="•"/>
            </a:pPr>
            <a:r>
              <a:rPr lang="pt-BR" altLang="en-US" sz="3600" b="0" kern="0" dirty="0">
                <a:latin typeface="Calibri" panose="020F0502020204030204" pitchFamily="34" charset="0"/>
                <a:cs typeface="Calibri" panose="020F0502020204030204" pitchFamily="34" charset="0"/>
              </a:rPr>
              <a:t>Carga tributária líquida menos o consumo do governo.</a:t>
            </a:r>
          </a:p>
          <a:p>
            <a:pPr algn="just" eaLnBrk="1" hangingPunct="1">
              <a:buClrTx/>
              <a:buFont typeface="Arial" panose="020B0604020202020204" pitchFamily="34" charset="0"/>
              <a:buChar char="•"/>
            </a:pPr>
            <a:endParaRPr lang="en-US" altLang="en-US" sz="3800" kern="0" dirty="0">
              <a:latin typeface="Calibri" panose="020F0502020204030204" pitchFamily="34" charset="0"/>
              <a:cs typeface="Calibri" panose="020F0502020204030204" pitchFamily="34" charset="0"/>
            </a:endParaRPr>
          </a:p>
        </p:txBody>
      </p:sp>
      <p:sp>
        <p:nvSpPr>
          <p:cNvPr id="3" name="Rectangle 6">
            <a:extLst>
              <a:ext uri="{FF2B5EF4-FFF2-40B4-BE49-F238E27FC236}">
                <a16:creationId xmlns:a16="http://schemas.microsoft.com/office/drawing/2014/main" id="{18BB919C-32EB-E3A1-1B86-EA4306DFE7D1}"/>
              </a:ext>
            </a:extLst>
          </p:cNvPr>
          <p:cNvSpPr>
            <a:spLocks noChangeArrowheads="1"/>
          </p:cNvSpPr>
          <p:nvPr/>
        </p:nvSpPr>
        <p:spPr bwMode="auto">
          <a:xfrm>
            <a:off x="1752600" y="2286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164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990600"/>
            <a:ext cx="11658600" cy="5029200"/>
          </a:xfrm>
        </p:spPr>
        <p:txBody>
          <a:bodyPr/>
          <a:lstStyle/>
          <a:p>
            <a:pPr>
              <a:buClrTx/>
              <a:buFont typeface="Arial" panose="020B0604020202020204" pitchFamily="34" charset="0"/>
              <a:buChar char="•"/>
              <a:defRPr/>
            </a:pPr>
            <a:r>
              <a:rPr lang="pt-BR" sz="4200" b="1" dirty="0">
                <a:latin typeface="Calibri" panose="020F0502020204030204" pitchFamily="34" charset="0"/>
                <a:cs typeface="Calibri" panose="020F0502020204030204" pitchFamily="34" charset="0"/>
              </a:rPr>
              <a:t>O Período FHC (1999-2002)</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mesmo</a:t>
            </a:r>
            <a:r>
              <a:rPr lang="en-US" sz="3600" dirty="0">
                <a:latin typeface="Calibri" panose="020F0502020204030204" pitchFamily="34" charset="0"/>
                <a:ea typeface="+mn-ea"/>
                <a:cs typeface="Calibri" panose="020F0502020204030204" pitchFamily="34" charset="0"/>
              </a:rPr>
              <a:t> tempo, o </a:t>
            </a:r>
            <a:r>
              <a:rPr lang="en-US" sz="3600" dirty="0" err="1">
                <a:latin typeface="Calibri" panose="020F0502020204030204" pitchFamily="34" charset="0"/>
                <a:ea typeface="+mn-ea"/>
                <a:cs typeface="Calibri" panose="020F0502020204030204" pitchFamily="34" charset="0"/>
              </a:rPr>
              <a:t>expressivo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tamanho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relativo</a:t>
            </a:r>
            <a:r>
              <a:rPr lang="en-US" sz="3600" dirty="0">
                <a:latin typeface="Calibri" panose="020F0502020204030204" pitchFamily="34" charset="0"/>
                <a:ea typeface="+mn-ea"/>
                <a:cs typeface="Calibri" panose="020F0502020204030204" pitchFamily="34" charset="0"/>
              </a:rPr>
              <a:t> da </a:t>
            </a:r>
            <a:r>
              <a:rPr lang="en-US" sz="3600" dirty="0" err="1">
                <a:latin typeface="Calibri" panose="020F0502020204030204" pitchFamily="34" charset="0"/>
                <a:ea typeface="+mn-ea"/>
                <a:cs typeface="Calibri" panose="020F0502020204030204" pitchFamily="34" charset="0"/>
              </a:rPr>
              <a:t>dívida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pública</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associada</a:t>
            </a:r>
            <a:r>
              <a:rPr lang="en-US" sz="3600" dirty="0">
                <a:latin typeface="Calibri" panose="020F0502020204030204" pitchFamily="34" charset="0"/>
                <a:ea typeface="+mn-ea"/>
                <a:cs typeface="Calibri" panose="020F0502020204030204" pitchFamily="34" charset="0"/>
              </a:rPr>
              <a:t> à taxa de </a:t>
            </a:r>
            <a:r>
              <a:rPr lang="en-US" sz="3600" dirty="0" err="1">
                <a:latin typeface="Calibri" panose="020F0502020204030204" pitchFamily="34" charset="0"/>
                <a:ea typeface="+mn-ea"/>
                <a:cs typeface="Calibri" panose="020F0502020204030204" pitchFamily="34" charset="0"/>
              </a:rPr>
              <a:t>câmbio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um </a:t>
            </a:r>
            <a:r>
              <a:rPr lang="en-US" sz="3600" dirty="0" err="1">
                <a:latin typeface="Calibri" panose="020F0502020204030204" pitchFamily="34" charset="0"/>
                <a:ea typeface="+mn-ea"/>
                <a:cs typeface="Calibri" panose="020F0502020204030204" pitchFamily="34" charset="0"/>
              </a:rPr>
              <a:t>momento</a:t>
            </a:r>
            <a:r>
              <a:rPr lang="en-US" sz="3600" dirty="0">
                <a:latin typeface="Calibri" panose="020F0502020204030204" pitchFamily="34" charset="0"/>
                <a:ea typeface="+mn-ea"/>
                <a:cs typeface="Calibri" panose="020F0502020204030204" pitchFamily="34" charset="0"/>
              </a:rPr>
              <a:t> de fortes </a:t>
            </a:r>
            <a:r>
              <a:rPr lang="en-US" sz="3600" dirty="0" err="1">
                <a:latin typeface="Calibri" panose="020F0502020204030204" pitchFamily="34" charset="0"/>
                <a:ea typeface="+mn-ea"/>
                <a:cs typeface="Calibri" panose="020F0502020204030204" pitchFamily="34" charset="0"/>
              </a:rPr>
              <a:t>depreciações</a:t>
            </a:r>
            <a:r>
              <a:rPr lang="en-US" sz="3600" dirty="0">
                <a:latin typeface="Calibri" panose="020F0502020204030204" pitchFamily="34" charset="0"/>
                <a:ea typeface="+mn-ea"/>
                <a:cs typeface="Calibri" panose="020F0502020204030204" pitchFamily="34" charset="0"/>
              </a:rPr>
              <a:t> do real, e o </a:t>
            </a:r>
            <a:r>
              <a:rPr lang="en-US" sz="3600" dirty="0" err="1">
                <a:latin typeface="Calibri" panose="020F0502020204030204" pitchFamily="34" charset="0"/>
                <a:ea typeface="+mn-ea"/>
                <a:cs typeface="Calibri" panose="020F0502020204030204" pitchFamily="34" charset="0"/>
              </a:rPr>
              <a:t>reconhecimento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passivos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contingentes</a:t>
            </a:r>
            <a:r>
              <a:rPr lang="en-US" sz="3600" dirty="0">
                <a:latin typeface="Calibri" panose="020F0502020204030204" pitchFamily="34" charset="0"/>
                <a:ea typeface="+mn-ea"/>
                <a:cs typeface="Calibri" panose="020F0502020204030204" pitchFamily="34" charset="0"/>
              </a:rPr>
              <a: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acabaram</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fazendo</a:t>
            </a:r>
            <a:r>
              <a:rPr lang="en-US" sz="3600" dirty="0">
                <a:latin typeface="Calibri" panose="020F0502020204030204" pitchFamily="34" charset="0"/>
                <a:ea typeface="+mn-ea"/>
                <a:cs typeface="Calibri" panose="020F0502020204030204" pitchFamily="34" charset="0"/>
              </a:rPr>
              <a:t> com que a </a:t>
            </a:r>
            <a:r>
              <a:rPr lang="en-US" sz="3600" dirty="0" err="1">
                <a:latin typeface="Calibri" panose="020F0502020204030204" pitchFamily="34" charset="0"/>
                <a:ea typeface="+mn-ea"/>
                <a:cs typeface="Calibri" panose="020F0502020204030204" pitchFamily="34" charset="0"/>
              </a:rPr>
              <a:t>relação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dívida</a:t>
            </a:r>
            <a:r>
              <a:rPr lang="en-US" sz="3600" dirty="0">
                <a:latin typeface="Calibri" panose="020F0502020204030204" pitchFamily="34" charset="0"/>
                <a:ea typeface="+mn-ea"/>
                <a:cs typeface="Calibri" panose="020F0502020204030204" pitchFamily="34" charset="0"/>
              </a:rPr>
              <a:t>/PIB </a:t>
            </a:r>
            <a:r>
              <a:rPr lang="en-US" sz="3600" dirty="0" err="1">
                <a:latin typeface="Calibri" panose="020F0502020204030204" pitchFamily="34" charset="0"/>
                <a:ea typeface="+mn-ea"/>
                <a:cs typeface="Calibri" panose="020F0502020204030204" pitchFamily="34" charset="0"/>
              </a:rPr>
              <a:t>não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diminuísse</a:t>
            </a:r>
            <a:r>
              <a:rPr lang="en-US" sz="3600" dirty="0">
                <a:latin typeface="Calibri" panose="020F0502020204030204" pitchFamily="34" charset="0"/>
                <a:ea typeface="+mn-ea"/>
                <a:cs typeface="Calibri" panose="020F0502020204030204" pitchFamily="34" charset="0"/>
              </a:rPr>
              <a:t>.</a:t>
            </a:r>
          </a:p>
          <a:p>
            <a:pPr lvl="2" algn="just">
              <a:buFont typeface="Arial" panose="020B0604020202020204" pitchFamily="34" charset="0"/>
              <a:buChar char="•"/>
              <a:defRPr/>
            </a:pPr>
            <a:r>
              <a:rPr lang="en-US" sz="3400" dirty="0">
                <a:latin typeface="Calibri" panose="020F0502020204030204" pitchFamily="34" charset="0"/>
                <a:ea typeface="+mn-ea"/>
                <a:cs typeface="Calibri" panose="020F0502020204030204" pitchFamily="34" charset="0"/>
              </a:rPr>
              <a:t>Tanto </a:t>
            </a:r>
            <a:r>
              <a:rPr lang="en-US" sz="3400" dirty="0" err="1">
                <a:latin typeface="Calibri" panose="020F0502020204030204" pitchFamily="34" charset="0"/>
                <a:ea typeface="+mn-ea"/>
                <a:cs typeface="Calibri" panose="020F0502020204030204" pitchFamily="34" charset="0"/>
              </a:rPr>
              <a:t>em</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janeiro</a:t>
            </a:r>
            <a:r>
              <a:rPr lang="en-US" sz="3400" dirty="0">
                <a:latin typeface="Calibri" panose="020F0502020204030204" pitchFamily="34" charset="0"/>
                <a:ea typeface="+mn-ea"/>
                <a:cs typeface="Calibri" panose="020F0502020204030204" pitchFamily="34" charset="0"/>
              </a:rPr>
              <a:t> de 1999 </a:t>
            </a:r>
            <a:r>
              <a:rPr lang="en-US" sz="3400" dirty="0" err="1">
                <a:latin typeface="Calibri" panose="020F0502020204030204" pitchFamily="34" charset="0"/>
                <a:ea typeface="+mn-ea"/>
                <a:cs typeface="Calibri" panose="020F0502020204030204" pitchFamily="34" charset="0"/>
              </a:rPr>
              <a:t>quanto</a:t>
            </a:r>
            <a:r>
              <a:rPr lang="en-US" sz="3400" dirty="0">
                <a:latin typeface="Calibri" panose="020F0502020204030204" pitchFamily="34" charset="0"/>
                <a:ea typeface="+mn-ea"/>
                <a:cs typeface="Calibri" panose="020F0502020204030204" pitchFamily="34" charset="0"/>
              </a:rPr>
              <a:t> no </a:t>
            </a:r>
            <a:r>
              <a:rPr lang="en-US" sz="3400" dirty="0" err="1">
                <a:latin typeface="Calibri" panose="020F0502020204030204" pitchFamily="34" charset="0"/>
                <a:ea typeface="+mn-ea"/>
                <a:cs typeface="Calibri" panose="020F0502020204030204" pitchFamily="34" charset="0"/>
              </a:rPr>
              <a:t>segundo</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semestre</a:t>
            </a:r>
            <a:r>
              <a:rPr lang="en-US" sz="3400" dirty="0">
                <a:latin typeface="Calibri" panose="020F0502020204030204" pitchFamily="34" charset="0"/>
                <a:ea typeface="+mn-ea"/>
                <a:cs typeface="Calibri" panose="020F0502020204030204" pitchFamily="34" charset="0"/>
              </a:rPr>
              <a:t> de 2002, </a:t>
            </a:r>
            <a:r>
              <a:rPr lang="en-US" sz="3400" dirty="0" err="1">
                <a:latin typeface="Calibri" panose="020F0502020204030204" pitchFamily="34" charset="0"/>
                <a:ea typeface="+mn-ea"/>
                <a:cs typeface="Calibri" panose="020F0502020204030204" pitchFamily="34" charset="0"/>
              </a:rPr>
              <a:t>mais</a:t>
            </a:r>
            <a:r>
              <a:rPr lang="en-US" sz="3400" dirty="0">
                <a:latin typeface="Calibri" panose="020F0502020204030204" pitchFamily="34" charset="0"/>
                <a:ea typeface="+mn-ea"/>
                <a:cs typeface="Calibri" panose="020F0502020204030204" pitchFamily="34" charset="0"/>
              </a:rPr>
              <a:t> de 30% da </a:t>
            </a:r>
            <a:r>
              <a:rPr lang="en-US" sz="3400" dirty="0" err="1">
                <a:latin typeface="Calibri" panose="020F0502020204030204" pitchFamily="34" charset="0"/>
                <a:ea typeface="+mn-ea"/>
                <a:cs typeface="Calibri" panose="020F0502020204030204" pitchFamily="34" charset="0"/>
              </a:rPr>
              <a:t>dívida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píblica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interna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estava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indexada</a:t>
            </a:r>
            <a:r>
              <a:rPr lang="en-US" sz="3400" dirty="0">
                <a:latin typeface="Calibri" panose="020F0502020204030204" pitchFamily="34" charset="0"/>
                <a:ea typeface="+mn-ea"/>
                <a:cs typeface="Calibri" panose="020F0502020204030204" pitchFamily="34" charset="0"/>
              </a:rPr>
              <a:t> ao </a:t>
            </a:r>
            <a:r>
              <a:rPr lang="en-US" sz="3400" dirty="0" err="1">
                <a:latin typeface="Calibri" panose="020F0502020204030204" pitchFamily="34" charset="0"/>
                <a:ea typeface="+mn-ea"/>
                <a:cs typeface="Calibri" panose="020F0502020204030204" pitchFamily="34" charset="0"/>
              </a:rPr>
              <a:t>câmbio</a:t>
            </a:r>
            <a:r>
              <a:rPr lang="en-US" sz="3400" dirty="0">
                <a:latin typeface="Calibri" panose="020F0502020204030204" pitchFamily="34" charset="0"/>
                <a:ea typeface="+mn-ea"/>
                <a:cs typeface="Calibri" panose="020F0502020204030204" pitchFamily="34" charset="0"/>
              </a:rPr>
              <a:t>.</a:t>
            </a:r>
          </a:p>
          <a:p>
            <a:pPr lvl="3" algn="just">
              <a:buFont typeface="Arial" panose="020B0604020202020204" pitchFamily="34" charset="0"/>
              <a:buChar char="•"/>
              <a:defRPr/>
            </a:pPr>
            <a:r>
              <a:rPr lang="en-US" sz="3200" dirty="0" err="1">
                <a:latin typeface="Calibri" panose="020F0502020204030204" pitchFamily="34" charset="0"/>
                <a:ea typeface="+mn-ea"/>
                <a:cs typeface="Calibri" panose="020F0502020204030204" pitchFamily="34" charset="0"/>
              </a:rPr>
              <a:t>Foram</a:t>
            </a:r>
            <a:r>
              <a:rPr lang="en-US" sz="3200" dirty="0">
                <a:latin typeface="Calibri" panose="020F0502020204030204" pitchFamily="34" charset="0"/>
                <a:ea typeface="+mn-ea"/>
                <a:cs typeface="Calibri" panose="020F0502020204030204" pitchFamily="34" charset="0"/>
              </a:rPr>
              <a:t> </a:t>
            </a:r>
            <a:r>
              <a:rPr lang="en-US" sz="3200" dirty="0" err="1">
                <a:latin typeface="Calibri" panose="020F0502020204030204" pitchFamily="34" charset="0"/>
                <a:ea typeface="+mn-ea"/>
                <a:cs typeface="Calibri" panose="020F0502020204030204" pitchFamily="34" charset="0"/>
              </a:rPr>
              <a:t>dois</a:t>
            </a:r>
            <a:r>
              <a:rPr lang="en-US" sz="3200" dirty="0">
                <a:latin typeface="Calibri" panose="020F0502020204030204" pitchFamily="34" charset="0"/>
                <a:ea typeface="+mn-ea"/>
                <a:cs typeface="Calibri" panose="020F0502020204030204" pitchFamily="34" charset="0"/>
              </a:rPr>
              <a:t> </a:t>
            </a:r>
            <a:r>
              <a:rPr lang="en-US" sz="3200" dirty="0" err="1">
                <a:latin typeface="Calibri" panose="020F0502020204030204" pitchFamily="34" charset="0"/>
                <a:ea typeface="+mn-ea"/>
                <a:cs typeface="Calibri" panose="020F0502020204030204" pitchFamily="34" charset="0"/>
              </a:rPr>
              <a:t>momentos</a:t>
            </a:r>
            <a:r>
              <a:rPr lang="en-US" sz="3200" dirty="0">
                <a:latin typeface="Calibri" panose="020F0502020204030204" pitchFamily="34" charset="0"/>
                <a:ea typeface="+mn-ea"/>
                <a:cs typeface="Calibri" panose="020F0502020204030204" pitchFamily="34" charset="0"/>
              </a:rPr>
              <a:t> de forte </a:t>
            </a:r>
            <a:r>
              <a:rPr lang="en-US" sz="3200" dirty="0" err="1">
                <a:latin typeface="Calibri" panose="020F0502020204030204" pitchFamily="34" charset="0"/>
                <a:ea typeface="+mn-ea"/>
                <a:cs typeface="Calibri" panose="020F0502020204030204" pitchFamily="34" charset="0"/>
              </a:rPr>
              <a:t>depreciação</a:t>
            </a:r>
            <a:r>
              <a:rPr lang="en-US" sz="3200" dirty="0">
                <a:latin typeface="Calibri" panose="020F0502020204030204" pitchFamily="34" charset="0"/>
                <a:ea typeface="+mn-ea"/>
                <a:cs typeface="Calibri" panose="020F0502020204030204" pitchFamily="34" charset="0"/>
              </a:rPr>
              <a:t> do real.</a:t>
            </a:r>
            <a:endParaRPr lang="pt-BR" sz="3200" dirty="0">
              <a:latin typeface="Calibri" panose="020F0502020204030204" pitchFamily="34" charset="0"/>
              <a:ea typeface="+mn-ea"/>
              <a:cs typeface="Calibri" panose="020F0502020204030204" pitchFamily="34" charset="0"/>
            </a:endParaRPr>
          </a:p>
          <a:p>
            <a:pPr lvl="1">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5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219200"/>
            <a:ext cx="116586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Governo Lula (2003- 2010)</a:t>
            </a:r>
          </a:p>
          <a:p>
            <a:pPr algn="just">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anos</a:t>
            </a:r>
            <a:r>
              <a:rPr lang="en-US" sz="3800" dirty="0">
                <a:latin typeface="Calibri" panose="020F0502020204030204" pitchFamily="34" charset="0"/>
                <a:ea typeface="+mn-ea"/>
                <a:cs typeface="Calibri" panose="020F0502020204030204" pitchFamily="34" charset="0"/>
              </a:rPr>
              <a:t> Lula, de 2003 </a:t>
            </a:r>
            <a:r>
              <a:rPr lang="en-US" sz="3800" dirty="0" err="1">
                <a:latin typeface="Calibri" panose="020F0502020204030204" pitchFamily="34" charset="0"/>
                <a:ea typeface="+mn-ea"/>
                <a:cs typeface="Calibri" panose="020F0502020204030204" pitchFamily="34" charset="0"/>
              </a:rPr>
              <a:t>até</a:t>
            </a:r>
            <a:r>
              <a:rPr lang="en-US" sz="3800" dirty="0">
                <a:latin typeface="Calibri" panose="020F0502020204030204" pitchFamily="34" charset="0"/>
                <a:ea typeface="+mn-ea"/>
                <a:cs typeface="Calibri" panose="020F0502020204030204" pitchFamily="34" charset="0"/>
              </a:rPr>
              <a:t> 2010, </a:t>
            </a:r>
            <a:r>
              <a:rPr lang="en-US" sz="3800" dirty="0" err="1">
                <a:latin typeface="Calibri" panose="020F0502020204030204" pitchFamily="34" charset="0"/>
                <a:ea typeface="+mn-ea"/>
                <a:cs typeface="Calibri" panose="020F0502020204030204" pitchFamily="34" charset="0"/>
              </a:rPr>
              <a:t>caracterizaram</a:t>
            </a:r>
            <a:r>
              <a:rPr lang="en-US" sz="3800" dirty="0">
                <a:latin typeface="Calibri" panose="020F0502020204030204" pitchFamily="34" charset="0"/>
                <a:ea typeface="+mn-ea"/>
                <a:cs typeface="Calibri" panose="020F0502020204030204" pitchFamily="34" charset="0"/>
              </a:rPr>
              <a:t>-se </a:t>
            </a:r>
            <a:r>
              <a:rPr lang="en-US" sz="3800" dirty="0" err="1">
                <a:latin typeface="Calibri" panose="020F0502020204030204" pitchFamily="34" charset="0"/>
                <a:ea typeface="+mn-ea"/>
                <a:cs typeface="Calibri" panose="020F0502020204030204" pitchFamily="34" charset="0"/>
              </a:rPr>
              <a:t>por</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uma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fase</a:t>
            </a:r>
            <a:r>
              <a:rPr lang="en-US" sz="3800" dirty="0">
                <a:latin typeface="Calibri" panose="020F0502020204030204" pitchFamily="34" charset="0"/>
                <a:ea typeface="+mn-ea"/>
                <a:cs typeface="Calibri" panose="020F0502020204030204" pitchFamily="34" charset="0"/>
              </a:rPr>
              <a:t> de</a:t>
            </a:r>
            <a:r>
              <a:rPr lang="pt-BR"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a:t>
            </a:r>
            <a:r>
              <a:rPr lang="en-US" sz="3800" dirty="0" err="1">
                <a:latin typeface="Calibri" panose="020F0502020204030204" pitchFamily="34" charset="0"/>
                <a:ea typeface="+mn-ea"/>
                <a:cs typeface="Calibri" panose="020F0502020204030204" pitchFamily="34" charset="0"/>
              </a:rPr>
              <a:t>controle</a:t>
            </a:r>
            <a:r>
              <a:rPr lang="en-US" sz="3800" dirty="0">
                <a:latin typeface="Calibri" panose="020F0502020204030204" pitchFamily="34" charset="0"/>
                <a:ea typeface="+mn-ea"/>
                <a:cs typeface="Calibri" panose="020F0502020204030204" pitchFamily="34" charset="0"/>
              </a:rPr>
              <a:t> do </a:t>
            </a:r>
            <a:r>
              <a:rPr lang="en-US" sz="3800" dirty="0" err="1">
                <a:latin typeface="Calibri" panose="020F0502020204030204" pitchFamily="34" charset="0"/>
                <a:ea typeface="+mn-ea"/>
                <a:cs typeface="Calibri" panose="020F0502020204030204" pitchFamily="34" charset="0"/>
              </a:rPr>
              <a:t>endividamento</a:t>
            </a:r>
            <a:r>
              <a:rPr lang="en-US" sz="3800" dirty="0">
                <a:latin typeface="Calibri" panose="020F0502020204030204" pitchFamily="34" charset="0"/>
                <a:ea typeface="+mn-ea"/>
                <a:cs typeface="Calibri" panose="020F0502020204030204" pitchFamily="34" charset="0"/>
              </a:rPr>
              <a:t>”, com </a:t>
            </a:r>
            <a:r>
              <a:rPr lang="en-US" sz="3800" dirty="0" err="1">
                <a:latin typeface="Calibri" panose="020F0502020204030204" pitchFamily="34" charset="0"/>
                <a:ea typeface="+mn-ea"/>
                <a:cs typeface="Calibri" panose="020F0502020204030204" pitchFamily="34" charset="0"/>
              </a:rPr>
              <a:t>progressiva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redução</a:t>
            </a:r>
            <a:r>
              <a:rPr lang="en-US" sz="3800" dirty="0">
                <a:latin typeface="Calibri" panose="020F0502020204030204" pitchFamily="34" charset="0"/>
                <a:ea typeface="+mn-ea"/>
                <a:cs typeface="Calibri" panose="020F0502020204030204" pitchFamily="34" charset="0"/>
              </a:rPr>
              <a:t> da </a:t>
            </a:r>
            <a:r>
              <a:rPr lang="en-US" sz="3800" dirty="0" err="1">
                <a:latin typeface="Calibri" panose="020F0502020204030204" pitchFamily="34" charset="0"/>
                <a:ea typeface="+mn-ea"/>
                <a:cs typeface="Calibri" panose="020F0502020204030204" pitchFamily="34" charset="0"/>
              </a:rPr>
              <a:t>importância</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relativa</a:t>
            </a:r>
            <a:r>
              <a:rPr lang="en-US" sz="3800" dirty="0">
                <a:latin typeface="Calibri" panose="020F0502020204030204" pitchFamily="34" charset="0"/>
                <a:ea typeface="+mn-ea"/>
                <a:cs typeface="Calibri" panose="020F0502020204030204" pitchFamily="34" charset="0"/>
              </a:rPr>
              <a:t> do</a:t>
            </a:r>
            <a:r>
              <a:rPr lang="pt-BR"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endividamento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público</a:t>
            </a:r>
            <a:r>
              <a:rPr lang="en-US" sz="3800" dirty="0">
                <a:latin typeface="Calibri" panose="020F0502020204030204" pitchFamily="34" charset="0"/>
                <a:ea typeface="+mn-ea"/>
                <a:cs typeface="Calibri" panose="020F0502020204030204" pitchFamily="34" charset="0"/>
              </a:rPr>
              <a:t>.</a:t>
            </a:r>
          </a:p>
          <a:p>
            <a:pPr lvl="2"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Excessão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feita</a:t>
            </a:r>
            <a:r>
              <a:rPr lang="en-US" sz="3800" dirty="0">
                <a:latin typeface="Calibri" panose="020F0502020204030204" pitchFamily="34" charset="0"/>
                <a:ea typeface="+mn-ea"/>
                <a:cs typeface="Calibri" panose="020F0502020204030204" pitchFamily="34" charset="0"/>
              </a:rPr>
              <a:t> ao </a:t>
            </a:r>
            <a:r>
              <a:rPr lang="en-US" sz="3800" dirty="0" err="1">
                <a:latin typeface="Calibri" panose="020F0502020204030204" pitchFamily="34" charset="0"/>
                <a:ea typeface="+mn-ea"/>
                <a:cs typeface="Calibri" panose="020F0502020204030204" pitchFamily="34" charset="0"/>
              </a:rPr>
              <a:t>ano</a:t>
            </a:r>
            <a:r>
              <a:rPr lang="en-US" sz="3800" dirty="0">
                <a:latin typeface="Calibri" panose="020F0502020204030204" pitchFamily="34" charset="0"/>
                <a:ea typeface="+mn-ea"/>
                <a:cs typeface="Calibri" panose="020F0502020204030204" pitchFamily="34" charset="0"/>
              </a:rPr>
              <a:t> de 2009.</a:t>
            </a:r>
          </a:p>
          <a:p>
            <a:pPr lvl="2" algn="just">
              <a:buClrTx/>
              <a:buFont typeface="Arial" panose="020B0604020202020204" pitchFamily="34" charset="0"/>
              <a:buChar char="•"/>
              <a:defRPr/>
            </a:pPr>
            <a:endParaRPr lang="en-US" sz="3800" dirty="0">
              <a:latin typeface="Calibri" panose="020F0502020204030204" pitchFamily="34" charset="0"/>
              <a:ea typeface="+mn-ea"/>
              <a:cs typeface="Calibri" panose="020F0502020204030204" pitchFamily="34" charset="0"/>
            </a:endParaRPr>
          </a:p>
        </p:txBody>
      </p:sp>
      <p:sp>
        <p:nvSpPr>
          <p:cNvPr id="6"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1143000"/>
            <a:ext cx="115824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Governo Lula (2003- 2010)</a:t>
            </a:r>
          </a:p>
          <a:p>
            <a:pPr algn="just">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algn="just">
              <a:buClrTx/>
              <a:buFont typeface="Arial" panose="020B0604020202020204" pitchFamily="34" charset="0"/>
              <a:buChar char="•"/>
              <a:defRPr/>
            </a:pPr>
            <a:endParaRPr 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a:latin typeface="Calibri" panose="020F0502020204030204" pitchFamily="34" charset="0"/>
                <a:ea typeface="+mn-ea"/>
                <a:cs typeface="Calibri" panose="020F0502020204030204" pitchFamily="34" charset="0"/>
              </a:rPr>
              <a:t>A </a:t>
            </a:r>
            <a:r>
              <a:rPr lang="en-US" sz="3800" dirty="0" err="1">
                <a:latin typeface="Calibri" panose="020F0502020204030204" pitchFamily="34" charset="0"/>
                <a:ea typeface="+mn-ea"/>
                <a:cs typeface="Calibri" panose="020F0502020204030204" pitchFamily="34" charset="0"/>
              </a:rPr>
              <a:t>manutenção</a:t>
            </a:r>
            <a:r>
              <a:rPr lang="en-US" sz="3800" dirty="0">
                <a:latin typeface="Calibri" panose="020F0502020204030204" pitchFamily="34" charset="0"/>
                <a:ea typeface="+mn-ea"/>
                <a:cs typeface="Calibri" panose="020F0502020204030204" pitchFamily="34" charset="0"/>
              </a:rPr>
              <a:t> da </a:t>
            </a:r>
            <a:r>
              <a:rPr lang="en-US" sz="3800" dirty="0" err="1">
                <a:latin typeface="Calibri" panose="020F0502020204030204" pitchFamily="34" charset="0"/>
                <a:ea typeface="+mn-ea"/>
                <a:cs typeface="Calibri" panose="020F0502020204030204" pitchFamily="34" charset="0"/>
              </a:rPr>
              <a:t>política</a:t>
            </a:r>
            <a:r>
              <a:rPr lang="en-US" sz="3800" dirty="0">
                <a:latin typeface="Calibri" panose="020F0502020204030204" pitchFamily="34" charset="0"/>
                <a:ea typeface="+mn-ea"/>
                <a:cs typeface="Calibri" panose="020F0502020204030204" pitchFamily="34" charset="0"/>
              </a:rPr>
              <a:t> de </a:t>
            </a:r>
            <a:r>
              <a:rPr lang="en-US" sz="3800" dirty="0" err="1">
                <a:latin typeface="Calibri" panose="020F0502020204030204" pitchFamily="34" charset="0"/>
                <a:ea typeface="+mn-ea"/>
                <a:cs typeface="Calibri" panose="020F0502020204030204" pitchFamily="34" charset="0"/>
              </a:rPr>
              <a:t>geração</a:t>
            </a:r>
            <a:r>
              <a:rPr lang="en-US" sz="3800" dirty="0">
                <a:latin typeface="Calibri" panose="020F0502020204030204" pitchFamily="34" charset="0"/>
                <a:ea typeface="+mn-ea"/>
                <a:cs typeface="Calibri" panose="020F0502020204030204" pitchFamily="34" charset="0"/>
              </a:rPr>
              <a:t> de </a:t>
            </a:r>
            <a:r>
              <a:rPr lang="en-US" sz="3800" dirty="0" err="1">
                <a:latin typeface="Calibri" panose="020F0502020204030204" pitchFamily="34" charset="0"/>
                <a:ea typeface="+mn-ea"/>
                <a:cs typeface="Calibri" panose="020F0502020204030204" pitchFamily="34" charset="0"/>
              </a:rPr>
              <a:t>superávits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primários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iniciada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1999 </a:t>
            </a:r>
            <a:r>
              <a:rPr lang="en-US" sz="3800" dirty="0" err="1">
                <a:latin typeface="Calibri" panose="020F0502020204030204" pitchFamily="34" charset="0"/>
                <a:ea typeface="+mn-ea"/>
                <a:cs typeface="Calibri" panose="020F0502020204030204" pitchFamily="34" charset="0"/>
              </a:rPr>
              <a:t>foi</a:t>
            </a:r>
            <a:r>
              <a:rPr lang="en-US" sz="3800" dirty="0">
                <a:latin typeface="Calibri" panose="020F0502020204030204" pitchFamily="34" charset="0"/>
                <a:ea typeface="+mn-ea"/>
                <a:cs typeface="Calibri" panose="020F0502020204030204" pitchFamily="34" charset="0"/>
              </a:rPr>
              <a:t> fundamental para </a:t>
            </a:r>
            <a:r>
              <a:rPr lang="en-US" sz="3800" dirty="0" err="1">
                <a:latin typeface="Calibri" panose="020F0502020204030204" pitchFamily="34" charset="0"/>
                <a:ea typeface="+mn-ea"/>
                <a:cs typeface="Calibri" panose="020F0502020204030204" pitchFamily="34" charset="0"/>
              </a:rPr>
              <a:t>isso</a:t>
            </a:r>
            <a:r>
              <a:rPr lang="en-US" sz="38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1" algn="just">
              <a:buFont typeface="Arial" panose="020B0604020202020204" pitchFamily="34" charset="0"/>
              <a:buChar char="•"/>
              <a:defRPr/>
            </a:pPr>
            <a:r>
              <a:rPr lang="en-US" sz="4176" dirty="0" err="1">
                <a:latin typeface="Calibri" panose="020F0502020204030204" pitchFamily="34" charset="0"/>
                <a:ea typeface="+mn-ea"/>
                <a:cs typeface="Calibri" panose="020F0502020204030204" pitchFamily="34" charset="0"/>
              </a:rPr>
              <a:t>Adicionalmente</a:t>
            </a:r>
            <a:r>
              <a:rPr lang="en-US" sz="4176" dirty="0">
                <a:latin typeface="Calibri" panose="020F0502020204030204" pitchFamily="34" charset="0"/>
                <a:ea typeface="+mn-ea"/>
                <a:cs typeface="Calibri" panose="020F0502020204030204" pitchFamily="34" charset="0"/>
              </a:rPr>
              <a:t>, a </a:t>
            </a:r>
            <a:r>
              <a:rPr lang="en-US" sz="4176" dirty="0" err="1">
                <a:latin typeface="Calibri" panose="020F0502020204030204" pitchFamily="34" charset="0"/>
                <a:ea typeface="+mn-ea"/>
                <a:cs typeface="Calibri" panose="020F0502020204030204" pitchFamily="34" charset="0"/>
              </a:rPr>
              <a:t>economia</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brasileira</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passou</a:t>
            </a:r>
            <a:r>
              <a:rPr lang="en-US" sz="4176" dirty="0">
                <a:latin typeface="Calibri" panose="020F0502020204030204" pitchFamily="34" charset="0"/>
                <a:ea typeface="+mn-ea"/>
                <a:cs typeface="Calibri" panose="020F0502020204030204" pitchFamily="34" charset="0"/>
              </a:rPr>
              <a:t> a </a:t>
            </a:r>
            <a:r>
              <a:rPr lang="en-US" sz="4176" dirty="0" err="1">
                <a:latin typeface="Calibri" panose="020F0502020204030204" pitchFamily="34" charset="0"/>
                <a:ea typeface="+mn-ea"/>
                <a:cs typeface="Calibri" panose="020F0502020204030204" pitchFamily="34" charset="0"/>
              </a:rPr>
              <a:t>apresentar</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taxas</a:t>
            </a:r>
            <a:r>
              <a:rPr lang="en-US" sz="4176" dirty="0">
                <a:latin typeface="Calibri" panose="020F0502020204030204" pitchFamily="34" charset="0"/>
                <a:ea typeface="+mn-ea"/>
                <a:cs typeface="Calibri" panose="020F0502020204030204" pitchFamily="34" charset="0"/>
              </a:rPr>
              <a:t> de </a:t>
            </a:r>
            <a:r>
              <a:rPr lang="en-US" sz="4176" dirty="0" err="1">
                <a:latin typeface="Calibri" panose="020F0502020204030204" pitchFamily="34" charset="0"/>
                <a:ea typeface="+mn-ea"/>
                <a:cs typeface="Calibri" panose="020F0502020204030204" pitchFamily="34" charset="0"/>
              </a:rPr>
              <a:t>crescimento</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mais</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elevadas</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aumentando</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assim</a:t>
            </a:r>
            <a:r>
              <a:rPr lang="en-US" sz="4176" dirty="0">
                <a:latin typeface="Calibri" panose="020F0502020204030204" pitchFamily="34" charset="0"/>
                <a:ea typeface="+mn-ea"/>
                <a:cs typeface="Calibri" panose="020F0502020204030204" pitchFamily="34" charset="0"/>
              </a:rPr>
              <a:t> a </a:t>
            </a:r>
            <a:r>
              <a:rPr lang="en-US" sz="4176" dirty="0" err="1">
                <a:latin typeface="Calibri" panose="020F0502020204030204" pitchFamily="34" charset="0"/>
                <a:ea typeface="+mn-ea"/>
                <a:cs typeface="Calibri" panose="020F0502020204030204" pitchFamily="34" charset="0"/>
              </a:rPr>
              <a:t>arrecadação</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durante</a:t>
            </a:r>
            <a:r>
              <a:rPr lang="en-US" sz="4176" dirty="0">
                <a:latin typeface="Calibri" panose="020F0502020204030204" pitchFamily="34" charset="0"/>
                <a:ea typeface="+mn-ea"/>
                <a:cs typeface="Calibri" panose="020F0502020204030204" pitchFamily="34" charset="0"/>
              </a:rPr>
              <a:t> o </a:t>
            </a:r>
            <a:r>
              <a:rPr lang="en-US" sz="4176" dirty="0" err="1">
                <a:latin typeface="Calibri" panose="020F0502020204030204" pitchFamily="34" charset="0"/>
                <a:ea typeface="+mn-ea"/>
                <a:cs typeface="Calibri" panose="020F0502020204030204" pitchFamily="34" charset="0"/>
              </a:rPr>
              <a:t>período</a:t>
            </a:r>
            <a:r>
              <a:rPr lang="en-US" sz="4176" dirty="0">
                <a:latin typeface="Calibri" panose="020F0502020204030204" pitchFamily="34" charset="0"/>
                <a:ea typeface="+mn-ea"/>
                <a:cs typeface="Calibri" panose="020F0502020204030204" pitchFamily="34" charset="0"/>
              </a:rPr>
              <a:t> 2003-2008 (forte </a:t>
            </a:r>
            <a:r>
              <a:rPr lang="en-US" sz="4176" dirty="0" err="1">
                <a:latin typeface="Calibri" panose="020F0502020204030204" pitchFamily="34" charset="0"/>
                <a:ea typeface="+mn-ea"/>
                <a:cs typeface="Calibri" panose="020F0502020204030204" pitchFamily="34" charset="0"/>
              </a:rPr>
              <a:t>crescimento</a:t>
            </a:r>
            <a:r>
              <a:rPr lang="en-US" sz="4176" dirty="0">
                <a:latin typeface="Calibri" panose="020F0502020204030204" pitchFamily="34" charset="0"/>
                <a:ea typeface="+mn-ea"/>
                <a:cs typeface="Calibri" panose="020F0502020204030204" pitchFamily="34" charset="0"/>
              </a:rPr>
              <a:t> da </a:t>
            </a:r>
            <a:r>
              <a:rPr lang="en-US" sz="4176" dirty="0" err="1">
                <a:latin typeface="Calibri" panose="020F0502020204030204" pitchFamily="34" charset="0"/>
                <a:ea typeface="+mn-ea"/>
                <a:cs typeface="Calibri" panose="020F0502020204030204" pitchFamily="34" charset="0"/>
              </a:rPr>
              <a:t>economia</a:t>
            </a:r>
            <a:r>
              <a:rPr lang="en-US" sz="4176" dirty="0">
                <a:latin typeface="Calibri" panose="020F0502020204030204" pitchFamily="34" charset="0"/>
                <a:ea typeface="+mn-ea"/>
                <a:cs typeface="Calibri" panose="020F0502020204030204" pitchFamily="34" charset="0"/>
              </a:rPr>
              <a:t> </a:t>
            </a:r>
            <a:r>
              <a:rPr lang="en-US" sz="4176" dirty="0" err="1">
                <a:latin typeface="Calibri" panose="020F0502020204030204" pitchFamily="34" charset="0"/>
                <a:ea typeface="+mn-ea"/>
                <a:cs typeface="Calibri" panose="020F0502020204030204" pitchFamily="34" charset="0"/>
              </a:rPr>
              <a:t>mundial</a:t>
            </a:r>
            <a:r>
              <a:rPr lang="en-US" sz="4176" dirty="0">
                <a:latin typeface="Calibri" panose="020F0502020204030204" pitchFamily="34" charset="0"/>
                <a:ea typeface="+mn-ea"/>
                <a:cs typeface="Calibri" panose="020F0502020204030204" pitchFamily="34" charset="0"/>
              </a:rPr>
              <a:t>).</a:t>
            </a:r>
            <a:endParaRPr lang="pt-BR" sz="4176"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994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42875" y="1143000"/>
            <a:ext cx="11820525"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Governo Dilma 1 (2011- 2014)</a:t>
            </a:r>
          </a:p>
          <a:p>
            <a:pPr algn="just">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Finalmente</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durante</a:t>
            </a:r>
            <a:r>
              <a:rPr lang="en-US" sz="3800" dirty="0">
                <a:latin typeface="Calibri" panose="020F0502020204030204" pitchFamily="34" charset="0"/>
                <a:ea typeface="+mn-ea"/>
                <a:cs typeface="Calibri" panose="020F0502020204030204" pitchFamily="34" charset="0"/>
              </a:rPr>
              <a:t> o </a:t>
            </a:r>
            <a:r>
              <a:rPr lang="en-US" sz="3800" dirty="0" err="1">
                <a:latin typeface="Calibri" panose="020F0502020204030204" pitchFamily="34" charset="0"/>
                <a:ea typeface="+mn-ea"/>
                <a:cs typeface="Calibri" panose="020F0502020204030204" pitchFamily="34" charset="0"/>
              </a:rPr>
              <a:t>primeiro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governo</a:t>
            </a:r>
            <a:r>
              <a:rPr lang="en-US" sz="3800" dirty="0">
                <a:latin typeface="Calibri" panose="020F0502020204030204" pitchFamily="34" charset="0"/>
                <a:ea typeface="+mn-ea"/>
                <a:cs typeface="Calibri" panose="020F0502020204030204" pitchFamily="34" charset="0"/>
              </a:rPr>
              <a:t> Dilma, </a:t>
            </a:r>
            <a:r>
              <a:rPr lang="en-US" sz="3800" dirty="0" err="1">
                <a:latin typeface="Calibri" panose="020F0502020204030204" pitchFamily="34" charset="0"/>
                <a:ea typeface="+mn-ea"/>
                <a:cs typeface="Calibri" panose="020F0502020204030204" pitchFamily="34" charset="0"/>
              </a:rPr>
              <a:t>houve</a:t>
            </a:r>
            <a:r>
              <a:rPr lang="en-US" sz="3800" dirty="0">
                <a:latin typeface="Calibri" panose="020F0502020204030204" pitchFamily="34" charset="0"/>
                <a:ea typeface="+mn-ea"/>
                <a:cs typeface="Calibri" panose="020F0502020204030204" pitchFamily="34" charset="0"/>
              </a:rPr>
              <a:t> um </a:t>
            </a:r>
            <a:r>
              <a:rPr lang="en-US" sz="3800" dirty="0" err="1">
                <a:latin typeface="Calibri" panose="020F0502020204030204" pitchFamily="34" charset="0"/>
                <a:ea typeface="+mn-ea"/>
                <a:cs typeface="Calibri" panose="020F0502020204030204" pitchFamily="34" charset="0"/>
              </a:rPr>
              <a:t>descontrole</a:t>
            </a:r>
            <a:r>
              <a:rPr lang="en-US" sz="3800" dirty="0">
                <a:latin typeface="Calibri" panose="020F0502020204030204" pitchFamily="34" charset="0"/>
                <a:ea typeface="+mn-ea"/>
                <a:cs typeface="Calibri" panose="020F0502020204030204" pitchFamily="34" charset="0"/>
              </a:rPr>
              <a:t> das </a:t>
            </a:r>
            <a:r>
              <a:rPr lang="en-US" sz="3800" dirty="0" err="1">
                <a:latin typeface="Calibri" panose="020F0502020204030204" pitchFamily="34" charset="0"/>
                <a:ea typeface="+mn-ea"/>
                <a:cs typeface="Calibri" panose="020F0502020204030204" pitchFamily="34" charset="0"/>
              </a:rPr>
              <a:t>contas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públicas</a:t>
            </a:r>
            <a:r>
              <a:rPr lang="en-US" sz="3800" dirty="0">
                <a:latin typeface="Calibri" panose="020F0502020204030204" pitchFamily="34" charset="0"/>
                <a:ea typeface="+mn-ea"/>
                <a:cs typeface="Calibri" panose="020F0502020204030204" pitchFamily="34" charset="0"/>
              </a:rPr>
              <a:t>, com a </a:t>
            </a:r>
            <a:r>
              <a:rPr lang="en-US" sz="3800" dirty="0" err="1">
                <a:latin typeface="Calibri" panose="020F0502020204030204" pitchFamily="34" charset="0"/>
                <a:ea typeface="+mn-ea"/>
                <a:cs typeface="Calibri" panose="020F0502020204030204" pitchFamily="34" charset="0"/>
              </a:rPr>
              <a:t>média</a:t>
            </a:r>
            <a:r>
              <a:rPr lang="en-US" sz="3800" dirty="0">
                <a:latin typeface="Calibri" panose="020F0502020204030204" pitchFamily="34" charset="0"/>
                <a:ea typeface="+mn-ea"/>
                <a:cs typeface="Calibri" panose="020F0502020204030204" pitchFamily="34" charset="0"/>
              </a:rPr>
              <a:t> das NFSP </a:t>
            </a:r>
            <a:r>
              <a:rPr lang="en-US" sz="3800" dirty="0" err="1">
                <a:latin typeface="Calibri" panose="020F0502020204030204" pitchFamily="34" charset="0"/>
                <a:ea typeface="+mn-ea"/>
                <a:cs typeface="Calibri" panose="020F0502020204030204" pitchFamily="34" charset="0"/>
              </a:rPr>
              <a:t>atingindo</a:t>
            </a:r>
            <a:r>
              <a:rPr lang="en-US" sz="3800" dirty="0">
                <a:latin typeface="Calibri" panose="020F0502020204030204" pitchFamily="34" charset="0"/>
                <a:ea typeface="+mn-ea"/>
                <a:cs typeface="Calibri" panose="020F0502020204030204" pitchFamily="34" charset="0"/>
              </a:rPr>
              <a:t> 3,76% do PIB (6,71% do PIB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2014), o que fez com que a DLSP </a:t>
            </a:r>
            <a:r>
              <a:rPr lang="en-US" sz="3800" dirty="0" err="1">
                <a:latin typeface="Calibri" panose="020F0502020204030204" pitchFamily="34" charset="0"/>
                <a:ea typeface="+mn-ea"/>
                <a:cs typeface="Calibri" panose="020F0502020204030204" pitchFamily="34" charset="0"/>
              </a:rPr>
              <a:t>voltasse</a:t>
            </a:r>
            <a:r>
              <a:rPr lang="en-US" sz="3800" dirty="0">
                <a:latin typeface="Calibri" panose="020F0502020204030204" pitchFamily="34" charset="0"/>
                <a:ea typeface="+mn-ea"/>
                <a:cs typeface="Calibri" panose="020F0502020204030204" pitchFamily="34" charset="0"/>
              </a:rPr>
              <a:t> a </a:t>
            </a:r>
            <a:r>
              <a:rPr lang="en-US" sz="3800" dirty="0" err="1">
                <a:latin typeface="Calibri" panose="020F0502020204030204" pitchFamily="34" charset="0"/>
                <a:ea typeface="+mn-ea"/>
                <a:cs typeface="Calibri" panose="020F0502020204030204" pitchFamily="34" charset="0"/>
              </a:rPr>
              <a:t>aumentar</a:t>
            </a:r>
            <a:r>
              <a:rPr lang="en-US" sz="38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2" algn="just">
              <a:buFont typeface="Arial" panose="020B0604020202020204" pitchFamily="34" charset="0"/>
              <a:buChar char="•"/>
              <a:defRPr/>
            </a:pPr>
            <a:r>
              <a:rPr lang="pt-BR" sz="3500" dirty="0">
                <a:latin typeface="Calibri" panose="020F0502020204030204" pitchFamily="34" charset="0"/>
                <a:ea typeface="+mn-ea"/>
                <a:cs typeface="Calibri" panose="020F0502020204030204" pitchFamily="34" charset="0"/>
              </a:rPr>
              <a:t>Chama a atenção a deterioração do resultado primário durante o período, com um déficit de 0,63% do PIB em 2014 e 1,89% em 2015.</a:t>
            </a:r>
          </a:p>
          <a:p>
            <a:pPr lvl="2" algn="just">
              <a:buFont typeface="Arial" panose="020B0604020202020204" pitchFamily="34" charset="0"/>
              <a:buChar char="•"/>
              <a:defRPr/>
            </a:pPr>
            <a:r>
              <a:rPr lang="pt-BR" sz="3500" dirty="0">
                <a:latin typeface="Calibri" panose="020F0502020204030204" pitchFamily="34" charset="0"/>
                <a:ea typeface="+mn-ea"/>
                <a:cs typeface="Calibri" panose="020F0502020204030204" pitchFamily="34" charset="0"/>
              </a:rPr>
              <a:t>Esse resultado piorou muito durante o Governo Dilma 2.</a:t>
            </a:r>
          </a:p>
        </p:txBody>
      </p:sp>
      <p:sp>
        <p:nvSpPr>
          <p:cNvPr id="7"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9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p:cNvSpPr>
            <a:spLocks noGrp="1"/>
          </p:cNvSpPr>
          <p:nvPr>
            <p:ph type="title"/>
          </p:nvPr>
        </p:nvSpPr>
        <p:spPr>
          <a:xfrm>
            <a:off x="1752600" y="-76200"/>
            <a:ext cx="8915400" cy="1371600"/>
          </a:xfrm>
        </p:spPr>
        <p:txBody>
          <a:bodyPr/>
          <a:lstStyle/>
          <a:p>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pt-BR" altLang="en-US" sz="4800" b="1" dirty="0">
              <a:solidFill>
                <a:schemeClr val="tx1"/>
              </a:solidFill>
              <a:latin typeface="Calibri" panose="020F0502020204030204" pitchFamily="34" charset="0"/>
              <a:cs typeface="Calibri" panose="020F0502020204030204" pitchFamily="34" charset="0"/>
            </a:endParaRPr>
          </a:p>
        </p:txBody>
      </p:sp>
      <p:sp>
        <p:nvSpPr>
          <p:cNvPr id="68611" name="Espaço Reservado para Conteúdo 2"/>
          <p:cNvSpPr>
            <a:spLocks noGrp="1"/>
          </p:cNvSpPr>
          <p:nvPr>
            <p:ph idx="1"/>
          </p:nvPr>
        </p:nvSpPr>
        <p:spPr>
          <a:xfrm>
            <a:off x="171450" y="914400"/>
            <a:ext cx="11868150" cy="3886200"/>
          </a:xfrm>
        </p:spPr>
        <p:txBody>
          <a:bodyPr/>
          <a:lstStyle/>
          <a:p>
            <a:pPr algn="just">
              <a:buClrTx/>
              <a:buFont typeface="Arial" panose="020B0604020202020204" pitchFamily="34" charset="0"/>
              <a:buChar char="•"/>
            </a:pPr>
            <a:r>
              <a:rPr lang="pt-BR" altLang="en-US" sz="3700" dirty="0">
                <a:latin typeface="Calibri" panose="020F0502020204030204" pitchFamily="34" charset="0"/>
                <a:ea typeface="Verdana" panose="020B0604030504040204" pitchFamily="34" charset="0"/>
                <a:cs typeface="Calibri" panose="020F0502020204030204" pitchFamily="34" charset="0"/>
              </a:rPr>
              <a:t>Cabe salientar que o ajuste fiscal iniciado em 1999 esteve, durante todo o período, concentrado no aumento da carga tributária, principalmente através das contribuições (</a:t>
            </a:r>
            <a:r>
              <a:rPr lang="pt-BR" altLang="en-US" sz="3700" dirty="0" err="1">
                <a:latin typeface="Calibri" panose="020F0502020204030204" pitchFamily="34" charset="0"/>
                <a:ea typeface="Verdana" panose="020B0604030504040204" pitchFamily="34" charset="0"/>
                <a:cs typeface="Calibri" panose="020F0502020204030204" pitchFamily="34" charset="0"/>
              </a:rPr>
              <a:t>Cofins</a:t>
            </a:r>
            <a:r>
              <a:rPr lang="pt-BR" altLang="en-US" sz="3700" dirty="0">
                <a:latin typeface="Calibri" panose="020F0502020204030204" pitchFamily="34" charset="0"/>
                <a:ea typeface="Verdana" panose="020B0604030504040204" pitchFamily="34" charset="0"/>
                <a:cs typeface="Calibri" panose="020F0502020204030204" pitchFamily="34" charset="0"/>
              </a:rPr>
              <a:t>, CPMF (até 2007), </a:t>
            </a:r>
            <a:r>
              <a:rPr lang="pt-BR" altLang="en-US" sz="3700" dirty="0" err="1">
                <a:latin typeface="Calibri" panose="020F0502020204030204" pitchFamily="34" charset="0"/>
                <a:ea typeface="Verdana" panose="020B0604030504040204" pitchFamily="34" charset="0"/>
                <a:cs typeface="Calibri" panose="020F0502020204030204" pitchFamily="34" charset="0"/>
              </a:rPr>
              <a:t>etc</a:t>
            </a:r>
            <a:r>
              <a:rPr lang="pt-BR" altLang="en-US" sz="3700" dirty="0">
                <a:latin typeface="Calibri" panose="020F0502020204030204" pitchFamily="34" charset="0"/>
                <a:ea typeface="Verdana" panose="020B0604030504040204" pitchFamily="34" charset="0"/>
                <a:cs typeface="Calibri" panose="020F0502020204030204" pitchFamily="34" charset="0"/>
              </a:rPr>
              <a:t>).</a:t>
            </a:r>
          </a:p>
          <a:p>
            <a:pPr lvl="1" algn="just">
              <a:buClrTx/>
              <a:buFont typeface="Arial" panose="020B0604020202020204" pitchFamily="34" charset="0"/>
              <a:buChar char="•"/>
            </a:pPr>
            <a:r>
              <a:rPr lang="pt-BR" altLang="en-US" sz="3500" dirty="0">
                <a:latin typeface="Calibri" panose="020F0502020204030204" pitchFamily="34" charset="0"/>
                <a:ea typeface="Verdana" panose="020B0604030504040204" pitchFamily="34" charset="0"/>
                <a:cs typeface="Calibri" panose="020F0502020204030204" pitchFamily="34" charset="0"/>
              </a:rPr>
              <a:t>Durante esse período a carga tributária aumentou consideravelmente.</a:t>
            </a:r>
          </a:p>
          <a:p>
            <a:pPr lvl="1" algn="just">
              <a:buClrTx/>
              <a:buFont typeface="Arial" panose="020B0604020202020204" pitchFamily="34" charset="0"/>
              <a:buChar char="•"/>
            </a:pPr>
            <a:r>
              <a:rPr lang="pt-BR" altLang="en-US" sz="3500" dirty="0">
                <a:latin typeface="Calibri" panose="020F0502020204030204" pitchFamily="34" charset="0"/>
                <a:ea typeface="Verdana" panose="020B0604030504040204" pitchFamily="34" charset="0"/>
                <a:cs typeface="Calibri" panose="020F0502020204030204" pitchFamily="34" charset="0"/>
              </a:rPr>
              <a:t>Durante esse período os gastos correntes do governo aumentaram muito como proporção do PIB, principalmente os chamados gastos sociais.</a:t>
            </a:r>
          </a:p>
          <a:p>
            <a:pPr algn="just">
              <a:buClrTx/>
              <a:buFont typeface="Arial" panose="020B0604020202020204" pitchFamily="34" charset="0"/>
              <a:buChar char="•"/>
            </a:pPr>
            <a:r>
              <a:rPr lang="pt-BR" altLang="en-US" sz="3800" b="1" dirty="0">
                <a:latin typeface="Calibri" panose="020F0502020204030204" pitchFamily="34" charset="0"/>
                <a:ea typeface="Verdana" panose="020B0604030504040204" pitchFamily="34" charset="0"/>
                <a:cs typeface="Calibri" panose="020F0502020204030204" pitchFamily="34" charset="0"/>
              </a:rPr>
              <a:t>Vamos ver alguns dados fiscais da economia brasileira.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p:nvPr>
        </p:nvSpPr>
        <p:spPr>
          <a:xfrm>
            <a:off x="2057400" y="-76200"/>
            <a:ext cx="8382000" cy="1371600"/>
          </a:xfrm>
        </p:spPr>
        <p:txBody>
          <a:bodyPr/>
          <a:lstStyle/>
          <a:p>
            <a:pPr algn="ctr"/>
            <a:r>
              <a:rPr lang="en-US" altLang="en-US" sz="4800" b="1" dirty="0">
                <a:solidFill>
                  <a:schemeClr val="tx1"/>
                </a:solidFill>
                <a:latin typeface="Calibri" panose="020F0502020204030204" pitchFamily="34" charset="0"/>
                <a:cs typeface="Calibri" panose="020F0502020204030204" pitchFamily="34" charset="0"/>
              </a:rPr>
              <a:t>O </a:t>
            </a:r>
            <a:r>
              <a:rPr lang="en-US" altLang="en-US" sz="4800" b="1" dirty="0" err="1">
                <a:solidFill>
                  <a:schemeClr val="tx1"/>
                </a:solidFill>
                <a:latin typeface="Calibri" panose="020F0502020204030204" pitchFamily="34" charset="0"/>
                <a:cs typeface="Calibri" panose="020F0502020204030204" pitchFamily="34" charset="0"/>
              </a:rPr>
              <a:t>Efeito</a:t>
            </a:r>
            <a:r>
              <a:rPr lang="en-US" altLang="en-US" sz="4800" b="1" dirty="0">
                <a:solidFill>
                  <a:schemeClr val="tx1"/>
                </a:solidFill>
                <a:latin typeface="Calibri" panose="020F0502020204030204" pitchFamily="34" charset="0"/>
                <a:cs typeface="Calibri" panose="020F0502020204030204" pitchFamily="34" charset="0"/>
              </a:rPr>
              <a:t> do </a:t>
            </a:r>
            <a:r>
              <a:rPr lang="en-US" altLang="en-US" sz="4800" b="1" dirty="0" err="1">
                <a:solidFill>
                  <a:schemeClr val="tx1"/>
                </a:solidFill>
                <a:latin typeface="Calibri" panose="020F0502020204030204" pitchFamily="34" charset="0"/>
                <a:cs typeface="Calibri" panose="020F0502020204030204" pitchFamily="34" charset="0"/>
              </a:rPr>
              <a:t>Ajuste</a:t>
            </a:r>
            <a:r>
              <a:rPr lang="en-US" altLang="en-US" sz="4800" b="1" dirty="0">
                <a:solidFill>
                  <a:schemeClr val="tx1"/>
                </a:solidFill>
                <a:latin typeface="Calibri" panose="020F0502020204030204" pitchFamily="34" charset="0"/>
                <a:cs typeface="Calibri" panose="020F0502020204030204" pitchFamily="34" charset="0"/>
              </a:rPr>
              <a:t> Patrimonial</a:t>
            </a:r>
            <a:endParaRPr lang="pt-BR" altLang="en-US" sz="4800" b="1" dirty="0">
              <a:solidFill>
                <a:schemeClr val="tx1"/>
              </a:solidFill>
              <a:latin typeface="Calibri" panose="020F0502020204030204" pitchFamily="34" charset="0"/>
              <a:cs typeface="Calibri" panose="020F0502020204030204" pitchFamily="34" charset="0"/>
            </a:endParaRPr>
          </a:p>
        </p:txBody>
      </p:sp>
      <p:grpSp>
        <p:nvGrpSpPr>
          <p:cNvPr id="5" name="Agrupar 4"/>
          <p:cNvGrpSpPr/>
          <p:nvPr/>
        </p:nvGrpSpPr>
        <p:grpSpPr>
          <a:xfrm>
            <a:off x="457200" y="990600"/>
            <a:ext cx="11201400" cy="5867400"/>
            <a:chOff x="457200" y="838200"/>
            <a:chExt cx="11277600" cy="6019800"/>
          </a:xfrm>
        </p:grpSpPr>
        <p:grpSp>
          <p:nvGrpSpPr>
            <p:cNvPr id="69635" name="Grupo 4"/>
            <p:cNvGrpSpPr>
              <a:grpSpLocks/>
            </p:cNvGrpSpPr>
            <p:nvPr/>
          </p:nvGrpSpPr>
          <p:grpSpPr bwMode="auto">
            <a:xfrm>
              <a:off x="457200" y="838200"/>
              <a:ext cx="11277600" cy="6019800"/>
              <a:chOff x="0" y="1150938"/>
              <a:chExt cx="9144000" cy="5783262"/>
            </a:xfrm>
          </p:grpSpPr>
          <p:pic>
            <p:nvPicPr>
              <p:cNvPr id="696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938"/>
                <a:ext cx="91440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637" name="Conector reto 2"/>
              <p:cNvCxnSpPr>
                <a:cxnSpLocks noChangeShapeType="1"/>
              </p:cNvCxnSpPr>
              <p:nvPr/>
            </p:nvCxnSpPr>
            <p:spPr bwMode="auto">
              <a:xfrm>
                <a:off x="3124200" y="1828800"/>
                <a:ext cx="0" cy="3429000"/>
              </a:xfrm>
              <a:prstGeom prst="line">
                <a:avLst/>
              </a:prstGeom>
              <a:noFill/>
              <a:ln w="28575" algn="ctr">
                <a:solidFill>
                  <a:schemeClr val="accent1">
                    <a:lumMod val="50000"/>
                  </a:schemeClr>
                </a:solidFill>
                <a:prstDash val="dash"/>
                <a:round/>
                <a:headEnd/>
                <a:tailEnd/>
              </a:ln>
              <a:extLst>
                <a:ext uri="{909E8E84-426E-40DD-AFC4-6F175D3DCCD1}">
                  <a14:hiddenFill xmlns:a14="http://schemas.microsoft.com/office/drawing/2010/main">
                    <a:noFill/>
                  </a14:hiddenFill>
                </a:ext>
              </a:extLst>
            </p:spPr>
          </p:cxnSp>
          <p:sp>
            <p:nvSpPr>
              <p:cNvPr id="69638" name="CaixaDeTexto 3"/>
              <p:cNvSpPr txBox="1">
                <a:spLocks noChangeArrowheads="1"/>
              </p:cNvSpPr>
              <p:nvPr/>
            </p:nvSpPr>
            <p:spPr bwMode="auto">
              <a:xfrm>
                <a:off x="1915297" y="1883175"/>
                <a:ext cx="2843473" cy="413956"/>
              </a:xfrm>
              <a:prstGeom prst="rect">
                <a:avLst/>
              </a:prstGeom>
              <a:solidFill>
                <a:schemeClr val="bg1">
                  <a:lumMod val="95000"/>
                </a:schemeClr>
              </a:solidFill>
              <a:ln w="9525">
                <a:solidFill>
                  <a:schemeClr val="accent1">
                    <a:lumMod val="50000"/>
                  </a:schemeClr>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2200" dirty="0"/>
                  <a:t>Início do Cálculo da DFL</a:t>
                </a:r>
                <a:endParaRPr lang="en-US" altLang="en-US" sz="2200" dirty="0"/>
              </a:p>
            </p:txBody>
          </p:sp>
        </p:grpSp>
        <p:cxnSp>
          <p:nvCxnSpPr>
            <p:cNvPr id="3" name="Conector reto 2"/>
            <p:cNvCxnSpPr>
              <a:cxnSpLocks/>
            </p:cNvCxnSpPr>
            <p:nvPr/>
          </p:nvCxnSpPr>
          <p:spPr bwMode="auto">
            <a:xfrm>
              <a:off x="7848600" y="2438400"/>
              <a:ext cx="0" cy="1828800"/>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 name="CaixaDeTexto 3"/>
            <p:cNvSpPr txBox="1"/>
            <p:nvPr/>
          </p:nvSpPr>
          <p:spPr>
            <a:xfrm>
              <a:off x="7848600" y="3048000"/>
              <a:ext cx="762000" cy="553998"/>
            </a:xfrm>
            <a:prstGeom prst="rect">
              <a:avLst/>
            </a:prstGeom>
            <a:solidFill>
              <a:srgbClr val="CCFFFF"/>
            </a:solidFill>
            <a:ln w="28575">
              <a:solidFill>
                <a:srgbClr val="00B050"/>
              </a:solidFill>
            </a:ln>
          </p:spPr>
          <p:txBody>
            <a:bodyPr wrap="square" rtlCol="0">
              <a:spAutoFit/>
            </a:bodyPr>
            <a:lstStyle/>
            <a:p>
              <a:r>
                <a:rPr lang="pt-BR" sz="3000" b="1" dirty="0">
                  <a:solidFill>
                    <a:srgbClr val="00B050"/>
                  </a:solidFill>
                </a:rPr>
                <a:t>AP</a:t>
              </a: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F27EC55-5923-7CE5-D909-257A8D2F4C40}"/>
              </a:ext>
            </a:extLst>
          </p:cNvPr>
          <p:cNvPicPr>
            <a:picLocks noChangeAspect="1"/>
          </p:cNvPicPr>
          <p:nvPr/>
        </p:nvPicPr>
        <p:blipFill>
          <a:blip r:embed="rId2"/>
          <a:stretch>
            <a:fillRect/>
          </a:stretch>
        </p:blipFill>
        <p:spPr>
          <a:xfrm>
            <a:off x="673720" y="468868"/>
            <a:ext cx="10756280" cy="5715000"/>
          </a:xfrm>
          <a:prstGeom prst="rect">
            <a:avLst/>
          </a:prstGeom>
        </p:spPr>
      </p:pic>
      <p:sp>
        <p:nvSpPr>
          <p:cNvPr id="5" name="CaixaDeTexto 4">
            <a:extLst>
              <a:ext uri="{FF2B5EF4-FFF2-40B4-BE49-F238E27FC236}">
                <a16:creationId xmlns:a16="http://schemas.microsoft.com/office/drawing/2014/main" id="{0708853B-6F89-4CF6-FF0B-FB368EF5909C}"/>
              </a:ext>
            </a:extLst>
          </p:cNvPr>
          <p:cNvSpPr txBox="1"/>
          <p:nvPr/>
        </p:nvSpPr>
        <p:spPr>
          <a:xfrm>
            <a:off x="673720" y="6336268"/>
            <a:ext cx="10756280" cy="369332"/>
          </a:xfrm>
          <a:prstGeom prst="rect">
            <a:avLst/>
          </a:prstGeom>
          <a:noFill/>
          <a:ln>
            <a:solidFill>
              <a:schemeClr val="tx1"/>
            </a:solidFill>
          </a:ln>
        </p:spPr>
        <p:txBody>
          <a:bodyPr wrap="square" rtlCol="0">
            <a:spAutoFit/>
          </a:bodyPr>
          <a:lstStyle/>
          <a:p>
            <a:r>
              <a:rPr lang="pt-BR" sz="1800" dirty="0">
                <a:solidFill>
                  <a:schemeClr val="tx1"/>
                </a:solidFill>
                <a:latin typeface="Arial" panose="020B0604020202020204" pitchFamily="34" charset="0"/>
              </a:rPr>
              <a:t>GC = governo central, EM = estados e municípios, EE = empresas estatais e JN = juros nominais. </a:t>
            </a:r>
          </a:p>
        </p:txBody>
      </p:sp>
    </p:spTree>
    <p:extLst>
      <p:ext uri="{BB962C8B-B14F-4D97-AF65-F5344CB8AC3E}">
        <p14:creationId xmlns:p14="http://schemas.microsoft.com/office/powerpoint/2010/main" val="19282463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F1C7E2-B23A-AA73-575F-927D4E9F5AB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717FDAF-8366-2F1A-476C-3D4E740BA039}"/>
              </a:ext>
            </a:extLst>
          </p:cNvPr>
          <p:cNvSpPr>
            <a:spLocks noGrp="1"/>
          </p:cNvSpPr>
          <p:nvPr>
            <p:ph idx="1"/>
          </p:nvPr>
        </p:nvSpPr>
        <p:spPr/>
        <p:txBody>
          <a:bodyPr/>
          <a:lstStyle/>
          <a:p>
            <a:endParaRPr lang="pt-BR"/>
          </a:p>
        </p:txBody>
      </p:sp>
      <p:grpSp>
        <p:nvGrpSpPr>
          <p:cNvPr id="4" name="Agrupar 3">
            <a:extLst>
              <a:ext uri="{FF2B5EF4-FFF2-40B4-BE49-F238E27FC236}">
                <a16:creationId xmlns:a16="http://schemas.microsoft.com/office/drawing/2014/main" id="{F56324D4-4AE7-7FDC-39EF-75B4EC15E95E}"/>
              </a:ext>
            </a:extLst>
          </p:cNvPr>
          <p:cNvGrpSpPr/>
          <p:nvPr/>
        </p:nvGrpSpPr>
        <p:grpSpPr>
          <a:xfrm>
            <a:off x="685800" y="381000"/>
            <a:ext cx="10744200" cy="6400800"/>
            <a:chOff x="1362222" y="990600"/>
            <a:chExt cx="9181953" cy="5486400"/>
          </a:xfrm>
        </p:grpSpPr>
        <p:pic>
          <p:nvPicPr>
            <p:cNvPr id="5" name="Imagem 4">
              <a:extLst>
                <a:ext uri="{FF2B5EF4-FFF2-40B4-BE49-F238E27FC236}">
                  <a16:creationId xmlns:a16="http://schemas.microsoft.com/office/drawing/2014/main" id="{97823887-E770-FD77-48FC-2E0B7094AD21}"/>
                </a:ext>
              </a:extLst>
            </p:cNvPr>
            <p:cNvPicPr>
              <a:picLocks noChangeAspect="1"/>
            </p:cNvPicPr>
            <p:nvPr/>
          </p:nvPicPr>
          <p:blipFill>
            <a:blip r:embed="rId2"/>
            <a:stretch>
              <a:fillRect/>
            </a:stretch>
          </p:blipFill>
          <p:spPr>
            <a:xfrm>
              <a:off x="1362222" y="990600"/>
              <a:ext cx="9181953" cy="1295400"/>
            </a:xfrm>
            <a:prstGeom prst="rect">
              <a:avLst/>
            </a:prstGeom>
          </p:spPr>
        </p:pic>
        <p:pic>
          <p:nvPicPr>
            <p:cNvPr id="6" name="Imagem 5">
              <a:extLst>
                <a:ext uri="{FF2B5EF4-FFF2-40B4-BE49-F238E27FC236}">
                  <a16:creationId xmlns:a16="http://schemas.microsoft.com/office/drawing/2014/main" id="{B37DD329-9121-91DB-88FA-0B6624BAF0F1}"/>
                </a:ext>
              </a:extLst>
            </p:cNvPr>
            <p:cNvPicPr>
              <a:picLocks noChangeAspect="1"/>
            </p:cNvPicPr>
            <p:nvPr/>
          </p:nvPicPr>
          <p:blipFill>
            <a:blip r:embed="rId3"/>
            <a:stretch>
              <a:fillRect/>
            </a:stretch>
          </p:blipFill>
          <p:spPr>
            <a:xfrm>
              <a:off x="1362222" y="2257425"/>
              <a:ext cx="9181953" cy="4219575"/>
            </a:xfrm>
            <a:prstGeom prst="rect">
              <a:avLst/>
            </a:prstGeom>
          </p:spPr>
        </p:pic>
      </p:grpSp>
    </p:spTree>
    <p:extLst>
      <p:ext uri="{BB962C8B-B14F-4D97-AF65-F5344CB8AC3E}">
        <p14:creationId xmlns:p14="http://schemas.microsoft.com/office/powerpoint/2010/main" val="34319566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5D05D6D-1029-4C9B-BA10-9AF6DC0AC9FE}"/>
              </a:ext>
            </a:extLst>
          </p:cNvPr>
          <p:cNvPicPr>
            <a:picLocks noChangeAspect="1"/>
          </p:cNvPicPr>
          <p:nvPr/>
        </p:nvPicPr>
        <p:blipFill>
          <a:blip r:embed="rId2"/>
          <a:stretch>
            <a:fillRect/>
          </a:stretch>
        </p:blipFill>
        <p:spPr>
          <a:xfrm>
            <a:off x="0" y="338334"/>
            <a:ext cx="12192000" cy="6519666"/>
          </a:xfrm>
          <a:prstGeom prst="rect">
            <a:avLst/>
          </a:prstGeom>
        </p:spPr>
      </p:pic>
      <p:sp>
        <p:nvSpPr>
          <p:cNvPr id="5" name="Elipse 4">
            <a:extLst>
              <a:ext uri="{FF2B5EF4-FFF2-40B4-BE49-F238E27FC236}">
                <a16:creationId xmlns:a16="http://schemas.microsoft.com/office/drawing/2014/main" id="{EA984EE3-2855-4896-8574-8497B774D102}"/>
              </a:ext>
            </a:extLst>
          </p:cNvPr>
          <p:cNvSpPr/>
          <p:nvPr/>
        </p:nvSpPr>
        <p:spPr bwMode="auto">
          <a:xfrm>
            <a:off x="4475163" y="3505200"/>
            <a:ext cx="1239837" cy="1219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Retângulo 7">
            <a:extLst>
              <a:ext uri="{FF2B5EF4-FFF2-40B4-BE49-F238E27FC236}">
                <a16:creationId xmlns:a16="http://schemas.microsoft.com/office/drawing/2014/main" id="{866AA395-7580-4DD5-8726-511C89CAD5B6}"/>
              </a:ext>
            </a:extLst>
          </p:cNvPr>
          <p:cNvSpPr/>
          <p:nvPr/>
        </p:nvSpPr>
        <p:spPr bwMode="auto">
          <a:xfrm>
            <a:off x="9372599" y="2071688"/>
            <a:ext cx="2671764" cy="3186112"/>
          </a:xfrm>
          <a:prstGeom prst="rect">
            <a:avLst/>
          </a:prstGeom>
          <a:noFill/>
          <a:ln w="28575" cap="flat" cmpd="sng" algn="ctr">
            <a:solidFill>
              <a:srgbClr val="FF0000"/>
            </a:solidFill>
            <a:prstDash val="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40016003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D9FA2DD-9401-56CC-0743-55C15A7F2FB8}"/>
              </a:ext>
            </a:extLst>
          </p:cNvPr>
          <p:cNvPicPr>
            <a:picLocks noChangeAspect="1"/>
          </p:cNvPicPr>
          <p:nvPr/>
        </p:nvPicPr>
        <p:blipFill>
          <a:blip r:embed="rId2"/>
          <a:stretch>
            <a:fillRect/>
          </a:stretch>
        </p:blipFill>
        <p:spPr>
          <a:xfrm>
            <a:off x="0" y="357188"/>
            <a:ext cx="12192000" cy="6500812"/>
          </a:xfrm>
          <a:prstGeom prst="rect">
            <a:avLst/>
          </a:prstGeom>
        </p:spPr>
      </p:pic>
    </p:spTree>
    <p:extLst>
      <p:ext uri="{BB962C8B-B14F-4D97-AF65-F5344CB8AC3E}">
        <p14:creationId xmlns:p14="http://schemas.microsoft.com/office/powerpoint/2010/main" val="149402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BF21C60-347B-03DC-76A0-28989C83E024}"/>
              </a:ext>
            </a:extLst>
          </p:cNvPr>
          <p:cNvSpPr txBox="1">
            <a:spLocks noChangeArrowheads="1"/>
          </p:cNvSpPr>
          <p:nvPr/>
        </p:nvSpPr>
        <p:spPr bwMode="auto">
          <a:xfrm>
            <a:off x="152400" y="1371600"/>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buClrTx/>
              <a:buSzPct val="100000"/>
              <a:buFont typeface="Arial" panose="020B0604020202020204" pitchFamily="34" charset="0"/>
              <a:buChar char="•"/>
            </a:pPr>
            <a:r>
              <a:rPr lang="pt-BR" altLang="en-US" sz="4000" b="1" kern="0" dirty="0">
                <a:latin typeface="Calibri" panose="020F0502020204030204" pitchFamily="34" charset="0"/>
                <a:cs typeface="Calibri" panose="020F0502020204030204" pitchFamily="34" charset="0"/>
              </a:rPr>
              <a:t>Déficit Público →  </a:t>
            </a:r>
            <a:endParaRPr lang="en-US" altLang="en-US" sz="4000" b="1" kern="0" dirty="0">
              <a:latin typeface="Calibri" panose="020F0502020204030204" pitchFamily="34" charset="0"/>
              <a:cs typeface="Calibri" panose="020F0502020204030204" pitchFamily="34" charset="0"/>
            </a:endParaRPr>
          </a:p>
          <a:p>
            <a:pPr algn="just" eaLnBrk="1" hangingPunct="1">
              <a:spcBef>
                <a:spcPct val="50000"/>
              </a:spcBef>
              <a:buClrTx/>
              <a:buFont typeface="Arial" panose="020B0604020202020204" pitchFamily="34" charset="0"/>
              <a:buChar char="•"/>
            </a:pPr>
            <a:endParaRPr lang="en-US" altLang="en-US" sz="4000" kern="0" dirty="0">
              <a:latin typeface="Calibri" panose="020F0502020204030204" pitchFamily="34" charset="0"/>
              <a:cs typeface="Calibri" panose="020F0502020204030204" pitchFamily="34" charset="0"/>
            </a:endParaRPr>
          </a:p>
        </p:txBody>
      </p:sp>
      <p:sp>
        <p:nvSpPr>
          <p:cNvPr id="3" name="Rectangle 6">
            <a:extLst>
              <a:ext uri="{FF2B5EF4-FFF2-40B4-BE49-F238E27FC236}">
                <a16:creationId xmlns:a16="http://schemas.microsoft.com/office/drawing/2014/main" id="{BE716CB0-6422-F3AA-8DFB-8EC1886BED5E}"/>
              </a:ext>
            </a:extLst>
          </p:cNvPr>
          <p:cNvSpPr>
            <a:spLocks noChangeArrowheads="1"/>
          </p:cNvSpPr>
          <p:nvPr/>
        </p:nvSpPr>
        <p:spPr bwMode="auto">
          <a:xfrm>
            <a:off x="1447800" y="304800"/>
            <a:ext cx="929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graphicFrame>
        <p:nvGraphicFramePr>
          <p:cNvPr id="4" name="Object 7">
            <a:extLst>
              <a:ext uri="{FF2B5EF4-FFF2-40B4-BE49-F238E27FC236}">
                <a16:creationId xmlns:a16="http://schemas.microsoft.com/office/drawing/2014/main" id="{22CC7E5D-F860-50DE-BAAF-B6EC742FDE6B}"/>
              </a:ext>
            </a:extLst>
          </p:cNvPr>
          <p:cNvGraphicFramePr>
            <a:graphicFrameLocks noChangeAspect="1"/>
          </p:cNvGraphicFramePr>
          <p:nvPr>
            <p:extLst>
              <p:ext uri="{D42A27DB-BD31-4B8C-83A1-F6EECF244321}">
                <p14:modId xmlns:p14="http://schemas.microsoft.com/office/powerpoint/2010/main" val="1127916517"/>
              </p:ext>
            </p:extLst>
          </p:nvPr>
        </p:nvGraphicFramePr>
        <p:xfrm>
          <a:off x="4343400" y="1290320"/>
          <a:ext cx="3162300" cy="843280"/>
        </p:xfrm>
        <a:graphic>
          <a:graphicData uri="http://schemas.openxmlformats.org/presentationml/2006/ole">
            <mc:AlternateContent xmlns:mc="http://schemas.openxmlformats.org/markup-compatibility/2006">
              <mc:Choice xmlns:v="urn:schemas-microsoft-com:vml" Requires="v">
                <p:oleObj name="Equation" r:id="rId2" imgW="901309" imgH="228501" progId="Equation.3">
                  <p:embed/>
                </p:oleObj>
              </mc:Choice>
              <mc:Fallback>
                <p:oleObj name="Equation" r:id="rId2" imgW="901309" imgH="228501" progId="Equation.3">
                  <p:embed/>
                  <p:pic>
                    <p:nvPicPr>
                      <p:cNvPr id="7"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0320"/>
                        <a:ext cx="3162300" cy="843280"/>
                      </a:xfrm>
                      <a:prstGeom prst="rect">
                        <a:avLst/>
                      </a:prstGeom>
                      <a:solidFill>
                        <a:schemeClr val="bg1">
                          <a:lumMod val="95000"/>
                        </a:schemeClr>
                      </a:solidFill>
                      <a:ln>
                        <a:solidFill>
                          <a:schemeClr val="tx1"/>
                        </a:solidFill>
                      </a:ln>
                      <a:effectLst/>
                    </p:spPr>
                  </p:pic>
                </p:oleObj>
              </mc:Fallback>
            </mc:AlternateContent>
          </a:graphicData>
        </a:graphic>
      </p:graphicFrame>
      <p:sp>
        <p:nvSpPr>
          <p:cNvPr id="5" name="Text Box 9">
            <a:extLst>
              <a:ext uri="{FF2B5EF4-FFF2-40B4-BE49-F238E27FC236}">
                <a16:creationId xmlns:a16="http://schemas.microsoft.com/office/drawing/2014/main" id="{603A282C-600F-6F31-CEB8-62BDD91203A6}"/>
              </a:ext>
            </a:extLst>
          </p:cNvPr>
          <p:cNvSpPr txBox="1">
            <a:spLocks noChangeArrowheads="1"/>
          </p:cNvSpPr>
          <p:nvPr/>
        </p:nvSpPr>
        <p:spPr bwMode="auto">
          <a:xfrm>
            <a:off x="152400" y="2286000"/>
            <a:ext cx="11901488" cy="4478149"/>
          </a:xfrm>
          <a:prstGeom prst="rect">
            <a:avLst/>
          </a:prstGeom>
          <a:noFill/>
          <a:ln w="9525">
            <a:no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lgn="just" eaLnBrk="1" hangingPunct="1">
              <a:spcBef>
                <a:spcPct val="50000"/>
              </a:spcBef>
              <a:buClrTx/>
              <a:buSzTx/>
              <a:buFont typeface="Arial" panose="020B0604020202020204" pitchFamily="34" charset="0"/>
              <a:buChar char="•"/>
              <a:defRPr/>
            </a:pPr>
            <a:r>
              <a:rPr lang="en-US" altLang="en-US" sz="3800" b="0" dirty="0">
                <a:latin typeface="Calibri" panose="020F0502020204030204" pitchFamily="34" charset="0"/>
                <a:cs typeface="Calibri" panose="020F0502020204030204" pitchFamily="34" charset="0"/>
              </a:rPr>
              <a:t>Logo, o </a:t>
            </a:r>
            <a:r>
              <a:rPr lang="en-US" altLang="en-US" sz="3800" b="0" dirty="0" err="1">
                <a:latin typeface="Calibri" panose="020F0502020204030204" pitchFamily="34" charset="0"/>
                <a:cs typeface="Calibri" panose="020F0502020204030204" pitchFamily="34" charset="0"/>
              </a:rPr>
              <a:t>déficit</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público</a:t>
            </a:r>
            <a:r>
              <a:rPr lang="en-US" altLang="en-US" sz="3800" b="0" dirty="0">
                <a:latin typeface="Calibri" panose="020F0502020204030204" pitchFamily="34" charset="0"/>
                <a:cs typeface="Calibri" panose="020F0502020204030204" pitchFamily="34" charset="0"/>
              </a:rPr>
              <a:t> nominal, </a:t>
            </a:r>
            <a:r>
              <a:rPr lang="en-US" altLang="en-US" sz="3800" b="0" dirty="0" err="1">
                <a:latin typeface="Calibri" panose="020F0502020204030204" pitchFamily="34" charset="0"/>
                <a:cs typeface="Calibri" panose="020F0502020204030204" pitchFamily="34" charset="0"/>
              </a:rPr>
              <a:t>ou</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necessidades</a:t>
            </a:r>
            <a:r>
              <a:rPr lang="en-US" altLang="en-US" sz="3800" b="0" dirty="0">
                <a:latin typeface="Calibri" panose="020F0502020204030204" pitchFamily="34" charset="0"/>
                <a:cs typeface="Calibri" panose="020F0502020204030204" pitchFamily="34" charset="0"/>
              </a:rPr>
              <a:t> de </a:t>
            </a:r>
            <a:r>
              <a:rPr lang="en-US" altLang="en-US" sz="3800" b="0" dirty="0" err="1">
                <a:latin typeface="Calibri" panose="020F0502020204030204" pitchFamily="34" charset="0"/>
                <a:cs typeface="Calibri" panose="020F0502020204030204" pitchFamily="34" charset="0"/>
              </a:rPr>
              <a:t>financiamento</a:t>
            </a:r>
            <a:r>
              <a:rPr lang="en-US" altLang="en-US" sz="3800" b="0" dirty="0">
                <a:latin typeface="Calibri" panose="020F0502020204030204" pitchFamily="34" charset="0"/>
                <a:cs typeface="Calibri" panose="020F0502020204030204" pitchFamily="34" charset="0"/>
              </a:rPr>
              <a:t> do </a:t>
            </a:r>
            <a:r>
              <a:rPr lang="en-US" altLang="en-US" sz="3800" b="0" dirty="0" err="1">
                <a:latin typeface="Calibri" panose="020F0502020204030204" pitchFamily="34" charset="0"/>
                <a:cs typeface="Calibri" panose="020F0502020204030204" pitchFamily="34" charset="0"/>
              </a:rPr>
              <a:t>setor</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público</a:t>
            </a:r>
            <a:r>
              <a:rPr lang="en-US" altLang="en-US" sz="3800" b="0" dirty="0">
                <a:latin typeface="Calibri" panose="020F0502020204030204" pitchFamily="34" charset="0"/>
                <a:cs typeface="Calibri" panose="020F0502020204030204" pitchFamily="34" charset="0"/>
              </a:rPr>
              <a:t> (NFSP), é dado pela </a:t>
            </a:r>
            <a:r>
              <a:rPr lang="en-US" altLang="en-US" sz="3800" b="0" dirty="0" err="1">
                <a:latin typeface="Calibri" panose="020F0502020204030204" pitchFamily="34" charset="0"/>
                <a:cs typeface="Calibri" panose="020F0502020204030204" pitchFamily="34" charset="0"/>
              </a:rPr>
              <a:t>diferença</a:t>
            </a:r>
            <a:r>
              <a:rPr lang="en-US" altLang="en-US" sz="3800" b="0" dirty="0">
                <a:latin typeface="Calibri" panose="020F0502020204030204" pitchFamily="34" charset="0"/>
                <a:cs typeface="Calibri" panose="020F0502020204030204" pitchFamily="34" charset="0"/>
              </a:rPr>
              <a:t> entre o </a:t>
            </a:r>
            <a:r>
              <a:rPr lang="en-US" altLang="en-US" sz="3800" b="0" dirty="0" err="1">
                <a:latin typeface="Calibri" panose="020F0502020204030204" pitchFamily="34" charset="0"/>
                <a:cs typeface="Calibri" panose="020F0502020204030204" pitchFamily="34" charset="0"/>
              </a:rPr>
              <a:t>investimento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governamental</a:t>
            </a:r>
            <a:r>
              <a:rPr lang="en-US" altLang="en-US" sz="3800" b="0" dirty="0">
                <a:latin typeface="Calibri" panose="020F0502020204030204" pitchFamily="34" charset="0"/>
                <a:cs typeface="Calibri" panose="020F0502020204030204" pitchFamily="34" charset="0"/>
              </a:rPr>
              <a:t> e  a  </a:t>
            </a:r>
            <a:r>
              <a:rPr lang="en-US" altLang="en-US" sz="3800" b="0" dirty="0" err="1">
                <a:latin typeface="Calibri" panose="020F0502020204030204" pitchFamily="34" charset="0"/>
                <a:cs typeface="Calibri" panose="020F0502020204030204" pitchFamily="34" charset="0"/>
              </a:rPr>
              <a:t>poupança</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governamental</a:t>
            </a:r>
            <a:r>
              <a:rPr lang="en-US" altLang="en-US" sz="3800" b="0" dirty="0">
                <a:latin typeface="Calibri" panose="020F0502020204030204" pitchFamily="34" charset="0"/>
                <a:cs typeface="Calibri" panose="020F0502020204030204" pitchFamily="34" charset="0"/>
              </a:rPr>
              <a:t>.</a:t>
            </a:r>
          </a:p>
          <a:p>
            <a:pPr marL="457200" indent="-457200" algn="just" eaLnBrk="1" hangingPunct="1">
              <a:spcBef>
                <a:spcPct val="50000"/>
              </a:spcBef>
              <a:buClrTx/>
              <a:buSzTx/>
              <a:buFont typeface="Arial" panose="020B0604020202020204" pitchFamily="34" charset="0"/>
              <a:buChar char="•"/>
              <a:defRPr/>
            </a:pPr>
            <a:r>
              <a:rPr lang="en-US" altLang="en-US" sz="3800" b="0" dirty="0">
                <a:latin typeface="Calibri" panose="020F0502020204030204" pitchFamily="34" charset="0"/>
                <a:cs typeface="Calibri" panose="020F0502020204030204" pitchFamily="34" charset="0"/>
              </a:rPr>
              <a:t>Note que, </a:t>
            </a:r>
            <a:r>
              <a:rPr lang="en-US" altLang="en-US" sz="3800" b="0" dirty="0" err="1">
                <a:latin typeface="Calibri" panose="020F0502020204030204" pitchFamily="34" charset="0"/>
                <a:cs typeface="Calibri" panose="020F0502020204030204" pitchFamily="34" charset="0"/>
              </a:rPr>
              <a:t>déficit</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público</a:t>
            </a:r>
            <a:r>
              <a:rPr lang="en-US" altLang="en-US" sz="3800" b="0" dirty="0">
                <a:latin typeface="Calibri" panose="020F0502020204030204" pitchFamily="34" charset="0"/>
                <a:cs typeface="Calibri" panose="020F0502020204030204" pitchFamily="34" charset="0"/>
              </a:rPr>
              <a:t> e </a:t>
            </a:r>
            <a:r>
              <a:rPr lang="en-US" altLang="en-US" sz="3800" b="0" dirty="0" err="1">
                <a:latin typeface="Calibri" panose="020F0502020204030204" pitchFamily="34" charset="0"/>
                <a:cs typeface="Calibri" panose="020F0502020204030204" pitchFamily="34" charset="0"/>
              </a:rPr>
              <a:t>despoupança</a:t>
            </a:r>
            <a:r>
              <a:rPr lang="en-US" altLang="en-US" sz="3800" b="0" dirty="0">
                <a:latin typeface="Calibri" panose="020F0502020204030204" pitchFamily="34" charset="0"/>
                <a:cs typeface="Calibri" panose="020F0502020204030204" pitchFamily="34" charset="0"/>
              </a:rPr>
              <a:t> do </a:t>
            </a:r>
            <a:r>
              <a:rPr lang="en-US" altLang="en-US" sz="3800" b="0" dirty="0" err="1">
                <a:latin typeface="Calibri" panose="020F0502020204030204" pitchFamily="34" charset="0"/>
                <a:cs typeface="Calibri" panose="020F0502020204030204" pitchFamily="34" charset="0"/>
              </a:rPr>
              <a:t>governo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são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conceitos</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diferentes</a:t>
            </a:r>
            <a:r>
              <a:rPr lang="en-US" altLang="en-US" sz="3800" b="0" dirty="0">
                <a:latin typeface="Calibri" panose="020F0502020204030204" pitchFamily="34" charset="0"/>
                <a:cs typeface="Calibri" panose="020F0502020204030204" pitchFamily="34" charset="0"/>
              </a:rPr>
              <a:t> e a </a:t>
            </a:r>
            <a:r>
              <a:rPr lang="en-US" altLang="en-US" sz="3800" b="0" dirty="0" err="1">
                <a:latin typeface="Calibri" panose="020F0502020204030204" pitchFamily="34" charset="0"/>
                <a:cs typeface="Calibri" panose="020F0502020204030204" pitchFamily="34" charset="0"/>
              </a:rPr>
              <a:t>diferença</a:t>
            </a:r>
            <a:r>
              <a:rPr lang="en-US" altLang="en-US" sz="3800" b="0" dirty="0">
                <a:latin typeface="Calibri" panose="020F0502020204030204" pitchFamily="34" charset="0"/>
                <a:cs typeface="Calibri" panose="020F0502020204030204" pitchFamily="34" charset="0"/>
              </a:rPr>
              <a:t> entre </a:t>
            </a:r>
            <a:r>
              <a:rPr lang="en-US" altLang="en-US" sz="3800" b="0" dirty="0" err="1">
                <a:latin typeface="Calibri" panose="020F0502020204030204" pitchFamily="34" charset="0"/>
                <a:cs typeface="Calibri" panose="020F0502020204030204" pitchFamily="34" charset="0"/>
              </a:rPr>
              <a:t>eles</a:t>
            </a:r>
            <a:r>
              <a:rPr lang="en-US" altLang="en-US" sz="3800" b="0" dirty="0">
                <a:latin typeface="Calibri" panose="020F0502020204030204" pitchFamily="34" charset="0"/>
                <a:cs typeface="Calibri" panose="020F0502020204030204" pitchFamily="34" charset="0"/>
              </a:rPr>
              <a:t> é o valor do </a:t>
            </a:r>
            <a:r>
              <a:rPr lang="en-US" altLang="en-US" sz="3800" b="0" dirty="0" err="1">
                <a:latin typeface="Calibri" panose="020F0502020204030204" pitchFamily="34" charset="0"/>
                <a:cs typeface="Calibri" panose="020F0502020204030204" pitchFamily="34" charset="0"/>
              </a:rPr>
              <a:t>investimento</a:t>
            </a:r>
            <a:r>
              <a:rPr lang="en-US" altLang="en-US" sz="3800" b="0" dirty="0">
                <a:latin typeface="Calibri" panose="020F0502020204030204" pitchFamily="34" charset="0"/>
                <a:cs typeface="Calibri" panose="020F0502020204030204" pitchFamily="34" charset="0"/>
              </a:rPr>
              <a:t> </a:t>
            </a:r>
            <a:r>
              <a:rPr lang="en-US" altLang="en-US" sz="3800" b="0" dirty="0" err="1">
                <a:latin typeface="Calibri" panose="020F0502020204030204" pitchFamily="34" charset="0"/>
                <a:cs typeface="Calibri" panose="020F0502020204030204" pitchFamily="34" charset="0"/>
              </a:rPr>
              <a:t>governamental</a:t>
            </a:r>
            <a:r>
              <a:rPr lang="en-US" altLang="en-US" sz="3800" b="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148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803CA6B-06BE-3A63-407A-4DBD5C811BE8}"/>
              </a:ext>
            </a:extLst>
          </p:cNvPr>
          <p:cNvPicPr>
            <a:picLocks noChangeAspect="1"/>
          </p:cNvPicPr>
          <p:nvPr/>
        </p:nvPicPr>
        <p:blipFill>
          <a:blip r:embed="rId2"/>
          <a:stretch>
            <a:fillRect/>
          </a:stretch>
        </p:blipFill>
        <p:spPr>
          <a:xfrm>
            <a:off x="0" y="371474"/>
            <a:ext cx="12202388" cy="6486525"/>
          </a:xfrm>
          <a:prstGeom prst="rect">
            <a:avLst/>
          </a:prstGeom>
        </p:spPr>
      </p:pic>
    </p:spTree>
    <p:extLst>
      <p:ext uri="{BB962C8B-B14F-4D97-AF65-F5344CB8AC3E}">
        <p14:creationId xmlns:p14="http://schemas.microsoft.com/office/powerpoint/2010/main" val="2528500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F3899D8-0830-F169-160F-4B0CA57CE719}"/>
              </a:ext>
            </a:extLst>
          </p:cNvPr>
          <p:cNvPicPr>
            <a:picLocks noChangeAspect="1"/>
          </p:cNvPicPr>
          <p:nvPr/>
        </p:nvPicPr>
        <p:blipFill>
          <a:blip r:embed="rId2"/>
          <a:stretch>
            <a:fillRect/>
          </a:stretch>
        </p:blipFill>
        <p:spPr>
          <a:xfrm>
            <a:off x="0" y="304800"/>
            <a:ext cx="12192000" cy="65532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45518-54A5-4478-9555-5CD27A0D7B0B}"/>
              </a:ext>
            </a:extLst>
          </p:cNvPr>
          <p:cNvSpPr>
            <a:spLocks noGrp="1"/>
          </p:cNvSpPr>
          <p:nvPr>
            <p:ph type="title"/>
          </p:nvPr>
        </p:nvSpPr>
        <p:spPr>
          <a:xfrm>
            <a:off x="762000" y="152400"/>
            <a:ext cx="10364095" cy="1143202"/>
          </a:xfrm>
        </p:spPr>
        <p:txBody>
          <a:bodyPr/>
          <a:lstStyle/>
          <a:p>
            <a:r>
              <a:rPr lang="pt-BR" sz="4800" b="1" dirty="0">
                <a:solidFill>
                  <a:schemeClr val="tx1"/>
                </a:solidFill>
                <a:latin typeface="Calibri" panose="020F0502020204030204" pitchFamily="34" charset="0"/>
                <a:cs typeface="Calibri" panose="020F0502020204030204" pitchFamily="34" charset="0"/>
              </a:rPr>
              <a:t>Observação</a:t>
            </a:r>
          </a:p>
        </p:txBody>
      </p:sp>
      <p:sp>
        <p:nvSpPr>
          <p:cNvPr id="3" name="Espaço Reservado para Conteúdo 2">
            <a:extLst>
              <a:ext uri="{FF2B5EF4-FFF2-40B4-BE49-F238E27FC236}">
                <a16:creationId xmlns:a16="http://schemas.microsoft.com/office/drawing/2014/main" id="{22B36521-9E26-4F79-A3EA-1F94A83948BB}"/>
              </a:ext>
            </a:extLst>
          </p:cNvPr>
          <p:cNvSpPr>
            <a:spLocks noGrp="1"/>
          </p:cNvSpPr>
          <p:nvPr>
            <p:ph idx="1"/>
          </p:nvPr>
        </p:nvSpPr>
        <p:spPr>
          <a:xfrm>
            <a:off x="152400" y="1219200"/>
            <a:ext cx="11810999" cy="4114316"/>
          </a:xfrm>
        </p:spPr>
        <p:txBody>
          <a:bodyPr/>
          <a:lstStyle/>
          <a:p>
            <a:pPr algn="just"/>
            <a:r>
              <a:rPr lang="pt-BR" sz="3800" dirty="0">
                <a:latin typeface="Calibri" panose="020F0502020204030204" pitchFamily="34" charset="0"/>
                <a:cs typeface="Calibri" panose="020F0502020204030204" pitchFamily="34" charset="0"/>
              </a:rPr>
              <a:t>Segundo os dados da RFB a carga tributária no Brasil é quase 34% do PIB.</a:t>
            </a:r>
          </a:p>
          <a:p>
            <a:pPr algn="just"/>
            <a:r>
              <a:rPr lang="pt-BR" sz="3800" dirty="0">
                <a:latin typeface="Calibri" panose="020F0502020204030204" pitchFamily="34" charset="0"/>
                <a:cs typeface="Calibri" panose="020F0502020204030204" pitchFamily="34" charset="0"/>
              </a:rPr>
              <a:t>A utilização dos dados da OCDE é importante para podermos efetuar comparações internacionais.</a:t>
            </a:r>
          </a:p>
          <a:p>
            <a:pPr lvl="1" algn="just">
              <a:buFont typeface="Wingdings" panose="05000000000000000000" pitchFamily="2" charset="2"/>
              <a:buChar char="§"/>
            </a:pPr>
            <a:r>
              <a:rPr lang="pt-BR" sz="3600" dirty="0">
                <a:latin typeface="Calibri" panose="020F0502020204030204" pitchFamily="34" charset="0"/>
                <a:cs typeface="Calibri" panose="020F0502020204030204" pitchFamily="34" charset="0"/>
              </a:rPr>
              <a:t>Considerando algumas receitas extraordinárias (temos aqui algum problema de falta de homogeneidade), a CTB (divulgada pela OCDE), ultrapassa 34% do PIB no Brasil (2017).</a:t>
            </a:r>
          </a:p>
        </p:txBody>
      </p:sp>
    </p:spTree>
    <p:extLst>
      <p:ext uri="{BB962C8B-B14F-4D97-AF65-F5344CB8AC3E}">
        <p14:creationId xmlns:p14="http://schemas.microsoft.com/office/powerpoint/2010/main" val="31405554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1033421-A595-4083-84BE-F079F6F3920B}"/>
              </a:ext>
            </a:extLst>
          </p:cNvPr>
          <p:cNvSpPr/>
          <p:nvPr/>
        </p:nvSpPr>
        <p:spPr bwMode="auto">
          <a:xfrm>
            <a:off x="10134600" y="1371600"/>
            <a:ext cx="381000" cy="3429000"/>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pSp>
        <p:nvGrpSpPr>
          <p:cNvPr id="3" name="Agrupar 2">
            <a:extLst>
              <a:ext uri="{FF2B5EF4-FFF2-40B4-BE49-F238E27FC236}">
                <a16:creationId xmlns:a16="http://schemas.microsoft.com/office/drawing/2014/main" id="{EE9434F1-66D1-0B52-7FDD-4DB9EF74F0CF}"/>
              </a:ext>
            </a:extLst>
          </p:cNvPr>
          <p:cNvGrpSpPr/>
          <p:nvPr/>
        </p:nvGrpSpPr>
        <p:grpSpPr>
          <a:xfrm>
            <a:off x="0" y="326587"/>
            <a:ext cx="12192000" cy="6522177"/>
            <a:chOff x="0" y="326587"/>
            <a:chExt cx="12192000" cy="6522177"/>
          </a:xfrm>
        </p:grpSpPr>
        <p:pic>
          <p:nvPicPr>
            <p:cNvPr id="5" name="Imagem 4">
              <a:extLst>
                <a:ext uri="{FF2B5EF4-FFF2-40B4-BE49-F238E27FC236}">
                  <a16:creationId xmlns:a16="http://schemas.microsoft.com/office/drawing/2014/main" id="{3B557400-545C-4F28-932C-803CD7118D71}"/>
                </a:ext>
              </a:extLst>
            </p:cNvPr>
            <p:cNvPicPr>
              <a:picLocks noChangeAspect="1"/>
            </p:cNvPicPr>
            <p:nvPr/>
          </p:nvPicPr>
          <p:blipFill>
            <a:blip r:embed="rId2"/>
            <a:stretch>
              <a:fillRect/>
            </a:stretch>
          </p:blipFill>
          <p:spPr>
            <a:xfrm>
              <a:off x="0" y="326587"/>
              <a:ext cx="12192000" cy="6522177"/>
            </a:xfrm>
            <a:prstGeom prst="rect">
              <a:avLst/>
            </a:prstGeom>
          </p:spPr>
        </p:pic>
        <p:sp>
          <p:nvSpPr>
            <p:cNvPr id="2" name="CaixaDeTexto 1">
              <a:extLst>
                <a:ext uri="{FF2B5EF4-FFF2-40B4-BE49-F238E27FC236}">
                  <a16:creationId xmlns:a16="http://schemas.microsoft.com/office/drawing/2014/main" id="{D5916796-BDBC-3080-C65D-BF172853AC88}"/>
                </a:ext>
              </a:extLst>
            </p:cNvPr>
            <p:cNvSpPr txBox="1"/>
            <p:nvPr/>
          </p:nvSpPr>
          <p:spPr>
            <a:xfrm>
              <a:off x="8610600" y="457200"/>
              <a:ext cx="1066800" cy="523220"/>
            </a:xfrm>
            <a:prstGeom prst="rect">
              <a:avLst/>
            </a:prstGeom>
            <a:solidFill>
              <a:schemeClr val="bg1"/>
            </a:solidFill>
            <a:ln>
              <a:solidFill>
                <a:schemeClr val="bg1"/>
              </a:solidFill>
            </a:ln>
          </p:spPr>
          <p:txBody>
            <a:bodyPr wrap="square" rtlCol="0">
              <a:spAutoFit/>
            </a:bodyPr>
            <a:lstStyle/>
            <a:p>
              <a:r>
                <a:rPr lang="pt-BR" sz="2800" dirty="0">
                  <a:solidFill>
                    <a:schemeClr val="tx1"/>
                  </a:solidFill>
                  <a:latin typeface="Arial" panose="020B0604020202020204" pitchFamily="34" charset="0"/>
                </a:rPr>
                <a:t>2019</a:t>
              </a:r>
            </a:p>
          </p:txBody>
        </p:sp>
      </p:grpSp>
    </p:spTree>
    <p:extLst>
      <p:ext uri="{BB962C8B-B14F-4D97-AF65-F5344CB8AC3E}">
        <p14:creationId xmlns:p14="http://schemas.microsoft.com/office/powerpoint/2010/main" val="7219645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ED49272-B26D-DF5D-973E-45C9BDC93EEB}"/>
              </a:ext>
            </a:extLst>
          </p:cNvPr>
          <p:cNvPicPr>
            <a:picLocks noChangeAspect="1"/>
          </p:cNvPicPr>
          <p:nvPr/>
        </p:nvPicPr>
        <p:blipFill>
          <a:blip r:embed="rId2"/>
          <a:stretch>
            <a:fillRect/>
          </a:stretch>
        </p:blipFill>
        <p:spPr>
          <a:xfrm>
            <a:off x="-1" y="228600"/>
            <a:ext cx="12215814" cy="6629400"/>
          </a:xfrm>
          <a:prstGeom prst="rect">
            <a:avLst/>
          </a:prstGeom>
        </p:spPr>
      </p:pic>
    </p:spTree>
    <p:extLst>
      <p:ext uri="{BB962C8B-B14F-4D97-AF65-F5344CB8AC3E}">
        <p14:creationId xmlns:p14="http://schemas.microsoft.com/office/powerpoint/2010/main" val="1906745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380C5-10DE-1754-A278-43B6F532C29B}"/>
              </a:ext>
            </a:extLst>
          </p:cNvPr>
          <p:cNvSpPr>
            <a:spLocks noGrp="1"/>
          </p:cNvSpPr>
          <p:nvPr>
            <p:ph type="title"/>
          </p:nvPr>
        </p:nvSpPr>
        <p:spPr>
          <a:xfrm>
            <a:off x="152400" y="228398"/>
            <a:ext cx="12039599" cy="1143202"/>
          </a:xfrm>
        </p:spPr>
        <p:txBody>
          <a:bodyPr/>
          <a:lstStyle/>
          <a:p>
            <a:r>
              <a:rPr lang="pt-BR" sz="4400" b="1" dirty="0">
                <a:solidFill>
                  <a:schemeClr val="tx1"/>
                </a:solidFill>
                <a:latin typeface="Arial" panose="020B0604020202020204" pitchFamily="34" charset="0"/>
                <a:cs typeface="Arial" panose="020B0604020202020204" pitchFamily="34" charset="0"/>
              </a:rPr>
              <a:t>O Crescimento das Despesas Primárias</a:t>
            </a:r>
          </a:p>
        </p:txBody>
      </p:sp>
      <p:sp>
        <p:nvSpPr>
          <p:cNvPr id="3" name="Espaço Reservado para Conteúdo 2">
            <a:extLst>
              <a:ext uri="{FF2B5EF4-FFF2-40B4-BE49-F238E27FC236}">
                <a16:creationId xmlns:a16="http://schemas.microsoft.com/office/drawing/2014/main" id="{E9A2876F-1F55-EC7E-2710-AD6972056FE3}"/>
              </a:ext>
            </a:extLst>
          </p:cNvPr>
          <p:cNvSpPr>
            <a:spLocks noGrp="1"/>
          </p:cNvSpPr>
          <p:nvPr>
            <p:ph idx="1"/>
          </p:nvPr>
        </p:nvSpPr>
        <p:spPr>
          <a:xfrm>
            <a:off x="304800" y="1371600"/>
            <a:ext cx="11658599" cy="4114316"/>
          </a:xfrm>
        </p:spPr>
        <p:txBody>
          <a:bodyPr/>
          <a:lstStyle/>
          <a:p>
            <a:pPr algn="just"/>
            <a:r>
              <a:rPr lang="pt-BR" sz="3200" dirty="0">
                <a:latin typeface="Arial" panose="020B0604020202020204" pitchFamily="34" charset="0"/>
                <a:cs typeface="Arial" panose="020B0604020202020204" pitchFamily="34" charset="0"/>
              </a:rPr>
              <a:t>Quais as despesas primárias que mais cresceram nas últimas décadas?</a:t>
            </a:r>
          </a:p>
        </p:txBody>
      </p:sp>
    </p:spTree>
    <p:extLst>
      <p:ext uri="{BB962C8B-B14F-4D97-AF65-F5344CB8AC3E}">
        <p14:creationId xmlns:p14="http://schemas.microsoft.com/office/powerpoint/2010/main" val="29551667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70E965-4E18-4E61-94C7-4C72B933073F}"/>
              </a:ext>
            </a:extLst>
          </p:cNvPr>
          <p:cNvSpPr>
            <a:spLocks noGrp="1"/>
          </p:cNvSpPr>
          <p:nvPr>
            <p:ph type="title"/>
          </p:nvPr>
        </p:nvSpPr>
        <p:spPr>
          <a:xfrm>
            <a:off x="609600" y="228398"/>
            <a:ext cx="11201400" cy="1143202"/>
          </a:xfrm>
        </p:spPr>
        <p:txBody>
          <a:bodyPr/>
          <a:lstStyle/>
          <a:p>
            <a:r>
              <a:rPr lang="pt-BR" sz="4200" b="1" dirty="0">
                <a:latin typeface="Arial" panose="020B0604020202020204" pitchFamily="34" charset="0"/>
                <a:cs typeface="Arial" panose="020B0604020202020204" pitchFamily="34" charset="0"/>
              </a:rPr>
              <a:t>Carga Tributária (% do PIB) - STN</a:t>
            </a:r>
          </a:p>
        </p:txBody>
      </p:sp>
      <p:pic>
        <p:nvPicPr>
          <p:cNvPr id="4" name="Imagem 3">
            <a:extLst>
              <a:ext uri="{FF2B5EF4-FFF2-40B4-BE49-F238E27FC236}">
                <a16:creationId xmlns:a16="http://schemas.microsoft.com/office/drawing/2014/main" id="{66E4B4D5-AE4E-4B2E-8CFC-DBA0D33636B6}"/>
              </a:ext>
            </a:extLst>
          </p:cNvPr>
          <p:cNvPicPr>
            <a:picLocks noChangeAspect="1"/>
          </p:cNvPicPr>
          <p:nvPr/>
        </p:nvPicPr>
        <p:blipFill>
          <a:blip r:embed="rId2"/>
          <a:stretch>
            <a:fillRect/>
          </a:stretch>
        </p:blipFill>
        <p:spPr>
          <a:xfrm>
            <a:off x="152400" y="1218998"/>
            <a:ext cx="11887200" cy="5410402"/>
          </a:xfrm>
          <a:prstGeom prst="rect">
            <a:avLst/>
          </a:prstGeom>
        </p:spPr>
      </p:pic>
      <p:sp>
        <p:nvSpPr>
          <p:cNvPr id="5" name="Retângulo 4">
            <a:extLst>
              <a:ext uri="{FF2B5EF4-FFF2-40B4-BE49-F238E27FC236}">
                <a16:creationId xmlns:a16="http://schemas.microsoft.com/office/drawing/2014/main" id="{FE402031-13D5-4F3A-A5F9-17304E0ACD56}"/>
              </a:ext>
            </a:extLst>
          </p:cNvPr>
          <p:cNvSpPr/>
          <p:nvPr/>
        </p:nvSpPr>
        <p:spPr bwMode="auto">
          <a:xfrm>
            <a:off x="100013" y="409372"/>
            <a:ext cx="11939587" cy="6296228"/>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9" name="Conector reto 8">
            <a:extLst>
              <a:ext uri="{FF2B5EF4-FFF2-40B4-BE49-F238E27FC236}">
                <a16:creationId xmlns:a16="http://schemas.microsoft.com/office/drawing/2014/main" id="{A4BACF88-BD38-4BAA-9C17-97EC80A3DA0C}"/>
              </a:ext>
            </a:extLst>
          </p:cNvPr>
          <p:cNvCxnSpPr/>
          <p:nvPr/>
        </p:nvCxnSpPr>
        <p:spPr bwMode="auto">
          <a:xfrm>
            <a:off x="100013" y="1219200"/>
            <a:ext cx="1193958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978157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F2F63A1-FB86-4855-8A60-5561030108BD}"/>
              </a:ext>
            </a:extLst>
          </p:cNvPr>
          <p:cNvPicPr>
            <a:picLocks noChangeAspect="1"/>
          </p:cNvPicPr>
          <p:nvPr/>
        </p:nvPicPr>
        <p:blipFill>
          <a:blip r:embed="rId2"/>
          <a:stretch>
            <a:fillRect/>
          </a:stretch>
        </p:blipFill>
        <p:spPr>
          <a:xfrm>
            <a:off x="152400" y="1219200"/>
            <a:ext cx="11811000" cy="5513685"/>
          </a:xfrm>
          <a:prstGeom prst="rect">
            <a:avLst/>
          </a:prstGeom>
        </p:spPr>
      </p:pic>
      <p:sp>
        <p:nvSpPr>
          <p:cNvPr id="5" name="Título 1">
            <a:extLst>
              <a:ext uri="{FF2B5EF4-FFF2-40B4-BE49-F238E27FC236}">
                <a16:creationId xmlns:a16="http://schemas.microsoft.com/office/drawing/2014/main" id="{2ED81B23-A015-4F1B-914E-A7E86C963BB0}"/>
              </a:ext>
            </a:extLst>
          </p:cNvPr>
          <p:cNvSpPr>
            <a:spLocks noGrp="1"/>
          </p:cNvSpPr>
          <p:nvPr>
            <p:ph type="title"/>
          </p:nvPr>
        </p:nvSpPr>
        <p:spPr>
          <a:xfrm>
            <a:off x="0" y="228398"/>
            <a:ext cx="12192000" cy="1143202"/>
          </a:xfrm>
        </p:spPr>
        <p:txBody>
          <a:bodyPr/>
          <a:lstStyle/>
          <a:p>
            <a:r>
              <a:rPr lang="pt-BR" sz="4000" b="1" dirty="0">
                <a:latin typeface="Arial" panose="020B0604020202020204" pitchFamily="34" charset="0"/>
                <a:cs typeface="Arial" panose="020B0604020202020204" pitchFamily="34" charset="0"/>
              </a:rPr>
              <a:t>Estrutura da Carga Tributária (% do PIB) - STN</a:t>
            </a:r>
          </a:p>
        </p:txBody>
      </p:sp>
      <p:sp>
        <p:nvSpPr>
          <p:cNvPr id="6" name="Retângulo 5">
            <a:extLst>
              <a:ext uri="{FF2B5EF4-FFF2-40B4-BE49-F238E27FC236}">
                <a16:creationId xmlns:a16="http://schemas.microsoft.com/office/drawing/2014/main" id="{BBEE2762-FD10-4698-B8C1-297BD90D1BEA}"/>
              </a:ext>
            </a:extLst>
          </p:cNvPr>
          <p:cNvSpPr/>
          <p:nvPr/>
        </p:nvSpPr>
        <p:spPr bwMode="auto">
          <a:xfrm>
            <a:off x="152400" y="381000"/>
            <a:ext cx="11887200" cy="6400800"/>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8" name="Conector reto 7">
            <a:extLst>
              <a:ext uri="{FF2B5EF4-FFF2-40B4-BE49-F238E27FC236}">
                <a16:creationId xmlns:a16="http://schemas.microsoft.com/office/drawing/2014/main" id="{F0C5A2DB-AC01-4CFF-ABE9-F4A54377D798}"/>
              </a:ext>
            </a:extLst>
          </p:cNvPr>
          <p:cNvCxnSpPr>
            <a:cxnSpLocks/>
          </p:cNvCxnSpPr>
          <p:nvPr/>
        </p:nvCxnSpPr>
        <p:spPr bwMode="auto">
          <a:xfrm>
            <a:off x="152400" y="1219200"/>
            <a:ext cx="11887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740799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DE1F51A-CA37-74EF-1E14-02BB2ADE45B9}"/>
              </a:ext>
            </a:extLst>
          </p:cNvPr>
          <p:cNvSpPr txBox="1"/>
          <p:nvPr/>
        </p:nvSpPr>
        <p:spPr>
          <a:xfrm>
            <a:off x="243627" y="1228665"/>
            <a:ext cx="11719773" cy="5324535"/>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
            </a:pPr>
            <a:r>
              <a:rPr lang="pt-BR" sz="2600" b="1" dirty="0">
                <a:solidFill>
                  <a:schemeClr val="tx1"/>
                </a:solidFill>
              </a:rPr>
              <a:t>Tributos Federais</a:t>
            </a:r>
          </a:p>
          <a:p>
            <a:pPr marL="914400" lvl="1" indent="-457200">
              <a:buFont typeface="Wingdings" panose="05000000000000000000" pitchFamily="2" charset="2"/>
              <a:buChar char="§"/>
            </a:pPr>
            <a:r>
              <a:rPr lang="pt-BR" sz="2600" dirty="0">
                <a:solidFill>
                  <a:schemeClr val="tx1"/>
                </a:solidFill>
              </a:rPr>
              <a:t>IR (PF e PJ)</a:t>
            </a:r>
          </a:p>
          <a:p>
            <a:pPr marL="914400" lvl="1" indent="-457200">
              <a:buFont typeface="Wingdings" panose="05000000000000000000" pitchFamily="2" charset="2"/>
              <a:buChar char="§"/>
            </a:pPr>
            <a:r>
              <a:rPr lang="pt-BR" sz="2600" dirty="0">
                <a:solidFill>
                  <a:schemeClr val="tx1"/>
                </a:solidFill>
              </a:rPr>
              <a:t>IPI</a:t>
            </a:r>
          </a:p>
          <a:p>
            <a:pPr marL="914400" lvl="1" indent="-457200">
              <a:buFont typeface="Wingdings" panose="05000000000000000000" pitchFamily="2" charset="2"/>
              <a:buChar char="§"/>
            </a:pPr>
            <a:r>
              <a:rPr lang="pt-BR" sz="2600" dirty="0">
                <a:solidFill>
                  <a:schemeClr val="tx1"/>
                </a:solidFill>
              </a:rPr>
              <a:t>Imposto de Importação</a:t>
            </a:r>
          </a:p>
          <a:p>
            <a:pPr marL="914400" lvl="1" indent="-457200">
              <a:buFont typeface="Wingdings" panose="05000000000000000000" pitchFamily="2" charset="2"/>
              <a:buChar char="§"/>
            </a:pPr>
            <a:r>
              <a:rPr lang="pt-BR" sz="2600" dirty="0">
                <a:solidFill>
                  <a:schemeClr val="tx1"/>
                </a:solidFill>
              </a:rPr>
              <a:t>IOF</a:t>
            </a:r>
          </a:p>
          <a:p>
            <a:pPr marL="914400" lvl="1" indent="-457200">
              <a:buFont typeface="Wingdings" panose="05000000000000000000" pitchFamily="2" charset="2"/>
              <a:buChar char="§"/>
            </a:pPr>
            <a:r>
              <a:rPr lang="pt-BR" sz="2600" dirty="0" err="1">
                <a:solidFill>
                  <a:schemeClr val="tx1"/>
                </a:solidFill>
              </a:rPr>
              <a:t>Cofins</a:t>
            </a:r>
            <a:r>
              <a:rPr lang="pt-BR" sz="2600" dirty="0">
                <a:solidFill>
                  <a:schemeClr val="tx1"/>
                </a:solidFill>
              </a:rPr>
              <a:t> (faturamento – cumulativo até 2003)</a:t>
            </a:r>
          </a:p>
          <a:p>
            <a:pPr marL="914400" lvl="1" indent="-457200">
              <a:buFont typeface="Wingdings" panose="05000000000000000000" pitchFamily="2" charset="2"/>
              <a:buChar char="§"/>
            </a:pPr>
            <a:r>
              <a:rPr lang="pt-BR" sz="2600" dirty="0">
                <a:solidFill>
                  <a:schemeClr val="tx1"/>
                </a:solidFill>
              </a:rPr>
              <a:t>PIS (Receita Operacional Bruta)</a:t>
            </a:r>
          </a:p>
          <a:p>
            <a:pPr marL="914400" lvl="1" indent="-457200">
              <a:buFont typeface="Wingdings" panose="05000000000000000000" pitchFamily="2" charset="2"/>
              <a:buChar char="§"/>
            </a:pPr>
            <a:r>
              <a:rPr lang="pt-BR" sz="2600" dirty="0">
                <a:solidFill>
                  <a:schemeClr val="tx1"/>
                </a:solidFill>
              </a:rPr>
              <a:t>CSLL (Faturamento/Lucro)</a:t>
            </a:r>
          </a:p>
          <a:p>
            <a:pPr marL="914400" lvl="1" indent="-457200">
              <a:buFont typeface="Wingdings" panose="05000000000000000000" pitchFamily="2" charset="2"/>
              <a:buChar char="§"/>
            </a:pPr>
            <a:r>
              <a:rPr lang="pt-BR" sz="2600" dirty="0">
                <a:solidFill>
                  <a:schemeClr val="tx1"/>
                </a:solidFill>
              </a:rPr>
              <a:t>CPMF (até 2007)</a:t>
            </a:r>
          </a:p>
          <a:p>
            <a:pPr marL="914400" lvl="1" indent="-457200">
              <a:buFont typeface="Wingdings" panose="05000000000000000000" pitchFamily="2" charset="2"/>
              <a:buChar char="§"/>
            </a:pPr>
            <a:r>
              <a:rPr lang="pt-BR" sz="2600" dirty="0">
                <a:solidFill>
                  <a:schemeClr val="tx1"/>
                </a:solidFill>
              </a:rPr>
              <a:t>CIDE (</a:t>
            </a:r>
            <a:r>
              <a:rPr lang="pt-BR" sz="2800" i="0" dirty="0">
                <a:solidFill>
                  <a:schemeClr val="tx1"/>
                </a:solidFill>
                <a:effectLst/>
              </a:rPr>
              <a:t>Contribuição de Intervenção no Domínio Econômico)</a:t>
            </a:r>
            <a:endParaRPr lang="pt-BR" sz="2600" i="0" dirty="0">
              <a:solidFill>
                <a:schemeClr val="tx1"/>
              </a:solidFill>
              <a:effectLst/>
            </a:endParaRPr>
          </a:p>
          <a:p>
            <a:pPr marL="1371600" lvl="2" indent="-457200">
              <a:buFont typeface="Wingdings" panose="05000000000000000000" pitchFamily="2" charset="2"/>
              <a:buChar char="§"/>
            </a:pPr>
            <a:r>
              <a:rPr lang="pt-BR" sz="2600" dirty="0">
                <a:solidFill>
                  <a:schemeClr val="tx1"/>
                </a:solidFill>
              </a:rPr>
              <a:t>Produtor e importador de combustíveis</a:t>
            </a:r>
          </a:p>
          <a:p>
            <a:pPr marL="914400" lvl="1" indent="-457200">
              <a:buFont typeface="Wingdings" panose="05000000000000000000" pitchFamily="2" charset="2"/>
              <a:buChar char="§"/>
            </a:pPr>
            <a:r>
              <a:rPr lang="pt-BR" sz="2600" dirty="0">
                <a:solidFill>
                  <a:schemeClr val="tx1"/>
                </a:solidFill>
              </a:rPr>
              <a:t>Contribuição para a Previdência Social</a:t>
            </a:r>
          </a:p>
          <a:p>
            <a:pPr marL="914400" lvl="1" indent="-457200">
              <a:buFont typeface="Wingdings" panose="05000000000000000000" pitchFamily="2" charset="2"/>
              <a:buChar char="§"/>
            </a:pPr>
            <a:r>
              <a:rPr lang="pt-BR" sz="2600" dirty="0">
                <a:solidFill>
                  <a:schemeClr val="tx1"/>
                </a:solidFill>
              </a:rPr>
              <a:t>ITR</a:t>
            </a:r>
          </a:p>
        </p:txBody>
      </p:sp>
      <p:sp>
        <p:nvSpPr>
          <p:cNvPr id="5" name="Chave Direita 4">
            <a:extLst>
              <a:ext uri="{FF2B5EF4-FFF2-40B4-BE49-F238E27FC236}">
                <a16:creationId xmlns:a16="http://schemas.microsoft.com/office/drawing/2014/main" id="{DD051719-BC97-E680-3F3F-852A2BD49EB1}"/>
              </a:ext>
            </a:extLst>
          </p:cNvPr>
          <p:cNvSpPr/>
          <p:nvPr/>
        </p:nvSpPr>
        <p:spPr>
          <a:xfrm>
            <a:off x="2949692" y="1679430"/>
            <a:ext cx="200266" cy="7598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 name="CaixaDeTexto 5">
            <a:extLst>
              <a:ext uri="{FF2B5EF4-FFF2-40B4-BE49-F238E27FC236}">
                <a16:creationId xmlns:a16="http://schemas.microsoft.com/office/drawing/2014/main" id="{56A134CB-C263-6E4A-C945-1537593D9374}"/>
              </a:ext>
            </a:extLst>
          </p:cNvPr>
          <p:cNvSpPr txBox="1"/>
          <p:nvPr/>
        </p:nvSpPr>
        <p:spPr>
          <a:xfrm>
            <a:off x="3177861" y="1676400"/>
            <a:ext cx="1879913" cy="769441"/>
          </a:xfrm>
          <a:prstGeom prst="rect">
            <a:avLst/>
          </a:prstGeom>
          <a:noFill/>
          <a:ln>
            <a:solidFill>
              <a:schemeClr val="tx1"/>
            </a:solidFill>
          </a:ln>
        </p:spPr>
        <p:txBody>
          <a:bodyPr wrap="square" rtlCol="0">
            <a:spAutoFit/>
          </a:bodyPr>
          <a:lstStyle/>
          <a:p>
            <a:r>
              <a:rPr lang="pt-BR" sz="2200" b="1" dirty="0">
                <a:solidFill>
                  <a:schemeClr val="tx1"/>
                </a:solidFill>
              </a:rPr>
              <a:t>FPE = 21,5%</a:t>
            </a:r>
          </a:p>
          <a:p>
            <a:r>
              <a:rPr lang="pt-BR" sz="2200" b="1" dirty="0">
                <a:solidFill>
                  <a:schemeClr val="tx1"/>
                </a:solidFill>
              </a:rPr>
              <a:t>FPM = 23,5%</a:t>
            </a:r>
          </a:p>
        </p:txBody>
      </p:sp>
      <p:sp>
        <p:nvSpPr>
          <p:cNvPr id="7" name="Título 1">
            <a:extLst>
              <a:ext uri="{FF2B5EF4-FFF2-40B4-BE49-F238E27FC236}">
                <a16:creationId xmlns:a16="http://schemas.microsoft.com/office/drawing/2014/main" id="{3B88B1CD-205E-B269-7693-8C45626C5C00}"/>
              </a:ext>
            </a:extLst>
          </p:cNvPr>
          <p:cNvSpPr>
            <a:spLocks noGrp="1"/>
          </p:cNvSpPr>
          <p:nvPr>
            <p:ph type="title"/>
          </p:nvPr>
        </p:nvSpPr>
        <p:spPr>
          <a:xfrm>
            <a:off x="152400" y="152400"/>
            <a:ext cx="12039599" cy="1143202"/>
          </a:xfrm>
        </p:spPr>
        <p:txBody>
          <a:bodyPr/>
          <a:lstStyle/>
          <a:p>
            <a:r>
              <a:rPr lang="pt-BR" sz="4400" b="1" dirty="0">
                <a:solidFill>
                  <a:schemeClr val="tx1"/>
                </a:solidFill>
                <a:latin typeface="Arial" panose="020B0604020202020204" pitchFamily="34" charset="0"/>
                <a:cs typeface="Arial" panose="020B0604020202020204" pitchFamily="34" charset="0"/>
              </a:rPr>
              <a:t>Competência Tributária</a:t>
            </a:r>
          </a:p>
        </p:txBody>
      </p:sp>
    </p:spTree>
    <p:extLst>
      <p:ext uri="{BB962C8B-B14F-4D97-AF65-F5344CB8AC3E}">
        <p14:creationId xmlns:p14="http://schemas.microsoft.com/office/powerpoint/2010/main" val="15927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7DCD846-F384-CBA0-EBA8-919344B9B840}"/>
              </a:ext>
            </a:extLst>
          </p:cNvPr>
          <p:cNvSpPr txBox="1"/>
          <p:nvPr/>
        </p:nvSpPr>
        <p:spPr>
          <a:xfrm>
            <a:off x="152400" y="4018002"/>
            <a:ext cx="11719773" cy="553998"/>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
            </a:pPr>
            <a:r>
              <a:rPr lang="pt-BR" sz="3000" b="1" dirty="0">
                <a:solidFill>
                  <a:schemeClr val="tx1"/>
                </a:solidFill>
              </a:rPr>
              <a:t>Tributos Municipais: </a:t>
            </a:r>
            <a:r>
              <a:rPr lang="pt-BR" sz="3000" dirty="0">
                <a:solidFill>
                  <a:schemeClr val="tx1"/>
                </a:solidFill>
              </a:rPr>
              <a:t>IPTU, ISS, Transmissão </a:t>
            </a:r>
            <a:r>
              <a:rPr lang="pt-BR" sz="3000" i="1" dirty="0">
                <a:solidFill>
                  <a:schemeClr val="tx1"/>
                </a:solidFill>
              </a:rPr>
              <a:t>Inter vivos</a:t>
            </a:r>
          </a:p>
        </p:txBody>
      </p:sp>
      <p:sp>
        <p:nvSpPr>
          <p:cNvPr id="5" name="CaixaDeTexto 4">
            <a:extLst>
              <a:ext uri="{FF2B5EF4-FFF2-40B4-BE49-F238E27FC236}">
                <a16:creationId xmlns:a16="http://schemas.microsoft.com/office/drawing/2014/main" id="{37BDB0E5-B0F8-02FC-9E8D-E4F1FEE250C1}"/>
              </a:ext>
            </a:extLst>
          </p:cNvPr>
          <p:cNvSpPr txBox="1"/>
          <p:nvPr/>
        </p:nvSpPr>
        <p:spPr>
          <a:xfrm>
            <a:off x="186839" y="1475483"/>
            <a:ext cx="11685334" cy="2400657"/>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
            </a:pPr>
            <a:r>
              <a:rPr lang="pt-BR" sz="3000" b="1" dirty="0">
                <a:solidFill>
                  <a:schemeClr val="tx1"/>
                </a:solidFill>
              </a:rPr>
              <a:t>Tributos Estaduais</a:t>
            </a:r>
          </a:p>
          <a:p>
            <a:pPr marL="914400" lvl="1" indent="-457200">
              <a:buFont typeface="Wingdings" panose="05000000000000000000" pitchFamily="2" charset="2"/>
              <a:buChar char="§"/>
            </a:pPr>
            <a:r>
              <a:rPr lang="pt-BR" sz="3000" dirty="0">
                <a:solidFill>
                  <a:schemeClr val="tx1"/>
                </a:solidFill>
              </a:rPr>
              <a:t>ICMS</a:t>
            </a:r>
          </a:p>
          <a:p>
            <a:pPr marL="914400" lvl="1" indent="-457200">
              <a:buFont typeface="Wingdings" panose="05000000000000000000" pitchFamily="2" charset="2"/>
              <a:buChar char="§"/>
            </a:pPr>
            <a:r>
              <a:rPr lang="pt-BR" sz="3000" dirty="0">
                <a:solidFill>
                  <a:schemeClr val="tx1"/>
                </a:solidFill>
              </a:rPr>
              <a:t>IPVA (propriedade)</a:t>
            </a:r>
          </a:p>
          <a:p>
            <a:pPr marL="914400" lvl="1" indent="-457200">
              <a:buFont typeface="Wingdings" panose="05000000000000000000" pitchFamily="2" charset="2"/>
              <a:buChar char="§"/>
            </a:pPr>
            <a:r>
              <a:rPr lang="pt-BR" sz="3000" dirty="0">
                <a:solidFill>
                  <a:schemeClr val="tx1"/>
                </a:solidFill>
              </a:rPr>
              <a:t>Transmissão de Bens</a:t>
            </a:r>
          </a:p>
          <a:p>
            <a:pPr marL="914400" lvl="1" indent="-457200">
              <a:buFont typeface="Wingdings" panose="05000000000000000000" pitchFamily="2" charset="2"/>
              <a:buChar char="§"/>
            </a:pPr>
            <a:r>
              <a:rPr lang="pt-BR" sz="3000" dirty="0">
                <a:solidFill>
                  <a:schemeClr val="tx1"/>
                </a:solidFill>
              </a:rPr>
              <a:t>Adicional de IR – Renda de Capital</a:t>
            </a:r>
          </a:p>
        </p:txBody>
      </p:sp>
      <p:sp>
        <p:nvSpPr>
          <p:cNvPr id="6" name="Título 1">
            <a:extLst>
              <a:ext uri="{FF2B5EF4-FFF2-40B4-BE49-F238E27FC236}">
                <a16:creationId xmlns:a16="http://schemas.microsoft.com/office/drawing/2014/main" id="{49C908E0-B914-644A-5293-EF9C528622F4}"/>
              </a:ext>
            </a:extLst>
          </p:cNvPr>
          <p:cNvSpPr>
            <a:spLocks noGrp="1"/>
          </p:cNvSpPr>
          <p:nvPr>
            <p:ph type="title"/>
          </p:nvPr>
        </p:nvSpPr>
        <p:spPr>
          <a:xfrm>
            <a:off x="152400" y="152400"/>
            <a:ext cx="12039599" cy="1143202"/>
          </a:xfrm>
        </p:spPr>
        <p:txBody>
          <a:bodyPr/>
          <a:lstStyle/>
          <a:p>
            <a:r>
              <a:rPr lang="pt-BR" sz="4400" b="1" dirty="0">
                <a:solidFill>
                  <a:schemeClr val="tx1"/>
                </a:solidFill>
                <a:latin typeface="Arial" panose="020B0604020202020204" pitchFamily="34" charset="0"/>
                <a:cs typeface="Arial" panose="020B0604020202020204" pitchFamily="34" charset="0"/>
              </a:rPr>
              <a:t>Competência Tributária</a:t>
            </a:r>
          </a:p>
        </p:txBody>
      </p:sp>
    </p:spTree>
    <p:extLst>
      <p:ext uri="{BB962C8B-B14F-4D97-AF65-F5344CB8AC3E}">
        <p14:creationId xmlns:p14="http://schemas.microsoft.com/office/powerpoint/2010/main" val="47913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B36CE5-79BB-D46B-FAB4-3B5D676E9351}"/>
              </a:ext>
            </a:extLst>
          </p:cNvPr>
          <p:cNvSpPr>
            <a:spLocks noChangeArrowheads="1"/>
          </p:cNvSpPr>
          <p:nvPr/>
        </p:nvSpPr>
        <p:spPr bwMode="auto">
          <a:xfrm>
            <a:off x="1017585" y="2286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graphicFrame>
        <p:nvGraphicFramePr>
          <p:cNvPr id="3" name="Object 6">
            <a:extLst>
              <a:ext uri="{FF2B5EF4-FFF2-40B4-BE49-F238E27FC236}">
                <a16:creationId xmlns:a16="http://schemas.microsoft.com/office/drawing/2014/main" id="{34394215-B6EC-3B09-2627-EB5DD4ABD7F5}"/>
              </a:ext>
            </a:extLst>
          </p:cNvPr>
          <p:cNvGraphicFramePr>
            <a:graphicFrameLocks noChangeAspect="1"/>
          </p:cNvGraphicFramePr>
          <p:nvPr>
            <p:extLst>
              <p:ext uri="{D42A27DB-BD31-4B8C-83A1-F6EECF244321}">
                <p14:modId xmlns:p14="http://schemas.microsoft.com/office/powerpoint/2010/main" val="4189526707"/>
              </p:ext>
            </p:extLst>
          </p:nvPr>
        </p:nvGraphicFramePr>
        <p:xfrm>
          <a:off x="762000" y="1828800"/>
          <a:ext cx="8846731" cy="914400"/>
        </p:xfrm>
        <a:graphic>
          <a:graphicData uri="http://schemas.openxmlformats.org/presentationml/2006/ole">
            <mc:AlternateContent xmlns:mc="http://schemas.openxmlformats.org/markup-compatibility/2006">
              <mc:Choice xmlns:v="urn:schemas-microsoft-com:vml" Requires="v">
                <p:oleObj name="Equation" r:id="rId2" imgW="2146300" imgH="241300" progId="Equation.DSMT4">
                  <p:embed/>
                </p:oleObj>
              </mc:Choice>
              <mc:Fallback>
                <p:oleObj name="Equation" r:id="rId2" imgW="2146300" imgH="241300" progId="Equation.DSMT4">
                  <p:embed/>
                  <p:pic>
                    <p:nvPicPr>
                      <p:cNvPr id="8213"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8846731" cy="914400"/>
                      </a:xfrm>
                      <a:prstGeom prst="rect">
                        <a:avLst/>
                      </a:prstGeom>
                      <a:solidFill>
                        <a:schemeClr val="bg1">
                          <a:lumMod val="95000"/>
                        </a:schemeClr>
                      </a:solidFill>
                      <a:ln>
                        <a:solidFill>
                          <a:schemeClr val="tx1"/>
                        </a:solidFill>
                      </a:ln>
                      <a:effectLst/>
                    </p:spPr>
                  </p:pic>
                </p:oleObj>
              </mc:Fallback>
            </mc:AlternateContent>
          </a:graphicData>
        </a:graphic>
      </p:graphicFrame>
      <p:sp>
        <p:nvSpPr>
          <p:cNvPr id="4" name="Text Box 12">
            <a:extLst>
              <a:ext uri="{FF2B5EF4-FFF2-40B4-BE49-F238E27FC236}">
                <a16:creationId xmlns:a16="http://schemas.microsoft.com/office/drawing/2014/main" id="{1E928A7F-4CD7-1333-E0BE-C7981BCFAC42}"/>
              </a:ext>
            </a:extLst>
          </p:cNvPr>
          <p:cNvSpPr txBox="1">
            <a:spLocks noChangeArrowheads="1"/>
          </p:cNvSpPr>
          <p:nvPr/>
        </p:nvSpPr>
        <p:spPr bwMode="auto">
          <a:xfrm>
            <a:off x="152400" y="2895600"/>
            <a:ext cx="11887200" cy="3908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ts val="600"/>
              </a:spcBef>
              <a:buClrTx/>
              <a:buSzTx/>
              <a:buFont typeface="Arial" panose="020B0604020202020204" pitchFamily="34" charset="0"/>
              <a:buChar char="•"/>
            </a:pPr>
            <a:r>
              <a:rPr lang="en-US" altLang="en-US" sz="3500" b="0" dirty="0">
                <a:solidFill>
                  <a:srgbClr val="000000"/>
                </a:solidFill>
                <a:latin typeface="Calibri" panose="020F0502020204030204" pitchFamily="34" charset="0"/>
                <a:cs typeface="Calibri" panose="020F0502020204030204" pitchFamily="34" charset="0"/>
              </a:rPr>
              <a:t>O </a:t>
            </a:r>
            <a:r>
              <a:rPr lang="en-US" altLang="en-US" sz="3500" b="0" dirty="0" err="1">
                <a:solidFill>
                  <a:srgbClr val="000000"/>
                </a:solidFill>
                <a:latin typeface="Calibri" panose="020F0502020204030204" pitchFamily="34" charset="0"/>
                <a:cs typeface="Calibri" panose="020F0502020204030204" pitchFamily="34" charset="0"/>
              </a:rPr>
              <a:t>estoque</a:t>
            </a:r>
            <a:r>
              <a:rPr lang="en-US" altLang="en-US" sz="3500" b="0" dirty="0">
                <a:solidFill>
                  <a:srgbClr val="000000"/>
                </a:solidFill>
                <a:latin typeface="Calibri" panose="020F0502020204030204" pitchFamily="34" charset="0"/>
                <a:cs typeface="Calibri" panose="020F0502020204030204" pitchFamily="34" charset="0"/>
              </a:rPr>
              <a:t> da </a:t>
            </a:r>
            <a:r>
              <a:rPr lang="en-US" altLang="en-US" sz="3500" b="0" dirty="0" err="1">
                <a:solidFill>
                  <a:srgbClr val="000000"/>
                </a:solidFill>
                <a:latin typeface="Calibri" panose="020F0502020204030204" pitchFamily="34" charset="0"/>
                <a:cs typeface="Calibri" panose="020F0502020204030204" pitchFamily="34" charset="0"/>
              </a:rPr>
              <a:t>dívida</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pública</a:t>
            </a:r>
            <a:r>
              <a:rPr lang="en-US" altLang="en-US" sz="3500" b="0" dirty="0">
                <a:solidFill>
                  <a:srgbClr val="000000"/>
                </a:solidFill>
                <a:latin typeface="Calibri" panose="020F0502020204030204" pitchFamily="34" charset="0"/>
                <a:cs typeface="Calibri" panose="020F0502020204030204" pitchFamily="34" charset="0"/>
              </a:rPr>
              <a:t> no </a:t>
            </a:r>
            <a:r>
              <a:rPr lang="en-US" altLang="en-US" sz="3500" b="0" dirty="0" err="1">
                <a:solidFill>
                  <a:srgbClr val="000000"/>
                </a:solidFill>
                <a:latin typeface="Calibri" panose="020F0502020204030204" pitchFamily="34" charset="0"/>
                <a:cs typeface="Calibri" panose="020F0502020204030204" pitchFamily="34" charset="0"/>
              </a:rPr>
              <a:t>período</a:t>
            </a:r>
            <a:r>
              <a:rPr lang="en-US" altLang="en-US" sz="3500" b="0" dirty="0">
                <a:solidFill>
                  <a:srgbClr val="000000"/>
                </a:solidFill>
                <a:latin typeface="Calibri" panose="020F0502020204030204" pitchFamily="34" charset="0"/>
                <a:cs typeface="Calibri" panose="020F0502020204030204" pitchFamily="34" charset="0"/>
              </a:rPr>
              <a:t> t é </a:t>
            </a:r>
            <a:r>
              <a:rPr lang="en-US" altLang="en-US" sz="3500" b="0" dirty="0" err="1">
                <a:solidFill>
                  <a:srgbClr val="000000"/>
                </a:solidFill>
                <a:latin typeface="Calibri" panose="020F0502020204030204" pitchFamily="34" charset="0"/>
                <a:cs typeface="Calibri" panose="020F0502020204030204" pitchFamily="34" charset="0"/>
              </a:rPr>
              <a:t>igual</a:t>
            </a:r>
            <a:r>
              <a:rPr lang="en-US" altLang="en-US" sz="3500" b="0" dirty="0">
                <a:solidFill>
                  <a:srgbClr val="000000"/>
                </a:solidFill>
                <a:latin typeface="Calibri" panose="020F0502020204030204" pitchFamily="34" charset="0"/>
                <a:cs typeface="Calibri" panose="020F0502020204030204" pitchFamily="34" charset="0"/>
              </a:rPr>
              <a:t> a </a:t>
            </a:r>
            <a:r>
              <a:rPr lang="en-US" altLang="en-US" sz="3500" b="0" dirty="0" err="1">
                <a:solidFill>
                  <a:srgbClr val="000000"/>
                </a:solidFill>
                <a:latin typeface="Calibri" panose="020F0502020204030204" pitchFamily="34" charset="0"/>
                <a:cs typeface="Calibri" panose="020F0502020204030204" pitchFamily="34" charset="0"/>
              </a:rPr>
              <a:t>dívida</a:t>
            </a:r>
            <a:r>
              <a:rPr lang="en-US" altLang="en-US" sz="3500" b="0" dirty="0">
                <a:solidFill>
                  <a:srgbClr val="000000"/>
                </a:solidFill>
                <a:latin typeface="Calibri" panose="020F0502020204030204" pitchFamily="34" charset="0"/>
                <a:cs typeface="Calibri" panose="020F0502020204030204" pitchFamily="34" charset="0"/>
              </a:rPr>
              <a:t> do </a:t>
            </a:r>
            <a:r>
              <a:rPr lang="en-US" altLang="en-US" sz="3500" b="0" dirty="0" err="1">
                <a:solidFill>
                  <a:srgbClr val="000000"/>
                </a:solidFill>
                <a:latin typeface="Calibri" panose="020F0502020204030204" pitchFamily="34" charset="0"/>
                <a:cs typeface="Calibri" panose="020F0502020204030204" pitchFamily="34" charset="0"/>
              </a:rPr>
              <a:t>período</a:t>
            </a:r>
            <a:r>
              <a:rPr lang="en-US" altLang="en-US" sz="3500" b="0" dirty="0">
                <a:solidFill>
                  <a:srgbClr val="000000"/>
                </a:solidFill>
                <a:latin typeface="Calibri" panose="020F0502020204030204" pitchFamily="34" charset="0"/>
                <a:cs typeface="Calibri" panose="020F0502020204030204" pitchFamily="34" charset="0"/>
              </a:rPr>
              <a:t> anterior </a:t>
            </a:r>
            <a:r>
              <a:rPr lang="en-US" altLang="en-US" sz="3500" b="0" dirty="0" err="1">
                <a:solidFill>
                  <a:srgbClr val="000000"/>
                </a:solidFill>
                <a:latin typeface="Calibri" panose="020F0502020204030204" pitchFamily="34" charset="0"/>
                <a:cs typeface="Calibri" panose="020F0502020204030204" pitchFamily="34" charset="0"/>
              </a:rPr>
              <a:t>mais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os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gastos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correntes</a:t>
            </a:r>
            <a:r>
              <a:rPr lang="en-US" altLang="en-US" sz="3500" b="0" dirty="0">
                <a:solidFill>
                  <a:srgbClr val="000000"/>
                </a:solidFill>
                <a:latin typeface="Calibri" panose="020F0502020204030204" pitchFamily="34" charset="0"/>
                <a:cs typeface="Calibri" panose="020F0502020204030204" pitchFamily="34" charset="0"/>
              </a:rPr>
              <a:t> do </a:t>
            </a:r>
            <a:r>
              <a:rPr lang="en-US" altLang="en-US" sz="3500" b="0" dirty="0" err="1">
                <a:solidFill>
                  <a:srgbClr val="000000"/>
                </a:solidFill>
                <a:latin typeface="Calibri" panose="020F0502020204030204" pitchFamily="34" charset="0"/>
                <a:cs typeface="Calibri" panose="020F0502020204030204" pitchFamily="34" charset="0"/>
              </a:rPr>
              <a:t>governo</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consumo</a:t>
            </a:r>
            <a:r>
              <a:rPr lang="en-US" altLang="en-US" sz="3500" b="0" dirty="0">
                <a:solidFill>
                  <a:srgbClr val="000000"/>
                </a:solidFill>
                <a:latin typeface="Calibri" panose="020F0502020204030204" pitchFamily="34" charset="0"/>
                <a:cs typeface="Calibri" panose="020F0502020204030204" pitchFamily="34" charset="0"/>
              </a:rPr>
              <a:t> (G) , </a:t>
            </a:r>
            <a:r>
              <a:rPr lang="en-US" altLang="en-US" sz="3500" b="0" dirty="0" err="1">
                <a:solidFill>
                  <a:srgbClr val="000000"/>
                </a:solidFill>
                <a:latin typeface="Calibri" panose="020F0502020204030204" pitchFamily="34" charset="0"/>
                <a:cs typeface="Calibri" panose="020F0502020204030204" pitchFamily="34" charset="0"/>
              </a:rPr>
              <a:t>transferências</a:t>
            </a:r>
            <a:r>
              <a:rPr lang="en-US" altLang="en-US" sz="3500" b="0" dirty="0">
                <a:solidFill>
                  <a:srgbClr val="000000"/>
                </a:solidFill>
                <a:latin typeface="Calibri" panose="020F0502020204030204" pitchFamily="34" charset="0"/>
                <a:cs typeface="Calibri" panose="020F0502020204030204" pitchFamily="34" charset="0"/>
              </a:rPr>
              <a:t> (Tr) e </a:t>
            </a:r>
            <a:r>
              <a:rPr lang="en-US" altLang="en-US" sz="3500" b="0" dirty="0" err="1">
                <a:solidFill>
                  <a:srgbClr val="000000"/>
                </a:solidFill>
                <a:latin typeface="Calibri" panose="020F0502020204030204" pitchFamily="34" charset="0"/>
                <a:cs typeface="Calibri" panose="020F0502020204030204" pitchFamily="34" charset="0"/>
              </a:rPr>
              <a:t>investimento</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governamental</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mais</a:t>
            </a:r>
            <a:r>
              <a:rPr lang="en-US" altLang="en-US" sz="3500" b="0" dirty="0">
                <a:solidFill>
                  <a:srgbClr val="000000"/>
                </a:solidFill>
                <a:latin typeface="Calibri" panose="020F0502020204030204" pitchFamily="34" charset="0"/>
                <a:cs typeface="Calibri" panose="020F0502020204030204" pitchFamily="34" charset="0"/>
              </a:rPr>
              <a:t> o </a:t>
            </a:r>
            <a:r>
              <a:rPr lang="en-US" altLang="en-US" sz="3500" b="0" dirty="0" err="1">
                <a:solidFill>
                  <a:srgbClr val="000000"/>
                </a:solidFill>
                <a:latin typeface="Calibri" panose="020F0502020204030204" pitchFamily="34" charset="0"/>
                <a:cs typeface="Calibri" panose="020F0502020204030204" pitchFamily="34" charset="0"/>
              </a:rPr>
              <a:t>pagamento</a:t>
            </a:r>
            <a:r>
              <a:rPr lang="en-US" altLang="en-US" sz="3500" b="0" dirty="0">
                <a:solidFill>
                  <a:srgbClr val="000000"/>
                </a:solidFill>
                <a:latin typeface="Calibri" panose="020F0502020204030204" pitchFamily="34" charset="0"/>
                <a:cs typeface="Calibri" panose="020F0502020204030204" pitchFamily="34" charset="0"/>
              </a:rPr>
              <a:t> de </a:t>
            </a:r>
            <a:r>
              <a:rPr lang="en-US" altLang="en-US" sz="3500" b="0" dirty="0" err="1">
                <a:solidFill>
                  <a:srgbClr val="000000"/>
                </a:solidFill>
                <a:latin typeface="Calibri" panose="020F0502020204030204" pitchFamily="34" charset="0"/>
                <a:cs typeface="Calibri" panose="020F0502020204030204" pitchFamily="34" charset="0"/>
              </a:rPr>
              <a:t>juros</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sobre</a:t>
            </a:r>
            <a:r>
              <a:rPr lang="en-US" altLang="en-US" sz="3500" b="0" dirty="0">
                <a:solidFill>
                  <a:srgbClr val="000000"/>
                </a:solidFill>
                <a:latin typeface="Calibri" panose="020F0502020204030204" pitchFamily="34" charset="0"/>
                <a:cs typeface="Calibri" panose="020F0502020204030204" pitchFamily="34" charset="0"/>
              </a:rPr>
              <a:t> o </a:t>
            </a:r>
            <a:r>
              <a:rPr lang="en-US" altLang="en-US" sz="3500" b="0" dirty="0" err="1">
                <a:solidFill>
                  <a:srgbClr val="000000"/>
                </a:solidFill>
                <a:latin typeface="Calibri" panose="020F0502020204030204" pitchFamily="34" charset="0"/>
                <a:cs typeface="Calibri" panose="020F0502020204030204" pitchFamily="34" charset="0"/>
              </a:rPr>
              <a:t>estoque</a:t>
            </a:r>
            <a:r>
              <a:rPr lang="en-US" altLang="en-US" sz="3500" b="0" dirty="0">
                <a:solidFill>
                  <a:srgbClr val="000000"/>
                </a:solidFill>
                <a:latin typeface="Calibri" panose="020F0502020204030204" pitchFamily="34" charset="0"/>
                <a:cs typeface="Calibri" panose="020F0502020204030204" pitchFamily="34" charset="0"/>
              </a:rPr>
              <a:t> da </a:t>
            </a:r>
            <a:r>
              <a:rPr lang="en-US" altLang="en-US" sz="3500" b="0" dirty="0" err="1">
                <a:solidFill>
                  <a:srgbClr val="000000"/>
                </a:solidFill>
                <a:latin typeface="Calibri" panose="020F0502020204030204" pitchFamily="34" charset="0"/>
                <a:cs typeface="Calibri" panose="020F0502020204030204" pitchFamily="34" charset="0"/>
              </a:rPr>
              <a:t>dívida</a:t>
            </a:r>
            <a:r>
              <a:rPr lang="en-US" altLang="en-US" sz="3500" b="0" dirty="0">
                <a:solidFill>
                  <a:srgbClr val="000000"/>
                </a:solidFill>
                <a:latin typeface="Calibri" panose="020F0502020204030204" pitchFamily="34" charset="0"/>
                <a:cs typeface="Calibri" panose="020F0502020204030204" pitchFamily="34" charset="0"/>
              </a:rPr>
              <a:t> no </a:t>
            </a:r>
            <a:r>
              <a:rPr lang="en-US" altLang="en-US" sz="3500" b="0" dirty="0" err="1">
                <a:solidFill>
                  <a:srgbClr val="000000"/>
                </a:solidFill>
                <a:latin typeface="Calibri" panose="020F0502020204030204" pitchFamily="34" charset="0"/>
                <a:cs typeface="Calibri" panose="020F0502020204030204" pitchFamily="34" charset="0"/>
              </a:rPr>
              <a:t>período</a:t>
            </a:r>
            <a:r>
              <a:rPr lang="en-US" altLang="en-US" sz="3500" b="0" dirty="0">
                <a:solidFill>
                  <a:srgbClr val="000000"/>
                </a:solidFill>
                <a:latin typeface="Calibri" panose="020F0502020204030204" pitchFamily="34" charset="0"/>
                <a:cs typeface="Calibri" panose="020F0502020204030204" pitchFamily="34" charset="0"/>
              </a:rPr>
              <a:t> anterior, </a:t>
            </a:r>
            <a:r>
              <a:rPr lang="en-US" altLang="en-US" sz="3500" b="0" dirty="0" err="1">
                <a:solidFill>
                  <a:srgbClr val="000000"/>
                </a:solidFill>
                <a:latin typeface="Calibri" panose="020F0502020204030204" pitchFamily="34" charset="0"/>
                <a:cs typeface="Calibri" panose="020F0502020204030204" pitchFamily="34" charset="0"/>
              </a:rPr>
              <a:t>menos</a:t>
            </a:r>
            <a:r>
              <a:rPr lang="en-US" altLang="en-US" sz="3500" b="0" dirty="0">
                <a:solidFill>
                  <a:srgbClr val="000000"/>
                </a:solidFill>
                <a:latin typeface="Calibri" panose="020F0502020204030204" pitchFamily="34" charset="0"/>
                <a:cs typeface="Calibri" panose="020F0502020204030204" pitchFamily="34" charset="0"/>
              </a:rPr>
              <a:t> a </a:t>
            </a:r>
            <a:r>
              <a:rPr lang="en-US" altLang="en-US" sz="3500" b="0" dirty="0" err="1">
                <a:solidFill>
                  <a:srgbClr val="000000"/>
                </a:solidFill>
                <a:latin typeface="Calibri" panose="020F0502020204030204" pitchFamily="34" charset="0"/>
                <a:cs typeface="Calibri" panose="020F0502020204030204" pitchFamily="34" charset="0"/>
              </a:rPr>
              <a:t>carga</a:t>
            </a:r>
            <a:r>
              <a:rPr lang="en-US" altLang="en-US" sz="3500" b="0" dirty="0">
                <a:solidFill>
                  <a:srgbClr val="000000"/>
                </a:solidFill>
                <a:latin typeface="Calibri" panose="020F0502020204030204" pitchFamily="34" charset="0"/>
                <a:cs typeface="Calibri" panose="020F0502020204030204" pitchFamily="34" charset="0"/>
              </a:rPr>
              <a:t> </a:t>
            </a:r>
            <a:r>
              <a:rPr lang="en-US" altLang="en-US" sz="3500" b="0" dirty="0" err="1">
                <a:solidFill>
                  <a:srgbClr val="000000"/>
                </a:solidFill>
                <a:latin typeface="Calibri" panose="020F0502020204030204" pitchFamily="34" charset="0"/>
                <a:cs typeface="Calibri" panose="020F0502020204030204" pitchFamily="34" charset="0"/>
              </a:rPr>
              <a:t>tributária</a:t>
            </a:r>
            <a:r>
              <a:rPr lang="en-US" altLang="en-US" sz="3500" b="0" dirty="0">
                <a:solidFill>
                  <a:srgbClr val="000000"/>
                </a:solidFill>
                <a:latin typeface="Calibri" panose="020F0502020204030204" pitchFamily="34" charset="0"/>
                <a:cs typeface="Calibri" panose="020F0502020204030204" pitchFamily="34" charset="0"/>
              </a:rPr>
              <a:t>.</a:t>
            </a:r>
          </a:p>
          <a:p>
            <a:pPr marL="1314450" lvl="1" indent="-571500" algn="just" eaLnBrk="1" hangingPunct="1">
              <a:spcBef>
                <a:spcPts val="600"/>
              </a:spcBef>
              <a:buClrTx/>
              <a:buSzTx/>
              <a:buFont typeface="Arial" panose="020B0604020202020204" pitchFamily="34" charset="0"/>
              <a:buChar char="•"/>
            </a:pPr>
            <a:r>
              <a:rPr lang="en-US" altLang="en-US" sz="3400" b="0" dirty="0">
                <a:solidFill>
                  <a:srgbClr val="000000"/>
                </a:solidFill>
                <a:latin typeface="Calibri" panose="020F0502020204030204" pitchFamily="34" charset="0"/>
                <a:cs typeface="Calibri" panose="020F0502020204030204" pitchFamily="34" charset="0"/>
              </a:rPr>
              <a:t>Observe que </a:t>
            </a:r>
            <a:r>
              <a:rPr lang="en-US" altLang="en-US" sz="3400" b="0" dirty="0" err="1">
                <a:solidFill>
                  <a:srgbClr val="000000"/>
                </a:solidFill>
                <a:latin typeface="Calibri" panose="020F0502020204030204" pitchFamily="34" charset="0"/>
                <a:cs typeface="Calibri" panose="020F0502020204030204" pitchFamily="34" charset="0"/>
              </a:rPr>
              <a:t>estamos</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tratando</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separadamente</a:t>
            </a:r>
            <a:r>
              <a:rPr lang="en-US" altLang="en-US" sz="3400" b="0" dirty="0">
                <a:solidFill>
                  <a:srgbClr val="000000"/>
                </a:solidFill>
                <a:latin typeface="Calibri" panose="020F0502020204030204" pitchFamily="34" charset="0"/>
                <a:cs typeface="Calibri" panose="020F0502020204030204" pitchFamily="34" charset="0"/>
              </a:rPr>
              <a:t> as </a:t>
            </a:r>
            <a:r>
              <a:rPr lang="en-US" altLang="en-US" sz="3400" b="0" dirty="0" err="1">
                <a:solidFill>
                  <a:srgbClr val="000000"/>
                </a:solidFill>
                <a:latin typeface="Calibri" panose="020F0502020204030204" pitchFamily="34" charset="0"/>
                <a:cs typeface="Calibri" panose="020F0502020204030204" pitchFamily="34" charset="0"/>
              </a:rPr>
              <a:t>despesas</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financeiras</a:t>
            </a:r>
            <a:r>
              <a:rPr lang="en-US" altLang="en-US" sz="3400" b="0" dirty="0">
                <a:solidFill>
                  <a:srgbClr val="000000"/>
                </a:solidFill>
                <a:latin typeface="Calibri" panose="020F0502020204030204" pitchFamily="34" charset="0"/>
                <a:cs typeface="Calibri" panose="020F0502020204030204" pitchFamily="34" charset="0"/>
              </a:rPr>
              <a:t>: </a:t>
            </a:r>
            <a:r>
              <a:rPr lang="en-US" altLang="en-US" sz="3400" b="0" dirty="0" err="1">
                <a:solidFill>
                  <a:srgbClr val="000000"/>
                </a:solidFill>
                <a:latin typeface="Calibri" panose="020F0502020204030204" pitchFamily="34" charset="0"/>
                <a:cs typeface="Calibri" panose="020F0502020204030204" pitchFamily="34" charset="0"/>
              </a:rPr>
              <a:t>pagamentos</a:t>
            </a:r>
            <a:r>
              <a:rPr lang="en-US" altLang="en-US" sz="3400" b="0" dirty="0">
                <a:solidFill>
                  <a:srgbClr val="000000"/>
                </a:solidFill>
                <a:latin typeface="Calibri" panose="020F0502020204030204" pitchFamily="34" charset="0"/>
                <a:cs typeface="Calibri" panose="020F0502020204030204" pitchFamily="34" charset="0"/>
              </a:rPr>
              <a:t> de </a:t>
            </a:r>
            <a:r>
              <a:rPr lang="en-US" altLang="en-US" sz="3400" b="0" dirty="0" err="1">
                <a:solidFill>
                  <a:srgbClr val="000000"/>
                </a:solidFill>
                <a:latin typeface="Calibri" panose="020F0502020204030204" pitchFamily="34" charset="0"/>
                <a:cs typeface="Calibri" panose="020F0502020204030204" pitchFamily="34" charset="0"/>
              </a:rPr>
              <a:t>juros</a:t>
            </a:r>
            <a:r>
              <a:rPr lang="en-US" altLang="en-US" sz="3400" b="0" dirty="0">
                <a:solidFill>
                  <a:srgbClr val="000000"/>
                </a:solidFill>
                <a:latin typeface="Calibri" panose="020F0502020204030204" pitchFamily="34" charset="0"/>
                <a:cs typeface="Calibri" panose="020F0502020204030204" pitchFamily="34" charset="0"/>
              </a:rPr>
              <a:t>.</a:t>
            </a:r>
          </a:p>
        </p:txBody>
      </p:sp>
      <p:sp>
        <p:nvSpPr>
          <p:cNvPr id="5" name="CaixaDeTexto 4">
            <a:extLst>
              <a:ext uri="{FF2B5EF4-FFF2-40B4-BE49-F238E27FC236}">
                <a16:creationId xmlns:a16="http://schemas.microsoft.com/office/drawing/2014/main" id="{F53D7AA1-B6E1-1439-D537-8F2C0075A0C1}"/>
              </a:ext>
            </a:extLst>
          </p:cNvPr>
          <p:cNvSpPr txBox="1"/>
          <p:nvPr/>
        </p:nvSpPr>
        <p:spPr>
          <a:xfrm>
            <a:off x="152400" y="1066800"/>
            <a:ext cx="11887200" cy="707886"/>
          </a:xfrm>
          <a:prstGeom prst="rect">
            <a:avLst/>
          </a:prstGeom>
          <a:noFill/>
        </p:spPr>
        <p:txBody>
          <a:bodyPr wrap="square" rtlCol="0">
            <a:spAutoFit/>
          </a:bodyPr>
          <a:lstStyle/>
          <a:p>
            <a:pPr marL="457200" indent="-457200">
              <a:buFont typeface="Arial" panose="020B0604020202020204" pitchFamily="34" charset="0"/>
              <a:buChar char="•"/>
            </a:pPr>
            <a:r>
              <a:rPr lang="pt-BR" sz="4000" b="1" dirty="0">
                <a:solidFill>
                  <a:schemeClr val="tx1"/>
                </a:solidFill>
                <a:latin typeface="Calibri" panose="020F0502020204030204" pitchFamily="34" charset="0"/>
                <a:cs typeface="Calibri" panose="020F0502020204030204" pitchFamily="34" charset="0"/>
              </a:rPr>
              <a:t>Dívida Pública → Governo se Financiando com Dívida</a:t>
            </a:r>
          </a:p>
        </p:txBody>
      </p:sp>
    </p:spTree>
    <p:extLst>
      <p:ext uri="{BB962C8B-B14F-4D97-AF65-F5344CB8AC3E}">
        <p14:creationId xmlns:p14="http://schemas.microsoft.com/office/powerpoint/2010/main" val="205661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DF29502-05DF-F872-9792-BE016BB581DE}"/>
              </a:ext>
            </a:extLst>
          </p:cNvPr>
          <p:cNvPicPr>
            <a:picLocks noChangeAspect="1"/>
          </p:cNvPicPr>
          <p:nvPr/>
        </p:nvPicPr>
        <p:blipFill>
          <a:blip r:embed="rId2"/>
          <a:stretch>
            <a:fillRect/>
          </a:stretch>
        </p:blipFill>
        <p:spPr>
          <a:xfrm>
            <a:off x="2133600" y="1066800"/>
            <a:ext cx="8261414" cy="5693319"/>
          </a:xfrm>
          <a:prstGeom prst="rect">
            <a:avLst/>
          </a:prstGeom>
        </p:spPr>
      </p:pic>
      <p:sp>
        <p:nvSpPr>
          <p:cNvPr id="5" name="Título 1">
            <a:extLst>
              <a:ext uri="{FF2B5EF4-FFF2-40B4-BE49-F238E27FC236}">
                <a16:creationId xmlns:a16="http://schemas.microsoft.com/office/drawing/2014/main" id="{7CC111B7-2B44-059B-CC4D-7400C8164057}"/>
              </a:ext>
            </a:extLst>
          </p:cNvPr>
          <p:cNvSpPr>
            <a:spLocks noGrp="1"/>
          </p:cNvSpPr>
          <p:nvPr>
            <p:ph type="title"/>
          </p:nvPr>
        </p:nvSpPr>
        <p:spPr>
          <a:xfrm>
            <a:off x="762000" y="75998"/>
            <a:ext cx="10364095" cy="1143202"/>
          </a:xfrm>
        </p:spPr>
        <p:txBody>
          <a:bodyPr/>
          <a:lstStyle/>
          <a:p>
            <a:r>
              <a:rPr lang="pt-BR" altLang="en-US" sz="4800" b="1" dirty="0">
                <a:solidFill>
                  <a:schemeClr val="tx1"/>
                </a:solidFill>
                <a:latin typeface="Calibri" panose="020F0502020204030204" pitchFamily="34" charset="0"/>
                <a:cs typeface="Calibri" panose="020F0502020204030204" pitchFamily="34" charset="0"/>
              </a:rPr>
              <a:t>Tributos Federais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6" name="Retângulo 5">
            <a:extLst>
              <a:ext uri="{FF2B5EF4-FFF2-40B4-BE49-F238E27FC236}">
                <a16:creationId xmlns:a16="http://schemas.microsoft.com/office/drawing/2014/main" id="{8B947BBA-65A2-121D-D3DB-48E2CF7549C9}"/>
              </a:ext>
            </a:extLst>
          </p:cNvPr>
          <p:cNvSpPr/>
          <p:nvPr/>
        </p:nvSpPr>
        <p:spPr bwMode="auto">
          <a:xfrm>
            <a:off x="8610600" y="2724151"/>
            <a:ext cx="1524000" cy="357188"/>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Retângulo 6">
            <a:extLst>
              <a:ext uri="{FF2B5EF4-FFF2-40B4-BE49-F238E27FC236}">
                <a16:creationId xmlns:a16="http://schemas.microsoft.com/office/drawing/2014/main" id="{2878B5B1-CDFF-410D-C845-8D74CDF05C94}"/>
              </a:ext>
            </a:extLst>
          </p:cNvPr>
          <p:cNvSpPr/>
          <p:nvPr/>
        </p:nvSpPr>
        <p:spPr bwMode="auto">
          <a:xfrm>
            <a:off x="8610600" y="3757613"/>
            <a:ext cx="1524000" cy="357188"/>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33144838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7270BEE-20FF-4556-588A-7D7A7A3C1EE4}"/>
              </a:ext>
            </a:extLst>
          </p:cNvPr>
          <p:cNvSpPr>
            <a:spLocks noGrp="1"/>
          </p:cNvSpPr>
          <p:nvPr>
            <p:ph type="title"/>
          </p:nvPr>
        </p:nvSpPr>
        <p:spPr>
          <a:xfrm>
            <a:off x="762000" y="75998"/>
            <a:ext cx="10364095" cy="1143202"/>
          </a:xfrm>
        </p:spPr>
        <p:txBody>
          <a:bodyPr/>
          <a:lstStyle/>
          <a:p>
            <a:r>
              <a:rPr lang="pt-BR" altLang="en-US" sz="4800" b="1" dirty="0">
                <a:solidFill>
                  <a:schemeClr val="tx1"/>
                </a:solidFill>
                <a:latin typeface="Calibri" panose="020F0502020204030204" pitchFamily="34" charset="0"/>
                <a:cs typeface="Calibri" panose="020F0502020204030204" pitchFamily="34" charset="0"/>
              </a:rPr>
              <a:t>Observações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a:extLst>
              <a:ext uri="{FF2B5EF4-FFF2-40B4-BE49-F238E27FC236}">
                <a16:creationId xmlns:a16="http://schemas.microsoft.com/office/drawing/2014/main" id="{70728FCE-D825-1AEE-611A-50CFD669976C}"/>
              </a:ext>
            </a:extLst>
          </p:cNvPr>
          <p:cNvSpPr>
            <a:spLocks noGrp="1"/>
          </p:cNvSpPr>
          <p:nvPr>
            <p:ph idx="1"/>
          </p:nvPr>
        </p:nvSpPr>
        <p:spPr>
          <a:xfrm>
            <a:off x="304800" y="1143000"/>
            <a:ext cx="115824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Não inclui as receitas oriundas da Previdência Social e do Banco Central.</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 receita com a CPMF deixou de existir em 2007, mas chegou a representar 0,35% do total das receitas correntes da União.</a:t>
            </a:r>
            <a:endParaRPr lang="en-US" altLang="en-US"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39023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D14DC617-2553-022F-5CC8-2551F7519DDF}"/>
              </a:ext>
            </a:extLst>
          </p:cNvPr>
          <p:cNvSpPr>
            <a:spLocks noGrp="1"/>
          </p:cNvSpPr>
          <p:nvPr>
            <p:ph/>
          </p:nvPr>
        </p:nvSpPr>
        <p:spPr>
          <a:xfrm>
            <a:off x="609600" y="3048000"/>
            <a:ext cx="10972800" cy="1143000"/>
          </a:xfrm>
          <a:solidFill>
            <a:schemeClr val="accent5">
              <a:lumMod val="40000"/>
              <a:lumOff val="60000"/>
            </a:schemeClr>
          </a:solidFill>
          <a:ln>
            <a:solidFill>
              <a:schemeClr val="tx1"/>
            </a:solidFill>
          </a:ln>
        </p:spPr>
        <p:txBody>
          <a:bodyPr/>
          <a:lstStyle/>
          <a:p>
            <a:pPr marL="0" indent="0" algn="ctr">
              <a:buNone/>
            </a:pPr>
            <a:r>
              <a:rPr lang="pt-BR" sz="6600" b="1" dirty="0">
                <a:latin typeface="Arial" panose="020B0604020202020204" pitchFamily="34" charset="0"/>
                <a:cs typeface="Arial" panose="020B0604020202020204" pitchFamily="34" charset="0"/>
              </a:rPr>
              <a:t>Exercícios</a:t>
            </a:r>
          </a:p>
        </p:txBody>
      </p:sp>
    </p:spTree>
    <p:extLst>
      <p:ext uri="{BB962C8B-B14F-4D97-AF65-F5344CB8AC3E}">
        <p14:creationId xmlns:p14="http://schemas.microsoft.com/office/powerpoint/2010/main" val="14280148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A75D695-D916-132D-6EFC-08694E4EB697}"/>
              </a:ext>
            </a:extLst>
          </p:cNvPr>
          <p:cNvSpPr txBox="1"/>
          <p:nvPr/>
        </p:nvSpPr>
        <p:spPr>
          <a:xfrm>
            <a:off x="152400" y="533400"/>
            <a:ext cx="11811000" cy="4958089"/>
          </a:xfrm>
          <a:prstGeom prst="rect">
            <a:avLst/>
          </a:prstGeom>
          <a:noFill/>
        </p:spPr>
        <p:txBody>
          <a:bodyPr wrap="square">
            <a:spAutoFit/>
          </a:bodyPr>
          <a:lstStyle/>
          <a:p>
            <a:pPr marL="514350" lvl="0" indent="-514350" algn="just">
              <a:lnSpc>
                <a:spcPct val="107000"/>
              </a:lnSpc>
              <a:spcBef>
                <a:spcPts val="600"/>
              </a:spcBef>
              <a:spcAft>
                <a:spcPts val="600"/>
              </a:spcAft>
              <a:buFont typeface="+mj-lt"/>
              <a:buAutoNum type="arabicParenR"/>
              <a:tabLst>
                <a:tab pos="-457200" algn="l"/>
              </a:tabLst>
            </a:pPr>
            <a:r>
              <a:rPr lang="pt-BR" sz="2600" spc="-10" dirty="0">
                <a:solidFill>
                  <a:schemeClr val="tx1"/>
                </a:solidFill>
                <a:effectLst/>
                <a:latin typeface="Arial" panose="020B0604020202020204" pitchFamily="34" charset="0"/>
                <a:ea typeface="Calibri" panose="020F0502020204030204" pitchFamily="34" charset="0"/>
              </a:rPr>
              <a:t>Assinale V ou F em cada uma das afirmativas abaixo, explicando a sua resposta.</a:t>
            </a:r>
            <a:endParaRPr lang="pt-BR" sz="2600" dirty="0">
              <a:solidFill>
                <a:schemeClr val="tx1"/>
              </a:solidFill>
              <a:effectLst/>
              <a:latin typeface="Arial" panose="020B0604020202020204" pitchFamily="34" charset="0"/>
              <a:ea typeface="Calibri" panose="020F0502020204030204" pitchFamily="34" charset="0"/>
            </a:endParaRPr>
          </a:p>
          <a:p>
            <a:pPr marL="342900" lvl="0" indent="-342900" algn="just">
              <a:lnSpc>
                <a:spcPct val="107000"/>
              </a:lnSpc>
              <a:spcBef>
                <a:spcPts val="600"/>
              </a:spcBef>
              <a:spcAft>
                <a:spcPts val="600"/>
              </a:spcAft>
              <a:buFont typeface="+mj-lt"/>
              <a:buAutoNum type="alphaLcParen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Sempre que a taxa real de juros incidente sobre a dívida superar a taxa de crescimento do PIB a razão dívida/PIB aumentará.</a:t>
            </a:r>
            <a:endParaRPr lang="pt-BR" sz="2600" b="0" dirty="0">
              <a:solidFill>
                <a:schemeClr val="tx1"/>
              </a:solidFill>
              <a:effectLst/>
              <a:latin typeface="Arial" panose="020B0604020202020204" pitchFamily="34" charset="0"/>
              <a:ea typeface="Calibri" panose="020F0502020204030204" pitchFamily="34" charset="0"/>
            </a:endParaRPr>
          </a:p>
          <a:p>
            <a:pPr marL="342900" lvl="0" indent="-342900" algn="just">
              <a:lnSpc>
                <a:spcPct val="107000"/>
              </a:lnSpc>
              <a:spcBef>
                <a:spcPts val="600"/>
              </a:spcBef>
              <a:spcAft>
                <a:spcPts val="600"/>
              </a:spcAft>
              <a:buFont typeface="+mj-lt"/>
              <a:buAutoNum type="alphaLcParen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Quanto maior a razão dívida/PIB em t-1, maior será o crescimento da razão dívida/PIB.</a:t>
            </a:r>
            <a:endParaRPr lang="pt-BR" sz="2600" b="0" dirty="0">
              <a:solidFill>
                <a:schemeClr val="tx1"/>
              </a:solidFill>
              <a:effectLst/>
              <a:latin typeface="Arial" panose="020B0604020202020204" pitchFamily="34" charset="0"/>
              <a:ea typeface="Calibri" panose="020F0502020204030204" pitchFamily="34" charset="0"/>
            </a:endParaRPr>
          </a:p>
          <a:p>
            <a:pPr marL="342900" lvl="0" indent="-342900" algn="just">
              <a:lnSpc>
                <a:spcPct val="107000"/>
              </a:lnSpc>
              <a:spcBef>
                <a:spcPts val="600"/>
              </a:spcBef>
              <a:spcAft>
                <a:spcPts val="600"/>
              </a:spcAft>
              <a:buFont typeface="+mj-lt"/>
              <a:buAutoNum type="alphaLcParen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A depreciação do Real frente ao Dólar, considerando nossas estatísticas fiscais de 2022, aumenta a DBGG e reduz a DLSP.</a:t>
            </a:r>
            <a:endParaRPr lang="pt-BR" sz="2600" b="0" dirty="0">
              <a:solidFill>
                <a:schemeClr val="tx1"/>
              </a:solidFill>
              <a:effectLst/>
              <a:latin typeface="Arial" panose="020B0604020202020204" pitchFamily="34" charset="0"/>
              <a:ea typeface="Calibri" panose="020F0502020204030204" pitchFamily="34" charset="0"/>
            </a:endParaRPr>
          </a:p>
          <a:p>
            <a:pPr marL="342900" lvl="0" indent="-342900" algn="just">
              <a:lnSpc>
                <a:spcPct val="107000"/>
              </a:lnSpc>
              <a:spcBef>
                <a:spcPts val="600"/>
              </a:spcBef>
              <a:spcAft>
                <a:spcPts val="600"/>
              </a:spcAft>
              <a:buFont typeface="+mj-lt"/>
              <a:buAutoNum type="alphaLcParen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O aumento de 1 ponto percentual na taxa Selic aumenta a despesa com juros em 1 ponto percentual.</a:t>
            </a:r>
            <a:endParaRPr lang="pt-BR" sz="2600" b="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238862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2AF3255-78B3-765D-BA37-C129DAFDABA5}"/>
              </a:ext>
            </a:extLst>
          </p:cNvPr>
          <p:cNvSpPr txBox="1"/>
          <p:nvPr/>
        </p:nvSpPr>
        <p:spPr>
          <a:xfrm>
            <a:off x="152400" y="533400"/>
            <a:ext cx="11811000" cy="917495"/>
          </a:xfrm>
          <a:prstGeom prst="rect">
            <a:avLst/>
          </a:prstGeom>
          <a:noFill/>
        </p:spPr>
        <p:txBody>
          <a:bodyPr wrap="square">
            <a:spAutoFit/>
          </a:bodyPr>
          <a:lstStyle/>
          <a:p>
            <a:pPr marL="342900" lvl="0" indent="-342900" algn="just">
              <a:lnSpc>
                <a:spcPct val="107000"/>
              </a:lnSpc>
              <a:spcBef>
                <a:spcPts val="600"/>
              </a:spcBef>
              <a:spcAft>
                <a:spcPts val="600"/>
              </a:spcAft>
              <a:buFont typeface="+mj-lt"/>
              <a:buAutoNum type="alphaLcParen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Sempre que a taxa real de juros incidente sobre a dívida superar a taxa de crescimento do PIB a razão dívida/PIB aumentará.</a:t>
            </a:r>
            <a:endParaRPr lang="pt-BR" sz="2600" b="0" dirty="0">
              <a:solidFill>
                <a:schemeClr val="tx1"/>
              </a:solidFill>
              <a:effectLst/>
              <a:latin typeface="Arial" panose="020B0604020202020204" pitchFamily="34" charset="0"/>
              <a:ea typeface="Calibri" panose="020F0502020204030204" pitchFamily="34" charset="0"/>
            </a:endParaRPr>
          </a:p>
        </p:txBody>
      </p:sp>
      <p:graphicFrame>
        <p:nvGraphicFramePr>
          <p:cNvPr id="4" name="Object 3">
            <a:extLst>
              <a:ext uri="{FF2B5EF4-FFF2-40B4-BE49-F238E27FC236}">
                <a16:creationId xmlns:a16="http://schemas.microsoft.com/office/drawing/2014/main" id="{72EFFECF-B4C5-3EAF-3E77-B67294A2F9CD}"/>
              </a:ext>
            </a:extLst>
          </p:cNvPr>
          <p:cNvGraphicFramePr>
            <a:graphicFrameLocks/>
          </p:cNvGraphicFramePr>
          <p:nvPr>
            <p:extLst>
              <p:ext uri="{D42A27DB-BD31-4B8C-83A1-F6EECF244321}">
                <p14:modId xmlns:p14="http://schemas.microsoft.com/office/powerpoint/2010/main" val="468450641"/>
              </p:ext>
            </p:extLst>
          </p:nvPr>
        </p:nvGraphicFramePr>
        <p:xfrm>
          <a:off x="609600" y="1488995"/>
          <a:ext cx="5334000" cy="1330405"/>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4" name="Object 3">
                        <a:extLst>
                          <a:ext uri="{FF2B5EF4-FFF2-40B4-BE49-F238E27FC236}">
                            <a16:creationId xmlns:a16="http://schemas.microsoft.com/office/drawing/2014/main" id="{A682C1BC-0AF1-52F8-89B3-D5FD8E7DAF6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88995"/>
                        <a:ext cx="5334000" cy="1330405"/>
                      </a:xfrm>
                      <a:prstGeom prst="rect">
                        <a:avLst/>
                      </a:prstGeom>
                      <a:solidFill>
                        <a:srgbClr val="F2F2F2"/>
                      </a:solidFill>
                      <a:ln w="9525">
                        <a:solidFill>
                          <a:schemeClr val="tx1"/>
                        </a:solidFill>
                        <a:miter lim="800000"/>
                        <a:headEnd/>
                        <a:tailEnd/>
                      </a:ln>
                    </p:spPr>
                  </p:pic>
                </p:oleObj>
              </mc:Fallback>
            </mc:AlternateContent>
          </a:graphicData>
        </a:graphic>
      </p:graphicFrame>
      <p:sp>
        <p:nvSpPr>
          <p:cNvPr id="5" name="CaixaDeTexto 4">
            <a:extLst>
              <a:ext uri="{FF2B5EF4-FFF2-40B4-BE49-F238E27FC236}">
                <a16:creationId xmlns:a16="http://schemas.microsoft.com/office/drawing/2014/main" id="{B5E771D0-6E75-292B-6B62-EB0D8E77C893}"/>
              </a:ext>
            </a:extLst>
          </p:cNvPr>
          <p:cNvSpPr txBox="1"/>
          <p:nvPr/>
        </p:nvSpPr>
        <p:spPr>
          <a:xfrm>
            <a:off x="152400" y="2968705"/>
            <a:ext cx="11811000" cy="1927644"/>
          </a:xfrm>
          <a:prstGeom prst="rect">
            <a:avLst/>
          </a:prstGeom>
          <a:noFill/>
        </p:spPr>
        <p:txBody>
          <a:bodyPr wrap="square">
            <a:spAutoFit/>
          </a:bodyPr>
          <a:lstStyle/>
          <a:p>
            <a:pPr marL="457200" lvl="0"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Se a taxa real de juros incidente sobre a dívida superar a taxa de crescimento do PIB, a razão dívida/PIB aumentará, caso o superávit primário em relação ao PIB inexista (ou seja muito pequeno).</a:t>
            </a:r>
          </a:p>
          <a:p>
            <a:pPr marL="1176338" lvl="1"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Logo, tal afirmação depende do tamanho do superávit primário/PIB.</a:t>
            </a:r>
            <a:endParaRPr lang="pt-BR" sz="2600" b="0" dirty="0">
              <a:solidFill>
                <a:schemeClr val="tx1"/>
              </a:solidFill>
              <a:effectLst/>
              <a:latin typeface="Arial" panose="020B0604020202020204" pitchFamily="34" charset="0"/>
              <a:ea typeface="Calibri" panose="020F0502020204030204" pitchFamily="34" charset="0"/>
            </a:endParaRPr>
          </a:p>
        </p:txBody>
      </p:sp>
      <p:graphicFrame>
        <p:nvGraphicFramePr>
          <p:cNvPr id="6" name="Object 3">
            <a:extLst>
              <a:ext uri="{FF2B5EF4-FFF2-40B4-BE49-F238E27FC236}">
                <a16:creationId xmlns:a16="http://schemas.microsoft.com/office/drawing/2014/main" id="{5B5A1B70-977E-C2EF-EEFA-D39508661D64}"/>
              </a:ext>
            </a:extLst>
          </p:cNvPr>
          <p:cNvGraphicFramePr>
            <a:graphicFrameLocks/>
          </p:cNvGraphicFramePr>
          <p:nvPr>
            <p:extLst>
              <p:ext uri="{D42A27DB-BD31-4B8C-83A1-F6EECF244321}">
                <p14:modId xmlns:p14="http://schemas.microsoft.com/office/powerpoint/2010/main" val="2384935439"/>
              </p:ext>
            </p:extLst>
          </p:nvPr>
        </p:nvGraphicFramePr>
        <p:xfrm>
          <a:off x="1447800" y="4975964"/>
          <a:ext cx="10515600" cy="1196236"/>
        </p:xfrm>
        <a:graphic>
          <a:graphicData uri="http://schemas.openxmlformats.org/presentationml/2006/ole">
            <mc:AlternateContent xmlns:mc="http://schemas.openxmlformats.org/markup-compatibility/2006">
              <mc:Choice xmlns:v="urn:schemas-microsoft-com:vml" Requires="v">
                <p:oleObj name="Equation" r:id="rId4" imgW="4406760" imgH="457200" progId="Equation.DSMT4">
                  <p:embed/>
                </p:oleObj>
              </mc:Choice>
              <mc:Fallback>
                <p:oleObj name="Equation" r:id="rId4" imgW="4406760" imgH="457200" progId="Equation.DSMT4">
                  <p:embed/>
                  <p:pic>
                    <p:nvPicPr>
                      <p:cNvPr id="7" name="Object 3">
                        <a:extLst>
                          <a:ext uri="{FF2B5EF4-FFF2-40B4-BE49-F238E27FC236}">
                            <a16:creationId xmlns:a16="http://schemas.microsoft.com/office/drawing/2014/main" id="{40722306-EE09-81CF-6F95-B55DC8C3ADD2}"/>
                          </a:ext>
                        </a:extLst>
                      </p:cNvPr>
                      <p:cNvPicPr>
                        <a:picLocks noChangeArrowheads="1"/>
                      </p:cNvPicPr>
                      <p:nvPr/>
                    </p:nvPicPr>
                    <p:blipFill>
                      <a:blip r:embed="rId5"/>
                      <a:srcRect/>
                      <a:stretch>
                        <a:fillRect/>
                      </a:stretch>
                    </p:blipFill>
                    <p:spPr bwMode="auto">
                      <a:xfrm>
                        <a:off x="1447800" y="4975964"/>
                        <a:ext cx="10515600" cy="1196236"/>
                      </a:xfrm>
                      <a:prstGeom prst="rect">
                        <a:avLst/>
                      </a:prstGeom>
                      <a:solidFill>
                        <a:srgbClr val="F2F2F2"/>
                      </a:solidFill>
                      <a:ln w="9525">
                        <a:solidFill>
                          <a:schemeClr val="tx1"/>
                        </a:solidFill>
                        <a:miter lim="800000"/>
                        <a:headEnd/>
                        <a:tailEnd/>
                      </a:ln>
                    </p:spPr>
                  </p:pic>
                </p:oleObj>
              </mc:Fallback>
            </mc:AlternateContent>
          </a:graphicData>
        </a:graphic>
      </p:graphicFrame>
      <p:sp>
        <p:nvSpPr>
          <p:cNvPr id="7" name="CaixaDeTexto 6">
            <a:extLst>
              <a:ext uri="{FF2B5EF4-FFF2-40B4-BE49-F238E27FC236}">
                <a16:creationId xmlns:a16="http://schemas.microsoft.com/office/drawing/2014/main" id="{6CF15619-3469-FC72-AC8C-00D23F7764F1}"/>
              </a:ext>
            </a:extLst>
          </p:cNvPr>
          <p:cNvSpPr txBox="1"/>
          <p:nvPr/>
        </p:nvSpPr>
        <p:spPr>
          <a:xfrm>
            <a:off x="8001000" y="955357"/>
            <a:ext cx="3733800" cy="492443"/>
          </a:xfrm>
          <a:prstGeom prst="rect">
            <a:avLst/>
          </a:prstGeom>
          <a:noFill/>
        </p:spPr>
        <p:txBody>
          <a:bodyPr wrap="square" rtlCol="0">
            <a:spAutoFit/>
          </a:bodyPr>
          <a:lstStyle/>
          <a:p>
            <a:r>
              <a:rPr lang="pt-BR" sz="2600" dirty="0">
                <a:solidFill>
                  <a:srgbClr val="C00000"/>
                </a:solidFill>
                <a:latin typeface="Calibri" panose="020F0502020204030204" pitchFamily="34" charset="0"/>
                <a:cs typeface="Calibri" panose="020F0502020204030204" pitchFamily="34" charset="0"/>
              </a:rPr>
              <a:t>F </a:t>
            </a:r>
            <a:r>
              <a:rPr lang="pt-BR" sz="2600" b="0" dirty="0">
                <a:solidFill>
                  <a:srgbClr val="C00000"/>
                </a:solidFill>
                <a:latin typeface="Calibri" panose="020F0502020204030204" pitchFamily="34" charset="0"/>
                <a:cs typeface="Calibri" panose="020F0502020204030204" pitchFamily="34" charset="0"/>
              </a:rPr>
              <a:t>(não necessariamente!)</a:t>
            </a:r>
          </a:p>
        </p:txBody>
      </p:sp>
    </p:spTree>
    <p:extLst>
      <p:ext uri="{BB962C8B-B14F-4D97-AF65-F5344CB8AC3E}">
        <p14:creationId xmlns:p14="http://schemas.microsoft.com/office/powerpoint/2010/main" val="155231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D554C0D-2BA8-00A0-36B2-D30D079A3560}"/>
              </a:ext>
            </a:extLst>
          </p:cNvPr>
          <p:cNvSpPr txBox="1"/>
          <p:nvPr/>
        </p:nvSpPr>
        <p:spPr>
          <a:xfrm>
            <a:off x="152400" y="533400"/>
            <a:ext cx="11811000" cy="917495"/>
          </a:xfrm>
          <a:prstGeom prst="rect">
            <a:avLst/>
          </a:prstGeom>
          <a:noFill/>
        </p:spPr>
        <p:txBody>
          <a:bodyPr wrap="square">
            <a:spAutoFit/>
          </a:bodyPr>
          <a:lstStyle/>
          <a:p>
            <a:pPr marL="514350" lvl="0" indent="-514350" algn="just">
              <a:lnSpc>
                <a:spcPct val="107000"/>
              </a:lnSpc>
              <a:spcBef>
                <a:spcPts val="600"/>
              </a:spcBef>
              <a:spcAft>
                <a:spcPts val="600"/>
              </a:spcAft>
              <a:buFont typeface="+mj-lt"/>
              <a:buAutoNum type="alphaLcParenR" startAt="2"/>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Quanto maior a razão dívida/PIB em t-1, maior será o crescimento da razão dívida/PIB.</a:t>
            </a:r>
            <a:endParaRPr lang="pt-BR" sz="2600" b="0" dirty="0">
              <a:solidFill>
                <a:schemeClr val="tx1"/>
              </a:solidFill>
              <a:effectLst/>
              <a:latin typeface="Arial" panose="020B0604020202020204" pitchFamily="34" charset="0"/>
              <a:ea typeface="Calibri" panose="020F0502020204030204" pitchFamily="34" charset="0"/>
            </a:endParaRPr>
          </a:p>
        </p:txBody>
      </p:sp>
      <p:sp>
        <p:nvSpPr>
          <p:cNvPr id="4" name="CaixaDeTexto 3">
            <a:extLst>
              <a:ext uri="{FF2B5EF4-FFF2-40B4-BE49-F238E27FC236}">
                <a16:creationId xmlns:a16="http://schemas.microsoft.com/office/drawing/2014/main" id="{C1845C5E-A504-DE15-DEE9-850498D0794D}"/>
              </a:ext>
            </a:extLst>
          </p:cNvPr>
          <p:cNvSpPr txBox="1"/>
          <p:nvPr/>
        </p:nvSpPr>
        <p:spPr>
          <a:xfrm>
            <a:off x="2438400" y="955357"/>
            <a:ext cx="457200" cy="492443"/>
          </a:xfrm>
          <a:prstGeom prst="rect">
            <a:avLst/>
          </a:prstGeom>
          <a:noFill/>
        </p:spPr>
        <p:txBody>
          <a:bodyPr wrap="square" rtlCol="0">
            <a:spAutoFit/>
          </a:bodyPr>
          <a:lstStyle/>
          <a:p>
            <a:r>
              <a:rPr lang="pt-BR" sz="2600" dirty="0">
                <a:solidFill>
                  <a:srgbClr val="C00000"/>
                </a:solidFill>
                <a:latin typeface="Calibri" panose="020F0502020204030204" pitchFamily="34" charset="0"/>
                <a:cs typeface="Calibri" panose="020F0502020204030204" pitchFamily="34" charset="0"/>
              </a:rPr>
              <a:t>V</a:t>
            </a:r>
          </a:p>
        </p:txBody>
      </p:sp>
      <p:sp>
        <p:nvSpPr>
          <p:cNvPr id="5" name="CaixaDeTexto 4">
            <a:extLst>
              <a:ext uri="{FF2B5EF4-FFF2-40B4-BE49-F238E27FC236}">
                <a16:creationId xmlns:a16="http://schemas.microsoft.com/office/drawing/2014/main" id="{57987797-F8B4-DFB0-8F28-8141045C9D61}"/>
              </a:ext>
            </a:extLst>
          </p:cNvPr>
          <p:cNvSpPr txBox="1"/>
          <p:nvPr/>
        </p:nvSpPr>
        <p:spPr>
          <a:xfrm>
            <a:off x="762000" y="2971800"/>
            <a:ext cx="11201400" cy="1927644"/>
          </a:xfrm>
          <a:prstGeom prst="rect">
            <a:avLst/>
          </a:prstGeom>
          <a:noFill/>
        </p:spPr>
        <p:txBody>
          <a:bodyPr wrap="square">
            <a:spAutoFit/>
          </a:bodyPr>
          <a:lstStyle/>
          <a:p>
            <a:pPr marL="457200" lvl="0"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latin typeface="Arial" panose="020B0604020202020204" pitchFamily="34" charset="0"/>
                <a:ea typeface="Calibri" panose="020F0502020204030204" pitchFamily="34" charset="0"/>
              </a:rPr>
              <a:t>A maior razão dívida/PIB, </a:t>
            </a:r>
            <a:r>
              <a:rPr lang="pt-BR" sz="2600" b="0" i="1" spc="-10" dirty="0" err="1">
                <a:solidFill>
                  <a:schemeClr val="tx1"/>
                </a:solidFill>
                <a:latin typeface="Arial" panose="020B0604020202020204" pitchFamily="34" charset="0"/>
                <a:ea typeface="Calibri" panose="020F0502020204030204" pitchFamily="34" charset="0"/>
              </a:rPr>
              <a:t>ceteris</a:t>
            </a:r>
            <a:r>
              <a:rPr lang="pt-BR" sz="2600" b="0" i="1" spc="-10" dirty="0">
                <a:solidFill>
                  <a:schemeClr val="tx1"/>
                </a:solidFill>
                <a:latin typeface="Arial" panose="020B0604020202020204" pitchFamily="34" charset="0"/>
                <a:ea typeface="Calibri" panose="020F0502020204030204" pitchFamily="34" charset="0"/>
              </a:rPr>
              <a:t> </a:t>
            </a:r>
            <a:r>
              <a:rPr lang="pt-BR" sz="2600" b="0" i="1" spc="-10" dirty="0" err="1">
                <a:solidFill>
                  <a:schemeClr val="tx1"/>
                </a:solidFill>
                <a:latin typeface="Arial" panose="020B0604020202020204" pitchFamily="34" charset="0"/>
                <a:ea typeface="Calibri" panose="020F0502020204030204" pitchFamily="34" charset="0"/>
              </a:rPr>
              <a:t>paribus</a:t>
            </a:r>
            <a:r>
              <a:rPr lang="pt-BR" sz="2600" b="0" spc="-10" dirty="0">
                <a:solidFill>
                  <a:schemeClr val="tx1"/>
                </a:solidFill>
                <a:latin typeface="Arial" panose="020B0604020202020204" pitchFamily="34" charset="0"/>
                <a:ea typeface="Calibri" panose="020F0502020204030204" pitchFamily="34" charset="0"/>
              </a:rPr>
              <a:t>, aumenta o crescimento da razão dívida/PIB.</a:t>
            </a:r>
          </a:p>
          <a:p>
            <a:pPr marL="1176338" lvl="1"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Mo</a:t>
            </a:r>
            <a:r>
              <a:rPr lang="pt-BR" sz="2600" b="0" spc="-10" dirty="0">
                <a:solidFill>
                  <a:schemeClr val="tx1"/>
                </a:solidFill>
                <a:latin typeface="Arial" panose="020B0604020202020204" pitchFamily="34" charset="0"/>
                <a:ea typeface="Calibri" panose="020F0502020204030204" pitchFamily="34" charset="0"/>
              </a:rPr>
              <a:t>tivo: maior será a despesa com juros e, com isso, maior o déficit.</a:t>
            </a:r>
            <a:endParaRPr lang="pt-BR" sz="2600" b="0" dirty="0">
              <a:solidFill>
                <a:schemeClr val="tx1"/>
              </a:solidFill>
              <a:effectLst/>
              <a:latin typeface="Arial" panose="020B0604020202020204" pitchFamily="34" charset="0"/>
              <a:ea typeface="Calibri" panose="020F0502020204030204" pitchFamily="34" charset="0"/>
            </a:endParaRPr>
          </a:p>
        </p:txBody>
      </p:sp>
      <p:graphicFrame>
        <p:nvGraphicFramePr>
          <p:cNvPr id="6" name="Object 3">
            <a:extLst>
              <a:ext uri="{FF2B5EF4-FFF2-40B4-BE49-F238E27FC236}">
                <a16:creationId xmlns:a16="http://schemas.microsoft.com/office/drawing/2014/main" id="{AC401CFC-C7FC-468B-56A4-DBB0E773E4EC}"/>
              </a:ext>
            </a:extLst>
          </p:cNvPr>
          <p:cNvGraphicFramePr>
            <a:graphicFrameLocks/>
          </p:cNvGraphicFramePr>
          <p:nvPr>
            <p:extLst>
              <p:ext uri="{D42A27DB-BD31-4B8C-83A1-F6EECF244321}">
                <p14:modId xmlns:p14="http://schemas.microsoft.com/office/powerpoint/2010/main" val="356456416"/>
              </p:ext>
            </p:extLst>
          </p:nvPr>
        </p:nvGraphicFramePr>
        <p:xfrm>
          <a:off x="838200" y="1488995"/>
          <a:ext cx="5334000" cy="1330405"/>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5" name="Object 3">
                        <a:extLst>
                          <a:ext uri="{FF2B5EF4-FFF2-40B4-BE49-F238E27FC236}">
                            <a16:creationId xmlns:a16="http://schemas.microsoft.com/office/drawing/2014/main" id="{B00DB1E6-07A6-DD73-8CA3-5DD0C837659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88995"/>
                        <a:ext cx="5334000" cy="1330405"/>
                      </a:xfrm>
                      <a:prstGeom prst="rect">
                        <a:avLst/>
                      </a:prstGeom>
                      <a:solidFill>
                        <a:srgbClr val="F2F2F2"/>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7083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2D884DB-0879-AFB3-C759-DDE6E2C38F30}"/>
              </a:ext>
            </a:extLst>
          </p:cNvPr>
          <p:cNvSpPr txBox="1"/>
          <p:nvPr/>
        </p:nvSpPr>
        <p:spPr>
          <a:xfrm>
            <a:off x="152400" y="533400"/>
            <a:ext cx="11811000" cy="917495"/>
          </a:xfrm>
          <a:prstGeom prst="rect">
            <a:avLst/>
          </a:prstGeom>
          <a:noFill/>
        </p:spPr>
        <p:txBody>
          <a:bodyPr wrap="square">
            <a:spAutoFit/>
          </a:bodyPr>
          <a:lstStyle/>
          <a:p>
            <a:pPr marL="514350" lvl="0" indent="-514350" algn="just">
              <a:lnSpc>
                <a:spcPct val="107000"/>
              </a:lnSpc>
              <a:spcBef>
                <a:spcPts val="600"/>
              </a:spcBef>
              <a:spcAft>
                <a:spcPts val="600"/>
              </a:spcAft>
              <a:buFont typeface="+mj-lt"/>
              <a:buAutoNum type="alphaLcParenR" startAt="3"/>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A depreciação do Real frente ao Dólar, considerando nossas estatísticas fiscais de 2022, aumenta a DBGG e reduz a DLSP.</a:t>
            </a:r>
            <a:endParaRPr lang="pt-BR" sz="2600" b="0" dirty="0">
              <a:solidFill>
                <a:schemeClr val="tx1"/>
              </a:solidFill>
              <a:effectLst/>
              <a:latin typeface="Arial" panose="020B0604020202020204" pitchFamily="34" charset="0"/>
              <a:ea typeface="Calibri" panose="020F0502020204030204" pitchFamily="34" charset="0"/>
            </a:endParaRPr>
          </a:p>
        </p:txBody>
      </p:sp>
      <p:sp>
        <p:nvSpPr>
          <p:cNvPr id="4" name="CaixaDeTexto 3">
            <a:extLst>
              <a:ext uri="{FF2B5EF4-FFF2-40B4-BE49-F238E27FC236}">
                <a16:creationId xmlns:a16="http://schemas.microsoft.com/office/drawing/2014/main" id="{51BBDF24-FCAB-9939-B358-16451A1ED639}"/>
              </a:ext>
            </a:extLst>
          </p:cNvPr>
          <p:cNvSpPr txBox="1"/>
          <p:nvPr/>
        </p:nvSpPr>
        <p:spPr>
          <a:xfrm>
            <a:off x="8229600" y="955357"/>
            <a:ext cx="457200" cy="492443"/>
          </a:xfrm>
          <a:prstGeom prst="rect">
            <a:avLst/>
          </a:prstGeom>
          <a:noFill/>
        </p:spPr>
        <p:txBody>
          <a:bodyPr wrap="square" rtlCol="0">
            <a:spAutoFit/>
          </a:bodyPr>
          <a:lstStyle/>
          <a:p>
            <a:r>
              <a:rPr lang="pt-BR" sz="2600" dirty="0">
                <a:solidFill>
                  <a:srgbClr val="C00000"/>
                </a:solidFill>
                <a:latin typeface="Calibri" panose="020F0502020204030204" pitchFamily="34" charset="0"/>
                <a:cs typeface="Calibri" panose="020F0502020204030204" pitchFamily="34" charset="0"/>
              </a:rPr>
              <a:t>V</a:t>
            </a:r>
          </a:p>
        </p:txBody>
      </p:sp>
      <p:sp>
        <p:nvSpPr>
          <p:cNvPr id="5" name="CaixaDeTexto 4">
            <a:extLst>
              <a:ext uri="{FF2B5EF4-FFF2-40B4-BE49-F238E27FC236}">
                <a16:creationId xmlns:a16="http://schemas.microsoft.com/office/drawing/2014/main" id="{D3781F5E-A65D-66B6-6BC1-20C0AC618F86}"/>
              </a:ext>
            </a:extLst>
          </p:cNvPr>
          <p:cNvSpPr txBox="1"/>
          <p:nvPr/>
        </p:nvSpPr>
        <p:spPr>
          <a:xfrm>
            <a:off x="704850" y="1524000"/>
            <a:ext cx="11268075" cy="5232330"/>
          </a:xfrm>
          <a:prstGeom prst="rect">
            <a:avLst/>
          </a:prstGeom>
          <a:noFill/>
        </p:spPr>
        <p:txBody>
          <a:bodyPr wrap="square">
            <a:spAutoFit/>
          </a:bodyPr>
          <a:lstStyle/>
          <a:p>
            <a:pPr marL="457200" lvl="0"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latin typeface="Arial" panose="020B0604020202020204" pitchFamily="34" charset="0"/>
                <a:ea typeface="Calibri" panose="020F0502020204030204" pitchFamily="34" charset="0"/>
              </a:rPr>
              <a:t>A dívida governamental pode ser dividida em interna e externa. Logo, quando a taxa de câmbio se altera o valor da dívida em reais se altera.</a:t>
            </a:r>
          </a:p>
          <a:p>
            <a:pPr marL="1176338" lvl="1"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No caso da DBGG, </a:t>
            </a:r>
            <a:r>
              <a:rPr lang="pt-BR" sz="2600" b="0" spc="-10" dirty="0">
                <a:solidFill>
                  <a:schemeClr val="tx1"/>
                </a:solidFill>
                <a:latin typeface="Arial" panose="020B0604020202020204" pitchFamily="34" charset="0"/>
                <a:ea typeface="Calibri" panose="020F0502020204030204" pitchFamily="34" charset="0"/>
              </a:rPr>
              <a:t>uma depreciação do real (apreciação do dólar) aumentará o valor da dívida governamental em reais.</a:t>
            </a:r>
          </a:p>
          <a:p>
            <a:pPr marL="1176338" lvl="1"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No caso da DLSP, </a:t>
            </a:r>
            <a:r>
              <a:rPr lang="pt-BR" sz="2600" b="0" spc="-10" dirty="0">
                <a:solidFill>
                  <a:schemeClr val="tx1"/>
                </a:solidFill>
                <a:latin typeface="Arial" panose="020B0604020202020204" pitchFamily="34" charset="0"/>
                <a:ea typeface="Calibri" panose="020F0502020204030204" pitchFamily="34" charset="0"/>
              </a:rPr>
              <a:t>uma depreciação do real (apreciação do dólar) diminuirá o valor da dívida governamental em reais, pois a DLSP é calculada considerando o valor das reservas internacionais do Bacen, que superam a dívida externa governamental. Logo, quando o dólar se aprecia, sendo o governo credor líquido em moeda estrangeira, teremos uma redução da dívida em reais.</a:t>
            </a:r>
          </a:p>
          <a:p>
            <a:pPr marL="457200" lvl="0" indent="-457200" algn="just">
              <a:lnSpc>
                <a:spcPct val="107000"/>
              </a:lnSpc>
              <a:spcBef>
                <a:spcPts val="600"/>
              </a:spcBef>
              <a:spcAft>
                <a:spcPts val="600"/>
              </a:spcAft>
              <a:buFont typeface="Wingdings" panose="05000000000000000000" pitchFamily="2" charset="2"/>
              <a:buChar char="§"/>
              <a:tabLst>
                <a:tab pos="-457200" algn="l"/>
              </a:tabLst>
            </a:pPr>
            <a:endParaRPr lang="pt-BR" sz="2600" b="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28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92413AC-590C-57F6-EB49-868DF177C83F}"/>
              </a:ext>
            </a:extLst>
          </p:cNvPr>
          <p:cNvSpPr txBox="1"/>
          <p:nvPr/>
        </p:nvSpPr>
        <p:spPr>
          <a:xfrm>
            <a:off x="152400" y="533400"/>
            <a:ext cx="11811000" cy="917495"/>
          </a:xfrm>
          <a:prstGeom prst="rect">
            <a:avLst/>
          </a:prstGeom>
          <a:noFill/>
        </p:spPr>
        <p:txBody>
          <a:bodyPr wrap="square">
            <a:spAutoFit/>
          </a:bodyPr>
          <a:lstStyle/>
          <a:p>
            <a:pPr marL="514350" lvl="0" indent="-514350" algn="just">
              <a:lnSpc>
                <a:spcPct val="107000"/>
              </a:lnSpc>
              <a:spcBef>
                <a:spcPts val="600"/>
              </a:spcBef>
              <a:spcAft>
                <a:spcPts val="600"/>
              </a:spcAft>
              <a:buFont typeface="+mj-lt"/>
              <a:buAutoNum type="alphaLcParenR" startAt="4"/>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O aumento de 1 ponto percentual na taxa Selic aumenta a despesa com juros em 1 ponto percentual.</a:t>
            </a:r>
            <a:endParaRPr lang="pt-BR" sz="2600" b="0" dirty="0">
              <a:solidFill>
                <a:schemeClr val="tx1"/>
              </a:solidFill>
              <a:effectLst/>
              <a:latin typeface="Arial" panose="020B0604020202020204" pitchFamily="34" charset="0"/>
              <a:ea typeface="Calibri" panose="020F0502020204030204" pitchFamily="34" charset="0"/>
            </a:endParaRPr>
          </a:p>
        </p:txBody>
      </p:sp>
      <p:sp>
        <p:nvSpPr>
          <p:cNvPr id="4" name="CaixaDeTexto 3">
            <a:extLst>
              <a:ext uri="{FF2B5EF4-FFF2-40B4-BE49-F238E27FC236}">
                <a16:creationId xmlns:a16="http://schemas.microsoft.com/office/drawing/2014/main" id="{E2B2B5DE-9AA6-4C75-4D2B-7E0396A023C8}"/>
              </a:ext>
            </a:extLst>
          </p:cNvPr>
          <p:cNvSpPr txBox="1"/>
          <p:nvPr/>
        </p:nvSpPr>
        <p:spPr>
          <a:xfrm>
            <a:off x="4953000" y="955357"/>
            <a:ext cx="457200" cy="492443"/>
          </a:xfrm>
          <a:prstGeom prst="rect">
            <a:avLst/>
          </a:prstGeom>
          <a:noFill/>
        </p:spPr>
        <p:txBody>
          <a:bodyPr wrap="square" rtlCol="0">
            <a:spAutoFit/>
          </a:bodyPr>
          <a:lstStyle/>
          <a:p>
            <a:r>
              <a:rPr lang="pt-BR" sz="2600" dirty="0">
                <a:solidFill>
                  <a:srgbClr val="C00000"/>
                </a:solidFill>
                <a:latin typeface="Calibri" panose="020F0502020204030204" pitchFamily="34" charset="0"/>
                <a:cs typeface="Calibri" panose="020F0502020204030204" pitchFamily="34" charset="0"/>
              </a:rPr>
              <a:t>F</a:t>
            </a:r>
          </a:p>
        </p:txBody>
      </p:sp>
      <p:sp>
        <p:nvSpPr>
          <p:cNvPr id="5" name="CaixaDeTexto 4">
            <a:extLst>
              <a:ext uri="{FF2B5EF4-FFF2-40B4-BE49-F238E27FC236}">
                <a16:creationId xmlns:a16="http://schemas.microsoft.com/office/drawing/2014/main" id="{5E36C873-8DAA-FC90-4860-CDF54BD122F0}"/>
              </a:ext>
            </a:extLst>
          </p:cNvPr>
          <p:cNvSpPr txBox="1"/>
          <p:nvPr/>
        </p:nvSpPr>
        <p:spPr>
          <a:xfrm>
            <a:off x="685800" y="1600200"/>
            <a:ext cx="11277600" cy="917495"/>
          </a:xfrm>
          <a:prstGeom prst="rect">
            <a:avLst/>
          </a:prstGeom>
          <a:noFill/>
        </p:spPr>
        <p:txBody>
          <a:bodyPr wrap="square">
            <a:spAutoFit/>
          </a:bodyPr>
          <a:lstStyle/>
          <a:p>
            <a:pPr marL="457200" lvl="0" indent="-457200" algn="just">
              <a:lnSpc>
                <a:spcPct val="107000"/>
              </a:lnSpc>
              <a:spcBef>
                <a:spcPts val="600"/>
              </a:spcBef>
              <a:spcAft>
                <a:spcPts val="600"/>
              </a:spcAft>
              <a:buFont typeface="Wingdings" panose="05000000000000000000" pitchFamily="2" charset="2"/>
              <a:buChar char="§"/>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A taxa de juros incidente sobre a dívida não é a Selic. Como vimos, apenas parte da dívida governamental está indexada à Selic.</a:t>
            </a:r>
            <a:endParaRPr lang="pt-BR" sz="2600" b="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39539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D0DBF97-521A-7FF3-F422-A31211E9C176}"/>
              </a:ext>
            </a:extLst>
          </p:cNvPr>
          <p:cNvSpPr txBox="1"/>
          <p:nvPr/>
        </p:nvSpPr>
        <p:spPr>
          <a:xfrm>
            <a:off x="152400" y="494185"/>
            <a:ext cx="11811000" cy="2630015"/>
          </a:xfrm>
          <a:prstGeom prst="rect">
            <a:avLst/>
          </a:prstGeom>
          <a:noFill/>
        </p:spPr>
        <p:txBody>
          <a:bodyPr wrap="square">
            <a:spAutoFit/>
          </a:bodyPr>
          <a:lstStyle/>
          <a:p>
            <a:pPr marL="514350" lvl="0" indent="-514350" algn="just">
              <a:lnSpc>
                <a:spcPct val="107000"/>
              </a:lnSpc>
              <a:spcBef>
                <a:spcPts val="600"/>
              </a:spcBef>
              <a:spcAft>
                <a:spcPts val="600"/>
              </a:spcAft>
              <a:buFont typeface="+mj-lt"/>
              <a:buAutoNum type="arabicParenR" startAt="2"/>
              <a:tabLst>
                <a:tab pos="-457200" algn="l"/>
              </a:tabLst>
            </a:pPr>
            <a:r>
              <a:rPr lang="pt-BR" sz="2600" b="0" spc="-10" dirty="0">
                <a:solidFill>
                  <a:schemeClr val="tx1"/>
                </a:solidFill>
                <a:effectLst/>
                <a:latin typeface="Arial" panose="020B0604020202020204" pitchFamily="34" charset="0"/>
                <a:ea typeface="Calibri" panose="020F0502020204030204" pitchFamily="34" charset="0"/>
              </a:rPr>
              <a:t>Suponha um país que em um determinado ano teve uma taxa de juros real de 3% a.a. e um superávit fiscal primário igual a 4% do PIB. Calcule a taxa de crescimento real anualizada do PIB (% a.a.), sabendo que ao longo do ano houve uma queda de 50% para 45% na razão dívida/PIB. Use a aproximação (1+r)/(1+g)≈1+r-g. Agora que você calculou, explique o resultado encontrado.</a:t>
            </a:r>
            <a:endParaRPr lang="pt-BR" sz="2600" b="0" dirty="0">
              <a:solidFill>
                <a:schemeClr val="tx1"/>
              </a:solidFill>
              <a:effectLst/>
              <a:latin typeface="Arial" panose="020B0604020202020204" pitchFamily="34" charset="0"/>
              <a:ea typeface="Calibri" panose="020F0502020204030204" pitchFamily="34" charset="0"/>
            </a:endParaRPr>
          </a:p>
        </p:txBody>
      </p:sp>
      <p:sp>
        <p:nvSpPr>
          <p:cNvPr id="4" name="Rectangle 20">
            <a:extLst>
              <a:ext uri="{FF2B5EF4-FFF2-40B4-BE49-F238E27FC236}">
                <a16:creationId xmlns:a16="http://schemas.microsoft.com/office/drawing/2014/main" id="{407C4CCB-1A8E-0E39-8A9E-65A1F1CFA0A2}"/>
              </a:ext>
            </a:extLst>
          </p:cNvPr>
          <p:cNvSpPr>
            <a:spLocks noChangeArrowheads="1"/>
          </p:cNvSpPr>
          <p:nvPr/>
        </p:nvSpPr>
        <p:spPr bwMode="auto">
          <a:xfrm>
            <a:off x="685800" y="3505200"/>
            <a:ext cx="11277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10000"/>
              </a:spcBef>
              <a:spcAft>
                <a:spcPct val="10000"/>
              </a:spcAft>
              <a:buClr>
                <a:schemeClr val="tx1"/>
              </a:buClr>
              <a:buFont typeface="Wingdings" panose="05000000000000000000" pitchFamily="2" charset="2"/>
              <a:buChar char="§"/>
            </a:pPr>
            <a:r>
              <a:rPr lang="pt-BR" altLang="en-US" sz="2800" dirty="0">
                <a:latin typeface="Calibri" panose="020F0502020204030204" pitchFamily="34" charset="0"/>
              </a:rPr>
              <a:t>A dívida do governo no final do ano </a:t>
            </a:r>
            <a:r>
              <a:rPr lang="pt-BR" altLang="en-US" sz="2800" i="1" dirty="0">
                <a:latin typeface="Calibri" panose="020F0502020204030204" pitchFamily="34" charset="0"/>
              </a:rPr>
              <a:t>t</a:t>
            </a:r>
            <a:r>
              <a:rPr lang="pt-BR" altLang="en-US" sz="2800" dirty="0">
                <a:latin typeface="Calibri" panose="020F0502020204030204" pitchFamily="34" charset="0"/>
              </a:rPr>
              <a:t> é dada por:</a:t>
            </a:r>
          </a:p>
          <a:p>
            <a:pPr algn="just" eaLnBrk="1" hangingPunct="1">
              <a:spcBef>
                <a:spcPct val="10000"/>
              </a:spcBef>
              <a:spcAft>
                <a:spcPct val="10000"/>
              </a:spcAft>
              <a:buClr>
                <a:schemeClr val="tx1"/>
              </a:buClr>
              <a:buFont typeface="Wingdings" panose="05000000000000000000" pitchFamily="2" charset="2"/>
              <a:buChar char="§"/>
            </a:pPr>
            <a:endParaRPr lang="pt-BR" altLang="en-US" sz="2800" dirty="0">
              <a:latin typeface="Calibri" panose="020F0502020204030204" pitchFamily="34" charset="0"/>
            </a:endParaRPr>
          </a:p>
          <a:p>
            <a:pPr algn="just" eaLnBrk="1" hangingPunct="1">
              <a:spcBef>
                <a:spcPct val="10000"/>
              </a:spcBef>
              <a:spcAft>
                <a:spcPct val="10000"/>
              </a:spcAft>
              <a:buClr>
                <a:schemeClr val="tx1"/>
              </a:buClr>
              <a:buFont typeface="Wingdings" panose="05000000000000000000" pitchFamily="2" charset="2"/>
              <a:buChar char="§"/>
            </a:pPr>
            <a:endParaRPr lang="pt-BR" altLang="en-US" sz="2800" dirty="0">
              <a:latin typeface="Calibri" panose="020F0502020204030204" pitchFamily="34" charset="0"/>
            </a:endParaRPr>
          </a:p>
          <a:p>
            <a:pPr algn="just" eaLnBrk="1" hangingPunct="1">
              <a:spcBef>
                <a:spcPct val="10000"/>
              </a:spcBef>
              <a:spcAft>
                <a:spcPct val="10000"/>
              </a:spcAft>
              <a:buClr>
                <a:schemeClr val="tx1"/>
              </a:buClr>
              <a:buFont typeface="Wingdings" panose="05000000000000000000" pitchFamily="2" charset="2"/>
              <a:buChar char="§"/>
            </a:pPr>
            <a:r>
              <a:rPr lang="pt-BR" altLang="en-US" sz="2800" b="0" dirty="0">
                <a:latin typeface="Calibri" panose="020F0502020204030204" pitchFamily="34" charset="0"/>
              </a:rPr>
              <a:t>Dividindo todos os valores pelo PIB do ano T podemos obter a razão dívida/PIB.</a:t>
            </a:r>
          </a:p>
          <a:p>
            <a:pPr algn="just" eaLnBrk="1" hangingPunct="1">
              <a:spcBef>
                <a:spcPct val="10000"/>
              </a:spcBef>
              <a:spcAft>
                <a:spcPct val="10000"/>
              </a:spcAft>
              <a:buClr>
                <a:srgbClr val="003300"/>
              </a:buClr>
              <a:buFont typeface="Wingdings" panose="05000000000000000000" pitchFamily="2" charset="2"/>
              <a:buChar char="§"/>
            </a:pPr>
            <a:endParaRPr lang="pt-BR" altLang="en-US" sz="2800" dirty="0">
              <a:latin typeface="Calibri" panose="020F0502020204030204" pitchFamily="34" charset="0"/>
            </a:endParaRPr>
          </a:p>
          <a:p>
            <a:pPr algn="just" eaLnBrk="1" hangingPunct="1">
              <a:spcBef>
                <a:spcPct val="10000"/>
              </a:spcBef>
              <a:spcAft>
                <a:spcPct val="10000"/>
              </a:spcAft>
              <a:buClr>
                <a:srgbClr val="003300"/>
              </a:buClr>
              <a:buFont typeface="Wingdings" panose="05000000000000000000" pitchFamily="2" charset="2"/>
              <a:buChar char="§"/>
            </a:pPr>
            <a:endParaRPr lang="pt-BR" altLang="en-US" sz="2800" dirty="0">
              <a:latin typeface="Calibri" panose="020F0502020204030204" pitchFamily="34" charset="0"/>
            </a:endParaRPr>
          </a:p>
        </p:txBody>
      </p:sp>
      <p:graphicFrame>
        <p:nvGraphicFramePr>
          <p:cNvPr id="5" name="Object 21">
            <a:extLst>
              <a:ext uri="{FF2B5EF4-FFF2-40B4-BE49-F238E27FC236}">
                <a16:creationId xmlns:a16="http://schemas.microsoft.com/office/drawing/2014/main" id="{4797AF44-0D90-9400-9A4B-D413DD15ECD8}"/>
              </a:ext>
            </a:extLst>
          </p:cNvPr>
          <p:cNvGraphicFramePr>
            <a:graphicFrameLocks/>
          </p:cNvGraphicFramePr>
          <p:nvPr>
            <p:extLst>
              <p:ext uri="{D42A27DB-BD31-4B8C-83A1-F6EECF244321}">
                <p14:modId xmlns:p14="http://schemas.microsoft.com/office/powerpoint/2010/main" val="2918104028"/>
              </p:ext>
            </p:extLst>
          </p:nvPr>
        </p:nvGraphicFramePr>
        <p:xfrm>
          <a:off x="1143000" y="4114800"/>
          <a:ext cx="6400800" cy="762000"/>
        </p:xfrm>
        <a:graphic>
          <a:graphicData uri="http://schemas.openxmlformats.org/presentationml/2006/ole">
            <mc:AlternateContent xmlns:mc="http://schemas.openxmlformats.org/markup-compatibility/2006">
              <mc:Choice xmlns:v="urn:schemas-microsoft-com:vml" Requires="v">
                <p:oleObj name="Equation" r:id="rId2" imgW="2095500" imgH="241300" progId="Equation.DSMT4">
                  <p:embed/>
                </p:oleObj>
              </mc:Choice>
              <mc:Fallback>
                <p:oleObj name="Equation" r:id="rId2" imgW="2095500" imgH="241300" progId="Equation.DSMT4">
                  <p:embed/>
                  <p:pic>
                    <p:nvPicPr>
                      <p:cNvPr id="4" name="Object 21">
                        <a:extLst>
                          <a:ext uri="{FF2B5EF4-FFF2-40B4-BE49-F238E27FC236}">
                            <a16:creationId xmlns:a16="http://schemas.microsoft.com/office/drawing/2014/main" id="{99E5C571-9EA8-1957-0A3C-5EF3413472E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14800"/>
                        <a:ext cx="6400800" cy="762000"/>
                      </a:xfrm>
                      <a:prstGeom prst="rect">
                        <a:avLst/>
                      </a:prstGeom>
                      <a:solidFill>
                        <a:srgbClr val="F2F2F2"/>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4753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AF17AA15-5CD4-3058-315C-4F94E0E6B475}"/>
              </a:ext>
            </a:extLst>
          </p:cNvPr>
          <p:cNvGraphicFramePr>
            <a:graphicFrameLocks/>
          </p:cNvGraphicFramePr>
          <p:nvPr>
            <p:extLst>
              <p:ext uri="{D42A27DB-BD31-4B8C-83A1-F6EECF244321}">
                <p14:modId xmlns:p14="http://schemas.microsoft.com/office/powerpoint/2010/main" val="4044641963"/>
              </p:ext>
            </p:extLst>
          </p:nvPr>
        </p:nvGraphicFramePr>
        <p:xfrm>
          <a:off x="685800" y="1295638"/>
          <a:ext cx="5697528" cy="1220222"/>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2" name="Object 3">
                        <a:extLst>
                          <a:ext uri="{FF2B5EF4-FFF2-40B4-BE49-F238E27FC236}">
                            <a16:creationId xmlns:a16="http://schemas.microsoft.com/office/drawing/2014/main" id="{C62FE1F1-271B-BEA9-770D-35265BFDFF6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638"/>
                        <a:ext cx="5697528" cy="1220222"/>
                      </a:xfrm>
                      <a:prstGeom prst="rect">
                        <a:avLst/>
                      </a:prstGeom>
                      <a:solidFill>
                        <a:srgbClr val="F2F2F2"/>
                      </a:solidFill>
                      <a:ln w="9525">
                        <a:solidFill>
                          <a:schemeClr val="tx1"/>
                        </a:solidFill>
                        <a:miter lim="800000"/>
                        <a:headEnd/>
                        <a:tailEnd/>
                      </a:ln>
                    </p:spPr>
                  </p:pic>
                </p:oleObj>
              </mc:Fallback>
            </mc:AlternateContent>
          </a:graphicData>
        </a:graphic>
      </p:graphicFrame>
      <p:graphicFrame>
        <p:nvGraphicFramePr>
          <p:cNvPr id="4" name="Object 3">
            <a:extLst>
              <a:ext uri="{FF2B5EF4-FFF2-40B4-BE49-F238E27FC236}">
                <a16:creationId xmlns:a16="http://schemas.microsoft.com/office/drawing/2014/main" id="{8BA59756-982E-B443-5BE4-C831E4C927FF}"/>
              </a:ext>
            </a:extLst>
          </p:cNvPr>
          <p:cNvGraphicFramePr>
            <a:graphicFrameLocks/>
          </p:cNvGraphicFramePr>
          <p:nvPr>
            <p:extLst>
              <p:ext uri="{D42A27DB-BD31-4B8C-83A1-F6EECF244321}">
                <p14:modId xmlns:p14="http://schemas.microsoft.com/office/powerpoint/2010/main" val="379527038"/>
              </p:ext>
            </p:extLst>
          </p:nvPr>
        </p:nvGraphicFramePr>
        <p:xfrm>
          <a:off x="685800" y="2783089"/>
          <a:ext cx="5651289" cy="798311"/>
        </p:xfrm>
        <a:graphic>
          <a:graphicData uri="http://schemas.openxmlformats.org/presentationml/2006/ole">
            <mc:AlternateContent xmlns:mc="http://schemas.openxmlformats.org/markup-compatibility/2006">
              <mc:Choice xmlns:v="urn:schemas-microsoft-com:vml" Requires="v">
                <p:oleObj name="Equation" r:id="rId4" imgW="2222280" imgH="304560" progId="Equation.DSMT4">
                  <p:embed/>
                </p:oleObj>
              </mc:Choice>
              <mc:Fallback>
                <p:oleObj name="Equation" r:id="rId4" imgW="2222280" imgH="304560" progId="Equation.DSMT4">
                  <p:embed/>
                  <p:pic>
                    <p:nvPicPr>
                      <p:cNvPr id="3" name="Object 3">
                        <a:extLst>
                          <a:ext uri="{FF2B5EF4-FFF2-40B4-BE49-F238E27FC236}">
                            <a16:creationId xmlns:a16="http://schemas.microsoft.com/office/drawing/2014/main" id="{51FF0A0D-0269-E337-7D0C-589EAA93FBB1}"/>
                          </a:ext>
                        </a:extLst>
                      </p:cNvPr>
                      <p:cNvPicPr>
                        <a:picLocks noChangeArrowheads="1"/>
                      </p:cNvPicPr>
                      <p:nvPr/>
                    </p:nvPicPr>
                    <p:blipFill>
                      <a:blip r:embed="rId5"/>
                      <a:srcRect/>
                      <a:stretch>
                        <a:fillRect/>
                      </a:stretch>
                    </p:blipFill>
                    <p:spPr bwMode="auto">
                      <a:xfrm>
                        <a:off x="685800" y="2783089"/>
                        <a:ext cx="5651289" cy="798311"/>
                      </a:xfrm>
                      <a:prstGeom prst="rect">
                        <a:avLst/>
                      </a:prstGeom>
                      <a:noFill/>
                      <a:ln w="9525">
                        <a:solidFill>
                          <a:schemeClr val="tx1"/>
                        </a:solidFill>
                        <a:miter lim="800000"/>
                        <a:headEnd/>
                        <a:tailEnd/>
                      </a:ln>
                    </p:spPr>
                  </p:pic>
                </p:oleObj>
              </mc:Fallback>
            </mc:AlternateContent>
          </a:graphicData>
        </a:graphic>
      </p:graphicFrame>
      <p:graphicFrame>
        <p:nvGraphicFramePr>
          <p:cNvPr id="5" name="Object 3">
            <a:extLst>
              <a:ext uri="{FF2B5EF4-FFF2-40B4-BE49-F238E27FC236}">
                <a16:creationId xmlns:a16="http://schemas.microsoft.com/office/drawing/2014/main" id="{D950F331-820E-C169-4444-B9AD85DFF6C6}"/>
              </a:ext>
            </a:extLst>
          </p:cNvPr>
          <p:cNvGraphicFramePr>
            <a:graphicFrameLocks/>
          </p:cNvGraphicFramePr>
          <p:nvPr>
            <p:extLst>
              <p:ext uri="{D42A27DB-BD31-4B8C-83A1-F6EECF244321}">
                <p14:modId xmlns:p14="http://schemas.microsoft.com/office/powerpoint/2010/main" val="2831470868"/>
              </p:ext>
            </p:extLst>
          </p:nvPr>
        </p:nvGraphicFramePr>
        <p:xfrm>
          <a:off x="685800" y="3854836"/>
          <a:ext cx="4414838" cy="1098164"/>
        </p:xfrm>
        <a:graphic>
          <a:graphicData uri="http://schemas.openxmlformats.org/presentationml/2006/ole">
            <mc:AlternateContent xmlns:mc="http://schemas.openxmlformats.org/markup-compatibility/2006">
              <mc:Choice xmlns:v="urn:schemas-microsoft-com:vml" Requires="v">
                <p:oleObj name="Equation" r:id="rId6" imgW="1714320" imgH="419040" progId="Equation.DSMT4">
                  <p:embed/>
                </p:oleObj>
              </mc:Choice>
              <mc:Fallback>
                <p:oleObj name="Equation" r:id="rId6" imgW="1714320" imgH="419040" progId="Equation.DSMT4">
                  <p:embed/>
                  <p:pic>
                    <p:nvPicPr>
                      <p:cNvPr id="4" name="Object 3">
                        <a:extLst>
                          <a:ext uri="{FF2B5EF4-FFF2-40B4-BE49-F238E27FC236}">
                            <a16:creationId xmlns:a16="http://schemas.microsoft.com/office/drawing/2014/main" id="{0F86061E-5A4D-0547-7CF6-E644C07C6F20}"/>
                          </a:ext>
                        </a:extLst>
                      </p:cNvPr>
                      <p:cNvPicPr>
                        <a:picLocks noChangeArrowheads="1"/>
                      </p:cNvPicPr>
                      <p:nvPr/>
                    </p:nvPicPr>
                    <p:blipFill>
                      <a:blip r:embed="rId7"/>
                      <a:srcRect/>
                      <a:stretch>
                        <a:fillRect/>
                      </a:stretch>
                    </p:blipFill>
                    <p:spPr bwMode="auto">
                      <a:xfrm>
                        <a:off x="685800" y="3854836"/>
                        <a:ext cx="4414838" cy="1098164"/>
                      </a:xfrm>
                      <a:prstGeom prst="rect">
                        <a:avLst/>
                      </a:prstGeom>
                      <a:noFill/>
                      <a:ln w="9525">
                        <a:solidFill>
                          <a:schemeClr val="tx1"/>
                        </a:solidFill>
                        <a:miter lim="800000"/>
                        <a:headEnd/>
                        <a:tailEnd/>
                      </a:ln>
                    </p:spPr>
                  </p:pic>
                </p:oleObj>
              </mc:Fallback>
            </mc:AlternateContent>
          </a:graphicData>
        </a:graphic>
      </p:graphicFrame>
      <p:graphicFrame>
        <p:nvGraphicFramePr>
          <p:cNvPr id="6" name="Object 3">
            <a:extLst>
              <a:ext uri="{FF2B5EF4-FFF2-40B4-BE49-F238E27FC236}">
                <a16:creationId xmlns:a16="http://schemas.microsoft.com/office/drawing/2014/main" id="{CD271643-678B-021D-B0D1-EC583E828916}"/>
              </a:ext>
            </a:extLst>
          </p:cNvPr>
          <p:cNvGraphicFramePr>
            <a:graphicFrameLocks/>
          </p:cNvGraphicFramePr>
          <p:nvPr>
            <p:extLst>
              <p:ext uri="{D42A27DB-BD31-4B8C-83A1-F6EECF244321}">
                <p14:modId xmlns:p14="http://schemas.microsoft.com/office/powerpoint/2010/main" val="1715542050"/>
              </p:ext>
            </p:extLst>
          </p:nvPr>
        </p:nvGraphicFramePr>
        <p:xfrm>
          <a:off x="5634955" y="4091593"/>
          <a:ext cx="2747045" cy="632807"/>
        </p:xfrm>
        <a:graphic>
          <a:graphicData uri="http://schemas.openxmlformats.org/presentationml/2006/ole">
            <mc:AlternateContent xmlns:mc="http://schemas.openxmlformats.org/markup-compatibility/2006">
              <mc:Choice xmlns:v="urn:schemas-microsoft-com:vml" Requires="v">
                <p:oleObj name="Equation" r:id="rId8" imgW="1079280" imgH="241200" progId="Equation.DSMT4">
                  <p:embed/>
                </p:oleObj>
              </mc:Choice>
              <mc:Fallback>
                <p:oleObj name="Equation" r:id="rId8" imgW="1079280" imgH="241200" progId="Equation.DSMT4">
                  <p:embed/>
                  <p:pic>
                    <p:nvPicPr>
                      <p:cNvPr id="5" name="Object 3">
                        <a:extLst>
                          <a:ext uri="{FF2B5EF4-FFF2-40B4-BE49-F238E27FC236}">
                            <a16:creationId xmlns:a16="http://schemas.microsoft.com/office/drawing/2014/main" id="{F320FDEF-C29E-38B7-EE31-703B211360F0}"/>
                          </a:ext>
                        </a:extLst>
                      </p:cNvPr>
                      <p:cNvPicPr>
                        <a:picLocks noChangeArrowheads="1"/>
                      </p:cNvPicPr>
                      <p:nvPr/>
                    </p:nvPicPr>
                    <p:blipFill>
                      <a:blip r:embed="rId9"/>
                      <a:srcRect/>
                      <a:stretch>
                        <a:fillRect/>
                      </a:stretch>
                    </p:blipFill>
                    <p:spPr bwMode="auto">
                      <a:xfrm>
                        <a:off x="5634955" y="4091593"/>
                        <a:ext cx="2747045" cy="632807"/>
                      </a:xfrm>
                      <a:prstGeom prst="rect">
                        <a:avLst/>
                      </a:prstGeom>
                      <a:solidFill>
                        <a:srgbClr val="F2F2F2"/>
                      </a:solidFill>
                      <a:ln w="9525">
                        <a:solidFill>
                          <a:schemeClr val="tx1"/>
                        </a:solidFill>
                        <a:miter lim="800000"/>
                        <a:headEnd/>
                        <a:tailEnd/>
                      </a:ln>
                    </p:spPr>
                  </p:pic>
                </p:oleObj>
              </mc:Fallback>
            </mc:AlternateContent>
          </a:graphicData>
        </a:graphic>
      </p:graphicFrame>
      <p:sp>
        <p:nvSpPr>
          <p:cNvPr id="7" name="CaixaDeTexto 6">
            <a:extLst>
              <a:ext uri="{FF2B5EF4-FFF2-40B4-BE49-F238E27FC236}">
                <a16:creationId xmlns:a16="http://schemas.microsoft.com/office/drawing/2014/main" id="{A43993B0-6822-5429-BA88-C3F0CBED79A7}"/>
              </a:ext>
            </a:extLst>
          </p:cNvPr>
          <p:cNvSpPr txBox="1"/>
          <p:nvPr/>
        </p:nvSpPr>
        <p:spPr>
          <a:xfrm>
            <a:off x="251520" y="458450"/>
            <a:ext cx="11635680" cy="769441"/>
          </a:xfrm>
          <a:prstGeom prst="rect">
            <a:avLst/>
          </a:prstGeom>
          <a:noFill/>
        </p:spPr>
        <p:txBody>
          <a:bodyPr wrap="square" rtlCol="0">
            <a:spAutoFit/>
          </a:bodyPr>
          <a:lstStyle/>
          <a:p>
            <a:pPr marL="342900" indent="-342900" algn="just">
              <a:buFont typeface="Wingdings" panose="05000000000000000000" pitchFamily="2" charset="2"/>
              <a:buChar char="§"/>
            </a:pPr>
            <a:r>
              <a:rPr lang="pt-BR" sz="2200" dirty="0">
                <a:solidFill>
                  <a:schemeClr val="tx1"/>
                </a:solidFill>
                <a:latin typeface="Arial" panose="020B0604020202020204" pitchFamily="34" charset="0"/>
                <a:cs typeface="Arial" panose="020B0604020202020204" pitchFamily="34" charset="0"/>
              </a:rPr>
              <a:t>Como acabamos de ver, a variação da razão dívida/PIB pode ser escrita, de forma aproximada, da seguinte forma.</a:t>
            </a:r>
          </a:p>
        </p:txBody>
      </p:sp>
      <p:cxnSp>
        <p:nvCxnSpPr>
          <p:cNvPr id="8" name="Conector de Seta Reta 7">
            <a:extLst>
              <a:ext uri="{FF2B5EF4-FFF2-40B4-BE49-F238E27FC236}">
                <a16:creationId xmlns:a16="http://schemas.microsoft.com/office/drawing/2014/main" id="{CD6324A8-F183-E4FB-E412-6E35AE0F351F}"/>
              </a:ext>
            </a:extLst>
          </p:cNvPr>
          <p:cNvCxnSpPr>
            <a:cxnSpLocks/>
          </p:cNvCxnSpPr>
          <p:nvPr/>
        </p:nvCxnSpPr>
        <p:spPr>
          <a:xfrm>
            <a:off x="729466" y="2506808"/>
            <a:ext cx="0" cy="236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3B2B06EE-EF54-050D-E9B8-811A8484B151}"/>
              </a:ext>
            </a:extLst>
          </p:cNvPr>
          <p:cNvCxnSpPr>
            <a:cxnSpLocks/>
          </p:cNvCxnSpPr>
          <p:nvPr/>
        </p:nvCxnSpPr>
        <p:spPr>
          <a:xfrm>
            <a:off x="5114395" y="4343400"/>
            <a:ext cx="5244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3241DD12-41F6-21DF-1910-97A763E346AC}"/>
              </a:ext>
            </a:extLst>
          </p:cNvPr>
          <p:cNvSpPr txBox="1"/>
          <p:nvPr/>
        </p:nvSpPr>
        <p:spPr>
          <a:xfrm>
            <a:off x="251520" y="5089029"/>
            <a:ext cx="11711880" cy="1692771"/>
          </a:xfrm>
          <a:prstGeom prst="rect">
            <a:avLst/>
          </a:prstGeom>
          <a:noFill/>
        </p:spPr>
        <p:txBody>
          <a:bodyPr wrap="square" rtlCol="0">
            <a:spAutoFit/>
          </a:bodyPr>
          <a:lstStyle/>
          <a:p>
            <a:pPr marL="342900" indent="-342900" algn="just">
              <a:buFont typeface="Wingdings" panose="05000000000000000000" pitchFamily="2" charset="2"/>
              <a:buChar char="§"/>
            </a:pPr>
            <a:r>
              <a:rPr lang="pt-BR" sz="2600" b="0" dirty="0">
                <a:solidFill>
                  <a:schemeClr val="tx1"/>
                </a:solidFill>
                <a:latin typeface="Arial" panose="020B0604020202020204" pitchFamily="34" charset="0"/>
                <a:cs typeface="Arial" panose="020B0604020202020204" pitchFamily="34" charset="0"/>
              </a:rPr>
              <a:t>Note que o resultado é intuitivo: a taxa de crescimento do PIB é maior que a taxa real de juros incidente sobre a dívida. Com isso, a razão dívida/PIB aumentaria somente se houvesse déficit primário, mas o resultado primário foi superavitário.</a:t>
            </a:r>
          </a:p>
        </p:txBody>
      </p:sp>
      <p:cxnSp>
        <p:nvCxnSpPr>
          <p:cNvPr id="11" name="Conector de Seta Reta 10">
            <a:extLst>
              <a:ext uri="{FF2B5EF4-FFF2-40B4-BE49-F238E27FC236}">
                <a16:creationId xmlns:a16="http://schemas.microsoft.com/office/drawing/2014/main" id="{25960E1E-6262-3037-C366-A7D9E0005DBC}"/>
              </a:ext>
            </a:extLst>
          </p:cNvPr>
          <p:cNvCxnSpPr>
            <a:cxnSpLocks/>
          </p:cNvCxnSpPr>
          <p:nvPr/>
        </p:nvCxnSpPr>
        <p:spPr>
          <a:xfrm>
            <a:off x="729466" y="3600228"/>
            <a:ext cx="0" cy="209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3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0723EBC-924E-F785-B067-4DC306132F3C}"/>
              </a:ext>
            </a:extLst>
          </p:cNvPr>
          <p:cNvSpPr>
            <a:spLocks noChangeArrowheads="1"/>
          </p:cNvSpPr>
          <p:nvPr/>
        </p:nvSpPr>
        <p:spPr bwMode="auto">
          <a:xfrm>
            <a:off x="1093785" y="2286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graphicFrame>
        <p:nvGraphicFramePr>
          <p:cNvPr id="3" name="Object 14">
            <a:extLst>
              <a:ext uri="{FF2B5EF4-FFF2-40B4-BE49-F238E27FC236}">
                <a16:creationId xmlns:a16="http://schemas.microsoft.com/office/drawing/2014/main" id="{42C6D028-2F06-715B-57D4-C2E897826BDA}"/>
              </a:ext>
            </a:extLst>
          </p:cNvPr>
          <p:cNvGraphicFramePr>
            <a:graphicFrameLocks noChangeAspect="1"/>
          </p:cNvGraphicFramePr>
          <p:nvPr>
            <p:extLst>
              <p:ext uri="{D42A27DB-BD31-4B8C-83A1-F6EECF244321}">
                <p14:modId xmlns:p14="http://schemas.microsoft.com/office/powerpoint/2010/main" val="2095591468"/>
              </p:ext>
            </p:extLst>
          </p:nvPr>
        </p:nvGraphicFramePr>
        <p:xfrm>
          <a:off x="124618" y="1143000"/>
          <a:ext cx="8382000" cy="883474"/>
        </p:xfrm>
        <a:graphic>
          <a:graphicData uri="http://schemas.openxmlformats.org/presentationml/2006/ole">
            <mc:AlternateContent xmlns:mc="http://schemas.openxmlformats.org/markup-compatibility/2006">
              <mc:Choice xmlns:v="urn:schemas-microsoft-com:vml" Requires="v">
                <p:oleObj name="Equation" r:id="rId2" imgW="2247900" imgH="241300" progId="Equation.DSMT4">
                  <p:embed/>
                </p:oleObj>
              </mc:Choice>
              <mc:Fallback>
                <p:oleObj name="Equation" r:id="rId2" imgW="2247900" imgH="241300" progId="Equation.DSMT4">
                  <p:embed/>
                  <p:pic>
                    <p:nvPicPr>
                      <p:cNvPr id="15"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 y="1143000"/>
                        <a:ext cx="8382000" cy="883474"/>
                      </a:xfrm>
                      <a:prstGeom prst="rect">
                        <a:avLst/>
                      </a:prstGeom>
                      <a:solidFill>
                        <a:schemeClr val="bg1">
                          <a:lumMod val="95000"/>
                        </a:schemeClr>
                      </a:solidFill>
                      <a:ln>
                        <a:solidFill>
                          <a:schemeClr val="tx1"/>
                        </a:solidFill>
                      </a:ln>
                      <a:effectLst/>
                    </p:spPr>
                  </p:pic>
                </p:oleObj>
              </mc:Fallback>
            </mc:AlternateContent>
          </a:graphicData>
        </a:graphic>
      </p:graphicFrame>
      <p:sp>
        <p:nvSpPr>
          <p:cNvPr id="4" name="Text Box 17">
            <a:extLst>
              <a:ext uri="{FF2B5EF4-FFF2-40B4-BE49-F238E27FC236}">
                <a16:creationId xmlns:a16="http://schemas.microsoft.com/office/drawing/2014/main" id="{6FC177E9-1B55-3E68-026A-7D2F19AE5529}"/>
              </a:ext>
            </a:extLst>
          </p:cNvPr>
          <p:cNvSpPr txBox="1">
            <a:spLocks noChangeArrowheads="1"/>
          </p:cNvSpPr>
          <p:nvPr/>
        </p:nvSpPr>
        <p:spPr bwMode="auto">
          <a:xfrm>
            <a:off x="76200" y="2057400"/>
            <a:ext cx="11935618" cy="48013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ts val="600"/>
              </a:spcBef>
              <a:buClrTx/>
              <a:buSzTx/>
              <a:buFont typeface="Arial" panose="020B0604020202020204" pitchFamily="34" charset="0"/>
              <a:buChar char="•"/>
            </a:pPr>
            <a:r>
              <a:rPr lang="pt-BR" sz="3800" b="0" dirty="0">
                <a:latin typeface="Calibri" panose="020F0502020204030204" pitchFamily="34" charset="0"/>
                <a:cs typeface="Calibri" panose="020F0502020204030204" pitchFamily="34" charset="0"/>
              </a:rPr>
              <a:t>O déficit nominal representa a diferença entre o fluxo agregado de despesas totais e de receitas totais do setor público </a:t>
            </a:r>
            <a:r>
              <a:rPr lang="pt-BR" sz="3800" dirty="0">
                <a:latin typeface="Calibri" panose="020F0502020204030204" pitchFamily="34" charset="0"/>
                <a:cs typeface="Calibri" panose="020F0502020204030204" pitchFamily="34" charset="0"/>
              </a:rPr>
              <a:t>não financeiro</a:t>
            </a:r>
            <a:r>
              <a:rPr lang="pt-BR" sz="3800" b="0" dirty="0">
                <a:latin typeface="Calibri" panose="020F0502020204030204" pitchFamily="34" charset="0"/>
                <a:cs typeface="Calibri" panose="020F0502020204030204" pitchFamily="34" charset="0"/>
              </a:rPr>
              <a:t>, num determinado período </a:t>
            </a:r>
            <a:r>
              <a:rPr lang="pt-BR" sz="3800" dirty="0">
                <a:latin typeface="Calibri" panose="020F0502020204030204" pitchFamily="34" charset="0"/>
                <a:cs typeface="Calibri" panose="020F0502020204030204" pitchFamily="34" charset="0"/>
              </a:rPr>
              <a:t>(Variação da DLSP).</a:t>
            </a:r>
          </a:p>
          <a:p>
            <a:pPr marL="1314450" lvl="1" indent="-571500" algn="just" eaLnBrk="1" hangingPunct="1">
              <a:spcBef>
                <a:spcPts val="600"/>
              </a:spcBef>
              <a:buClrTx/>
              <a:buSzTx/>
              <a:buFont typeface="Arial" panose="020B0604020202020204" pitchFamily="34" charset="0"/>
              <a:buChar char="•"/>
            </a:pPr>
            <a:r>
              <a:rPr lang="pt-BR" sz="3600" b="0" dirty="0">
                <a:latin typeface="Calibri" panose="020F0502020204030204" pitchFamily="34" charset="0"/>
                <a:cs typeface="Calibri" panose="020F0502020204030204" pitchFamily="34" charset="0"/>
              </a:rPr>
              <a:t>Essa diferença corresponde à necessidade de financiamento do setor público (NFSP). </a:t>
            </a:r>
            <a:endParaRPr lang="en-US" sz="3600" b="0" dirty="0">
              <a:solidFill>
                <a:srgbClr val="000000"/>
              </a:solidFill>
              <a:latin typeface="Calibri" panose="020F0502020204030204" pitchFamily="34" charset="0"/>
              <a:cs typeface="Calibri" panose="020F0502020204030204" pitchFamily="34" charset="0"/>
            </a:endParaRPr>
          </a:p>
          <a:p>
            <a:pPr marL="1314450" lvl="1" indent="-571500" algn="just" eaLnBrk="1" hangingPunct="1">
              <a:spcBef>
                <a:spcPts val="600"/>
              </a:spcBef>
              <a:buClrTx/>
              <a:buSzTx/>
              <a:buFont typeface="Arial" panose="020B0604020202020204" pitchFamily="34" charset="0"/>
              <a:buChar char="•"/>
            </a:pPr>
            <a:r>
              <a:rPr lang="pt-BR" sz="3600" b="0" dirty="0">
                <a:latin typeface="Calibri" panose="020F0502020204030204" pitchFamily="34" charset="0"/>
                <a:cs typeface="Calibri" panose="020F0502020204030204" pitchFamily="34" charset="0"/>
              </a:rPr>
              <a:t>Durante muito tempo foi o principal conceito de endividamento acompanhado no Brasil (DLSP).</a:t>
            </a:r>
          </a:p>
        </p:txBody>
      </p:sp>
      <p:sp>
        <p:nvSpPr>
          <p:cNvPr id="5" name="Text Box 19">
            <a:extLst>
              <a:ext uri="{FF2B5EF4-FFF2-40B4-BE49-F238E27FC236}">
                <a16:creationId xmlns:a16="http://schemas.microsoft.com/office/drawing/2014/main" id="{57F9687D-DCB0-5EEB-74BF-FCD8D959EC0D}"/>
              </a:ext>
            </a:extLst>
          </p:cNvPr>
          <p:cNvSpPr txBox="1">
            <a:spLocks noChangeArrowheads="1"/>
          </p:cNvSpPr>
          <p:nvPr/>
        </p:nvSpPr>
        <p:spPr bwMode="auto">
          <a:xfrm>
            <a:off x="8760614" y="1295400"/>
            <a:ext cx="3251204" cy="646331"/>
          </a:xfrm>
          <a:prstGeom prst="rect">
            <a:avLst/>
          </a:prstGeom>
          <a:solidFill>
            <a:schemeClr val="bg1">
              <a:lumMod val="95000"/>
            </a:schemeClr>
          </a:solidFill>
          <a:ln>
            <a:solidFill>
              <a:schemeClr val="tx1"/>
            </a:solidFill>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3600" b="1" dirty="0">
                <a:latin typeface="Calibri" panose="020F0502020204030204" pitchFamily="34" charset="0"/>
                <a:cs typeface="Calibri" panose="020F0502020204030204" pitchFamily="34" charset="0"/>
              </a:rPr>
              <a:t>Déficit Nominal</a:t>
            </a:r>
            <a:endParaRPr lang="en-US" altLang="en-US" sz="3600" b="1" dirty="0">
              <a:latin typeface="Calibri" panose="020F0502020204030204" pitchFamily="34" charset="0"/>
              <a:cs typeface="Calibri" panose="020F0502020204030204" pitchFamily="34" charset="0"/>
            </a:endParaRPr>
          </a:p>
        </p:txBody>
      </p:sp>
      <p:cxnSp>
        <p:nvCxnSpPr>
          <p:cNvPr id="6" name="Conector de Seta Reta 5">
            <a:extLst>
              <a:ext uri="{FF2B5EF4-FFF2-40B4-BE49-F238E27FC236}">
                <a16:creationId xmlns:a16="http://schemas.microsoft.com/office/drawing/2014/main" id="{557877BC-FA8D-4B7C-0198-09CD3EEC9B4E}"/>
              </a:ext>
            </a:extLst>
          </p:cNvPr>
          <p:cNvCxnSpPr/>
          <p:nvPr/>
        </p:nvCxnSpPr>
        <p:spPr bwMode="auto">
          <a:xfrm>
            <a:off x="8506618" y="1600200"/>
            <a:ext cx="228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451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EAE75AAB-D53A-A403-B8E1-E1C9821DB0F9}"/>
              </a:ext>
            </a:extLst>
          </p:cNvPr>
          <p:cNvSpPr/>
          <p:nvPr/>
        </p:nvSpPr>
        <p:spPr bwMode="auto">
          <a:xfrm>
            <a:off x="76200" y="2133600"/>
            <a:ext cx="533400" cy="5334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A2FAE90D-1CEA-6D3E-6CAB-E87FEB5CCA05}"/>
              </a:ext>
            </a:extLst>
          </p:cNvPr>
          <p:cNvSpPr>
            <a:spLocks noGrp="1"/>
          </p:cNvSpPr>
          <p:nvPr>
            <p:ph/>
          </p:nvPr>
        </p:nvSpPr>
        <p:spPr>
          <a:xfrm>
            <a:off x="114300" y="990600"/>
            <a:ext cx="11925300" cy="3048000"/>
          </a:xfrm>
        </p:spPr>
        <p:txBody>
          <a:bodyPr/>
          <a:lstStyle/>
          <a:p>
            <a:pPr algn="just">
              <a:buFont typeface="Arial" panose="020B0604020202020204" pitchFamily="34" charset="0"/>
              <a:buChar char="•"/>
            </a:pPr>
            <a:r>
              <a:rPr lang="pt-BR" sz="2400" b="0" i="0" dirty="0">
                <a:effectLst/>
                <a:latin typeface="Arial" panose="020B0604020202020204" pitchFamily="34" charset="0"/>
                <a:cs typeface="Arial" panose="020B0604020202020204" pitchFamily="34" charset="0"/>
              </a:rPr>
              <a:t>Existem vários conceitos para mensurar o déficit público. Um conceito amplamente utilizado é o de Necessidades de Financiamento do Setor Público (NFSP). Considerando NFSP, assinale a opção que indica o conceito corretamente descrito.</a:t>
            </a:r>
          </a:p>
          <a:p>
            <a:pPr marL="514350" indent="-514350" algn="just">
              <a:buFont typeface="+mj-lt"/>
              <a:buAutoNum type="alphaLcParenR"/>
            </a:pPr>
            <a:r>
              <a:rPr lang="pt-BR" sz="2400" b="0" i="0" dirty="0">
                <a:effectLst/>
                <a:latin typeface="Arial" panose="020B0604020202020204" pitchFamily="34" charset="0"/>
                <a:cs typeface="Arial" panose="020B0604020202020204" pitchFamily="34" charset="0"/>
              </a:rPr>
              <a:t>No conceito nominal, engloba-se qualquer demanda de recursos pelo setor público, inclusive despesas financeiras.</a:t>
            </a:r>
          </a:p>
          <a:p>
            <a:pPr marL="514350" indent="-514350" algn="just">
              <a:buFont typeface="+mj-lt"/>
              <a:buAutoNum type="alphaLcParenR"/>
            </a:pPr>
            <a:r>
              <a:rPr lang="pt-BR" sz="2400" b="0" i="0" dirty="0">
                <a:effectLst/>
                <a:latin typeface="Arial" panose="020B0604020202020204" pitchFamily="34" charset="0"/>
                <a:cs typeface="Arial" panose="020B0604020202020204" pitchFamily="34" charset="0"/>
              </a:rPr>
              <a:t>No conceito primário, incluem-se apenas as receitas e despesas financeiras.</a:t>
            </a:r>
            <a:endParaRPr lang="pt-BR" sz="2400" dirty="0">
              <a:latin typeface="Arial" panose="020B0604020202020204" pitchFamily="34" charset="0"/>
              <a:cs typeface="Arial" panose="020B0604020202020204" pitchFamily="34" charset="0"/>
            </a:endParaRPr>
          </a:p>
          <a:p>
            <a:pPr marL="514350" indent="-514350" algn="just">
              <a:buFont typeface="+mj-lt"/>
              <a:buAutoNum type="alphaLcParenR"/>
            </a:pPr>
            <a:r>
              <a:rPr lang="pt-BR" sz="2400" b="0" i="0" dirty="0">
                <a:effectLst/>
                <a:latin typeface="Arial" panose="020B0604020202020204" pitchFamily="34" charset="0"/>
                <a:cs typeface="Arial" panose="020B0604020202020204" pitchFamily="34" charset="0"/>
              </a:rPr>
              <a:t>O conceito operacional mede o esforço fiscal do governo, ao apurar apenas a receita tributária e os investimentos separados da dívida pública.</a:t>
            </a:r>
          </a:p>
          <a:p>
            <a:pPr marL="514350" indent="-514350" algn="just">
              <a:buFont typeface="+mj-lt"/>
              <a:buAutoNum type="alphaLcParenR"/>
            </a:pPr>
            <a:r>
              <a:rPr lang="pt-BR" sz="2400" b="0" i="0" dirty="0">
                <a:effectLst/>
                <a:latin typeface="Arial" panose="020B0604020202020204" pitchFamily="34" charset="0"/>
                <a:cs typeface="Arial" panose="020B0604020202020204" pitchFamily="34" charset="0"/>
              </a:rPr>
              <a:t>No conceito operacional, exclui-se a correção monetária, mas considera-se a correção cambial sobre os títulos públicos, como forma de medir o impacto cambial sobre o déficit fiscal.</a:t>
            </a:r>
            <a:endParaRPr lang="pt-BR" sz="2400" dirty="0">
              <a:latin typeface="Arial" panose="020B0604020202020204" pitchFamily="34" charset="0"/>
              <a:cs typeface="Arial" panose="020B0604020202020204" pitchFamily="34" charset="0"/>
            </a:endParaRPr>
          </a:p>
          <a:p>
            <a:pPr marL="514350" indent="-514350" algn="just">
              <a:buFont typeface="+mj-lt"/>
              <a:buAutoNum type="alphaLcParenR"/>
            </a:pPr>
            <a:r>
              <a:rPr lang="pt-BR" sz="2400" b="0" i="0" dirty="0">
                <a:effectLst/>
                <a:latin typeface="Arial" panose="020B0604020202020204" pitchFamily="34" charset="0"/>
                <a:cs typeface="Arial" panose="020B0604020202020204" pitchFamily="34" charset="0"/>
              </a:rPr>
              <a:t>Pelo método “acima da linha”, mede-se o tamanho do déficit (NFSP) pelo lado do financiamento, isto é, pela forma como foi financiado e não pela forma como foi gerado.</a:t>
            </a:r>
            <a:endParaRPr lang="pt-BR" sz="24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464D948C-2DF7-4551-2C96-AD601CA2E4B4}"/>
              </a:ext>
            </a:extLst>
          </p:cNvPr>
          <p:cNvSpPr/>
          <p:nvPr/>
        </p:nvSpPr>
        <p:spPr bwMode="auto">
          <a:xfrm>
            <a:off x="152400" y="762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l"/>
            <a:r>
              <a:rPr lang="pt-BR" sz="3200" b="1" i="0" dirty="0">
                <a:solidFill>
                  <a:srgbClr val="333333"/>
                </a:solidFill>
                <a:effectLst/>
                <a:latin typeface="Source Sans Pro" panose="020B0503030403020204" pitchFamily="34" charset="0"/>
              </a:rPr>
              <a:t> 3) </a:t>
            </a:r>
            <a:r>
              <a:rPr lang="pt-BR" sz="3200" dirty="0">
                <a:solidFill>
                  <a:srgbClr val="333333"/>
                </a:solidFill>
                <a:latin typeface="Source Sans Pro" panose="020B0503030403020204" pitchFamily="34" charset="0"/>
              </a:rPr>
              <a:t>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2023 - Auditor do Estado (CGE SC)/Economia</a:t>
            </a:r>
            <a:endParaRPr lang="pt-BR" sz="3200" b="1"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20301355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2D729BEA-4A0D-4F93-5F71-092CA808D8BA}"/>
              </a:ext>
            </a:extLst>
          </p:cNvPr>
          <p:cNvSpPr/>
          <p:nvPr/>
        </p:nvSpPr>
        <p:spPr bwMode="auto">
          <a:xfrm>
            <a:off x="304800" y="5715000"/>
            <a:ext cx="533400" cy="5334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67052870-2DC1-FF1A-C49B-8633204FE77C}"/>
              </a:ext>
            </a:extLst>
          </p:cNvPr>
          <p:cNvSpPr>
            <a:spLocks noGrp="1"/>
          </p:cNvSpPr>
          <p:nvPr>
            <p:ph/>
          </p:nvPr>
        </p:nvSpPr>
        <p:spPr>
          <a:xfrm>
            <a:off x="381000" y="1143000"/>
            <a:ext cx="11506200" cy="5410200"/>
          </a:xfrm>
        </p:spPr>
        <p:txBody>
          <a:bodyPr/>
          <a:lstStyle/>
          <a:p>
            <a:pPr algn="just"/>
            <a:r>
              <a:rPr lang="pt-BR" sz="2500" b="0" i="0" dirty="0">
                <a:effectLst/>
                <a:latin typeface="Arial" panose="020B0604020202020204" pitchFamily="34" charset="0"/>
                <a:cs typeface="Arial" panose="020B0604020202020204" pitchFamily="34" charset="0"/>
              </a:rPr>
              <a:t>Em relação à dinâmica da Dívida Líquida do Setor Público (DLSP) ou das Necessidades de Financiamento do Setor Público (NFSP), assinale a afirmativa </a:t>
            </a:r>
            <a:r>
              <a:rPr lang="pt-BR" sz="2500" b="1" i="1" u="sng" dirty="0">
                <a:effectLst/>
                <a:latin typeface="Arial" panose="020B0604020202020204" pitchFamily="34" charset="0"/>
                <a:cs typeface="Arial" panose="020B0604020202020204" pitchFamily="34" charset="0"/>
              </a:rPr>
              <a:t>incorreta</a:t>
            </a:r>
            <a:r>
              <a:rPr lang="pt-BR" sz="2500" b="0" i="0" dirty="0">
                <a:effectLst/>
                <a:latin typeface="Arial" panose="020B0604020202020204" pitchFamily="34" charset="0"/>
                <a:cs typeface="Arial" panose="020B0604020202020204" pitchFamily="34" charset="0"/>
              </a:rPr>
              <a:t>.</a:t>
            </a:r>
          </a:p>
          <a:p>
            <a:pPr marL="457200" indent="-457200" algn="just">
              <a:buFont typeface="+mj-lt"/>
              <a:buAutoNum type="alphaLcParenR"/>
            </a:pPr>
            <a:r>
              <a:rPr lang="pt-BR" sz="2500" b="0" i="0" dirty="0">
                <a:effectLst/>
                <a:latin typeface="Arial" panose="020B0604020202020204" pitchFamily="34" charset="0"/>
                <a:cs typeface="Arial" panose="020B0604020202020204" pitchFamily="34" charset="0"/>
              </a:rPr>
              <a:t>Uma desvalorização cambial eleva a DLSP, se o governo for devedor em moeda estrangeira.</a:t>
            </a:r>
            <a:endParaRPr lang="pt-BR" sz="2500" dirty="0">
              <a:latin typeface="Arial" panose="020B0604020202020204" pitchFamily="34" charset="0"/>
              <a:cs typeface="Arial" panose="020B0604020202020204" pitchFamily="34" charset="0"/>
            </a:endParaRPr>
          </a:p>
          <a:p>
            <a:pPr marL="457200" indent="-457200" algn="just">
              <a:buFont typeface="+mj-lt"/>
              <a:buAutoNum type="alphaLcParenR"/>
            </a:pPr>
            <a:r>
              <a:rPr lang="pt-BR" sz="2500" b="0" i="0" dirty="0">
                <a:effectLst/>
                <a:latin typeface="Arial" panose="020B0604020202020204" pitchFamily="34" charset="0"/>
                <a:cs typeface="Arial" panose="020B0604020202020204" pitchFamily="34" charset="0"/>
              </a:rPr>
              <a:t>O reconhecimento de dívidas antigas (“esqueletos”) aumenta a DLSP, sem impactar o déficit.</a:t>
            </a:r>
          </a:p>
          <a:p>
            <a:pPr marL="457200" indent="-457200" algn="just">
              <a:buFont typeface="+mj-lt"/>
              <a:buAutoNum type="alphaLcParenR"/>
            </a:pPr>
            <a:r>
              <a:rPr lang="pt-BR" sz="2500" b="0" i="0" dirty="0">
                <a:effectLst/>
                <a:latin typeface="Arial" panose="020B0604020202020204" pitchFamily="34" charset="0"/>
                <a:cs typeface="Arial" panose="020B0604020202020204" pitchFamily="34" charset="0"/>
              </a:rPr>
              <a:t>O cálculo da DLSP inclui a dívida líquida do Tesouro Nacional, INSS, Banco Central, entes subnacionais e empresas estatais.</a:t>
            </a:r>
            <a:endParaRPr lang="pt-BR" sz="2500" dirty="0">
              <a:latin typeface="Arial" panose="020B0604020202020204" pitchFamily="34" charset="0"/>
              <a:cs typeface="Arial" panose="020B0604020202020204" pitchFamily="34" charset="0"/>
            </a:endParaRPr>
          </a:p>
          <a:p>
            <a:pPr marL="457200" indent="-457200" algn="just">
              <a:buFont typeface="+mj-lt"/>
              <a:buAutoNum type="alphaLcParenR"/>
            </a:pPr>
            <a:r>
              <a:rPr lang="pt-BR" sz="2500" b="0" i="0" dirty="0">
                <a:effectLst/>
                <a:latin typeface="Arial" panose="020B0604020202020204" pitchFamily="34" charset="0"/>
                <a:cs typeface="Arial" panose="020B0604020202020204" pitchFamily="34" charset="0"/>
              </a:rPr>
              <a:t>O cálculo da NFSP precisa levar em conta a receita de privatização, quando existir.</a:t>
            </a:r>
          </a:p>
          <a:p>
            <a:pPr marL="457200" indent="-457200" algn="just">
              <a:buFont typeface="+mj-lt"/>
              <a:buAutoNum type="alphaLcParenR"/>
            </a:pPr>
            <a:r>
              <a:rPr lang="pt-BR" sz="2500" b="0" i="0" dirty="0">
                <a:effectLst/>
                <a:latin typeface="Arial" panose="020B0604020202020204" pitchFamily="34" charset="0"/>
                <a:cs typeface="Arial" panose="020B0604020202020204" pitchFamily="34" charset="0"/>
              </a:rPr>
              <a:t>O cálculo da NFSP precisa conhecer a variação da DLSP, em função dos dados informados ao Tesouro Nacional pelo sistema financeiro.</a:t>
            </a:r>
            <a:endParaRPr lang="pt-BR" sz="25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41E3F1E3-9C0C-5E97-AB63-7AF5BE147D8C}"/>
              </a:ext>
            </a:extLst>
          </p:cNvPr>
          <p:cNvSpPr/>
          <p:nvPr/>
        </p:nvSpPr>
        <p:spPr bwMode="auto">
          <a:xfrm>
            <a:off x="152400" y="3810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pt-BR" sz="3200" b="1" i="0" dirty="0">
                <a:solidFill>
                  <a:srgbClr val="333333"/>
                </a:solidFill>
                <a:effectLst/>
                <a:latin typeface="Source Sans Pro" panose="020B0503030403020204" pitchFamily="34" charset="0"/>
              </a:rPr>
              <a:t>  4) </a:t>
            </a:r>
            <a:r>
              <a:rPr lang="pt-BR" sz="3200" dirty="0">
                <a:solidFill>
                  <a:srgbClr val="333333"/>
                </a:solidFill>
                <a:latin typeface="Source Sans Pro" panose="020B0503030403020204" pitchFamily="34" charset="0"/>
              </a:rPr>
              <a:t>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2023 - Auditor do Estado (CGE SC)/Economia</a:t>
            </a:r>
            <a:endParaRPr lang="pt-BR" sz="3200" b="1" i="0" dirty="0">
              <a:solidFill>
                <a:srgbClr val="333333"/>
              </a:solidFill>
              <a:effectLst/>
              <a:latin typeface="Source Sans Pro" panose="020B0503030403020204" pitchFamily="34" charset="0"/>
            </a:endParaRPr>
          </a:p>
          <a:p>
            <a:pPr algn="l"/>
            <a:endParaRPr lang="pt-BR" sz="3200" b="1"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119497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8A2735E-B29D-305B-1B0F-5D02EC378491}"/>
              </a:ext>
            </a:extLst>
          </p:cNvPr>
          <p:cNvSpPr>
            <a:spLocks noGrp="1"/>
          </p:cNvSpPr>
          <p:nvPr>
            <p:ph/>
          </p:nvPr>
        </p:nvSpPr>
        <p:spPr>
          <a:xfrm>
            <a:off x="381000" y="1066800"/>
            <a:ext cx="11506200" cy="5410200"/>
          </a:xfrm>
        </p:spPr>
        <p:txBody>
          <a:bodyPr/>
          <a:lstStyle/>
          <a:p>
            <a:pPr marL="0" indent="0" algn="just">
              <a:buNone/>
            </a:pPr>
            <a:r>
              <a:rPr lang="pt-BR" sz="2600" b="0" i="0" dirty="0">
                <a:effectLst/>
                <a:latin typeface="Arial" panose="020B0604020202020204" pitchFamily="34" charset="0"/>
                <a:cs typeface="Arial" panose="020B0604020202020204" pitchFamily="34" charset="0"/>
              </a:rPr>
              <a:t>Em relação ao resultado (necessidades de financiamento) do governo central “acima da linha”, avalie se as afirmativas a seguir são verdadeiras   (</a:t>
            </a:r>
            <a:r>
              <a:rPr lang="pt-BR" sz="2600" b="1" i="0" dirty="0">
                <a:effectLst/>
                <a:latin typeface="Arial" panose="020B0604020202020204" pitchFamily="34" charset="0"/>
                <a:cs typeface="Arial" panose="020B0604020202020204" pitchFamily="34" charset="0"/>
              </a:rPr>
              <a:t>V</a:t>
            </a:r>
            <a:r>
              <a:rPr lang="pt-BR" sz="2600" b="0" i="0" dirty="0">
                <a:effectLst/>
                <a:latin typeface="Arial" panose="020B0604020202020204" pitchFamily="34" charset="0"/>
                <a:cs typeface="Arial" panose="020B0604020202020204" pitchFamily="34" charset="0"/>
              </a:rPr>
              <a:t>) ou falsas (</a:t>
            </a:r>
            <a:r>
              <a:rPr lang="pt-BR" sz="2600" b="1" i="0" dirty="0">
                <a:effectLst/>
                <a:latin typeface="Arial" panose="020B0604020202020204" pitchFamily="34" charset="0"/>
                <a:cs typeface="Arial" panose="020B0604020202020204" pitchFamily="34" charset="0"/>
              </a:rPr>
              <a:t>F</a:t>
            </a:r>
            <a:r>
              <a:rPr lang="pt-BR" sz="2600" b="0" i="0" dirty="0">
                <a:effectLst/>
                <a:latin typeface="Arial" panose="020B0604020202020204" pitchFamily="34" charset="0"/>
                <a:cs typeface="Arial" panose="020B0604020202020204" pitchFamily="34" charset="0"/>
              </a:rPr>
              <a:t>):</a:t>
            </a:r>
          </a:p>
          <a:p>
            <a:pPr marL="0" indent="0" algn="just">
              <a:buNone/>
            </a:pPr>
            <a:r>
              <a:rPr lang="pt-BR" sz="2600" b="0" i="0" dirty="0">
                <a:effectLst/>
                <a:latin typeface="Arial" panose="020B0604020202020204" pitchFamily="34" charset="0"/>
                <a:cs typeface="Arial" panose="020B0604020202020204" pitchFamily="34" charset="0"/>
              </a:rPr>
              <a:t>(   ) A contabilização da  receita  é  feita  pelo  conceito  de apropriação da Receita Federal, e não pelo efetivo ingresso de recursos na Conta Única do Tesouro Nacional.</a:t>
            </a:r>
          </a:p>
          <a:p>
            <a:pPr marL="0" indent="0" algn="just">
              <a:buNone/>
            </a:pPr>
            <a:r>
              <a:rPr lang="pt-BR" sz="2600" b="0" i="0" dirty="0">
                <a:effectLst/>
                <a:latin typeface="Arial" panose="020B0604020202020204" pitchFamily="34" charset="0"/>
                <a:cs typeface="Arial" panose="020B0604020202020204" pitchFamily="34" charset="0"/>
              </a:rPr>
              <a:t>(   ) A contabilização da despesa não financeira leva em conta o pagamento efetivo e não a liquidação financeira, sendo esta relevante para a contabilidade da execução financeira.</a:t>
            </a:r>
          </a:p>
          <a:p>
            <a:pPr marL="0" indent="0" algn="just">
              <a:buNone/>
            </a:pPr>
            <a:r>
              <a:rPr lang="pt-BR" sz="2600" b="0" i="0" dirty="0">
                <a:effectLst/>
                <a:latin typeface="Arial" panose="020B0604020202020204" pitchFamily="34" charset="0"/>
                <a:cs typeface="Arial" panose="020B0604020202020204" pitchFamily="34" charset="0"/>
              </a:rPr>
              <a:t>(   ) A contabilização da despesa financeira é feita pelo critério de caixa, ao contrário da execução financeira, que se baseia no critério competência.</a:t>
            </a:r>
          </a:p>
          <a:p>
            <a:pPr algn="just"/>
            <a:endParaRPr lang="pt-BR" sz="26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8E80CDA3-28BC-1346-E29E-F2ADC93C304E}"/>
              </a:ext>
            </a:extLst>
          </p:cNvPr>
          <p:cNvSpPr/>
          <p:nvPr/>
        </p:nvSpPr>
        <p:spPr bwMode="auto">
          <a:xfrm>
            <a:off x="0" y="4572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pt-BR" sz="3200" b="1" i="0" dirty="0">
                <a:solidFill>
                  <a:srgbClr val="333333"/>
                </a:solidFill>
                <a:effectLst/>
                <a:latin typeface="Source Sans Pro" panose="020B0503030403020204" pitchFamily="34" charset="0"/>
              </a:rPr>
              <a:t>    5) </a:t>
            </a:r>
            <a:r>
              <a:rPr lang="pt-BR" sz="3200" dirty="0">
                <a:solidFill>
                  <a:srgbClr val="333333"/>
                </a:solidFill>
                <a:latin typeface="Source Sans Pro" panose="020B0503030403020204" pitchFamily="34" charset="0"/>
              </a:rPr>
              <a:t>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2023 - Auditor do Estado (CGE SC)/Economia</a:t>
            </a:r>
            <a:endParaRPr lang="pt-BR" sz="3200" b="1" i="0" dirty="0">
              <a:solidFill>
                <a:srgbClr val="333333"/>
              </a:solidFill>
              <a:effectLst/>
              <a:latin typeface="Source Sans Pro" panose="020B0503030403020204" pitchFamily="34" charset="0"/>
            </a:endParaRPr>
          </a:p>
          <a:p>
            <a:pPr algn="l"/>
            <a:endParaRPr lang="pt-BR" sz="3200" b="1" i="0" dirty="0">
              <a:solidFill>
                <a:srgbClr val="333333"/>
              </a:solidFill>
              <a:effectLst/>
              <a:latin typeface="Source Sans Pro" panose="020B0503030403020204" pitchFamily="34" charset="0"/>
            </a:endParaRPr>
          </a:p>
        </p:txBody>
      </p:sp>
      <p:sp>
        <p:nvSpPr>
          <p:cNvPr id="4" name="CaixaDeTexto 3">
            <a:extLst>
              <a:ext uri="{FF2B5EF4-FFF2-40B4-BE49-F238E27FC236}">
                <a16:creationId xmlns:a16="http://schemas.microsoft.com/office/drawing/2014/main" id="{A544938A-A7EF-677A-8682-2020EC39A8BF}"/>
              </a:ext>
            </a:extLst>
          </p:cNvPr>
          <p:cNvSpPr txBox="1"/>
          <p:nvPr/>
        </p:nvSpPr>
        <p:spPr>
          <a:xfrm>
            <a:off x="546248" y="3667780"/>
            <a:ext cx="444352" cy="523220"/>
          </a:xfrm>
          <a:prstGeom prst="rect">
            <a:avLst/>
          </a:prstGeom>
          <a:noFill/>
        </p:spPr>
        <p:txBody>
          <a:bodyPr wrap="none" rtlCol="0">
            <a:spAutoFit/>
          </a:bodyPr>
          <a:lstStyle/>
          <a:p>
            <a:r>
              <a:rPr lang="pt-BR" sz="2800" dirty="0">
                <a:solidFill>
                  <a:srgbClr val="C00000"/>
                </a:solidFill>
              </a:rPr>
              <a:t>V</a:t>
            </a:r>
          </a:p>
        </p:txBody>
      </p:sp>
      <p:sp>
        <p:nvSpPr>
          <p:cNvPr id="5" name="CaixaDeTexto 4">
            <a:extLst>
              <a:ext uri="{FF2B5EF4-FFF2-40B4-BE49-F238E27FC236}">
                <a16:creationId xmlns:a16="http://schemas.microsoft.com/office/drawing/2014/main" id="{CEAE4C4E-4980-D8FC-CD0B-E2784602153A}"/>
              </a:ext>
            </a:extLst>
          </p:cNvPr>
          <p:cNvSpPr txBox="1"/>
          <p:nvPr/>
        </p:nvSpPr>
        <p:spPr>
          <a:xfrm>
            <a:off x="546248" y="2362200"/>
            <a:ext cx="444352" cy="523220"/>
          </a:xfrm>
          <a:prstGeom prst="rect">
            <a:avLst/>
          </a:prstGeom>
          <a:noFill/>
        </p:spPr>
        <p:txBody>
          <a:bodyPr wrap="none" rtlCol="0">
            <a:spAutoFit/>
          </a:bodyPr>
          <a:lstStyle/>
          <a:p>
            <a:r>
              <a:rPr lang="pt-BR" sz="2800" dirty="0">
                <a:solidFill>
                  <a:srgbClr val="C00000"/>
                </a:solidFill>
              </a:rPr>
              <a:t>V</a:t>
            </a:r>
          </a:p>
        </p:txBody>
      </p:sp>
      <p:sp>
        <p:nvSpPr>
          <p:cNvPr id="6" name="CaixaDeTexto 5">
            <a:extLst>
              <a:ext uri="{FF2B5EF4-FFF2-40B4-BE49-F238E27FC236}">
                <a16:creationId xmlns:a16="http://schemas.microsoft.com/office/drawing/2014/main" id="{93AFC9E8-7FFD-08FC-32EB-47415C670472}"/>
              </a:ext>
            </a:extLst>
          </p:cNvPr>
          <p:cNvSpPr txBox="1"/>
          <p:nvPr/>
        </p:nvSpPr>
        <p:spPr>
          <a:xfrm>
            <a:off x="533400" y="4886980"/>
            <a:ext cx="404278" cy="523220"/>
          </a:xfrm>
          <a:prstGeom prst="rect">
            <a:avLst/>
          </a:prstGeom>
          <a:noFill/>
        </p:spPr>
        <p:txBody>
          <a:bodyPr wrap="none" rtlCol="0">
            <a:spAutoFit/>
          </a:bodyPr>
          <a:lstStyle/>
          <a:p>
            <a:r>
              <a:rPr lang="pt-BR" sz="2800" dirty="0">
                <a:solidFill>
                  <a:srgbClr val="C00000"/>
                </a:solidFill>
              </a:rPr>
              <a:t>F</a:t>
            </a:r>
          </a:p>
        </p:txBody>
      </p:sp>
    </p:spTree>
    <p:extLst>
      <p:ext uri="{BB962C8B-B14F-4D97-AF65-F5344CB8AC3E}">
        <p14:creationId xmlns:p14="http://schemas.microsoft.com/office/powerpoint/2010/main" val="12979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011FAA72-7B7F-EEEB-922A-6AA2C2BCF846}"/>
              </a:ext>
            </a:extLst>
          </p:cNvPr>
          <p:cNvSpPr/>
          <p:nvPr/>
        </p:nvSpPr>
        <p:spPr bwMode="auto">
          <a:xfrm>
            <a:off x="152400" y="1752600"/>
            <a:ext cx="685800" cy="6858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9C22F90B-CFCF-52F2-EE35-77A29907FAEF}"/>
              </a:ext>
            </a:extLst>
          </p:cNvPr>
          <p:cNvSpPr>
            <a:spLocks noGrp="1"/>
          </p:cNvSpPr>
          <p:nvPr>
            <p:ph/>
          </p:nvPr>
        </p:nvSpPr>
        <p:spPr>
          <a:xfrm>
            <a:off x="228600" y="457200"/>
            <a:ext cx="11353800" cy="5410200"/>
          </a:xfrm>
        </p:spPr>
        <p:txBody>
          <a:bodyPr/>
          <a:lstStyle/>
          <a:p>
            <a:r>
              <a:rPr lang="pt-BR" b="0" i="0" dirty="0">
                <a:effectLst/>
                <a:latin typeface="Source Sans Pro" panose="020B0503030403020204" pitchFamily="34" charset="0"/>
              </a:rPr>
              <a:t>As afirmativas são, </a:t>
            </a:r>
            <a:r>
              <a:rPr lang="pt-BR" b="1" i="0" dirty="0">
                <a:effectLst/>
                <a:latin typeface="Source Sans Pro" panose="020B0503030403020204" pitchFamily="34" charset="0"/>
              </a:rPr>
              <a:t>respectivamente</a:t>
            </a:r>
            <a:r>
              <a:rPr lang="pt-BR" b="0" i="0" dirty="0">
                <a:effectLst/>
                <a:latin typeface="Source Sans Pro" panose="020B0503030403020204" pitchFamily="34" charset="0"/>
              </a:rPr>
              <a:t>,</a:t>
            </a:r>
          </a:p>
          <a:p>
            <a:pPr marL="742950" indent="-742950">
              <a:buFont typeface="+mj-lt"/>
              <a:buAutoNum type="alphaLcParenR"/>
            </a:pPr>
            <a:r>
              <a:rPr lang="pt-BR" b="1" i="0" dirty="0">
                <a:effectLst/>
                <a:latin typeface="Source Sans Pro" panose="020B0503030403020204" pitchFamily="34" charset="0"/>
              </a:rPr>
              <a:t>V</a:t>
            </a:r>
            <a:r>
              <a:rPr lang="pt-BR" b="0" i="0" dirty="0">
                <a:effectLst/>
                <a:latin typeface="Source Sans Pro" panose="020B0503030403020204" pitchFamily="34" charset="0"/>
              </a:rPr>
              <a:t>, </a:t>
            </a:r>
            <a:r>
              <a:rPr lang="pt-BR" b="1" i="0" dirty="0">
                <a:effectLst/>
                <a:latin typeface="Source Sans Pro" panose="020B0503030403020204" pitchFamily="34" charset="0"/>
              </a:rPr>
              <a:t>V</a:t>
            </a:r>
            <a:r>
              <a:rPr lang="pt-BR" b="0" i="0" dirty="0">
                <a:effectLst/>
                <a:latin typeface="Source Sans Pro" panose="020B0503030403020204" pitchFamily="34" charset="0"/>
              </a:rPr>
              <a:t> e </a:t>
            </a:r>
            <a:r>
              <a:rPr lang="pt-BR" b="1" i="0" dirty="0">
                <a:effectLst/>
                <a:latin typeface="Source Sans Pro" panose="020B0503030403020204" pitchFamily="34" charset="0"/>
              </a:rPr>
              <a:t>V</a:t>
            </a:r>
            <a:r>
              <a:rPr lang="pt-BR" b="0" i="0" dirty="0">
                <a:effectLst/>
                <a:latin typeface="Source Sans Pro" panose="020B0503030403020204" pitchFamily="34" charset="0"/>
              </a:rPr>
              <a:t>.</a:t>
            </a:r>
          </a:p>
          <a:p>
            <a:pPr marL="742950" indent="-742950">
              <a:buFont typeface="+mj-lt"/>
              <a:buAutoNum type="alphaLcParenR"/>
            </a:pPr>
            <a:r>
              <a:rPr lang="pt-BR" b="1" i="0" dirty="0">
                <a:effectLst/>
                <a:latin typeface="Source Sans Pro" panose="020B0503030403020204" pitchFamily="34" charset="0"/>
              </a:rPr>
              <a:t>V</a:t>
            </a:r>
            <a:r>
              <a:rPr lang="pt-BR" b="0" i="0" dirty="0">
                <a:effectLst/>
                <a:latin typeface="Source Sans Pro" panose="020B0503030403020204" pitchFamily="34" charset="0"/>
              </a:rPr>
              <a:t>, </a:t>
            </a:r>
            <a:r>
              <a:rPr lang="pt-BR" b="1" i="0" dirty="0">
                <a:effectLst/>
                <a:latin typeface="Source Sans Pro" panose="020B0503030403020204" pitchFamily="34" charset="0"/>
              </a:rPr>
              <a:t>V</a:t>
            </a:r>
            <a:r>
              <a:rPr lang="pt-BR" b="0" i="0" dirty="0">
                <a:effectLst/>
                <a:latin typeface="Source Sans Pro" panose="020B0503030403020204" pitchFamily="34" charset="0"/>
              </a:rPr>
              <a:t> e </a:t>
            </a:r>
            <a:r>
              <a:rPr lang="pt-BR" b="1" i="0" dirty="0">
                <a:effectLst/>
                <a:latin typeface="Source Sans Pro" panose="020B0503030403020204" pitchFamily="34" charset="0"/>
              </a:rPr>
              <a:t>F</a:t>
            </a:r>
            <a:r>
              <a:rPr lang="pt-BR" b="0" i="0" dirty="0">
                <a:effectLst/>
                <a:latin typeface="Source Sans Pro" panose="020B0503030403020204" pitchFamily="34" charset="0"/>
              </a:rPr>
              <a:t>.</a:t>
            </a:r>
            <a:endParaRPr lang="pt-BR" dirty="0">
              <a:latin typeface="Source Sans Pro" panose="020B0503030403020204" pitchFamily="34" charset="0"/>
            </a:endParaRPr>
          </a:p>
          <a:p>
            <a:pPr marL="742950" indent="-742950">
              <a:buFont typeface="+mj-lt"/>
              <a:buAutoNum type="alphaLcParenR"/>
            </a:pPr>
            <a:r>
              <a:rPr lang="pt-BR" b="1" i="0" dirty="0">
                <a:effectLst/>
                <a:latin typeface="Source Sans Pro" panose="020B0503030403020204" pitchFamily="34" charset="0"/>
              </a:rPr>
              <a:t>V</a:t>
            </a:r>
            <a:r>
              <a:rPr lang="pt-BR" b="0" i="0" dirty="0">
                <a:effectLst/>
                <a:latin typeface="Source Sans Pro" panose="020B0503030403020204" pitchFamily="34" charset="0"/>
              </a:rPr>
              <a:t>, </a:t>
            </a:r>
            <a:r>
              <a:rPr lang="pt-BR" b="1" i="0" dirty="0">
                <a:effectLst/>
                <a:latin typeface="Source Sans Pro" panose="020B0503030403020204" pitchFamily="34" charset="0"/>
              </a:rPr>
              <a:t>F</a:t>
            </a:r>
            <a:r>
              <a:rPr lang="pt-BR" b="0" i="0" dirty="0">
                <a:effectLst/>
                <a:latin typeface="Source Sans Pro" panose="020B0503030403020204" pitchFamily="34" charset="0"/>
              </a:rPr>
              <a:t> e </a:t>
            </a:r>
            <a:r>
              <a:rPr lang="pt-BR" b="1" i="0" dirty="0">
                <a:effectLst/>
                <a:latin typeface="Source Sans Pro" panose="020B0503030403020204" pitchFamily="34" charset="0"/>
              </a:rPr>
              <a:t>F</a:t>
            </a:r>
            <a:r>
              <a:rPr lang="pt-BR" b="0" i="0" dirty="0">
                <a:effectLst/>
                <a:latin typeface="Source Sans Pro" panose="020B0503030403020204" pitchFamily="34" charset="0"/>
              </a:rPr>
              <a:t>.</a:t>
            </a:r>
          </a:p>
          <a:p>
            <a:pPr marL="742950" indent="-742950">
              <a:buFont typeface="+mj-lt"/>
              <a:buAutoNum type="alphaLcParenR"/>
            </a:pPr>
            <a:r>
              <a:rPr lang="pt-BR" b="1" i="0" dirty="0">
                <a:effectLst/>
                <a:latin typeface="Source Sans Pro" panose="020B0503030403020204" pitchFamily="34" charset="0"/>
              </a:rPr>
              <a:t>F</a:t>
            </a:r>
            <a:r>
              <a:rPr lang="pt-BR" b="0" i="0" dirty="0">
                <a:effectLst/>
                <a:latin typeface="Source Sans Pro" panose="020B0503030403020204" pitchFamily="34" charset="0"/>
              </a:rPr>
              <a:t>, </a:t>
            </a:r>
            <a:r>
              <a:rPr lang="pt-BR" b="1" i="0" dirty="0">
                <a:effectLst/>
                <a:latin typeface="Source Sans Pro" panose="020B0503030403020204" pitchFamily="34" charset="0"/>
              </a:rPr>
              <a:t>V</a:t>
            </a:r>
            <a:r>
              <a:rPr lang="pt-BR" b="0" i="0" dirty="0">
                <a:effectLst/>
                <a:latin typeface="Source Sans Pro" panose="020B0503030403020204" pitchFamily="34" charset="0"/>
              </a:rPr>
              <a:t> e </a:t>
            </a:r>
            <a:r>
              <a:rPr lang="pt-BR" b="1" i="0" dirty="0">
                <a:effectLst/>
                <a:latin typeface="Source Sans Pro" panose="020B0503030403020204" pitchFamily="34" charset="0"/>
              </a:rPr>
              <a:t>V</a:t>
            </a:r>
            <a:r>
              <a:rPr lang="pt-BR" b="0" i="0" dirty="0">
                <a:effectLst/>
                <a:latin typeface="Source Sans Pro" panose="020B0503030403020204" pitchFamily="34" charset="0"/>
              </a:rPr>
              <a:t>.</a:t>
            </a:r>
            <a:endParaRPr lang="pt-BR" dirty="0">
              <a:latin typeface="Source Sans Pro" panose="020B0503030403020204" pitchFamily="34" charset="0"/>
            </a:endParaRPr>
          </a:p>
          <a:p>
            <a:pPr marL="742950" indent="-742950">
              <a:buFont typeface="+mj-lt"/>
              <a:buAutoNum type="alphaLcParenR"/>
            </a:pPr>
            <a:r>
              <a:rPr lang="pt-BR" b="1" i="0" dirty="0">
                <a:effectLst/>
                <a:latin typeface="Source Sans Pro" panose="020B0503030403020204" pitchFamily="34" charset="0"/>
              </a:rPr>
              <a:t>F</a:t>
            </a:r>
            <a:r>
              <a:rPr lang="pt-BR" b="0" i="0" dirty="0">
                <a:effectLst/>
                <a:latin typeface="Source Sans Pro" panose="020B0503030403020204" pitchFamily="34" charset="0"/>
              </a:rPr>
              <a:t>, </a:t>
            </a:r>
            <a:r>
              <a:rPr lang="pt-BR" b="1" i="0" dirty="0">
                <a:effectLst/>
                <a:latin typeface="Source Sans Pro" panose="020B0503030403020204" pitchFamily="34" charset="0"/>
              </a:rPr>
              <a:t>F</a:t>
            </a:r>
            <a:r>
              <a:rPr lang="pt-BR" b="0" i="0" dirty="0">
                <a:effectLst/>
                <a:latin typeface="Source Sans Pro" panose="020B0503030403020204" pitchFamily="34" charset="0"/>
              </a:rPr>
              <a:t> e </a:t>
            </a:r>
            <a:r>
              <a:rPr lang="pt-BR" b="1" i="0" dirty="0">
                <a:effectLst/>
                <a:latin typeface="Source Sans Pro" panose="020B0503030403020204" pitchFamily="34" charset="0"/>
              </a:rPr>
              <a:t>F</a:t>
            </a:r>
            <a:r>
              <a:rPr lang="pt-BR" b="0" i="0" dirty="0">
                <a:effectLst/>
                <a:latin typeface="Source Sans Pro" panose="020B0503030403020204" pitchFamily="34" charset="0"/>
              </a:rPr>
              <a:t>.</a:t>
            </a:r>
            <a:endParaRPr lang="pt-BR" dirty="0">
              <a:latin typeface="Source Sans Pro" panose="020B0503030403020204" pitchFamily="34" charset="0"/>
            </a:endParaRPr>
          </a:p>
          <a:p>
            <a:endParaRPr lang="pt-BR" dirty="0"/>
          </a:p>
        </p:txBody>
      </p:sp>
    </p:spTree>
    <p:extLst>
      <p:ext uri="{BB962C8B-B14F-4D97-AF65-F5344CB8AC3E}">
        <p14:creationId xmlns:p14="http://schemas.microsoft.com/office/powerpoint/2010/main" val="9986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A910A4E-DF4A-8975-2EB9-06EFBBCABAC9}"/>
              </a:ext>
            </a:extLst>
          </p:cNvPr>
          <p:cNvSpPr>
            <a:spLocks noGrp="1"/>
          </p:cNvSpPr>
          <p:nvPr>
            <p:ph/>
          </p:nvPr>
        </p:nvSpPr>
        <p:spPr>
          <a:xfrm>
            <a:off x="304800" y="914400"/>
            <a:ext cx="11582400" cy="5410200"/>
          </a:xfrm>
        </p:spPr>
        <p:txBody>
          <a:bodyPr/>
          <a:lstStyle/>
          <a:p>
            <a:pPr marL="0" indent="0" algn="just">
              <a:buNone/>
            </a:pPr>
            <a:r>
              <a:rPr lang="pt-BR" sz="2400" b="0" i="0" dirty="0">
                <a:effectLst/>
                <a:latin typeface="Arial" panose="020B0604020202020204" pitchFamily="34" charset="0"/>
                <a:cs typeface="Arial" panose="020B0604020202020204" pitchFamily="34" charset="0"/>
              </a:rPr>
              <a:t>Relacione cada regra fiscal com sua respectiva característica.</a:t>
            </a:r>
            <a:endParaRPr lang="pt-BR" sz="2400" dirty="0">
              <a:latin typeface="Arial" panose="020B0604020202020204" pitchFamily="34" charset="0"/>
              <a:cs typeface="Arial" panose="020B0604020202020204" pitchFamily="34" charset="0"/>
            </a:endParaRPr>
          </a:p>
          <a:p>
            <a:pPr marL="457200" indent="-457200" algn="just">
              <a:buFont typeface="+mj-lt"/>
              <a:buAutoNum type="arabicPeriod"/>
            </a:pPr>
            <a:r>
              <a:rPr lang="pt-BR" sz="2400" b="0" i="0" dirty="0">
                <a:effectLst/>
                <a:latin typeface="Arial" panose="020B0604020202020204" pitchFamily="34" charset="0"/>
                <a:cs typeface="Arial" panose="020B0604020202020204" pitchFamily="34" charset="0"/>
              </a:rPr>
              <a:t>Dívida</a:t>
            </a:r>
          </a:p>
          <a:p>
            <a:pPr marL="457200" indent="-457200" algn="just">
              <a:buFont typeface="+mj-lt"/>
              <a:buAutoNum type="arabicPeriod"/>
            </a:pPr>
            <a:r>
              <a:rPr lang="pt-BR" sz="2400" b="0" i="0" dirty="0">
                <a:effectLst/>
                <a:latin typeface="Arial" panose="020B0604020202020204" pitchFamily="34" charset="0"/>
                <a:cs typeface="Arial" panose="020B0604020202020204" pitchFamily="34" charset="0"/>
              </a:rPr>
              <a:t>Despesa</a:t>
            </a:r>
            <a:endParaRPr lang="pt-BR" sz="2400" dirty="0">
              <a:latin typeface="Arial" panose="020B0604020202020204" pitchFamily="34" charset="0"/>
              <a:cs typeface="Arial" panose="020B0604020202020204" pitchFamily="34" charset="0"/>
            </a:endParaRPr>
          </a:p>
          <a:p>
            <a:pPr marL="457200" indent="-457200" algn="just">
              <a:buFont typeface="+mj-lt"/>
              <a:buAutoNum type="arabicPeriod"/>
            </a:pPr>
            <a:r>
              <a:rPr lang="pt-BR" sz="2400" b="0" i="0" dirty="0">
                <a:effectLst/>
                <a:latin typeface="Arial" panose="020B0604020202020204" pitchFamily="34" charset="0"/>
                <a:cs typeface="Arial" panose="020B0604020202020204" pitchFamily="34" charset="0"/>
              </a:rPr>
              <a:t>Resultado Nominal (Não Estrutural)</a:t>
            </a:r>
          </a:p>
          <a:p>
            <a:pPr marL="457200" indent="-457200" algn="just">
              <a:buFont typeface="+mj-lt"/>
              <a:buAutoNum type="arabicPeriod"/>
            </a:pPr>
            <a:r>
              <a:rPr lang="pt-BR" sz="2400" b="0" i="0" dirty="0">
                <a:effectLst/>
                <a:latin typeface="Arial" panose="020B0604020202020204" pitchFamily="34" charset="0"/>
                <a:cs typeface="Arial" panose="020B0604020202020204" pitchFamily="34" charset="0"/>
              </a:rPr>
              <a:t>Receita</a:t>
            </a:r>
          </a:p>
          <a:p>
            <a:pPr marL="0" indent="0" algn="just">
              <a:buNone/>
            </a:pPr>
            <a:r>
              <a:rPr lang="pt-BR" sz="2400" b="0" i="0" dirty="0">
                <a:effectLst/>
                <a:latin typeface="Arial" panose="020B0604020202020204" pitchFamily="34" charset="0"/>
                <a:cs typeface="Arial" panose="020B0604020202020204" pitchFamily="34" charset="0"/>
              </a:rPr>
              <a:t>(   ) Faz ligação  direta com  a sustentabilidade da dívida pública, apesar de ser pouco operacional no curto prazo.</a:t>
            </a:r>
          </a:p>
          <a:p>
            <a:pPr marL="0" indent="0" algn="just">
              <a:buNone/>
            </a:pPr>
            <a:r>
              <a:rPr lang="pt-BR" sz="2400" b="0" i="0" dirty="0">
                <a:effectLst/>
                <a:latin typeface="Arial" panose="020B0604020202020204" pitchFamily="34" charset="0"/>
                <a:cs typeface="Arial" panose="020B0604020202020204" pitchFamily="34" charset="0"/>
              </a:rPr>
              <a:t>(   ) Apresenta  propriedades  anticíclicas,  mas  pode  afetar  negativamente  a qualidade do gasto, além de não ter ligação direta com a sustentabilidade da dívida.</a:t>
            </a:r>
          </a:p>
          <a:p>
            <a:pPr marL="0" indent="0" algn="just">
              <a:buNone/>
            </a:pPr>
            <a:r>
              <a:rPr lang="pt-BR" sz="2400" b="0" i="0" dirty="0">
                <a:effectLst/>
                <a:latin typeface="Arial" panose="020B0604020202020204" pitchFamily="34" charset="0"/>
                <a:cs typeface="Arial" panose="020B0604020202020204" pitchFamily="34" charset="0"/>
              </a:rPr>
              <a:t>(    ) Apresenta diretriz operacional clara e ligação com a sustentabilidade da dívida, mas pode estimular política fiscal pró-cíclica e busca por receitas extraordinárias.</a:t>
            </a:r>
          </a:p>
          <a:p>
            <a:pPr marL="0" indent="0" algn="just">
              <a:buNone/>
            </a:pPr>
            <a:r>
              <a:rPr lang="pt-BR" sz="2400" b="0" i="0" dirty="0">
                <a:effectLst/>
                <a:latin typeface="Arial" panose="020B0604020202020204" pitchFamily="34" charset="0"/>
                <a:cs typeface="Arial" panose="020B0604020202020204" pitchFamily="34" charset="0"/>
              </a:rPr>
              <a:t>(   ) Ajuda a  definir o tamanho do governo, mas apresenta fraca ligação com a sustentabilidade da dívida, além de estar sujeita a fatores fora do controle do governo.</a:t>
            </a:r>
          </a:p>
          <a:p>
            <a:pPr algn="just"/>
            <a:endParaRPr lang="pt-BR" sz="24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185737E5-BB1F-4804-DA58-751B0B6F8ADA}"/>
              </a:ext>
            </a:extLst>
          </p:cNvPr>
          <p:cNvSpPr/>
          <p:nvPr/>
        </p:nvSpPr>
        <p:spPr bwMode="auto">
          <a:xfrm>
            <a:off x="-76200" y="7620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pt-BR" sz="3200" b="1" i="0" dirty="0">
                <a:solidFill>
                  <a:srgbClr val="333333"/>
                </a:solidFill>
                <a:effectLst/>
                <a:latin typeface="Source Sans Pro" panose="020B0503030403020204" pitchFamily="34" charset="0"/>
              </a:rPr>
              <a:t>    6) </a:t>
            </a:r>
            <a:r>
              <a:rPr lang="pt-BR" sz="3200" dirty="0">
                <a:solidFill>
                  <a:srgbClr val="333333"/>
                </a:solidFill>
                <a:latin typeface="Source Sans Pro" panose="020B0503030403020204" pitchFamily="34" charset="0"/>
              </a:rPr>
              <a:t>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2023 - Auditor do Estado (CGE SC)/Economia</a:t>
            </a:r>
            <a:endParaRPr lang="pt-BR" sz="3200" b="1" i="0" dirty="0">
              <a:solidFill>
                <a:srgbClr val="333333"/>
              </a:solidFill>
              <a:effectLst/>
              <a:latin typeface="Source Sans Pro" panose="020B0503030403020204" pitchFamily="34" charset="0"/>
            </a:endParaRPr>
          </a:p>
          <a:p>
            <a:endParaRPr lang="pt-BR" sz="3200" b="1" i="0" dirty="0">
              <a:solidFill>
                <a:srgbClr val="333333"/>
              </a:solidFill>
              <a:effectLst/>
              <a:latin typeface="Source Sans Pro" panose="020B0503030403020204" pitchFamily="34" charset="0"/>
            </a:endParaRPr>
          </a:p>
          <a:p>
            <a:endParaRPr lang="pt-BR" sz="3200" b="1" i="0" dirty="0">
              <a:solidFill>
                <a:srgbClr val="333333"/>
              </a:solidFill>
              <a:effectLst/>
              <a:latin typeface="Source Sans Pro" panose="020B0503030403020204" pitchFamily="34" charset="0"/>
            </a:endParaRPr>
          </a:p>
          <a:p>
            <a:pPr algn="l"/>
            <a:endParaRPr lang="pt-BR" sz="3200" b="1" i="0" dirty="0">
              <a:solidFill>
                <a:srgbClr val="333333"/>
              </a:solidFill>
              <a:effectLst/>
              <a:latin typeface="Source Sans Pro" panose="020B0503030403020204" pitchFamily="34" charset="0"/>
            </a:endParaRPr>
          </a:p>
        </p:txBody>
      </p:sp>
      <p:sp>
        <p:nvSpPr>
          <p:cNvPr id="4" name="CaixaDeTexto 3">
            <a:extLst>
              <a:ext uri="{FF2B5EF4-FFF2-40B4-BE49-F238E27FC236}">
                <a16:creationId xmlns:a16="http://schemas.microsoft.com/office/drawing/2014/main" id="{7E936028-FFC0-F829-2B48-5E0FB2CAF23E}"/>
              </a:ext>
            </a:extLst>
          </p:cNvPr>
          <p:cNvSpPr txBox="1"/>
          <p:nvPr/>
        </p:nvSpPr>
        <p:spPr>
          <a:xfrm>
            <a:off x="473998" y="3048000"/>
            <a:ext cx="364202" cy="523220"/>
          </a:xfrm>
          <a:prstGeom prst="rect">
            <a:avLst/>
          </a:prstGeom>
          <a:noFill/>
        </p:spPr>
        <p:txBody>
          <a:bodyPr wrap="none" rtlCol="0">
            <a:spAutoFit/>
          </a:bodyPr>
          <a:lstStyle/>
          <a:p>
            <a:r>
              <a:rPr lang="pt-BR" sz="2800" dirty="0">
                <a:solidFill>
                  <a:srgbClr val="C00000"/>
                </a:solidFill>
              </a:rPr>
              <a:t>1</a:t>
            </a:r>
          </a:p>
        </p:txBody>
      </p:sp>
      <p:sp>
        <p:nvSpPr>
          <p:cNvPr id="5" name="CaixaDeTexto 4">
            <a:extLst>
              <a:ext uri="{FF2B5EF4-FFF2-40B4-BE49-F238E27FC236}">
                <a16:creationId xmlns:a16="http://schemas.microsoft.com/office/drawing/2014/main" id="{B4592672-8650-2D87-8248-A072FEFB2CFB}"/>
              </a:ext>
            </a:extLst>
          </p:cNvPr>
          <p:cNvSpPr txBox="1"/>
          <p:nvPr/>
        </p:nvSpPr>
        <p:spPr>
          <a:xfrm>
            <a:off x="457200" y="3896380"/>
            <a:ext cx="364202" cy="523220"/>
          </a:xfrm>
          <a:prstGeom prst="rect">
            <a:avLst/>
          </a:prstGeom>
          <a:noFill/>
        </p:spPr>
        <p:txBody>
          <a:bodyPr wrap="none" rtlCol="0">
            <a:spAutoFit/>
          </a:bodyPr>
          <a:lstStyle/>
          <a:p>
            <a:r>
              <a:rPr lang="pt-BR" sz="2800" dirty="0">
                <a:solidFill>
                  <a:srgbClr val="C00000"/>
                </a:solidFill>
              </a:rPr>
              <a:t>2</a:t>
            </a:r>
          </a:p>
        </p:txBody>
      </p:sp>
      <p:sp>
        <p:nvSpPr>
          <p:cNvPr id="6" name="CaixaDeTexto 5">
            <a:extLst>
              <a:ext uri="{FF2B5EF4-FFF2-40B4-BE49-F238E27FC236}">
                <a16:creationId xmlns:a16="http://schemas.microsoft.com/office/drawing/2014/main" id="{CFBFC717-22C3-B35E-F923-33D61EFD5CEC}"/>
              </a:ext>
            </a:extLst>
          </p:cNvPr>
          <p:cNvSpPr txBox="1"/>
          <p:nvPr/>
        </p:nvSpPr>
        <p:spPr>
          <a:xfrm>
            <a:off x="457200" y="4734580"/>
            <a:ext cx="364202" cy="523220"/>
          </a:xfrm>
          <a:prstGeom prst="rect">
            <a:avLst/>
          </a:prstGeom>
          <a:noFill/>
        </p:spPr>
        <p:txBody>
          <a:bodyPr wrap="none" rtlCol="0">
            <a:spAutoFit/>
          </a:bodyPr>
          <a:lstStyle/>
          <a:p>
            <a:r>
              <a:rPr lang="pt-BR" sz="2800" dirty="0">
                <a:solidFill>
                  <a:srgbClr val="C00000"/>
                </a:solidFill>
              </a:rPr>
              <a:t>3</a:t>
            </a:r>
          </a:p>
        </p:txBody>
      </p:sp>
      <p:sp>
        <p:nvSpPr>
          <p:cNvPr id="7" name="CaixaDeTexto 6">
            <a:extLst>
              <a:ext uri="{FF2B5EF4-FFF2-40B4-BE49-F238E27FC236}">
                <a16:creationId xmlns:a16="http://schemas.microsoft.com/office/drawing/2014/main" id="{B6D23A3E-6202-3FAC-AC4C-E4CC51B15B7B}"/>
              </a:ext>
            </a:extLst>
          </p:cNvPr>
          <p:cNvSpPr txBox="1"/>
          <p:nvPr/>
        </p:nvSpPr>
        <p:spPr>
          <a:xfrm>
            <a:off x="457200" y="5496580"/>
            <a:ext cx="364202" cy="523220"/>
          </a:xfrm>
          <a:prstGeom prst="rect">
            <a:avLst/>
          </a:prstGeom>
          <a:noFill/>
        </p:spPr>
        <p:txBody>
          <a:bodyPr wrap="none" rtlCol="0">
            <a:spAutoFit/>
          </a:bodyPr>
          <a:lstStyle/>
          <a:p>
            <a:r>
              <a:rPr lang="pt-BR" sz="2800" dirty="0">
                <a:solidFill>
                  <a:srgbClr val="C00000"/>
                </a:solidFill>
              </a:rPr>
              <a:t>4</a:t>
            </a:r>
          </a:p>
        </p:txBody>
      </p:sp>
    </p:spTree>
    <p:extLst>
      <p:ext uri="{BB962C8B-B14F-4D97-AF65-F5344CB8AC3E}">
        <p14:creationId xmlns:p14="http://schemas.microsoft.com/office/powerpoint/2010/main" val="33720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EEBDB08D-8AF1-9F0A-AD42-B96FB66B2314}"/>
              </a:ext>
            </a:extLst>
          </p:cNvPr>
          <p:cNvSpPr/>
          <p:nvPr/>
        </p:nvSpPr>
        <p:spPr bwMode="auto">
          <a:xfrm>
            <a:off x="214313" y="1676399"/>
            <a:ext cx="623887" cy="652463"/>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2E784CB3-80D4-3937-3C69-C57E8814C105}"/>
              </a:ext>
            </a:extLst>
          </p:cNvPr>
          <p:cNvSpPr>
            <a:spLocks noGrp="1"/>
          </p:cNvSpPr>
          <p:nvPr>
            <p:ph/>
          </p:nvPr>
        </p:nvSpPr>
        <p:spPr>
          <a:xfrm>
            <a:off x="228600" y="457200"/>
            <a:ext cx="11658600" cy="5410200"/>
          </a:xfrm>
        </p:spPr>
        <p:txBody>
          <a:bodyPr/>
          <a:lstStyle/>
          <a:p>
            <a:r>
              <a:rPr lang="pt-BR" b="0" i="0" dirty="0">
                <a:effectLst/>
                <a:latin typeface="Source Sans Pro" panose="020B0503030403020204" pitchFamily="34" charset="0"/>
              </a:rPr>
              <a:t>Assinale a opção que indica a relação </a:t>
            </a:r>
            <a:r>
              <a:rPr lang="pt-BR" b="1" i="0" dirty="0">
                <a:effectLst/>
                <a:latin typeface="Source Sans Pro" panose="020B0503030403020204" pitchFamily="34" charset="0"/>
              </a:rPr>
              <a:t>correta</a:t>
            </a:r>
            <a:r>
              <a:rPr lang="pt-BR" b="0" i="0" dirty="0">
                <a:effectLst/>
                <a:latin typeface="Source Sans Pro" panose="020B0503030403020204" pitchFamily="34" charset="0"/>
              </a:rPr>
              <a:t>, na ordem apresentada.</a:t>
            </a:r>
          </a:p>
          <a:p>
            <a:pPr marL="742950" indent="-742950">
              <a:buFont typeface="+mj-lt"/>
              <a:buAutoNum type="alphaLcParenR"/>
            </a:pPr>
            <a:r>
              <a:rPr lang="pt-BR" i="0" dirty="0">
                <a:effectLst/>
                <a:latin typeface="Source Sans Pro" panose="020B0503030403020204" pitchFamily="34" charset="0"/>
              </a:rPr>
              <a:t>1, 2, 3 e 4.</a:t>
            </a:r>
            <a:endParaRPr lang="pt-BR" dirty="0">
              <a:latin typeface="Source Sans Pro" panose="020B0503030403020204" pitchFamily="34" charset="0"/>
            </a:endParaRPr>
          </a:p>
          <a:p>
            <a:pPr marL="742950" indent="-742950">
              <a:buFont typeface="+mj-lt"/>
              <a:buAutoNum type="alphaLcParenR"/>
            </a:pPr>
            <a:r>
              <a:rPr lang="pt-BR" i="0" dirty="0">
                <a:effectLst/>
                <a:latin typeface="Source Sans Pro" panose="020B0503030403020204" pitchFamily="34" charset="0"/>
              </a:rPr>
              <a:t>1, 3, 2 e 4.</a:t>
            </a:r>
          </a:p>
          <a:p>
            <a:pPr marL="742950" indent="-742950">
              <a:buFont typeface="+mj-lt"/>
              <a:buAutoNum type="alphaLcParenR"/>
            </a:pPr>
            <a:r>
              <a:rPr lang="pt-BR" i="0" dirty="0">
                <a:effectLst/>
                <a:latin typeface="Source Sans Pro" panose="020B0503030403020204" pitchFamily="34" charset="0"/>
              </a:rPr>
              <a:t>2, 1, 4 e 3.</a:t>
            </a:r>
            <a:endParaRPr lang="pt-BR" dirty="0">
              <a:latin typeface="Source Sans Pro" panose="020B0503030403020204" pitchFamily="34" charset="0"/>
            </a:endParaRPr>
          </a:p>
          <a:p>
            <a:pPr marL="742950" indent="-742950">
              <a:buFont typeface="+mj-lt"/>
              <a:buAutoNum type="alphaLcParenR"/>
            </a:pPr>
            <a:r>
              <a:rPr lang="pt-BR" i="0" dirty="0">
                <a:effectLst/>
                <a:latin typeface="Source Sans Pro" panose="020B0503030403020204" pitchFamily="34" charset="0"/>
              </a:rPr>
              <a:t> 3, 2, 4 e 1.</a:t>
            </a:r>
          </a:p>
          <a:p>
            <a:pPr marL="742950" indent="-742950">
              <a:buFont typeface="+mj-lt"/>
              <a:buAutoNum type="alphaLcParenR"/>
            </a:pPr>
            <a:r>
              <a:rPr lang="pt-BR" i="0" dirty="0">
                <a:effectLst/>
                <a:latin typeface="Source Sans Pro" panose="020B0503030403020204" pitchFamily="34" charset="0"/>
              </a:rPr>
              <a:t> 4, 2, 3 e 1.</a:t>
            </a:r>
            <a:endParaRPr lang="pt-BR" dirty="0"/>
          </a:p>
        </p:txBody>
      </p:sp>
    </p:spTree>
    <p:extLst>
      <p:ext uri="{BB962C8B-B14F-4D97-AF65-F5344CB8AC3E}">
        <p14:creationId xmlns:p14="http://schemas.microsoft.com/office/powerpoint/2010/main" val="71686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538F09C0-94F8-97F7-3279-50F927910E1C}"/>
              </a:ext>
            </a:extLst>
          </p:cNvPr>
          <p:cNvSpPr>
            <a:spLocks noGrp="1"/>
          </p:cNvSpPr>
          <p:nvPr>
            <p:ph/>
          </p:nvPr>
        </p:nvSpPr>
        <p:spPr>
          <a:xfrm>
            <a:off x="304800" y="990600"/>
            <a:ext cx="11582400" cy="5410200"/>
          </a:xfrm>
        </p:spPr>
        <p:txBody>
          <a:bodyPr/>
          <a:lstStyle/>
          <a:p>
            <a:pPr marL="0" indent="0" algn="just">
              <a:buNone/>
            </a:pPr>
            <a:r>
              <a:rPr lang="pt-BR" sz="2800" b="0" i="0" dirty="0">
                <a:effectLst/>
                <a:latin typeface="Arial" panose="020B0604020202020204" pitchFamily="34" charset="0"/>
                <a:cs typeface="Arial" panose="020B0604020202020204" pitchFamily="34" charset="0"/>
              </a:rPr>
              <a:t>Em relação à evolução das finanças públicas entre 2002 e 2014, analise afirmativas a seguir:</a:t>
            </a:r>
          </a:p>
          <a:p>
            <a:pPr marL="571500" indent="-571500" algn="just">
              <a:buFont typeface="+mj-lt"/>
              <a:buAutoNum type="romanUcPeriod"/>
            </a:pPr>
            <a:r>
              <a:rPr lang="pt-BR" sz="2800" b="0" i="0" dirty="0">
                <a:effectLst/>
                <a:latin typeface="Arial" panose="020B0604020202020204" pitchFamily="34" charset="0"/>
                <a:cs typeface="Arial" panose="020B0604020202020204" pitchFamily="34" charset="0"/>
              </a:rPr>
              <a:t>A Dívida Líquida do Setor Público (DLSP) caiu de aproximadamente 60% do PIB em 2002 para menos de 35% em 2014.</a:t>
            </a:r>
          </a:p>
          <a:p>
            <a:pPr marL="571500" indent="-571500" algn="just">
              <a:buFont typeface="+mj-lt"/>
              <a:buAutoNum type="romanUcPeriod"/>
            </a:pPr>
            <a:r>
              <a:rPr lang="pt-BR" sz="2800" b="0" i="0" dirty="0">
                <a:effectLst/>
                <a:latin typeface="Arial" panose="020B0604020202020204" pitchFamily="34" charset="0"/>
                <a:cs typeface="Arial" panose="020B0604020202020204" pitchFamily="34" charset="0"/>
              </a:rPr>
              <a:t>O percentual de títulos pré-fixados em relação à dívida monetária federal aumentou consideravelmente no período, com aumento da relevância dos títulos de longo prazo.</a:t>
            </a:r>
          </a:p>
          <a:p>
            <a:pPr marL="571500" indent="-571500" algn="just">
              <a:buFont typeface="+mj-lt"/>
              <a:buAutoNum type="romanUcPeriod"/>
            </a:pPr>
            <a:r>
              <a:rPr lang="pt-BR" sz="2800" b="0" i="0" dirty="0">
                <a:effectLst/>
                <a:latin typeface="Arial" panose="020B0604020202020204" pitchFamily="34" charset="0"/>
                <a:cs typeface="Arial" panose="020B0604020202020204" pitchFamily="34" charset="0"/>
              </a:rPr>
              <a:t>A apreciação real da taxa de câmbio reduziu a dívida externa, com o setor público passando a se tornar credor líquido.</a:t>
            </a:r>
          </a:p>
          <a:p>
            <a:pPr algn="just"/>
            <a:endParaRPr lang="pt-BR" sz="28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B99E56EC-052D-D94E-F17E-A2380FE3564E}"/>
              </a:ext>
            </a:extLst>
          </p:cNvPr>
          <p:cNvSpPr/>
          <p:nvPr/>
        </p:nvSpPr>
        <p:spPr bwMode="auto">
          <a:xfrm>
            <a:off x="-76200" y="7620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pt-BR" sz="3200" b="1" i="0" dirty="0">
                <a:solidFill>
                  <a:srgbClr val="333333"/>
                </a:solidFill>
                <a:effectLst/>
                <a:latin typeface="Source Sans Pro" panose="020B0503030403020204" pitchFamily="34" charset="0"/>
              </a:rPr>
              <a:t>    </a:t>
            </a:r>
            <a:r>
              <a:rPr lang="pt-BR" sz="3200" dirty="0">
                <a:solidFill>
                  <a:srgbClr val="333333"/>
                </a:solidFill>
                <a:latin typeface="Source Sans Pro" panose="020B0503030403020204" pitchFamily="34" charset="0"/>
              </a:rPr>
              <a:t>7</a:t>
            </a:r>
            <a:r>
              <a:rPr lang="pt-BR" sz="3200" b="1" i="0" dirty="0">
                <a:solidFill>
                  <a:srgbClr val="333333"/>
                </a:solidFill>
                <a:effectLst/>
                <a:latin typeface="Source Sans Pro" panose="020B0503030403020204" pitchFamily="34" charset="0"/>
              </a:rPr>
              <a:t>) </a:t>
            </a:r>
            <a:r>
              <a:rPr lang="pt-BR" sz="3200" dirty="0">
                <a:solidFill>
                  <a:srgbClr val="333333"/>
                </a:solidFill>
                <a:latin typeface="Source Sans Pro" panose="020B0503030403020204" pitchFamily="34" charset="0"/>
              </a:rPr>
              <a:t>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2023 - Auditor do Estado (CGE SC)/Economia</a:t>
            </a:r>
            <a:endParaRPr lang="pt-BR" sz="3200" b="1" i="0" dirty="0">
              <a:solidFill>
                <a:srgbClr val="333333"/>
              </a:solidFill>
              <a:effectLst/>
              <a:latin typeface="Source Sans Pro" panose="020B0503030403020204" pitchFamily="34" charset="0"/>
            </a:endParaRPr>
          </a:p>
          <a:p>
            <a:endParaRPr lang="pt-BR" sz="3200" b="1" i="0" dirty="0">
              <a:solidFill>
                <a:srgbClr val="333333"/>
              </a:solidFill>
              <a:effectLst/>
              <a:latin typeface="Source Sans Pro" panose="020B0503030403020204" pitchFamily="34" charset="0"/>
            </a:endParaRPr>
          </a:p>
          <a:p>
            <a:endParaRPr lang="pt-BR" sz="3200" b="1" i="0" dirty="0">
              <a:solidFill>
                <a:srgbClr val="333333"/>
              </a:solidFill>
              <a:effectLst/>
              <a:latin typeface="Source Sans Pro" panose="020B0503030403020204" pitchFamily="34" charset="0"/>
            </a:endParaRPr>
          </a:p>
          <a:p>
            <a:pPr algn="l"/>
            <a:endParaRPr lang="pt-BR" sz="3200" b="1" i="0" dirty="0">
              <a:solidFill>
                <a:srgbClr val="333333"/>
              </a:solidFill>
              <a:effectLst/>
              <a:latin typeface="Source Sans Pro" panose="020B0503030403020204" pitchFamily="34" charset="0"/>
            </a:endParaRPr>
          </a:p>
        </p:txBody>
      </p:sp>
      <p:sp>
        <p:nvSpPr>
          <p:cNvPr id="4" name="CaixaDeTexto 3">
            <a:extLst>
              <a:ext uri="{FF2B5EF4-FFF2-40B4-BE49-F238E27FC236}">
                <a16:creationId xmlns:a16="http://schemas.microsoft.com/office/drawing/2014/main" id="{0DD382D1-0E8C-A77E-DCBF-D0586EF7A629}"/>
              </a:ext>
            </a:extLst>
          </p:cNvPr>
          <p:cNvSpPr txBox="1"/>
          <p:nvPr/>
        </p:nvSpPr>
        <p:spPr>
          <a:xfrm>
            <a:off x="0" y="4191000"/>
            <a:ext cx="444352" cy="523220"/>
          </a:xfrm>
          <a:prstGeom prst="rect">
            <a:avLst/>
          </a:prstGeom>
          <a:noFill/>
        </p:spPr>
        <p:txBody>
          <a:bodyPr wrap="none" rtlCol="0">
            <a:spAutoFit/>
          </a:bodyPr>
          <a:lstStyle/>
          <a:p>
            <a:r>
              <a:rPr lang="pt-BR" sz="2800" dirty="0">
                <a:solidFill>
                  <a:srgbClr val="C00000"/>
                </a:solidFill>
              </a:rPr>
              <a:t>V</a:t>
            </a:r>
          </a:p>
        </p:txBody>
      </p:sp>
      <p:sp>
        <p:nvSpPr>
          <p:cNvPr id="5" name="CaixaDeTexto 4">
            <a:extLst>
              <a:ext uri="{FF2B5EF4-FFF2-40B4-BE49-F238E27FC236}">
                <a16:creationId xmlns:a16="http://schemas.microsoft.com/office/drawing/2014/main" id="{12CC559D-1105-B895-AE4C-2523B422F223}"/>
              </a:ext>
            </a:extLst>
          </p:cNvPr>
          <p:cNvSpPr txBox="1"/>
          <p:nvPr/>
        </p:nvSpPr>
        <p:spPr>
          <a:xfrm>
            <a:off x="0" y="2905780"/>
            <a:ext cx="444352" cy="523220"/>
          </a:xfrm>
          <a:prstGeom prst="rect">
            <a:avLst/>
          </a:prstGeom>
          <a:noFill/>
        </p:spPr>
        <p:txBody>
          <a:bodyPr wrap="none" rtlCol="0">
            <a:spAutoFit/>
          </a:bodyPr>
          <a:lstStyle/>
          <a:p>
            <a:r>
              <a:rPr lang="pt-BR" sz="2800" dirty="0">
                <a:solidFill>
                  <a:srgbClr val="C00000"/>
                </a:solidFill>
              </a:rPr>
              <a:t>V</a:t>
            </a:r>
          </a:p>
        </p:txBody>
      </p:sp>
      <p:sp>
        <p:nvSpPr>
          <p:cNvPr id="6" name="CaixaDeTexto 5">
            <a:extLst>
              <a:ext uri="{FF2B5EF4-FFF2-40B4-BE49-F238E27FC236}">
                <a16:creationId xmlns:a16="http://schemas.microsoft.com/office/drawing/2014/main" id="{D1F3F532-C202-C339-223E-8A27B7B27398}"/>
              </a:ext>
            </a:extLst>
          </p:cNvPr>
          <p:cNvSpPr txBox="1"/>
          <p:nvPr/>
        </p:nvSpPr>
        <p:spPr>
          <a:xfrm>
            <a:off x="12848" y="1905000"/>
            <a:ext cx="444352" cy="523220"/>
          </a:xfrm>
          <a:prstGeom prst="rect">
            <a:avLst/>
          </a:prstGeom>
          <a:noFill/>
        </p:spPr>
        <p:txBody>
          <a:bodyPr wrap="none" rtlCol="0">
            <a:spAutoFit/>
          </a:bodyPr>
          <a:lstStyle/>
          <a:p>
            <a:r>
              <a:rPr lang="pt-BR" sz="2800" dirty="0">
                <a:solidFill>
                  <a:srgbClr val="C00000"/>
                </a:solidFill>
              </a:rPr>
              <a:t>V</a:t>
            </a:r>
          </a:p>
        </p:txBody>
      </p:sp>
    </p:spTree>
    <p:extLst>
      <p:ext uri="{BB962C8B-B14F-4D97-AF65-F5344CB8AC3E}">
        <p14:creationId xmlns:p14="http://schemas.microsoft.com/office/powerpoint/2010/main" val="39853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73C7DED8-0F58-9340-4058-5480FCEADF23}"/>
              </a:ext>
            </a:extLst>
          </p:cNvPr>
          <p:cNvSpPr/>
          <p:nvPr/>
        </p:nvSpPr>
        <p:spPr bwMode="auto">
          <a:xfrm>
            <a:off x="519113" y="3767137"/>
            <a:ext cx="623887" cy="652463"/>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94B407CE-3CF6-0F83-820C-51D4AD2898A9}"/>
              </a:ext>
            </a:extLst>
          </p:cNvPr>
          <p:cNvSpPr>
            <a:spLocks noGrp="1"/>
          </p:cNvSpPr>
          <p:nvPr>
            <p:ph/>
          </p:nvPr>
        </p:nvSpPr>
        <p:spPr/>
        <p:txBody>
          <a:bodyPr/>
          <a:lstStyle/>
          <a:p>
            <a:r>
              <a:rPr lang="pt-BR" b="0" i="0" dirty="0">
                <a:effectLst/>
                <a:latin typeface="Source Sans Pro" panose="020B0503030403020204" pitchFamily="34" charset="0"/>
              </a:rPr>
              <a:t>Está </a:t>
            </a:r>
            <a:r>
              <a:rPr lang="pt-BR" b="1" i="0" dirty="0">
                <a:effectLst/>
                <a:latin typeface="Source Sans Pro" panose="020B0503030403020204" pitchFamily="34" charset="0"/>
              </a:rPr>
              <a:t>correto</a:t>
            </a:r>
            <a:r>
              <a:rPr lang="pt-BR" b="0" i="0" dirty="0">
                <a:effectLst/>
                <a:latin typeface="Source Sans Pro" panose="020B0503030403020204" pitchFamily="34" charset="0"/>
              </a:rPr>
              <a:t> o que se afirma em</a:t>
            </a:r>
          </a:p>
          <a:p>
            <a:pPr marL="742950" indent="-742950">
              <a:buFont typeface="+mj-lt"/>
              <a:buAutoNum type="alphaLcParenR"/>
            </a:pPr>
            <a:r>
              <a:rPr lang="pt-BR" i="0" dirty="0">
                <a:effectLst/>
                <a:latin typeface="Source Sans Pro" panose="020B0503030403020204" pitchFamily="34" charset="0"/>
              </a:rPr>
              <a:t> I, apenas.</a:t>
            </a:r>
            <a:endParaRPr lang="pt-BR" dirty="0">
              <a:latin typeface="Source Sans Pro" panose="020B0503030403020204" pitchFamily="34" charset="0"/>
            </a:endParaRPr>
          </a:p>
          <a:p>
            <a:pPr marL="742950" indent="-742950">
              <a:buFont typeface="+mj-lt"/>
              <a:buAutoNum type="alphaLcParenR"/>
            </a:pPr>
            <a:r>
              <a:rPr lang="pt-BR" i="0" dirty="0">
                <a:effectLst/>
                <a:latin typeface="Source Sans Pro" panose="020B0503030403020204" pitchFamily="34" charset="0"/>
              </a:rPr>
              <a:t> I e II, apenas.</a:t>
            </a:r>
          </a:p>
          <a:p>
            <a:pPr marL="742950" indent="-742950">
              <a:buFont typeface="+mj-lt"/>
              <a:buAutoNum type="alphaLcParenR"/>
            </a:pPr>
            <a:r>
              <a:rPr lang="pt-BR" i="0" dirty="0">
                <a:effectLst/>
                <a:latin typeface="Source Sans Pro" panose="020B0503030403020204" pitchFamily="34" charset="0"/>
              </a:rPr>
              <a:t>I e III, apenas.</a:t>
            </a:r>
            <a:endParaRPr lang="pt-BR" dirty="0">
              <a:latin typeface="Source Sans Pro" panose="020B0503030403020204" pitchFamily="34" charset="0"/>
            </a:endParaRPr>
          </a:p>
          <a:p>
            <a:pPr marL="742950" indent="-742950">
              <a:buFont typeface="+mj-lt"/>
              <a:buAutoNum type="alphaLcParenR"/>
            </a:pPr>
            <a:r>
              <a:rPr lang="pt-BR" i="0" dirty="0">
                <a:effectLst/>
                <a:latin typeface="Source Sans Pro" panose="020B0503030403020204" pitchFamily="34" charset="0"/>
              </a:rPr>
              <a:t> II e III, apenas.</a:t>
            </a:r>
          </a:p>
          <a:p>
            <a:pPr marL="742950" indent="-742950">
              <a:buFont typeface="+mj-lt"/>
              <a:buAutoNum type="alphaLcParenR"/>
            </a:pPr>
            <a:r>
              <a:rPr lang="pt-BR" i="0" dirty="0">
                <a:effectLst/>
                <a:latin typeface="Source Sans Pro" panose="020B0503030403020204" pitchFamily="34" charset="0"/>
              </a:rPr>
              <a:t> I, II e III.</a:t>
            </a:r>
            <a:endParaRPr lang="pt-BR" dirty="0"/>
          </a:p>
        </p:txBody>
      </p:sp>
    </p:spTree>
    <p:extLst>
      <p:ext uri="{BB962C8B-B14F-4D97-AF65-F5344CB8AC3E}">
        <p14:creationId xmlns:p14="http://schemas.microsoft.com/office/powerpoint/2010/main" val="36082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23A93C57-AC14-F683-7610-83DEE5941C07}"/>
              </a:ext>
            </a:extLst>
          </p:cNvPr>
          <p:cNvSpPr/>
          <p:nvPr/>
        </p:nvSpPr>
        <p:spPr bwMode="auto">
          <a:xfrm>
            <a:off x="76200" y="5334000"/>
            <a:ext cx="623887" cy="652463"/>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F2B48378-DC88-F3E1-4F73-0CCD7B470D10}"/>
              </a:ext>
            </a:extLst>
          </p:cNvPr>
          <p:cNvSpPr>
            <a:spLocks noGrp="1"/>
          </p:cNvSpPr>
          <p:nvPr>
            <p:ph/>
          </p:nvPr>
        </p:nvSpPr>
        <p:spPr>
          <a:xfrm>
            <a:off x="152400" y="990600"/>
            <a:ext cx="11811000" cy="5410200"/>
          </a:xfrm>
        </p:spPr>
        <p:txBody>
          <a:bodyPr/>
          <a:lstStyle/>
          <a:p>
            <a:pPr algn="just"/>
            <a:r>
              <a:rPr lang="pt-BR" sz="2600" b="0" i="0" dirty="0">
                <a:effectLst/>
                <a:latin typeface="Arial" panose="020B0604020202020204" pitchFamily="34" charset="0"/>
                <a:cs typeface="Arial" panose="020B0604020202020204" pitchFamily="34" charset="0"/>
              </a:rPr>
              <a:t>Quando os gastos do governo superam as receitas, configura- se um déficit público. O déficit nominal é uma das definições utilizadas, que significa</a:t>
            </a: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o excesso das despesas correntes sobre as receitas correntes do governo, exceto os juros das dívidas interna e externa.</a:t>
            </a:r>
            <a:endParaRPr lang="pt-BR" sz="2600" dirty="0">
              <a:latin typeface="Arial" panose="020B0604020202020204" pitchFamily="34" charset="0"/>
              <a:cs typeface="Arial" panose="020B0604020202020204" pitchFamily="34" charset="0"/>
            </a:endParaRP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o excesso das despesas correntes e de capital sobre as receitas correntes do governo, mais os juros sobre a dívida interna e externa.</a:t>
            </a: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o excesso das despesas correntes e de capital sobre o total das receitas do governo, exceto os juros e a correção monetária sobre as dívidas interna e externa.</a:t>
            </a:r>
            <a:endParaRPr lang="pt-BR" sz="2600" dirty="0">
              <a:latin typeface="Arial" panose="020B0604020202020204" pitchFamily="34" charset="0"/>
              <a:cs typeface="Arial" panose="020B0604020202020204" pitchFamily="34" charset="0"/>
            </a:endParaRP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o excesso das despesas correntes sobre o total das receitas correntes.</a:t>
            </a: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o excesso das despesas correntes e de capital sobre as receitas correntes do governo, mais os juros e a correção monetária sobre as dívidas interna e externa.</a:t>
            </a:r>
            <a:endParaRPr lang="pt-BR" sz="26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9D1D32B8-BB67-BDAC-4E49-9B1460DC4CC2}"/>
              </a:ext>
            </a:extLst>
          </p:cNvPr>
          <p:cNvSpPr/>
          <p:nvPr/>
        </p:nvSpPr>
        <p:spPr bwMode="auto">
          <a:xfrm>
            <a:off x="-304800" y="6096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pt-BR" sz="3200" b="1" i="0" dirty="0">
                <a:solidFill>
                  <a:schemeClr val="tx1"/>
                </a:solidFill>
                <a:effectLst/>
                <a:latin typeface="Source Sans Pro" panose="020B0503030403020204" pitchFamily="34" charset="0"/>
              </a:rPr>
              <a:t>    8)</a:t>
            </a:r>
            <a:r>
              <a:rPr lang="pt-BR" sz="3200" dirty="0">
                <a:solidFill>
                  <a:schemeClr val="tx1"/>
                </a:solidFill>
                <a:latin typeface="Source Sans Pro" panose="020B0503030403020204" pitchFamily="34" charset="0"/>
              </a:rPr>
              <a:t> VUNESP</a:t>
            </a:r>
            <a:r>
              <a:rPr lang="pt-BR" sz="3200" b="1" i="0" dirty="0">
                <a:solidFill>
                  <a:schemeClr val="tx1"/>
                </a:solidFill>
                <a:effectLst/>
                <a:latin typeface="Source Sans Pro" panose="020B0503030403020204" pitchFamily="34" charset="0"/>
              </a:rPr>
              <a:t> - </a:t>
            </a:r>
            <a:r>
              <a:rPr lang="pt-BR" sz="3200" dirty="0">
                <a:solidFill>
                  <a:schemeClr val="tx1"/>
                </a:solidFill>
                <a:latin typeface="Source Sans Pro" panose="020B0503030403020204" pitchFamily="34" charset="0"/>
              </a:rPr>
              <a:t>2023 - Auditor de Controle Externo (TCM SP)/Economia</a:t>
            </a:r>
            <a:endParaRPr lang="pt-BR" sz="3200" b="1" i="0" dirty="0">
              <a:solidFill>
                <a:schemeClr val="tx1"/>
              </a:solidFill>
              <a:effectLst/>
              <a:latin typeface="Source Sans Pro" panose="020B0503030403020204" pitchFamily="34" charset="0"/>
            </a:endParaRPr>
          </a:p>
          <a:p>
            <a:endParaRPr lang="pt-BR" sz="3200" b="1" i="0" dirty="0">
              <a:solidFill>
                <a:schemeClr val="tx1"/>
              </a:solidFill>
              <a:effectLst/>
              <a:latin typeface="Source Sans Pro" panose="020B0503030403020204" pitchFamily="34" charset="0"/>
            </a:endParaRPr>
          </a:p>
          <a:p>
            <a:pPr algn="l"/>
            <a:endParaRPr lang="pt-BR" sz="3200" b="1" i="0" dirty="0">
              <a:solidFill>
                <a:schemeClr val="tx1"/>
              </a:solidFill>
              <a:effectLst/>
              <a:latin typeface="Source Sans Pro" panose="020B0503030403020204" pitchFamily="34" charset="0"/>
            </a:endParaRPr>
          </a:p>
        </p:txBody>
      </p:sp>
    </p:spTree>
    <p:extLst>
      <p:ext uri="{BB962C8B-B14F-4D97-AF65-F5344CB8AC3E}">
        <p14:creationId xmlns:p14="http://schemas.microsoft.com/office/powerpoint/2010/main" val="355753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62287917-EB88-28B4-0F6F-35676499D056}"/>
              </a:ext>
            </a:extLst>
          </p:cNvPr>
          <p:cNvSpPr/>
          <p:nvPr/>
        </p:nvSpPr>
        <p:spPr bwMode="auto">
          <a:xfrm>
            <a:off x="228600" y="2362200"/>
            <a:ext cx="623887" cy="652463"/>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E87F3962-E78D-1515-3DDB-1D7C0F8C8135}"/>
              </a:ext>
            </a:extLst>
          </p:cNvPr>
          <p:cNvSpPr>
            <a:spLocks noGrp="1"/>
          </p:cNvSpPr>
          <p:nvPr>
            <p:ph/>
          </p:nvPr>
        </p:nvSpPr>
        <p:spPr>
          <a:xfrm>
            <a:off x="381000" y="838200"/>
            <a:ext cx="11506200" cy="5410200"/>
          </a:xfrm>
        </p:spPr>
        <p:txBody>
          <a:bodyPr/>
          <a:lstStyle/>
          <a:p>
            <a:pPr algn="just"/>
            <a:r>
              <a:rPr lang="pt-BR" sz="2400" b="0" i="0" dirty="0">
                <a:effectLst/>
                <a:latin typeface="Arial" panose="020B0604020202020204" pitchFamily="34" charset="0"/>
                <a:cs typeface="Arial" panose="020B0604020202020204" pitchFamily="34" charset="0"/>
              </a:rPr>
              <a:t>Diante da preocupação com os déficits públicos persistentes e com a elevada dívida pública brasileira, a hipótese dos déficits gêmeos:</a:t>
            </a:r>
          </a:p>
          <a:p>
            <a:pPr marL="457200" indent="-457200" algn="just">
              <a:buFont typeface="+mj-lt"/>
              <a:buAutoNum type="alphaLcParenR"/>
            </a:pPr>
            <a:r>
              <a:rPr lang="pt-BR" sz="2400" b="0" i="0" dirty="0">
                <a:effectLst/>
                <a:latin typeface="Arial" panose="020B0604020202020204" pitchFamily="34" charset="0"/>
                <a:cs typeface="Arial" panose="020B0604020202020204" pitchFamily="34" charset="0"/>
              </a:rPr>
              <a:t>não é considerada uma razão para implementação de regras fiscais, apesar de se referir ao aumento sistemático dos déficits orçamentários;</a:t>
            </a:r>
            <a:endParaRPr lang="pt-BR" sz="2400" dirty="0">
              <a:latin typeface="Arial" panose="020B0604020202020204" pitchFamily="34" charset="0"/>
              <a:cs typeface="Arial" panose="020B0604020202020204" pitchFamily="34" charset="0"/>
            </a:endParaRPr>
          </a:p>
          <a:p>
            <a:pPr marL="457200" indent="-457200" algn="just">
              <a:buFont typeface="+mj-lt"/>
              <a:buAutoNum type="alphaLcParenR"/>
            </a:pPr>
            <a:r>
              <a:rPr lang="pt-BR" sz="2400" b="0" i="0" dirty="0">
                <a:effectLst/>
                <a:latin typeface="Arial" panose="020B0604020202020204" pitchFamily="34" charset="0"/>
                <a:cs typeface="Arial" panose="020B0604020202020204" pitchFamily="34" charset="0"/>
              </a:rPr>
              <a:t>relaciona-se à presença de déficit público implicando aumento do déficit em transações correntes, devido à tendência de apreciação da taxa de câmbio real;</a:t>
            </a:r>
            <a:endParaRPr lang="pt-BR" sz="2400" dirty="0">
              <a:latin typeface="Arial" panose="020B0604020202020204" pitchFamily="34" charset="0"/>
              <a:cs typeface="Arial" panose="020B0604020202020204" pitchFamily="34" charset="0"/>
            </a:endParaRPr>
          </a:p>
          <a:p>
            <a:pPr marL="457200" indent="-457200" algn="just">
              <a:buFont typeface="+mj-lt"/>
              <a:buAutoNum type="alphaLcParenR"/>
            </a:pPr>
            <a:endParaRPr lang="pt-BR" sz="2400" b="0" i="0" dirty="0">
              <a:effectLst/>
              <a:latin typeface="Arial" panose="020B0604020202020204" pitchFamily="34" charset="0"/>
              <a:cs typeface="Arial" panose="020B0604020202020204" pitchFamily="34" charset="0"/>
            </a:endParaRPr>
          </a:p>
          <a:p>
            <a:pPr marL="457200" indent="-457200" algn="just">
              <a:buFont typeface="+mj-lt"/>
              <a:buAutoNum type="alphaLcParenR"/>
            </a:pPr>
            <a:r>
              <a:rPr lang="pt-BR" sz="2400" b="0" i="0" dirty="0">
                <a:effectLst/>
                <a:latin typeface="Arial" panose="020B0604020202020204" pitchFamily="34" charset="0"/>
                <a:cs typeface="Arial" panose="020B0604020202020204" pitchFamily="34" charset="0"/>
              </a:rPr>
              <a:t>relaciona-se à redução do déficit público nominal e operacional por meio da queda real nos gastos públicos provocada pelas altas taxas de inflação;</a:t>
            </a:r>
            <a:endParaRPr lang="pt-BR" sz="2400" dirty="0">
              <a:latin typeface="Arial" panose="020B0604020202020204" pitchFamily="34" charset="0"/>
              <a:cs typeface="Arial" panose="020B0604020202020204" pitchFamily="34" charset="0"/>
            </a:endParaRPr>
          </a:p>
          <a:p>
            <a:pPr marL="457200" indent="-457200" algn="just">
              <a:buFont typeface="+mj-lt"/>
              <a:buAutoNum type="alphaLcParenR"/>
            </a:pPr>
            <a:r>
              <a:rPr lang="pt-BR" sz="2400" b="0" i="0" dirty="0">
                <a:effectLst/>
                <a:latin typeface="Arial" panose="020B0604020202020204" pitchFamily="34" charset="0"/>
                <a:cs typeface="Arial" panose="020B0604020202020204" pitchFamily="34" charset="0"/>
              </a:rPr>
              <a:t>se refere à redução da arrecadação tributária provocada pela alta taxa de inflação e da defasagem entre o fato gerador do imposto e de sua efetiva arrecadação;</a:t>
            </a:r>
          </a:p>
          <a:p>
            <a:pPr marL="457200" indent="-457200" algn="just">
              <a:buFont typeface="+mj-lt"/>
              <a:buAutoNum type="alphaLcParenR"/>
            </a:pPr>
            <a:r>
              <a:rPr lang="pt-BR" sz="2400" b="0" i="0" dirty="0">
                <a:effectLst/>
                <a:latin typeface="Arial" panose="020B0604020202020204" pitchFamily="34" charset="0"/>
                <a:cs typeface="Arial" panose="020B0604020202020204" pitchFamily="34" charset="0"/>
              </a:rPr>
              <a:t>implica o aumento do déficit operacional juntamente com a redução do déficit primário, resultado do esforço fiscal e da consequente redução da taxa de juros real da economia.</a:t>
            </a:r>
            <a:endParaRPr lang="pt-BR" sz="24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F60BE4F5-4212-9961-AE8B-6C34D57D3060}"/>
              </a:ext>
            </a:extLst>
          </p:cNvPr>
          <p:cNvSpPr/>
          <p:nvPr/>
        </p:nvSpPr>
        <p:spPr bwMode="auto">
          <a:xfrm>
            <a:off x="-76200" y="5334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pt-BR" sz="3200" b="1" i="0" dirty="0">
                <a:solidFill>
                  <a:schemeClr val="tx1"/>
                </a:solidFill>
                <a:effectLst/>
                <a:latin typeface="Source Sans Pro" panose="020B0503030403020204" pitchFamily="34" charset="0"/>
              </a:rPr>
              <a:t>     9) </a:t>
            </a:r>
            <a:r>
              <a:rPr lang="pt-BR" sz="3200" dirty="0">
                <a:solidFill>
                  <a:schemeClr val="tx1"/>
                </a:solidFill>
                <a:latin typeface="Source Sans Pro" panose="020B0503030403020204" pitchFamily="34" charset="0"/>
              </a:rPr>
              <a:t>FGV</a:t>
            </a:r>
            <a:r>
              <a:rPr lang="pt-BR" sz="3200" b="1" i="0" dirty="0">
                <a:solidFill>
                  <a:schemeClr val="tx1"/>
                </a:solidFill>
                <a:effectLst/>
                <a:latin typeface="Source Sans Pro" panose="020B0503030403020204" pitchFamily="34" charset="0"/>
              </a:rPr>
              <a:t> - </a:t>
            </a:r>
            <a:r>
              <a:rPr lang="pt-BR" sz="3200" dirty="0">
                <a:solidFill>
                  <a:schemeClr val="tx1"/>
                </a:solidFill>
                <a:latin typeface="Source Sans Pro" panose="020B0503030403020204" pitchFamily="34" charset="0"/>
              </a:rPr>
              <a:t>2023 - Conselheiro Substituto (TCE ES)</a:t>
            </a:r>
            <a:endParaRPr lang="pt-BR" sz="3200" b="1" i="0" dirty="0">
              <a:solidFill>
                <a:schemeClr val="tx1"/>
              </a:solidFill>
              <a:effectLst/>
              <a:latin typeface="Source Sans Pro" panose="020B0503030403020204" pitchFamily="34" charset="0"/>
            </a:endParaRPr>
          </a:p>
          <a:p>
            <a:endParaRPr lang="pt-BR" sz="3200" b="1" i="0" dirty="0">
              <a:solidFill>
                <a:schemeClr val="tx1"/>
              </a:solidFill>
              <a:effectLst/>
              <a:latin typeface="Source Sans Pro" panose="020B0503030403020204" pitchFamily="34" charset="0"/>
            </a:endParaRPr>
          </a:p>
          <a:p>
            <a:pPr algn="l"/>
            <a:endParaRPr lang="pt-BR" sz="3200" b="1" i="0" dirty="0">
              <a:solidFill>
                <a:schemeClr val="tx1"/>
              </a:solidFill>
              <a:effectLst/>
              <a:latin typeface="Source Sans Pro" panose="020B0503030403020204" pitchFamily="34" charset="0"/>
            </a:endParaRPr>
          </a:p>
        </p:txBody>
      </p:sp>
      <p:sp>
        <p:nvSpPr>
          <p:cNvPr id="5" name="CaixaDeTexto 4">
            <a:extLst>
              <a:ext uri="{FF2B5EF4-FFF2-40B4-BE49-F238E27FC236}">
                <a16:creationId xmlns:a16="http://schemas.microsoft.com/office/drawing/2014/main" id="{8D797175-2092-F57C-250B-FBA0E1EA06AE}"/>
              </a:ext>
            </a:extLst>
          </p:cNvPr>
          <p:cNvSpPr txBox="1"/>
          <p:nvPr/>
        </p:nvSpPr>
        <p:spPr>
          <a:xfrm>
            <a:off x="914400" y="3272135"/>
            <a:ext cx="9220200" cy="461665"/>
          </a:xfrm>
          <a:prstGeom prst="rect">
            <a:avLst/>
          </a:prstGeom>
          <a:solidFill>
            <a:schemeClr val="accent2">
              <a:lumMod val="20000"/>
              <a:lumOff val="80000"/>
            </a:schemeClr>
          </a:solidFill>
          <a:ln>
            <a:solidFill>
              <a:srgbClr val="C00000"/>
            </a:solidFill>
          </a:ln>
        </p:spPr>
        <p:txBody>
          <a:bodyPr wrap="square" rtlCol="0">
            <a:spAutoFit/>
          </a:bodyPr>
          <a:lstStyle/>
          <a:p>
            <a:r>
              <a:rPr lang="pt-BR" sz="2400" dirty="0">
                <a:solidFill>
                  <a:srgbClr val="C00000"/>
                </a:solidFill>
                <a:latin typeface="Arial" panose="020B0604020202020204" pitchFamily="34" charset="0"/>
                <a:cs typeface="Arial" panose="020B0604020202020204" pitchFamily="34" charset="0"/>
              </a:rPr>
              <a:t>Excesso de absorção sobre a produção (CC = Y</a:t>
            </a:r>
            <a:r>
              <a:rPr lang="pt-BR" sz="1200" dirty="0">
                <a:solidFill>
                  <a:srgbClr val="C00000"/>
                </a:solidFill>
                <a:latin typeface="Arial" panose="020B0604020202020204" pitchFamily="34" charset="0"/>
                <a:cs typeface="Arial" panose="020B0604020202020204" pitchFamily="34" charset="0"/>
              </a:rPr>
              <a:t>PNB</a:t>
            </a:r>
            <a:r>
              <a:rPr lang="pt-BR" sz="2400" dirty="0">
                <a:solidFill>
                  <a:srgbClr val="C00000"/>
                </a:solidFill>
                <a:latin typeface="Arial" panose="020B0604020202020204" pitchFamily="34" charset="0"/>
                <a:cs typeface="Arial" panose="020B0604020202020204" pitchFamily="34" charset="0"/>
              </a:rPr>
              <a:t> – (C + I + G) </a:t>
            </a:r>
            <a:endParaRPr lang="pt-BR" sz="2400" b="0" i="0"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8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8284F59D-4E7E-91DC-3C20-9E5DB18E06C4}"/>
              </a:ext>
            </a:extLst>
          </p:cNvPr>
          <p:cNvSpPr txBox="1">
            <a:spLocks/>
          </p:cNvSpPr>
          <p:nvPr/>
        </p:nvSpPr>
        <p:spPr>
          <a:xfrm>
            <a:off x="152400" y="1066800"/>
            <a:ext cx="11887200" cy="4114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500" b="0" kern="0" dirty="0">
                <a:latin typeface="Calibri" panose="020F0502020204030204" pitchFamily="34" charset="0"/>
                <a:cs typeface="Calibri" panose="020F0502020204030204" pitchFamily="34" charset="0"/>
              </a:rPr>
              <a:t>O conceito de DLSP abarca o governo federal (União, INSS e BC), os governos regionais e as empresas estatais não</a:t>
            </a:r>
            <a:br>
              <a:rPr lang="pt-BR" sz="3500" b="0" kern="0" dirty="0">
                <a:latin typeface="Calibri" panose="020F0502020204030204" pitchFamily="34" charset="0"/>
                <a:cs typeface="Calibri" panose="020F0502020204030204" pitchFamily="34" charset="0"/>
              </a:rPr>
            </a:br>
            <a:r>
              <a:rPr lang="pt-BR" sz="3500" b="0" kern="0" dirty="0">
                <a:latin typeface="Calibri" panose="020F0502020204030204" pitchFamily="34" charset="0"/>
                <a:cs typeface="Calibri" panose="020F0502020204030204" pitchFamily="34" charset="0"/>
              </a:rPr>
              <a:t>dependentes, não financeiras → </a:t>
            </a:r>
            <a:r>
              <a:rPr lang="pt-BR" sz="3500" b="1" kern="0" dirty="0">
                <a:latin typeface="Calibri" panose="020F0502020204030204" pitchFamily="34" charset="0"/>
                <a:cs typeface="Calibri" panose="020F0502020204030204" pitchFamily="34" charset="0"/>
              </a:rPr>
              <a:t>exclusive Petrobras e Grupo Eletrobras, que saíram dessas estatísticas em 2009. </a:t>
            </a:r>
          </a:p>
        </p:txBody>
      </p:sp>
      <p:sp>
        <p:nvSpPr>
          <p:cNvPr id="3" name="Espaço Reservado para Conteúdo 2">
            <a:extLst>
              <a:ext uri="{FF2B5EF4-FFF2-40B4-BE49-F238E27FC236}">
                <a16:creationId xmlns:a16="http://schemas.microsoft.com/office/drawing/2014/main" id="{DE4A8216-D75E-D477-C048-47971BE37944}"/>
              </a:ext>
            </a:extLst>
          </p:cNvPr>
          <p:cNvSpPr txBox="1">
            <a:spLocks/>
          </p:cNvSpPr>
          <p:nvPr/>
        </p:nvSpPr>
        <p:spPr bwMode="auto">
          <a:xfrm>
            <a:off x="152400" y="3429000"/>
            <a:ext cx="1173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sz="3500" b="1" kern="0" dirty="0">
                <a:latin typeface="Calibri" panose="020F0502020204030204" pitchFamily="34" charset="0"/>
                <a:cs typeface="Calibri" panose="020F0502020204030204" pitchFamily="34" charset="0"/>
              </a:rPr>
              <a:t>Logo → A DLSP </a:t>
            </a:r>
            <a:r>
              <a:rPr lang="pt-BR" sz="3500" b="0" kern="0" dirty="0">
                <a:latin typeface="Calibri" panose="020F0502020204030204" pitchFamily="34" charset="0"/>
                <a:cs typeface="Calibri" panose="020F0502020204030204" pitchFamily="34" charset="0"/>
              </a:rPr>
              <a:t>consolida o endividamento líquido do setor público não financeiro junto ao sistema financeiro (público e privado), setor privado não financeiro e resto do mundo. </a:t>
            </a:r>
          </a:p>
          <a:p>
            <a:pPr lvl="1" algn="just">
              <a:buFont typeface="Arial" panose="020B0604020202020204" pitchFamily="34" charset="0"/>
              <a:buChar char="•"/>
            </a:pPr>
            <a:r>
              <a:rPr lang="pt-BR" sz="3500" b="0" kern="0" dirty="0">
                <a:latin typeface="Calibri" panose="020F0502020204030204" pitchFamily="34" charset="0"/>
                <a:cs typeface="Calibri" panose="020F0502020204030204" pitchFamily="34" charset="0"/>
              </a:rPr>
              <a:t>Quando estivermos nos referindo ao endividamento do setor público, via de regra, estaremos considerando a DLSP.</a:t>
            </a:r>
          </a:p>
        </p:txBody>
      </p:sp>
      <p:sp>
        <p:nvSpPr>
          <p:cNvPr id="4" name="Rectangle 4">
            <a:extLst>
              <a:ext uri="{FF2B5EF4-FFF2-40B4-BE49-F238E27FC236}">
                <a16:creationId xmlns:a16="http://schemas.microsoft.com/office/drawing/2014/main" id="{DF81045A-781D-0A5F-D5D4-2B1324AC6982}"/>
              </a:ext>
            </a:extLst>
          </p:cNvPr>
          <p:cNvSpPr>
            <a:spLocks noChangeArrowheads="1"/>
          </p:cNvSpPr>
          <p:nvPr/>
        </p:nvSpPr>
        <p:spPr bwMode="auto">
          <a:xfrm>
            <a:off x="1093785" y="2286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940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57B7B47-D1F4-B562-2F75-B7AE5A0B0809}"/>
              </a:ext>
            </a:extLst>
          </p:cNvPr>
          <p:cNvSpPr>
            <a:spLocks noGrp="1"/>
          </p:cNvSpPr>
          <p:nvPr>
            <p:ph/>
          </p:nvPr>
        </p:nvSpPr>
        <p:spPr>
          <a:xfrm>
            <a:off x="381000" y="1371600"/>
            <a:ext cx="11506199" cy="5410200"/>
          </a:xfrm>
        </p:spPr>
        <p:txBody>
          <a:bodyPr/>
          <a:lstStyle/>
          <a:p>
            <a:pPr algn="just"/>
            <a:r>
              <a:rPr lang="pt-BR" sz="3000" b="0" i="0" dirty="0">
                <a:effectLst/>
                <a:latin typeface="Arial" panose="020B0604020202020204" pitchFamily="34" charset="0"/>
                <a:cs typeface="Arial" panose="020B0604020202020204" pitchFamily="34" charset="0"/>
              </a:rPr>
              <a:t>Com relação à economia brasileira e ao setor público brasileiro, julgue o seguinte item.</a:t>
            </a:r>
          </a:p>
          <a:p>
            <a:pPr algn="just"/>
            <a:r>
              <a:rPr lang="pt-BR" sz="3000" b="0" i="0" dirty="0">
                <a:effectLst/>
                <a:latin typeface="Arial" panose="020B0604020202020204" pitchFamily="34" charset="0"/>
                <a:cs typeface="Arial" panose="020B0604020202020204" pitchFamily="34" charset="0"/>
              </a:rPr>
              <a:t>As informações sobre as necessidades de financiamento do setor público são calculadas a partir da variação da dívida líquida do setor público (DLSP), por meio do critério conhecido como abaixo da linha.</a:t>
            </a:r>
          </a:p>
          <a:p>
            <a:pPr marL="0" indent="0" algn="just">
              <a:buNone/>
            </a:pPr>
            <a:r>
              <a:rPr lang="pt-BR" sz="3000" dirty="0">
                <a:latin typeface="Arial" panose="020B0604020202020204" pitchFamily="34" charset="0"/>
                <a:cs typeface="Arial" panose="020B0604020202020204" pitchFamily="34" charset="0"/>
              </a:rPr>
              <a:t>(  )  Certo</a:t>
            </a:r>
          </a:p>
          <a:p>
            <a:pPr marL="0" indent="0" algn="just">
              <a:buNone/>
            </a:pPr>
            <a:r>
              <a:rPr lang="pt-BR" sz="3000" dirty="0">
                <a:latin typeface="Arial" panose="020B0604020202020204" pitchFamily="34" charset="0"/>
                <a:cs typeface="Arial" panose="020B0604020202020204" pitchFamily="34" charset="0"/>
              </a:rPr>
              <a:t>(  ) Errado</a:t>
            </a:r>
          </a:p>
        </p:txBody>
      </p:sp>
      <p:sp>
        <p:nvSpPr>
          <p:cNvPr id="3" name="Retângulo 2">
            <a:extLst>
              <a:ext uri="{FF2B5EF4-FFF2-40B4-BE49-F238E27FC236}">
                <a16:creationId xmlns:a16="http://schemas.microsoft.com/office/drawing/2014/main" id="{EB7229BE-FFDC-F0A2-AE46-F03F1AD0A6C2}"/>
              </a:ext>
            </a:extLst>
          </p:cNvPr>
          <p:cNvSpPr/>
          <p:nvPr/>
        </p:nvSpPr>
        <p:spPr bwMode="auto">
          <a:xfrm>
            <a:off x="152400" y="762000"/>
            <a:ext cx="11811000" cy="1066800"/>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pt-BR" sz="3200" b="1" i="0" dirty="0">
                <a:solidFill>
                  <a:srgbClr val="333333"/>
                </a:solidFill>
                <a:effectLst/>
                <a:latin typeface="Source Sans Pro" panose="020B0503030403020204" pitchFamily="34" charset="0"/>
              </a:rPr>
              <a:t>     </a:t>
            </a:r>
          </a:p>
          <a:p>
            <a:endParaRPr lang="pt-BR" sz="3200" b="1" i="0" dirty="0">
              <a:solidFill>
                <a:srgbClr val="333333"/>
              </a:solidFill>
              <a:effectLst/>
              <a:latin typeface="Source Sans Pro" panose="020B0503030403020204" pitchFamily="34" charset="0"/>
            </a:endParaRPr>
          </a:p>
          <a:p>
            <a:pPr algn="l"/>
            <a:endParaRPr lang="pt-BR" sz="3200" b="1" i="0" dirty="0">
              <a:solidFill>
                <a:srgbClr val="333333"/>
              </a:solidFill>
              <a:effectLst/>
              <a:latin typeface="Source Sans Pro" panose="020B0503030403020204" pitchFamily="34" charset="0"/>
            </a:endParaRPr>
          </a:p>
        </p:txBody>
      </p:sp>
      <p:sp>
        <p:nvSpPr>
          <p:cNvPr id="5" name="Rectangle 2">
            <a:extLst>
              <a:ext uri="{FF2B5EF4-FFF2-40B4-BE49-F238E27FC236}">
                <a16:creationId xmlns:a16="http://schemas.microsoft.com/office/drawing/2014/main" id="{C41E3BE2-56F0-AD4D-14FD-FCCA2F27099F}"/>
              </a:ext>
            </a:extLst>
          </p:cNvPr>
          <p:cNvSpPr>
            <a:spLocks noChangeArrowheads="1"/>
          </p:cNvSpPr>
          <p:nvPr/>
        </p:nvSpPr>
        <p:spPr bwMode="auto">
          <a:xfrm>
            <a:off x="304801" y="304800"/>
            <a:ext cx="115823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3200" b="1" i="0" u="none" strike="noStrike" cap="none" normalizeH="0" baseline="0" dirty="0">
                <a:ln>
                  <a:noFill/>
                </a:ln>
                <a:solidFill>
                  <a:schemeClr val="tx1"/>
                </a:solidFill>
                <a:effectLst/>
                <a:latin typeface="inherit"/>
              </a:rPr>
              <a:t>10) </a:t>
            </a:r>
            <a:r>
              <a:rPr lang="pt-BR" altLang="pt-BR" sz="3200" dirty="0">
                <a:solidFill>
                  <a:srgbClr val="333333"/>
                </a:solidFill>
                <a:latin typeface="inherit"/>
              </a:rPr>
              <a:t>CEBRASPE (CESPE)</a:t>
            </a:r>
            <a:r>
              <a:rPr kumimoji="0" lang="pt-BR" altLang="pt-BR" sz="3200" b="1" i="0" u="none" strike="noStrike" cap="none" normalizeH="0" baseline="0" dirty="0">
                <a:ln>
                  <a:noFill/>
                </a:ln>
                <a:solidFill>
                  <a:schemeClr val="tx1"/>
                </a:solidFill>
                <a:effectLst/>
                <a:latin typeface="inherit"/>
              </a:rPr>
              <a:t> - </a:t>
            </a:r>
            <a:r>
              <a:rPr lang="pt-BR" altLang="pt-BR" sz="3200" dirty="0">
                <a:solidFill>
                  <a:srgbClr val="333333"/>
                </a:solidFill>
                <a:latin typeface="inherit"/>
              </a:rPr>
              <a:t>2023 - Perito Criminal (POLC AL)/Ciências Contábeis, Ciências Econômicas ou Administração</a:t>
            </a:r>
            <a:endParaRPr kumimoji="0" lang="pt-BR" altLang="pt-BR" sz="3200" b="1" i="0" strike="noStrike" cap="none" normalizeH="0" baseline="0" dirty="0">
              <a:ln>
                <a:noFill/>
              </a:ln>
              <a:solidFill>
                <a:schemeClr val="tx1"/>
              </a:solidFill>
              <a:effectLst/>
              <a:latin typeface="inheri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3200" b="0" i="0" u="none" strike="noStrike" cap="none" normalizeH="0" baseline="0" dirty="0">
              <a:ln>
                <a:noFill/>
              </a:ln>
              <a:solidFill>
                <a:schemeClr val="tx1"/>
              </a:solidFill>
              <a:effectLst/>
            </a:endParaRPr>
          </a:p>
        </p:txBody>
      </p:sp>
      <p:sp>
        <p:nvSpPr>
          <p:cNvPr id="4" name="CaixaDeTexto 3">
            <a:extLst>
              <a:ext uri="{FF2B5EF4-FFF2-40B4-BE49-F238E27FC236}">
                <a16:creationId xmlns:a16="http://schemas.microsoft.com/office/drawing/2014/main" id="{A10446D1-3747-4F83-F5C6-453B57AEEB55}"/>
              </a:ext>
            </a:extLst>
          </p:cNvPr>
          <p:cNvSpPr txBox="1"/>
          <p:nvPr/>
        </p:nvSpPr>
        <p:spPr>
          <a:xfrm>
            <a:off x="498902" y="4343400"/>
            <a:ext cx="415498" cy="477054"/>
          </a:xfrm>
          <a:prstGeom prst="rect">
            <a:avLst/>
          </a:prstGeom>
          <a:noFill/>
        </p:spPr>
        <p:txBody>
          <a:bodyPr wrap="none" rtlCol="0">
            <a:spAutoFit/>
          </a:bodyPr>
          <a:lstStyle/>
          <a:p>
            <a:r>
              <a:rPr lang="pt-BR" sz="2500" dirty="0">
                <a:solidFill>
                  <a:srgbClr val="C00000"/>
                </a:solidFill>
              </a:rPr>
              <a:t>X</a:t>
            </a:r>
          </a:p>
        </p:txBody>
      </p:sp>
    </p:spTree>
    <p:extLst>
      <p:ext uri="{BB962C8B-B14F-4D97-AF65-F5344CB8AC3E}">
        <p14:creationId xmlns:p14="http://schemas.microsoft.com/office/powerpoint/2010/main" val="1616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3F0B216F-C218-A015-DE0F-757962E650E6}"/>
              </a:ext>
            </a:extLst>
          </p:cNvPr>
          <p:cNvSpPr/>
          <p:nvPr/>
        </p:nvSpPr>
        <p:spPr bwMode="auto">
          <a:xfrm>
            <a:off x="152400" y="4953000"/>
            <a:ext cx="533400" cy="5334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69AC43F8-A13F-624B-9A7E-0473AF7778C7}"/>
              </a:ext>
            </a:extLst>
          </p:cNvPr>
          <p:cNvSpPr>
            <a:spLocks noGrp="1"/>
          </p:cNvSpPr>
          <p:nvPr>
            <p:ph/>
          </p:nvPr>
        </p:nvSpPr>
        <p:spPr>
          <a:xfrm>
            <a:off x="228600" y="304800"/>
            <a:ext cx="11734800" cy="1371600"/>
          </a:xfrm>
        </p:spPr>
        <p:txBody>
          <a:bodyPr/>
          <a:lstStyle/>
          <a:p>
            <a:pPr marL="0" indent="0" algn="just">
              <a:buNone/>
            </a:pPr>
            <a:r>
              <a:rPr lang="pt-BR" b="1" dirty="0">
                <a:solidFill>
                  <a:srgbClr val="333333"/>
                </a:solidFill>
                <a:latin typeface="Source Sans Pro" panose="020B0503030403020204" pitchFamily="34" charset="0"/>
              </a:rPr>
              <a:t>11)FGV</a:t>
            </a:r>
            <a:r>
              <a:rPr lang="pt-BR" b="1" i="0" dirty="0">
                <a:solidFill>
                  <a:srgbClr val="333333"/>
                </a:solidFill>
                <a:effectLst/>
                <a:latin typeface="Source Sans Pro" panose="020B0503030403020204" pitchFamily="34" charset="0"/>
              </a:rPr>
              <a:t> - </a:t>
            </a:r>
            <a:r>
              <a:rPr lang="pt-BR" b="1" dirty="0">
                <a:solidFill>
                  <a:srgbClr val="333333"/>
                </a:solidFill>
                <a:latin typeface="Source Sans Pro" panose="020B0503030403020204" pitchFamily="34" charset="0"/>
              </a:rPr>
              <a:t>2023 - Auditor Fiscal da Receita Federal do Brasil/Geral</a:t>
            </a:r>
            <a:endParaRPr lang="pt-BR" b="1" i="0" dirty="0">
              <a:solidFill>
                <a:srgbClr val="333333"/>
              </a:solidFill>
              <a:effectLst/>
              <a:latin typeface="Source Sans Pro" panose="020B0503030403020204" pitchFamily="34" charset="0"/>
            </a:endParaRPr>
          </a:p>
          <a:p>
            <a:pPr algn="just"/>
            <a:endParaRPr lang="pt-BR" dirty="0"/>
          </a:p>
        </p:txBody>
      </p:sp>
      <p:sp>
        <p:nvSpPr>
          <p:cNvPr id="3" name="Espaço Reservado para Conteúdo 1">
            <a:extLst>
              <a:ext uri="{FF2B5EF4-FFF2-40B4-BE49-F238E27FC236}">
                <a16:creationId xmlns:a16="http://schemas.microsoft.com/office/drawing/2014/main" id="{930000B0-B472-E251-5CD8-63A7BADC7918}"/>
              </a:ext>
            </a:extLst>
          </p:cNvPr>
          <p:cNvSpPr txBox="1">
            <a:spLocks/>
          </p:cNvSpPr>
          <p:nvPr/>
        </p:nvSpPr>
        <p:spPr bwMode="auto">
          <a:xfrm>
            <a:off x="228600" y="1447800"/>
            <a:ext cx="1181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2600" b="0" i="0" dirty="0">
                <a:effectLst/>
                <a:latin typeface="Arial" panose="020B0604020202020204" pitchFamily="34" charset="0"/>
                <a:cs typeface="Arial" panose="020B0604020202020204" pitchFamily="34" charset="0"/>
              </a:rPr>
              <a:t>Seja NFSP = Necessidades de Financiamento do Setor Público, G = Gastos Públicos Não Financeiros, T = Arrecadação Não Financeira, i = taxa nominal de juros, r = taxa real de juros, B = estoque de títulos públicos, </a:t>
            </a:r>
            <a:r>
              <a:rPr lang="pt-BR" sz="2600" b="0" i="0" dirty="0">
                <a:effectLst/>
                <a:latin typeface="Symbol" panose="05050102010706020507" pitchFamily="18" charset="2"/>
                <a:cs typeface="Arial" panose="020B0604020202020204" pitchFamily="34" charset="0"/>
              </a:rPr>
              <a:t>p</a:t>
            </a:r>
            <a:r>
              <a:rPr lang="pt-BR" sz="2600" b="0" i="0" dirty="0">
                <a:effectLst/>
                <a:latin typeface="Arial" panose="020B0604020202020204" pitchFamily="34" charset="0"/>
                <a:cs typeface="Arial" panose="020B0604020202020204" pitchFamily="34" charset="0"/>
              </a:rPr>
              <a:t> </a:t>
            </a:r>
            <a:r>
              <a:rPr lang="pt-BR" sz="2600" b="0" dirty="0">
                <a:latin typeface="Arial" panose="020B0604020202020204" pitchFamily="34" charset="0"/>
                <a:cs typeface="Arial" panose="020B0604020202020204" pitchFamily="34" charset="0"/>
              </a:rPr>
              <a:t>= </a:t>
            </a:r>
            <a:r>
              <a:rPr lang="pt-BR" sz="2600" b="0" i="0" dirty="0">
                <a:effectLst/>
                <a:latin typeface="Arial" panose="020B0604020202020204" pitchFamily="34" charset="0"/>
                <a:cs typeface="Arial" panose="020B0604020202020204" pitchFamily="34" charset="0"/>
              </a:rPr>
              <a:t> taxa de inflação</a:t>
            </a:r>
          </a:p>
          <a:p>
            <a:pPr algn="just"/>
            <a:r>
              <a:rPr lang="pt-BR" sz="2600" b="0" i="0" dirty="0">
                <a:effectLst/>
                <a:latin typeface="Arial" panose="020B0604020202020204" pitchFamily="34" charset="0"/>
                <a:cs typeface="Arial" panose="020B0604020202020204" pitchFamily="34" charset="0"/>
              </a:rPr>
              <a:t>Em relação aos conceitos de déficit fiscal ou dívida pública, </a:t>
            </a:r>
            <a:r>
              <a:rPr lang="pt-BR" sz="2600" b="1" i="0" u="sng" dirty="0">
                <a:effectLst/>
                <a:latin typeface="Arial" panose="020B0604020202020204" pitchFamily="34" charset="0"/>
                <a:cs typeface="Arial" panose="020B0604020202020204" pitchFamily="34" charset="0"/>
              </a:rPr>
              <a:t>não</a:t>
            </a:r>
            <a:r>
              <a:rPr lang="pt-BR" sz="2600" b="0" i="0" dirty="0">
                <a:effectLst/>
                <a:latin typeface="Arial" panose="020B0604020202020204" pitchFamily="34" charset="0"/>
                <a:cs typeface="Arial" panose="020B0604020202020204" pitchFamily="34" charset="0"/>
              </a:rPr>
              <a:t> é correto afirmar que</a:t>
            </a:r>
            <a:endParaRPr lang="pt-BR" sz="2600" b="0" dirty="0">
              <a:latin typeface="Arial" panose="020B0604020202020204" pitchFamily="34" charset="0"/>
              <a:cs typeface="Arial" panose="020B0604020202020204" pitchFamily="34" charset="0"/>
            </a:endParaRPr>
          </a:p>
          <a:p>
            <a:pPr marL="514350" indent="-514350" algn="just">
              <a:buFont typeface="+mj-lt"/>
              <a:buAutoNum type="alphaLcParenR"/>
            </a:pPr>
            <a:r>
              <a:rPr lang="fr-FR" sz="2600" b="0" i="0" dirty="0">
                <a:effectLst/>
                <a:latin typeface="Arial" panose="020B0604020202020204" pitchFamily="34" charset="0"/>
                <a:cs typeface="Arial" panose="020B0604020202020204" pitchFamily="34" charset="0"/>
              </a:rPr>
              <a:t>NFSP nominal = G – T + iB.</a:t>
            </a:r>
            <a:endParaRPr lang="pt-BR" sz="2600" b="0" i="0" dirty="0">
              <a:effectLst/>
              <a:latin typeface="Arial" panose="020B0604020202020204" pitchFamily="34" charset="0"/>
              <a:cs typeface="Arial" panose="020B0604020202020204" pitchFamily="34" charset="0"/>
            </a:endParaRP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NFSP operacional = G – T + </a:t>
            </a:r>
            <a:r>
              <a:rPr lang="pt-BR" sz="2600" b="0" i="0" dirty="0" err="1">
                <a:effectLst/>
                <a:latin typeface="Arial" panose="020B0604020202020204" pitchFamily="34" charset="0"/>
                <a:cs typeface="Arial" panose="020B0604020202020204" pitchFamily="34" charset="0"/>
              </a:rPr>
              <a:t>rB</a:t>
            </a:r>
            <a:r>
              <a:rPr lang="pt-BR" sz="2600" b="0" i="0" dirty="0">
                <a:effectLst/>
                <a:latin typeface="Arial" panose="020B0604020202020204" pitchFamily="34" charset="0"/>
                <a:cs typeface="Arial" panose="020B0604020202020204" pitchFamily="34" charset="0"/>
              </a:rPr>
              <a:t>.</a:t>
            </a:r>
            <a:endParaRPr lang="pt-BR" sz="2600" b="0" dirty="0">
              <a:latin typeface="Arial" panose="020B0604020202020204" pitchFamily="34" charset="0"/>
              <a:cs typeface="Arial" panose="020B0604020202020204" pitchFamily="34" charset="0"/>
            </a:endParaRP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NFSP nominal = Variação de B – Emissão Monetária.</a:t>
            </a: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NFSP primário = G – T + </a:t>
            </a:r>
            <a:r>
              <a:rPr lang="pt-BR" sz="2600" b="0" i="0" dirty="0" err="1">
                <a:effectLst/>
                <a:latin typeface="Arial" panose="020B0604020202020204" pitchFamily="34" charset="0"/>
                <a:cs typeface="Arial" panose="020B0604020202020204" pitchFamily="34" charset="0"/>
              </a:rPr>
              <a:t>iB</a:t>
            </a:r>
            <a:r>
              <a:rPr lang="pt-BR" sz="2600" b="0" i="0" dirty="0">
                <a:effectLst/>
                <a:latin typeface="Arial" panose="020B0604020202020204" pitchFamily="34" charset="0"/>
                <a:cs typeface="Arial" panose="020B0604020202020204" pitchFamily="34" charset="0"/>
              </a:rPr>
              <a:t> – [(1+r)∙(1+</a:t>
            </a:r>
            <a:r>
              <a:rPr lang="pt-BR" sz="2600" b="0" dirty="0">
                <a:latin typeface="Symbol" panose="05050102010706020507" pitchFamily="18" charset="2"/>
                <a:cs typeface="Arial" panose="020B0604020202020204" pitchFamily="34" charset="0"/>
              </a:rPr>
              <a:t>p</a:t>
            </a:r>
            <a:r>
              <a:rPr lang="pt-BR" sz="2600" b="0" dirty="0">
                <a:latin typeface="Arial" panose="020B0604020202020204" pitchFamily="34" charset="0"/>
                <a:cs typeface="Arial" panose="020B0604020202020204" pitchFamily="34" charset="0"/>
              </a:rPr>
              <a:t>)</a:t>
            </a:r>
            <a:r>
              <a:rPr lang="pt-BR" sz="2600" b="0" i="0" dirty="0">
                <a:effectLst/>
                <a:latin typeface="Arial" panose="020B0604020202020204" pitchFamily="34" charset="0"/>
                <a:cs typeface="Arial" panose="020B0604020202020204" pitchFamily="34" charset="0"/>
              </a:rPr>
              <a:t> – 1] B.</a:t>
            </a:r>
            <a:endParaRPr lang="pt-BR" sz="2600" b="0" dirty="0">
              <a:latin typeface="Arial" panose="020B0604020202020204" pitchFamily="34" charset="0"/>
              <a:cs typeface="Arial" panose="020B0604020202020204" pitchFamily="34" charset="0"/>
            </a:endParaRP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NFSP primário = Gastos Públicos Não Financeiros – Arrecadação Não Financeira.</a:t>
            </a:r>
            <a:endParaRPr lang="pt-BR" sz="2600" b="1" kern="0" dirty="0">
              <a:latin typeface="Arial" panose="020B0604020202020204" pitchFamily="34" charset="0"/>
              <a:cs typeface="Arial" panose="020B0604020202020204" pitchFamily="34" charset="0"/>
            </a:endParaRPr>
          </a:p>
          <a:p>
            <a:pPr algn="just"/>
            <a:endParaRPr lang="pt-BR" sz="26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0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4C8DA485-01ED-2661-262E-081C4E0D1CE7}"/>
              </a:ext>
            </a:extLst>
          </p:cNvPr>
          <p:cNvSpPr/>
          <p:nvPr/>
        </p:nvSpPr>
        <p:spPr bwMode="auto">
          <a:xfrm>
            <a:off x="304800" y="5105400"/>
            <a:ext cx="533400" cy="5334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89638ACD-BBB4-6902-F944-CE10E65D143D}"/>
              </a:ext>
            </a:extLst>
          </p:cNvPr>
          <p:cNvSpPr>
            <a:spLocks noGrp="1"/>
          </p:cNvSpPr>
          <p:nvPr>
            <p:ph/>
          </p:nvPr>
        </p:nvSpPr>
        <p:spPr>
          <a:xfrm>
            <a:off x="381000" y="1219200"/>
            <a:ext cx="11506200" cy="5410200"/>
          </a:xfrm>
        </p:spPr>
        <p:txBody>
          <a:bodyPr/>
          <a:lstStyle/>
          <a:p>
            <a:pPr algn="just"/>
            <a:r>
              <a:rPr lang="pt-BR" sz="2800" b="0" i="0" dirty="0">
                <a:effectLst/>
                <a:latin typeface="Arial" panose="020B0604020202020204" pitchFamily="34" charset="0"/>
                <a:cs typeface="Arial" panose="020B0604020202020204" pitchFamily="34" charset="0"/>
              </a:rPr>
              <a:t>Em um determinado ano, as receitas do governo totalizaram R$ 800 milhões e as despesas R$ 900 milhões. Sabe-se que a dívida pública é R$ 1 bilhão e o déficit operacional foi de R$ 200 milhões. Podemos concluir que:</a:t>
            </a:r>
          </a:p>
          <a:p>
            <a:pPr marL="514350" indent="-514350" algn="just">
              <a:buFont typeface="+mj-lt"/>
              <a:buAutoNum type="alphaLcParenR"/>
            </a:pPr>
            <a:r>
              <a:rPr lang="pt-BR" sz="2800" b="0" i="0" dirty="0">
                <a:effectLst/>
                <a:latin typeface="Arial" panose="020B0604020202020204" pitchFamily="34" charset="0"/>
                <a:cs typeface="Arial" panose="020B0604020202020204" pitchFamily="34" charset="0"/>
              </a:rPr>
              <a:t>a taxa de inflação foi de 10% ao ano.</a:t>
            </a:r>
            <a:endParaRPr lang="pt-BR" sz="2800" dirty="0">
              <a:latin typeface="Arial" panose="020B0604020202020204" pitchFamily="34" charset="0"/>
              <a:cs typeface="Arial" panose="020B0604020202020204" pitchFamily="34" charset="0"/>
            </a:endParaRPr>
          </a:p>
          <a:p>
            <a:pPr marL="514350" indent="-514350" algn="just">
              <a:buFont typeface="+mj-lt"/>
              <a:buAutoNum type="alphaLcParenR"/>
            </a:pPr>
            <a:r>
              <a:rPr lang="pt-BR" sz="2800" b="0" i="0" dirty="0">
                <a:effectLst/>
                <a:latin typeface="Arial" panose="020B0604020202020204" pitchFamily="34" charset="0"/>
                <a:cs typeface="Arial" panose="020B0604020202020204" pitchFamily="34" charset="0"/>
              </a:rPr>
              <a:t>a taxa de juros nominal foi de 20% ao ano.</a:t>
            </a:r>
          </a:p>
          <a:p>
            <a:pPr marL="514350" indent="-514350" algn="just">
              <a:buFont typeface="+mj-lt"/>
              <a:buAutoNum type="alphaLcParenR"/>
            </a:pPr>
            <a:r>
              <a:rPr lang="pt-BR" sz="2800" b="0" i="0" dirty="0">
                <a:effectLst/>
                <a:latin typeface="Arial" panose="020B0604020202020204" pitchFamily="34" charset="0"/>
                <a:cs typeface="Arial" panose="020B0604020202020204" pitchFamily="34" charset="0"/>
              </a:rPr>
              <a:t>a taxa de juros nominal foi igual a taxa de inflação.</a:t>
            </a:r>
            <a:endParaRPr lang="pt-BR" sz="2800" dirty="0">
              <a:latin typeface="Arial" panose="020B0604020202020204" pitchFamily="34" charset="0"/>
              <a:cs typeface="Arial" panose="020B0604020202020204" pitchFamily="34" charset="0"/>
            </a:endParaRPr>
          </a:p>
          <a:p>
            <a:pPr marL="514350" indent="-514350" algn="just">
              <a:buFont typeface="+mj-lt"/>
              <a:buAutoNum type="alphaLcParenR"/>
            </a:pPr>
            <a:r>
              <a:rPr lang="pt-BR" sz="2800" b="0" i="0" dirty="0">
                <a:effectLst/>
                <a:latin typeface="Arial" panose="020B0604020202020204" pitchFamily="34" charset="0"/>
                <a:cs typeface="Arial" panose="020B0604020202020204" pitchFamily="34" charset="0"/>
              </a:rPr>
              <a:t>a taxa de juros real foi igual a taxa de juros nominal.</a:t>
            </a:r>
          </a:p>
          <a:p>
            <a:pPr marL="514350" indent="-514350" algn="just">
              <a:buFont typeface="+mj-lt"/>
              <a:buAutoNum type="alphaLcParenR"/>
            </a:pPr>
            <a:r>
              <a:rPr lang="pt-BR" sz="2800" b="0" i="0" dirty="0">
                <a:effectLst/>
                <a:latin typeface="Arial" panose="020B0604020202020204" pitchFamily="34" charset="0"/>
                <a:cs typeface="Arial" panose="020B0604020202020204" pitchFamily="34" charset="0"/>
              </a:rPr>
              <a:t>a taxa de juros real foi de 10% ao ano.</a:t>
            </a:r>
          </a:p>
        </p:txBody>
      </p:sp>
      <p:sp>
        <p:nvSpPr>
          <p:cNvPr id="3" name="Espaço Reservado para Conteúdo 1">
            <a:extLst>
              <a:ext uri="{FF2B5EF4-FFF2-40B4-BE49-F238E27FC236}">
                <a16:creationId xmlns:a16="http://schemas.microsoft.com/office/drawing/2014/main" id="{69E50BD7-7E56-2A5D-8032-45C9267F6C5A}"/>
              </a:ext>
            </a:extLst>
          </p:cNvPr>
          <p:cNvSpPr txBox="1">
            <a:spLocks/>
          </p:cNvSpPr>
          <p:nvPr/>
        </p:nvSpPr>
        <p:spPr bwMode="auto">
          <a:xfrm>
            <a:off x="304800" y="457200"/>
            <a:ext cx="1127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buNone/>
            </a:pPr>
            <a:r>
              <a:rPr lang="pt-BR" b="1" kern="0" dirty="0">
                <a:solidFill>
                  <a:srgbClr val="333333"/>
                </a:solidFill>
                <a:latin typeface="Source Sans Pro" panose="020B0503030403020204" pitchFamily="34" charset="0"/>
              </a:rPr>
              <a:t>12)</a:t>
            </a:r>
            <a:r>
              <a:rPr lang="pt-BR" b="1" i="0" dirty="0">
                <a:solidFill>
                  <a:srgbClr val="333333"/>
                </a:solidFill>
                <a:effectLst/>
                <a:latin typeface="Source Sans Pro" panose="020B0503030403020204" pitchFamily="34" charset="0"/>
              </a:rPr>
              <a:t> </a:t>
            </a:r>
            <a:r>
              <a:rPr lang="pt-BR" dirty="0">
                <a:solidFill>
                  <a:srgbClr val="333333"/>
                </a:solidFill>
                <a:latin typeface="Source Sans Pro" panose="020B0503030403020204" pitchFamily="34" charset="0"/>
              </a:rPr>
              <a:t>VUNESP</a:t>
            </a:r>
            <a:r>
              <a:rPr lang="pt-BR" b="1" i="0" dirty="0">
                <a:solidFill>
                  <a:srgbClr val="333333"/>
                </a:solidFill>
                <a:effectLst/>
                <a:latin typeface="Source Sans Pro" panose="020B0503030403020204" pitchFamily="34" charset="0"/>
              </a:rPr>
              <a:t> - </a:t>
            </a:r>
            <a:r>
              <a:rPr lang="pt-BR" dirty="0">
                <a:solidFill>
                  <a:srgbClr val="333333"/>
                </a:solidFill>
                <a:latin typeface="Source Sans Pro" panose="020B0503030403020204" pitchFamily="34" charset="0"/>
              </a:rPr>
              <a:t>2023 - Economista (CAMPREV)</a:t>
            </a:r>
            <a:endParaRPr lang="pt-BR" b="1" i="0" dirty="0">
              <a:solidFill>
                <a:srgbClr val="333333"/>
              </a:solidFill>
              <a:effectLst/>
              <a:latin typeface="Source Sans Pro" panose="020B0503030403020204" pitchFamily="34" charset="0"/>
            </a:endParaRPr>
          </a:p>
          <a:p>
            <a:endParaRPr lang="pt-BR" b="1" kern="0" dirty="0">
              <a:solidFill>
                <a:srgbClr val="333333"/>
              </a:solidFill>
              <a:latin typeface="Source Sans Pro" panose="020B0503030403020204" pitchFamily="34" charset="0"/>
            </a:endParaRPr>
          </a:p>
          <a:p>
            <a:endParaRPr lang="pt-BR" b="0" kern="0" dirty="0"/>
          </a:p>
        </p:txBody>
      </p:sp>
    </p:spTree>
    <p:extLst>
      <p:ext uri="{BB962C8B-B14F-4D97-AF65-F5344CB8AC3E}">
        <p14:creationId xmlns:p14="http://schemas.microsoft.com/office/powerpoint/2010/main" val="286796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3449AAD-EBFE-5727-A4D9-6F4F4D9B2745}"/>
              </a:ext>
            </a:extLst>
          </p:cNvPr>
          <p:cNvSpPr>
            <a:spLocks noGrp="1"/>
          </p:cNvSpPr>
          <p:nvPr>
            <p:ph/>
          </p:nvPr>
        </p:nvSpPr>
        <p:spPr>
          <a:xfrm>
            <a:off x="304800" y="1447800"/>
            <a:ext cx="11658600" cy="5410200"/>
          </a:xfrm>
        </p:spPr>
        <p:txBody>
          <a:bodyPr/>
          <a:lstStyle/>
          <a:p>
            <a:pPr algn="l"/>
            <a:r>
              <a:rPr lang="pt-BR" sz="2800" b="0" i="0" dirty="0">
                <a:effectLst/>
                <a:latin typeface="Arial" panose="020B0604020202020204" pitchFamily="34" charset="0"/>
                <a:cs typeface="Arial" panose="020B0604020202020204" pitchFamily="34" charset="0"/>
              </a:rPr>
              <a:t>De acordo com o Banco Central do Brasil, o setor público consolidado obteve, em 2022, um superávit primário de R$ 126 bilhões. No mesmo período, os juros nominais do setor público, apropriados pelo critério de competência, alcançaram R$ 586 bilhões.</a:t>
            </a:r>
          </a:p>
          <a:p>
            <a:pPr lvl="1" algn="r"/>
            <a:r>
              <a:rPr lang="pt-BR" sz="2424" b="0" i="1" dirty="0">
                <a:effectLst/>
                <a:latin typeface="Arial" panose="020B0604020202020204" pitchFamily="34" charset="0"/>
                <a:cs typeface="Arial" panose="020B0604020202020204" pitchFamily="34" charset="0"/>
              </a:rPr>
              <a:t>Banco Central do Brasil. </a:t>
            </a:r>
            <a:r>
              <a:rPr lang="pt-BR" sz="2424" b="1" i="1" dirty="0">
                <a:effectLst/>
                <a:latin typeface="Arial" panose="020B0604020202020204" pitchFamily="34" charset="0"/>
                <a:cs typeface="Arial" panose="020B0604020202020204" pitchFamily="34" charset="0"/>
              </a:rPr>
              <a:t>Estatísticas fiscais: </a:t>
            </a:r>
            <a:r>
              <a:rPr lang="pt-BR" sz="2424" b="0" i="1" dirty="0">
                <a:effectLst/>
                <a:latin typeface="Arial" panose="020B0604020202020204" pitchFamily="34" charset="0"/>
                <a:cs typeface="Arial" panose="020B0604020202020204" pitchFamily="34" charset="0"/>
              </a:rPr>
              <a:t>nota para a imprensa, 30/1/2023.</a:t>
            </a:r>
            <a:endParaRPr lang="pt-BR" sz="2424" b="0" i="0" dirty="0">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98BA26F6-B5F1-8BD1-C10A-CFA8A33006A0}"/>
              </a:ext>
            </a:extLst>
          </p:cNvPr>
          <p:cNvSpPr txBox="1"/>
          <p:nvPr/>
        </p:nvSpPr>
        <p:spPr>
          <a:xfrm>
            <a:off x="304800" y="381000"/>
            <a:ext cx="11658600" cy="1077218"/>
          </a:xfrm>
          <a:prstGeom prst="rect">
            <a:avLst/>
          </a:prstGeom>
          <a:noFill/>
        </p:spPr>
        <p:txBody>
          <a:bodyPr wrap="square">
            <a:spAutoFit/>
          </a:bodyPr>
          <a:lstStyle/>
          <a:p>
            <a:pPr algn="just"/>
            <a:r>
              <a:rPr lang="pt-BR" sz="3200" b="1" i="0" dirty="0">
                <a:solidFill>
                  <a:srgbClr val="333333"/>
                </a:solidFill>
                <a:effectLst/>
                <a:latin typeface="Source Sans Pro" panose="020B0503030403020204" pitchFamily="34" charset="0"/>
              </a:rPr>
              <a:t>13) </a:t>
            </a:r>
            <a:r>
              <a:rPr lang="pt-BR" sz="3200" dirty="0">
                <a:solidFill>
                  <a:srgbClr val="333333"/>
                </a:solidFill>
                <a:latin typeface="Source Sans Pro" panose="020B0503030403020204" pitchFamily="34" charset="0"/>
              </a:rPr>
              <a:t>CEBRASPE (CESPE)</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2023 - Analista Judiciário 02 (TJ ES)/Apoio Especializado/Economia</a:t>
            </a:r>
            <a:endParaRPr lang="pt-BR" sz="3200" b="1"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23176664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a:extLst>
              <a:ext uri="{FF2B5EF4-FFF2-40B4-BE49-F238E27FC236}">
                <a16:creationId xmlns:a16="http://schemas.microsoft.com/office/drawing/2014/main" id="{A53A8667-311D-ECBF-4AF1-EFDD4959DCDB}"/>
              </a:ext>
            </a:extLst>
          </p:cNvPr>
          <p:cNvSpPr>
            <a:spLocks noGrp="1"/>
          </p:cNvSpPr>
          <p:nvPr>
            <p:ph/>
          </p:nvPr>
        </p:nvSpPr>
        <p:spPr>
          <a:xfrm>
            <a:off x="304800" y="457200"/>
            <a:ext cx="11658600" cy="5410200"/>
          </a:xfrm>
        </p:spPr>
        <p:txBody>
          <a:bodyPr/>
          <a:lstStyle/>
          <a:p>
            <a:pPr algn="just"/>
            <a:r>
              <a:rPr lang="pt-BR" sz="2800" b="0" i="0" dirty="0">
                <a:effectLst/>
                <a:latin typeface="Arial" panose="020B0604020202020204" pitchFamily="34" charset="0"/>
                <a:cs typeface="Arial" panose="020B0604020202020204" pitchFamily="34" charset="0"/>
              </a:rPr>
              <a:t>Considerando essas informações e os conceitos de contabilidade fiscal, julgue o próximo item.</a:t>
            </a:r>
          </a:p>
          <a:p>
            <a:pPr algn="just"/>
            <a:r>
              <a:rPr lang="pt-BR" sz="2800" b="0" i="0" dirty="0">
                <a:effectLst/>
                <a:latin typeface="Arial" panose="020B0604020202020204" pitchFamily="34" charset="0"/>
                <a:cs typeface="Arial" panose="020B0604020202020204" pitchFamily="34" charset="0"/>
              </a:rPr>
              <a:t> A dívida bruta do governo geral abrange o total dos débitos de responsabilidade do governo federal, dos governos estaduais e dos governos municipais, junto ao setor privado, ao setor público financeiro e ao resto do mundo, incluindo os débitos de responsabilidade das empresas estatais nas três esferas de governo.</a:t>
            </a:r>
          </a:p>
          <a:p>
            <a:pPr marL="0" indent="0" algn="just">
              <a:buNone/>
            </a:pPr>
            <a:r>
              <a:rPr lang="pt-BR" sz="2800" dirty="0">
                <a:latin typeface="Arial" panose="020B0604020202020204" pitchFamily="34" charset="0"/>
                <a:cs typeface="Arial" panose="020B0604020202020204" pitchFamily="34" charset="0"/>
              </a:rPr>
              <a:t>(  ) Certo</a:t>
            </a:r>
          </a:p>
          <a:p>
            <a:pPr marL="0" indent="0" algn="just">
              <a:buNone/>
            </a:pPr>
            <a:r>
              <a:rPr lang="pt-BR" sz="2800" dirty="0">
                <a:latin typeface="Arial" panose="020B0604020202020204" pitchFamily="34" charset="0"/>
                <a:cs typeface="Arial" panose="020B0604020202020204" pitchFamily="34" charset="0"/>
              </a:rPr>
              <a:t>(  ) Errado</a:t>
            </a:r>
          </a:p>
        </p:txBody>
      </p:sp>
      <p:sp>
        <p:nvSpPr>
          <p:cNvPr id="5" name="CaixaDeTexto 4">
            <a:extLst>
              <a:ext uri="{FF2B5EF4-FFF2-40B4-BE49-F238E27FC236}">
                <a16:creationId xmlns:a16="http://schemas.microsoft.com/office/drawing/2014/main" id="{0852D3F7-9233-996F-70BE-A8BC59DDD443}"/>
              </a:ext>
            </a:extLst>
          </p:cNvPr>
          <p:cNvSpPr txBox="1"/>
          <p:nvPr/>
        </p:nvSpPr>
        <p:spPr>
          <a:xfrm>
            <a:off x="381000" y="4186535"/>
            <a:ext cx="533400" cy="461665"/>
          </a:xfrm>
          <a:prstGeom prst="rect">
            <a:avLst/>
          </a:prstGeom>
          <a:noFill/>
        </p:spPr>
        <p:txBody>
          <a:bodyPr wrap="square" rtlCol="0">
            <a:spAutoFit/>
          </a:bodyPr>
          <a:lstStyle/>
          <a:p>
            <a:r>
              <a:rPr lang="pt-BR" sz="2400" dirty="0">
                <a:solidFill>
                  <a:srgbClr val="C00000"/>
                </a:solidFill>
              </a:rPr>
              <a:t>X</a:t>
            </a:r>
          </a:p>
        </p:txBody>
      </p:sp>
    </p:spTree>
    <p:extLst>
      <p:ext uri="{BB962C8B-B14F-4D97-AF65-F5344CB8AC3E}">
        <p14:creationId xmlns:p14="http://schemas.microsoft.com/office/powerpoint/2010/main" val="178852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D53BD24D-6489-C5BE-56A6-137EE4DC46A2}"/>
              </a:ext>
            </a:extLst>
          </p:cNvPr>
          <p:cNvSpPr/>
          <p:nvPr/>
        </p:nvSpPr>
        <p:spPr bwMode="auto">
          <a:xfrm>
            <a:off x="152400" y="4724400"/>
            <a:ext cx="533400" cy="5334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4450BD8F-1076-CF33-6B77-2A63AC21B92B}"/>
              </a:ext>
            </a:extLst>
          </p:cNvPr>
          <p:cNvSpPr>
            <a:spLocks noGrp="1"/>
          </p:cNvSpPr>
          <p:nvPr>
            <p:ph/>
          </p:nvPr>
        </p:nvSpPr>
        <p:spPr>
          <a:xfrm>
            <a:off x="228600" y="914400"/>
            <a:ext cx="11582400" cy="5410200"/>
          </a:xfrm>
        </p:spPr>
        <p:txBody>
          <a:bodyPr/>
          <a:lstStyle/>
          <a:p>
            <a:pPr algn="just"/>
            <a:r>
              <a:rPr lang="pt-BR" sz="2600" b="0" i="0" dirty="0">
                <a:effectLst/>
                <a:latin typeface="Arial" panose="020B0604020202020204" pitchFamily="34" charset="0"/>
                <a:cs typeface="Arial" panose="020B0604020202020204" pitchFamily="34" charset="0"/>
              </a:rPr>
              <a:t>Acerca dos conceitos de déficit e dívida pública, assinale a opção</a:t>
            </a:r>
            <a:r>
              <a:rPr lang="pt-BR" sz="2600" b="1" i="0" dirty="0">
                <a:effectLst/>
                <a:latin typeface="Arial" panose="020B0604020202020204" pitchFamily="34" charset="0"/>
                <a:cs typeface="Arial" panose="020B0604020202020204" pitchFamily="34" charset="0"/>
              </a:rPr>
              <a:t> correta.</a:t>
            </a: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O resultado primário do setor público é a relação entre o somatório das receitas correntes e de capital no orçamento estatal e as despesas nominais menos os juros nominais incidentes sobre a dívida pública consolidada.</a:t>
            </a:r>
            <a:endParaRPr lang="pt-BR" sz="2600" b="1" dirty="0">
              <a:latin typeface="Arial" panose="020B0604020202020204" pitchFamily="34" charset="0"/>
              <a:cs typeface="Arial" panose="020B0604020202020204" pitchFamily="34" charset="0"/>
            </a:endParaRP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A dívida pública corresponde ao total da dívida do setor público não financeiro e do Banco Central do Brasil (BACEN) com o setor financeiro privado, o setor privado não financeiro e com o resto do mundo, menos a soma dos créditos do setor público não financeiro e do BACEN.</a:t>
            </a:r>
            <a:endParaRPr lang="pt-BR" sz="2600" b="1" i="0" dirty="0">
              <a:effectLst/>
              <a:latin typeface="Arial" panose="020B0604020202020204" pitchFamily="34" charset="0"/>
              <a:cs typeface="Arial" panose="020B0604020202020204" pitchFamily="34" charset="0"/>
            </a:endParaRPr>
          </a:p>
          <a:p>
            <a:pPr marL="514350" indent="-514350" algn="just">
              <a:buFont typeface="+mj-lt"/>
              <a:buAutoNum type="alphaLcParenR"/>
            </a:pPr>
            <a:r>
              <a:rPr lang="pt-BR" sz="2600" b="0" i="0" dirty="0">
                <a:effectLst/>
                <a:latin typeface="Arial" panose="020B0604020202020204" pitchFamily="34" charset="0"/>
                <a:cs typeface="Arial" panose="020B0604020202020204" pitchFamily="34" charset="0"/>
              </a:rPr>
              <a:t>A necessidade de financiamento do setor público corresponde ao montante de recursos que o setor público consolidado não financeiro necessita captar, com o setor privado, com o setor público financeiro e com o resto do mundo, para fazer face aos seus dispêndios, em razão da insuficiência de suas receitas fiscais.</a:t>
            </a:r>
            <a:endParaRPr lang="pt-BR" sz="2600" b="1"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854D68F9-EFCD-CAD3-FB14-199B2CB792E3}"/>
              </a:ext>
            </a:extLst>
          </p:cNvPr>
          <p:cNvSpPr txBox="1"/>
          <p:nvPr/>
        </p:nvSpPr>
        <p:spPr>
          <a:xfrm>
            <a:off x="152400" y="360402"/>
            <a:ext cx="11734800" cy="584775"/>
          </a:xfrm>
          <a:prstGeom prst="rect">
            <a:avLst/>
          </a:prstGeom>
          <a:noFill/>
        </p:spPr>
        <p:txBody>
          <a:bodyPr wrap="square">
            <a:spAutoFit/>
          </a:bodyPr>
          <a:lstStyle/>
          <a:p>
            <a:pPr algn="just"/>
            <a:r>
              <a:rPr lang="pt-BR" sz="3200" b="1" i="0" dirty="0">
                <a:solidFill>
                  <a:srgbClr val="333333"/>
                </a:solidFill>
                <a:effectLst/>
                <a:latin typeface="Source Sans Pro" panose="020B0503030403020204" pitchFamily="34" charset="0"/>
              </a:rPr>
              <a:t>14) </a:t>
            </a:r>
            <a:r>
              <a:rPr lang="pt-BR" sz="3200" dirty="0">
                <a:solidFill>
                  <a:srgbClr val="333333"/>
                </a:solidFill>
                <a:latin typeface="Source Sans Pro" panose="020B0503030403020204" pitchFamily="34" charset="0"/>
              </a:rPr>
              <a:t>CEBRASPE </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2023 - Analista Regulador (AGER MT)/Economia</a:t>
            </a:r>
            <a:endParaRPr lang="pt-BR" sz="3200" b="1"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4330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1">
            <a:extLst>
              <a:ext uri="{FF2B5EF4-FFF2-40B4-BE49-F238E27FC236}">
                <a16:creationId xmlns:a16="http://schemas.microsoft.com/office/drawing/2014/main" id="{E22ECCAF-0DE9-09F8-8626-FC5C762468F3}"/>
              </a:ext>
            </a:extLst>
          </p:cNvPr>
          <p:cNvSpPr>
            <a:spLocks noGrp="1"/>
          </p:cNvSpPr>
          <p:nvPr>
            <p:ph/>
          </p:nvPr>
        </p:nvSpPr>
        <p:spPr>
          <a:xfrm>
            <a:off x="228600" y="457200"/>
            <a:ext cx="11582400" cy="5410200"/>
          </a:xfrm>
        </p:spPr>
        <p:txBody>
          <a:bodyPr/>
          <a:lstStyle/>
          <a:p>
            <a:pPr marL="514350" indent="-514350" algn="just">
              <a:buFont typeface="+mj-lt"/>
              <a:buAutoNum type="alphaLcParenR" startAt="4"/>
            </a:pPr>
            <a:r>
              <a:rPr lang="pt-BR" sz="2600" b="0" i="0" dirty="0">
                <a:effectLst/>
                <a:latin typeface="Arial" panose="020B0604020202020204" pitchFamily="34" charset="0"/>
                <a:cs typeface="Arial" panose="020B0604020202020204" pitchFamily="34" charset="0"/>
              </a:rPr>
              <a:t>A dívida pública mobiliária do governo corresponde ao somatório dos títulos públicos emitidos pelo BACEN e pelas instituições financeiras estatais, além dos títulos emitidos pelo tesouro nacional, excluídos os destinados ao parcelamento de débitos com fornecedores do setor público.</a:t>
            </a:r>
            <a:endParaRPr lang="pt-BR" sz="2600" b="1" i="0" dirty="0">
              <a:effectLst/>
              <a:latin typeface="Arial" panose="020B0604020202020204" pitchFamily="34" charset="0"/>
              <a:cs typeface="Arial" panose="020B0604020202020204" pitchFamily="34" charset="0"/>
            </a:endParaRPr>
          </a:p>
          <a:p>
            <a:pPr marL="514350" indent="-514350" algn="just">
              <a:buFont typeface="+mj-lt"/>
              <a:buAutoNum type="alphaLcParenR" startAt="4"/>
            </a:pPr>
            <a:r>
              <a:rPr lang="pt-BR" sz="2600" b="0" i="0" dirty="0">
                <a:effectLst/>
                <a:latin typeface="Arial" panose="020B0604020202020204" pitchFamily="34" charset="0"/>
                <a:cs typeface="Arial" panose="020B0604020202020204" pitchFamily="34" charset="0"/>
              </a:rPr>
              <a:t>Uma alternativa que o governo tem para financiar o seu déficit nominal no orçamento público é a senhoriagem, que representa a relação entre inflação e saldos monetários reais.</a:t>
            </a:r>
            <a:endParaRPr lang="pt-B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3819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72C87F93-6B3E-207A-7F21-752D48C079BC}"/>
              </a:ext>
            </a:extLst>
          </p:cNvPr>
          <p:cNvSpPr>
            <a:spLocks noGrp="1"/>
          </p:cNvSpPr>
          <p:nvPr>
            <p:ph/>
          </p:nvPr>
        </p:nvSpPr>
        <p:spPr>
          <a:xfrm>
            <a:off x="228600" y="1371600"/>
            <a:ext cx="11811000" cy="5410200"/>
          </a:xfrm>
        </p:spPr>
        <p:txBody>
          <a:bodyPr/>
          <a:lstStyle/>
          <a:p>
            <a:pPr algn="just"/>
            <a:r>
              <a:rPr lang="pt-BR" sz="2400" b="0" i="0" dirty="0">
                <a:effectLst/>
                <a:latin typeface="Arial" panose="020B0604020202020204" pitchFamily="34" charset="0"/>
                <a:cs typeface="Arial" panose="020B0604020202020204" pitchFamily="34" charset="0"/>
              </a:rPr>
              <a:t>As principais medidas de ajuste dos gastos públicos em caso de desequilíbrio orçamentário são: teto de gastos, regra de ouro e meta fiscal. Relacione cada medida com sua respectiva característica.</a:t>
            </a:r>
          </a:p>
          <a:p>
            <a:pPr marL="0" indent="0" algn="just">
              <a:buNone/>
            </a:pPr>
            <a:r>
              <a:rPr lang="pt-BR" sz="2400" b="0" i="0" dirty="0">
                <a:effectLst/>
                <a:latin typeface="Arial" panose="020B0604020202020204" pitchFamily="34" charset="0"/>
                <a:cs typeface="Arial" panose="020B0604020202020204" pitchFamily="34" charset="0"/>
              </a:rPr>
              <a:t>1. Teto de Gastos.</a:t>
            </a:r>
          </a:p>
          <a:p>
            <a:pPr marL="0" indent="0" algn="just">
              <a:buNone/>
            </a:pPr>
            <a:r>
              <a:rPr lang="pt-BR" sz="2400" b="0" i="0" dirty="0">
                <a:effectLst/>
                <a:latin typeface="Arial" panose="020B0604020202020204" pitchFamily="34" charset="0"/>
                <a:cs typeface="Arial" panose="020B0604020202020204" pitchFamily="34" charset="0"/>
              </a:rPr>
              <a:t>2. Regra de Ouro.</a:t>
            </a:r>
          </a:p>
          <a:p>
            <a:pPr marL="0" indent="0" algn="just">
              <a:buNone/>
            </a:pPr>
            <a:r>
              <a:rPr lang="pt-BR" sz="2400" b="0" i="0" dirty="0">
                <a:effectLst/>
                <a:latin typeface="Arial" panose="020B0604020202020204" pitchFamily="34" charset="0"/>
                <a:cs typeface="Arial" panose="020B0604020202020204" pitchFamily="34" charset="0"/>
              </a:rPr>
              <a:t>3. Meta de Resultado Primário.</a:t>
            </a:r>
          </a:p>
          <a:p>
            <a:pPr marL="0" indent="0" algn="just">
              <a:buNone/>
            </a:pPr>
            <a:r>
              <a:rPr lang="pt-BR" sz="2400" b="0" i="0" dirty="0">
                <a:effectLst/>
                <a:latin typeface="Arial" panose="020B0604020202020204" pitchFamily="34" charset="0"/>
                <a:cs typeface="Arial" panose="020B0604020202020204" pitchFamily="34" charset="0"/>
              </a:rPr>
              <a:t>(   ) Controle de gastos feito pelo governo para manter a dívida pública sob controle, sendo definida na Lei de Diretrizes Orçamentárias e aprovada pelo Legislativo.</a:t>
            </a:r>
          </a:p>
          <a:p>
            <a:pPr marL="0" indent="0" algn="just">
              <a:buNone/>
            </a:pPr>
            <a:r>
              <a:rPr lang="pt-BR" sz="2400" b="0" i="0" dirty="0">
                <a:effectLst/>
                <a:latin typeface="Arial" panose="020B0604020202020204" pitchFamily="34" charset="0"/>
                <a:cs typeface="Arial" panose="020B0604020202020204" pitchFamily="34" charset="0"/>
              </a:rPr>
              <a:t>(  ) Não entram na base de cálculo repasses para o Fundo de Manutenção e Desenvolvimento da Educação Básica (Fundeb).</a:t>
            </a:r>
          </a:p>
          <a:p>
            <a:pPr marL="0" indent="0" algn="just">
              <a:buNone/>
            </a:pPr>
            <a:r>
              <a:rPr lang="pt-BR" sz="2400" b="0" i="0" dirty="0">
                <a:effectLst/>
                <a:latin typeface="Arial" panose="020B0604020202020204" pitchFamily="34" charset="0"/>
                <a:cs typeface="Arial" panose="020B0604020202020204" pitchFamily="34" charset="0"/>
              </a:rPr>
              <a:t>(   ) Proíbe o governo de se endividar para pagar despesas como aposentadorias, salários, benefícios e contas para custeio da máquina pública.</a:t>
            </a:r>
          </a:p>
          <a:p>
            <a:pPr algn="just"/>
            <a:endParaRPr lang="pt-BR" sz="2400"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845419CA-BD2A-4C62-2B4D-03627B8B50A3}"/>
              </a:ext>
            </a:extLst>
          </p:cNvPr>
          <p:cNvSpPr txBox="1"/>
          <p:nvPr/>
        </p:nvSpPr>
        <p:spPr>
          <a:xfrm>
            <a:off x="228600" y="228600"/>
            <a:ext cx="11582400" cy="1077218"/>
          </a:xfrm>
          <a:prstGeom prst="rect">
            <a:avLst/>
          </a:prstGeom>
          <a:noFill/>
        </p:spPr>
        <p:txBody>
          <a:bodyPr wrap="square">
            <a:spAutoFit/>
          </a:bodyPr>
          <a:lstStyle/>
          <a:p>
            <a:pPr algn="l"/>
            <a:r>
              <a:rPr lang="pt-BR" sz="3200" b="1" i="0" dirty="0">
                <a:solidFill>
                  <a:srgbClr val="333333"/>
                </a:solidFill>
                <a:effectLst/>
                <a:latin typeface="Source Sans Pro" panose="020B0503030403020204" pitchFamily="34" charset="0"/>
              </a:rPr>
              <a:t>15) </a:t>
            </a:r>
            <a:r>
              <a:rPr lang="pt-BR" sz="3200" dirty="0">
                <a:solidFill>
                  <a:srgbClr val="333333"/>
                </a:solidFill>
                <a:latin typeface="Source Sans Pro" panose="020B0503030403020204" pitchFamily="34" charset="0"/>
              </a:rPr>
              <a:t>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2022 - Consultor Legislativo (SEN)/Assessoramento Legislativo/Política Econômica e Finanças Públicas</a:t>
            </a:r>
            <a:endParaRPr lang="pt-BR" sz="3200" b="1" i="0" dirty="0">
              <a:solidFill>
                <a:srgbClr val="333333"/>
              </a:solidFill>
              <a:effectLst/>
              <a:latin typeface="Source Sans Pro" panose="020B0503030403020204" pitchFamily="34" charset="0"/>
            </a:endParaRPr>
          </a:p>
        </p:txBody>
      </p:sp>
      <p:sp>
        <p:nvSpPr>
          <p:cNvPr id="3" name="CaixaDeTexto 2">
            <a:extLst>
              <a:ext uri="{FF2B5EF4-FFF2-40B4-BE49-F238E27FC236}">
                <a16:creationId xmlns:a16="http://schemas.microsoft.com/office/drawing/2014/main" id="{D967773E-0058-CF49-9714-B0EC9D2BCB4A}"/>
              </a:ext>
            </a:extLst>
          </p:cNvPr>
          <p:cNvSpPr txBox="1"/>
          <p:nvPr/>
        </p:nvSpPr>
        <p:spPr>
          <a:xfrm>
            <a:off x="417034" y="3886200"/>
            <a:ext cx="344966" cy="477054"/>
          </a:xfrm>
          <a:prstGeom prst="rect">
            <a:avLst/>
          </a:prstGeom>
          <a:noFill/>
        </p:spPr>
        <p:txBody>
          <a:bodyPr wrap="none" rtlCol="0">
            <a:spAutoFit/>
          </a:bodyPr>
          <a:lstStyle/>
          <a:p>
            <a:r>
              <a:rPr lang="pt-BR" sz="2500" dirty="0">
                <a:solidFill>
                  <a:srgbClr val="C00000"/>
                </a:solidFill>
              </a:rPr>
              <a:t>3</a:t>
            </a:r>
          </a:p>
        </p:txBody>
      </p:sp>
      <p:sp>
        <p:nvSpPr>
          <p:cNvPr id="5" name="CaixaDeTexto 4">
            <a:extLst>
              <a:ext uri="{FF2B5EF4-FFF2-40B4-BE49-F238E27FC236}">
                <a16:creationId xmlns:a16="http://schemas.microsoft.com/office/drawing/2014/main" id="{9DDC6190-FD25-4A5B-C81B-E38431E79BDA}"/>
              </a:ext>
            </a:extLst>
          </p:cNvPr>
          <p:cNvSpPr txBox="1"/>
          <p:nvPr/>
        </p:nvSpPr>
        <p:spPr>
          <a:xfrm>
            <a:off x="381000" y="4648200"/>
            <a:ext cx="344966" cy="477054"/>
          </a:xfrm>
          <a:prstGeom prst="rect">
            <a:avLst/>
          </a:prstGeom>
          <a:noFill/>
        </p:spPr>
        <p:txBody>
          <a:bodyPr wrap="none" rtlCol="0">
            <a:spAutoFit/>
          </a:bodyPr>
          <a:lstStyle/>
          <a:p>
            <a:r>
              <a:rPr lang="pt-BR" sz="2500" dirty="0">
                <a:solidFill>
                  <a:srgbClr val="C00000"/>
                </a:solidFill>
              </a:rPr>
              <a:t>1</a:t>
            </a:r>
          </a:p>
        </p:txBody>
      </p:sp>
      <p:sp>
        <p:nvSpPr>
          <p:cNvPr id="6" name="CaixaDeTexto 5">
            <a:extLst>
              <a:ext uri="{FF2B5EF4-FFF2-40B4-BE49-F238E27FC236}">
                <a16:creationId xmlns:a16="http://schemas.microsoft.com/office/drawing/2014/main" id="{F0B8EBED-98B2-84A9-614E-6907FEBA8B68}"/>
              </a:ext>
            </a:extLst>
          </p:cNvPr>
          <p:cNvSpPr txBox="1"/>
          <p:nvPr/>
        </p:nvSpPr>
        <p:spPr>
          <a:xfrm>
            <a:off x="417034" y="5466546"/>
            <a:ext cx="344966" cy="477054"/>
          </a:xfrm>
          <a:prstGeom prst="rect">
            <a:avLst/>
          </a:prstGeom>
          <a:noFill/>
        </p:spPr>
        <p:txBody>
          <a:bodyPr wrap="none" rtlCol="0">
            <a:spAutoFit/>
          </a:bodyPr>
          <a:lstStyle/>
          <a:p>
            <a:r>
              <a:rPr lang="pt-BR" sz="2500" dirty="0">
                <a:solidFill>
                  <a:srgbClr val="C00000"/>
                </a:solidFill>
              </a:rPr>
              <a:t>2</a:t>
            </a:r>
          </a:p>
        </p:txBody>
      </p:sp>
    </p:spTree>
    <p:extLst>
      <p:ext uri="{BB962C8B-B14F-4D97-AF65-F5344CB8AC3E}">
        <p14:creationId xmlns:p14="http://schemas.microsoft.com/office/powerpoint/2010/main" val="6847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C172719F-958D-A10C-3958-5C9D4FB8F87C}"/>
              </a:ext>
            </a:extLst>
          </p:cNvPr>
          <p:cNvSpPr/>
          <p:nvPr/>
        </p:nvSpPr>
        <p:spPr bwMode="auto">
          <a:xfrm>
            <a:off x="76200" y="4329113"/>
            <a:ext cx="685800" cy="700087"/>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51E000CD-34AE-C683-56A5-3DC545BFFF7C}"/>
              </a:ext>
            </a:extLst>
          </p:cNvPr>
          <p:cNvSpPr>
            <a:spLocks noGrp="1"/>
          </p:cNvSpPr>
          <p:nvPr>
            <p:ph/>
          </p:nvPr>
        </p:nvSpPr>
        <p:spPr>
          <a:xfrm>
            <a:off x="152400" y="457200"/>
            <a:ext cx="11811000" cy="5410200"/>
          </a:xfrm>
        </p:spPr>
        <p:txBody>
          <a:bodyPr/>
          <a:lstStyle/>
          <a:p>
            <a:pPr algn="just"/>
            <a:r>
              <a:rPr lang="pt-BR" b="0" i="0" dirty="0">
                <a:solidFill>
                  <a:srgbClr val="333333"/>
                </a:solidFill>
                <a:effectLst/>
                <a:latin typeface="Source Sans Pro" panose="020B0503030403020204" pitchFamily="34" charset="0"/>
              </a:rPr>
              <a:t>Assinale a opção que indica a relação correta, na ordem apresentada.</a:t>
            </a:r>
          </a:p>
          <a:p>
            <a:pPr marL="742950" indent="-742950" algn="just">
              <a:buFont typeface="+mj-lt"/>
              <a:buAutoNum type="alphaLcParenR"/>
            </a:pPr>
            <a:r>
              <a:rPr lang="pt-BR" b="0" i="0" dirty="0">
                <a:effectLst/>
                <a:latin typeface="Arial" panose="020B0604020202020204" pitchFamily="34" charset="0"/>
                <a:cs typeface="Arial" panose="020B0604020202020204" pitchFamily="34" charset="0"/>
              </a:rPr>
              <a:t>1 – 2 – 3.</a:t>
            </a:r>
            <a:endParaRPr lang="pt-BR" dirty="0">
              <a:latin typeface="Arial" panose="020B0604020202020204" pitchFamily="34" charset="0"/>
              <a:cs typeface="Arial" panose="020B0604020202020204" pitchFamily="34" charset="0"/>
            </a:endParaRPr>
          </a:p>
          <a:p>
            <a:pPr marL="742950" indent="-742950" algn="just">
              <a:buFont typeface="+mj-lt"/>
              <a:buAutoNum type="alphaLcParenR"/>
            </a:pPr>
            <a:r>
              <a:rPr lang="pt-BR" b="0" i="0" dirty="0">
                <a:effectLst/>
                <a:latin typeface="Arial" panose="020B0604020202020204" pitchFamily="34" charset="0"/>
                <a:cs typeface="Arial" panose="020B0604020202020204" pitchFamily="34" charset="0"/>
              </a:rPr>
              <a:t>2 – 1 – 3.</a:t>
            </a:r>
          </a:p>
          <a:p>
            <a:pPr marL="742950" indent="-742950" algn="just">
              <a:buFont typeface="+mj-lt"/>
              <a:buAutoNum type="alphaLcParenR"/>
            </a:pPr>
            <a:r>
              <a:rPr lang="pt-BR" b="0" i="0" dirty="0">
                <a:effectLst/>
                <a:latin typeface="Arial" panose="020B0604020202020204" pitchFamily="34" charset="0"/>
                <a:cs typeface="Arial" panose="020B0604020202020204" pitchFamily="34" charset="0"/>
              </a:rPr>
              <a:t>2 – 3 – 1.</a:t>
            </a:r>
            <a:endParaRPr lang="pt-BR" dirty="0">
              <a:latin typeface="Arial" panose="020B0604020202020204" pitchFamily="34" charset="0"/>
              <a:cs typeface="Arial" panose="020B0604020202020204" pitchFamily="34" charset="0"/>
            </a:endParaRPr>
          </a:p>
          <a:p>
            <a:pPr marL="742950" indent="-742950" algn="just">
              <a:buFont typeface="+mj-lt"/>
              <a:buAutoNum type="alphaLcParenR"/>
            </a:pPr>
            <a:r>
              <a:rPr lang="pt-BR" b="0" i="0" dirty="0">
                <a:effectLst/>
                <a:latin typeface="Arial" panose="020B0604020202020204" pitchFamily="34" charset="0"/>
                <a:cs typeface="Arial" panose="020B0604020202020204" pitchFamily="34" charset="0"/>
              </a:rPr>
              <a:t>3 – 2 – 1.</a:t>
            </a:r>
          </a:p>
          <a:p>
            <a:pPr marL="742950" indent="-742950" algn="just">
              <a:buFont typeface="+mj-lt"/>
              <a:buAutoNum type="alphaLcParenR"/>
            </a:pPr>
            <a:r>
              <a:rPr lang="pt-BR" b="0" i="0" dirty="0">
                <a:effectLst/>
                <a:latin typeface="Arial" panose="020B0604020202020204" pitchFamily="34" charset="0"/>
                <a:cs typeface="Arial" panose="020B0604020202020204" pitchFamily="34" charset="0"/>
              </a:rPr>
              <a:t>3 – 1 – 2.</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6901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BA65ED2-E6A2-2EA4-A4BD-AD9E8370D65B}"/>
              </a:ext>
            </a:extLst>
          </p:cNvPr>
          <p:cNvSpPr>
            <a:spLocks noGrp="1"/>
          </p:cNvSpPr>
          <p:nvPr>
            <p:ph/>
          </p:nvPr>
        </p:nvSpPr>
        <p:spPr>
          <a:xfrm>
            <a:off x="228600" y="1447800"/>
            <a:ext cx="11811000" cy="5410200"/>
          </a:xfrm>
        </p:spPr>
        <p:txBody>
          <a:bodyPr/>
          <a:lstStyle/>
          <a:p>
            <a:pPr algn="l"/>
            <a:r>
              <a:rPr lang="pt-BR" b="0" i="0" dirty="0">
                <a:effectLst/>
                <a:latin typeface="Source Sans Pro" panose="020B0503030403020204" pitchFamily="34" charset="0"/>
              </a:rPr>
              <a:t>Considere as seguintes nomenclaturas:</a:t>
            </a:r>
          </a:p>
          <a:p>
            <a:pPr lvl="1">
              <a:spcBef>
                <a:spcPts val="0"/>
              </a:spcBef>
              <a:buFont typeface="Arial" panose="020B0604020202020204" pitchFamily="34" charset="0"/>
              <a:buChar char="•"/>
            </a:pPr>
            <a:r>
              <a:rPr lang="pt-BR" b="0" i="0" dirty="0">
                <a:effectLst/>
                <a:latin typeface="Source Sans Pro" panose="020B0503030403020204" pitchFamily="34" charset="0"/>
              </a:rPr>
              <a:t>NFSP = Necessidade de Financiamento do Setor Público;</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err="1">
                <a:effectLst/>
                <a:latin typeface="Source Sans Pro" panose="020B0503030403020204" pitchFamily="34" charset="0"/>
              </a:rPr>
              <a:t>c</a:t>
            </a:r>
            <a:r>
              <a:rPr lang="pt-BR" sz="2200" b="0" i="0" dirty="0" err="1">
                <a:effectLst/>
                <a:latin typeface="Source Sans Pro" panose="020B0503030403020204" pitchFamily="34" charset="0"/>
              </a:rPr>
              <a:t>n</a:t>
            </a:r>
            <a:r>
              <a:rPr lang="pt-BR" b="0" i="0" dirty="0">
                <a:effectLst/>
                <a:latin typeface="Source Sans Pro" panose="020B0503030403020204" pitchFamily="34" charset="0"/>
              </a:rPr>
              <a:t> (subscrito) = conceito nominal;</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err="1">
                <a:effectLst/>
                <a:latin typeface="Source Sans Pro" panose="020B0503030403020204" pitchFamily="34" charset="0"/>
              </a:rPr>
              <a:t>c</a:t>
            </a:r>
            <a:r>
              <a:rPr lang="pt-BR" sz="2200" b="0" i="0" dirty="0" err="1">
                <a:effectLst/>
                <a:latin typeface="Source Sans Pro" panose="020B0503030403020204" pitchFamily="34" charset="0"/>
              </a:rPr>
              <a:t>o</a:t>
            </a:r>
            <a:r>
              <a:rPr lang="pt-BR" b="0" i="0" dirty="0">
                <a:effectLst/>
                <a:latin typeface="Source Sans Pro" panose="020B0503030403020204" pitchFamily="34" charset="0"/>
              </a:rPr>
              <a:t> (subscrito) = conceito operacional;</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a:effectLst/>
                <a:latin typeface="Source Sans Pro" panose="020B0503030403020204" pitchFamily="34" charset="0"/>
              </a:rPr>
              <a:t>G = Gastos públicos não financeiros;</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a:effectLst/>
                <a:latin typeface="Source Sans Pro" panose="020B0503030403020204" pitchFamily="34" charset="0"/>
              </a:rPr>
              <a:t>T = Arrecadação não financeira;</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a:effectLst/>
                <a:latin typeface="Source Sans Pro" panose="020B0503030403020204" pitchFamily="34" charset="0"/>
              </a:rPr>
              <a:t>B = Estoque da dívida pública;</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a:effectLst/>
                <a:latin typeface="Source Sans Pro" panose="020B0503030403020204" pitchFamily="34" charset="0"/>
              </a:rPr>
              <a:t>i = taxa nominal de juros;</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a:effectLst/>
                <a:latin typeface="Source Sans Pro" panose="020B0503030403020204" pitchFamily="34" charset="0"/>
              </a:rPr>
              <a:t>r = taxa real de juros = i – π;</a:t>
            </a:r>
            <a:endParaRPr lang="pt-BR" dirty="0">
              <a:latin typeface="Source Sans Pro" panose="020B0503030403020204" pitchFamily="34" charset="0"/>
            </a:endParaRPr>
          </a:p>
          <a:p>
            <a:pPr lvl="1">
              <a:spcBef>
                <a:spcPts val="0"/>
              </a:spcBef>
              <a:buFont typeface="Arial" panose="020B0604020202020204" pitchFamily="34" charset="0"/>
              <a:buChar char="•"/>
            </a:pPr>
            <a:r>
              <a:rPr lang="pt-BR" b="0" i="0" dirty="0">
                <a:effectLst/>
                <a:latin typeface="Source Sans Pro" panose="020B0503030403020204" pitchFamily="34" charset="0"/>
              </a:rPr>
              <a:t>π = inflação.</a:t>
            </a:r>
          </a:p>
          <a:p>
            <a:endParaRPr lang="pt-BR" dirty="0"/>
          </a:p>
        </p:txBody>
      </p:sp>
      <p:sp>
        <p:nvSpPr>
          <p:cNvPr id="4" name="CaixaDeTexto 3">
            <a:extLst>
              <a:ext uri="{FF2B5EF4-FFF2-40B4-BE49-F238E27FC236}">
                <a16:creationId xmlns:a16="http://schemas.microsoft.com/office/drawing/2014/main" id="{C30DC03C-0909-C2C5-D8A2-5F4CE1DA8209}"/>
              </a:ext>
            </a:extLst>
          </p:cNvPr>
          <p:cNvSpPr txBox="1"/>
          <p:nvPr/>
        </p:nvSpPr>
        <p:spPr>
          <a:xfrm>
            <a:off x="152400" y="381000"/>
            <a:ext cx="11811000" cy="1077218"/>
          </a:xfrm>
          <a:prstGeom prst="rect">
            <a:avLst/>
          </a:prstGeom>
          <a:noFill/>
        </p:spPr>
        <p:txBody>
          <a:bodyPr wrap="square">
            <a:spAutoFit/>
          </a:bodyPr>
          <a:lstStyle/>
          <a:p>
            <a:pPr algn="just"/>
            <a:r>
              <a:rPr lang="pt-BR" sz="3200" b="1" i="0" dirty="0">
                <a:solidFill>
                  <a:srgbClr val="333333"/>
                </a:solidFill>
                <a:effectLst/>
                <a:latin typeface="Source Sans Pro" panose="020B0503030403020204" pitchFamily="34" charset="0"/>
              </a:rPr>
              <a:t>16) </a:t>
            </a:r>
            <a:r>
              <a:rPr lang="pt-BR" sz="3200" dirty="0">
                <a:solidFill>
                  <a:srgbClr val="333333"/>
                </a:solidFill>
                <a:latin typeface="Source Sans Pro" panose="020B0503030403020204" pitchFamily="34" charset="0"/>
              </a:rPr>
              <a:t>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2022 - Consultor do Tesouro Estadual (SEFAZ ES)/  Econômicas</a:t>
            </a:r>
            <a:endParaRPr lang="pt-BR" sz="3200" b="1"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148714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4B069D-06A5-26EF-0FB5-D3D5E47F8775}"/>
              </a:ext>
            </a:extLst>
          </p:cNvPr>
          <p:cNvSpPr>
            <a:spLocks noChangeArrowheads="1"/>
          </p:cNvSpPr>
          <p:nvPr/>
        </p:nvSpPr>
        <p:spPr bwMode="auto">
          <a:xfrm>
            <a:off x="1093785" y="304800"/>
            <a:ext cx="98028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800" b="1" dirty="0" err="1">
                <a:latin typeface="Calibri" panose="020F0502020204030204" pitchFamily="34" charset="0"/>
                <a:cs typeface="Calibri" panose="020F0502020204030204" pitchFamily="34" charset="0"/>
              </a:rPr>
              <a:t>Poupança</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Pública</a:t>
            </a:r>
            <a:r>
              <a:rPr lang="en-US" altLang="en-US" sz="4800" b="1" dirty="0">
                <a:latin typeface="Calibri" panose="020F0502020204030204" pitchFamily="34" charset="0"/>
                <a:cs typeface="Calibri" panose="020F0502020204030204" pitchFamily="34" charset="0"/>
              </a:rPr>
              <a:t> x </a:t>
            </a:r>
            <a:r>
              <a:rPr lang="en-US" altLang="en-US" sz="4800" b="1" dirty="0" err="1">
                <a:latin typeface="Calibri" panose="020F0502020204030204" pitchFamily="34" charset="0"/>
                <a:cs typeface="Calibri" panose="020F0502020204030204" pitchFamily="34" charset="0"/>
              </a:rPr>
              <a:t>Déficit</a:t>
            </a:r>
            <a:r>
              <a:rPr lang="en-US" altLang="en-US" sz="4800" b="1" dirty="0">
                <a:latin typeface="Calibri" panose="020F0502020204030204" pitchFamily="34" charset="0"/>
                <a:cs typeface="Calibri" panose="020F0502020204030204" pitchFamily="34" charset="0"/>
              </a:rPr>
              <a:t> </a:t>
            </a:r>
            <a:r>
              <a:rPr lang="en-US" altLang="en-US" sz="4800" b="1" dirty="0" err="1">
                <a:latin typeface="Calibri" panose="020F0502020204030204" pitchFamily="34" charset="0"/>
                <a:cs typeface="Calibri" panose="020F0502020204030204" pitchFamily="34" charset="0"/>
              </a:rPr>
              <a:t>Público</a:t>
            </a:r>
            <a:endParaRPr lang="en-US" altLang="en-US" sz="4800" b="1" dirty="0">
              <a:latin typeface="Calibri" panose="020F0502020204030204" pitchFamily="34" charset="0"/>
              <a:cs typeface="Calibri" panose="020F0502020204030204" pitchFamily="34" charset="0"/>
            </a:endParaRPr>
          </a:p>
        </p:txBody>
      </p:sp>
      <p:sp>
        <p:nvSpPr>
          <p:cNvPr id="3" name="Text Box 23">
            <a:extLst>
              <a:ext uri="{FF2B5EF4-FFF2-40B4-BE49-F238E27FC236}">
                <a16:creationId xmlns:a16="http://schemas.microsoft.com/office/drawing/2014/main" id="{83CE179E-34AA-B147-3380-25D4401791AD}"/>
              </a:ext>
            </a:extLst>
          </p:cNvPr>
          <p:cNvSpPr txBox="1">
            <a:spLocks noChangeArrowheads="1"/>
          </p:cNvSpPr>
          <p:nvPr/>
        </p:nvSpPr>
        <p:spPr bwMode="auto">
          <a:xfrm>
            <a:off x="228600" y="2261949"/>
            <a:ext cx="11734800" cy="40626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ts val="600"/>
              </a:spcBef>
              <a:buClrTx/>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Considera apenas as despesas e receitas não financeiras. Dito de outro modo, o déficit primário é o déficit nominal quando desconsideramos as despesas financeiras.</a:t>
            </a:r>
          </a:p>
          <a:p>
            <a:pPr marL="1314450" lvl="1" indent="-571500" algn="just" eaLnBrk="1" hangingPunct="1">
              <a:spcBef>
                <a:spcPts val="600"/>
              </a:spcBef>
              <a:buClrTx/>
              <a:buSzTx/>
              <a:buFont typeface="Arial" panose="020B0604020202020204" pitchFamily="34" charset="0"/>
              <a:buChar char="•"/>
            </a:pPr>
            <a:r>
              <a:rPr lang="pt-BR" altLang="en-US" sz="3500" b="0" dirty="0">
                <a:latin typeface="Calibri" panose="020F0502020204030204" pitchFamily="34" charset="0"/>
                <a:cs typeface="Calibri" panose="020F0502020204030204" pitchFamily="34" charset="0"/>
              </a:rPr>
              <a:t>Conceito importante para o controle do endividamento.</a:t>
            </a:r>
          </a:p>
          <a:p>
            <a:pPr marL="1314450" lvl="1" indent="-571500" algn="just" eaLnBrk="1" hangingPunct="1">
              <a:spcBef>
                <a:spcPts val="600"/>
              </a:spcBef>
              <a:buClrTx/>
              <a:buSzTx/>
              <a:buFont typeface="Arial" panose="020B0604020202020204" pitchFamily="34" charset="0"/>
              <a:buChar char="•"/>
            </a:pPr>
            <a:r>
              <a:rPr lang="pt-BR" altLang="en-US" sz="3500" b="0" dirty="0">
                <a:latin typeface="Calibri" panose="020F0502020204030204" pitchFamily="34" charset="0"/>
                <a:cs typeface="Calibri" panose="020F0502020204030204" pitchFamily="34" charset="0"/>
              </a:rPr>
              <a:t>Dada a despesa com juros, qual deve ser o superávit primário para evitar um crescimento da dívida governamental?</a:t>
            </a:r>
            <a:endParaRPr lang="en-US" altLang="en-US" sz="3500" b="0" dirty="0">
              <a:latin typeface="Calibri" panose="020F0502020204030204" pitchFamily="34" charset="0"/>
              <a:cs typeface="Calibri" panose="020F0502020204030204" pitchFamily="34" charset="0"/>
            </a:endParaRPr>
          </a:p>
        </p:txBody>
      </p:sp>
      <p:graphicFrame>
        <p:nvGraphicFramePr>
          <p:cNvPr id="4" name="Object 24">
            <a:extLst>
              <a:ext uri="{FF2B5EF4-FFF2-40B4-BE49-F238E27FC236}">
                <a16:creationId xmlns:a16="http://schemas.microsoft.com/office/drawing/2014/main" id="{06C45666-C5CB-FF2B-7AE3-A4B5DA2FF975}"/>
              </a:ext>
            </a:extLst>
          </p:cNvPr>
          <p:cNvGraphicFramePr>
            <a:graphicFrameLocks noChangeAspect="1"/>
          </p:cNvGraphicFramePr>
          <p:nvPr>
            <p:extLst>
              <p:ext uri="{D42A27DB-BD31-4B8C-83A1-F6EECF244321}">
                <p14:modId xmlns:p14="http://schemas.microsoft.com/office/powerpoint/2010/main" val="1309648754"/>
              </p:ext>
            </p:extLst>
          </p:nvPr>
        </p:nvGraphicFramePr>
        <p:xfrm>
          <a:off x="914400" y="1295400"/>
          <a:ext cx="4412498" cy="852486"/>
        </p:xfrm>
        <a:graphic>
          <a:graphicData uri="http://schemas.openxmlformats.org/presentationml/2006/ole">
            <mc:AlternateContent xmlns:mc="http://schemas.openxmlformats.org/markup-compatibility/2006">
              <mc:Choice xmlns:v="urn:schemas-microsoft-com:vml" Requires="v">
                <p:oleObj name="Equation" r:id="rId2" imgW="1129810" imgH="241195" progId="Equation.DSMT4">
                  <p:embed/>
                </p:oleObj>
              </mc:Choice>
              <mc:Fallback>
                <p:oleObj name="Equation" r:id="rId2" imgW="1129810" imgH="241195" progId="Equation.DSMT4">
                  <p:embed/>
                  <p:pic>
                    <p:nvPicPr>
                      <p:cNvPr id="9"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4412498" cy="852486"/>
                      </a:xfrm>
                      <a:prstGeom prst="rect">
                        <a:avLst/>
                      </a:prstGeom>
                      <a:solidFill>
                        <a:schemeClr val="bg1">
                          <a:lumMod val="95000"/>
                        </a:schemeClr>
                      </a:solidFill>
                      <a:ln>
                        <a:solidFill>
                          <a:schemeClr val="tx1"/>
                        </a:solidFill>
                      </a:ln>
                      <a:effectLst/>
                    </p:spPr>
                  </p:pic>
                </p:oleObj>
              </mc:Fallback>
            </mc:AlternateContent>
          </a:graphicData>
        </a:graphic>
      </p:graphicFrame>
      <p:sp>
        <p:nvSpPr>
          <p:cNvPr id="5" name="Text Box 19">
            <a:extLst>
              <a:ext uri="{FF2B5EF4-FFF2-40B4-BE49-F238E27FC236}">
                <a16:creationId xmlns:a16="http://schemas.microsoft.com/office/drawing/2014/main" id="{C3FB4A76-4767-034F-3704-3A260ED31DC1}"/>
              </a:ext>
            </a:extLst>
          </p:cNvPr>
          <p:cNvSpPr txBox="1">
            <a:spLocks noChangeArrowheads="1"/>
          </p:cNvSpPr>
          <p:nvPr/>
        </p:nvSpPr>
        <p:spPr bwMode="auto">
          <a:xfrm>
            <a:off x="5535062" y="1371598"/>
            <a:ext cx="3532738" cy="677108"/>
          </a:xfrm>
          <a:prstGeom prst="rect">
            <a:avLst/>
          </a:prstGeom>
          <a:solidFill>
            <a:schemeClr val="bg1">
              <a:lumMod val="95000"/>
            </a:schemeClr>
          </a:solidFill>
          <a:ln>
            <a:solidFill>
              <a:schemeClr val="tx1"/>
            </a:solidFill>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3800" b="1" dirty="0">
                <a:latin typeface="Calibri" panose="020F0502020204030204" pitchFamily="34" charset="0"/>
                <a:cs typeface="Calibri" panose="020F0502020204030204" pitchFamily="34" charset="0"/>
              </a:rPr>
              <a:t>Déficit Primário</a:t>
            </a:r>
            <a:endParaRPr lang="en-US" altLang="en-US" sz="3800" b="1" dirty="0">
              <a:latin typeface="Calibri" panose="020F0502020204030204" pitchFamily="34" charset="0"/>
              <a:cs typeface="Calibri" panose="020F0502020204030204" pitchFamily="34" charset="0"/>
            </a:endParaRPr>
          </a:p>
        </p:txBody>
      </p:sp>
      <p:cxnSp>
        <p:nvCxnSpPr>
          <p:cNvPr id="6" name="Conector de Seta Reta 5">
            <a:extLst>
              <a:ext uri="{FF2B5EF4-FFF2-40B4-BE49-F238E27FC236}">
                <a16:creationId xmlns:a16="http://schemas.microsoft.com/office/drawing/2014/main" id="{E390A465-4916-76D5-71AA-2F2A4812B9BB}"/>
              </a:ext>
            </a:extLst>
          </p:cNvPr>
          <p:cNvCxnSpPr/>
          <p:nvPr/>
        </p:nvCxnSpPr>
        <p:spPr bwMode="auto">
          <a:xfrm>
            <a:off x="5306462" y="1676398"/>
            <a:ext cx="23223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349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BE0681E5-55A8-8A36-2064-C4606FAFAE08}"/>
              </a:ext>
            </a:extLst>
          </p:cNvPr>
          <p:cNvSpPr/>
          <p:nvPr/>
        </p:nvSpPr>
        <p:spPr bwMode="auto">
          <a:xfrm>
            <a:off x="304800" y="1295400"/>
            <a:ext cx="685800" cy="6096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1">
            <a:extLst>
              <a:ext uri="{FF2B5EF4-FFF2-40B4-BE49-F238E27FC236}">
                <a16:creationId xmlns:a16="http://schemas.microsoft.com/office/drawing/2014/main" id="{7D6E8FA2-361D-6CD5-A6EE-95D5BD774F68}"/>
              </a:ext>
            </a:extLst>
          </p:cNvPr>
          <p:cNvSpPr>
            <a:spLocks noGrp="1"/>
          </p:cNvSpPr>
          <p:nvPr>
            <p:ph/>
          </p:nvPr>
        </p:nvSpPr>
        <p:spPr>
          <a:xfrm>
            <a:off x="381000" y="609600"/>
            <a:ext cx="11582400" cy="5410200"/>
          </a:xfrm>
        </p:spPr>
        <p:txBody>
          <a:bodyPr/>
          <a:lstStyle/>
          <a:p>
            <a:pPr marL="0" indent="0">
              <a:buNone/>
            </a:pPr>
            <a:r>
              <a:rPr lang="pt-BR" b="0" i="0" dirty="0" err="1">
                <a:solidFill>
                  <a:srgbClr val="333333"/>
                </a:solidFill>
                <a:effectLst/>
                <a:latin typeface="Source Sans Pro" panose="020B0503030403020204" pitchFamily="34" charset="0"/>
              </a:rPr>
              <a:t>NFSP</a:t>
            </a:r>
            <a:r>
              <a:rPr lang="pt-BR" b="0" i="0" baseline="-25000" dirty="0" err="1">
                <a:solidFill>
                  <a:srgbClr val="333333"/>
                </a:solidFill>
                <a:effectLst/>
                <a:latin typeface="Source Sans Pro" panose="020B0503030403020204" pitchFamily="34" charset="0"/>
              </a:rPr>
              <a:t>co</a:t>
            </a:r>
            <a:r>
              <a:rPr lang="pt-BR" b="0" i="0" baseline="-25000" dirty="0">
                <a:solidFill>
                  <a:srgbClr val="333333"/>
                </a:solidFill>
                <a:effectLst/>
                <a:latin typeface="Source Sans Pro" panose="020B0503030403020204" pitchFamily="34" charset="0"/>
              </a:rPr>
              <a:t> </a:t>
            </a:r>
            <a:r>
              <a:rPr lang="pt-BR" b="0" i="0" dirty="0">
                <a:solidFill>
                  <a:srgbClr val="333333"/>
                </a:solidFill>
                <a:effectLst/>
                <a:latin typeface="Source Sans Pro" panose="020B0503030403020204" pitchFamily="34" charset="0"/>
              </a:rPr>
              <a:t>é igual a</a:t>
            </a:r>
          </a:p>
          <a:p>
            <a:pPr marL="742950" indent="-742950">
              <a:buFont typeface="+mj-lt"/>
              <a:buAutoNum type="alphaLcParenR"/>
            </a:pPr>
            <a:r>
              <a:rPr lang="pt-BR" b="0" i="0" dirty="0" err="1">
                <a:effectLst/>
                <a:latin typeface="Source Sans Pro" panose="020B0503030403020204" pitchFamily="34" charset="0"/>
              </a:rPr>
              <a:t>NFSP</a:t>
            </a:r>
            <a:r>
              <a:rPr lang="pt-BR" b="0" i="0" baseline="-25000" dirty="0" err="1">
                <a:effectLst/>
                <a:latin typeface="Source Sans Pro" panose="020B0503030403020204" pitchFamily="34" charset="0"/>
              </a:rPr>
              <a:t>cn</a:t>
            </a:r>
            <a:r>
              <a:rPr lang="pt-BR" b="0" i="0" dirty="0">
                <a:effectLst/>
                <a:latin typeface="Source Sans Pro" panose="020B0503030403020204" pitchFamily="34" charset="0"/>
              </a:rPr>
              <a:t> – </a:t>
            </a:r>
            <a:r>
              <a:rPr lang="el-GR" b="0" i="0" dirty="0">
                <a:effectLst/>
                <a:latin typeface="Source Sans Pro" panose="020B0503030403020204" pitchFamily="34" charset="0"/>
              </a:rPr>
              <a:t>π</a:t>
            </a:r>
            <a:r>
              <a:rPr lang="pt-BR" b="0" i="0" dirty="0">
                <a:effectLst/>
                <a:latin typeface="Source Sans Pro" panose="020B0503030403020204" pitchFamily="34" charset="0"/>
              </a:rPr>
              <a:t>B.</a:t>
            </a:r>
            <a:endParaRPr lang="pt-BR" dirty="0">
              <a:latin typeface="Source Sans Pro" panose="020B0503030403020204" pitchFamily="34" charset="0"/>
            </a:endParaRPr>
          </a:p>
          <a:p>
            <a:pPr marL="742950" indent="-742950">
              <a:buFont typeface="+mj-lt"/>
              <a:buAutoNum type="alphaLcParenR"/>
            </a:pPr>
            <a:r>
              <a:rPr lang="pt-BR" b="0" i="0" dirty="0">
                <a:effectLst/>
                <a:latin typeface="Source Sans Pro" panose="020B0503030403020204" pitchFamily="34" charset="0"/>
              </a:rPr>
              <a:t>G – T.</a:t>
            </a:r>
          </a:p>
          <a:p>
            <a:pPr marL="742950" indent="-742950">
              <a:buFont typeface="+mj-lt"/>
              <a:buAutoNum type="alphaLcParenR"/>
            </a:pPr>
            <a:r>
              <a:rPr lang="pt-BR" b="0" i="0" dirty="0">
                <a:effectLst/>
                <a:latin typeface="Source Sans Pro" panose="020B0503030403020204" pitchFamily="34" charset="0"/>
              </a:rPr>
              <a:t>G – T + </a:t>
            </a:r>
            <a:r>
              <a:rPr lang="pt-BR" b="0" i="0" dirty="0" err="1">
                <a:effectLst/>
                <a:latin typeface="Source Sans Pro" panose="020B0503030403020204" pitchFamily="34" charset="0"/>
              </a:rPr>
              <a:t>iB.</a:t>
            </a:r>
            <a:endParaRPr lang="pt-BR" dirty="0">
              <a:latin typeface="Source Sans Pro" panose="020B0503030403020204" pitchFamily="34" charset="0"/>
            </a:endParaRPr>
          </a:p>
          <a:p>
            <a:pPr marL="742950" indent="-742950">
              <a:buFont typeface="+mj-lt"/>
              <a:buAutoNum type="alphaLcParenR"/>
            </a:pPr>
            <a:r>
              <a:rPr lang="pt-BR" b="0" i="0" dirty="0">
                <a:effectLst/>
                <a:latin typeface="Source Sans Pro" panose="020B0503030403020204" pitchFamily="34" charset="0"/>
              </a:rPr>
              <a:t>G – T + (r+ </a:t>
            </a:r>
            <a:r>
              <a:rPr lang="el-GR" b="0" i="0" dirty="0">
                <a:effectLst/>
                <a:latin typeface="Source Sans Pro" panose="020B0503030403020204" pitchFamily="34" charset="0"/>
              </a:rPr>
              <a:t>π)</a:t>
            </a:r>
            <a:r>
              <a:rPr lang="pt-BR" b="0" i="0" dirty="0">
                <a:effectLst/>
                <a:latin typeface="Source Sans Pro" panose="020B0503030403020204" pitchFamily="34" charset="0"/>
              </a:rPr>
              <a:t>B.</a:t>
            </a:r>
          </a:p>
          <a:p>
            <a:pPr marL="742950" indent="-742950">
              <a:buFont typeface="+mj-lt"/>
              <a:buAutoNum type="alphaLcParenR"/>
            </a:pPr>
            <a:r>
              <a:rPr lang="pt-BR" b="0" i="0" dirty="0">
                <a:effectLst/>
                <a:latin typeface="Source Sans Pro" panose="020B0503030403020204" pitchFamily="34" charset="0"/>
              </a:rPr>
              <a:t>Déficit Primário – </a:t>
            </a:r>
            <a:r>
              <a:rPr lang="pt-BR" b="0" i="0" dirty="0" err="1">
                <a:effectLst/>
                <a:latin typeface="Source Sans Pro" panose="020B0503030403020204" pitchFamily="34" charset="0"/>
              </a:rPr>
              <a:t>NFSP</a:t>
            </a:r>
            <a:r>
              <a:rPr lang="pt-BR" b="0" i="0" baseline="-25000" dirty="0" err="1">
                <a:effectLst/>
                <a:latin typeface="Source Sans Pro" panose="020B0503030403020204" pitchFamily="34" charset="0"/>
              </a:rPr>
              <a:t>cn</a:t>
            </a:r>
            <a:r>
              <a:rPr lang="pt-BR" b="0" i="0" dirty="0">
                <a:effectLst/>
                <a:latin typeface="Source Sans Pro" panose="020B0503030403020204" pitchFamily="34" charset="0"/>
              </a:rPr>
              <a:t> – </a:t>
            </a:r>
            <a:r>
              <a:rPr lang="el-GR" b="0" i="0" dirty="0">
                <a:effectLst/>
                <a:latin typeface="Source Sans Pro" panose="020B0503030403020204" pitchFamily="34" charset="0"/>
              </a:rPr>
              <a:t>π</a:t>
            </a:r>
            <a:r>
              <a:rPr lang="pt-BR" b="0" i="0" dirty="0">
                <a:effectLst/>
                <a:latin typeface="Source Sans Pro" panose="020B0503030403020204" pitchFamily="34" charset="0"/>
              </a:rPr>
              <a:t>B</a:t>
            </a:r>
            <a:endParaRPr lang="pt-BR" dirty="0"/>
          </a:p>
        </p:txBody>
      </p:sp>
    </p:spTree>
    <p:extLst>
      <p:ext uri="{BB962C8B-B14F-4D97-AF65-F5344CB8AC3E}">
        <p14:creationId xmlns:p14="http://schemas.microsoft.com/office/powerpoint/2010/main" val="16955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5C0273E0-FBBA-37E6-AF3E-FBBF636BAECA}"/>
              </a:ext>
            </a:extLst>
          </p:cNvPr>
          <p:cNvSpPr>
            <a:spLocks noGrp="1"/>
          </p:cNvSpPr>
          <p:nvPr>
            <p:ph/>
          </p:nvPr>
        </p:nvSpPr>
        <p:spPr>
          <a:xfrm>
            <a:off x="228600" y="1447800"/>
            <a:ext cx="11811000" cy="5391150"/>
          </a:xfrm>
        </p:spPr>
        <p:txBody>
          <a:bodyPr/>
          <a:lstStyle/>
          <a:p>
            <a:pPr algn="just"/>
            <a:r>
              <a:rPr lang="pt-BR" sz="3600" b="0" i="0" dirty="0">
                <a:effectLst/>
                <a:latin typeface="Source Sans Pro" panose="020B0503030403020204" pitchFamily="34" charset="0"/>
              </a:rPr>
              <a:t>Um auditor de controle interno está elaborando um relatório de auditoria com a finalidade de acompanhar a gestão fiscal do Poder Executivo Federal para o atingimento da meta de resultado primário fixada na Lei de Diretrizes Orçamentárias (LDO). O auditor se depara com diversas planilhas que contêm indicadores de dívida, déficit, juros, fontes de financiamento do gasto público, entre outras informações referentes à situação fiscal do setor público.</a:t>
            </a:r>
          </a:p>
          <a:p>
            <a:pPr algn="just"/>
            <a:endParaRPr lang="pt-BR" sz="3600" dirty="0"/>
          </a:p>
        </p:txBody>
      </p:sp>
      <p:sp>
        <p:nvSpPr>
          <p:cNvPr id="4" name="CaixaDeTexto 3">
            <a:extLst>
              <a:ext uri="{FF2B5EF4-FFF2-40B4-BE49-F238E27FC236}">
                <a16:creationId xmlns:a16="http://schemas.microsoft.com/office/drawing/2014/main" id="{3095730B-F2A3-CCB4-73CB-8DB6674F58C4}"/>
              </a:ext>
            </a:extLst>
          </p:cNvPr>
          <p:cNvSpPr txBox="1"/>
          <p:nvPr/>
        </p:nvSpPr>
        <p:spPr>
          <a:xfrm>
            <a:off x="152400" y="381000"/>
            <a:ext cx="11887200" cy="1077218"/>
          </a:xfrm>
          <a:prstGeom prst="rect">
            <a:avLst/>
          </a:prstGeom>
          <a:noFill/>
        </p:spPr>
        <p:txBody>
          <a:bodyPr wrap="square">
            <a:spAutoFit/>
          </a:bodyPr>
          <a:lstStyle/>
          <a:p>
            <a:pPr algn="just"/>
            <a:r>
              <a:rPr lang="pt-BR" sz="3200" dirty="0">
                <a:solidFill>
                  <a:srgbClr val="333333"/>
                </a:solidFill>
                <a:latin typeface="Source Sans Pro" panose="020B0503030403020204" pitchFamily="34" charset="0"/>
              </a:rPr>
              <a:t>17) FGV</a:t>
            </a:r>
            <a:r>
              <a:rPr lang="pt-BR" sz="3200" b="1" i="0" dirty="0">
                <a:solidFill>
                  <a:srgbClr val="333333"/>
                </a:solidFill>
                <a:effectLst/>
                <a:latin typeface="Source Sans Pro" panose="020B0503030403020204" pitchFamily="34" charset="0"/>
              </a:rPr>
              <a:t> - </a:t>
            </a:r>
            <a:r>
              <a:rPr lang="pt-BR" sz="3200" dirty="0">
                <a:solidFill>
                  <a:srgbClr val="333333"/>
                </a:solidFill>
                <a:latin typeface="Source Sans Pro" panose="020B0503030403020204" pitchFamily="34" charset="0"/>
              </a:rPr>
              <a:t>2022 - Auditor Federal de Finanças e Controle (CGU)/ Auditoria e Fiscalização/Geral</a:t>
            </a:r>
            <a:endParaRPr lang="pt-BR" sz="3200" b="1" i="0" dirty="0">
              <a:solidFill>
                <a:srgbClr val="333333"/>
              </a:solidFill>
              <a:effectLst/>
              <a:latin typeface="Source Sans Pro" panose="020B0503030403020204" pitchFamily="34" charset="0"/>
            </a:endParaRPr>
          </a:p>
        </p:txBody>
      </p:sp>
    </p:spTree>
    <p:extLst>
      <p:ext uri="{BB962C8B-B14F-4D97-AF65-F5344CB8AC3E}">
        <p14:creationId xmlns:p14="http://schemas.microsoft.com/office/powerpoint/2010/main" val="10210248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1C99F848-93B4-88BB-735D-915F99BD58B2}"/>
              </a:ext>
            </a:extLst>
          </p:cNvPr>
          <p:cNvSpPr/>
          <p:nvPr/>
        </p:nvSpPr>
        <p:spPr bwMode="auto">
          <a:xfrm>
            <a:off x="76200" y="2667000"/>
            <a:ext cx="685800" cy="6096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3" name="Espaço Reservado para Conteúdo 1">
            <a:extLst>
              <a:ext uri="{FF2B5EF4-FFF2-40B4-BE49-F238E27FC236}">
                <a16:creationId xmlns:a16="http://schemas.microsoft.com/office/drawing/2014/main" id="{A879DA2D-EB8E-B082-914D-B588D305F738}"/>
              </a:ext>
            </a:extLst>
          </p:cNvPr>
          <p:cNvSpPr>
            <a:spLocks noGrp="1"/>
          </p:cNvSpPr>
          <p:nvPr>
            <p:ph/>
          </p:nvPr>
        </p:nvSpPr>
        <p:spPr>
          <a:xfrm>
            <a:off x="228600" y="381000"/>
            <a:ext cx="11811000" cy="5391150"/>
          </a:xfrm>
        </p:spPr>
        <p:txBody>
          <a:bodyPr/>
          <a:lstStyle/>
          <a:p>
            <a:pPr marL="0" indent="0" algn="just">
              <a:buNone/>
            </a:pPr>
            <a:r>
              <a:rPr lang="pt-BR" sz="2800" b="0" i="0" dirty="0">
                <a:effectLst/>
                <a:latin typeface="Source Sans Pro" panose="020B0503030403020204" pitchFamily="34" charset="0"/>
              </a:rPr>
              <a:t>Nesse contexto, é </a:t>
            </a:r>
            <a:r>
              <a:rPr lang="pt-BR" sz="2800" b="1" i="0" dirty="0">
                <a:effectLst/>
                <a:latin typeface="Source Sans Pro" panose="020B0503030403020204" pitchFamily="34" charset="0"/>
              </a:rPr>
              <a:t>correto</a:t>
            </a:r>
            <a:r>
              <a:rPr lang="pt-BR" sz="2800" b="0" i="0" dirty="0">
                <a:effectLst/>
                <a:latin typeface="Source Sans Pro" panose="020B0503030403020204" pitchFamily="34" charset="0"/>
              </a:rPr>
              <a:t> afirmar que:</a:t>
            </a:r>
          </a:p>
          <a:p>
            <a:pPr marL="514350" indent="-514350" algn="just">
              <a:buFont typeface="+mj-lt"/>
              <a:buAutoNum type="alphaLcParenR"/>
            </a:pPr>
            <a:r>
              <a:rPr lang="pt-BR" sz="2800" b="0" i="0" dirty="0">
                <a:effectLst/>
                <a:latin typeface="Source Sans Pro" panose="020B0503030403020204" pitchFamily="34" charset="0"/>
              </a:rPr>
              <a:t>uma medida importante de desempenho fiscal em ambientes de baixa inflação é o déficit operacional porque identifica os focos de desequilíbrio nos fluxos de receitas e despesas financeiras, sendo considerado um método abaixo da linha;</a:t>
            </a:r>
          </a:p>
          <a:p>
            <a:pPr marL="514350" indent="-514350" algn="just">
              <a:buFont typeface="+mj-lt"/>
              <a:buAutoNum type="alphaLcParenR"/>
            </a:pPr>
            <a:r>
              <a:rPr lang="pt-BR" sz="2800" b="0" i="0" dirty="0">
                <a:effectLst/>
                <a:latin typeface="Source Sans Pro" panose="020B0503030403020204" pitchFamily="34" charset="0"/>
              </a:rPr>
              <a:t>a implementação da regra fiscal de teto dos gastos públicos, com meta de crescimento das despesas primárias do governo, tem a intenção de impedir que a trajetória da dívida pública se torne insustentável, contribuindo para melhorar os índices de confiança na economia;</a:t>
            </a:r>
            <a:endParaRPr lang="pt-BR" sz="2800" dirty="0">
              <a:latin typeface="Source Sans Pro" panose="020B0503030403020204" pitchFamily="34" charset="0"/>
            </a:endParaRPr>
          </a:p>
          <a:p>
            <a:pPr marL="514350" indent="-514350" algn="just">
              <a:buFont typeface="+mj-lt"/>
              <a:buAutoNum type="alphaLcParenR"/>
            </a:pPr>
            <a:r>
              <a:rPr lang="pt-BR" sz="2800" b="0" i="0" dirty="0">
                <a:effectLst/>
                <a:latin typeface="Source Sans Pro" panose="020B0503030403020204" pitchFamily="34" charset="0"/>
              </a:rPr>
              <a:t>como o cálculo da dívida fiscal líquida (DFL) engloba a política de emissão de dívida pública pelo Tesouro para conceder créditos ao BNDES, o cômputo da necessidade de financiamento do setor público deve ser realizado pela variação da dívida líquida do setor público (DLSP);</a:t>
            </a:r>
          </a:p>
        </p:txBody>
      </p:sp>
    </p:spTree>
    <p:extLst>
      <p:ext uri="{BB962C8B-B14F-4D97-AF65-F5344CB8AC3E}">
        <p14:creationId xmlns:p14="http://schemas.microsoft.com/office/powerpoint/2010/main" val="2752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1">
            <a:extLst>
              <a:ext uri="{FF2B5EF4-FFF2-40B4-BE49-F238E27FC236}">
                <a16:creationId xmlns:a16="http://schemas.microsoft.com/office/drawing/2014/main" id="{EA4FD230-4D29-6E9E-5354-92A94EA5C2E6}"/>
              </a:ext>
            </a:extLst>
          </p:cNvPr>
          <p:cNvSpPr>
            <a:spLocks noGrp="1"/>
          </p:cNvSpPr>
          <p:nvPr>
            <p:ph/>
          </p:nvPr>
        </p:nvSpPr>
        <p:spPr>
          <a:xfrm>
            <a:off x="152400" y="476250"/>
            <a:ext cx="11811000" cy="5391150"/>
          </a:xfrm>
        </p:spPr>
        <p:txBody>
          <a:bodyPr/>
          <a:lstStyle/>
          <a:p>
            <a:pPr marL="514350" indent="-514350" algn="just">
              <a:buFont typeface="+mj-lt"/>
              <a:buAutoNum type="alphaLcParenR" startAt="4"/>
            </a:pPr>
            <a:r>
              <a:rPr lang="pt-BR" sz="2800" b="0" i="0" dirty="0">
                <a:effectLst/>
                <a:latin typeface="Source Sans Pro" panose="020B0503030403020204" pitchFamily="34" charset="0"/>
              </a:rPr>
              <a:t>a receita total de senhoriagem é a principal fonte de financiamento do déficit público em contextos inflacionários e representa a parte dos encaixes reais demandada pelo público devido ao crescimento econômico e à diminuição das transações econômicas, sendo também denominada imposto inflacionário;</a:t>
            </a:r>
            <a:endParaRPr lang="pt-BR" sz="2800" dirty="0">
              <a:latin typeface="Source Sans Pro" panose="020B0503030403020204" pitchFamily="34" charset="0"/>
            </a:endParaRPr>
          </a:p>
          <a:p>
            <a:pPr marL="514350" indent="-514350" algn="just">
              <a:buFont typeface="+mj-lt"/>
              <a:buAutoNum type="alphaLcParenR" startAt="4"/>
            </a:pPr>
            <a:r>
              <a:rPr lang="pt-BR" sz="2800" b="0" i="0" dirty="0">
                <a:effectLst/>
                <a:latin typeface="Source Sans Pro" panose="020B0503030403020204" pitchFamily="34" charset="0"/>
              </a:rPr>
              <a:t>a dívida bruta do governo geral (DBGG) descreve a história fiscal de um país porque captura corretamente as decisões de política econômica que envolvem movimentos de ativos cuja contrapartida sejam alterações no endividamento do governo, sem considerar as operações compromissadas realizadas pelo Banco Central do Brasil para gerenciar a liquidez do sistema financeiro.</a:t>
            </a:r>
            <a:endParaRPr lang="pt-BR" sz="2800" dirty="0"/>
          </a:p>
        </p:txBody>
      </p:sp>
    </p:spTree>
    <p:extLst>
      <p:ext uri="{BB962C8B-B14F-4D97-AF65-F5344CB8AC3E}">
        <p14:creationId xmlns:p14="http://schemas.microsoft.com/office/powerpoint/2010/main" val="39436778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C9DD9AA4-90BA-C80F-6B97-5B747E87F08E}"/>
              </a:ext>
            </a:extLst>
          </p:cNvPr>
          <p:cNvSpPr>
            <a:spLocks noGrp="1"/>
          </p:cNvSpPr>
          <p:nvPr>
            <p:ph/>
          </p:nvPr>
        </p:nvSpPr>
        <p:spPr>
          <a:xfrm>
            <a:off x="228600" y="1447800"/>
            <a:ext cx="11734800" cy="5410200"/>
          </a:xfrm>
        </p:spPr>
        <p:txBody>
          <a:bodyPr/>
          <a:lstStyle/>
          <a:p>
            <a:pPr algn="just"/>
            <a:r>
              <a:rPr lang="pt-BR" sz="3400" b="0" i="0" dirty="0">
                <a:effectLst/>
                <a:latin typeface="Source Sans Pro" panose="020B0503030403020204" pitchFamily="34" charset="0"/>
              </a:rPr>
              <a:t>A condição de equilíbrio da relação Dívida Pública/PIB é dada pela fórmula</a:t>
            </a:r>
          </a:p>
          <a:p>
            <a:pPr lvl="1">
              <a:buFont typeface="Wingdings" panose="05000000000000000000" pitchFamily="2" charset="2"/>
              <a:buChar char="Ø"/>
            </a:pPr>
            <a:r>
              <a:rPr lang="pt-BR" sz="3200" b="0" i="0" dirty="0">
                <a:effectLst/>
                <a:latin typeface="Source Sans Pro" panose="020B0503030403020204" pitchFamily="34" charset="0"/>
              </a:rPr>
              <a:t>h = d . [(i - g) / (1 + g)] – s</a:t>
            </a:r>
            <a:r>
              <a:rPr lang="pt-BR" sz="3200" dirty="0">
                <a:latin typeface="Source Sans Pro" panose="020B0503030403020204" pitchFamily="34" charset="0"/>
              </a:rPr>
              <a:t>  </a:t>
            </a:r>
            <a:r>
              <a:rPr lang="pt-BR" sz="2648" dirty="0">
                <a:latin typeface="Source Sans Pro" panose="020B0503030403020204" pitchFamily="34" charset="0"/>
              </a:rPr>
              <a:t>,  </a:t>
            </a:r>
            <a:r>
              <a:rPr lang="pt-BR" sz="3400" b="0" i="0" dirty="0">
                <a:effectLst/>
                <a:latin typeface="Source Sans Pro" panose="020B0503030403020204" pitchFamily="34" charset="0"/>
              </a:rPr>
              <a:t>onde:</a:t>
            </a:r>
          </a:p>
          <a:p>
            <a:pPr algn="l"/>
            <a:r>
              <a:rPr lang="pt-BR" sz="3200" b="0" i="0" dirty="0">
                <a:effectLst/>
                <a:latin typeface="Source Sans Pro" panose="020B0503030403020204" pitchFamily="34" charset="0"/>
              </a:rPr>
              <a:t>h = superávit primário do setor público como proporção do PIB</a:t>
            </a:r>
          </a:p>
          <a:p>
            <a:pPr algn="l"/>
            <a:r>
              <a:rPr lang="pt-BR" sz="3200" b="0" i="0" dirty="0">
                <a:effectLst/>
                <a:latin typeface="Source Sans Pro" panose="020B0503030403020204" pitchFamily="34" charset="0"/>
              </a:rPr>
              <a:t>d = relação dívida bruta do setor Público/PIB</a:t>
            </a:r>
          </a:p>
          <a:p>
            <a:pPr algn="l"/>
            <a:r>
              <a:rPr lang="pt-BR" sz="3200" b="0" i="0" dirty="0">
                <a:effectLst/>
                <a:latin typeface="Source Sans Pro" panose="020B0503030403020204" pitchFamily="34" charset="0"/>
              </a:rPr>
              <a:t>g = taxa de variação percentual do PIB nominal</a:t>
            </a:r>
          </a:p>
          <a:p>
            <a:pPr algn="l"/>
            <a:r>
              <a:rPr lang="pt-BR" sz="3200" b="0" i="0" dirty="0">
                <a:effectLst/>
                <a:latin typeface="Source Sans Pro" panose="020B0503030403020204" pitchFamily="34" charset="0"/>
              </a:rPr>
              <a:t>i = taxa nominal de juros</a:t>
            </a:r>
          </a:p>
          <a:p>
            <a:pPr algn="l"/>
            <a:r>
              <a:rPr lang="pt-BR" sz="3200" b="0" i="0" dirty="0">
                <a:effectLst/>
                <a:latin typeface="Source Sans Pro" panose="020B0503030403020204" pitchFamily="34" charset="0"/>
              </a:rPr>
              <a:t>s = razão senhoriagem/PIB</a:t>
            </a:r>
          </a:p>
          <a:p>
            <a:pPr marL="0" indent="0" algn="l">
              <a:buNone/>
            </a:pPr>
            <a:endParaRPr lang="pt-BR" sz="3400" b="0" i="0" dirty="0">
              <a:effectLst/>
              <a:latin typeface="Source Sans Pro" panose="020B0503030403020204" pitchFamily="34" charset="0"/>
            </a:endParaRPr>
          </a:p>
        </p:txBody>
      </p:sp>
      <p:sp>
        <p:nvSpPr>
          <p:cNvPr id="4" name="CaixaDeTexto 3">
            <a:extLst>
              <a:ext uri="{FF2B5EF4-FFF2-40B4-BE49-F238E27FC236}">
                <a16:creationId xmlns:a16="http://schemas.microsoft.com/office/drawing/2014/main" id="{C7AC8A38-03B3-89D6-B4D9-E25C2820DA0B}"/>
              </a:ext>
            </a:extLst>
          </p:cNvPr>
          <p:cNvSpPr txBox="1"/>
          <p:nvPr/>
        </p:nvSpPr>
        <p:spPr>
          <a:xfrm>
            <a:off x="228600" y="294382"/>
            <a:ext cx="11734800" cy="1077218"/>
          </a:xfrm>
          <a:prstGeom prst="rect">
            <a:avLst/>
          </a:prstGeom>
          <a:noFill/>
        </p:spPr>
        <p:txBody>
          <a:bodyPr wrap="square">
            <a:spAutoFit/>
          </a:bodyPr>
          <a:lstStyle/>
          <a:p>
            <a:pPr algn="just"/>
            <a:r>
              <a:rPr lang="pt-BR" sz="3200" dirty="0">
                <a:solidFill>
                  <a:schemeClr val="tx1"/>
                </a:solidFill>
                <a:latin typeface="Source Sans Pro" panose="020B0503030403020204" pitchFamily="34" charset="0"/>
              </a:rPr>
              <a:t>18) FCC - ALE AP - Analista Legislativo Atividade Orçamentária e Financeira e de Controle Interno - Área: Economista - 2020</a:t>
            </a:r>
            <a:endParaRPr lang="pt-BR" sz="3200" i="0" dirty="0">
              <a:solidFill>
                <a:schemeClr val="tx1"/>
              </a:solidFill>
              <a:effectLst/>
              <a:latin typeface="Source Sans Pro" panose="020B0503030403020204" pitchFamily="34" charset="0"/>
            </a:endParaRPr>
          </a:p>
        </p:txBody>
      </p:sp>
    </p:spTree>
    <p:extLst>
      <p:ext uri="{BB962C8B-B14F-4D97-AF65-F5344CB8AC3E}">
        <p14:creationId xmlns:p14="http://schemas.microsoft.com/office/powerpoint/2010/main" val="3522196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8A55CCFF-3B69-00E5-6764-AB919DAA530C}"/>
              </a:ext>
            </a:extLst>
          </p:cNvPr>
          <p:cNvSpPr/>
          <p:nvPr/>
        </p:nvSpPr>
        <p:spPr bwMode="auto">
          <a:xfrm>
            <a:off x="76200" y="2667000"/>
            <a:ext cx="533400" cy="6096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3" name="Rectangle 1">
            <a:extLst>
              <a:ext uri="{FF2B5EF4-FFF2-40B4-BE49-F238E27FC236}">
                <a16:creationId xmlns:a16="http://schemas.microsoft.com/office/drawing/2014/main" id="{07742E96-3036-E359-442E-B476F2C7F386}"/>
              </a:ext>
            </a:extLst>
          </p:cNvPr>
          <p:cNvSpPr>
            <a:spLocks noGrp="1" noChangeArrowheads="1"/>
          </p:cNvSpPr>
          <p:nvPr>
            <p:ph/>
          </p:nvPr>
        </p:nvSpPr>
        <p:spPr bwMode="auto">
          <a:xfrm>
            <a:off x="152400" y="1981200"/>
            <a:ext cx="11963401" cy="452431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2400" b="0" i="0" u="none" strike="noStrike" cap="none" normalizeH="0" baseline="0" dirty="0">
                <a:ln>
                  <a:noFill/>
                </a:ln>
                <a:effectLst/>
                <a:latin typeface="Source Sans Pro" panose="020B0503030403020204" pitchFamily="34" charset="0"/>
              </a:rPr>
              <a:t>uma elevação da relação dívida/PIB causada exclusivamente por pagamentos dos serviços de juros sobre o estoque da dívida reduz o superávit primário de equilíbrio.</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2400" b="0" i="0" u="none" strike="noStrike" cap="none" normalizeH="0" baseline="0" dirty="0">
                <a:ln>
                  <a:noFill/>
                </a:ln>
                <a:effectLst/>
                <a:latin typeface="Source Sans Pro" panose="020B0503030403020204" pitchFamily="34" charset="0"/>
              </a:rPr>
              <a:t>na ausência de receitas de senhoriagem, se a taxa de crescimento da economia exceder a taxa de juros nominal, o governo pode praticar déficits fiscais sistemáticos, sem ameaçar a estabilidade da dívida.</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2400" b="0" i="0" u="none" strike="noStrike" cap="none" normalizeH="0" baseline="0" dirty="0">
                <a:ln>
                  <a:noFill/>
                </a:ln>
                <a:effectLst/>
                <a:latin typeface="Source Sans Pro" panose="020B0503030403020204" pitchFamily="34" charset="0"/>
              </a:rPr>
              <a:t>a emissão primária de moeda é uma alternativa prioritária para a estabilização da dívida, dada seu efeito sobre as receitas de senhoriagem.</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2400" b="0" i="0" u="none" strike="noStrike" cap="none" normalizeH="0" baseline="0" dirty="0">
                <a:ln>
                  <a:noFill/>
                </a:ln>
                <a:effectLst/>
                <a:latin typeface="Source Sans Pro" panose="020B0503030403020204" pitchFamily="34" charset="0"/>
              </a:rPr>
              <a:t>a venda de ativos do Estado, como reservas internacionais e empresas estatais, se permitida legalmente para fins de amortização da dívida pública, elevam o esforço fiscal necessário para estabilizar a razão dívida/PIB.</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2400" b="0" i="0" u="none" strike="noStrike" cap="none" normalizeH="0" baseline="0" dirty="0">
                <a:ln>
                  <a:noFill/>
                </a:ln>
                <a:effectLst/>
                <a:latin typeface="Source Sans Pro" panose="020B0503030403020204" pitchFamily="34" charset="0"/>
              </a:rPr>
              <a:t>crescimento econômico causado por melhorias na produtividade geral da economia eleva, </a:t>
            </a:r>
            <a:r>
              <a:rPr kumimoji="0" lang="pt-BR" altLang="pt-BR" sz="2400" b="0" i="0" u="none" strike="noStrike" cap="none" normalizeH="0" baseline="0" dirty="0" err="1">
                <a:ln>
                  <a:noFill/>
                </a:ln>
                <a:effectLst/>
                <a:latin typeface="Source Sans Pro" panose="020B0503030403020204" pitchFamily="34" charset="0"/>
              </a:rPr>
              <a:t>ceteris</a:t>
            </a:r>
            <a:r>
              <a:rPr kumimoji="0" lang="pt-BR" altLang="pt-BR" sz="2400" b="0" i="0" u="none" strike="noStrike" cap="none" normalizeH="0" baseline="0" dirty="0">
                <a:ln>
                  <a:noFill/>
                </a:ln>
                <a:effectLst/>
                <a:latin typeface="Source Sans Pro" panose="020B0503030403020204" pitchFamily="34" charset="0"/>
              </a:rPr>
              <a:t> </a:t>
            </a:r>
            <a:r>
              <a:rPr kumimoji="0" lang="pt-BR" altLang="pt-BR" sz="2400" b="0" i="0" u="none" strike="noStrike" cap="none" normalizeH="0" baseline="0" dirty="0" err="1">
                <a:ln>
                  <a:noFill/>
                </a:ln>
                <a:effectLst/>
                <a:latin typeface="Source Sans Pro" panose="020B0503030403020204" pitchFamily="34" charset="0"/>
              </a:rPr>
              <a:t>paribus</a:t>
            </a:r>
            <a:r>
              <a:rPr kumimoji="0" lang="pt-BR" altLang="pt-BR" sz="2400" b="0" i="0" u="none" strike="noStrike" cap="none" normalizeH="0" baseline="0" dirty="0">
                <a:ln>
                  <a:noFill/>
                </a:ln>
                <a:effectLst/>
                <a:latin typeface="Source Sans Pro" panose="020B0503030403020204" pitchFamily="34" charset="0"/>
              </a:rPr>
              <a:t>, o superávit primário que estabiliza a dívida pública.</a:t>
            </a:r>
            <a:endParaRPr kumimoji="0" lang="pt-BR" altLang="pt-BR" sz="2400" b="0" i="0" u="none" strike="noStrike" cap="none" normalizeH="0" baseline="0" dirty="0">
              <a:ln>
                <a:noFill/>
              </a:ln>
              <a:effectLst/>
            </a:endParaRPr>
          </a:p>
        </p:txBody>
      </p:sp>
      <p:sp>
        <p:nvSpPr>
          <p:cNvPr id="4" name="CaixaDeTexto 3">
            <a:extLst>
              <a:ext uri="{FF2B5EF4-FFF2-40B4-BE49-F238E27FC236}">
                <a16:creationId xmlns:a16="http://schemas.microsoft.com/office/drawing/2014/main" id="{DB34AA9C-0AB3-687C-E153-CF151EAFCECC}"/>
              </a:ext>
            </a:extLst>
          </p:cNvPr>
          <p:cNvSpPr txBox="1"/>
          <p:nvPr/>
        </p:nvSpPr>
        <p:spPr>
          <a:xfrm>
            <a:off x="228600" y="-157103"/>
            <a:ext cx="11734800" cy="2062103"/>
          </a:xfrm>
          <a:prstGeom prst="rect">
            <a:avLst/>
          </a:prstGeom>
          <a:noFill/>
        </p:spPr>
        <p:txBody>
          <a:bodyPr wrap="square">
            <a:spAutoFit/>
          </a:bodyPr>
          <a:lstStyle/>
          <a:p>
            <a:pPr marL="685800" indent="-685800" algn="just">
              <a:buFont typeface="Arial" panose="020B0604020202020204" pitchFamily="34" charset="0"/>
              <a:buChar char="•"/>
            </a:pPr>
            <a:endParaRPr lang="pt-BR" sz="3200" b="0" i="0" dirty="0">
              <a:solidFill>
                <a:schemeClr val="tx1"/>
              </a:solidFill>
              <a:effectLst/>
              <a:latin typeface="Source Sans Pro" panose="020B0503030403020204" pitchFamily="34" charset="0"/>
            </a:endParaRPr>
          </a:p>
          <a:p>
            <a:pPr algn="just"/>
            <a:r>
              <a:rPr lang="pt-BR" sz="3200" b="0" i="0" dirty="0">
                <a:solidFill>
                  <a:schemeClr val="tx1"/>
                </a:solidFill>
                <a:effectLst/>
                <a:latin typeface="Source Sans Pro" panose="020B0503030403020204" pitchFamily="34" charset="0"/>
              </a:rPr>
              <a:t>A fórmula indica o superávit primário (como proporção do PIB) requerido para estabilizar a relação dívida/PIB, ou superávit primário de equilíbrio. Com base nesta fórmula,</a:t>
            </a:r>
          </a:p>
        </p:txBody>
      </p:sp>
    </p:spTree>
    <p:extLst>
      <p:ext uri="{BB962C8B-B14F-4D97-AF65-F5344CB8AC3E}">
        <p14:creationId xmlns:p14="http://schemas.microsoft.com/office/powerpoint/2010/main" val="28808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779DB43-FCC3-6F71-6B16-DF6B4F2FDFDA}"/>
              </a:ext>
            </a:extLst>
          </p:cNvPr>
          <p:cNvSpPr>
            <a:spLocks noGrp="1"/>
          </p:cNvSpPr>
          <p:nvPr>
            <p:ph/>
          </p:nvPr>
        </p:nvSpPr>
        <p:spPr>
          <a:xfrm>
            <a:off x="304800" y="1143000"/>
            <a:ext cx="11582400" cy="5410200"/>
          </a:xfrm>
        </p:spPr>
        <p:txBody>
          <a:bodyPr/>
          <a:lstStyle/>
          <a:p>
            <a:pPr algn="just"/>
            <a:r>
              <a:rPr lang="pt-BR" b="0" i="0" dirty="0">
                <a:effectLst/>
                <a:latin typeface="Source Sans Pro" panose="020B0503030403020204" pitchFamily="34" charset="0"/>
              </a:rPr>
              <a:t>Em determinado país sem inflação, a dívida pública é de longo prazo, metade tendo sido contratada a taxas de juros prefixadas. A outra metade tem remuneração     pós-fixada e referenciada à taxa de juros de curtíssimo prazo, do mercado de trocas de reservas interbancárias. Nesse país, cujo déficit público total está zerado, a razão entre o valor de mercado da dívida pública e o Produto Interno Bruto (PIB) tende a</a:t>
            </a:r>
            <a:endParaRPr lang="pt-BR" dirty="0"/>
          </a:p>
        </p:txBody>
      </p:sp>
      <p:sp>
        <p:nvSpPr>
          <p:cNvPr id="4" name="CaixaDeTexto 3">
            <a:extLst>
              <a:ext uri="{FF2B5EF4-FFF2-40B4-BE49-F238E27FC236}">
                <a16:creationId xmlns:a16="http://schemas.microsoft.com/office/drawing/2014/main" id="{4006CC67-48EE-EE2F-856A-7B41D7AD58A0}"/>
              </a:ext>
            </a:extLst>
          </p:cNvPr>
          <p:cNvSpPr txBox="1"/>
          <p:nvPr/>
        </p:nvSpPr>
        <p:spPr>
          <a:xfrm>
            <a:off x="228600" y="381000"/>
            <a:ext cx="11582400" cy="707886"/>
          </a:xfrm>
          <a:prstGeom prst="rect">
            <a:avLst/>
          </a:prstGeom>
          <a:noFill/>
        </p:spPr>
        <p:txBody>
          <a:bodyPr wrap="square">
            <a:spAutoFit/>
          </a:bodyPr>
          <a:lstStyle/>
          <a:p>
            <a:pPr algn="l"/>
            <a:r>
              <a:rPr lang="pt-BR" sz="4000" dirty="0">
                <a:solidFill>
                  <a:schemeClr val="tx1"/>
                </a:solidFill>
                <a:latin typeface="Source Sans Pro" panose="020B0503030403020204" pitchFamily="34" charset="0"/>
              </a:rPr>
              <a:t>19) CESGRANRIO - UNIRIO - Economista - 2019</a:t>
            </a:r>
            <a:endParaRPr lang="pt-BR" sz="4000" i="0" dirty="0">
              <a:solidFill>
                <a:schemeClr val="tx1"/>
              </a:solidFill>
              <a:effectLst/>
              <a:latin typeface="Source Sans Pro" panose="020B0503030403020204" pitchFamily="34" charset="0"/>
            </a:endParaRPr>
          </a:p>
        </p:txBody>
      </p:sp>
    </p:spTree>
    <p:extLst>
      <p:ext uri="{BB962C8B-B14F-4D97-AF65-F5344CB8AC3E}">
        <p14:creationId xmlns:p14="http://schemas.microsoft.com/office/powerpoint/2010/main" val="335340446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8E87B085-4AC0-A296-5036-0A4893C2BFEE}"/>
              </a:ext>
            </a:extLst>
          </p:cNvPr>
          <p:cNvSpPr/>
          <p:nvPr/>
        </p:nvSpPr>
        <p:spPr bwMode="auto">
          <a:xfrm>
            <a:off x="228600" y="609600"/>
            <a:ext cx="533400" cy="6096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3" name="Rectangle 1">
            <a:extLst>
              <a:ext uri="{FF2B5EF4-FFF2-40B4-BE49-F238E27FC236}">
                <a16:creationId xmlns:a16="http://schemas.microsoft.com/office/drawing/2014/main" id="{64C5B854-7085-C8DA-9557-42D17D002EEF}"/>
              </a:ext>
            </a:extLst>
          </p:cNvPr>
          <p:cNvSpPr>
            <a:spLocks noGrp="1" noChangeArrowheads="1"/>
          </p:cNvSpPr>
          <p:nvPr>
            <p:ph/>
          </p:nvPr>
        </p:nvSpPr>
        <p:spPr bwMode="auto">
          <a:xfrm>
            <a:off x="304800" y="581085"/>
            <a:ext cx="11658600" cy="452431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3200" b="0" i="0" u="none" strike="noStrike" cap="none" normalizeH="0" baseline="0" dirty="0">
                <a:ln>
                  <a:noFill/>
                </a:ln>
                <a:effectLst/>
                <a:latin typeface="Source Sans Pro" panose="020B0503030403020204" pitchFamily="34" charset="0"/>
              </a:rPr>
              <a:t>aumentar, se a taxa de juros interbancária diminuir.</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3200" b="0" i="0" u="none" strike="noStrike" cap="none" normalizeH="0" baseline="0" dirty="0">
                <a:ln>
                  <a:noFill/>
                </a:ln>
                <a:effectLst/>
                <a:latin typeface="Source Sans Pro" panose="020B0503030403020204" pitchFamily="34" charset="0"/>
              </a:rPr>
              <a:t>aumentar, se houver uma desvalorização cambial da moeda doméstica em relação à estrangeira, sem alterações no PIB.</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3200" b="0" i="0" u="none" strike="noStrike" cap="none" normalizeH="0" baseline="0" dirty="0">
                <a:ln>
                  <a:noFill/>
                </a:ln>
                <a:effectLst/>
                <a:latin typeface="Source Sans Pro" panose="020B0503030403020204" pitchFamily="34" charset="0"/>
              </a:rPr>
              <a:t>diminuir, se o déficit do setor público aumentar, sem alterações no PIB.</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3200" b="0" i="0" u="none" strike="noStrike" cap="none" normalizeH="0" baseline="0" dirty="0">
                <a:ln>
                  <a:noFill/>
                </a:ln>
                <a:effectLst/>
                <a:latin typeface="Source Sans Pro" panose="020B0503030403020204" pitchFamily="34" charset="0"/>
              </a:rPr>
              <a:t>diminuir, se houver uma valorização cambial da moeda doméstica em relação à estrangeira, sem alterações no PIB.</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arenR"/>
              <a:tabLst/>
            </a:pPr>
            <a:r>
              <a:rPr kumimoji="0" lang="pt-BR" altLang="pt-BR" sz="3200" b="0" i="0" u="none" strike="noStrike" cap="none" normalizeH="0" baseline="0" dirty="0">
                <a:ln>
                  <a:noFill/>
                </a:ln>
                <a:effectLst/>
                <a:latin typeface="Source Sans Pro" panose="020B0503030403020204" pitchFamily="34" charset="0"/>
              </a:rPr>
              <a:t>permanecer inalterado, se o PIB e a taxa de juros interbancária </a:t>
            </a:r>
            <a:r>
              <a:rPr kumimoji="0" lang="pt-BR" altLang="pt-BR" sz="3200" b="0" i="0" u="none" strike="noStrike" cap="none" normalizeH="0" baseline="0" dirty="0" err="1">
                <a:ln>
                  <a:noFill/>
                </a:ln>
                <a:effectLst/>
                <a:latin typeface="Source Sans Pro" panose="020B0503030403020204" pitchFamily="34" charset="0"/>
              </a:rPr>
              <a:t>diminuirem</a:t>
            </a:r>
            <a:r>
              <a:rPr kumimoji="0" lang="pt-BR" altLang="pt-BR" sz="3200" b="0" i="0" u="none" strike="noStrike" cap="none" normalizeH="0" baseline="0" dirty="0">
                <a:ln>
                  <a:noFill/>
                </a:ln>
                <a:effectLst/>
                <a:latin typeface="Source Sans Pro" panose="020B0503030403020204" pitchFamily="34" charset="0"/>
              </a:rPr>
              <a:t>.</a:t>
            </a:r>
            <a:endParaRPr kumimoji="0" lang="pt-BR" altLang="pt-BR" sz="3200" b="0" i="0" u="none" strike="noStrike" cap="none" normalizeH="0" baseline="0" dirty="0">
              <a:ln>
                <a:noFill/>
              </a:ln>
              <a:effectLst/>
            </a:endParaRPr>
          </a:p>
        </p:txBody>
      </p:sp>
    </p:spTree>
    <p:extLst>
      <p:ext uri="{BB962C8B-B14F-4D97-AF65-F5344CB8AC3E}">
        <p14:creationId xmlns:p14="http://schemas.microsoft.com/office/powerpoint/2010/main" val="9382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B8BF030-B0B9-13D4-9443-EA73704159EF}"/>
              </a:ext>
            </a:extLst>
          </p:cNvPr>
          <p:cNvSpPr>
            <a:spLocks noGrp="1"/>
          </p:cNvSpPr>
          <p:nvPr>
            <p:ph/>
          </p:nvPr>
        </p:nvSpPr>
        <p:spPr>
          <a:xfrm>
            <a:off x="228600" y="1143000"/>
            <a:ext cx="11658600" cy="5410200"/>
          </a:xfrm>
        </p:spPr>
        <p:txBody>
          <a:bodyPr/>
          <a:lstStyle/>
          <a:p>
            <a:pPr algn="just"/>
            <a:r>
              <a:rPr lang="pt-BR" dirty="0">
                <a:effectLst/>
                <a:latin typeface="Source Sans Pro" panose="020B0503030403020204" pitchFamily="34" charset="0"/>
              </a:rPr>
              <a:t>Considere que a condição de equilíbrio da relação Dívida Pública/PIB, seja igual a fórmula:</a:t>
            </a:r>
          </a:p>
          <a:p>
            <a:pPr algn="just"/>
            <a:endParaRPr lang="pt-BR" sz="400" dirty="0">
              <a:effectLst/>
              <a:latin typeface="Source Sans Pro" panose="020B0503030403020204" pitchFamily="34" charset="0"/>
            </a:endParaRPr>
          </a:p>
          <a:p>
            <a:pPr lvl="1" algn="just">
              <a:buFont typeface="Wingdings" panose="05000000000000000000" pitchFamily="2" charset="2"/>
              <a:buChar char="§"/>
            </a:pPr>
            <a:r>
              <a:rPr lang="pt-BR" dirty="0">
                <a:effectLst/>
                <a:latin typeface="Source Sans Pro" panose="020B0503030403020204" pitchFamily="34" charset="0"/>
              </a:rPr>
              <a:t>h = d . [(i − y) / (1 + y)] − s   ,   </a:t>
            </a:r>
            <a:r>
              <a:rPr lang="pt-BR" dirty="0">
                <a:latin typeface="Source Sans Pro" panose="020B0503030403020204" pitchFamily="34" charset="0"/>
              </a:rPr>
              <a:t>o</a:t>
            </a:r>
            <a:r>
              <a:rPr lang="pt-BR" dirty="0">
                <a:effectLst/>
                <a:latin typeface="Source Sans Pro" panose="020B0503030403020204" pitchFamily="34" charset="0"/>
              </a:rPr>
              <a:t>nde:</a:t>
            </a:r>
          </a:p>
          <a:p>
            <a:pPr lvl="1" algn="just">
              <a:buFont typeface="Wingdings" panose="05000000000000000000" pitchFamily="2" charset="2"/>
              <a:buChar char="§"/>
            </a:pPr>
            <a:endParaRPr lang="pt-BR" sz="800" dirty="0">
              <a:effectLst/>
              <a:latin typeface="Source Sans Pro" panose="020B0503030403020204" pitchFamily="34" charset="0"/>
            </a:endParaRPr>
          </a:p>
          <a:p>
            <a:pPr algn="just"/>
            <a:r>
              <a:rPr lang="pt-BR" sz="3200" dirty="0">
                <a:effectLst/>
                <a:latin typeface="Source Sans Pro" panose="020B0503030403020204" pitchFamily="34" charset="0"/>
              </a:rPr>
              <a:t>h = superávit primário do setor público, expresso como proporção do PIB</a:t>
            </a:r>
          </a:p>
          <a:p>
            <a:pPr algn="just"/>
            <a:r>
              <a:rPr lang="pt-BR" sz="3200" dirty="0">
                <a:effectLst/>
                <a:latin typeface="Source Sans Pro" panose="020B0503030403020204" pitchFamily="34" charset="0"/>
              </a:rPr>
              <a:t>d = relação Dívida Pública/PIB</a:t>
            </a:r>
          </a:p>
          <a:p>
            <a:pPr algn="just"/>
            <a:r>
              <a:rPr lang="pt-BR" sz="3200" dirty="0">
                <a:effectLst/>
                <a:latin typeface="Source Sans Pro" panose="020B0503030403020204" pitchFamily="34" charset="0"/>
              </a:rPr>
              <a:t>y = taxa de variação nominal do PIB</a:t>
            </a:r>
          </a:p>
          <a:p>
            <a:pPr algn="just"/>
            <a:r>
              <a:rPr lang="pt-BR" sz="3200" dirty="0">
                <a:effectLst/>
                <a:latin typeface="Source Sans Pro" panose="020B0503030403020204" pitchFamily="34" charset="0"/>
              </a:rPr>
              <a:t>i = taxa nominal de juros</a:t>
            </a:r>
          </a:p>
          <a:p>
            <a:pPr algn="just"/>
            <a:r>
              <a:rPr lang="pt-BR" sz="3200" dirty="0">
                <a:effectLst/>
                <a:latin typeface="Source Sans Pro" panose="020B0503030403020204" pitchFamily="34" charset="0"/>
              </a:rPr>
              <a:t>s = relação de senhoriagem/PIB</a:t>
            </a:r>
          </a:p>
          <a:p>
            <a:pPr marL="0" indent="0" algn="just">
              <a:buNone/>
            </a:pPr>
            <a:br>
              <a:rPr lang="pt-BR" dirty="0">
                <a:effectLst/>
                <a:latin typeface="Source Sans Pro" panose="020B0503030403020204" pitchFamily="34" charset="0"/>
              </a:rPr>
            </a:br>
            <a:endParaRPr lang="pt-BR" dirty="0"/>
          </a:p>
        </p:txBody>
      </p:sp>
      <p:sp>
        <p:nvSpPr>
          <p:cNvPr id="4" name="CaixaDeTexto 3">
            <a:extLst>
              <a:ext uri="{FF2B5EF4-FFF2-40B4-BE49-F238E27FC236}">
                <a16:creationId xmlns:a16="http://schemas.microsoft.com/office/drawing/2014/main" id="{29A7B066-00EA-E60C-2FDF-6C8E37455F40}"/>
              </a:ext>
            </a:extLst>
          </p:cNvPr>
          <p:cNvSpPr txBox="1"/>
          <p:nvPr/>
        </p:nvSpPr>
        <p:spPr>
          <a:xfrm>
            <a:off x="152400" y="380762"/>
            <a:ext cx="11887200" cy="677108"/>
          </a:xfrm>
          <a:prstGeom prst="rect">
            <a:avLst/>
          </a:prstGeom>
          <a:noFill/>
        </p:spPr>
        <p:txBody>
          <a:bodyPr wrap="square">
            <a:spAutoFit/>
          </a:bodyPr>
          <a:lstStyle/>
          <a:p>
            <a:pPr algn="l"/>
            <a:r>
              <a:rPr lang="pt-BR" sz="3800" dirty="0">
                <a:solidFill>
                  <a:schemeClr val="tx1"/>
                </a:solidFill>
                <a:latin typeface="Source Sans Pro" panose="020B0503030403020204" pitchFamily="34" charset="0"/>
              </a:rPr>
              <a:t>20) FCC - SEFAZ PI - Analista do Tesouro Estadual - 2015</a:t>
            </a:r>
            <a:endParaRPr lang="pt-BR" sz="3800" i="0" dirty="0">
              <a:solidFill>
                <a:schemeClr val="tx1"/>
              </a:solidFill>
              <a:effectLst/>
              <a:latin typeface="Source Sans Pro" panose="020B0503030403020204" pitchFamily="34" charset="0"/>
            </a:endParaRPr>
          </a:p>
        </p:txBody>
      </p:sp>
    </p:spTree>
    <p:extLst>
      <p:ext uri="{BB962C8B-B14F-4D97-AF65-F5344CB8AC3E}">
        <p14:creationId xmlns:p14="http://schemas.microsoft.com/office/powerpoint/2010/main" val="23293380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CA7CD118-FE9C-90D8-0AE2-3C53E6625AF1}"/>
              </a:ext>
            </a:extLst>
          </p:cNvPr>
          <p:cNvSpPr/>
          <p:nvPr/>
        </p:nvSpPr>
        <p:spPr bwMode="auto">
          <a:xfrm>
            <a:off x="76200" y="3733800"/>
            <a:ext cx="533400" cy="609600"/>
          </a:xfrm>
          <a:prstGeom prst="ellipse">
            <a:avLst/>
          </a:prstGeom>
          <a:solidFill>
            <a:schemeClr val="accent5">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5" name="CaixaDeTexto 4">
            <a:extLst>
              <a:ext uri="{FF2B5EF4-FFF2-40B4-BE49-F238E27FC236}">
                <a16:creationId xmlns:a16="http://schemas.microsoft.com/office/drawing/2014/main" id="{962E2FE5-990E-3C09-C4D3-39AC326B598A}"/>
              </a:ext>
            </a:extLst>
          </p:cNvPr>
          <p:cNvSpPr txBox="1"/>
          <p:nvPr/>
        </p:nvSpPr>
        <p:spPr>
          <a:xfrm>
            <a:off x="152400" y="422017"/>
            <a:ext cx="11811000" cy="6740307"/>
          </a:xfrm>
          <a:prstGeom prst="rect">
            <a:avLst/>
          </a:prstGeom>
          <a:noFill/>
        </p:spPr>
        <p:txBody>
          <a:bodyPr wrap="square">
            <a:spAutoFit/>
          </a:bodyPr>
          <a:lstStyle/>
          <a:p>
            <a:pPr algn="just"/>
            <a:r>
              <a:rPr lang="pt-BR" sz="2700" b="0" i="0" dirty="0">
                <a:solidFill>
                  <a:schemeClr val="tx1"/>
                </a:solidFill>
                <a:effectLst/>
                <a:latin typeface="Source Sans Pro" panose="020B0503030403020204" pitchFamily="34" charset="0"/>
              </a:rPr>
              <a:t>Essa fórmula indica que, em termos algébricos, o superávit primário como proporção do PIB, requerido para estabilizar a relação dívida/PIB, é uma função</a:t>
            </a:r>
          </a:p>
          <a:p>
            <a:pPr marL="685800" indent="-685800" algn="just">
              <a:buFont typeface="+mj-lt"/>
              <a:buAutoNum type="alphaLcParenR"/>
            </a:pPr>
            <a:r>
              <a:rPr lang="pt-BR" sz="2700" b="0" i="0" dirty="0">
                <a:solidFill>
                  <a:schemeClr val="tx1"/>
                </a:solidFill>
                <a:effectLst/>
                <a:latin typeface="Source Sans Pro" panose="020B0503030403020204" pitchFamily="34" charset="0"/>
              </a:rPr>
              <a:t>inversa da própria relação dívida/PIB e da taxa de juros nominal e uma função direta do crescimento nominal da economia e da senhoriagem negativa.</a:t>
            </a:r>
          </a:p>
          <a:p>
            <a:pPr marL="685800" indent="-685800" algn="just">
              <a:buFont typeface="+mj-lt"/>
              <a:buAutoNum type="alphaLcParenR"/>
            </a:pPr>
            <a:r>
              <a:rPr lang="pt-BR" sz="2700" b="0" i="0" dirty="0">
                <a:solidFill>
                  <a:schemeClr val="tx1"/>
                </a:solidFill>
                <a:effectLst/>
                <a:latin typeface="Source Sans Pro" panose="020B0503030403020204" pitchFamily="34" charset="0"/>
              </a:rPr>
              <a:t>direta da própria relação dívida/PIB e da taxa de juros real e uma função inversa do crescimento nominal da economia e da razão senhoriagem negativa.</a:t>
            </a:r>
            <a:endParaRPr lang="pt-BR" sz="2700" b="0" dirty="0">
              <a:solidFill>
                <a:schemeClr val="tx1"/>
              </a:solidFill>
              <a:latin typeface="Source Sans Pro" panose="020B0503030403020204" pitchFamily="34" charset="0"/>
            </a:endParaRPr>
          </a:p>
          <a:p>
            <a:pPr marL="685800" indent="-685800" algn="just">
              <a:buFont typeface="+mj-lt"/>
              <a:buAutoNum type="alphaLcParenR"/>
            </a:pPr>
            <a:r>
              <a:rPr lang="pt-BR" sz="2700" b="0" i="0" dirty="0">
                <a:solidFill>
                  <a:schemeClr val="tx1"/>
                </a:solidFill>
                <a:effectLst/>
                <a:latin typeface="Source Sans Pro" panose="020B0503030403020204" pitchFamily="34" charset="0"/>
              </a:rPr>
              <a:t>direta da própria relação dívida/PIB e da taxa de juros nominal e uma função inversa do crescimento nominal da economia e da razão senhoriagem/PIB.</a:t>
            </a:r>
          </a:p>
          <a:p>
            <a:pPr marL="685800" indent="-685800" algn="just">
              <a:buFont typeface="+mj-lt"/>
              <a:buAutoNum type="alphaLcParenR"/>
            </a:pPr>
            <a:r>
              <a:rPr lang="pt-BR" sz="2700" b="0" i="0" dirty="0">
                <a:solidFill>
                  <a:schemeClr val="tx1"/>
                </a:solidFill>
                <a:effectLst/>
                <a:latin typeface="Source Sans Pro" panose="020B0503030403020204" pitchFamily="34" charset="0"/>
              </a:rPr>
              <a:t>inversa da própria relação dívida/PIB e da taxa de juros nominal e uma função direta do crescimento nominal da economia e da razão senhoriagem/PIB.</a:t>
            </a:r>
            <a:endParaRPr lang="pt-BR" sz="2700" b="0" dirty="0">
              <a:solidFill>
                <a:schemeClr val="tx1"/>
              </a:solidFill>
              <a:latin typeface="Source Sans Pro" panose="020B0503030403020204" pitchFamily="34" charset="0"/>
            </a:endParaRPr>
          </a:p>
          <a:p>
            <a:pPr marL="685800" indent="-685800" algn="just">
              <a:buFont typeface="+mj-lt"/>
              <a:buAutoNum type="alphaLcParenR"/>
            </a:pPr>
            <a:r>
              <a:rPr lang="pt-BR" sz="2700" b="0" i="0" dirty="0">
                <a:solidFill>
                  <a:schemeClr val="tx1"/>
                </a:solidFill>
                <a:effectLst/>
                <a:latin typeface="Source Sans Pro" panose="020B0503030403020204" pitchFamily="34" charset="0"/>
              </a:rPr>
              <a:t>inversa da própria relação dívida/PIB e da taxa de juros real e uma função direta do crescimento nominal da economia e da senhoriagem negativa.</a:t>
            </a:r>
          </a:p>
          <a:p>
            <a:pPr algn="just"/>
            <a:endParaRPr lang="pt-BR" sz="2700" dirty="0">
              <a:solidFill>
                <a:schemeClr val="tx1"/>
              </a:solidFill>
            </a:endParaRPr>
          </a:p>
        </p:txBody>
      </p:sp>
    </p:spTree>
    <p:extLst>
      <p:ext uri="{BB962C8B-B14F-4D97-AF65-F5344CB8AC3E}">
        <p14:creationId xmlns:p14="http://schemas.microsoft.com/office/powerpoint/2010/main" val="24947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D9FBD-E35C-37CB-BA1D-507E1398B6D2}"/>
              </a:ext>
            </a:extLst>
          </p:cNvPr>
          <p:cNvSpPr txBox="1">
            <a:spLocks/>
          </p:cNvSpPr>
          <p:nvPr/>
        </p:nvSpPr>
        <p:spPr>
          <a:xfrm>
            <a:off x="990600" y="304800"/>
            <a:ext cx="103632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A Importância do Resultado Primário</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609B2070-80F7-6E3B-1C3D-7EB0A5851CF7}"/>
              </a:ext>
            </a:extLst>
          </p:cNvPr>
          <p:cNvSpPr txBox="1">
            <a:spLocks/>
          </p:cNvSpPr>
          <p:nvPr/>
        </p:nvSpPr>
        <p:spPr>
          <a:xfrm>
            <a:off x="228600" y="1295400"/>
            <a:ext cx="11658600" cy="2590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spcBef>
                <a:spcPts val="0"/>
              </a:spcBef>
              <a:buFont typeface="Arial" panose="020B0604020202020204" pitchFamily="34" charset="0"/>
              <a:buChar char="•"/>
            </a:pPr>
            <a:r>
              <a:rPr lang="pt-BR" altLang="en-US" sz="3400" b="0" kern="0" dirty="0">
                <a:latin typeface="Calibri" panose="020F0502020204030204" pitchFamily="34" charset="0"/>
                <a:cs typeface="Calibri" panose="020F0502020204030204" pitchFamily="34" charset="0"/>
              </a:rPr>
              <a:t>Um elevado endividamento faz com que a despesa com juros incidente sobre a dívida pública seja elevada. Nesse caso, para evitar déficits nominais elevados, que façam com que a dívida pública cresça rapidamente, se faz necessária a geração de superávits primários.</a:t>
            </a:r>
          </a:p>
          <a:p>
            <a:pPr algn="just">
              <a:spcBef>
                <a:spcPts val="0"/>
              </a:spcBef>
              <a:buFont typeface="Arial" panose="020B0604020202020204" pitchFamily="34" charset="0"/>
              <a:buChar char="•"/>
            </a:pPr>
            <a:endParaRPr lang="pt-BR" altLang="en-US" sz="36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37407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0AE33487-42F8-3BB2-2E01-ECD30F244471}"/>
              </a:ext>
            </a:extLst>
          </p:cNvPr>
          <p:cNvSpPr>
            <a:spLocks noGrp="1"/>
          </p:cNvSpPr>
          <p:nvPr>
            <p:ph/>
          </p:nvPr>
        </p:nvSpPr>
        <p:spPr>
          <a:xfrm>
            <a:off x="381000" y="1447800"/>
            <a:ext cx="11430000" cy="5410200"/>
          </a:xfrm>
        </p:spPr>
        <p:txBody>
          <a:bodyPr/>
          <a:lstStyle/>
          <a:p>
            <a:pPr algn="just"/>
            <a:r>
              <a:rPr lang="pt-BR" b="0" i="0" dirty="0">
                <a:effectLst/>
                <a:latin typeface="Calibri" panose="020F0502020204030204" pitchFamily="34" charset="0"/>
                <a:cs typeface="Calibri" panose="020F0502020204030204" pitchFamily="34" charset="0"/>
              </a:rPr>
              <a:t>Considerando a estrutura orçamentária brasileira e a evolução da dívida pública, julgue o item a seguir.</a:t>
            </a:r>
          </a:p>
          <a:p>
            <a:pPr algn="just"/>
            <a:r>
              <a:rPr lang="pt-BR" b="0" i="0" dirty="0">
                <a:effectLst/>
                <a:latin typeface="Calibri" panose="020F0502020204030204" pitchFamily="34" charset="0"/>
                <a:cs typeface="Calibri" panose="020F0502020204030204" pitchFamily="34" charset="0"/>
              </a:rPr>
              <a:t>Quando o Banco do Brasil e a Caixa Econômica Federal aumentam o seu lucro, evidencia-se melhoria do resultado primário do setor público.</a:t>
            </a:r>
          </a:p>
          <a:p>
            <a:pPr marL="0" indent="0" algn="just">
              <a:buNone/>
            </a:pPr>
            <a:r>
              <a:rPr lang="pt-BR" dirty="0">
                <a:latin typeface="Calibri" panose="020F0502020204030204" pitchFamily="34" charset="0"/>
                <a:cs typeface="Calibri" panose="020F0502020204030204" pitchFamily="34" charset="0"/>
              </a:rPr>
              <a:t>(   ) Certo</a:t>
            </a:r>
          </a:p>
          <a:p>
            <a:pPr marL="0" indent="0" algn="just">
              <a:buNone/>
            </a:pPr>
            <a:r>
              <a:rPr lang="pt-BR" dirty="0">
                <a:latin typeface="Calibri" panose="020F0502020204030204" pitchFamily="34" charset="0"/>
                <a:cs typeface="Calibri" panose="020F0502020204030204" pitchFamily="34" charset="0"/>
              </a:rPr>
              <a:t>(   ) Errado</a:t>
            </a:r>
          </a:p>
        </p:txBody>
      </p:sp>
      <p:sp>
        <p:nvSpPr>
          <p:cNvPr id="4" name="CaixaDeTexto 3">
            <a:extLst>
              <a:ext uri="{FF2B5EF4-FFF2-40B4-BE49-F238E27FC236}">
                <a16:creationId xmlns:a16="http://schemas.microsoft.com/office/drawing/2014/main" id="{254022E6-477C-7868-4248-3D7FC7FB69AE}"/>
              </a:ext>
            </a:extLst>
          </p:cNvPr>
          <p:cNvSpPr txBox="1"/>
          <p:nvPr/>
        </p:nvSpPr>
        <p:spPr>
          <a:xfrm>
            <a:off x="228600" y="228600"/>
            <a:ext cx="11734800" cy="1200329"/>
          </a:xfrm>
          <a:prstGeom prst="rect">
            <a:avLst/>
          </a:prstGeom>
          <a:noFill/>
        </p:spPr>
        <p:txBody>
          <a:bodyPr wrap="square">
            <a:spAutoFit/>
          </a:bodyPr>
          <a:lstStyle/>
          <a:p>
            <a:pPr algn="just"/>
            <a:r>
              <a:rPr lang="pt-BR" sz="3600" b="1" i="0" dirty="0">
                <a:solidFill>
                  <a:srgbClr val="333333"/>
                </a:solidFill>
                <a:effectLst/>
                <a:latin typeface="Source Sans Pro" panose="020B0503030403020204" pitchFamily="34" charset="0"/>
              </a:rPr>
              <a:t>21) </a:t>
            </a:r>
            <a:r>
              <a:rPr lang="pt-BR" sz="3600" dirty="0">
                <a:solidFill>
                  <a:srgbClr val="333333"/>
                </a:solidFill>
                <a:latin typeface="Source Sans Pro" panose="020B0503030403020204" pitchFamily="34" charset="0"/>
              </a:rPr>
              <a:t>CEBRASPE (CESPE)</a:t>
            </a:r>
            <a:r>
              <a:rPr lang="pt-BR" sz="3600" b="1" i="0" dirty="0">
                <a:solidFill>
                  <a:srgbClr val="333333"/>
                </a:solidFill>
                <a:effectLst/>
                <a:latin typeface="Source Sans Pro" panose="020B0503030403020204" pitchFamily="34" charset="0"/>
              </a:rPr>
              <a:t> - </a:t>
            </a:r>
            <a:r>
              <a:rPr lang="pt-BR" sz="3600" dirty="0">
                <a:solidFill>
                  <a:srgbClr val="333333"/>
                </a:solidFill>
                <a:latin typeface="Source Sans Pro" panose="020B0503030403020204" pitchFamily="34" charset="0"/>
              </a:rPr>
              <a:t>2022 - Auditor do Estado (SECONT ES)/Administração</a:t>
            </a:r>
            <a:endParaRPr lang="pt-BR" sz="3600" b="1" i="0" dirty="0">
              <a:solidFill>
                <a:srgbClr val="333333"/>
              </a:solidFill>
              <a:effectLst/>
              <a:latin typeface="Source Sans Pro" panose="020B0503030403020204" pitchFamily="34" charset="0"/>
            </a:endParaRPr>
          </a:p>
        </p:txBody>
      </p:sp>
      <p:sp>
        <p:nvSpPr>
          <p:cNvPr id="3" name="CaixaDeTexto 2">
            <a:extLst>
              <a:ext uri="{FF2B5EF4-FFF2-40B4-BE49-F238E27FC236}">
                <a16:creationId xmlns:a16="http://schemas.microsoft.com/office/drawing/2014/main" id="{ACE957EF-E905-5089-C69B-CEEED698EA4D}"/>
              </a:ext>
            </a:extLst>
          </p:cNvPr>
          <p:cNvSpPr txBox="1"/>
          <p:nvPr/>
        </p:nvSpPr>
        <p:spPr>
          <a:xfrm>
            <a:off x="533400" y="5177135"/>
            <a:ext cx="304800" cy="461665"/>
          </a:xfrm>
          <a:prstGeom prst="rect">
            <a:avLst/>
          </a:prstGeom>
          <a:noFill/>
        </p:spPr>
        <p:txBody>
          <a:bodyPr wrap="square" rtlCol="0">
            <a:spAutoFit/>
          </a:bodyPr>
          <a:lstStyle/>
          <a:p>
            <a:r>
              <a:rPr lang="pt-BR" sz="2400" dirty="0">
                <a:solidFill>
                  <a:srgbClr val="C00000"/>
                </a:solidFill>
              </a:rPr>
              <a:t>X</a:t>
            </a:r>
          </a:p>
        </p:txBody>
      </p:sp>
      <p:sp>
        <p:nvSpPr>
          <p:cNvPr id="6" name="CaixaDeTexto 5">
            <a:extLst>
              <a:ext uri="{FF2B5EF4-FFF2-40B4-BE49-F238E27FC236}">
                <a16:creationId xmlns:a16="http://schemas.microsoft.com/office/drawing/2014/main" id="{BDCC593B-19D2-B1EA-33EB-A822F1322300}"/>
              </a:ext>
            </a:extLst>
          </p:cNvPr>
          <p:cNvSpPr txBox="1"/>
          <p:nvPr/>
        </p:nvSpPr>
        <p:spPr>
          <a:xfrm>
            <a:off x="2667000" y="4419600"/>
            <a:ext cx="9372600" cy="1384995"/>
          </a:xfrm>
          <a:prstGeom prst="rect">
            <a:avLst/>
          </a:prstGeom>
          <a:solidFill>
            <a:schemeClr val="accent2">
              <a:lumMod val="20000"/>
              <a:lumOff val="80000"/>
            </a:schemeClr>
          </a:solidFill>
          <a:ln>
            <a:solidFill>
              <a:srgbClr val="C00000"/>
            </a:solidFill>
          </a:ln>
        </p:spPr>
        <p:txBody>
          <a:bodyPr wrap="square">
            <a:spAutoFit/>
          </a:bodyPr>
          <a:lstStyle/>
          <a:p>
            <a:pPr algn="just" eaLnBrk="1" hangingPunct="1">
              <a:spcBef>
                <a:spcPts val="600"/>
              </a:spcBef>
              <a:buClrTx/>
              <a:buSzTx/>
            </a:pPr>
            <a:r>
              <a:rPr lang="pt-BR" sz="2800" b="0" dirty="0">
                <a:solidFill>
                  <a:srgbClr val="C00000"/>
                </a:solidFill>
                <a:latin typeface="Calibri" panose="020F0502020204030204" pitchFamily="34" charset="0"/>
                <a:cs typeface="Calibri" panose="020F0502020204030204" pitchFamily="34" charset="0"/>
              </a:rPr>
              <a:t>O déficit nominal representa a diferença entre o fluxo agregado de despesas totais e de receitas totais do setor público </a:t>
            </a:r>
            <a:r>
              <a:rPr lang="pt-BR" sz="2800" dirty="0">
                <a:solidFill>
                  <a:srgbClr val="C00000"/>
                </a:solidFill>
                <a:latin typeface="Calibri" panose="020F0502020204030204" pitchFamily="34" charset="0"/>
                <a:cs typeface="Calibri" panose="020F0502020204030204" pitchFamily="34" charset="0"/>
              </a:rPr>
              <a:t>não financeiro</a:t>
            </a:r>
            <a:r>
              <a:rPr lang="pt-BR" sz="2800" b="0" dirty="0">
                <a:solidFill>
                  <a:srgbClr val="C00000"/>
                </a:solidFill>
                <a:latin typeface="Calibri" panose="020F0502020204030204" pitchFamily="34" charset="0"/>
                <a:cs typeface="Calibri" panose="020F0502020204030204" pitchFamily="34" charset="0"/>
              </a:rPr>
              <a:t>, num determinado período </a:t>
            </a:r>
            <a:r>
              <a:rPr lang="pt-BR" sz="2800" dirty="0">
                <a:solidFill>
                  <a:srgbClr val="C00000"/>
                </a:solidFill>
                <a:latin typeface="Calibri" panose="020F0502020204030204" pitchFamily="34" charset="0"/>
                <a:cs typeface="Calibri" panose="020F0502020204030204" pitchFamily="34" charset="0"/>
              </a:rPr>
              <a:t>(Variação da DLSP).</a:t>
            </a:r>
          </a:p>
        </p:txBody>
      </p:sp>
    </p:spTree>
    <p:extLst>
      <p:ext uri="{BB962C8B-B14F-4D97-AF65-F5344CB8AC3E}">
        <p14:creationId xmlns:p14="http://schemas.microsoft.com/office/powerpoint/2010/main" val="7088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52FAB80-425E-0B52-4784-7089E8F3FC4E}"/>
              </a:ext>
            </a:extLst>
          </p:cNvPr>
          <p:cNvSpPr txBox="1">
            <a:spLocks/>
          </p:cNvSpPr>
          <p:nvPr/>
        </p:nvSpPr>
        <p:spPr bwMode="auto">
          <a:xfrm>
            <a:off x="265044" y="312119"/>
            <a:ext cx="1163540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rmAutofit/>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kern="0" dirty="0"/>
              <a:t>22</a:t>
            </a:r>
            <a:r>
              <a:rPr lang="pt-BR" b="1" kern="0" dirty="0"/>
              <a:t>) CEBRASPE (CESPE) - </a:t>
            </a:r>
            <a:r>
              <a:rPr lang="pt-BR" b="1" kern="0" dirty="0" err="1"/>
              <a:t>Aud</a:t>
            </a:r>
            <a:r>
              <a:rPr lang="pt-BR" b="1" kern="0" dirty="0"/>
              <a:t> (CAGE RS)/ SEFAZ RS/2018 </a:t>
            </a:r>
          </a:p>
        </p:txBody>
      </p:sp>
      <p:sp>
        <p:nvSpPr>
          <p:cNvPr id="4" name="Espaço Reservado para Conteúdo 2">
            <a:extLst>
              <a:ext uri="{FF2B5EF4-FFF2-40B4-BE49-F238E27FC236}">
                <a16:creationId xmlns:a16="http://schemas.microsoft.com/office/drawing/2014/main" id="{54CF53C3-2F3D-786C-9302-7531273A4C37}"/>
              </a:ext>
            </a:extLst>
          </p:cNvPr>
          <p:cNvSpPr txBox="1">
            <a:spLocks/>
          </p:cNvSpPr>
          <p:nvPr/>
        </p:nvSpPr>
        <p:spPr>
          <a:xfrm>
            <a:off x="291548" y="1613592"/>
            <a:ext cx="11635408" cy="4351338"/>
          </a:xfrm>
          <a:prstGeom prst="rect">
            <a:avLst/>
          </a:prstGeom>
        </p:spPr>
        <p:txBody>
          <a:bodyPr>
            <a:normAutofit fontScale="92500" lnSpcReduction="1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b="0" kern="0"/>
              <a:t>No contexto da política fiscal, pode-se sintetizar a matemática dos déficits e da dívida pública para acompanhar a evolução da razão dívida/PIB da seguinte forma: </a:t>
            </a:r>
          </a:p>
          <a:p>
            <a:pPr algn="just"/>
            <a:endParaRPr lang="pt-BR" b="0" kern="0"/>
          </a:p>
          <a:p>
            <a:pPr algn="just"/>
            <a:endParaRPr lang="pt-BR" b="0" kern="0"/>
          </a:p>
          <a:p>
            <a:pPr algn="just"/>
            <a:r>
              <a:rPr lang="pt-BR" b="0" kern="0"/>
              <a:t>Aqui, as taxas são obtidas pela aproximação </a:t>
            </a:r>
          </a:p>
          <a:p>
            <a:pPr marL="0" indent="0" algn="just">
              <a:buFontTx/>
              <a:buNone/>
            </a:pPr>
            <a:r>
              <a:rPr lang="pt-BR" b="0" kern="0"/>
              <a:t>todas as variáveis estão em termos reais e t indica o tempo: ano t. Também: </a:t>
            </a:r>
            <a:endParaRPr lang="pt-BR" b="0" kern="0" dirty="0"/>
          </a:p>
        </p:txBody>
      </p:sp>
      <p:pic>
        <p:nvPicPr>
          <p:cNvPr id="5" name="Imagem 4">
            <a:extLst>
              <a:ext uri="{FF2B5EF4-FFF2-40B4-BE49-F238E27FC236}">
                <a16:creationId xmlns:a16="http://schemas.microsoft.com/office/drawing/2014/main" id="{D4468FB8-AE27-6A05-9D31-E7F41368E60D}"/>
              </a:ext>
            </a:extLst>
          </p:cNvPr>
          <p:cNvPicPr>
            <a:picLocks noChangeAspect="1"/>
          </p:cNvPicPr>
          <p:nvPr/>
        </p:nvPicPr>
        <p:blipFill>
          <a:blip r:embed="rId2"/>
          <a:stretch>
            <a:fillRect/>
          </a:stretch>
        </p:blipFill>
        <p:spPr>
          <a:xfrm>
            <a:off x="8458200" y="4038600"/>
            <a:ext cx="2071482" cy="705677"/>
          </a:xfrm>
          <a:prstGeom prst="rect">
            <a:avLst/>
          </a:prstGeom>
        </p:spPr>
      </p:pic>
      <p:pic>
        <p:nvPicPr>
          <p:cNvPr id="6" name="Imagem 5">
            <a:extLst>
              <a:ext uri="{FF2B5EF4-FFF2-40B4-BE49-F238E27FC236}">
                <a16:creationId xmlns:a16="http://schemas.microsoft.com/office/drawing/2014/main" id="{D3E51B60-0D4F-C4BD-5CD1-FCE076CFACE5}"/>
              </a:ext>
            </a:extLst>
          </p:cNvPr>
          <p:cNvPicPr>
            <a:picLocks noChangeAspect="1"/>
          </p:cNvPicPr>
          <p:nvPr/>
        </p:nvPicPr>
        <p:blipFill>
          <a:blip r:embed="rId3"/>
          <a:stretch>
            <a:fillRect/>
          </a:stretch>
        </p:blipFill>
        <p:spPr>
          <a:xfrm>
            <a:off x="685800" y="3099426"/>
            <a:ext cx="6692555" cy="950846"/>
          </a:xfrm>
          <a:prstGeom prst="rect">
            <a:avLst/>
          </a:prstGeom>
        </p:spPr>
      </p:pic>
    </p:spTree>
    <p:extLst>
      <p:ext uri="{BB962C8B-B14F-4D97-AF65-F5344CB8AC3E}">
        <p14:creationId xmlns:p14="http://schemas.microsoft.com/office/powerpoint/2010/main" val="41964545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D0C3FF2-B220-E829-8821-5C7A6C8E9AE1}"/>
              </a:ext>
            </a:extLst>
          </p:cNvPr>
          <p:cNvPicPr>
            <a:picLocks noChangeAspect="1"/>
          </p:cNvPicPr>
          <p:nvPr/>
        </p:nvPicPr>
        <p:blipFill>
          <a:blip r:embed="rId2"/>
          <a:stretch>
            <a:fillRect/>
          </a:stretch>
        </p:blipFill>
        <p:spPr>
          <a:xfrm>
            <a:off x="371061" y="516834"/>
            <a:ext cx="10787269" cy="3313043"/>
          </a:xfrm>
          <a:prstGeom prst="rect">
            <a:avLst/>
          </a:prstGeom>
        </p:spPr>
      </p:pic>
    </p:spTree>
    <p:extLst>
      <p:ext uri="{BB962C8B-B14F-4D97-AF65-F5344CB8AC3E}">
        <p14:creationId xmlns:p14="http://schemas.microsoft.com/office/powerpoint/2010/main" val="300942675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BB93BA30-6455-7706-015F-F4AC52A60B9F}"/>
              </a:ext>
            </a:extLst>
          </p:cNvPr>
          <p:cNvSpPr/>
          <p:nvPr/>
        </p:nvSpPr>
        <p:spPr>
          <a:xfrm>
            <a:off x="225102" y="3826565"/>
            <a:ext cx="530087" cy="51683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Conteúdo 2">
            <a:extLst>
              <a:ext uri="{FF2B5EF4-FFF2-40B4-BE49-F238E27FC236}">
                <a16:creationId xmlns:a16="http://schemas.microsoft.com/office/drawing/2014/main" id="{AC444116-080A-C5B5-D0FE-839087528F83}"/>
              </a:ext>
            </a:extLst>
          </p:cNvPr>
          <p:cNvSpPr txBox="1">
            <a:spLocks/>
          </p:cNvSpPr>
          <p:nvPr/>
        </p:nvSpPr>
        <p:spPr>
          <a:xfrm>
            <a:off x="238538" y="540165"/>
            <a:ext cx="11661913" cy="4351338"/>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r>
              <a:rPr lang="pt-BR" b="0" kern="0"/>
              <a:t>Dessa forma, é correto afirmar que menor será a razão dívida/PIB final quanto</a:t>
            </a:r>
          </a:p>
          <a:p>
            <a:pPr marL="514350" indent="-514350">
              <a:buFont typeface="+mj-lt"/>
              <a:buAutoNum type="alphaLcParenR"/>
            </a:pPr>
            <a:r>
              <a:rPr lang="pt-BR" b="0" kern="0"/>
              <a:t>menor for a constante g.</a:t>
            </a:r>
          </a:p>
          <a:p>
            <a:pPr marL="514350" indent="-514350">
              <a:buFont typeface="+mj-lt"/>
              <a:buAutoNum type="alphaLcParenR"/>
            </a:pPr>
            <a:r>
              <a:rPr lang="pt-BR" b="0" kern="0"/>
              <a:t>maior for o déficit primário em razão do PIB.</a:t>
            </a:r>
          </a:p>
          <a:p>
            <a:pPr marL="514350" indent="-514350">
              <a:buFont typeface="+mj-lt"/>
              <a:buAutoNum type="alphaLcParenR"/>
            </a:pPr>
            <a:r>
              <a:rPr lang="pt-BR" b="0" kern="0"/>
              <a:t>maior for a constante r.</a:t>
            </a:r>
          </a:p>
          <a:p>
            <a:pPr marL="514350" indent="-514350">
              <a:buFont typeface="+mj-lt"/>
              <a:buAutoNum type="alphaLcParenR"/>
            </a:pPr>
            <a:r>
              <a:rPr lang="pt-BR" b="0" kern="0"/>
              <a:t>maior for g em relação a r.</a:t>
            </a:r>
          </a:p>
          <a:p>
            <a:pPr marL="514350" indent="-514350">
              <a:buFont typeface="+mj-lt"/>
              <a:buAutoNum type="alphaLcParenR"/>
            </a:pPr>
            <a:r>
              <a:rPr lang="pt-BR" b="0" kern="0"/>
              <a:t>maior for o coeficiente de endividamento inicial. </a:t>
            </a:r>
            <a:br>
              <a:rPr lang="pt-BR" b="0" kern="0"/>
            </a:br>
            <a:endParaRPr lang="pt-BR" b="0" kern="0" dirty="0"/>
          </a:p>
        </p:txBody>
      </p:sp>
    </p:spTree>
    <p:extLst>
      <p:ext uri="{BB962C8B-B14F-4D97-AF65-F5344CB8AC3E}">
        <p14:creationId xmlns:p14="http://schemas.microsoft.com/office/powerpoint/2010/main" val="7876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1">
            <a:extLst>
              <a:ext uri="{FF2B5EF4-FFF2-40B4-BE49-F238E27FC236}">
                <a16:creationId xmlns:a16="http://schemas.microsoft.com/office/drawing/2014/main" id="{7C9EC434-92A6-8432-AF16-474B9E520889}"/>
              </a:ext>
            </a:extLst>
          </p:cNvPr>
          <p:cNvSpPr txBox="1">
            <a:spLocks/>
          </p:cNvSpPr>
          <p:nvPr/>
        </p:nvSpPr>
        <p:spPr>
          <a:xfrm>
            <a:off x="152400" y="304800"/>
            <a:ext cx="11887200" cy="411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FontTx/>
              <a:buNone/>
            </a:pPr>
            <a:r>
              <a:rPr lang="pt-BR" altLang="en-US" sz="4200" kern="0" dirty="0">
                <a:latin typeface="Calibri" panose="020F0502020204030204" pitchFamily="34" charset="0"/>
                <a:cs typeface="Calibri" panose="020F0502020204030204" pitchFamily="34" charset="0"/>
              </a:rPr>
              <a:t>23</a:t>
            </a:r>
            <a:r>
              <a:rPr lang="pt-BR" altLang="en-US" sz="4200" b="1" kern="0" dirty="0">
                <a:latin typeface="Calibri" panose="020F0502020204030204" pitchFamily="34" charset="0"/>
                <a:cs typeface="Calibri" panose="020F0502020204030204" pitchFamily="34" charset="0"/>
              </a:rPr>
              <a:t>)BNDES - Economia 2011 – 50</a:t>
            </a:r>
          </a:p>
          <a:p>
            <a:pPr marL="0" indent="0" algn="just">
              <a:buFontTx/>
              <a:buNone/>
            </a:pPr>
            <a:r>
              <a:rPr lang="pt-BR" altLang="en-US" sz="3600" b="0" kern="0" dirty="0">
                <a:latin typeface="Calibri" panose="020F0502020204030204" pitchFamily="34" charset="0"/>
                <a:cs typeface="Calibri" panose="020F0502020204030204" pitchFamily="34" charset="0"/>
              </a:rPr>
              <a:t>Uma economia cresce sem inflação. A razão Dívida Pública ÷ Produto Interno Bruto (D ÷ PIB) aumentará continuamente se não houver um valor mínimo de </a:t>
            </a:r>
            <a:r>
              <a:rPr lang="pt-BR" altLang="en-US" sz="3600" b="0" i="1" kern="0" dirty="0">
                <a:latin typeface="Calibri" panose="020F0502020204030204" pitchFamily="34" charset="0"/>
                <a:cs typeface="Calibri" panose="020F0502020204030204" pitchFamily="34" charset="0"/>
              </a:rPr>
              <a:t>Superávit Primário (S) do setor público, expresso em </a:t>
            </a:r>
            <a:r>
              <a:rPr lang="pt-BR" altLang="en-US" sz="3600" b="0" kern="0" dirty="0">
                <a:latin typeface="Calibri" panose="020F0502020204030204" pitchFamily="34" charset="0"/>
                <a:cs typeface="Calibri" panose="020F0502020204030204" pitchFamily="34" charset="0"/>
              </a:rPr>
              <a:t>relação ao Produto Interno Bruto (S ÷ PIB). Não ocorrendo alteração nas demais variáveis relevantes, esse valor mínimo de S ÷ PIB será menor se o(a)</a:t>
            </a:r>
          </a:p>
          <a:p>
            <a:pPr marL="0" indent="0" algn="just">
              <a:buFontTx/>
              <a:buNone/>
            </a:pPr>
            <a:endParaRPr lang="pt-BR" altLang="en-US" sz="3600" b="0" kern="0" dirty="0">
              <a:latin typeface="Calibri" panose="020F0502020204030204" pitchFamily="34" charset="0"/>
              <a:cs typeface="Calibri" panose="020F0502020204030204" pitchFamily="34" charset="0"/>
            </a:endParaRPr>
          </a:p>
          <a:p>
            <a:endParaRPr lang="en-US" altLang="en-US" sz="3600" b="0" kern="0" dirty="0">
              <a:latin typeface="Calibri" panose="020F0502020204030204" pitchFamily="34" charset="0"/>
              <a:cs typeface="Calibri" panose="020F0502020204030204" pitchFamily="34" charset="0"/>
            </a:endParaRPr>
          </a:p>
        </p:txBody>
      </p:sp>
      <p:sp>
        <p:nvSpPr>
          <p:cNvPr id="4" name="CaixaDeTexto 6">
            <a:extLst>
              <a:ext uri="{FF2B5EF4-FFF2-40B4-BE49-F238E27FC236}">
                <a16:creationId xmlns:a16="http://schemas.microsoft.com/office/drawing/2014/main" id="{2B8180E0-5604-6FC9-6CB6-73D1A9BED917}"/>
              </a:ext>
            </a:extLst>
          </p:cNvPr>
          <p:cNvSpPr txBox="1">
            <a:spLocks noChangeArrowheads="1"/>
          </p:cNvSpPr>
          <p:nvPr/>
        </p:nvSpPr>
        <p:spPr bwMode="auto">
          <a:xfrm>
            <a:off x="152400" y="4800600"/>
            <a:ext cx="11920538" cy="16619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800100" indent="-3429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 typeface="Wingdings" panose="05000000000000000000" pitchFamily="2" charset="2"/>
              <a:buChar char="§"/>
            </a:pPr>
            <a:r>
              <a:rPr lang="pt-BR" altLang="en-US" sz="3400" dirty="0">
                <a:latin typeface="Calibri" panose="020F0502020204030204" pitchFamily="34" charset="0"/>
                <a:cs typeface="Calibri" panose="020F0502020204030204" pitchFamily="34" charset="0"/>
              </a:rPr>
              <a:t>OBS. </a:t>
            </a:r>
            <a:r>
              <a:rPr lang="pt-BR" altLang="en-US" sz="3400" b="0" dirty="0">
                <a:latin typeface="Calibri" panose="020F0502020204030204" pitchFamily="34" charset="0"/>
                <a:cs typeface="Calibri" panose="020F0502020204030204" pitchFamily="34" charset="0"/>
              </a:rPr>
              <a:t>caso houvesse inflação, como  </a:t>
            </a:r>
            <a:r>
              <a:rPr lang="pt-BR" altLang="en-US" sz="3400" b="0" i="1" dirty="0">
                <a:latin typeface="Calibri" panose="020F0502020204030204" pitchFamily="34" charset="0"/>
                <a:cs typeface="Calibri" panose="020F0502020204030204" pitchFamily="34" charset="0"/>
              </a:rPr>
              <a:t>r = i – </a:t>
            </a:r>
            <a:r>
              <a:rPr lang="pt-BR" altLang="en-US" sz="3400" b="0" i="1" dirty="0">
                <a:latin typeface="Symbol" panose="05050102010706020507" pitchFamily="18" charset="2"/>
                <a:cs typeface="Calibri" panose="020F0502020204030204" pitchFamily="34" charset="0"/>
              </a:rPr>
              <a:t>p</a:t>
            </a:r>
            <a:r>
              <a:rPr lang="pt-BR" altLang="en-US" sz="3400" b="0" i="1" dirty="0">
                <a:latin typeface="Calibri" panose="020F0502020204030204" pitchFamily="34" charset="0"/>
                <a:cs typeface="Calibri" panose="020F0502020204030204" pitchFamily="34" charset="0"/>
              </a:rPr>
              <a:t> </a:t>
            </a:r>
            <a:r>
              <a:rPr lang="pt-BR" altLang="en-US" sz="3400" b="0" dirty="0">
                <a:latin typeface="Calibri" panose="020F0502020204030204" pitchFamily="34" charset="0"/>
                <a:cs typeface="Calibri" panose="020F0502020204030204" pitchFamily="34" charset="0"/>
              </a:rPr>
              <a:t>, neste caso, um aumento da taxa de inflação reduziria a taxa real de juros incidente sobre a dívida. </a:t>
            </a:r>
            <a:endParaRPr lang="en-US" altLang="en-US" sz="3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40453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E381336C-645D-7F94-9DB1-3B8E73D80DE0}"/>
              </a:ext>
            </a:extLst>
          </p:cNvPr>
          <p:cNvSpPr/>
          <p:nvPr/>
        </p:nvSpPr>
        <p:spPr>
          <a:xfrm>
            <a:off x="0" y="2895600"/>
            <a:ext cx="609600" cy="628650"/>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spaço Reservado para Conteúdo 1">
            <a:extLst>
              <a:ext uri="{FF2B5EF4-FFF2-40B4-BE49-F238E27FC236}">
                <a16:creationId xmlns:a16="http://schemas.microsoft.com/office/drawing/2014/main" id="{C5748376-815E-93A9-6C59-26B91444CF41}"/>
              </a:ext>
            </a:extLst>
          </p:cNvPr>
          <p:cNvSpPr txBox="1">
            <a:spLocks/>
          </p:cNvSpPr>
          <p:nvPr/>
        </p:nvSpPr>
        <p:spPr>
          <a:xfrm>
            <a:off x="76200" y="762000"/>
            <a:ext cx="12039601" cy="411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Lucida Sans Unicode" panose="020B0602030504020204" pitchFamily="34" charset="0"/>
              <a:buAutoNum type="alphaLcParenR"/>
            </a:pPr>
            <a:r>
              <a:rPr lang="pt-BR" altLang="en-US" sz="3800" b="0" kern="0">
                <a:latin typeface="Calibri" panose="020F0502020204030204" pitchFamily="34" charset="0"/>
                <a:cs typeface="Calibri" panose="020F0502020204030204" pitchFamily="34" charset="0"/>
              </a:rPr>
              <a:t> grau de abertura para o exterior da economia for menor.</a:t>
            </a:r>
          </a:p>
          <a:p>
            <a:pPr algn="just">
              <a:buFont typeface="Lucida Sans Unicode" panose="020B0602030504020204" pitchFamily="34" charset="0"/>
              <a:buAutoNum type="alphaLcParenR"/>
            </a:pPr>
            <a:r>
              <a:rPr lang="pt-BR" altLang="en-US" sz="3800" b="0" kern="0">
                <a:latin typeface="Calibri" panose="020F0502020204030204" pitchFamily="34" charset="0"/>
                <a:cs typeface="Calibri" panose="020F0502020204030204" pitchFamily="34" charset="0"/>
              </a:rPr>
              <a:t> valor inicial da relação D ÷ PIB for maior.</a:t>
            </a:r>
          </a:p>
          <a:p>
            <a:pPr algn="just">
              <a:buFont typeface="Lucida Sans Unicode" panose="020B0602030504020204" pitchFamily="34" charset="0"/>
              <a:buAutoNum type="alphaLcParenR"/>
            </a:pPr>
            <a:r>
              <a:rPr lang="pt-BR" altLang="en-US" sz="3800" b="0" kern="0">
                <a:latin typeface="Calibri" panose="020F0502020204030204" pitchFamily="34" charset="0"/>
                <a:cs typeface="Calibri" panose="020F0502020204030204" pitchFamily="34" charset="0"/>
              </a:rPr>
              <a:t> consumo privado em relação ao PIB for menor.</a:t>
            </a:r>
          </a:p>
          <a:p>
            <a:pPr algn="just">
              <a:buFont typeface="Lucida Sans Unicode" panose="020B0602030504020204" pitchFamily="34" charset="0"/>
              <a:buAutoNum type="alphaLcParenR"/>
            </a:pPr>
            <a:r>
              <a:rPr lang="pt-BR" altLang="en-US" sz="3800" b="0" kern="0">
                <a:latin typeface="Calibri" panose="020F0502020204030204" pitchFamily="34" charset="0"/>
                <a:cs typeface="Calibri" panose="020F0502020204030204" pitchFamily="34" charset="0"/>
              </a:rPr>
              <a:t> taxa de juros da economia for menor.</a:t>
            </a:r>
          </a:p>
          <a:p>
            <a:pPr algn="just">
              <a:buFont typeface="Lucida Sans Unicode" panose="020B0602030504020204" pitchFamily="34" charset="0"/>
              <a:buAutoNum type="alphaLcParenR"/>
            </a:pPr>
            <a:r>
              <a:rPr lang="pt-BR" altLang="en-US" sz="3800" b="0" kern="0">
                <a:latin typeface="Calibri" panose="020F0502020204030204" pitchFamily="34" charset="0"/>
                <a:cs typeface="Calibri" panose="020F0502020204030204" pitchFamily="34" charset="0"/>
              </a:rPr>
              <a:t> taxa de crescimento do PIB real da economia for menor.</a:t>
            </a:r>
          </a:p>
          <a:p>
            <a:pPr algn="just">
              <a:buFont typeface="Wingdings" panose="05000000000000000000" pitchFamily="2" charset="2"/>
              <a:buChar char="q"/>
            </a:pPr>
            <a:endParaRPr lang="pt-BR" altLang="en-US" sz="3800" b="0" kern="0">
              <a:latin typeface="Calibri" panose="020F0502020204030204" pitchFamily="34" charset="0"/>
              <a:cs typeface="Calibri" panose="020F0502020204030204" pitchFamily="34" charset="0"/>
            </a:endParaRPr>
          </a:p>
          <a:p>
            <a:pPr algn="just">
              <a:buFont typeface="Wingdings" panose="05000000000000000000" pitchFamily="2" charset="2"/>
              <a:buChar char="q"/>
            </a:pPr>
            <a:endParaRPr lang="pt-BR" altLang="en-US" sz="3800" b="0" kern="0">
              <a:latin typeface="Calibri" panose="020F0502020204030204" pitchFamily="34" charset="0"/>
              <a:cs typeface="Calibri" panose="020F0502020204030204" pitchFamily="34" charset="0"/>
            </a:endParaRPr>
          </a:p>
          <a:p>
            <a:pPr algn="just"/>
            <a:endParaRPr lang="en-US" altLang="en-US" sz="38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18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A825B55-49BC-F302-C7F3-FCFFBB0B4C6E}"/>
              </a:ext>
            </a:extLst>
          </p:cNvPr>
          <p:cNvSpPr/>
          <p:nvPr/>
        </p:nvSpPr>
        <p:spPr bwMode="auto">
          <a:xfrm>
            <a:off x="152400" y="2457450"/>
            <a:ext cx="11811000" cy="4171950"/>
          </a:xfrm>
          <a:prstGeom prst="rect">
            <a:avLst/>
          </a:prstGeom>
          <a:solidFill>
            <a:schemeClr val="bg1">
              <a:lumMod val="9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just"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dirty="0">
              <a:ln>
                <a:noFill/>
              </a:ln>
              <a:solidFill>
                <a:schemeClr val="bg2"/>
              </a:solidFill>
              <a:effectLst/>
              <a:latin typeface="Times New Roman" pitchFamily="18" charset="0"/>
            </a:endParaRPr>
          </a:p>
        </p:txBody>
      </p:sp>
      <p:graphicFrame>
        <p:nvGraphicFramePr>
          <p:cNvPr id="4" name="Object 3">
            <a:extLst>
              <a:ext uri="{FF2B5EF4-FFF2-40B4-BE49-F238E27FC236}">
                <a16:creationId xmlns:a16="http://schemas.microsoft.com/office/drawing/2014/main" id="{07058A60-89D7-F8D6-9642-BC0017E4AE4C}"/>
              </a:ext>
            </a:extLst>
          </p:cNvPr>
          <p:cNvGraphicFramePr>
            <a:graphicFrameLocks/>
          </p:cNvGraphicFramePr>
          <p:nvPr>
            <p:extLst>
              <p:ext uri="{D42A27DB-BD31-4B8C-83A1-F6EECF244321}">
                <p14:modId xmlns:p14="http://schemas.microsoft.com/office/powerpoint/2010/main" val="2614514545"/>
              </p:ext>
            </p:extLst>
          </p:nvPr>
        </p:nvGraphicFramePr>
        <p:xfrm>
          <a:off x="152400" y="609600"/>
          <a:ext cx="6019800" cy="1676400"/>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45059"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019800" cy="16764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5" name="Espaço Reservado para Conteúdo 2">
            <a:extLst>
              <a:ext uri="{FF2B5EF4-FFF2-40B4-BE49-F238E27FC236}">
                <a16:creationId xmlns:a16="http://schemas.microsoft.com/office/drawing/2014/main" id="{6EBBBA10-66DF-347F-5076-7D6C75D0B43F}"/>
              </a:ext>
            </a:extLst>
          </p:cNvPr>
          <p:cNvSpPr txBox="1">
            <a:spLocks/>
          </p:cNvSpPr>
          <p:nvPr/>
        </p:nvSpPr>
        <p:spPr bwMode="auto">
          <a:xfrm>
            <a:off x="152400" y="2457450"/>
            <a:ext cx="11811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30250" indent="-2730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buClrTx/>
              <a:buSzPct val="95000"/>
              <a:buFont typeface="Wingdings 2" panose="05020102010507070707" pitchFamily="18" charset="2"/>
              <a:buChar char=""/>
            </a:pPr>
            <a:r>
              <a:rPr lang="pt-BR" altLang="en-US" sz="3800" b="0" dirty="0">
                <a:latin typeface="Calibri" panose="020F0502020204030204" pitchFamily="34" charset="0"/>
              </a:rPr>
              <a:t>A equação acima nos mostra que a relação (dívida/</a:t>
            </a:r>
            <a:r>
              <a:rPr lang="pt-BR" altLang="en-US" sz="3800" b="0" dirty="0" err="1">
                <a:latin typeface="Calibri" panose="020F0502020204030204" pitchFamily="34" charset="0"/>
              </a:rPr>
              <a:t>Pib</a:t>
            </a:r>
            <a:r>
              <a:rPr lang="pt-BR" altLang="en-US" sz="3800" b="0" dirty="0">
                <a:latin typeface="Calibri" panose="020F0502020204030204" pitchFamily="34" charset="0"/>
              </a:rPr>
              <a:t>) aumenta:</a:t>
            </a:r>
          </a:p>
          <a:p>
            <a:pPr lvl="1">
              <a:buClrTx/>
              <a:buSzPct val="95000"/>
              <a:buFont typeface="Wingdings 2" panose="05020102010507070707" pitchFamily="18" charset="2"/>
              <a:buChar char=""/>
            </a:pPr>
            <a:r>
              <a:rPr lang="pt-BR" altLang="en-US" sz="3800" b="0" dirty="0">
                <a:latin typeface="Calibri" panose="020F0502020204030204" pitchFamily="34" charset="0"/>
              </a:rPr>
              <a:t>Quanto maior a taxa de juros incidente sobre a dívida.</a:t>
            </a:r>
          </a:p>
          <a:p>
            <a:pPr lvl="1">
              <a:buClrTx/>
              <a:buSzPct val="95000"/>
              <a:buFont typeface="Wingdings 2" panose="05020102010507070707" pitchFamily="18" charset="2"/>
              <a:buChar char=""/>
            </a:pPr>
            <a:r>
              <a:rPr lang="pt-BR" altLang="en-US" sz="3800" b="0" dirty="0">
                <a:latin typeface="Calibri" panose="020F0502020204030204" pitchFamily="34" charset="0"/>
              </a:rPr>
              <a:t>Quanto menor a taxa de crescimento do PIB real.</a:t>
            </a:r>
          </a:p>
          <a:p>
            <a:pPr lvl="1">
              <a:buClrTx/>
              <a:buSzPct val="95000"/>
              <a:buFont typeface="Wingdings 2" panose="05020102010507070707" pitchFamily="18" charset="2"/>
              <a:buChar char=""/>
            </a:pPr>
            <a:r>
              <a:rPr lang="pt-BR" altLang="en-US" sz="3800" b="0" dirty="0">
                <a:latin typeface="Calibri" panose="020F0502020204030204" pitchFamily="34" charset="0"/>
              </a:rPr>
              <a:t>Quanto maior o coeficiente de endividamento inicial.</a:t>
            </a:r>
          </a:p>
          <a:p>
            <a:pPr lvl="1">
              <a:buClrTx/>
              <a:buSzPct val="95000"/>
              <a:buFont typeface="Wingdings 2" panose="05020102010507070707" pitchFamily="18" charset="2"/>
              <a:buChar char=""/>
            </a:pPr>
            <a:r>
              <a:rPr lang="pt-BR" altLang="en-US" sz="3800" b="0" dirty="0">
                <a:latin typeface="Calibri" panose="020F0502020204030204" pitchFamily="34" charset="0"/>
              </a:rPr>
              <a:t>Quanto maior o déficit primário em relação ao PIB.</a:t>
            </a:r>
          </a:p>
        </p:txBody>
      </p:sp>
    </p:spTree>
    <p:extLst>
      <p:ext uri="{BB962C8B-B14F-4D97-AF65-F5344CB8AC3E}">
        <p14:creationId xmlns:p14="http://schemas.microsoft.com/office/powerpoint/2010/main" val="12087902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1">
            <a:extLst>
              <a:ext uri="{FF2B5EF4-FFF2-40B4-BE49-F238E27FC236}">
                <a16:creationId xmlns:a16="http://schemas.microsoft.com/office/drawing/2014/main" id="{98C9BAE1-9649-4A28-E497-7E7AF77041A2}"/>
              </a:ext>
            </a:extLst>
          </p:cNvPr>
          <p:cNvSpPr txBox="1">
            <a:spLocks/>
          </p:cNvSpPr>
          <p:nvPr/>
        </p:nvSpPr>
        <p:spPr>
          <a:xfrm>
            <a:off x="381000" y="304800"/>
            <a:ext cx="11506200" cy="284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FontTx/>
              <a:buNone/>
              <a:defRPr/>
            </a:pPr>
            <a:r>
              <a:rPr lang="pt-BR" altLang="en-US" sz="4400" b="1" kern="0" dirty="0">
                <a:latin typeface="Calibri" panose="020F0502020204030204" pitchFamily="34" charset="0"/>
                <a:cs typeface="Calibri" panose="020F0502020204030204" pitchFamily="34" charset="0"/>
              </a:rPr>
              <a:t>24) BNDES - Economia 2011 - 48</a:t>
            </a:r>
            <a:endParaRPr lang="pt-BR" altLang="en-US" sz="4400" b="0" kern="0" dirty="0">
              <a:latin typeface="Calibri" panose="020F0502020204030204" pitchFamily="34" charset="0"/>
              <a:cs typeface="Calibri" panose="020F0502020204030204" pitchFamily="34" charset="0"/>
            </a:endParaRPr>
          </a:p>
          <a:p>
            <a:pPr marL="0" indent="0" algn="just">
              <a:buFontTx/>
              <a:buNone/>
              <a:defRPr/>
            </a:pPr>
            <a:r>
              <a:rPr lang="pt-BR" altLang="en-US" sz="3800" b="0" kern="0" dirty="0">
                <a:latin typeface="Calibri" panose="020F0502020204030204" pitchFamily="34" charset="0"/>
                <a:cs typeface="Calibri" panose="020F0502020204030204" pitchFamily="34" charset="0"/>
              </a:rPr>
              <a:t>De acordo com o Banco Central do Brasil, o setor público brasileiro, incluídas todas as esferas do governo, registrou </a:t>
            </a:r>
            <a:r>
              <a:rPr lang="pt-BR" altLang="en-US" sz="3800" b="0" i="1" kern="0" dirty="0">
                <a:latin typeface="Calibri" panose="020F0502020204030204" pitchFamily="34" charset="0"/>
                <a:cs typeface="Calibri" panose="020F0502020204030204" pitchFamily="34" charset="0"/>
              </a:rPr>
              <a:t>superávits primários correspondentes a 2,06 e 2,78% do </a:t>
            </a:r>
            <a:r>
              <a:rPr lang="pt-BR" altLang="en-US" sz="3800" b="0" kern="0" dirty="0">
                <a:latin typeface="Calibri" panose="020F0502020204030204" pitchFamily="34" charset="0"/>
                <a:cs typeface="Calibri" panose="020F0502020204030204" pitchFamily="34" charset="0"/>
              </a:rPr>
              <a:t>PIB em 2009 e 2010, respectivamente. Comparando-se esses dois resultados, conclui-se que</a:t>
            </a:r>
          </a:p>
          <a:p>
            <a:pPr algn="just">
              <a:defRPr/>
            </a:pPr>
            <a:endParaRPr lang="pt-BR" altLang="en-US" sz="3800" b="0" kern="0" dirty="0">
              <a:latin typeface="Calibri" panose="020F0502020204030204" pitchFamily="34" charset="0"/>
              <a:cs typeface="Calibri" panose="020F0502020204030204" pitchFamily="34" charset="0"/>
            </a:endParaRPr>
          </a:p>
          <a:p>
            <a:pPr marL="0" indent="0" algn="just">
              <a:buFontTx/>
              <a:buNone/>
              <a:defRPr/>
            </a:pPr>
            <a:endParaRPr lang="en-US" sz="38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4469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EBA12D97-7897-6605-50AA-E77C90B6D1BB}"/>
              </a:ext>
            </a:extLst>
          </p:cNvPr>
          <p:cNvSpPr/>
          <p:nvPr/>
        </p:nvSpPr>
        <p:spPr>
          <a:xfrm>
            <a:off x="381000" y="5476220"/>
            <a:ext cx="533400" cy="533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spaço Reservado para Conteúdo 1">
            <a:extLst>
              <a:ext uri="{FF2B5EF4-FFF2-40B4-BE49-F238E27FC236}">
                <a16:creationId xmlns:a16="http://schemas.microsoft.com/office/drawing/2014/main" id="{198A274B-E14D-D5CF-BB06-F19F027C0AE8}"/>
              </a:ext>
            </a:extLst>
          </p:cNvPr>
          <p:cNvSpPr txBox="1">
            <a:spLocks/>
          </p:cNvSpPr>
          <p:nvPr/>
        </p:nvSpPr>
        <p:spPr>
          <a:xfrm>
            <a:off x="381000" y="304800"/>
            <a:ext cx="11582400" cy="284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457200" indent="-457200" algn="just">
              <a:buFont typeface="+mj-lt"/>
              <a:buAutoNum type="alphaLcParenR"/>
              <a:defRPr/>
            </a:pPr>
            <a:r>
              <a:rPr lang="pt-BR" altLang="en-US" sz="3800" b="0" kern="0">
                <a:latin typeface="Calibri" panose="020F0502020204030204" pitchFamily="34" charset="0"/>
                <a:cs typeface="Calibri" panose="020F0502020204030204" pitchFamily="34" charset="0"/>
              </a:rPr>
              <a:t>o balanço de pagamentos do País foi superavitário em ambos os anos.</a:t>
            </a:r>
          </a:p>
          <a:p>
            <a:pPr marL="457200" indent="-457200" algn="just">
              <a:buFont typeface="+mj-lt"/>
              <a:buAutoNum type="alphaLcParenR"/>
              <a:defRPr/>
            </a:pPr>
            <a:r>
              <a:rPr lang="pt-BR" altLang="en-US" sz="3800" b="0" kern="0">
                <a:latin typeface="Calibri" panose="020F0502020204030204" pitchFamily="34" charset="0"/>
                <a:cs typeface="Calibri" panose="020F0502020204030204" pitchFamily="34" charset="0"/>
              </a:rPr>
              <a:t>o </a:t>
            </a:r>
            <a:r>
              <a:rPr lang="pt-BR" altLang="en-US" sz="3800" b="0" i="1" kern="0">
                <a:latin typeface="Calibri" panose="020F0502020204030204" pitchFamily="34" charset="0"/>
                <a:cs typeface="Calibri" panose="020F0502020204030204" pitchFamily="34" charset="0"/>
              </a:rPr>
              <a:t>superávit externo brasileiro aumentou de 2009 para </a:t>
            </a:r>
            <a:r>
              <a:rPr lang="pt-BR" altLang="en-US" sz="3800" b="0" kern="0">
                <a:latin typeface="Calibri" panose="020F0502020204030204" pitchFamily="34" charset="0"/>
                <a:cs typeface="Calibri" panose="020F0502020204030204" pitchFamily="34" charset="0"/>
              </a:rPr>
              <a:t>2010.</a:t>
            </a:r>
          </a:p>
          <a:p>
            <a:pPr marL="457200" indent="-457200" algn="just">
              <a:buFont typeface="+mj-lt"/>
              <a:buAutoNum type="alphaLcParenR"/>
              <a:defRPr/>
            </a:pPr>
            <a:r>
              <a:rPr lang="pt-BR" altLang="en-US" sz="3800" b="0" kern="0">
                <a:latin typeface="Calibri" panose="020F0502020204030204" pitchFamily="34" charset="0"/>
                <a:cs typeface="Calibri" panose="020F0502020204030204" pitchFamily="34" charset="0"/>
              </a:rPr>
              <a:t>as contas públicas de cada uma das diversas esferas de governo do País foram superavitárias em ambos os anos.</a:t>
            </a:r>
          </a:p>
          <a:p>
            <a:pPr marL="457200" indent="-457200" algn="just">
              <a:buFont typeface="+mj-lt"/>
              <a:buAutoNum type="alphaLcParenR"/>
              <a:defRPr/>
            </a:pPr>
            <a:r>
              <a:rPr lang="pt-BR" altLang="en-US" sz="3800" b="0" kern="0">
                <a:latin typeface="Calibri" panose="020F0502020204030204" pitchFamily="34" charset="0"/>
                <a:cs typeface="Calibri" panose="020F0502020204030204" pitchFamily="34" charset="0"/>
              </a:rPr>
              <a:t>os gastos públicos aumentaram de 2009 para 2010.</a:t>
            </a:r>
          </a:p>
          <a:p>
            <a:pPr marL="457200" indent="-457200" algn="just">
              <a:buFont typeface="+mj-lt"/>
              <a:buAutoNum type="alphaLcParenR"/>
              <a:defRPr/>
            </a:pPr>
            <a:r>
              <a:rPr lang="pt-BR" altLang="en-US" sz="3800" b="0" kern="0">
                <a:latin typeface="Calibri" panose="020F0502020204030204" pitchFamily="34" charset="0"/>
                <a:cs typeface="Calibri" panose="020F0502020204030204" pitchFamily="34" charset="0"/>
              </a:rPr>
              <a:t>os recursos necessários ao pagamento dos juros da dívida pública aumentaram de 2009 para 2010.</a:t>
            </a:r>
          </a:p>
          <a:p>
            <a:pPr algn="just">
              <a:defRPr/>
            </a:pPr>
            <a:endParaRPr lang="pt-BR" altLang="en-US" sz="3800" b="0" kern="0">
              <a:latin typeface="Calibri" panose="020F0502020204030204" pitchFamily="34" charset="0"/>
              <a:cs typeface="Calibri" panose="020F0502020204030204" pitchFamily="34" charset="0"/>
            </a:endParaRPr>
          </a:p>
          <a:p>
            <a:pPr algn="just">
              <a:defRPr/>
            </a:pPr>
            <a:endParaRPr lang="en-US" sz="3800" b="0" kern="0" dirty="0">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9708CB47-90AE-BDDC-AE0C-A41C0B0D9EC6}"/>
              </a:ext>
            </a:extLst>
          </p:cNvPr>
          <p:cNvSpPr txBox="1"/>
          <p:nvPr/>
        </p:nvSpPr>
        <p:spPr>
          <a:xfrm>
            <a:off x="0" y="5410200"/>
            <a:ext cx="533400" cy="523220"/>
          </a:xfrm>
          <a:prstGeom prst="rect">
            <a:avLst/>
          </a:prstGeom>
          <a:noFill/>
        </p:spPr>
        <p:txBody>
          <a:bodyPr wrap="square" rtlCol="0">
            <a:spAutoFit/>
          </a:bodyPr>
          <a:lstStyle/>
          <a:p>
            <a:r>
              <a:rPr lang="pt-BR" sz="2800" b="1" dirty="0">
                <a:solidFill>
                  <a:srgbClr val="FF0000"/>
                </a:solidFill>
              </a:rPr>
              <a:t>F</a:t>
            </a:r>
          </a:p>
        </p:txBody>
      </p:sp>
    </p:spTree>
    <p:extLst>
      <p:ext uri="{BB962C8B-B14F-4D97-AF65-F5344CB8AC3E}">
        <p14:creationId xmlns:p14="http://schemas.microsoft.com/office/powerpoint/2010/main" val="3034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4">
            <a:extLst>
              <a:ext uri="{FF2B5EF4-FFF2-40B4-BE49-F238E27FC236}">
                <a16:creationId xmlns:a16="http://schemas.microsoft.com/office/drawing/2014/main" id="{82319558-F9EB-0BA9-2884-E68AC6BEC355}"/>
              </a:ext>
            </a:extLst>
          </p:cNvPr>
          <p:cNvSpPr txBox="1">
            <a:spLocks noChangeArrowheads="1"/>
          </p:cNvSpPr>
          <p:nvPr/>
        </p:nvSpPr>
        <p:spPr bwMode="auto">
          <a:xfrm>
            <a:off x="381000" y="381000"/>
            <a:ext cx="11506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lgn="just" eaLnBrk="1" hangingPunct="1">
              <a:spcBef>
                <a:spcPct val="0"/>
              </a:spcBef>
              <a:buClrTx/>
              <a:buSzTx/>
              <a:buFont typeface="Arial" panose="020B0604020202020204" pitchFamily="34" charset="0"/>
              <a:buChar char="•"/>
            </a:pPr>
            <a:r>
              <a:rPr lang="pt-BR" altLang="en-US" sz="3800" dirty="0">
                <a:latin typeface="Calibri" panose="020F0502020204030204" pitchFamily="34" charset="0"/>
                <a:ea typeface="Verdana" panose="020B0604030504040204" pitchFamily="34" charset="0"/>
                <a:cs typeface="Calibri" panose="020F0502020204030204" pitchFamily="34" charset="0"/>
              </a:rPr>
              <a:t>Gabarito errado: </a:t>
            </a:r>
          </a:p>
          <a:p>
            <a:pPr lvl="1"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O superávit primário pode aumentar com a despesa com juros caindo. Com isso, o déficit nominal seria menor. Portanto. não faz sentido falar em “recursos necessários”.</a:t>
            </a:r>
          </a:p>
          <a:p>
            <a:pPr lvl="1"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Nota: foi exatamente o que aconteceu</a:t>
            </a:r>
          </a:p>
          <a:p>
            <a:pPr lvl="2"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Despesa com juros em 2009 = 5,37</a:t>
            </a:r>
          </a:p>
          <a:p>
            <a:pPr lvl="2"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Despesa com juros em 2010 = 5,32</a:t>
            </a:r>
          </a:p>
          <a:p>
            <a:pPr lvl="2" algn="just" eaLnBrk="1" hangingPunct="1">
              <a:spcBef>
                <a:spcPct val="0"/>
              </a:spcBef>
              <a:buClrTx/>
              <a:buSzTx/>
              <a:buFont typeface="Arial" panose="020B0604020202020204" pitchFamily="34" charset="0"/>
              <a:buChar char="•"/>
            </a:pPr>
            <a:endParaRPr lang="pt-BR" altLang="en-US" sz="3800" b="0" dirty="0">
              <a:latin typeface="Calibri" panose="020F0502020204030204" pitchFamily="34" charset="0"/>
              <a:ea typeface="Verdana" panose="020B0604030504040204" pitchFamily="34" charset="0"/>
              <a:cs typeface="Calibri" panose="020F0502020204030204" pitchFamily="34" charset="0"/>
            </a:endParaRPr>
          </a:p>
          <a:p>
            <a:pPr marL="571500" indent="-571500" algn="just" eaLnBrk="1" hangingPunct="1">
              <a:spcBef>
                <a:spcPct val="0"/>
              </a:spcBef>
              <a:buClrTx/>
              <a:buSzTx/>
              <a:buFont typeface="Arial" panose="020B0604020202020204" pitchFamily="34" charset="0"/>
              <a:buChar char="•"/>
            </a:pPr>
            <a:r>
              <a:rPr lang="pt-BR" altLang="en-US" sz="3800" b="0" dirty="0">
                <a:latin typeface="Calibri" panose="020F0502020204030204" pitchFamily="34" charset="0"/>
                <a:ea typeface="Verdana" panose="020B0604030504040204" pitchFamily="34" charset="0"/>
                <a:cs typeface="Calibri" panose="020F0502020204030204" pitchFamily="34" charset="0"/>
              </a:rPr>
              <a:t>Veja os dados a seguir</a:t>
            </a:r>
          </a:p>
        </p:txBody>
      </p:sp>
    </p:spTree>
    <p:extLst>
      <p:ext uri="{BB962C8B-B14F-4D97-AF65-F5344CB8AC3E}">
        <p14:creationId xmlns:p14="http://schemas.microsoft.com/office/powerpoint/2010/main" val="353587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5E504BD-DE1E-F797-9A60-EA409BE7FC97}"/>
              </a:ext>
            </a:extLst>
          </p:cNvPr>
          <p:cNvSpPr txBox="1">
            <a:spLocks/>
          </p:cNvSpPr>
          <p:nvPr/>
        </p:nvSpPr>
        <p:spPr>
          <a:xfrm>
            <a:off x="1143000" y="228600"/>
            <a:ext cx="97536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A Importância do Resultado Primário</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6" name="Espaço Reservado para Conteúdo 2">
            <a:extLst>
              <a:ext uri="{FF2B5EF4-FFF2-40B4-BE49-F238E27FC236}">
                <a16:creationId xmlns:a16="http://schemas.microsoft.com/office/drawing/2014/main" id="{E4F46027-3A13-CCEC-F61F-96ED99DD9B0E}"/>
              </a:ext>
            </a:extLst>
          </p:cNvPr>
          <p:cNvSpPr txBox="1">
            <a:spLocks/>
          </p:cNvSpPr>
          <p:nvPr/>
        </p:nvSpPr>
        <p:spPr>
          <a:xfrm>
            <a:off x="152400" y="381000"/>
            <a:ext cx="11734800" cy="2590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endParaRPr lang="pt-BR" altLang="en-US" sz="3800" b="0" kern="0" dirty="0"/>
          </a:p>
          <a:p>
            <a:pPr algn="just">
              <a:buFont typeface="Arial" panose="020B0604020202020204" pitchFamily="34" charset="0"/>
              <a:buChar char="•"/>
            </a:pPr>
            <a:r>
              <a:rPr lang="pt-BR" altLang="en-US" sz="4000" b="1" kern="0" dirty="0">
                <a:latin typeface="Calibri" panose="020F0502020204030204" pitchFamily="34" charset="0"/>
                <a:cs typeface="Calibri" panose="020F0502020204030204" pitchFamily="34" charset="0"/>
              </a:rPr>
              <a:t>Exemplo:</a:t>
            </a:r>
          </a:p>
          <a:p>
            <a:pPr algn="just">
              <a:buFont typeface="Arial" panose="020B0604020202020204" pitchFamily="34" charset="0"/>
              <a:buChar char="•"/>
            </a:pPr>
            <a:endParaRPr lang="pt-BR" altLang="en-US" sz="600" b="1" kern="0" dirty="0"/>
          </a:p>
          <a:p>
            <a:pPr lvl="1" algn="just">
              <a:buFont typeface="Arial" panose="020B0604020202020204" pitchFamily="34" charset="0"/>
              <a:buChar char="•"/>
            </a:pPr>
            <a:r>
              <a:rPr lang="pt-BR" altLang="en-US" sz="3800" b="0" kern="0" dirty="0">
                <a:latin typeface="Calibri" panose="020F0502020204030204" pitchFamily="34" charset="0"/>
                <a:cs typeface="Calibri" panose="020F0502020204030204" pitchFamily="34" charset="0"/>
              </a:rPr>
              <a:t>Caso a despesa com juros seja igual a $100 e o resultado primário seja igual a zero, teremos um déficit nominal de $100, com a dívida pública aumentando em $100 entre os períodos t-1 e t.</a:t>
            </a:r>
          </a:p>
          <a:p>
            <a:pPr lvl="1" algn="just">
              <a:buFont typeface="Arial" panose="020B0604020202020204" pitchFamily="34" charset="0"/>
              <a:buChar char="•"/>
            </a:pPr>
            <a:endParaRPr lang="pt-BR" altLang="en-US" sz="400" b="0" kern="0" dirty="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altLang="en-US" sz="3800" b="0" kern="0" dirty="0">
                <a:latin typeface="Calibri" panose="020F0502020204030204" pitchFamily="34" charset="0"/>
                <a:cs typeface="Calibri" panose="020F0502020204030204" pitchFamily="34" charset="0"/>
              </a:rPr>
              <a:t>Caso o governo deseje manter a dívida constante, ele terá que gerar um superávit primário no valor de $100. Nesse caso, o déficit nominal será igual a zero e a dívida pública se manterá constante.</a:t>
            </a:r>
            <a:endParaRPr lang="en-US" altLang="en-US" sz="3800" b="0" kern="0" dirty="0">
              <a:latin typeface="Calibri" panose="020F0502020204030204" pitchFamily="34" charset="0"/>
              <a:cs typeface="Calibri" panose="020F0502020204030204" pitchFamily="34" charset="0"/>
            </a:endParaRPr>
          </a:p>
        </p:txBody>
      </p:sp>
      <p:graphicFrame>
        <p:nvGraphicFramePr>
          <p:cNvPr id="7" name="Object 14">
            <a:extLst>
              <a:ext uri="{FF2B5EF4-FFF2-40B4-BE49-F238E27FC236}">
                <a16:creationId xmlns:a16="http://schemas.microsoft.com/office/drawing/2014/main" id="{945DABF1-B437-922B-8041-991C39E20FF0}"/>
              </a:ext>
            </a:extLst>
          </p:cNvPr>
          <p:cNvGraphicFramePr>
            <a:graphicFrameLocks noChangeAspect="1"/>
          </p:cNvGraphicFramePr>
          <p:nvPr>
            <p:extLst>
              <p:ext uri="{D42A27DB-BD31-4B8C-83A1-F6EECF244321}">
                <p14:modId xmlns:p14="http://schemas.microsoft.com/office/powerpoint/2010/main" val="2020480403"/>
              </p:ext>
            </p:extLst>
          </p:nvPr>
        </p:nvGraphicFramePr>
        <p:xfrm>
          <a:off x="2701925" y="1057275"/>
          <a:ext cx="8782050" cy="828675"/>
        </p:xfrm>
        <a:graphic>
          <a:graphicData uri="http://schemas.openxmlformats.org/presentationml/2006/ole">
            <mc:AlternateContent xmlns:mc="http://schemas.openxmlformats.org/markup-compatibility/2006">
              <mc:Choice xmlns:v="urn:schemas-microsoft-com:vml" Requires="v">
                <p:oleObj name="Equation" r:id="rId2" imgW="2298600" imgH="241200" progId="Equation.DSMT4">
                  <p:embed/>
                </p:oleObj>
              </mc:Choice>
              <mc:Fallback>
                <p:oleObj name="Equation" r:id="rId2" imgW="2298600" imgH="241200" progId="Equation.DSMT4">
                  <p:embed/>
                  <p:pic>
                    <p:nvPicPr>
                      <p:cNvPr id="9220" name="Object 14"/>
                      <p:cNvPicPr>
                        <a:picLocks noChangeAspect="1" noChangeArrowheads="1"/>
                      </p:cNvPicPr>
                      <p:nvPr/>
                    </p:nvPicPr>
                    <p:blipFill>
                      <a:blip r:embed="rId3"/>
                      <a:srcRect/>
                      <a:stretch>
                        <a:fillRect/>
                      </a:stretch>
                    </p:blipFill>
                    <p:spPr bwMode="auto">
                      <a:xfrm>
                        <a:off x="2701925" y="1057275"/>
                        <a:ext cx="8782050" cy="828675"/>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1330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8C15BF68-A855-23E6-E387-C76CBEDAF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524000"/>
            <a:ext cx="8888696" cy="279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B8B9DC4F-0DDE-039F-4765-5773CD2DC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43400"/>
            <a:ext cx="5791200" cy="246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a:extLst>
              <a:ext uri="{FF2B5EF4-FFF2-40B4-BE49-F238E27FC236}">
                <a16:creationId xmlns:a16="http://schemas.microsoft.com/office/drawing/2014/main" id="{84037CA7-BB56-25CA-BB39-74A117BE3C1D}"/>
              </a:ext>
            </a:extLst>
          </p:cNvPr>
          <p:cNvGraphicFramePr>
            <a:graphicFrameLocks/>
          </p:cNvGraphicFramePr>
          <p:nvPr>
            <p:extLst>
              <p:ext uri="{D42A27DB-BD31-4B8C-83A1-F6EECF244321}">
                <p14:modId xmlns:p14="http://schemas.microsoft.com/office/powerpoint/2010/main" val="2185762398"/>
              </p:ext>
            </p:extLst>
          </p:nvPr>
        </p:nvGraphicFramePr>
        <p:xfrm>
          <a:off x="2555875" y="312738"/>
          <a:ext cx="8188325" cy="1058862"/>
        </p:xfrm>
        <a:graphic>
          <a:graphicData uri="http://schemas.openxmlformats.org/presentationml/2006/ole">
            <mc:AlternateContent xmlns:mc="http://schemas.openxmlformats.org/markup-compatibility/2006">
              <mc:Choice xmlns:v="urn:schemas-microsoft-com:vml" Requires="v">
                <p:oleObj name="Equation" r:id="rId4" imgW="2209680" imgH="279360" progId="Equation.DSMT4">
                  <p:embed/>
                </p:oleObj>
              </mc:Choice>
              <mc:Fallback>
                <p:oleObj name="Equation" r:id="rId4" imgW="2209680" imgH="279360" progId="Equation.DSMT4">
                  <p:embed/>
                  <p:pic>
                    <p:nvPicPr>
                      <p:cNvPr id="6" name="Object 2"/>
                      <p:cNvPicPr>
                        <a:picLocks noChangeArrowheads="1"/>
                      </p:cNvPicPr>
                      <p:nvPr/>
                    </p:nvPicPr>
                    <p:blipFill>
                      <a:blip r:embed="rId5"/>
                      <a:srcRect/>
                      <a:stretch>
                        <a:fillRect/>
                      </a:stretch>
                    </p:blipFill>
                    <p:spPr bwMode="auto">
                      <a:xfrm>
                        <a:off x="2555875" y="312738"/>
                        <a:ext cx="8188325" cy="1058862"/>
                      </a:xfrm>
                      <a:prstGeom prst="rect">
                        <a:avLst/>
                      </a:prstGeom>
                      <a:noFill/>
                      <a:ln w="9525">
                        <a:noFill/>
                        <a:miter lim="800000"/>
                        <a:headEnd/>
                        <a:tailEnd/>
                      </a:ln>
                    </p:spPr>
                  </p:pic>
                </p:oleObj>
              </mc:Fallback>
            </mc:AlternateContent>
          </a:graphicData>
        </a:graphic>
      </p:graphicFrame>
      <p:sp>
        <p:nvSpPr>
          <p:cNvPr id="6" name="Colchete Direito 5">
            <a:extLst>
              <a:ext uri="{FF2B5EF4-FFF2-40B4-BE49-F238E27FC236}">
                <a16:creationId xmlns:a16="http://schemas.microsoft.com/office/drawing/2014/main" id="{6A9B4A1D-618D-E190-6E27-B1F564C3E038}"/>
              </a:ext>
            </a:extLst>
          </p:cNvPr>
          <p:cNvSpPr/>
          <p:nvPr/>
        </p:nvSpPr>
        <p:spPr bwMode="auto">
          <a:xfrm rot="5400000">
            <a:off x="4623593" y="-772319"/>
            <a:ext cx="90488" cy="4073525"/>
          </a:xfrm>
          <a:prstGeom prst="rightBracke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Colchete Direito 6">
            <a:extLst>
              <a:ext uri="{FF2B5EF4-FFF2-40B4-BE49-F238E27FC236}">
                <a16:creationId xmlns:a16="http://schemas.microsoft.com/office/drawing/2014/main" id="{4D6A33E9-E9D6-69C7-1818-455C5CE8E911}"/>
              </a:ext>
            </a:extLst>
          </p:cNvPr>
          <p:cNvSpPr/>
          <p:nvPr/>
        </p:nvSpPr>
        <p:spPr bwMode="auto">
          <a:xfrm rot="5400000">
            <a:off x="7607332" y="658844"/>
            <a:ext cx="61912" cy="1182624"/>
          </a:xfrm>
          <a:prstGeom prst="rightBracke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8" name="Colchete Direito 7">
            <a:extLst>
              <a:ext uri="{FF2B5EF4-FFF2-40B4-BE49-F238E27FC236}">
                <a16:creationId xmlns:a16="http://schemas.microsoft.com/office/drawing/2014/main" id="{914EA48B-ACD0-7779-C696-BF7A5161A07B}"/>
              </a:ext>
            </a:extLst>
          </p:cNvPr>
          <p:cNvSpPr/>
          <p:nvPr/>
        </p:nvSpPr>
        <p:spPr bwMode="auto">
          <a:xfrm rot="5400000">
            <a:off x="9664732" y="201644"/>
            <a:ext cx="61912" cy="2097024"/>
          </a:xfrm>
          <a:prstGeom prst="rightBracket">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9" name="Conector de Seta Reta 8">
            <a:extLst>
              <a:ext uri="{FF2B5EF4-FFF2-40B4-BE49-F238E27FC236}">
                <a16:creationId xmlns:a16="http://schemas.microsoft.com/office/drawing/2014/main" id="{C805AE49-0D71-55F3-DF48-43F678E8495F}"/>
              </a:ext>
            </a:extLst>
          </p:cNvPr>
          <p:cNvCxnSpPr/>
          <p:nvPr/>
        </p:nvCxnSpPr>
        <p:spPr bwMode="auto">
          <a:xfrm>
            <a:off x="5943600" y="1295400"/>
            <a:ext cx="228600" cy="7000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0" name="Conector de Seta Reta 9">
            <a:extLst>
              <a:ext uri="{FF2B5EF4-FFF2-40B4-BE49-F238E27FC236}">
                <a16:creationId xmlns:a16="http://schemas.microsoft.com/office/drawing/2014/main" id="{6CF111DE-C9C4-6236-C1E5-EC9DFED3C958}"/>
              </a:ext>
            </a:extLst>
          </p:cNvPr>
          <p:cNvCxnSpPr/>
          <p:nvPr/>
        </p:nvCxnSpPr>
        <p:spPr bwMode="auto">
          <a:xfrm>
            <a:off x="7543800" y="1281112"/>
            <a:ext cx="0" cy="39528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Conector de Seta Reta 10">
            <a:extLst>
              <a:ext uri="{FF2B5EF4-FFF2-40B4-BE49-F238E27FC236}">
                <a16:creationId xmlns:a16="http://schemas.microsoft.com/office/drawing/2014/main" id="{8369088F-C040-723C-0B7D-A21AB04144D0}"/>
              </a:ext>
            </a:extLst>
          </p:cNvPr>
          <p:cNvCxnSpPr>
            <a:cxnSpLocks/>
          </p:cNvCxnSpPr>
          <p:nvPr/>
        </p:nvCxnSpPr>
        <p:spPr bwMode="auto">
          <a:xfrm flipH="1">
            <a:off x="8726425" y="1281112"/>
            <a:ext cx="798575" cy="33337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404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CF4E4276-886D-D3B2-4278-4CD6C7DEFFF5}"/>
              </a:ext>
            </a:extLst>
          </p:cNvPr>
          <p:cNvSpPr txBox="1">
            <a:spLocks/>
          </p:cNvSpPr>
          <p:nvPr/>
        </p:nvSpPr>
        <p:spPr bwMode="auto">
          <a:xfrm>
            <a:off x="212035" y="259111"/>
            <a:ext cx="1176793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rmAutofit lnSpcReduction="1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4200" kern="0" dirty="0">
                <a:latin typeface="Calibri" panose="020F0502020204030204" pitchFamily="34" charset="0"/>
                <a:cs typeface="Calibri" panose="020F0502020204030204" pitchFamily="34" charset="0"/>
              </a:rPr>
              <a:t>25</a:t>
            </a:r>
            <a:r>
              <a:rPr lang="pt-BR" sz="4200" b="1" kern="0" dirty="0">
                <a:latin typeface="Calibri" panose="020F0502020204030204" pitchFamily="34" charset="0"/>
                <a:cs typeface="Calibri" panose="020F0502020204030204" pitchFamily="34" charset="0"/>
              </a:rPr>
              <a:t>) CEBRASPE (CESPE) - Ana GRS (SLU DF)/SLU DF/Economia/2019 </a:t>
            </a:r>
          </a:p>
        </p:txBody>
      </p:sp>
      <p:sp>
        <p:nvSpPr>
          <p:cNvPr id="4" name="Espaço Reservado para Conteúdo 2">
            <a:extLst>
              <a:ext uri="{FF2B5EF4-FFF2-40B4-BE49-F238E27FC236}">
                <a16:creationId xmlns:a16="http://schemas.microsoft.com/office/drawing/2014/main" id="{8A8397F9-7F16-7944-7F4F-867EE12AD718}"/>
              </a:ext>
            </a:extLst>
          </p:cNvPr>
          <p:cNvSpPr txBox="1">
            <a:spLocks/>
          </p:cNvSpPr>
          <p:nvPr/>
        </p:nvSpPr>
        <p:spPr>
          <a:xfrm>
            <a:off x="304800" y="1547332"/>
            <a:ext cx="11675165" cy="4351338"/>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200" b="0" kern="0" dirty="0">
                <a:latin typeface="Calibri" panose="020F0502020204030204" pitchFamily="34" charset="0"/>
                <a:cs typeface="Calibri" panose="020F0502020204030204" pitchFamily="34" charset="0"/>
              </a:rPr>
              <a:t>Com relação à atuação do governo na economia, particularmente no endividamento público, julgue o item que se segue.</a:t>
            </a:r>
          </a:p>
          <a:p>
            <a:pPr algn="just"/>
            <a:r>
              <a:rPr lang="pt-BR" sz="3200" b="0" kern="0" dirty="0">
                <a:latin typeface="Calibri" panose="020F0502020204030204" pitchFamily="34" charset="0"/>
                <a:cs typeface="Calibri" panose="020F0502020204030204" pitchFamily="34" charset="0"/>
              </a:rPr>
              <a:t>Conceito adotado pelo Fundo Monetário Internacional, a necessidade de financiamento do setor público (NFSP) desconsidera os gastos com empresas estatais.</a:t>
            </a:r>
          </a:p>
          <a:p>
            <a:pPr marL="0" indent="0" algn="just">
              <a:buFontTx/>
              <a:buNone/>
            </a:pPr>
            <a:r>
              <a:rPr lang="pt-BR" sz="3200" b="0" kern="0" dirty="0">
                <a:latin typeface="Calibri" panose="020F0502020204030204" pitchFamily="34" charset="0"/>
                <a:cs typeface="Calibri" panose="020F0502020204030204" pitchFamily="34" charset="0"/>
              </a:rPr>
              <a:t>(  ) Certo</a:t>
            </a:r>
          </a:p>
          <a:p>
            <a:pPr marL="0" indent="0" algn="just">
              <a:buFontTx/>
              <a:buNone/>
            </a:pPr>
            <a:r>
              <a:rPr lang="pt-BR" sz="3200" b="0" kern="0" dirty="0">
                <a:latin typeface="Calibri" panose="020F0502020204030204" pitchFamily="34" charset="0"/>
                <a:cs typeface="Calibri" panose="020F0502020204030204" pitchFamily="34" charset="0"/>
              </a:rPr>
              <a:t>(  ) Errado </a:t>
            </a:r>
          </a:p>
        </p:txBody>
      </p:sp>
      <p:sp>
        <p:nvSpPr>
          <p:cNvPr id="5" name="CaixaDeTexto 4">
            <a:extLst>
              <a:ext uri="{FF2B5EF4-FFF2-40B4-BE49-F238E27FC236}">
                <a16:creationId xmlns:a16="http://schemas.microsoft.com/office/drawing/2014/main" id="{0010BBF9-F881-AA03-FE07-4F1E73102D26}"/>
              </a:ext>
            </a:extLst>
          </p:cNvPr>
          <p:cNvSpPr txBox="1"/>
          <p:nvPr/>
        </p:nvSpPr>
        <p:spPr>
          <a:xfrm>
            <a:off x="380999" y="4829942"/>
            <a:ext cx="413703" cy="523220"/>
          </a:xfrm>
          <a:prstGeom prst="rect">
            <a:avLst/>
          </a:prstGeom>
          <a:noFill/>
        </p:spPr>
        <p:txBody>
          <a:bodyPr wrap="square" rtlCol="0">
            <a:spAutoFit/>
          </a:bodyPr>
          <a:lstStyle/>
          <a:p>
            <a:r>
              <a:rPr lang="pt-BR" sz="2800" b="1" dirty="0">
                <a:solidFill>
                  <a:srgbClr val="FF0000"/>
                </a:solidFill>
              </a:rPr>
              <a:t>X</a:t>
            </a:r>
          </a:p>
        </p:txBody>
      </p:sp>
      <p:sp>
        <p:nvSpPr>
          <p:cNvPr id="6" name="Espaço Reservado para Conteúdo 2">
            <a:extLst>
              <a:ext uri="{FF2B5EF4-FFF2-40B4-BE49-F238E27FC236}">
                <a16:creationId xmlns:a16="http://schemas.microsoft.com/office/drawing/2014/main" id="{F32FF21C-B26D-973A-8100-0A92E65EF312}"/>
              </a:ext>
            </a:extLst>
          </p:cNvPr>
          <p:cNvSpPr txBox="1">
            <a:spLocks/>
          </p:cNvSpPr>
          <p:nvPr/>
        </p:nvSpPr>
        <p:spPr bwMode="auto">
          <a:xfrm>
            <a:off x="2071784" y="4313587"/>
            <a:ext cx="9984380" cy="18586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sz="2800" kern="0" dirty="0">
                <a:solidFill>
                  <a:srgbClr val="FF0000"/>
                </a:solidFill>
                <a:latin typeface="Calibri" panose="020F0502020204030204" pitchFamily="34" charset="0"/>
                <a:cs typeface="Calibri" panose="020F0502020204030204" pitchFamily="34" charset="0"/>
              </a:rPr>
              <a:t>NFSP considera despesas menos receitas do governo central, governos estaduais, governos municipais e empresas estatais não financeiras.</a:t>
            </a:r>
          </a:p>
          <a:p>
            <a:pPr lvl="1" algn="just">
              <a:buFont typeface="Arial" panose="020B0604020202020204" pitchFamily="34" charset="0"/>
              <a:buChar char="•"/>
            </a:pPr>
            <a:r>
              <a:rPr lang="pt-BR" sz="2600" dirty="0">
                <a:solidFill>
                  <a:srgbClr val="FF0000"/>
                </a:solidFill>
                <a:latin typeface="Calibri" panose="020F0502020204030204" pitchFamily="34" charset="0"/>
                <a:cs typeface="Calibri" panose="020F0502020204030204" pitchFamily="34" charset="0"/>
              </a:rPr>
              <a:t>Petrobrás e Grupo Eletrobrás saíram dessas estatísticas em 2009.</a:t>
            </a:r>
            <a:endParaRPr lang="pt-BR" sz="2600" kern="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68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2905971-09E5-214A-22DB-B1DCFBB94A4A}"/>
              </a:ext>
            </a:extLst>
          </p:cNvPr>
          <p:cNvSpPr txBox="1">
            <a:spLocks/>
          </p:cNvSpPr>
          <p:nvPr/>
        </p:nvSpPr>
        <p:spPr bwMode="auto">
          <a:xfrm>
            <a:off x="212035" y="285615"/>
            <a:ext cx="1176793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rmAutofit lnSpcReduction="1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4200" kern="0" dirty="0">
                <a:latin typeface="Calibri" panose="020F0502020204030204" pitchFamily="34" charset="0"/>
                <a:cs typeface="Calibri" panose="020F0502020204030204" pitchFamily="34" charset="0"/>
              </a:rPr>
              <a:t>26</a:t>
            </a:r>
            <a:r>
              <a:rPr lang="pt-BR" sz="4200" b="1" kern="0" dirty="0">
                <a:latin typeface="Calibri" panose="020F0502020204030204" pitchFamily="34" charset="0"/>
                <a:cs typeface="Calibri" panose="020F0502020204030204" pitchFamily="34" charset="0"/>
              </a:rPr>
              <a:t>) CEBRASPE (CESPE) - Ana GRS (SLU DF)/SLU DF/Economia/2019 </a:t>
            </a:r>
          </a:p>
        </p:txBody>
      </p:sp>
      <p:sp>
        <p:nvSpPr>
          <p:cNvPr id="4" name="Espaço Reservado para Conteúdo 2">
            <a:extLst>
              <a:ext uri="{FF2B5EF4-FFF2-40B4-BE49-F238E27FC236}">
                <a16:creationId xmlns:a16="http://schemas.microsoft.com/office/drawing/2014/main" id="{FFAA5794-0FD3-E2D8-A29D-9264AC6D30B2}"/>
              </a:ext>
            </a:extLst>
          </p:cNvPr>
          <p:cNvSpPr txBox="1">
            <a:spLocks/>
          </p:cNvSpPr>
          <p:nvPr/>
        </p:nvSpPr>
        <p:spPr>
          <a:xfrm>
            <a:off x="212034" y="1613591"/>
            <a:ext cx="11767929" cy="4351338"/>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000" b="0" kern="0" dirty="0">
                <a:latin typeface="Calibri" panose="020F0502020204030204" pitchFamily="34" charset="0"/>
                <a:cs typeface="Calibri" panose="020F0502020204030204" pitchFamily="34" charset="0"/>
              </a:rPr>
              <a:t>A respeito da evolução do déficit público e da dívida pública, julgue o item a seguir.</a:t>
            </a:r>
          </a:p>
          <a:p>
            <a:pPr algn="just"/>
            <a:r>
              <a:rPr lang="pt-BR" sz="3000" b="0" kern="0" dirty="0">
                <a:latin typeface="Calibri" panose="020F0502020204030204" pitchFamily="34" charset="0"/>
                <a:cs typeface="Calibri" panose="020F0502020204030204" pitchFamily="34" charset="0"/>
              </a:rPr>
              <a:t>Apesar de aumentos consideráveis em anos de crise, o custo médio de captação da dívida tem-se apresentado nos menores níveis, tendo atingido, em 2018, o mínimo na série histórica, mantida desde 2006</a:t>
            </a:r>
          </a:p>
          <a:p>
            <a:pPr marL="0" indent="0" algn="just">
              <a:buFontTx/>
              <a:buNone/>
            </a:pPr>
            <a:r>
              <a:rPr lang="pt-BR" sz="3000" b="0" kern="0" dirty="0">
                <a:latin typeface="Calibri" panose="020F0502020204030204" pitchFamily="34" charset="0"/>
                <a:cs typeface="Calibri" panose="020F0502020204030204" pitchFamily="34" charset="0"/>
              </a:rPr>
              <a:t>(  ) Certo</a:t>
            </a:r>
          </a:p>
          <a:p>
            <a:pPr marL="0" indent="0" algn="just">
              <a:buFontTx/>
              <a:buNone/>
            </a:pPr>
            <a:r>
              <a:rPr lang="pt-BR" sz="3000" b="0" kern="0" dirty="0">
                <a:latin typeface="Calibri" panose="020F0502020204030204" pitchFamily="34" charset="0"/>
                <a:cs typeface="Calibri" panose="020F0502020204030204" pitchFamily="34" charset="0"/>
              </a:rPr>
              <a:t>(  ) Errado </a:t>
            </a:r>
          </a:p>
        </p:txBody>
      </p:sp>
      <p:sp>
        <p:nvSpPr>
          <p:cNvPr id="5" name="CaixaDeTexto 4">
            <a:extLst>
              <a:ext uri="{FF2B5EF4-FFF2-40B4-BE49-F238E27FC236}">
                <a16:creationId xmlns:a16="http://schemas.microsoft.com/office/drawing/2014/main" id="{0A87510C-9FA7-2C42-34C3-08BE358D47F8}"/>
              </a:ext>
            </a:extLst>
          </p:cNvPr>
          <p:cNvSpPr txBox="1"/>
          <p:nvPr/>
        </p:nvSpPr>
        <p:spPr>
          <a:xfrm>
            <a:off x="304800" y="4114800"/>
            <a:ext cx="410818" cy="523220"/>
          </a:xfrm>
          <a:prstGeom prst="rect">
            <a:avLst/>
          </a:prstGeom>
          <a:noFill/>
        </p:spPr>
        <p:txBody>
          <a:bodyPr wrap="square" rtlCol="0">
            <a:spAutoFit/>
          </a:bodyPr>
          <a:lstStyle/>
          <a:p>
            <a:r>
              <a:rPr lang="pt-BR" sz="2800" b="1" dirty="0">
                <a:solidFill>
                  <a:srgbClr val="FF0000"/>
                </a:solidFill>
                <a:latin typeface="Calibri" panose="020F0502020204030204" pitchFamily="34" charset="0"/>
                <a:cs typeface="Calibri" panose="020F0502020204030204" pitchFamily="34" charset="0"/>
              </a:rPr>
              <a:t>X</a:t>
            </a:r>
          </a:p>
        </p:txBody>
      </p:sp>
      <p:sp>
        <p:nvSpPr>
          <p:cNvPr id="6" name="Espaço Reservado para Conteúdo 2">
            <a:extLst>
              <a:ext uri="{FF2B5EF4-FFF2-40B4-BE49-F238E27FC236}">
                <a16:creationId xmlns:a16="http://schemas.microsoft.com/office/drawing/2014/main" id="{48048D37-2DF0-5A35-AF82-0110D3CC98CC}"/>
              </a:ext>
            </a:extLst>
          </p:cNvPr>
          <p:cNvSpPr txBox="1">
            <a:spLocks/>
          </p:cNvSpPr>
          <p:nvPr/>
        </p:nvSpPr>
        <p:spPr bwMode="auto">
          <a:xfrm>
            <a:off x="1829936" y="4247814"/>
            <a:ext cx="10151163" cy="222967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Wingdings" panose="05000000000000000000" pitchFamily="2" charset="2"/>
              <a:buChar char="§"/>
            </a:pPr>
            <a:r>
              <a:rPr lang="pt-BR" sz="2600" kern="0" dirty="0">
                <a:solidFill>
                  <a:srgbClr val="FF0000"/>
                </a:solidFill>
                <a:latin typeface="Calibri" panose="020F0502020204030204" pitchFamily="34" charset="0"/>
                <a:cs typeface="Calibri" panose="020F0502020204030204" pitchFamily="34" charset="0"/>
              </a:rPr>
              <a:t>Observem que a questão é de 2019.</a:t>
            </a:r>
          </a:p>
          <a:p>
            <a:pPr algn="just">
              <a:buFont typeface="Wingdings" panose="05000000000000000000" pitchFamily="2" charset="2"/>
              <a:buChar char="§"/>
            </a:pPr>
            <a:r>
              <a:rPr lang="pt-BR" sz="2600" kern="0" dirty="0">
                <a:solidFill>
                  <a:srgbClr val="FF0000"/>
                </a:solidFill>
                <a:latin typeface="Calibri" panose="020F0502020204030204" pitchFamily="34" charset="0"/>
                <a:cs typeface="Calibri" panose="020F0502020204030204" pitchFamily="34" charset="0"/>
              </a:rPr>
              <a:t>A taxa Selic tem diminuído nos últimos anos (hoje está em 2% a.a.).</a:t>
            </a:r>
          </a:p>
          <a:p>
            <a:pPr algn="just">
              <a:buFont typeface="Wingdings" panose="05000000000000000000" pitchFamily="2" charset="2"/>
              <a:buChar char="§"/>
            </a:pPr>
            <a:r>
              <a:rPr lang="pt-BR" sz="2600" kern="0" dirty="0">
                <a:solidFill>
                  <a:srgbClr val="FF0000"/>
                </a:solidFill>
                <a:latin typeface="Calibri" panose="020F0502020204030204" pitchFamily="34" charset="0"/>
                <a:cs typeface="Calibri" panose="020F0502020204030204" pitchFamily="34" charset="0"/>
              </a:rPr>
              <a:t>Claro, o custo de captação (endividar-se) diminuiu consideravelmente, principalmente quando comparamos com os períodos de crise, como 1997, 1998, 2002, 2007, 2014/15...</a:t>
            </a:r>
          </a:p>
        </p:txBody>
      </p:sp>
    </p:spTree>
    <p:extLst>
      <p:ext uri="{BB962C8B-B14F-4D97-AF65-F5344CB8AC3E}">
        <p14:creationId xmlns:p14="http://schemas.microsoft.com/office/powerpoint/2010/main" val="338373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89FA941-53A3-6068-EE70-C165E3463E12}"/>
              </a:ext>
            </a:extLst>
          </p:cNvPr>
          <p:cNvPicPr>
            <a:picLocks noChangeAspect="1"/>
          </p:cNvPicPr>
          <p:nvPr/>
        </p:nvPicPr>
        <p:blipFill>
          <a:blip r:embed="rId2"/>
          <a:stretch>
            <a:fillRect/>
          </a:stretch>
        </p:blipFill>
        <p:spPr>
          <a:xfrm>
            <a:off x="-1" y="169793"/>
            <a:ext cx="12192001" cy="6527243"/>
          </a:xfrm>
          <a:prstGeom prst="rect">
            <a:avLst/>
          </a:prstGeom>
        </p:spPr>
      </p:pic>
      <p:sp>
        <p:nvSpPr>
          <p:cNvPr id="5" name="Elipse 4">
            <a:extLst>
              <a:ext uri="{FF2B5EF4-FFF2-40B4-BE49-F238E27FC236}">
                <a16:creationId xmlns:a16="http://schemas.microsoft.com/office/drawing/2014/main" id="{676267E4-4929-C685-03D9-78AAA64AB38E}"/>
              </a:ext>
            </a:extLst>
          </p:cNvPr>
          <p:cNvSpPr/>
          <p:nvPr/>
        </p:nvSpPr>
        <p:spPr>
          <a:xfrm flipH="1">
            <a:off x="1523999" y="2597425"/>
            <a:ext cx="543337" cy="596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a:extLst>
              <a:ext uri="{FF2B5EF4-FFF2-40B4-BE49-F238E27FC236}">
                <a16:creationId xmlns:a16="http://schemas.microsoft.com/office/drawing/2014/main" id="{C9CCA4C1-298A-3B03-18FE-590EA59C75AB}"/>
              </a:ext>
            </a:extLst>
          </p:cNvPr>
          <p:cNvSpPr/>
          <p:nvPr/>
        </p:nvSpPr>
        <p:spPr>
          <a:xfrm flipH="1">
            <a:off x="2093839" y="2478155"/>
            <a:ext cx="424074" cy="868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a:extLst>
              <a:ext uri="{FF2B5EF4-FFF2-40B4-BE49-F238E27FC236}">
                <a16:creationId xmlns:a16="http://schemas.microsoft.com/office/drawing/2014/main" id="{98EF5F67-BAF6-D578-2BDE-AC61A9638E7C}"/>
              </a:ext>
            </a:extLst>
          </p:cNvPr>
          <p:cNvSpPr/>
          <p:nvPr/>
        </p:nvSpPr>
        <p:spPr>
          <a:xfrm flipH="1">
            <a:off x="3882886" y="3717232"/>
            <a:ext cx="596348" cy="735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a:extLst>
              <a:ext uri="{FF2B5EF4-FFF2-40B4-BE49-F238E27FC236}">
                <a16:creationId xmlns:a16="http://schemas.microsoft.com/office/drawing/2014/main" id="{3A9F0E9C-CB02-1CDD-BBBA-C810C2082FE3}"/>
              </a:ext>
            </a:extLst>
          </p:cNvPr>
          <p:cNvSpPr/>
          <p:nvPr/>
        </p:nvSpPr>
        <p:spPr>
          <a:xfrm flipH="1">
            <a:off x="6235148" y="4558744"/>
            <a:ext cx="596348" cy="735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a16="http://schemas.microsoft.com/office/drawing/2014/main" id="{01AE0511-E292-25F1-D74D-1D55540E6CC8}"/>
              </a:ext>
            </a:extLst>
          </p:cNvPr>
          <p:cNvSpPr/>
          <p:nvPr/>
        </p:nvSpPr>
        <p:spPr>
          <a:xfrm flipH="1">
            <a:off x="9130750" y="4538867"/>
            <a:ext cx="1404728" cy="735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001471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E8D5CBA7-5C4D-4AB8-7F6C-AAAC0E4E84CD}"/>
              </a:ext>
            </a:extLst>
          </p:cNvPr>
          <p:cNvSpPr/>
          <p:nvPr/>
        </p:nvSpPr>
        <p:spPr>
          <a:xfrm>
            <a:off x="228600" y="3316753"/>
            <a:ext cx="530087" cy="51683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Calibri" panose="020F0502020204030204" pitchFamily="34" charset="0"/>
              <a:cs typeface="Calibri" panose="020F0502020204030204" pitchFamily="34" charset="0"/>
            </a:endParaRPr>
          </a:p>
        </p:txBody>
      </p:sp>
      <p:sp>
        <p:nvSpPr>
          <p:cNvPr id="4" name="Título 1">
            <a:extLst>
              <a:ext uri="{FF2B5EF4-FFF2-40B4-BE49-F238E27FC236}">
                <a16:creationId xmlns:a16="http://schemas.microsoft.com/office/drawing/2014/main" id="{4E78B480-4AEA-7E74-69CA-26EA2B420272}"/>
              </a:ext>
            </a:extLst>
          </p:cNvPr>
          <p:cNvSpPr txBox="1">
            <a:spLocks/>
          </p:cNvSpPr>
          <p:nvPr/>
        </p:nvSpPr>
        <p:spPr bwMode="auto">
          <a:xfrm>
            <a:off x="291548" y="274637"/>
            <a:ext cx="1162215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rmAutofit lnSpcReduction="1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4200" kern="0" dirty="0">
                <a:latin typeface="Calibri" panose="020F0502020204030204" pitchFamily="34" charset="0"/>
                <a:cs typeface="Calibri" panose="020F0502020204030204" pitchFamily="34" charset="0"/>
              </a:rPr>
              <a:t>27</a:t>
            </a:r>
            <a:r>
              <a:rPr lang="pt-BR" sz="4200" b="1" kern="0" dirty="0">
                <a:latin typeface="Calibri" panose="020F0502020204030204" pitchFamily="34" charset="0"/>
                <a:cs typeface="Calibri" panose="020F0502020204030204" pitchFamily="34" charset="0"/>
              </a:rPr>
              <a:t>) CEBRASPE (CESPE) - ACE (TCE-RO)/ TCE-RO/ Economia/2019 </a:t>
            </a:r>
          </a:p>
        </p:txBody>
      </p:sp>
      <p:sp>
        <p:nvSpPr>
          <p:cNvPr id="5" name="Espaço Reservado para Conteúdo 2">
            <a:extLst>
              <a:ext uri="{FF2B5EF4-FFF2-40B4-BE49-F238E27FC236}">
                <a16:creationId xmlns:a16="http://schemas.microsoft.com/office/drawing/2014/main" id="{F2CD2BCE-2245-4018-0E22-BABD20A94554}"/>
              </a:ext>
            </a:extLst>
          </p:cNvPr>
          <p:cNvSpPr txBox="1">
            <a:spLocks/>
          </p:cNvSpPr>
          <p:nvPr/>
        </p:nvSpPr>
        <p:spPr>
          <a:xfrm>
            <a:off x="291548" y="1520825"/>
            <a:ext cx="11714922" cy="5091317"/>
          </a:xfrm>
          <a:prstGeom prst="rect">
            <a:avLst/>
          </a:prstGeom>
        </p:spPr>
        <p:txBody>
          <a:bodyPr>
            <a:noAutofit/>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2700" b="0" kern="0" dirty="0">
                <a:latin typeface="Calibri" panose="020F0502020204030204" pitchFamily="34" charset="0"/>
                <a:cs typeface="Calibri" panose="020F0502020204030204" pitchFamily="34" charset="0"/>
              </a:rPr>
              <a:t>No Brasil, a dívida pública tem passado por várias fases, gerando tanto elevação quanto diminuição da relação dívida/PIB, o que tem influenciado sobremaneira a qualidade de vida dos brasileiros. A respeito da relação dívida/PIB ao longo da história brasileira, assinale a opção </a:t>
            </a:r>
            <a:r>
              <a:rPr lang="pt-BR" sz="2700" b="1" kern="0" dirty="0">
                <a:latin typeface="Calibri" panose="020F0502020204030204" pitchFamily="34" charset="0"/>
                <a:cs typeface="Calibri" panose="020F0502020204030204" pitchFamily="34" charset="0"/>
              </a:rPr>
              <a:t>correta.</a:t>
            </a:r>
          </a:p>
          <a:p>
            <a:pPr marL="514350" indent="-514350" algn="just">
              <a:buFont typeface="+mj-lt"/>
              <a:buAutoNum type="alphaLcParenR"/>
            </a:pPr>
            <a:r>
              <a:rPr lang="pt-BR" sz="2700" b="0" kern="0" dirty="0">
                <a:latin typeface="Calibri" panose="020F0502020204030204" pitchFamily="34" charset="0"/>
                <a:cs typeface="Calibri" panose="020F0502020204030204" pitchFamily="34" charset="0"/>
              </a:rPr>
              <a:t>O início da década de 80 do século passado foi um período de forte déficit fiscal e estagnação econômica, o que elevou a relação dívida/PIB.</a:t>
            </a:r>
          </a:p>
          <a:p>
            <a:pPr marL="514350" indent="-514350" algn="just">
              <a:buFont typeface="+mj-lt"/>
              <a:buAutoNum type="alphaLcParenR"/>
            </a:pPr>
            <a:endParaRPr lang="pt-BR" sz="2700" b="0" kern="0" dirty="0">
              <a:latin typeface="Calibri" panose="020F0502020204030204" pitchFamily="34" charset="0"/>
              <a:cs typeface="Calibri" panose="020F0502020204030204" pitchFamily="34" charset="0"/>
            </a:endParaRPr>
          </a:p>
          <a:p>
            <a:pPr marL="0" indent="0" algn="just">
              <a:buFontTx/>
              <a:buNone/>
            </a:pPr>
            <a:endParaRPr lang="pt-BR" sz="2700" b="0" kern="0" dirty="0">
              <a:latin typeface="Calibri" panose="020F0502020204030204" pitchFamily="34" charset="0"/>
              <a:cs typeface="Calibri" panose="020F0502020204030204" pitchFamily="34" charset="0"/>
            </a:endParaRPr>
          </a:p>
          <a:p>
            <a:pPr marL="514350" indent="-514350" algn="just">
              <a:buFont typeface="+mj-lt"/>
              <a:buAutoNum type="alphaLcParenR" startAt="2"/>
            </a:pPr>
            <a:r>
              <a:rPr lang="pt-BR" sz="2700" b="0" kern="0" dirty="0">
                <a:latin typeface="Calibri" panose="020F0502020204030204" pitchFamily="34" charset="0"/>
                <a:cs typeface="Calibri" panose="020F0502020204030204" pitchFamily="34" charset="0"/>
              </a:rPr>
              <a:t>De 2003 a 2006, a relação dívida/PIB voltou a ficar em patamares semelhantes aos do início da década de 80 do século XX.</a:t>
            </a:r>
          </a:p>
        </p:txBody>
      </p:sp>
      <p:sp>
        <p:nvSpPr>
          <p:cNvPr id="6" name="CaixaDeTexto 5">
            <a:extLst>
              <a:ext uri="{FF2B5EF4-FFF2-40B4-BE49-F238E27FC236}">
                <a16:creationId xmlns:a16="http://schemas.microsoft.com/office/drawing/2014/main" id="{814E1C1C-08ED-A97C-EE88-99B87A6907EF}"/>
              </a:ext>
            </a:extLst>
          </p:cNvPr>
          <p:cNvSpPr txBox="1"/>
          <p:nvPr/>
        </p:nvSpPr>
        <p:spPr>
          <a:xfrm>
            <a:off x="917898" y="4198203"/>
            <a:ext cx="8468140" cy="830997"/>
          </a:xfrm>
          <a:prstGeom prst="rect">
            <a:avLst/>
          </a:prstGeom>
          <a:noFill/>
          <a:ln>
            <a:solidFill>
              <a:srgbClr val="FF0000"/>
            </a:solidFill>
          </a:ln>
        </p:spPr>
        <p:txBody>
          <a:bodyPr wrap="square" rtlCol="0">
            <a:spAutoFit/>
          </a:bodyPr>
          <a:lstStyle/>
          <a:p>
            <a:pPr marL="342900" indent="-342900">
              <a:buFont typeface="Wingdings" panose="05000000000000000000" pitchFamily="2" charset="2"/>
              <a:buChar char="§"/>
            </a:pPr>
            <a:r>
              <a:rPr lang="pt-BR" sz="2400" dirty="0">
                <a:solidFill>
                  <a:srgbClr val="FF0000"/>
                </a:solidFill>
                <a:latin typeface="Calibri" panose="020F0502020204030204" pitchFamily="34" charset="0"/>
                <a:cs typeface="Calibri" panose="020F0502020204030204" pitchFamily="34" charset="0"/>
              </a:rPr>
              <a:t>A recessão do início da década de 1980 reduziu a arrecadação.</a:t>
            </a:r>
          </a:p>
          <a:p>
            <a:pPr marL="342900" indent="-342900">
              <a:buFont typeface="Wingdings" panose="05000000000000000000" pitchFamily="2" charset="2"/>
              <a:buChar char="§"/>
            </a:pPr>
            <a:r>
              <a:rPr lang="pt-BR" sz="2400" dirty="0">
                <a:solidFill>
                  <a:srgbClr val="FF0000"/>
                </a:solidFill>
                <a:latin typeface="Calibri" panose="020F0502020204030204" pitchFamily="34" charset="0"/>
                <a:cs typeface="Calibri" panose="020F0502020204030204" pitchFamily="34" charset="0"/>
              </a:rPr>
              <a:t>A inflação reduziu a receita real do governo (Efeito-</a:t>
            </a:r>
            <a:r>
              <a:rPr lang="pt-BR" sz="2400" dirty="0" err="1">
                <a:solidFill>
                  <a:srgbClr val="FF0000"/>
                </a:solidFill>
                <a:latin typeface="Calibri" panose="020F0502020204030204" pitchFamily="34" charset="0"/>
                <a:cs typeface="Calibri" panose="020F0502020204030204" pitchFamily="34" charset="0"/>
              </a:rPr>
              <a:t>Tanzi</a:t>
            </a:r>
            <a:r>
              <a:rPr lang="pt-BR" sz="24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1273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3B92BEF-794F-72C0-47A1-BB1ABE243BAB}"/>
              </a:ext>
            </a:extLst>
          </p:cNvPr>
          <p:cNvSpPr txBox="1">
            <a:spLocks/>
          </p:cNvSpPr>
          <p:nvPr/>
        </p:nvSpPr>
        <p:spPr>
          <a:xfrm>
            <a:off x="331304" y="513659"/>
            <a:ext cx="11622157" cy="5091317"/>
          </a:xfrm>
          <a:prstGeom prst="rect">
            <a:avLst/>
          </a:prstGeom>
        </p:spPr>
        <p:txBody>
          <a:bodyPr>
            <a:noAutofit/>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514350" indent="-514350" algn="just">
              <a:buFont typeface="+mj-lt"/>
              <a:buAutoNum type="alphaLcParenR" startAt="3"/>
            </a:pPr>
            <a:r>
              <a:rPr lang="pt-BR" sz="2700" b="0" kern="0">
                <a:latin typeface="Calibri" panose="020F0502020204030204" pitchFamily="34" charset="0"/>
                <a:cs typeface="Calibri" panose="020F0502020204030204" pitchFamily="34" charset="0"/>
              </a:rPr>
              <a:t>Nos primeiros anos da década de 90 do século passado, a relação dívida/PIB subiu substancialmente, já que a dívida pública passou de 20% do PIB para mais de 55% do PIB.</a:t>
            </a:r>
          </a:p>
          <a:p>
            <a:pPr marL="514350" indent="-514350" algn="just">
              <a:buFont typeface="+mj-lt"/>
              <a:buAutoNum type="alphaLcParenR" startAt="3"/>
            </a:pPr>
            <a:r>
              <a:rPr lang="pt-BR" sz="2700" b="0" kern="0">
                <a:latin typeface="Calibri" panose="020F0502020204030204" pitchFamily="34" charset="0"/>
                <a:cs typeface="Calibri" panose="020F0502020204030204" pitchFamily="34" charset="0"/>
              </a:rPr>
              <a:t>No período de 1999 a 2002, a relação dívida/PIB voltou a diminuir.</a:t>
            </a:r>
          </a:p>
          <a:p>
            <a:pPr marL="514350" indent="-514350" algn="just">
              <a:buFont typeface="+mj-lt"/>
              <a:buAutoNum type="alphaLcParenR" startAt="3"/>
            </a:pPr>
            <a:endParaRPr lang="pt-BR" sz="2700" b="0" kern="0">
              <a:latin typeface="Calibri" panose="020F0502020204030204" pitchFamily="34" charset="0"/>
              <a:cs typeface="Calibri" panose="020F0502020204030204" pitchFamily="34" charset="0"/>
            </a:endParaRPr>
          </a:p>
          <a:p>
            <a:pPr marL="514350" indent="-514350" algn="just">
              <a:buFont typeface="+mj-lt"/>
              <a:buAutoNum type="alphaLcParenR" startAt="3"/>
            </a:pPr>
            <a:endParaRPr lang="pt-BR" sz="2700" b="0" kern="0">
              <a:latin typeface="Calibri" panose="020F0502020204030204" pitchFamily="34" charset="0"/>
              <a:cs typeface="Calibri" panose="020F0502020204030204" pitchFamily="34" charset="0"/>
            </a:endParaRPr>
          </a:p>
          <a:p>
            <a:pPr marL="514350" indent="-514350" algn="just">
              <a:buFont typeface="+mj-lt"/>
              <a:buAutoNum type="alphaLcParenR" startAt="3"/>
            </a:pPr>
            <a:r>
              <a:rPr lang="pt-BR" sz="2700" b="0" kern="0">
                <a:latin typeface="Calibri" panose="020F0502020204030204" pitchFamily="34" charset="0"/>
                <a:cs typeface="Calibri" panose="020F0502020204030204" pitchFamily="34" charset="0"/>
              </a:rPr>
              <a:t>No período de 1995 a 1998 a relação dívida/PIB ficou praticamente estabilizada.</a:t>
            </a:r>
            <a:endParaRPr lang="pt-BR" sz="2700" b="0" kern="0" dirty="0">
              <a:latin typeface="Calibri" panose="020F0502020204030204" pitchFamily="34" charset="0"/>
              <a:cs typeface="Calibri" panose="020F0502020204030204" pitchFamily="34" charset="0"/>
            </a:endParaRPr>
          </a:p>
        </p:txBody>
      </p:sp>
      <p:sp>
        <p:nvSpPr>
          <p:cNvPr id="4" name="CaixaDeTexto 3">
            <a:extLst>
              <a:ext uri="{FF2B5EF4-FFF2-40B4-BE49-F238E27FC236}">
                <a16:creationId xmlns:a16="http://schemas.microsoft.com/office/drawing/2014/main" id="{40D4F542-6002-7423-26A7-77D0995B0BAB}"/>
              </a:ext>
            </a:extLst>
          </p:cNvPr>
          <p:cNvSpPr txBox="1"/>
          <p:nvPr/>
        </p:nvSpPr>
        <p:spPr>
          <a:xfrm>
            <a:off x="3879574" y="1367135"/>
            <a:ext cx="6026426" cy="461665"/>
          </a:xfrm>
          <a:prstGeom prst="rect">
            <a:avLst/>
          </a:prstGeom>
          <a:noFill/>
          <a:ln>
            <a:solidFill>
              <a:srgbClr val="FF0000"/>
            </a:solidFill>
          </a:ln>
        </p:spPr>
        <p:txBody>
          <a:bodyPr wrap="square" rtlCol="0">
            <a:spAutoFit/>
          </a:bodyPr>
          <a:lstStyle/>
          <a:p>
            <a:r>
              <a:rPr lang="pt-BR" sz="2400" dirty="0">
                <a:solidFill>
                  <a:srgbClr val="FF0000"/>
                </a:solidFill>
                <a:latin typeface="Calibri" panose="020F0502020204030204" pitchFamily="34" charset="0"/>
                <a:cs typeface="Calibri" panose="020F0502020204030204" pitchFamily="34" charset="0"/>
              </a:rPr>
              <a:t>Somente no final da década de 1990</a:t>
            </a:r>
          </a:p>
        </p:txBody>
      </p:sp>
      <p:sp>
        <p:nvSpPr>
          <p:cNvPr id="5" name="CaixaDeTexto 4">
            <a:extLst>
              <a:ext uri="{FF2B5EF4-FFF2-40B4-BE49-F238E27FC236}">
                <a16:creationId xmlns:a16="http://schemas.microsoft.com/office/drawing/2014/main" id="{970CDE88-1B9B-DBD8-6653-EE31F96ABDAB}"/>
              </a:ext>
            </a:extLst>
          </p:cNvPr>
          <p:cNvSpPr txBox="1"/>
          <p:nvPr/>
        </p:nvSpPr>
        <p:spPr>
          <a:xfrm>
            <a:off x="974036" y="2369403"/>
            <a:ext cx="10979425" cy="830997"/>
          </a:xfrm>
          <a:prstGeom prst="rect">
            <a:avLst/>
          </a:prstGeom>
          <a:noFill/>
          <a:ln>
            <a:solidFill>
              <a:srgbClr val="FF0000"/>
            </a:solidFill>
          </a:ln>
        </p:spPr>
        <p:txBody>
          <a:bodyPr wrap="square" rtlCol="0">
            <a:spAutoFit/>
          </a:bodyPr>
          <a:lstStyle/>
          <a:p>
            <a:r>
              <a:rPr lang="pt-BR" sz="2400" dirty="0">
                <a:solidFill>
                  <a:srgbClr val="FF0000"/>
                </a:solidFill>
                <a:latin typeface="Calibri" panose="020F0502020204030204" pitchFamily="34" charset="0"/>
                <a:cs typeface="Calibri" panose="020F0502020204030204" pitchFamily="34" charset="0"/>
              </a:rPr>
              <a:t>Aumentou (menos que no período anterior), muito em função do comportamento da taxa de câmbio.</a:t>
            </a:r>
          </a:p>
        </p:txBody>
      </p:sp>
      <p:sp>
        <p:nvSpPr>
          <p:cNvPr id="6" name="CaixaDeTexto 5">
            <a:extLst>
              <a:ext uri="{FF2B5EF4-FFF2-40B4-BE49-F238E27FC236}">
                <a16:creationId xmlns:a16="http://schemas.microsoft.com/office/drawing/2014/main" id="{E4B98B60-53F9-315A-E5B9-15436970C929}"/>
              </a:ext>
            </a:extLst>
          </p:cNvPr>
          <p:cNvSpPr txBox="1"/>
          <p:nvPr/>
        </p:nvSpPr>
        <p:spPr>
          <a:xfrm>
            <a:off x="980663" y="4274403"/>
            <a:ext cx="10979425" cy="830997"/>
          </a:xfrm>
          <a:prstGeom prst="rect">
            <a:avLst/>
          </a:prstGeom>
          <a:noFill/>
          <a:ln>
            <a:solidFill>
              <a:srgbClr val="FF0000"/>
            </a:solidFill>
          </a:ln>
        </p:spPr>
        <p:txBody>
          <a:bodyPr wrap="square" rtlCol="0">
            <a:spAutoFit/>
          </a:bodyPr>
          <a:lstStyle/>
          <a:p>
            <a:r>
              <a:rPr lang="pt-BR" sz="2400" dirty="0">
                <a:solidFill>
                  <a:srgbClr val="FF0000"/>
                </a:solidFill>
                <a:latin typeface="Calibri" panose="020F0502020204030204" pitchFamily="34" charset="0"/>
                <a:cs typeface="Calibri" panose="020F0502020204030204" pitchFamily="34" charset="0"/>
              </a:rPr>
              <a:t>Cresceu consideravelmente. Como vimos, as NFSP foram da ordem de 6,2% do PIB no período.</a:t>
            </a:r>
          </a:p>
        </p:txBody>
      </p:sp>
    </p:spTree>
    <p:extLst>
      <p:ext uri="{BB962C8B-B14F-4D97-AF65-F5344CB8AC3E}">
        <p14:creationId xmlns:p14="http://schemas.microsoft.com/office/powerpoint/2010/main" val="14518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376DC181-0AC6-77E6-B755-969685C73C9F}"/>
              </a:ext>
            </a:extLst>
          </p:cNvPr>
          <p:cNvSpPr/>
          <p:nvPr/>
        </p:nvSpPr>
        <p:spPr>
          <a:xfrm>
            <a:off x="211850" y="2971800"/>
            <a:ext cx="530087" cy="516835"/>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Calibri" panose="020F0502020204030204" pitchFamily="34" charset="0"/>
              <a:cs typeface="Calibri" panose="020F0502020204030204" pitchFamily="34" charset="0"/>
            </a:endParaRPr>
          </a:p>
        </p:txBody>
      </p:sp>
      <p:sp>
        <p:nvSpPr>
          <p:cNvPr id="4" name="Título 1">
            <a:extLst>
              <a:ext uri="{FF2B5EF4-FFF2-40B4-BE49-F238E27FC236}">
                <a16:creationId xmlns:a16="http://schemas.microsoft.com/office/drawing/2014/main" id="{60AC86BC-A5BE-3836-C173-7D91B4CF114B}"/>
              </a:ext>
            </a:extLst>
          </p:cNvPr>
          <p:cNvSpPr txBox="1">
            <a:spLocks/>
          </p:cNvSpPr>
          <p:nvPr/>
        </p:nvSpPr>
        <p:spPr bwMode="auto">
          <a:xfrm>
            <a:off x="251791" y="274637"/>
            <a:ext cx="1170166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rmAutofit lnSpcReduction="1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4200" kern="0" dirty="0">
                <a:latin typeface="Calibri" panose="020F0502020204030204" pitchFamily="34" charset="0"/>
                <a:cs typeface="Calibri" panose="020F0502020204030204" pitchFamily="34" charset="0"/>
              </a:rPr>
              <a:t>28</a:t>
            </a:r>
            <a:r>
              <a:rPr lang="pt-BR" sz="4200" b="1" kern="0" dirty="0">
                <a:latin typeface="Calibri" panose="020F0502020204030204" pitchFamily="34" charset="0"/>
                <a:cs typeface="Calibri" panose="020F0502020204030204" pitchFamily="34" charset="0"/>
              </a:rPr>
              <a:t>) CEBRASPE (CESPE) - ACE (TCE-RO)/ TCE-RO/ Economia/2019 </a:t>
            </a:r>
          </a:p>
        </p:txBody>
      </p:sp>
      <p:sp>
        <p:nvSpPr>
          <p:cNvPr id="5" name="Espaço Reservado para Conteúdo 2">
            <a:extLst>
              <a:ext uri="{FF2B5EF4-FFF2-40B4-BE49-F238E27FC236}">
                <a16:creationId xmlns:a16="http://schemas.microsoft.com/office/drawing/2014/main" id="{B77FBF49-C552-77BD-ECF7-0CB37C0FDE35}"/>
              </a:ext>
            </a:extLst>
          </p:cNvPr>
          <p:cNvSpPr txBox="1">
            <a:spLocks/>
          </p:cNvSpPr>
          <p:nvPr/>
        </p:nvSpPr>
        <p:spPr>
          <a:xfrm>
            <a:off x="251790" y="1465404"/>
            <a:ext cx="11701669" cy="5260076"/>
          </a:xfrm>
          <a:prstGeom prst="rect">
            <a:avLst/>
          </a:prstGeom>
        </p:spPr>
        <p:txBody>
          <a:bodyPr>
            <a:normAutofit fontScale="77500" lnSpcReduction="2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b="0" kern="0" dirty="0">
                <a:latin typeface="Calibri" panose="020F0502020204030204" pitchFamily="34" charset="0"/>
                <a:cs typeface="Calibri" panose="020F0502020204030204" pitchFamily="34" charset="0"/>
              </a:rPr>
              <a:t>Acerca da carga tributária no sistema tributário brasileiro, assinale a opção </a:t>
            </a:r>
            <a:r>
              <a:rPr lang="pt-BR" b="1" kern="0" dirty="0">
                <a:latin typeface="Calibri" panose="020F0502020204030204" pitchFamily="34" charset="0"/>
                <a:cs typeface="Calibri" panose="020F0502020204030204" pitchFamily="34" charset="0"/>
              </a:rPr>
              <a:t>correta.</a:t>
            </a:r>
          </a:p>
          <a:p>
            <a:pPr marL="514350" indent="-514350" algn="just">
              <a:buFont typeface="+mj-lt"/>
              <a:buAutoNum type="alphaLcParenR"/>
            </a:pPr>
            <a:r>
              <a:rPr lang="pt-BR" b="0" kern="0" dirty="0">
                <a:latin typeface="Calibri" panose="020F0502020204030204" pitchFamily="34" charset="0"/>
                <a:cs typeface="Calibri" panose="020F0502020204030204" pitchFamily="34" charset="0"/>
              </a:rPr>
              <a:t>O Brasil possui um dos três maiores percentuais de carga tributária em relação ao PIB.</a:t>
            </a:r>
          </a:p>
          <a:p>
            <a:pPr marL="514350" indent="-514350" algn="just">
              <a:buFont typeface="+mj-lt"/>
              <a:buAutoNum type="alphaLcParenR"/>
            </a:pPr>
            <a:r>
              <a:rPr lang="pt-BR" b="0" kern="0" dirty="0">
                <a:latin typeface="Calibri" panose="020F0502020204030204" pitchFamily="34" charset="0"/>
                <a:cs typeface="Calibri" panose="020F0502020204030204" pitchFamily="34" charset="0"/>
              </a:rPr>
              <a:t>O nível da carga tributária brasileira é inferior ao dos países de renda per capita alta.</a:t>
            </a:r>
          </a:p>
          <a:p>
            <a:pPr marL="0" indent="0" algn="just">
              <a:buNone/>
            </a:pPr>
            <a:r>
              <a:rPr lang="pt-BR" b="0" kern="0" dirty="0">
                <a:latin typeface="Calibri" panose="020F0502020204030204" pitchFamily="34" charset="0"/>
                <a:cs typeface="Calibri" panose="020F0502020204030204" pitchFamily="34" charset="0"/>
              </a:rPr>
              <a:t>No período de 1991 a 2000, a carga tributária brasileira em relação ao PIB manteve-se relativamente constante.</a:t>
            </a:r>
          </a:p>
          <a:p>
            <a:pPr marL="514350" indent="-514350" algn="just">
              <a:buFont typeface="+mj-lt"/>
              <a:buAutoNum type="alphaLcParenR"/>
            </a:pPr>
            <a:r>
              <a:rPr lang="pt-BR" b="0" kern="0" dirty="0">
                <a:latin typeface="Calibri" panose="020F0502020204030204" pitchFamily="34" charset="0"/>
                <a:cs typeface="Calibri" panose="020F0502020204030204" pitchFamily="34" charset="0"/>
              </a:rPr>
              <a:t>Nos últimos 10 anos, houve um crescimento contínuo da carga tributária brasileira em relação ao PIB; nesse período o maior valor foi atingido em 2017.</a:t>
            </a:r>
          </a:p>
          <a:p>
            <a:pPr marL="514350" indent="-514350" algn="just">
              <a:buFont typeface="+mj-lt"/>
              <a:buAutoNum type="alphaLcParenR"/>
            </a:pPr>
            <a:r>
              <a:rPr lang="pt-BR" b="0" kern="0" dirty="0">
                <a:latin typeface="Calibri" panose="020F0502020204030204" pitchFamily="34" charset="0"/>
                <a:cs typeface="Calibri" panose="020F0502020204030204" pitchFamily="34" charset="0"/>
              </a:rPr>
              <a:t>O último ano em que a carga tributária recuou em relação ao PIB foi 2002; a partir daí, a tendência tem sido sempre de crescimento.</a:t>
            </a:r>
          </a:p>
        </p:txBody>
      </p:sp>
      <p:sp>
        <p:nvSpPr>
          <p:cNvPr id="6" name="CaixaDeTexto 5">
            <a:extLst>
              <a:ext uri="{FF2B5EF4-FFF2-40B4-BE49-F238E27FC236}">
                <a16:creationId xmlns:a16="http://schemas.microsoft.com/office/drawing/2014/main" id="{AD98D2C7-26BB-F26B-B0FC-05F67D87ECD0}"/>
              </a:ext>
            </a:extLst>
          </p:cNvPr>
          <p:cNvSpPr txBox="1"/>
          <p:nvPr/>
        </p:nvSpPr>
        <p:spPr>
          <a:xfrm>
            <a:off x="2464905" y="3276600"/>
            <a:ext cx="4731025" cy="461665"/>
          </a:xfrm>
          <a:prstGeom prst="rect">
            <a:avLst/>
          </a:prstGeom>
          <a:noFill/>
          <a:ln>
            <a:noFill/>
          </a:ln>
        </p:spPr>
        <p:txBody>
          <a:bodyPr wrap="square" rtlCol="0">
            <a:spAutoFit/>
          </a:bodyPr>
          <a:lstStyle/>
          <a:p>
            <a:r>
              <a:rPr lang="pt-BR" sz="2400" dirty="0">
                <a:solidFill>
                  <a:srgbClr val="FF0000"/>
                </a:solidFill>
                <a:latin typeface="Calibri" panose="020F0502020204030204" pitchFamily="34" charset="0"/>
                <a:cs typeface="Calibri" panose="020F0502020204030204" pitchFamily="34" charset="0"/>
              </a:rPr>
              <a:t>De alguns,..., é verdade.</a:t>
            </a:r>
          </a:p>
        </p:txBody>
      </p:sp>
      <p:sp>
        <p:nvSpPr>
          <p:cNvPr id="7" name="CaixaDeTexto 6">
            <a:extLst>
              <a:ext uri="{FF2B5EF4-FFF2-40B4-BE49-F238E27FC236}">
                <a16:creationId xmlns:a16="http://schemas.microsoft.com/office/drawing/2014/main" id="{7CB43D35-DB9C-6E09-5A1C-6443A97235A9}"/>
              </a:ext>
            </a:extLst>
          </p:cNvPr>
          <p:cNvSpPr txBox="1"/>
          <p:nvPr/>
        </p:nvSpPr>
        <p:spPr>
          <a:xfrm>
            <a:off x="1716155" y="5181600"/>
            <a:ext cx="4101549" cy="461665"/>
          </a:xfrm>
          <a:prstGeom prst="rect">
            <a:avLst/>
          </a:prstGeom>
          <a:noFill/>
          <a:ln>
            <a:noFill/>
          </a:ln>
        </p:spPr>
        <p:txBody>
          <a:bodyPr wrap="square" rtlCol="0">
            <a:spAutoFit/>
          </a:bodyPr>
          <a:lstStyle/>
          <a:p>
            <a:r>
              <a:rPr lang="pt-BR" sz="2400" dirty="0">
                <a:solidFill>
                  <a:srgbClr val="FF0000"/>
                </a:solidFill>
                <a:latin typeface="Calibri" panose="020F0502020204030204" pitchFamily="34" charset="0"/>
                <a:cs typeface="Calibri" panose="020F0502020204030204" pitchFamily="34" charset="0"/>
              </a:rPr>
              <a:t>Não cresceu em todos os anos.</a:t>
            </a:r>
          </a:p>
        </p:txBody>
      </p:sp>
      <p:sp>
        <p:nvSpPr>
          <p:cNvPr id="8" name="CaixaDeTexto 7">
            <a:extLst>
              <a:ext uri="{FF2B5EF4-FFF2-40B4-BE49-F238E27FC236}">
                <a16:creationId xmlns:a16="http://schemas.microsoft.com/office/drawing/2014/main" id="{9AE9A2E3-2319-F425-6B00-7ADF086E7E49}"/>
              </a:ext>
            </a:extLst>
          </p:cNvPr>
          <p:cNvSpPr txBox="1"/>
          <p:nvPr/>
        </p:nvSpPr>
        <p:spPr>
          <a:xfrm>
            <a:off x="8955155" y="5943600"/>
            <a:ext cx="2398645" cy="461665"/>
          </a:xfrm>
          <a:prstGeom prst="rect">
            <a:avLst/>
          </a:prstGeom>
          <a:noFill/>
          <a:ln>
            <a:noFill/>
          </a:ln>
        </p:spPr>
        <p:txBody>
          <a:bodyPr wrap="square" rtlCol="0">
            <a:spAutoFit/>
          </a:bodyPr>
          <a:lstStyle/>
          <a:p>
            <a:r>
              <a:rPr lang="pt-BR" sz="2400" dirty="0">
                <a:solidFill>
                  <a:srgbClr val="FF0000"/>
                </a:solidFill>
                <a:latin typeface="Calibri" panose="020F0502020204030204" pitchFamily="34" charset="0"/>
                <a:cs typeface="Calibri" panose="020F0502020204030204" pitchFamily="34" charset="0"/>
              </a:rPr>
              <a:t>Recuou em 2014.</a:t>
            </a:r>
          </a:p>
        </p:txBody>
      </p:sp>
      <p:sp>
        <p:nvSpPr>
          <p:cNvPr id="9" name="CaixaDeTexto 8">
            <a:extLst>
              <a:ext uri="{FF2B5EF4-FFF2-40B4-BE49-F238E27FC236}">
                <a16:creationId xmlns:a16="http://schemas.microsoft.com/office/drawing/2014/main" id="{89843553-971A-22C8-412B-547A38E1021B}"/>
              </a:ext>
            </a:extLst>
          </p:cNvPr>
          <p:cNvSpPr txBox="1"/>
          <p:nvPr/>
        </p:nvSpPr>
        <p:spPr>
          <a:xfrm>
            <a:off x="5867400" y="4110335"/>
            <a:ext cx="1550506" cy="461665"/>
          </a:xfrm>
          <a:prstGeom prst="rect">
            <a:avLst/>
          </a:prstGeom>
          <a:noFill/>
          <a:ln>
            <a:noFill/>
          </a:ln>
        </p:spPr>
        <p:txBody>
          <a:bodyPr wrap="square" rtlCol="0">
            <a:spAutoFit/>
          </a:bodyPr>
          <a:lstStyle/>
          <a:p>
            <a:r>
              <a:rPr lang="pt-BR" sz="2400" dirty="0">
                <a:solidFill>
                  <a:srgbClr val="FF0000"/>
                </a:solidFill>
                <a:latin typeface="Calibri" panose="020F0502020204030204" pitchFamily="34" charset="0"/>
                <a:cs typeface="Calibri" panose="020F0502020204030204" pitchFamily="34" charset="0"/>
              </a:rPr>
              <a:t>Aumentou</a:t>
            </a:r>
          </a:p>
        </p:txBody>
      </p:sp>
    </p:spTree>
    <p:extLst>
      <p:ext uri="{BB962C8B-B14F-4D97-AF65-F5344CB8AC3E}">
        <p14:creationId xmlns:p14="http://schemas.microsoft.com/office/powerpoint/2010/main" val="206122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549F329-1326-3161-A048-314BF0980454}"/>
              </a:ext>
            </a:extLst>
          </p:cNvPr>
          <p:cNvPicPr>
            <a:picLocks noChangeAspect="1"/>
          </p:cNvPicPr>
          <p:nvPr/>
        </p:nvPicPr>
        <p:blipFill>
          <a:blip r:embed="rId2"/>
          <a:stretch>
            <a:fillRect/>
          </a:stretch>
        </p:blipFill>
        <p:spPr>
          <a:xfrm>
            <a:off x="0" y="208851"/>
            <a:ext cx="12191999" cy="6490125"/>
          </a:xfrm>
          <a:prstGeom prst="rect">
            <a:avLst/>
          </a:prstGeom>
        </p:spPr>
      </p:pic>
    </p:spTree>
    <p:extLst>
      <p:ext uri="{BB962C8B-B14F-4D97-AF65-F5344CB8AC3E}">
        <p14:creationId xmlns:p14="http://schemas.microsoft.com/office/powerpoint/2010/main" val="4806905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BB2C178-7051-BC61-26F2-06FB2790D3B0}"/>
              </a:ext>
            </a:extLst>
          </p:cNvPr>
          <p:cNvPicPr>
            <a:picLocks noChangeAspect="1"/>
          </p:cNvPicPr>
          <p:nvPr/>
        </p:nvPicPr>
        <p:blipFill>
          <a:blip r:embed="rId2"/>
          <a:stretch>
            <a:fillRect/>
          </a:stretch>
        </p:blipFill>
        <p:spPr>
          <a:xfrm>
            <a:off x="0" y="207319"/>
            <a:ext cx="12192000" cy="6522177"/>
          </a:xfrm>
          <a:prstGeom prst="rect">
            <a:avLst/>
          </a:prstGeom>
        </p:spPr>
      </p:pic>
    </p:spTree>
    <p:extLst>
      <p:ext uri="{BB962C8B-B14F-4D97-AF65-F5344CB8AC3E}">
        <p14:creationId xmlns:p14="http://schemas.microsoft.com/office/powerpoint/2010/main" val="375377687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9152980-FAB8-8F7E-9C7A-2D1ADF1DA488}"/>
              </a:ext>
            </a:extLst>
          </p:cNvPr>
          <p:cNvSpPr txBox="1">
            <a:spLocks/>
          </p:cNvSpPr>
          <p:nvPr/>
        </p:nvSpPr>
        <p:spPr bwMode="auto">
          <a:xfrm>
            <a:off x="265042" y="274637"/>
            <a:ext cx="1174142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rmAutofit lnSpcReduction="1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4200" b="1" kern="0" dirty="0">
                <a:latin typeface="Calibri" panose="020F0502020204030204" pitchFamily="34" charset="0"/>
                <a:cs typeface="Calibri" panose="020F0502020204030204" pitchFamily="34" charset="0"/>
              </a:rPr>
              <a:t>29) CEBRASPE (CESPE) - AGE (SEDF)/ SEDF/ Economia /2017 </a:t>
            </a:r>
          </a:p>
        </p:txBody>
      </p:sp>
      <p:sp>
        <p:nvSpPr>
          <p:cNvPr id="4" name="Espaço Reservado para Conteúdo 2">
            <a:extLst>
              <a:ext uri="{FF2B5EF4-FFF2-40B4-BE49-F238E27FC236}">
                <a16:creationId xmlns:a16="http://schemas.microsoft.com/office/drawing/2014/main" id="{C2F434C9-7926-36E5-7283-740F484370EC}"/>
              </a:ext>
            </a:extLst>
          </p:cNvPr>
          <p:cNvSpPr txBox="1">
            <a:spLocks/>
          </p:cNvSpPr>
          <p:nvPr/>
        </p:nvSpPr>
        <p:spPr>
          <a:xfrm>
            <a:off x="265042" y="1520829"/>
            <a:ext cx="11741427" cy="5025746"/>
          </a:xfrm>
          <a:prstGeom prst="rect">
            <a:avLst/>
          </a:prstGeom>
        </p:spPr>
        <p:txBody>
          <a:bodyPr>
            <a:noAutofit/>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2600" b="0" kern="0" dirty="0">
                <a:latin typeface="Calibri" panose="020F0502020204030204" pitchFamily="34" charset="0"/>
                <a:cs typeface="Calibri" panose="020F0502020204030204" pitchFamily="34" charset="0"/>
              </a:rPr>
              <a:t>Os gráficos precedentes apresentam, como percentual do produto interno bruto (PIB), a evolução das necessidades de financiamento do setor público (NFSP), do resultado primário e da despesa com juros, conforme apuração do Banco Central do Brasil.</a:t>
            </a:r>
          </a:p>
          <a:p>
            <a:pPr algn="just"/>
            <a:r>
              <a:rPr lang="pt-BR" sz="2600" b="0" kern="0" dirty="0">
                <a:latin typeface="Calibri" panose="020F0502020204030204" pitchFamily="34" charset="0"/>
                <a:cs typeface="Calibri" panose="020F0502020204030204" pitchFamily="34" charset="0"/>
              </a:rPr>
              <a:t>A partir dessas informações e dos conceitos de contabilidade fiscal, julgue o item seguinte.</a:t>
            </a:r>
          </a:p>
          <a:p>
            <a:pPr algn="just"/>
            <a:r>
              <a:rPr lang="pt-BR" sz="2600" b="0" kern="0" dirty="0">
                <a:latin typeface="Calibri" panose="020F0502020204030204" pitchFamily="34" charset="0"/>
                <a:cs typeface="Calibri" panose="020F0502020204030204" pitchFamily="34" charset="0"/>
              </a:rPr>
              <a:t>As dívidas dos estados e dos municípios não são consideradas no cálculo da dívida bruta do governo geral (DBGG), razão pela qual o indicador não é adequado para comparar a dívida do Brasil com a de outros países, por subestimá-la.</a:t>
            </a:r>
          </a:p>
          <a:p>
            <a:pPr marL="0" indent="0" algn="just">
              <a:buFontTx/>
              <a:buNone/>
            </a:pPr>
            <a:r>
              <a:rPr lang="pt-BR" sz="2600" b="0" kern="0" dirty="0">
                <a:latin typeface="Calibri" panose="020F0502020204030204" pitchFamily="34" charset="0"/>
                <a:cs typeface="Calibri" panose="020F0502020204030204" pitchFamily="34" charset="0"/>
              </a:rPr>
              <a:t>(  ) Certo</a:t>
            </a:r>
          </a:p>
          <a:p>
            <a:pPr marL="0" indent="0" algn="just">
              <a:buFontTx/>
              <a:buNone/>
            </a:pPr>
            <a:r>
              <a:rPr lang="pt-BR" sz="2600" b="0" kern="0" dirty="0">
                <a:latin typeface="Calibri" panose="020F0502020204030204" pitchFamily="34" charset="0"/>
                <a:cs typeface="Calibri" panose="020F0502020204030204" pitchFamily="34" charset="0"/>
              </a:rPr>
              <a:t>(  ) Errado </a:t>
            </a:r>
          </a:p>
        </p:txBody>
      </p:sp>
      <p:sp>
        <p:nvSpPr>
          <p:cNvPr id="5" name="CaixaDeTexto 4">
            <a:extLst>
              <a:ext uri="{FF2B5EF4-FFF2-40B4-BE49-F238E27FC236}">
                <a16:creationId xmlns:a16="http://schemas.microsoft.com/office/drawing/2014/main" id="{A98DBE0D-451E-55C9-9DC4-408431FFD92C}"/>
              </a:ext>
            </a:extLst>
          </p:cNvPr>
          <p:cNvSpPr txBox="1"/>
          <p:nvPr/>
        </p:nvSpPr>
        <p:spPr>
          <a:xfrm>
            <a:off x="356673" y="5820386"/>
            <a:ext cx="544478" cy="523220"/>
          </a:xfrm>
          <a:prstGeom prst="rect">
            <a:avLst/>
          </a:prstGeom>
          <a:noFill/>
        </p:spPr>
        <p:txBody>
          <a:bodyPr wrap="square" rtlCol="0">
            <a:spAutoFit/>
          </a:bodyPr>
          <a:lstStyle/>
          <a:p>
            <a:r>
              <a:rPr lang="pt-BR" sz="2800" b="1" dirty="0">
                <a:solidFill>
                  <a:srgbClr val="FF0000"/>
                </a:solidFill>
                <a:latin typeface="Calibri" panose="020F0502020204030204" pitchFamily="34" charset="0"/>
                <a:cs typeface="Calibri" panose="020F0502020204030204" pitchFamily="34" charset="0"/>
              </a:rPr>
              <a:t>X    </a:t>
            </a:r>
          </a:p>
        </p:txBody>
      </p:sp>
      <p:sp>
        <p:nvSpPr>
          <p:cNvPr id="6" name="CaixaDeTexto 5">
            <a:extLst>
              <a:ext uri="{FF2B5EF4-FFF2-40B4-BE49-F238E27FC236}">
                <a16:creationId xmlns:a16="http://schemas.microsoft.com/office/drawing/2014/main" id="{A84FFC3F-EF95-0764-8304-60E56CA2D625}"/>
              </a:ext>
            </a:extLst>
          </p:cNvPr>
          <p:cNvSpPr txBox="1"/>
          <p:nvPr/>
        </p:nvSpPr>
        <p:spPr>
          <a:xfrm>
            <a:off x="2040835" y="5320605"/>
            <a:ext cx="9899374" cy="1384995"/>
          </a:xfrm>
          <a:prstGeom prst="rect">
            <a:avLst/>
          </a:prstGeom>
          <a:noFill/>
          <a:ln>
            <a:solidFill>
              <a:srgbClr val="FF0000"/>
            </a:solidFill>
          </a:ln>
        </p:spPr>
        <p:txBody>
          <a:bodyPr wrap="square" rtlCol="0">
            <a:spAutoFit/>
          </a:bodyPr>
          <a:lstStyle/>
          <a:p>
            <a:pPr marL="457200" indent="-457200" algn="just">
              <a:buFont typeface="Wingdings" panose="05000000000000000000" pitchFamily="2" charset="2"/>
              <a:buChar char="§"/>
            </a:pPr>
            <a:r>
              <a:rPr lang="pt-BR" sz="2800" dirty="0">
                <a:solidFill>
                  <a:srgbClr val="FF0000"/>
                </a:solidFill>
                <a:latin typeface="Calibri" panose="020F0502020204030204" pitchFamily="34" charset="0"/>
                <a:cs typeface="Calibri" panose="020F0502020204030204" pitchFamily="34" charset="0"/>
              </a:rPr>
              <a:t>Nos conceitos de DGG e DSP são consideradas as dívidas da união, estados e municípios.</a:t>
            </a:r>
          </a:p>
          <a:p>
            <a:pPr marL="457200" indent="-457200" algn="just">
              <a:buFont typeface="Wingdings" panose="05000000000000000000" pitchFamily="2" charset="2"/>
              <a:buChar char="§"/>
            </a:pPr>
            <a:r>
              <a:rPr lang="pt-BR" sz="2800" dirty="0">
                <a:solidFill>
                  <a:srgbClr val="FF0000"/>
                </a:solidFill>
                <a:latin typeface="Calibri" panose="020F0502020204030204" pitchFamily="34" charset="0"/>
                <a:cs typeface="Calibri" panose="020F0502020204030204" pitchFamily="34" charset="0"/>
              </a:rPr>
              <a:t>No caso da DSP consideramos também as estatais.</a:t>
            </a:r>
          </a:p>
        </p:txBody>
      </p:sp>
    </p:spTree>
    <p:extLst>
      <p:ext uri="{BB962C8B-B14F-4D97-AF65-F5344CB8AC3E}">
        <p14:creationId xmlns:p14="http://schemas.microsoft.com/office/powerpoint/2010/main" val="38896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C13E3-66B8-E1B3-1985-6744DD334109}"/>
              </a:ext>
            </a:extLst>
          </p:cNvPr>
          <p:cNvSpPr txBox="1">
            <a:spLocks/>
          </p:cNvSpPr>
          <p:nvPr/>
        </p:nvSpPr>
        <p:spPr>
          <a:xfrm>
            <a:off x="1524000" y="228600"/>
            <a:ext cx="84582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Observações</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39616E53-0FC9-F32F-B2DB-90199B7F9755}"/>
              </a:ext>
            </a:extLst>
          </p:cNvPr>
          <p:cNvSpPr txBox="1">
            <a:spLocks/>
          </p:cNvSpPr>
          <p:nvPr/>
        </p:nvSpPr>
        <p:spPr>
          <a:xfrm>
            <a:off x="152400" y="1142999"/>
            <a:ext cx="11811000" cy="4572001"/>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altLang="en-US" sz="3200" b="0" kern="0" dirty="0">
                <a:latin typeface="Calibri" panose="020F0502020204030204" pitchFamily="34" charset="0"/>
                <a:cs typeface="Calibri" panose="020F0502020204030204" pitchFamily="34" charset="0"/>
              </a:rPr>
              <a:t>Houve redução do grau de endividamento (razão dívida/PIB) em boa parte dos países da OCDE a partir de meados da década de 1990 (até 2003). 4 e 7% do PIB (Grécia, Canadá e Bélgica...)</a:t>
            </a:r>
          </a:p>
          <a:p>
            <a:pPr algn="just">
              <a:buFont typeface="Arial" panose="020B0604020202020204" pitchFamily="34" charset="0"/>
              <a:buChar char="•"/>
            </a:pPr>
            <a:endParaRPr lang="pt-BR" altLang="en-US" sz="800" b="0" kern="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pt-BR" altLang="en-US" sz="3200" b="0" kern="0" dirty="0">
                <a:latin typeface="Calibri" panose="020F0502020204030204" pitchFamily="34" charset="0"/>
                <a:cs typeface="Calibri" panose="020F0502020204030204" pitchFamily="34" charset="0"/>
              </a:rPr>
              <a:t>A redução só foi possível devido a geração de elevados superávits primários.</a:t>
            </a:r>
          </a:p>
          <a:p>
            <a:pPr algn="just">
              <a:buFont typeface="Arial" panose="020B0604020202020204" pitchFamily="34" charset="0"/>
              <a:buChar char="•"/>
            </a:pPr>
            <a:endParaRPr lang="pt-BR" altLang="en-US" sz="800" b="0" kern="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pt-BR" altLang="en-US" sz="3200" b="0" kern="0" dirty="0">
                <a:latin typeface="Calibri" panose="020F0502020204030204" pitchFamily="34" charset="0"/>
                <a:cs typeface="Calibri" panose="020F0502020204030204" pitchFamily="34" charset="0"/>
              </a:rPr>
              <a:t>A partir de 2003 a situação se inverteu em diversos países da OCDE, gerando um grave problema fiscal, principalmente a partir da recessão ocasionada pela crise do </a:t>
            </a:r>
            <a:r>
              <a:rPr lang="pt-BR" altLang="en-US" sz="3200" b="0" i="1" kern="0" dirty="0" err="1">
                <a:latin typeface="Calibri" panose="020F0502020204030204" pitchFamily="34" charset="0"/>
                <a:cs typeface="Calibri" panose="020F0502020204030204" pitchFamily="34" charset="0"/>
              </a:rPr>
              <a:t>subprime</a:t>
            </a:r>
            <a:r>
              <a:rPr lang="pt-BR" altLang="en-US" sz="3200" b="0" kern="0" dirty="0">
                <a:latin typeface="Calibri" panose="020F0502020204030204" pitchFamily="34" charset="0"/>
                <a:cs typeface="Calibri" panose="020F0502020204030204" pitchFamily="34" charset="0"/>
              </a:rPr>
              <a:t>.</a:t>
            </a:r>
          </a:p>
          <a:p>
            <a:pPr algn="just">
              <a:buFont typeface="Arial" panose="020B0604020202020204" pitchFamily="34" charset="0"/>
              <a:buChar char="•"/>
            </a:pPr>
            <a:endParaRPr lang="en-US" altLang="en-US" sz="32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2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821512E-9177-738B-FF9E-513B48295945}"/>
              </a:ext>
            </a:extLst>
          </p:cNvPr>
          <p:cNvSpPr txBox="1">
            <a:spLocks/>
          </p:cNvSpPr>
          <p:nvPr/>
        </p:nvSpPr>
        <p:spPr bwMode="auto">
          <a:xfrm>
            <a:off x="185530" y="312119"/>
            <a:ext cx="118076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rmAutofit lnSpcReduction="1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4200" kern="0" dirty="0">
                <a:latin typeface="Calibri" panose="020F0502020204030204" pitchFamily="34" charset="0"/>
                <a:cs typeface="Calibri" panose="020F0502020204030204" pitchFamily="34" charset="0"/>
              </a:rPr>
              <a:t>30</a:t>
            </a:r>
            <a:r>
              <a:rPr lang="pt-BR" sz="4200" b="1" kern="0" dirty="0">
                <a:latin typeface="Calibri" panose="020F0502020204030204" pitchFamily="34" charset="0"/>
                <a:cs typeface="Calibri" panose="020F0502020204030204" pitchFamily="34" charset="0"/>
              </a:rPr>
              <a:t>) CEBRASPE (CESPE) - </a:t>
            </a:r>
            <a:r>
              <a:rPr lang="pt-BR" sz="4200" b="1" kern="0" dirty="0" err="1">
                <a:latin typeface="Calibri" panose="020F0502020204030204" pitchFamily="34" charset="0"/>
                <a:cs typeface="Calibri" panose="020F0502020204030204" pitchFamily="34" charset="0"/>
              </a:rPr>
              <a:t>Esp</a:t>
            </a:r>
            <a:r>
              <a:rPr lang="pt-BR" sz="4200" b="1" kern="0" dirty="0">
                <a:latin typeface="Calibri" panose="020F0502020204030204" pitchFamily="34" charset="0"/>
                <a:cs typeface="Calibri" panose="020F0502020204030204" pitchFamily="34" charset="0"/>
              </a:rPr>
              <a:t> (FUNPRESP)/ FUNPRESP/ Benefícios/Atuária/2016 </a:t>
            </a:r>
          </a:p>
        </p:txBody>
      </p:sp>
      <p:sp>
        <p:nvSpPr>
          <p:cNvPr id="4" name="Espaço Reservado para Conteúdo 2">
            <a:extLst>
              <a:ext uri="{FF2B5EF4-FFF2-40B4-BE49-F238E27FC236}">
                <a16:creationId xmlns:a16="http://schemas.microsoft.com/office/drawing/2014/main" id="{DB6129C6-F9CA-E8DA-B889-10D3C143048D}"/>
              </a:ext>
            </a:extLst>
          </p:cNvPr>
          <p:cNvSpPr txBox="1">
            <a:spLocks/>
          </p:cNvSpPr>
          <p:nvPr/>
        </p:nvSpPr>
        <p:spPr>
          <a:xfrm>
            <a:off x="304800" y="1613589"/>
            <a:ext cx="11688417" cy="4351338"/>
          </a:xfrm>
          <a:prstGeom prst="rect">
            <a:avLst/>
          </a:prstGeom>
        </p:spPr>
        <p:txBody>
          <a:bodyPr>
            <a:normAutofit fontScale="92500" lnSpcReduction="200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b="0" kern="0">
                <a:latin typeface="Calibri" panose="020F0502020204030204" pitchFamily="34" charset="0"/>
                <a:cs typeface="Calibri" panose="020F0502020204030204" pitchFamily="34" charset="0"/>
              </a:rPr>
              <a:t>Conforme números divulgados pelo Banco Central, nos últimos dois anos o resultado fiscal do setor público foi deficitário, o que resultou no aumento da dívida pública em termos de percentual do PIB. Julgue os itens a seguir, com relação à dívida pública e à necessidade de financiamento do governo.</a:t>
            </a:r>
          </a:p>
          <a:p>
            <a:pPr algn="just"/>
            <a:r>
              <a:rPr lang="pt-BR" b="0" kern="0">
                <a:latin typeface="Calibri" panose="020F0502020204030204" pitchFamily="34" charset="0"/>
                <a:cs typeface="Calibri" panose="020F0502020204030204" pitchFamily="34" charset="0"/>
              </a:rPr>
              <a:t>A relação dívida líquida-PIB registrou aumento contínuo a partir de 2003. </a:t>
            </a:r>
          </a:p>
          <a:p>
            <a:pPr marL="0" indent="0" algn="just">
              <a:buFontTx/>
              <a:buNone/>
            </a:pPr>
            <a:r>
              <a:rPr lang="pt-BR" b="0" kern="0">
                <a:latin typeface="Calibri" panose="020F0502020204030204" pitchFamily="34" charset="0"/>
                <a:cs typeface="Calibri" panose="020F0502020204030204" pitchFamily="34" charset="0"/>
              </a:rPr>
              <a:t>(  ) Certo</a:t>
            </a:r>
          </a:p>
          <a:p>
            <a:pPr marL="0" indent="0" algn="just">
              <a:buFontTx/>
              <a:buNone/>
            </a:pPr>
            <a:r>
              <a:rPr lang="pt-BR" b="0" kern="0">
                <a:latin typeface="Calibri" panose="020F0502020204030204" pitchFamily="34" charset="0"/>
                <a:cs typeface="Calibri" panose="020F0502020204030204" pitchFamily="34" charset="0"/>
              </a:rPr>
              <a:t>(  ) Errado </a:t>
            </a:r>
            <a:endParaRPr lang="pt-BR" b="0" kern="0" dirty="0">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CB094F60-4952-D30D-2EDD-A17D03DD4519}"/>
              </a:ext>
            </a:extLst>
          </p:cNvPr>
          <p:cNvSpPr txBox="1"/>
          <p:nvPr/>
        </p:nvSpPr>
        <p:spPr>
          <a:xfrm>
            <a:off x="381000" y="5115580"/>
            <a:ext cx="544478" cy="523220"/>
          </a:xfrm>
          <a:prstGeom prst="rect">
            <a:avLst/>
          </a:prstGeom>
          <a:noFill/>
        </p:spPr>
        <p:txBody>
          <a:bodyPr wrap="square" rtlCol="0">
            <a:spAutoFit/>
          </a:bodyPr>
          <a:lstStyle/>
          <a:p>
            <a:r>
              <a:rPr lang="pt-BR" sz="2800" b="1" dirty="0">
                <a:solidFill>
                  <a:srgbClr val="FF0000"/>
                </a:solidFill>
                <a:latin typeface="Calibri" panose="020F0502020204030204" pitchFamily="34" charset="0"/>
                <a:cs typeface="Calibri" panose="020F0502020204030204" pitchFamily="34" charset="0"/>
              </a:rPr>
              <a:t>X    </a:t>
            </a:r>
          </a:p>
        </p:txBody>
      </p:sp>
      <p:cxnSp>
        <p:nvCxnSpPr>
          <p:cNvPr id="6" name="Conector de Seta Reta 5">
            <a:extLst>
              <a:ext uri="{FF2B5EF4-FFF2-40B4-BE49-F238E27FC236}">
                <a16:creationId xmlns:a16="http://schemas.microsoft.com/office/drawing/2014/main" id="{883CF956-CD43-AE67-B8AD-AE7113F89BE1}"/>
              </a:ext>
            </a:extLst>
          </p:cNvPr>
          <p:cNvCxnSpPr/>
          <p:nvPr/>
        </p:nvCxnSpPr>
        <p:spPr>
          <a:xfrm>
            <a:off x="2369962" y="5344669"/>
            <a:ext cx="94355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7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FA9C796-31EB-DA80-7286-27EBB77BFA69}"/>
              </a:ext>
            </a:extLst>
          </p:cNvPr>
          <p:cNvPicPr>
            <a:picLocks noChangeAspect="1"/>
          </p:cNvPicPr>
          <p:nvPr/>
        </p:nvPicPr>
        <p:blipFill>
          <a:blip r:embed="rId2"/>
          <a:stretch>
            <a:fillRect/>
          </a:stretch>
        </p:blipFill>
        <p:spPr>
          <a:xfrm>
            <a:off x="0" y="219063"/>
            <a:ext cx="12192000" cy="6519666"/>
          </a:xfrm>
          <a:prstGeom prst="rect">
            <a:avLst/>
          </a:prstGeom>
        </p:spPr>
      </p:pic>
    </p:spTree>
    <p:extLst>
      <p:ext uri="{BB962C8B-B14F-4D97-AF65-F5344CB8AC3E}">
        <p14:creationId xmlns:p14="http://schemas.microsoft.com/office/powerpoint/2010/main" val="56437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1CA33-C4FC-2B75-3AA9-16AA564DF1AD}"/>
              </a:ext>
            </a:extLst>
          </p:cNvPr>
          <p:cNvSpPr txBox="1">
            <a:spLocks/>
          </p:cNvSpPr>
          <p:nvPr/>
        </p:nvSpPr>
        <p:spPr>
          <a:xfrm>
            <a:off x="-28575" y="304800"/>
            <a:ext cx="12220575"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000" kern="0" dirty="0">
                <a:solidFill>
                  <a:schemeClr val="tx1"/>
                </a:solidFill>
                <a:latin typeface="Calibri" panose="020F0502020204030204" pitchFamily="34" charset="0"/>
                <a:cs typeface="Calibri" panose="020F0502020204030204" pitchFamily="34" charset="0"/>
              </a:rPr>
              <a:t>Déficit Calculado Pelo Critério de Caixa ou Competência?</a:t>
            </a:r>
            <a:endParaRPr lang="en-US" altLang="en-US" sz="40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00527A6A-7667-1147-B5AC-3DF4B59B2472}"/>
              </a:ext>
            </a:extLst>
          </p:cNvPr>
          <p:cNvSpPr txBox="1">
            <a:spLocks/>
          </p:cNvSpPr>
          <p:nvPr/>
        </p:nvSpPr>
        <p:spPr>
          <a:xfrm>
            <a:off x="152400" y="990600"/>
            <a:ext cx="11811000" cy="4572001"/>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altLang="en-US" sz="3000" b="0" kern="0" dirty="0">
                <a:latin typeface="Calibri" panose="020F0502020204030204" pitchFamily="34" charset="0"/>
                <a:cs typeface="Calibri" panose="020F0502020204030204" pitchFamily="34" charset="0"/>
              </a:rPr>
              <a:t>No início de 1995 o governo adiou o pagamento de 70% do salário do funcionalismo para o mês seguinte. A imprensa noticiou como um evento que melhoraria o resultado de caixa sem alterar o déficit calculado pelo critério de competência.</a:t>
            </a:r>
          </a:p>
          <a:p>
            <a:pPr algn="just">
              <a:buFont typeface="Arial" panose="020B0604020202020204" pitchFamily="34" charset="0"/>
              <a:buChar char="•"/>
            </a:pPr>
            <a:r>
              <a:rPr lang="pt-BR" altLang="en-US" sz="3000" kern="0" dirty="0">
                <a:latin typeface="Calibri" panose="020F0502020204030204" pitchFamily="34" charset="0"/>
                <a:cs typeface="Calibri" panose="020F0502020204030204" pitchFamily="34" charset="0"/>
              </a:rPr>
              <a:t>No Brasil as NFSP são apuradas pelo conceito de caixa, exceto as despesas com juros, apuradas pelo conceito de competência.</a:t>
            </a:r>
          </a:p>
          <a:p>
            <a:pPr lvl="1" algn="just">
              <a:buFont typeface="Arial" panose="020B0604020202020204" pitchFamily="34" charset="0"/>
              <a:buChar char="•"/>
            </a:pPr>
            <a:r>
              <a:rPr lang="pt-BR" altLang="en-US" sz="2624" b="0" kern="0" dirty="0">
                <a:latin typeface="Calibri" panose="020F0502020204030204" pitchFamily="34" charset="0"/>
                <a:cs typeface="Calibri" panose="020F0502020204030204" pitchFamily="34" charset="0"/>
              </a:rPr>
              <a:t>No caso das despesas com juros, o critério de competência é consistente com a apuração da Dívida do Setor Público junto ao sistema financeiro e evita que, caso o governo emita títulos de prazo mais longo, com pagamentos concentrados no tempo, o déficit seja artificialmente baixo durante algum tempo e depois “estoure” no momento do vencimento.</a:t>
            </a:r>
          </a:p>
          <a:p>
            <a:pPr lvl="1" algn="just">
              <a:buFont typeface="Arial" panose="020B0604020202020204" pitchFamily="34" charset="0"/>
              <a:buChar char="•"/>
            </a:pPr>
            <a:r>
              <a:rPr lang="pt-BR" altLang="en-US" sz="2624" kern="0" dirty="0">
                <a:latin typeface="Calibri" panose="020F0502020204030204" pitchFamily="34" charset="0"/>
                <a:cs typeface="Calibri" panose="020F0502020204030204" pitchFamily="34" charset="0"/>
              </a:rPr>
              <a:t>OBS</a:t>
            </a:r>
            <a:r>
              <a:rPr lang="pt-BR" altLang="en-US" sz="2624" b="0" kern="0" dirty="0">
                <a:latin typeface="Calibri" panose="020F0502020204030204" pitchFamily="34" charset="0"/>
                <a:cs typeface="Calibri" panose="020F0502020204030204" pitchFamily="34" charset="0"/>
              </a:rPr>
              <a:t>. o IBGE utiliza o conceito de competência nas CN para todas as despesas.</a:t>
            </a:r>
            <a:endParaRPr lang="en-US" altLang="en-US" sz="2624"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773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70B75C0-C37B-C99F-7F2D-51AC08291822}"/>
              </a:ext>
            </a:extLst>
          </p:cNvPr>
          <p:cNvSpPr txBox="1">
            <a:spLocks noChangeArrowheads="1"/>
          </p:cNvSpPr>
          <p:nvPr/>
        </p:nvSpPr>
        <p:spPr>
          <a:xfrm>
            <a:off x="200025" y="304800"/>
            <a:ext cx="11763376" cy="411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spcBef>
                <a:spcPts val="0"/>
              </a:spcBef>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Quais as origens e consequências do elevado endividamento do governo?</a:t>
            </a:r>
          </a:p>
          <a:p>
            <a:pPr algn="just">
              <a:spcBef>
                <a:spcPts val="0"/>
              </a:spcBef>
              <a:buFont typeface="Arial" panose="020B0604020202020204" pitchFamily="34" charset="0"/>
              <a:buChar char="•"/>
            </a:pPr>
            <a:endParaRPr lang="pt-BR" altLang="en-US" sz="600" b="0" kern="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endParaRPr lang="pt-BR" altLang="en-US" sz="400" b="0" kern="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r>
              <a:rPr lang="en-US" altLang="en-US" sz="3400" b="0" kern="0">
                <a:solidFill>
                  <a:srgbClr val="000000"/>
                </a:solidFill>
                <a:latin typeface="Calibri" panose="020F0502020204030204" pitchFamily="34" charset="0"/>
                <a:cs typeface="Calibri" panose="020F0502020204030204" pitchFamily="34" charset="0"/>
              </a:rPr>
              <a:t>A elevada dívida governamental desloca a poupança privada para o setor público (empréstimos), elevando a taxa de juros (escassez de fundos emprestáveis) e reduzindo a taxa de investimento, tranformando-se em um  entrave ao crescimento econômico.</a:t>
            </a:r>
          </a:p>
          <a:p>
            <a:pPr lvl="1" algn="just">
              <a:spcBef>
                <a:spcPts val="0"/>
              </a:spcBef>
              <a:buFont typeface="Arial" panose="020B0604020202020204" pitchFamily="34" charset="0"/>
              <a:buChar char="•"/>
            </a:pPr>
            <a:r>
              <a:rPr lang="en-US" altLang="en-US" sz="3200" b="1" kern="0">
                <a:latin typeface="Arial" panose="020B0604020202020204" pitchFamily="34" charset="0"/>
                <a:cs typeface="Arial" panose="020B0604020202020204" pitchFamily="34" charset="0"/>
              </a:rPr>
              <a:t>O Risco é um componente da taxa de juros → a maior possibilidade de </a:t>
            </a:r>
            <a:r>
              <a:rPr lang="en-US" altLang="en-US" sz="3200" b="1" i="1" kern="0">
                <a:latin typeface="Arial" panose="020B0604020202020204" pitchFamily="34" charset="0"/>
                <a:cs typeface="Arial" panose="020B0604020202020204" pitchFamily="34" charset="0"/>
              </a:rPr>
              <a:t>default</a:t>
            </a:r>
            <a:r>
              <a:rPr lang="en-US" altLang="en-US" sz="3200" b="1" kern="0">
                <a:latin typeface="Arial" panose="020B0604020202020204" pitchFamily="34" charset="0"/>
                <a:cs typeface="Arial" panose="020B0604020202020204" pitchFamily="34" charset="0"/>
              </a:rPr>
              <a:t> aumenta a taxa de juros.</a:t>
            </a:r>
          </a:p>
          <a:p>
            <a:pPr lvl="1" algn="just">
              <a:spcBef>
                <a:spcPts val="0"/>
              </a:spcBef>
              <a:buFont typeface="Arial" panose="020B0604020202020204" pitchFamily="34" charset="0"/>
              <a:buChar char="•"/>
            </a:pPr>
            <a:r>
              <a:rPr lang="en-US" sz="3200" b="0" kern="0">
                <a:latin typeface="Arial" panose="020B0604020202020204" pitchFamily="34" charset="0"/>
                <a:cs typeface="Arial" panose="020B0604020202020204" pitchFamily="34" charset="0"/>
              </a:rPr>
              <a:t>Fundamentalmente, são três os componentes básicos da taxa de juros: </a:t>
            </a:r>
            <a:r>
              <a:rPr lang="en-US" sz="3200" b="1" kern="0">
                <a:latin typeface="Arial" panose="020B0604020202020204" pitchFamily="34" charset="0"/>
                <a:cs typeface="Arial" panose="020B0604020202020204" pitchFamily="34" charset="0"/>
              </a:rPr>
              <a:t>i) custo de oportunidade</a:t>
            </a:r>
            <a:r>
              <a:rPr lang="en-US" sz="3200" b="0" kern="0">
                <a:latin typeface="Arial" panose="020B0604020202020204" pitchFamily="34" charset="0"/>
                <a:cs typeface="Arial" panose="020B0604020202020204" pitchFamily="34" charset="0"/>
              </a:rPr>
              <a:t>; </a:t>
            </a:r>
            <a:r>
              <a:rPr lang="en-US" sz="3200" b="1" kern="0">
                <a:latin typeface="Arial" panose="020B0604020202020204" pitchFamily="34" charset="0"/>
                <a:cs typeface="Arial" panose="020B0604020202020204" pitchFamily="34" charset="0"/>
              </a:rPr>
              <a:t>ii) risco do negócio da firma </a:t>
            </a:r>
            <a:r>
              <a:rPr lang="en-US" sz="3200" b="0" kern="0">
                <a:latin typeface="Arial" panose="020B0604020202020204" pitchFamily="34" charset="0"/>
                <a:cs typeface="Arial" panose="020B0604020202020204" pitchFamily="34" charset="0"/>
              </a:rPr>
              <a:t>e </a:t>
            </a:r>
            <a:r>
              <a:rPr lang="en-US" sz="3200" b="1" kern="0">
                <a:latin typeface="Arial" panose="020B0604020202020204" pitchFamily="34" charset="0"/>
                <a:cs typeface="Arial" panose="020B0604020202020204" pitchFamily="34" charset="0"/>
              </a:rPr>
              <a:t>iii) liquidez</a:t>
            </a:r>
            <a:r>
              <a:rPr lang="en-US" sz="3200" b="0" kern="0">
                <a:latin typeface="Arial" panose="020B0604020202020204" pitchFamily="34" charset="0"/>
                <a:cs typeface="Arial" panose="020B0604020202020204" pitchFamily="34" charset="0"/>
              </a:rPr>
              <a:t>.</a:t>
            </a:r>
            <a:endParaRPr lang="pt-BR" altLang="en-US" sz="3200" b="1" kern="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endParaRPr lang="pt-BR" altLang="en-US" sz="42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45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96271-BD8E-7073-1EBB-4510A7666E7D}"/>
              </a:ext>
            </a:extLst>
          </p:cNvPr>
          <p:cNvSpPr txBox="1">
            <a:spLocks/>
          </p:cNvSpPr>
          <p:nvPr/>
        </p:nvSpPr>
        <p:spPr>
          <a:xfrm>
            <a:off x="609600" y="228600"/>
            <a:ext cx="10972800" cy="1371600"/>
          </a:xfrm>
          <a:prstGeom prst="rect">
            <a:avLst/>
          </a:prstGeom>
        </p:spPr>
        <p:txBody>
          <a:bodyPr>
            <a:normAutofit fontScale="90000"/>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800" b="1" kern="0" dirty="0">
                <a:solidFill>
                  <a:schemeClr val="tx1"/>
                </a:solidFill>
                <a:latin typeface="Calibri" panose="020F0502020204030204" pitchFamily="34" charset="0"/>
                <a:cs typeface="Calibri" panose="020F0502020204030204" pitchFamily="34" charset="0"/>
              </a:rPr>
              <a:t>Dívida Bruta x Dívida Líquida – DBGG x DLSP</a:t>
            </a:r>
          </a:p>
        </p:txBody>
      </p:sp>
      <p:sp>
        <p:nvSpPr>
          <p:cNvPr id="3" name="Espaço Reservado para Conteúdo 2">
            <a:extLst>
              <a:ext uri="{FF2B5EF4-FFF2-40B4-BE49-F238E27FC236}">
                <a16:creationId xmlns:a16="http://schemas.microsoft.com/office/drawing/2014/main" id="{28EE738C-62CC-435F-0A4E-D4F8F7147E0A}"/>
              </a:ext>
            </a:extLst>
          </p:cNvPr>
          <p:cNvSpPr txBox="1">
            <a:spLocks/>
          </p:cNvSpPr>
          <p:nvPr/>
        </p:nvSpPr>
        <p:spPr>
          <a:xfrm>
            <a:off x="76200" y="934279"/>
            <a:ext cx="11963400" cy="6089373"/>
          </a:xfrm>
          <a:prstGeom prst="rect">
            <a:avLst/>
          </a:prstGeom>
        </p:spPr>
        <p:txBody>
          <a:bodyPr>
            <a:normAutofit fontScale="92500"/>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sz="3000" b="1" kern="0">
                <a:latin typeface="Arial" panose="020B0604020202020204" pitchFamily="34" charset="0"/>
                <a:cs typeface="Arial" panose="020B0604020202020204" pitchFamily="34" charset="0"/>
              </a:rPr>
              <a:t>Dívida Bruta do Governo Geral (DBGG) → </a:t>
            </a:r>
            <a:r>
              <a:rPr lang="pt-BR" sz="3000" b="0" kern="0">
                <a:latin typeface="Arial" panose="020B0604020202020204" pitchFamily="34" charset="0"/>
                <a:cs typeface="Arial" panose="020B0604020202020204" pitchFamily="34" charset="0"/>
              </a:rPr>
              <a:t>Indicador fiscal muito utilizado para efeitos de comparação internacional.</a:t>
            </a:r>
          </a:p>
          <a:p>
            <a:pPr lvl="1" algn="just">
              <a:buFont typeface="Arial" panose="020B0604020202020204" pitchFamily="34" charset="0"/>
              <a:buChar char="•"/>
            </a:pPr>
            <a:r>
              <a:rPr lang="pt-BR" sz="2800" b="0" kern="0">
                <a:latin typeface="Arial" panose="020B0604020202020204" pitchFamily="34" charset="0"/>
                <a:cs typeface="Arial" panose="020B0604020202020204" pitchFamily="34" charset="0"/>
              </a:rPr>
              <a:t>Abrange o total das dívidas de responsabilidade dos </a:t>
            </a:r>
            <a:r>
              <a:rPr lang="pt-BR" sz="2800" b="1" kern="0">
                <a:latin typeface="Arial" panose="020B0604020202020204" pitchFamily="34" charset="0"/>
                <a:cs typeface="Arial" panose="020B0604020202020204" pitchFamily="34" charset="0"/>
              </a:rPr>
              <a:t>governos federal, estaduais e municipais (incluindo administração direta e indireta e INSS)</a:t>
            </a:r>
            <a:r>
              <a:rPr lang="pt-BR" sz="2800" b="0" kern="0">
                <a:latin typeface="Arial" panose="020B0604020202020204" pitchFamily="34" charset="0"/>
                <a:cs typeface="Arial" panose="020B0604020202020204" pitchFamily="34" charset="0"/>
              </a:rPr>
              <a:t> junto ao setor privado, ao setor público financeiro, ao Banco Central e ao resto do mundo. </a:t>
            </a:r>
          </a:p>
          <a:p>
            <a:pPr lvl="1" algn="just">
              <a:buFont typeface="Arial" panose="020B0604020202020204" pitchFamily="34" charset="0"/>
              <a:buChar char="•"/>
            </a:pPr>
            <a:r>
              <a:rPr lang="pt-BR" sz="2800" b="0" kern="0">
                <a:latin typeface="Arial" panose="020B0604020202020204" pitchFamily="34" charset="0"/>
                <a:cs typeface="Arial" panose="020B0604020202020204" pitchFamily="34" charset="0"/>
              </a:rPr>
              <a:t>A DBGG considera, além dos títulos do financiamento mobiliário do Tesouro Nacional, as operações compromissadas realizadas pelo Banco Central, abrangendo assim, toda a dívida mobiliária federal em mercado.</a:t>
            </a:r>
          </a:p>
          <a:p>
            <a:pPr lvl="1" algn="just">
              <a:buFont typeface="Arial" panose="020B0604020202020204" pitchFamily="34" charset="0"/>
              <a:buChar char="•"/>
            </a:pPr>
            <a:r>
              <a:rPr lang="pt-BR" sz="2800" b="0" kern="0">
                <a:latin typeface="Arial" panose="020B0604020202020204" pitchFamily="34" charset="0"/>
                <a:cs typeface="Arial" panose="020B0604020202020204" pitchFamily="34" charset="0"/>
              </a:rPr>
              <a:t>Diferença entre esse indicador calculado pelo FMI e pelo Bacen → Nossa </a:t>
            </a:r>
            <a:r>
              <a:rPr lang="pt-BR" sz="2800" b="1" kern="0">
                <a:latin typeface="Arial" panose="020B0604020202020204" pitchFamily="34" charset="0"/>
                <a:cs typeface="Arial" panose="020B0604020202020204" pitchFamily="34" charset="0"/>
              </a:rPr>
              <a:t>autoridade monetária considera como dívida somente os títulos que o BC vendeu ao mercado </a:t>
            </a:r>
            <a:r>
              <a:rPr lang="pt-BR" sz="2800" b="0" kern="0">
                <a:latin typeface="Arial" panose="020B0604020202020204" pitchFamily="34" charset="0"/>
                <a:cs typeface="Arial" panose="020B0604020202020204" pitchFamily="34" charset="0"/>
              </a:rPr>
              <a:t>em operações compromissadas. Já no caso do </a:t>
            </a:r>
            <a:r>
              <a:rPr lang="pt-BR" sz="2800" b="1" kern="0">
                <a:latin typeface="Arial" panose="020B0604020202020204" pitchFamily="34" charset="0"/>
                <a:cs typeface="Arial" panose="020B0604020202020204" pitchFamily="34" charset="0"/>
              </a:rPr>
              <a:t>FMI, todos os títulos emitidos pelo TN de posse do BC são considerados dívida.</a:t>
            </a:r>
            <a:endParaRPr lang="pt-BR" sz="28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7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8873105-85FD-66BD-DCF3-22F49443C51B}"/>
              </a:ext>
            </a:extLst>
          </p:cNvPr>
          <p:cNvSpPr txBox="1"/>
          <p:nvPr/>
        </p:nvSpPr>
        <p:spPr>
          <a:xfrm>
            <a:off x="76200" y="1099602"/>
            <a:ext cx="11943522" cy="6063198"/>
          </a:xfrm>
          <a:prstGeom prst="rect">
            <a:avLst/>
          </a:prstGeom>
          <a:noFill/>
        </p:spPr>
        <p:txBody>
          <a:bodyPr wrap="square">
            <a:spAutoFit/>
          </a:bodyPr>
          <a:lstStyle/>
          <a:p>
            <a:pPr marL="457200" indent="-457200" algn="just">
              <a:buClrTx/>
              <a:buFont typeface="Arial" panose="020B0604020202020204" pitchFamily="34" charset="0"/>
              <a:buChar char="•"/>
            </a:pPr>
            <a:r>
              <a:rPr lang="pt-BR" sz="3200" dirty="0">
                <a:solidFill>
                  <a:schemeClr val="tx1"/>
                </a:solidFill>
                <a:latin typeface="Calibri" panose="020F0502020204030204" pitchFamily="34" charset="0"/>
                <a:cs typeface="Calibri" panose="020F0502020204030204" pitchFamily="34" charset="0"/>
              </a:rPr>
              <a:t>A diferença entre os dois conceitos (Dívida Bruta e Líquida) é dada pelos </a:t>
            </a:r>
            <a:r>
              <a:rPr lang="pt-BR" sz="3200" b="1" dirty="0">
                <a:solidFill>
                  <a:schemeClr val="tx1"/>
                </a:solidFill>
                <a:latin typeface="Calibri" panose="020F0502020204030204" pitchFamily="34" charset="0"/>
                <a:cs typeface="Calibri" panose="020F0502020204030204" pitchFamily="34" charset="0"/>
              </a:rPr>
              <a:t>Créditos do Governo Geral</a:t>
            </a:r>
            <a:r>
              <a:rPr lang="pt-BR" sz="3200" dirty="0">
                <a:solidFill>
                  <a:schemeClr val="tx1"/>
                </a:solidFill>
                <a:latin typeface="Calibri" panose="020F0502020204030204" pitchFamily="34" charset="0"/>
                <a:cs typeface="Calibri" panose="020F0502020204030204" pitchFamily="34" charset="0"/>
              </a:rPr>
              <a:t>, o </a:t>
            </a:r>
            <a:r>
              <a:rPr lang="pt-BR" sz="3200" b="1" dirty="0">
                <a:solidFill>
                  <a:schemeClr val="tx1"/>
                </a:solidFill>
                <a:latin typeface="Calibri" panose="020F0502020204030204" pitchFamily="34" charset="0"/>
                <a:cs typeface="Calibri" panose="020F0502020204030204" pitchFamily="34" charset="0"/>
              </a:rPr>
              <a:t>saldo dos Títulos livres na Carteira do BCB</a:t>
            </a:r>
            <a:r>
              <a:rPr lang="pt-BR" sz="3200" dirty="0">
                <a:solidFill>
                  <a:schemeClr val="tx1"/>
                </a:solidFill>
                <a:latin typeface="Calibri" panose="020F0502020204030204" pitchFamily="34" charset="0"/>
                <a:cs typeface="Calibri" panose="020F0502020204030204" pitchFamily="34" charset="0"/>
              </a:rPr>
              <a:t> e o </a:t>
            </a:r>
            <a:r>
              <a:rPr lang="pt-BR" sz="3200" b="1" dirty="0">
                <a:solidFill>
                  <a:schemeClr val="tx1"/>
                </a:solidFill>
                <a:latin typeface="Calibri" panose="020F0502020204030204" pitchFamily="34" charset="0"/>
                <a:cs typeface="Calibri" panose="020F0502020204030204" pitchFamily="34" charset="0"/>
              </a:rPr>
              <a:t>saldo de equalização cambial </a:t>
            </a:r>
            <a:r>
              <a:rPr lang="pt-BR" sz="3200" dirty="0">
                <a:solidFill>
                  <a:schemeClr val="tx1"/>
                </a:solidFill>
                <a:latin typeface="Calibri" panose="020F0502020204030204" pitchFamily="34" charset="0"/>
                <a:cs typeface="Calibri" panose="020F0502020204030204" pitchFamily="34" charset="0"/>
              </a:rPr>
              <a:t>(resultado financeiro das operações com reservas cambiais e das operações com derivativos cambiais). </a:t>
            </a:r>
          </a:p>
          <a:p>
            <a:pPr marL="914400" lvl="1" indent="-457200" algn="just">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Os </a:t>
            </a:r>
            <a:r>
              <a:rPr lang="pt-BR" sz="2800" b="1" dirty="0">
                <a:solidFill>
                  <a:schemeClr val="tx1"/>
                </a:solidFill>
                <a:latin typeface="Calibri" panose="020F0502020204030204" pitchFamily="34" charset="0"/>
                <a:cs typeface="Calibri" panose="020F0502020204030204" pitchFamily="34" charset="0"/>
              </a:rPr>
              <a:t>Créditos do Governo Geral </a:t>
            </a:r>
            <a:r>
              <a:rPr lang="pt-BR" sz="2800" b="0" dirty="0">
                <a:solidFill>
                  <a:schemeClr val="tx1"/>
                </a:solidFill>
                <a:latin typeface="Calibri" panose="020F0502020204030204" pitchFamily="34" charset="0"/>
                <a:cs typeface="Calibri" panose="020F0502020204030204" pitchFamily="34" charset="0"/>
              </a:rPr>
              <a:t>incluem diversos ativos. </a:t>
            </a:r>
          </a:p>
          <a:p>
            <a:pPr marL="1371600" lvl="2" indent="-457200" algn="just">
              <a:buFont typeface="Arial" panose="020B0604020202020204" pitchFamily="34" charset="0"/>
              <a:buChar char="•"/>
            </a:pPr>
            <a:r>
              <a:rPr lang="pt-BR" sz="2800" b="1" dirty="0">
                <a:solidFill>
                  <a:schemeClr val="tx1"/>
                </a:solidFill>
                <a:latin typeface="Calibri" panose="020F0502020204030204" pitchFamily="34" charset="0"/>
                <a:cs typeface="Calibri" panose="020F0502020204030204" pitchFamily="34" charset="0"/>
              </a:rPr>
              <a:t>Ativos líquidos: </a:t>
            </a:r>
            <a:r>
              <a:rPr lang="pt-BR" sz="2800" b="0" dirty="0">
                <a:solidFill>
                  <a:schemeClr val="tx1"/>
                </a:solidFill>
                <a:latin typeface="Calibri" panose="020F0502020204030204" pitchFamily="34" charset="0"/>
                <a:cs typeface="Calibri" panose="020F0502020204030204" pitchFamily="34" charset="0"/>
              </a:rPr>
              <a:t>depósitos bancários da Previdência Social, impostos governamentais coletados e não transferidos em todos os níveis de governo e depósitos como os do Tesouro Nacional no BCB. </a:t>
            </a:r>
            <a:endParaRPr lang="pt-BR" sz="2800" dirty="0">
              <a:solidFill>
                <a:schemeClr val="tx1"/>
              </a:solidFill>
              <a:latin typeface="Calibri" panose="020F0502020204030204" pitchFamily="34" charset="0"/>
              <a:cs typeface="Calibri" panose="020F0502020204030204" pitchFamily="34" charset="0"/>
            </a:endParaRPr>
          </a:p>
          <a:p>
            <a:pPr marL="1371600" lvl="2" indent="-457200" algn="just">
              <a:buFont typeface="Arial" panose="020B0604020202020204" pitchFamily="34" charset="0"/>
              <a:buChar char="•"/>
            </a:pPr>
            <a:r>
              <a:rPr lang="pt-BR" sz="2800" b="1" dirty="0">
                <a:solidFill>
                  <a:schemeClr val="tx1"/>
                </a:solidFill>
                <a:latin typeface="Calibri" panose="020F0502020204030204" pitchFamily="34" charset="0"/>
                <a:cs typeface="Calibri" panose="020F0502020204030204" pitchFamily="34" charset="0"/>
              </a:rPr>
              <a:t>Ativos com menor grau de liquidez: </a:t>
            </a:r>
            <a:r>
              <a:rPr lang="pt-BR" sz="2800" b="0" dirty="0">
                <a:solidFill>
                  <a:schemeClr val="tx1"/>
                </a:solidFill>
                <a:latin typeface="Calibri" panose="020F0502020204030204" pitchFamily="34" charset="0"/>
                <a:cs typeface="Calibri" panose="020F0502020204030204" pitchFamily="34" charset="0"/>
              </a:rPr>
              <a:t>créditos externos do governo federal, créditos junto às empresas estatais, recursos do Fundo de Amparo ao Trabalhador (FAT), e outros créditos governamentais. </a:t>
            </a:r>
          </a:p>
          <a:p>
            <a:pPr algn="just">
              <a:buClrTx/>
              <a:buFont typeface="Arial" panose="020B0604020202020204" pitchFamily="34" charset="0"/>
              <a:buChar char="•"/>
            </a:pPr>
            <a:endParaRPr lang="pt-BR" sz="3200" dirty="0">
              <a:solidFill>
                <a:schemeClr val="tx1"/>
              </a:solidFill>
              <a:latin typeface="Calibri" panose="020F0502020204030204" pitchFamily="34" charset="0"/>
              <a:cs typeface="Calibri" panose="020F0502020204030204" pitchFamily="34" charset="0"/>
            </a:endParaRPr>
          </a:p>
        </p:txBody>
      </p:sp>
      <p:sp>
        <p:nvSpPr>
          <p:cNvPr id="3" name="Título 1">
            <a:extLst>
              <a:ext uri="{FF2B5EF4-FFF2-40B4-BE49-F238E27FC236}">
                <a16:creationId xmlns:a16="http://schemas.microsoft.com/office/drawing/2014/main" id="{D9863037-F63E-9C21-015B-888C386FB8CF}"/>
              </a:ext>
            </a:extLst>
          </p:cNvPr>
          <p:cNvSpPr txBox="1">
            <a:spLocks/>
          </p:cNvSpPr>
          <p:nvPr/>
        </p:nvSpPr>
        <p:spPr>
          <a:xfrm>
            <a:off x="609600" y="304800"/>
            <a:ext cx="109728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800" b="1" kern="0" dirty="0">
                <a:solidFill>
                  <a:schemeClr val="tx1"/>
                </a:solidFill>
                <a:latin typeface="Calibri" panose="020F0502020204030204" pitchFamily="34" charset="0"/>
                <a:cs typeface="Calibri" panose="020F0502020204030204" pitchFamily="34" charset="0"/>
              </a:rPr>
              <a:t>Dívida Bruta x Dívida Líquida</a:t>
            </a:r>
          </a:p>
        </p:txBody>
      </p:sp>
    </p:spTree>
    <p:extLst>
      <p:ext uri="{BB962C8B-B14F-4D97-AF65-F5344CB8AC3E}">
        <p14:creationId xmlns:p14="http://schemas.microsoft.com/office/powerpoint/2010/main" val="17730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15EAA4D5-90FB-BD35-8714-E08AF9280285}"/>
              </a:ext>
            </a:extLst>
          </p:cNvPr>
          <p:cNvSpPr txBox="1">
            <a:spLocks/>
          </p:cNvSpPr>
          <p:nvPr/>
        </p:nvSpPr>
        <p:spPr>
          <a:xfrm>
            <a:off x="152401" y="1066800"/>
            <a:ext cx="11887199" cy="4114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sz="3600" b="0" kern="0">
                <a:latin typeface="Calibri" panose="020F0502020204030204" pitchFamily="34" charset="0"/>
                <a:cs typeface="Calibri" panose="020F0502020204030204" pitchFamily="34" charset="0"/>
              </a:rPr>
              <a:t>A prevalência do conceito de DLSP começou a mudar quando, no final do governo Lula 2 e ao longo do governo Dilma 1, passaram a ser sistemáticos alguns</a:t>
            </a:r>
            <a:br>
              <a:rPr lang="pt-BR" sz="3600" b="0" kern="0">
                <a:latin typeface="Calibri" panose="020F0502020204030204" pitchFamily="34" charset="0"/>
                <a:cs typeface="Calibri" panose="020F0502020204030204" pitchFamily="34" charset="0"/>
              </a:rPr>
            </a:br>
            <a:r>
              <a:rPr lang="pt-BR" sz="3600" b="0" kern="0">
                <a:latin typeface="Calibri" panose="020F0502020204030204" pitchFamily="34" charset="0"/>
                <a:cs typeface="Calibri" panose="020F0502020204030204" pitchFamily="34" charset="0"/>
              </a:rPr>
              <a:t>artifícios de “engenharia fiscal”. </a:t>
            </a:r>
          </a:p>
          <a:p>
            <a:pPr lvl="1" algn="just">
              <a:buFont typeface="Arial" panose="020B0604020202020204" pitchFamily="34" charset="0"/>
              <a:buChar char="•"/>
            </a:pPr>
            <a:r>
              <a:rPr lang="pt-BR" sz="3600" b="0" kern="0">
                <a:latin typeface="Calibri" panose="020F0502020204030204" pitchFamily="34" charset="0"/>
                <a:cs typeface="Calibri" panose="020F0502020204030204" pitchFamily="34" charset="0"/>
              </a:rPr>
              <a:t>Notoriamente a emissão de títulos públicos pelo Tesouro Nacional para capitalizar o BNDES e outros bancos públicos e pagamento de despesas via bancos públicos.</a:t>
            </a:r>
          </a:p>
          <a:p>
            <a:pPr lvl="1" algn="just">
              <a:buFont typeface="Arial" panose="020B0604020202020204" pitchFamily="34" charset="0"/>
              <a:buChar char="•"/>
            </a:pPr>
            <a:r>
              <a:rPr lang="pt-BR" sz="3600" b="0" kern="0">
                <a:latin typeface="Calibri" panose="020F0502020204030204" pitchFamily="34" charset="0"/>
                <a:cs typeface="Calibri" panose="020F0502020204030204" pitchFamily="34" charset="0"/>
              </a:rPr>
              <a:t>Essas operações geravam aumento da dívida bruta, mas tinham impacto nulo sobre a dívida líquida, ao menos em um primeiro momento. </a:t>
            </a:r>
            <a:endParaRPr lang="pt-BR" sz="3600" b="0" kern="0" dirty="0">
              <a:latin typeface="Calibri" panose="020F0502020204030204" pitchFamily="34" charset="0"/>
              <a:cs typeface="Calibri" panose="020F0502020204030204" pitchFamily="34" charset="0"/>
            </a:endParaRPr>
          </a:p>
        </p:txBody>
      </p:sp>
      <p:sp>
        <p:nvSpPr>
          <p:cNvPr id="3" name="Título 1">
            <a:extLst>
              <a:ext uri="{FF2B5EF4-FFF2-40B4-BE49-F238E27FC236}">
                <a16:creationId xmlns:a16="http://schemas.microsoft.com/office/drawing/2014/main" id="{E49C0DED-5A5C-4B00-783F-4A9DFC4013ED}"/>
              </a:ext>
            </a:extLst>
          </p:cNvPr>
          <p:cNvSpPr txBox="1">
            <a:spLocks/>
          </p:cNvSpPr>
          <p:nvPr/>
        </p:nvSpPr>
        <p:spPr>
          <a:xfrm>
            <a:off x="600075" y="304800"/>
            <a:ext cx="10982325"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800" b="1" kern="0" dirty="0">
                <a:solidFill>
                  <a:schemeClr val="tx1"/>
                </a:solidFill>
                <a:latin typeface="Calibri" panose="020F0502020204030204" pitchFamily="34" charset="0"/>
                <a:cs typeface="Calibri" panose="020F0502020204030204" pitchFamily="34" charset="0"/>
              </a:rPr>
              <a:t>Dívida Bruta x Dívida Líquida</a:t>
            </a:r>
          </a:p>
        </p:txBody>
      </p:sp>
    </p:spTree>
    <p:extLst>
      <p:ext uri="{BB962C8B-B14F-4D97-AF65-F5344CB8AC3E}">
        <p14:creationId xmlns:p14="http://schemas.microsoft.com/office/powerpoint/2010/main" val="60659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4" name="Retângulo 23">
            <a:extLst>
              <a:ext uri="{FF2B5EF4-FFF2-40B4-BE49-F238E27FC236}">
                <a16:creationId xmlns:a16="http://schemas.microsoft.com/office/drawing/2014/main" id="{11F02A78-3457-9434-7A4E-EF59D752CC79}"/>
              </a:ext>
            </a:extLst>
          </p:cNvPr>
          <p:cNvSpPr/>
          <p:nvPr/>
        </p:nvSpPr>
        <p:spPr bwMode="auto">
          <a:xfrm>
            <a:off x="76200" y="1718846"/>
            <a:ext cx="12039600" cy="3843754"/>
          </a:xfrm>
          <a:prstGeom prst="rect">
            <a:avLst/>
          </a:prstGeom>
          <a:solidFill>
            <a:schemeClr val="bg1">
              <a:lumMod val="95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2" name="Espaço Reservado para Conteúdo 2">
            <a:extLst>
              <a:ext uri="{FF2B5EF4-FFF2-40B4-BE49-F238E27FC236}">
                <a16:creationId xmlns:a16="http://schemas.microsoft.com/office/drawing/2014/main" id="{40385C2C-7BD7-012A-C734-C9E966D96085}"/>
              </a:ext>
            </a:extLst>
          </p:cNvPr>
          <p:cNvSpPr txBox="1">
            <a:spLocks/>
          </p:cNvSpPr>
          <p:nvPr/>
        </p:nvSpPr>
        <p:spPr>
          <a:xfrm>
            <a:off x="76201" y="2100814"/>
            <a:ext cx="11887199" cy="685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3000" kern="0" dirty="0">
                <a:latin typeface="Calibri" panose="020F0502020204030204" pitchFamily="34" charset="0"/>
                <a:cs typeface="Calibri" panose="020F0502020204030204" pitchFamily="34" charset="0"/>
              </a:rPr>
              <a:t>DLSP = DLGG + DLBC + DLEE</a:t>
            </a:r>
          </a:p>
          <a:p>
            <a:pPr marL="0" indent="0" algn="just">
              <a:buNone/>
            </a:pPr>
            <a:endParaRPr lang="pt-BR" sz="3000" kern="0" dirty="0">
              <a:latin typeface="Calibri" panose="020F0502020204030204" pitchFamily="34" charset="0"/>
              <a:cs typeface="Calibri" panose="020F0502020204030204" pitchFamily="34" charset="0"/>
            </a:endParaRPr>
          </a:p>
        </p:txBody>
      </p:sp>
      <p:sp>
        <p:nvSpPr>
          <p:cNvPr id="3" name="Título 1">
            <a:extLst>
              <a:ext uri="{FF2B5EF4-FFF2-40B4-BE49-F238E27FC236}">
                <a16:creationId xmlns:a16="http://schemas.microsoft.com/office/drawing/2014/main" id="{6A0B2F2F-EE60-2EB8-6A24-C86F384594AE}"/>
              </a:ext>
            </a:extLst>
          </p:cNvPr>
          <p:cNvSpPr txBox="1">
            <a:spLocks/>
          </p:cNvSpPr>
          <p:nvPr/>
        </p:nvSpPr>
        <p:spPr>
          <a:xfrm>
            <a:off x="600075" y="229084"/>
            <a:ext cx="10982325"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800" kern="0" dirty="0">
                <a:solidFill>
                  <a:schemeClr val="tx1"/>
                </a:solidFill>
                <a:latin typeface="Calibri" panose="020F0502020204030204" pitchFamily="34" charset="0"/>
                <a:cs typeface="Calibri" panose="020F0502020204030204" pitchFamily="34" charset="0"/>
              </a:rPr>
              <a:t>Estruturando os Conceitos (Adicional)</a:t>
            </a:r>
            <a:endParaRPr lang="pt-BR" sz="4800" b="1" kern="0" dirty="0">
              <a:solidFill>
                <a:schemeClr val="tx1"/>
              </a:solidFill>
              <a:latin typeface="Calibri" panose="020F0502020204030204" pitchFamily="34" charset="0"/>
              <a:cs typeface="Calibri" panose="020F0502020204030204" pitchFamily="34" charset="0"/>
            </a:endParaRPr>
          </a:p>
        </p:txBody>
      </p:sp>
      <p:sp>
        <p:nvSpPr>
          <p:cNvPr id="4" name="Espaço Reservado para Conteúdo 2">
            <a:extLst>
              <a:ext uri="{FF2B5EF4-FFF2-40B4-BE49-F238E27FC236}">
                <a16:creationId xmlns:a16="http://schemas.microsoft.com/office/drawing/2014/main" id="{D617040F-A11E-8465-0F19-22ADA25C3395}"/>
              </a:ext>
            </a:extLst>
          </p:cNvPr>
          <p:cNvSpPr txBox="1">
            <a:spLocks/>
          </p:cNvSpPr>
          <p:nvPr/>
        </p:nvSpPr>
        <p:spPr>
          <a:xfrm>
            <a:off x="304800" y="3167614"/>
            <a:ext cx="11887199" cy="685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3000" kern="0" dirty="0">
                <a:latin typeface="Calibri" panose="020F0502020204030204" pitchFamily="34" charset="0"/>
                <a:cs typeface="Calibri" panose="020F0502020204030204" pitchFamily="34" charset="0"/>
              </a:rPr>
              <a:t> DBGG + Créditos do GG + Tít. Livres na Cart. do Bacen + </a:t>
            </a:r>
            <a:r>
              <a:rPr lang="pt-BR" sz="3000" kern="0" dirty="0" err="1">
                <a:latin typeface="Calibri" panose="020F0502020204030204" pitchFamily="34" charset="0"/>
                <a:cs typeface="Calibri" panose="020F0502020204030204" pitchFamily="34" charset="0"/>
              </a:rPr>
              <a:t>Equaliz</a:t>
            </a:r>
            <a:r>
              <a:rPr lang="pt-BR" sz="3000" kern="0" dirty="0">
                <a:latin typeface="Calibri" panose="020F0502020204030204" pitchFamily="34" charset="0"/>
                <a:cs typeface="Calibri" panose="020F0502020204030204" pitchFamily="34" charset="0"/>
              </a:rPr>
              <a:t>. Cambial* </a:t>
            </a:r>
          </a:p>
        </p:txBody>
      </p:sp>
      <p:sp>
        <p:nvSpPr>
          <p:cNvPr id="11" name="Chave Direita 10">
            <a:extLst>
              <a:ext uri="{FF2B5EF4-FFF2-40B4-BE49-F238E27FC236}">
                <a16:creationId xmlns:a16="http://schemas.microsoft.com/office/drawing/2014/main" id="{F7C78120-1C73-1751-561D-666E35C9BE4B}"/>
              </a:ext>
            </a:extLst>
          </p:cNvPr>
          <p:cNvSpPr/>
          <p:nvPr/>
        </p:nvSpPr>
        <p:spPr bwMode="auto">
          <a:xfrm rot="5400000">
            <a:off x="1562100" y="2138431"/>
            <a:ext cx="304799" cy="9906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13" name="Conector de Seta Reta 12">
            <a:extLst>
              <a:ext uri="{FF2B5EF4-FFF2-40B4-BE49-F238E27FC236}">
                <a16:creationId xmlns:a16="http://schemas.microsoft.com/office/drawing/2014/main" id="{D2118413-AA03-7009-9F82-17248F7BF29F}"/>
              </a:ext>
            </a:extLst>
          </p:cNvPr>
          <p:cNvCxnSpPr>
            <a:cxnSpLocks/>
            <a:stCxn id="11" idx="1"/>
          </p:cNvCxnSpPr>
          <p:nvPr/>
        </p:nvCxnSpPr>
        <p:spPr bwMode="auto">
          <a:xfrm flipH="1">
            <a:off x="952500" y="2786131"/>
            <a:ext cx="762000" cy="3047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Chave Direita 13">
            <a:extLst>
              <a:ext uri="{FF2B5EF4-FFF2-40B4-BE49-F238E27FC236}">
                <a16:creationId xmlns:a16="http://schemas.microsoft.com/office/drawing/2014/main" id="{D21F141F-9398-E69D-ADC2-1635957BCA1C}"/>
              </a:ext>
            </a:extLst>
          </p:cNvPr>
          <p:cNvSpPr/>
          <p:nvPr/>
        </p:nvSpPr>
        <p:spPr bwMode="auto">
          <a:xfrm rot="16200000" flipV="1">
            <a:off x="800100" y="2748030"/>
            <a:ext cx="304799" cy="9906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9" name="Espaço Reservado para Conteúdo 2">
            <a:extLst>
              <a:ext uri="{FF2B5EF4-FFF2-40B4-BE49-F238E27FC236}">
                <a16:creationId xmlns:a16="http://schemas.microsoft.com/office/drawing/2014/main" id="{8AB6FB88-1D4B-DDC7-3531-ED4AF3DF9D9D}"/>
              </a:ext>
            </a:extLst>
          </p:cNvPr>
          <p:cNvSpPr txBox="1">
            <a:spLocks/>
          </p:cNvSpPr>
          <p:nvPr/>
        </p:nvSpPr>
        <p:spPr>
          <a:xfrm>
            <a:off x="533401" y="6325084"/>
            <a:ext cx="11887199" cy="685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2600" b="0" kern="0" dirty="0">
                <a:latin typeface="Calibri" panose="020F0502020204030204" pitchFamily="34" charset="0"/>
                <a:cs typeface="Calibri" panose="020F0502020204030204" pitchFamily="34" charset="0"/>
              </a:rPr>
              <a:t> *Resultado com reservas internacionais e derivativos cambiais</a:t>
            </a:r>
          </a:p>
          <a:p>
            <a:pPr marL="0" indent="0" algn="just">
              <a:buNone/>
            </a:pPr>
            <a:r>
              <a:rPr lang="pt-BR" sz="2600" b="0" kern="0" dirty="0">
                <a:latin typeface="Calibri" panose="020F0502020204030204" pitchFamily="34" charset="0"/>
                <a:cs typeface="Calibri" panose="020F0502020204030204" pitchFamily="34" charset="0"/>
              </a:rPr>
              <a:t> </a:t>
            </a:r>
          </a:p>
        </p:txBody>
      </p:sp>
      <p:sp>
        <p:nvSpPr>
          <p:cNvPr id="20" name="Chave Direita 19">
            <a:extLst>
              <a:ext uri="{FF2B5EF4-FFF2-40B4-BE49-F238E27FC236}">
                <a16:creationId xmlns:a16="http://schemas.microsoft.com/office/drawing/2014/main" id="{F907EFE1-6DD3-D12E-A0EC-AC4B8EB0F7DD}"/>
              </a:ext>
            </a:extLst>
          </p:cNvPr>
          <p:cNvSpPr/>
          <p:nvPr/>
        </p:nvSpPr>
        <p:spPr bwMode="auto">
          <a:xfrm rot="5400000">
            <a:off x="800100" y="3205230"/>
            <a:ext cx="304799" cy="9906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21" name="Conector de Seta Reta 20">
            <a:extLst>
              <a:ext uri="{FF2B5EF4-FFF2-40B4-BE49-F238E27FC236}">
                <a16:creationId xmlns:a16="http://schemas.microsoft.com/office/drawing/2014/main" id="{F16021B8-554F-BFCF-2F61-F5836B8326BE}"/>
              </a:ext>
            </a:extLst>
          </p:cNvPr>
          <p:cNvCxnSpPr>
            <a:cxnSpLocks/>
          </p:cNvCxnSpPr>
          <p:nvPr/>
        </p:nvCxnSpPr>
        <p:spPr bwMode="auto">
          <a:xfrm>
            <a:off x="952500" y="4157246"/>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Espaço Reservado para Conteúdo 2">
            <a:extLst>
              <a:ext uri="{FF2B5EF4-FFF2-40B4-BE49-F238E27FC236}">
                <a16:creationId xmlns:a16="http://schemas.microsoft.com/office/drawing/2014/main" id="{0D10D6E0-C60F-A34A-28F4-BD199B46B96E}"/>
              </a:ext>
            </a:extLst>
          </p:cNvPr>
          <p:cNvSpPr txBox="1">
            <a:spLocks/>
          </p:cNvSpPr>
          <p:nvPr/>
        </p:nvSpPr>
        <p:spPr>
          <a:xfrm>
            <a:off x="381000" y="4614930"/>
            <a:ext cx="6934200" cy="685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None/>
            </a:pPr>
            <a:r>
              <a:rPr lang="pt-BR" sz="3000" kern="0" dirty="0">
                <a:latin typeface="Calibri" panose="020F0502020204030204" pitchFamily="34" charset="0"/>
                <a:cs typeface="Calibri" panose="020F0502020204030204" pitchFamily="34" charset="0"/>
              </a:rPr>
              <a:t>DBGG = Dívida Interna + Dívida Externa</a:t>
            </a:r>
          </a:p>
          <a:p>
            <a:pPr marL="0" indent="0" algn="just">
              <a:buNone/>
            </a:pPr>
            <a:endParaRPr lang="pt-BR" sz="3000" kern="0" dirty="0">
              <a:latin typeface="Calibri" panose="020F0502020204030204" pitchFamily="34" charset="0"/>
              <a:cs typeface="Calibri" panose="020F0502020204030204" pitchFamily="34" charset="0"/>
            </a:endParaRPr>
          </a:p>
        </p:txBody>
      </p:sp>
      <p:sp>
        <p:nvSpPr>
          <p:cNvPr id="26" name="Chave Direita 25">
            <a:extLst>
              <a:ext uri="{FF2B5EF4-FFF2-40B4-BE49-F238E27FC236}">
                <a16:creationId xmlns:a16="http://schemas.microsoft.com/office/drawing/2014/main" id="{4DFE4B2F-7FD8-08C3-883D-B26C76500C7B}"/>
              </a:ext>
            </a:extLst>
          </p:cNvPr>
          <p:cNvSpPr/>
          <p:nvPr/>
        </p:nvSpPr>
        <p:spPr bwMode="auto">
          <a:xfrm rot="16200000" flipV="1">
            <a:off x="800100" y="4195830"/>
            <a:ext cx="304799" cy="9906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6" name="CaixaDeTexto 5">
            <a:extLst>
              <a:ext uri="{FF2B5EF4-FFF2-40B4-BE49-F238E27FC236}">
                <a16:creationId xmlns:a16="http://schemas.microsoft.com/office/drawing/2014/main" id="{8F98A922-FE7E-EF8C-AE84-1C085FD72F06}"/>
              </a:ext>
            </a:extLst>
          </p:cNvPr>
          <p:cNvSpPr txBox="1"/>
          <p:nvPr/>
        </p:nvSpPr>
        <p:spPr>
          <a:xfrm>
            <a:off x="228600" y="1185446"/>
            <a:ext cx="11506200" cy="553998"/>
          </a:xfrm>
          <a:prstGeom prst="rect">
            <a:avLst/>
          </a:prstGeom>
          <a:noFill/>
        </p:spPr>
        <p:txBody>
          <a:bodyPr wrap="square" rtlCol="0">
            <a:spAutoFit/>
          </a:bodyPr>
          <a:lstStyle/>
          <a:p>
            <a:pPr marL="457200" indent="-457200">
              <a:buFont typeface="Arial" panose="020B0604020202020204" pitchFamily="34" charset="0"/>
              <a:buChar char="•"/>
            </a:pPr>
            <a:r>
              <a:rPr lang="pt-BR" sz="3000" dirty="0">
                <a:solidFill>
                  <a:schemeClr val="tx1"/>
                </a:solidFill>
                <a:latin typeface="Calibri" panose="020F0502020204030204" pitchFamily="34" charset="0"/>
                <a:cs typeface="Calibri" panose="020F0502020204030204" pitchFamily="34" charset="0"/>
              </a:rPr>
              <a:t>Valores em R$ milhões</a:t>
            </a:r>
          </a:p>
        </p:txBody>
      </p:sp>
      <p:sp>
        <p:nvSpPr>
          <p:cNvPr id="8" name="CaixaDeTexto 7">
            <a:extLst>
              <a:ext uri="{FF2B5EF4-FFF2-40B4-BE49-F238E27FC236}">
                <a16:creationId xmlns:a16="http://schemas.microsoft.com/office/drawing/2014/main" id="{AE4BECA7-CEE6-4DCA-7208-8465AF5B969B}"/>
              </a:ext>
            </a:extLst>
          </p:cNvPr>
          <p:cNvSpPr txBox="1"/>
          <p:nvPr/>
        </p:nvSpPr>
        <p:spPr>
          <a:xfrm>
            <a:off x="76200" y="1837492"/>
            <a:ext cx="10668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5.658.056</a:t>
            </a:r>
          </a:p>
        </p:txBody>
      </p:sp>
      <p:sp>
        <p:nvSpPr>
          <p:cNvPr id="9" name="CaixaDeTexto 8">
            <a:extLst>
              <a:ext uri="{FF2B5EF4-FFF2-40B4-BE49-F238E27FC236}">
                <a16:creationId xmlns:a16="http://schemas.microsoft.com/office/drawing/2014/main" id="{7E721CA0-61BD-E9C1-4497-4A4E244C70D6}"/>
              </a:ext>
            </a:extLst>
          </p:cNvPr>
          <p:cNvSpPr txBox="1"/>
          <p:nvPr/>
        </p:nvSpPr>
        <p:spPr>
          <a:xfrm>
            <a:off x="1219200" y="1837492"/>
            <a:ext cx="10668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5.691.882</a:t>
            </a:r>
          </a:p>
        </p:txBody>
      </p:sp>
      <p:sp>
        <p:nvSpPr>
          <p:cNvPr id="10" name="CaixaDeTexto 9">
            <a:extLst>
              <a:ext uri="{FF2B5EF4-FFF2-40B4-BE49-F238E27FC236}">
                <a16:creationId xmlns:a16="http://schemas.microsoft.com/office/drawing/2014/main" id="{2604BA80-1759-943F-5525-F74F6C27E5E3}"/>
              </a:ext>
            </a:extLst>
          </p:cNvPr>
          <p:cNvSpPr txBox="1"/>
          <p:nvPr/>
        </p:nvSpPr>
        <p:spPr>
          <a:xfrm>
            <a:off x="2514600" y="1837492"/>
            <a:ext cx="10668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-88.719</a:t>
            </a:r>
          </a:p>
        </p:txBody>
      </p:sp>
      <p:sp>
        <p:nvSpPr>
          <p:cNvPr id="12" name="CaixaDeTexto 11">
            <a:extLst>
              <a:ext uri="{FF2B5EF4-FFF2-40B4-BE49-F238E27FC236}">
                <a16:creationId xmlns:a16="http://schemas.microsoft.com/office/drawing/2014/main" id="{C72733DC-381D-B803-DDB6-80D467406C48}"/>
              </a:ext>
            </a:extLst>
          </p:cNvPr>
          <p:cNvSpPr txBox="1"/>
          <p:nvPr/>
        </p:nvSpPr>
        <p:spPr>
          <a:xfrm>
            <a:off x="3733800" y="1837492"/>
            <a:ext cx="10668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54.893</a:t>
            </a:r>
          </a:p>
        </p:txBody>
      </p:sp>
      <p:sp>
        <p:nvSpPr>
          <p:cNvPr id="15" name="CaixaDeTexto 14">
            <a:extLst>
              <a:ext uri="{FF2B5EF4-FFF2-40B4-BE49-F238E27FC236}">
                <a16:creationId xmlns:a16="http://schemas.microsoft.com/office/drawing/2014/main" id="{B07D43C7-CA32-B6DE-099C-6802496AD0AF}"/>
              </a:ext>
            </a:extLst>
          </p:cNvPr>
          <p:cNvSpPr txBox="1"/>
          <p:nvPr/>
        </p:nvSpPr>
        <p:spPr>
          <a:xfrm>
            <a:off x="2286000" y="5114092"/>
            <a:ext cx="10668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6.320.025</a:t>
            </a:r>
          </a:p>
        </p:txBody>
      </p:sp>
      <p:sp>
        <p:nvSpPr>
          <p:cNvPr id="16" name="CaixaDeTexto 15">
            <a:extLst>
              <a:ext uri="{FF2B5EF4-FFF2-40B4-BE49-F238E27FC236}">
                <a16:creationId xmlns:a16="http://schemas.microsoft.com/office/drawing/2014/main" id="{18C30E7B-F224-FDA1-110E-63AA53CC2123}"/>
              </a:ext>
            </a:extLst>
          </p:cNvPr>
          <p:cNvSpPr txBox="1"/>
          <p:nvPr/>
        </p:nvSpPr>
        <p:spPr>
          <a:xfrm>
            <a:off x="4876800" y="5114092"/>
            <a:ext cx="10668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904.857</a:t>
            </a:r>
          </a:p>
        </p:txBody>
      </p:sp>
      <p:sp>
        <p:nvSpPr>
          <p:cNvPr id="17" name="CaixaDeTexto 16">
            <a:extLst>
              <a:ext uri="{FF2B5EF4-FFF2-40B4-BE49-F238E27FC236}">
                <a16:creationId xmlns:a16="http://schemas.microsoft.com/office/drawing/2014/main" id="{8857A7B4-3786-386D-EEBE-18A204574588}"/>
              </a:ext>
            </a:extLst>
          </p:cNvPr>
          <p:cNvSpPr txBox="1"/>
          <p:nvPr/>
        </p:nvSpPr>
        <p:spPr>
          <a:xfrm>
            <a:off x="457200" y="3852446"/>
            <a:ext cx="1066800" cy="338554"/>
          </a:xfrm>
          <a:prstGeom prst="rect">
            <a:avLst/>
          </a:prstGeom>
          <a:noFill/>
          <a:ln>
            <a:solidFill>
              <a:srgbClr val="0033CC"/>
            </a:solidFill>
          </a:ln>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7.224.882</a:t>
            </a:r>
          </a:p>
        </p:txBody>
      </p:sp>
      <p:sp>
        <p:nvSpPr>
          <p:cNvPr id="30" name="CaixaDeTexto 29">
            <a:extLst>
              <a:ext uri="{FF2B5EF4-FFF2-40B4-BE49-F238E27FC236}">
                <a16:creationId xmlns:a16="http://schemas.microsoft.com/office/drawing/2014/main" id="{62F46912-CB1D-8969-8AE3-5AE93BF9A6A2}"/>
              </a:ext>
            </a:extLst>
          </p:cNvPr>
          <p:cNvSpPr txBox="1"/>
          <p:nvPr/>
        </p:nvSpPr>
        <p:spPr>
          <a:xfrm>
            <a:off x="2438400" y="2938046"/>
            <a:ext cx="11430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-2.768.992</a:t>
            </a:r>
          </a:p>
        </p:txBody>
      </p:sp>
      <p:sp>
        <p:nvSpPr>
          <p:cNvPr id="31" name="CaixaDeTexto 30">
            <a:extLst>
              <a:ext uri="{FF2B5EF4-FFF2-40B4-BE49-F238E27FC236}">
                <a16:creationId xmlns:a16="http://schemas.microsoft.com/office/drawing/2014/main" id="{A6C784FB-77C1-AB3E-7231-542C27B166B5}"/>
              </a:ext>
            </a:extLst>
          </p:cNvPr>
          <p:cNvSpPr txBox="1"/>
          <p:nvPr/>
        </p:nvSpPr>
        <p:spPr>
          <a:xfrm>
            <a:off x="5867400" y="2938046"/>
            <a:ext cx="11430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 1.235.880</a:t>
            </a:r>
          </a:p>
        </p:txBody>
      </p:sp>
      <p:sp>
        <p:nvSpPr>
          <p:cNvPr id="32" name="CaixaDeTexto 31">
            <a:extLst>
              <a:ext uri="{FF2B5EF4-FFF2-40B4-BE49-F238E27FC236}">
                <a16:creationId xmlns:a16="http://schemas.microsoft.com/office/drawing/2014/main" id="{536C6F60-C624-D37B-DBC3-7DEF888333B4}"/>
              </a:ext>
            </a:extLst>
          </p:cNvPr>
          <p:cNvSpPr txBox="1"/>
          <p:nvPr/>
        </p:nvSpPr>
        <p:spPr>
          <a:xfrm>
            <a:off x="9982200" y="2938046"/>
            <a:ext cx="609600" cy="338554"/>
          </a:xfrm>
          <a:prstGeom prst="rect">
            <a:avLst/>
          </a:prstGeom>
          <a:noFill/>
        </p:spPr>
        <p:txBody>
          <a:bodyPr wrap="square" rtlCol="0">
            <a:spAutoFit/>
          </a:bodyPr>
          <a:lstStyle/>
          <a:p>
            <a:r>
              <a:rPr lang="pt-BR" sz="1600" dirty="0">
                <a:solidFill>
                  <a:srgbClr val="0033CC"/>
                </a:solidFill>
                <a:latin typeface="Calibri" panose="020F0502020204030204" pitchFamily="34" charset="0"/>
                <a:cs typeface="Calibri" panose="020F0502020204030204" pitchFamily="34" charset="0"/>
              </a:rPr>
              <a:t> 112</a:t>
            </a:r>
          </a:p>
        </p:txBody>
      </p:sp>
    </p:spTree>
    <p:extLst>
      <p:ext uri="{BB962C8B-B14F-4D97-AF65-F5344CB8AC3E}">
        <p14:creationId xmlns:p14="http://schemas.microsoft.com/office/powerpoint/2010/main" val="23542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4" grpId="0" animBg="1"/>
      <p:bldP spid="25" grpId="0"/>
      <p:bldP spid="26" grpId="0" animBg="1"/>
      <p:bldP spid="8" grpId="0"/>
      <p:bldP spid="9" grpId="0"/>
      <p:bldP spid="10" grpId="0"/>
      <p:bldP spid="12" grpId="0"/>
      <p:bldP spid="15" grpId="0"/>
      <p:bldP spid="16" grpId="0"/>
      <p:bldP spid="17" grpId="0" animBg="1"/>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FDD6054-57A8-8A40-59C2-C88E2488D3C1}"/>
              </a:ext>
            </a:extLst>
          </p:cNvPr>
          <p:cNvPicPr>
            <a:picLocks noChangeAspect="1"/>
          </p:cNvPicPr>
          <p:nvPr/>
        </p:nvPicPr>
        <p:blipFill>
          <a:blip r:embed="rId2"/>
          <a:stretch>
            <a:fillRect/>
          </a:stretch>
        </p:blipFill>
        <p:spPr>
          <a:xfrm>
            <a:off x="0" y="366058"/>
            <a:ext cx="12192000" cy="6491942"/>
          </a:xfrm>
          <a:prstGeom prst="rect">
            <a:avLst/>
          </a:prstGeom>
          <a:ln w="38100">
            <a:solidFill>
              <a:schemeClr val="tx1"/>
            </a:solidFill>
          </a:ln>
        </p:spPr>
      </p:pic>
    </p:spTree>
    <p:extLst>
      <p:ext uri="{BB962C8B-B14F-4D97-AF65-F5344CB8AC3E}">
        <p14:creationId xmlns:p14="http://schemas.microsoft.com/office/powerpoint/2010/main" val="1280027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7EF5318-AEEC-F0F3-2C99-C8132E27CCF3}"/>
              </a:ext>
            </a:extLst>
          </p:cNvPr>
          <p:cNvPicPr>
            <a:picLocks noChangeAspect="1"/>
          </p:cNvPicPr>
          <p:nvPr/>
        </p:nvPicPr>
        <p:blipFill>
          <a:blip r:embed="rId2"/>
          <a:stretch>
            <a:fillRect/>
          </a:stretch>
        </p:blipFill>
        <p:spPr>
          <a:xfrm>
            <a:off x="42862" y="381001"/>
            <a:ext cx="12072937" cy="6476999"/>
          </a:xfrm>
          <a:prstGeom prst="rect">
            <a:avLst/>
          </a:prstGeom>
          <a:ln w="38100">
            <a:solidFill>
              <a:schemeClr val="tx1"/>
            </a:solidFill>
          </a:ln>
        </p:spPr>
      </p:pic>
    </p:spTree>
    <p:extLst>
      <p:ext uri="{BB962C8B-B14F-4D97-AF65-F5344CB8AC3E}">
        <p14:creationId xmlns:p14="http://schemas.microsoft.com/office/powerpoint/2010/main" val="140695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838CF47-0896-53CB-8A8F-053429EBAD4A}"/>
              </a:ext>
            </a:extLst>
          </p:cNvPr>
          <p:cNvPicPr>
            <a:picLocks noChangeAspect="1"/>
          </p:cNvPicPr>
          <p:nvPr/>
        </p:nvPicPr>
        <p:blipFill>
          <a:blip r:embed="rId2"/>
          <a:stretch>
            <a:fillRect/>
          </a:stretch>
        </p:blipFill>
        <p:spPr>
          <a:xfrm>
            <a:off x="0" y="762000"/>
            <a:ext cx="12192000" cy="5486400"/>
          </a:xfrm>
          <a:prstGeom prst="rect">
            <a:avLst/>
          </a:prstGeom>
          <a:ln w="38100">
            <a:solidFill>
              <a:schemeClr val="tx1"/>
            </a:solidFill>
          </a:ln>
        </p:spPr>
      </p:pic>
    </p:spTree>
    <p:extLst>
      <p:ext uri="{BB962C8B-B14F-4D97-AF65-F5344CB8AC3E}">
        <p14:creationId xmlns:p14="http://schemas.microsoft.com/office/powerpoint/2010/main" val="309757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9BE2119-399A-DE3B-D7AC-91A09D302BBA}"/>
              </a:ext>
            </a:extLst>
          </p:cNvPr>
          <p:cNvPicPr>
            <a:picLocks noChangeAspect="1"/>
          </p:cNvPicPr>
          <p:nvPr/>
        </p:nvPicPr>
        <p:blipFill>
          <a:blip r:embed="rId2"/>
          <a:stretch>
            <a:fillRect/>
          </a:stretch>
        </p:blipFill>
        <p:spPr>
          <a:xfrm>
            <a:off x="0" y="357188"/>
            <a:ext cx="12192000" cy="6500812"/>
          </a:xfrm>
          <a:prstGeom prst="rect">
            <a:avLst/>
          </a:prstGeom>
        </p:spPr>
      </p:pic>
    </p:spTree>
    <p:extLst>
      <p:ext uri="{BB962C8B-B14F-4D97-AF65-F5344CB8AC3E}">
        <p14:creationId xmlns:p14="http://schemas.microsoft.com/office/powerpoint/2010/main" val="17276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2018C2F-14E9-9784-CA23-2A33992D001B}"/>
              </a:ext>
            </a:extLst>
          </p:cNvPr>
          <p:cNvPicPr>
            <a:picLocks noChangeAspect="1"/>
          </p:cNvPicPr>
          <p:nvPr/>
        </p:nvPicPr>
        <p:blipFill>
          <a:blip r:embed="rId2"/>
          <a:stretch>
            <a:fillRect/>
          </a:stretch>
        </p:blipFill>
        <p:spPr>
          <a:xfrm>
            <a:off x="0" y="371474"/>
            <a:ext cx="12202388" cy="6486525"/>
          </a:xfrm>
          <a:prstGeom prst="rect">
            <a:avLst/>
          </a:prstGeom>
        </p:spPr>
      </p:pic>
    </p:spTree>
    <p:extLst>
      <p:ext uri="{BB962C8B-B14F-4D97-AF65-F5344CB8AC3E}">
        <p14:creationId xmlns:p14="http://schemas.microsoft.com/office/powerpoint/2010/main" val="324092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5247A1-1269-36A8-8433-5A57652D01F6}"/>
              </a:ext>
            </a:extLst>
          </p:cNvPr>
          <p:cNvSpPr txBox="1">
            <a:spLocks noChangeArrowheads="1"/>
          </p:cNvSpPr>
          <p:nvPr/>
        </p:nvSpPr>
        <p:spPr>
          <a:xfrm>
            <a:off x="533400" y="381000"/>
            <a:ext cx="10972800" cy="609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a:solidFill>
                  <a:schemeClr val="tx1"/>
                </a:solidFill>
                <a:latin typeface="Calibri" panose="020F0502020204030204" pitchFamily="34" charset="0"/>
                <a:cs typeface="Calibri" panose="020F0502020204030204" pitchFamily="34" charset="0"/>
              </a:rPr>
              <a:t>Critérios e </a:t>
            </a:r>
            <a:r>
              <a:rPr lang="en-US" altLang="en-US" sz="4800" b="1" kern="0">
                <a:solidFill>
                  <a:schemeClr val="tx1"/>
                </a:solidFill>
                <a:latin typeface="Calibri" panose="020F0502020204030204" pitchFamily="34" charset="0"/>
                <a:cs typeface="Calibri" panose="020F0502020204030204" pitchFamily="34" charset="0"/>
              </a:rPr>
              <a:t>D</a:t>
            </a:r>
            <a:r>
              <a:rPr lang="pt-BR" altLang="en-US" sz="4800" b="1" kern="0">
                <a:solidFill>
                  <a:schemeClr val="tx1"/>
                </a:solidFill>
                <a:latin typeface="Calibri" panose="020F0502020204030204" pitchFamily="34" charset="0"/>
                <a:cs typeface="Calibri" panose="020F0502020204030204" pitchFamily="34" charset="0"/>
              </a:rPr>
              <a:t>efinições</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7E02AB9-0872-128E-3E8D-E918FDF15E35}"/>
              </a:ext>
            </a:extLst>
          </p:cNvPr>
          <p:cNvSpPr txBox="1">
            <a:spLocks noChangeArrowheads="1"/>
          </p:cNvSpPr>
          <p:nvPr/>
        </p:nvSpPr>
        <p:spPr>
          <a:xfrm>
            <a:off x="152400" y="990600"/>
            <a:ext cx="11811000" cy="411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en-US" altLang="en-US" sz="4200" b="1" kern="0">
                <a:latin typeface="Calibri" panose="020F0502020204030204" pitchFamily="34" charset="0"/>
                <a:cs typeface="Calibri" panose="020F0502020204030204" pitchFamily="34" charset="0"/>
              </a:rPr>
              <a:t>“</a:t>
            </a:r>
            <a:r>
              <a:rPr lang="pt-BR" altLang="en-US" sz="4200" b="1" kern="0">
                <a:latin typeface="Calibri" panose="020F0502020204030204" pitchFamily="34" charset="0"/>
                <a:cs typeface="Calibri" panose="020F0502020204030204" pitchFamily="34" charset="0"/>
              </a:rPr>
              <a:t>Acima da Linha”</a:t>
            </a:r>
            <a:endParaRPr lang="en-US" altLang="en-US" sz="42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0" kern="0">
                <a:latin typeface="Calibri" panose="020F0502020204030204" pitchFamily="34" charset="0"/>
                <a:cs typeface="Calibri" panose="020F0502020204030204" pitchFamily="34" charset="0"/>
              </a:rPr>
              <a:t>Critério</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 pelo</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 qual são explicitados os fluxos</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de receitas e despesas. Assim, podemos calcular:</a:t>
            </a:r>
          </a:p>
          <a:p>
            <a:pPr algn="just">
              <a:spcBef>
                <a:spcPts val="0"/>
              </a:spcBef>
              <a:buFont typeface="Arial" panose="020B0604020202020204" pitchFamily="34" charset="0"/>
              <a:buChar char="•"/>
            </a:pPr>
            <a:endParaRPr lang="en-US" altLang="en-US" sz="12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Déficit Nominal =</a:t>
            </a:r>
            <a:r>
              <a:rPr lang="en-US" altLang="en-US" sz="3800" b="1" kern="0">
                <a:latin typeface="Calibri" panose="020F0502020204030204" pitchFamily="34" charset="0"/>
                <a:cs typeface="Calibri" panose="020F0502020204030204" pitchFamily="34" charset="0"/>
              </a:rPr>
              <a:t> </a:t>
            </a:r>
            <a:r>
              <a:rPr lang="pt-BR" altLang="en-US" sz="3800" b="1" kern="0">
                <a:latin typeface="Calibri" panose="020F0502020204030204" pitchFamily="34" charset="0"/>
                <a:cs typeface="Calibri" panose="020F0502020204030204" pitchFamily="34" charset="0"/>
              </a:rPr>
              <a:t> </a:t>
            </a:r>
            <a:r>
              <a:rPr lang="en-US" altLang="en-US" sz="3800" b="1"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Gastos </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Totais </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 Receitas </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Totais</a:t>
            </a:r>
            <a:endParaRPr lang="en-US" altLang="en-US" sz="3800" b="0"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endParaRPr lang="en-US" altLang="en-US" sz="12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Déficit Primário = </a:t>
            </a:r>
            <a:r>
              <a:rPr lang="pt-BR" altLang="en-US" sz="3800" b="0" kern="0">
                <a:latin typeface="Calibri" panose="020F0502020204030204" pitchFamily="34" charset="0"/>
                <a:cs typeface="Calibri" panose="020F0502020204030204" pitchFamily="34" charset="0"/>
              </a:rPr>
              <a:t>Déficit Nominal – </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Despesas Financeiras (juros)</a:t>
            </a:r>
            <a:endParaRPr lang="en-US" altLang="en-US" sz="3800" b="0"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endParaRPr lang="pt-BR" altLang="en-US" sz="12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Déficit Operacional = </a:t>
            </a:r>
            <a:r>
              <a:rPr lang="en-US" altLang="en-US" sz="3800" b="1"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Déficit Nominal – Correções Monetária e Cambial </a:t>
            </a:r>
            <a:r>
              <a:rPr lang="pt-BR" altLang="en-US" sz="3800" b="0" kern="0">
                <a:solidFill>
                  <a:srgbClr val="0033CC"/>
                </a:solidFill>
                <a:latin typeface="Calibri" panose="020F0502020204030204" pitchFamily="34" charset="0"/>
                <a:cs typeface="Calibri" panose="020F0502020204030204" pitchFamily="34" charset="0"/>
              </a:rPr>
              <a:t>→ Medida de Déficit Real</a:t>
            </a:r>
          </a:p>
          <a:p>
            <a:pPr lvl="2" algn="just">
              <a:spcBef>
                <a:spcPts val="0"/>
              </a:spcBef>
              <a:buFont typeface="Arial" panose="020B0604020202020204" pitchFamily="34" charset="0"/>
              <a:buChar char="•"/>
            </a:pPr>
            <a:r>
              <a:rPr lang="pt-BR" altLang="en-US" sz="3424" b="0" kern="0">
                <a:latin typeface="Calibri" panose="020F0502020204030204" pitchFamily="34" charset="0"/>
                <a:cs typeface="Calibri" panose="020F0502020204030204" pitchFamily="34" charset="0"/>
              </a:rPr>
              <a:t>Hoje muito pouco utilizado</a:t>
            </a:r>
            <a:endParaRPr lang="pt-BR" altLang="en-US" sz="3424"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0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A1A65465-75A9-5479-E2FB-F24AB904EA2B}"/>
              </a:ext>
            </a:extLst>
          </p:cNvPr>
          <p:cNvGrpSpPr/>
          <p:nvPr/>
        </p:nvGrpSpPr>
        <p:grpSpPr>
          <a:xfrm>
            <a:off x="0" y="457200"/>
            <a:ext cx="12192000" cy="6400800"/>
            <a:chOff x="1600200" y="1524000"/>
            <a:chExt cx="8991600" cy="4648200"/>
          </a:xfrm>
        </p:grpSpPr>
        <p:sp>
          <p:nvSpPr>
            <p:cNvPr id="3" name="Retângulo 2">
              <a:extLst>
                <a:ext uri="{FF2B5EF4-FFF2-40B4-BE49-F238E27FC236}">
                  <a16:creationId xmlns:a16="http://schemas.microsoft.com/office/drawing/2014/main" id="{9A69E8AC-5523-BCB9-D656-3EDB11B4DDDE}"/>
                </a:ext>
              </a:extLst>
            </p:cNvPr>
            <p:cNvSpPr/>
            <p:nvPr/>
          </p:nvSpPr>
          <p:spPr bwMode="auto">
            <a:xfrm>
              <a:off x="1600200" y="1524000"/>
              <a:ext cx="8991600" cy="46482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4" name="Rectangle 5" descr="80%">
              <a:extLst>
                <a:ext uri="{FF2B5EF4-FFF2-40B4-BE49-F238E27FC236}">
                  <a16:creationId xmlns:a16="http://schemas.microsoft.com/office/drawing/2014/main" id="{B2F47DB0-BD4B-E079-FE32-FF1A11794A70}"/>
                </a:ext>
              </a:extLst>
            </p:cNvPr>
            <p:cNvSpPr>
              <a:spLocks noChangeArrowheads="1"/>
            </p:cNvSpPr>
            <p:nvPr/>
          </p:nvSpPr>
          <p:spPr bwMode="auto">
            <a:xfrm>
              <a:off x="8763000" y="3276600"/>
              <a:ext cx="1676400" cy="10668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 name="Rectangle 6" descr="80%">
              <a:extLst>
                <a:ext uri="{FF2B5EF4-FFF2-40B4-BE49-F238E27FC236}">
                  <a16:creationId xmlns:a16="http://schemas.microsoft.com/office/drawing/2014/main" id="{9D0A88D3-D5CE-7A8A-387D-F3DFE94F8D51}"/>
                </a:ext>
              </a:extLst>
            </p:cNvPr>
            <p:cNvSpPr>
              <a:spLocks noChangeArrowheads="1"/>
            </p:cNvSpPr>
            <p:nvPr/>
          </p:nvSpPr>
          <p:spPr bwMode="auto">
            <a:xfrm>
              <a:off x="5715000" y="44958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 name="Rectangle 7" descr="80%">
              <a:extLst>
                <a:ext uri="{FF2B5EF4-FFF2-40B4-BE49-F238E27FC236}">
                  <a16:creationId xmlns:a16="http://schemas.microsoft.com/office/drawing/2014/main" id="{E4B1A029-F1F8-0E85-94BE-B052B50C797C}"/>
                </a:ext>
              </a:extLst>
            </p:cNvPr>
            <p:cNvSpPr>
              <a:spLocks noChangeArrowheads="1"/>
            </p:cNvSpPr>
            <p:nvPr/>
          </p:nvSpPr>
          <p:spPr bwMode="auto">
            <a:xfrm>
              <a:off x="2667000" y="44958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 name="Rectangle 8" descr="80%">
              <a:extLst>
                <a:ext uri="{FF2B5EF4-FFF2-40B4-BE49-F238E27FC236}">
                  <a16:creationId xmlns:a16="http://schemas.microsoft.com/office/drawing/2014/main" id="{42339584-A913-BF06-9C50-BD5A68E3EC31}"/>
                </a:ext>
              </a:extLst>
            </p:cNvPr>
            <p:cNvSpPr>
              <a:spLocks noChangeArrowheads="1"/>
            </p:cNvSpPr>
            <p:nvPr/>
          </p:nvSpPr>
          <p:spPr bwMode="auto">
            <a:xfrm>
              <a:off x="5715000" y="19050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 name="Rectangle 9" descr="80%">
              <a:extLst>
                <a:ext uri="{FF2B5EF4-FFF2-40B4-BE49-F238E27FC236}">
                  <a16:creationId xmlns:a16="http://schemas.microsoft.com/office/drawing/2014/main" id="{7B8AADD2-98B2-9A13-E793-64E1EC79E9D6}"/>
                </a:ext>
              </a:extLst>
            </p:cNvPr>
            <p:cNvSpPr>
              <a:spLocks noChangeArrowheads="1"/>
            </p:cNvSpPr>
            <p:nvPr/>
          </p:nvSpPr>
          <p:spPr bwMode="auto">
            <a:xfrm>
              <a:off x="2667000" y="1905000"/>
              <a:ext cx="2819400" cy="12954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 name="Rectangle 10" descr="80%">
              <a:extLst>
                <a:ext uri="{FF2B5EF4-FFF2-40B4-BE49-F238E27FC236}">
                  <a16:creationId xmlns:a16="http://schemas.microsoft.com/office/drawing/2014/main" id="{4FDAB975-4C19-7F6E-0328-F370194A0CDD}"/>
                </a:ext>
              </a:extLst>
            </p:cNvPr>
            <p:cNvSpPr>
              <a:spLocks noChangeArrowheads="1"/>
            </p:cNvSpPr>
            <p:nvPr/>
          </p:nvSpPr>
          <p:spPr bwMode="auto">
            <a:xfrm>
              <a:off x="1752600" y="3352800"/>
              <a:ext cx="1143000" cy="990600"/>
            </a:xfrm>
            <a:prstGeom prst="rect">
              <a:avLst/>
            </a:prstGeom>
            <a:solidFill>
              <a:schemeClr val="accent5"/>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 name="Rectangle 11" descr="Vertical escura">
              <a:extLst>
                <a:ext uri="{FF2B5EF4-FFF2-40B4-BE49-F238E27FC236}">
                  <a16:creationId xmlns:a16="http://schemas.microsoft.com/office/drawing/2014/main" id="{5A1E4BE6-872D-E8CD-86F4-357E8A1BBB6F}"/>
                </a:ext>
              </a:extLst>
            </p:cNvPr>
            <p:cNvSpPr>
              <a:spLocks noChangeArrowheads="1"/>
            </p:cNvSpPr>
            <p:nvPr/>
          </p:nvSpPr>
          <p:spPr bwMode="auto">
            <a:xfrm>
              <a:off x="5988424" y="3581400"/>
              <a:ext cx="2012577" cy="533400"/>
            </a:xfrm>
            <a:prstGeom prst="rect">
              <a:avLst/>
            </a:prstGeom>
            <a:solidFill>
              <a:schemeClr val="bg1">
                <a:lumMod val="95000"/>
              </a:schemeClr>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 name="Rectangle 12" descr="Vertical escura">
              <a:extLst>
                <a:ext uri="{FF2B5EF4-FFF2-40B4-BE49-F238E27FC236}">
                  <a16:creationId xmlns:a16="http://schemas.microsoft.com/office/drawing/2014/main" id="{029F81CE-E551-2E95-9664-B40394B5C5F1}"/>
                </a:ext>
              </a:extLst>
            </p:cNvPr>
            <p:cNvSpPr>
              <a:spLocks noChangeArrowheads="1"/>
            </p:cNvSpPr>
            <p:nvPr/>
          </p:nvSpPr>
          <p:spPr bwMode="auto">
            <a:xfrm>
              <a:off x="3253068" y="3581400"/>
              <a:ext cx="1873624" cy="533400"/>
            </a:xfrm>
            <a:prstGeom prst="rect">
              <a:avLst/>
            </a:prstGeom>
            <a:solidFill>
              <a:schemeClr val="bg1">
                <a:lumMod val="95000"/>
              </a:schemeClr>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 name="Text Box 13">
              <a:extLst>
                <a:ext uri="{FF2B5EF4-FFF2-40B4-BE49-F238E27FC236}">
                  <a16:creationId xmlns:a16="http://schemas.microsoft.com/office/drawing/2014/main" id="{05EFC29D-6E76-9E1F-749D-08E331A2BDA2}"/>
                </a:ext>
              </a:extLst>
            </p:cNvPr>
            <p:cNvSpPr txBox="1">
              <a:spLocks noChangeArrowheads="1"/>
            </p:cNvSpPr>
            <p:nvPr/>
          </p:nvSpPr>
          <p:spPr bwMode="auto">
            <a:xfrm>
              <a:off x="1752600" y="3487252"/>
              <a:ext cx="1143000" cy="6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Déficit Público</a:t>
              </a:r>
            </a:p>
          </p:txBody>
        </p:sp>
        <p:sp>
          <p:nvSpPr>
            <p:cNvPr id="13" name="Text Box 14">
              <a:extLst>
                <a:ext uri="{FF2B5EF4-FFF2-40B4-BE49-F238E27FC236}">
                  <a16:creationId xmlns:a16="http://schemas.microsoft.com/office/drawing/2014/main" id="{7D594430-59C9-09A5-D14E-D899DB96C2D4}"/>
                </a:ext>
              </a:extLst>
            </p:cNvPr>
            <p:cNvSpPr txBox="1">
              <a:spLocks noChangeArrowheads="1"/>
            </p:cNvSpPr>
            <p:nvPr/>
          </p:nvSpPr>
          <p:spPr bwMode="auto">
            <a:xfrm>
              <a:off x="2667000" y="1911350"/>
              <a:ext cx="2819400" cy="131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Venda de Títulos ao Setor Privado (Aumento da Dívida Pública)</a:t>
              </a:r>
            </a:p>
          </p:txBody>
        </p:sp>
        <p:sp>
          <p:nvSpPr>
            <p:cNvPr id="14" name="Text Box 15">
              <a:extLst>
                <a:ext uri="{FF2B5EF4-FFF2-40B4-BE49-F238E27FC236}">
                  <a16:creationId xmlns:a16="http://schemas.microsoft.com/office/drawing/2014/main" id="{536322CE-1CE9-9AB4-DCC0-FD6805383D81}"/>
                </a:ext>
              </a:extLst>
            </p:cNvPr>
            <p:cNvSpPr txBox="1">
              <a:spLocks noChangeArrowheads="1"/>
            </p:cNvSpPr>
            <p:nvPr/>
          </p:nvSpPr>
          <p:spPr bwMode="auto">
            <a:xfrm>
              <a:off x="3186953" y="4808728"/>
              <a:ext cx="1676400" cy="6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Emissão     de Moeda</a:t>
              </a:r>
            </a:p>
          </p:txBody>
        </p:sp>
        <p:sp>
          <p:nvSpPr>
            <p:cNvPr id="15" name="Text Box 16">
              <a:extLst>
                <a:ext uri="{FF2B5EF4-FFF2-40B4-BE49-F238E27FC236}">
                  <a16:creationId xmlns:a16="http://schemas.microsoft.com/office/drawing/2014/main" id="{51A1F76B-7D77-B376-560D-F7DA79649A06}"/>
                </a:ext>
              </a:extLst>
            </p:cNvPr>
            <p:cNvSpPr txBox="1">
              <a:spLocks noChangeArrowheads="1"/>
            </p:cNvSpPr>
            <p:nvPr/>
          </p:nvSpPr>
          <p:spPr bwMode="auto">
            <a:xfrm>
              <a:off x="5712759" y="1911350"/>
              <a:ext cx="2895600" cy="131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800" b="1" dirty="0"/>
                <a:t>Redução da Poupança Destinada ao   Financiamento                     do Investimento</a:t>
              </a:r>
            </a:p>
          </p:txBody>
        </p:sp>
        <p:sp>
          <p:nvSpPr>
            <p:cNvPr id="16" name="Text Box 17">
              <a:extLst>
                <a:ext uri="{FF2B5EF4-FFF2-40B4-BE49-F238E27FC236}">
                  <a16:creationId xmlns:a16="http://schemas.microsoft.com/office/drawing/2014/main" id="{24E8DA88-5B42-FDED-96CD-9EED30CCC23E}"/>
                </a:ext>
              </a:extLst>
            </p:cNvPr>
            <p:cNvSpPr txBox="1">
              <a:spLocks noChangeArrowheads="1"/>
            </p:cNvSpPr>
            <p:nvPr/>
          </p:nvSpPr>
          <p:spPr bwMode="auto">
            <a:xfrm>
              <a:off x="6525185" y="4954081"/>
              <a:ext cx="1752600" cy="37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en-US" sz="2800" b="1" dirty="0"/>
                <a:t>Inflação</a:t>
              </a:r>
            </a:p>
          </p:txBody>
        </p:sp>
        <p:sp>
          <p:nvSpPr>
            <p:cNvPr id="17" name="Text Box 18">
              <a:extLst>
                <a:ext uri="{FF2B5EF4-FFF2-40B4-BE49-F238E27FC236}">
                  <a16:creationId xmlns:a16="http://schemas.microsoft.com/office/drawing/2014/main" id="{CC968B7A-A864-A5CB-7AD3-5EB794C4A301}"/>
                </a:ext>
              </a:extLst>
            </p:cNvPr>
            <p:cNvSpPr txBox="1">
              <a:spLocks noChangeArrowheads="1"/>
            </p:cNvSpPr>
            <p:nvPr/>
          </p:nvSpPr>
          <p:spPr bwMode="auto">
            <a:xfrm>
              <a:off x="8763000" y="3352800"/>
              <a:ext cx="16764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pt-BR" altLang="en-US" sz="2600" b="1" dirty="0"/>
                <a:t>Redução do       Crescimento Econômico</a:t>
              </a:r>
            </a:p>
          </p:txBody>
        </p:sp>
        <p:sp>
          <p:nvSpPr>
            <p:cNvPr id="18" name="Line 19">
              <a:extLst>
                <a:ext uri="{FF2B5EF4-FFF2-40B4-BE49-F238E27FC236}">
                  <a16:creationId xmlns:a16="http://schemas.microsoft.com/office/drawing/2014/main" id="{F839BD4B-D27F-D20F-35A3-2EDB360A4182}"/>
                </a:ext>
              </a:extLst>
            </p:cNvPr>
            <p:cNvSpPr>
              <a:spLocks noChangeShapeType="1"/>
            </p:cNvSpPr>
            <p:nvPr/>
          </p:nvSpPr>
          <p:spPr bwMode="auto">
            <a:xfrm flipV="1">
              <a:off x="2133600" y="25908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0">
              <a:extLst>
                <a:ext uri="{FF2B5EF4-FFF2-40B4-BE49-F238E27FC236}">
                  <a16:creationId xmlns:a16="http://schemas.microsoft.com/office/drawing/2014/main" id="{7006D0A1-CF71-5559-4C3A-544EA267BC4D}"/>
                </a:ext>
              </a:extLst>
            </p:cNvPr>
            <p:cNvSpPr>
              <a:spLocks noChangeShapeType="1"/>
            </p:cNvSpPr>
            <p:nvPr/>
          </p:nvSpPr>
          <p:spPr bwMode="auto">
            <a:xfrm>
              <a:off x="2133600" y="25908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21">
              <a:extLst>
                <a:ext uri="{FF2B5EF4-FFF2-40B4-BE49-F238E27FC236}">
                  <a16:creationId xmlns:a16="http://schemas.microsoft.com/office/drawing/2014/main" id="{8AFA0E6D-2BC3-634D-B526-B15E21067947}"/>
                </a:ext>
              </a:extLst>
            </p:cNvPr>
            <p:cNvSpPr>
              <a:spLocks noChangeShapeType="1"/>
            </p:cNvSpPr>
            <p:nvPr/>
          </p:nvSpPr>
          <p:spPr bwMode="auto">
            <a:xfrm flipV="1">
              <a:off x="2133600" y="43434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2">
              <a:extLst>
                <a:ext uri="{FF2B5EF4-FFF2-40B4-BE49-F238E27FC236}">
                  <a16:creationId xmlns:a16="http://schemas.microsoft.com/office/drawing/2014/main" id="{33B5B32F-B520-8124-182E-CD0AAEFFF314}"/>
                </a:ext>
              </a:extLst>
            </p:cNvPr>
            <p:cNvSpPr>
              <a:spLocks noChangeShapeType="1"/>
            </p:cNvSpPr>
            <p:nvPr/>
          </p:nvSpPr>
          <p:spPr bwMode="auto">
            <a:xfrm>
              <a:off x="2133600" y="5105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3">
              <a:extLst>
                <a:ext uri="{FF2B5EF4-FFF2-40B4-BE49-F238E27FC236}">
                  <a16:creationId xmlns:a16="http://schemas.microsoft.com/office/drawing/2014/main" id="{5D3E1193-57B5-0055-E779-A169C639D6D1}"/>
                </a:ext>
              </a:extLst>
            </p:cNvPr>
            <p:cNvSpPr>
              <a:spLocks noChangeShapeType="1"/>
            </p:cNvSpPr>
            <p:nvPr/>
          </p:nvSpPr>
          <p:spPr bwMode="auto">
            <a:xfrm>
              <a:off x="5486400" y="51054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4">
              <a:extLst>
                <a:ext uri="{FF2B5EF4-FFF2-40B4-BE49-F238E27FC236}">
                  <a16:creationId xmlns:a16="http://schemas.microsoft.com/office/drawing/2014/main" id="{DC3A459B-2015-A81F-6497-FE8CA06742B7}"/>
                </a:ext>
              </a:extLst>
            </p:cNvPr>
            <p:cNvSpPr>
              <a:spLocks noChangeShapeType="1"/>
            </p:cNvSpPr>
            <p:nvPr/>
          </p:nvSpPr>
          <p:spPr bwMode="auto">
            <a:xfrm>
              <a:off x="5486400" y="25146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5">
              <a:extLst>
                <a:ext uri="{FF2B5EF4-FFF2-40B4-BE49-F238E27FC236}">
                  <a16:creationId xmlns:a16="http://schemas.microsoft.com/office/drawing/2014/main" id="{151D4430-CFC1-5DE6-ED19-F3140ACC46CC}"/>
                </a:ext>
              </a:extLst>
            </p:cNvPr>
            <p:cNvSpPr>
              <a:spLocks noChangeShapeType="1"/>
            </p:cNvSpPr>
            <p:nvPr/>
          </p:nvSpPr>
          <p:spPr bwMode="auto">
            <a:xfrm>
              <a:off x="8534400" y="25146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6">
              <a:extLst>
                <a:ext uri="{FF2B5EF4-FFF2-40B4-BE49-F238E27FC236}">
                  <a16:creationId xmlns:a16="http://schemas.microsoft.com/office/drawing/2014/main" id="{3F7806D5-A71A-F224-5808-335CA7DCA66E}"/>
                </a:ext>
              </a:extLst>
            </p:cNvPr>
            <p:cNvSpPr>
              <a:spLocks noChangeShapeType="1"/>
            </p:cNvSpPr>
            <p:nvPr/>
          </p:nvSpPr>
          <p:spPr bwMode="auto">
            <a:xfrm>
              <a:off x="9448800" y="2514600"/>
              <a:ext cx="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7">
              <a:extLst>
                <a:ext uri="{FF2B5EF4-FFF2-40B4-BE49-F238E27FC236}">
                  <a16:creationId xmlns:a16="http://schemas.microsoft.com/office/drawing/2014/main" id="{0092F8E5-BAE6-94CE-E505-CBECB1738619}"/>
                </a:ext>
              </a:extLst>
            </p:cNvPr>
            <p:cNvSpPr>
              <a:spLocks noChangeShapeType="1"/>
            </p:cNvSpPr>
            <p:nvPr/>
          </p:nvSpPr>
          <p:spPr bwMode="auto">
            <a:xfrm>
              <a:off x="8534400" y="5105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8">
              <a:extLst>
                <a:ext uri="{FF2B5EF4-FFF2-40B4-BE49-F238E27FC236}">
                  <a16:creationId xmlns:a16="http://schemas.microsoft.com/office/drawing/2014/main" id="{ACEA5E13-C95F-0CCB-8C95-415D38B66A1B}"/>
                </a:ext>
              </a:extLst>
            </p:cNvPr>
            <p:cNvSpPr>
              <a:spLocks noChangeShapeType="1"/>
            </p:cNvSpPr>
            <p:nvPr/>
          </p:nvSpPr>
          <p:spPr bwMode="auto">
            <a:xfrm>
              <a:off x="9448800" y="4343400"/>
              <a:ext cx="0" cy="762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 name="Text Box 29">
              <a:extLst>
                <a:ext uri="{FF2B5EF4-FFF2-40B4-BE49-F238E27FC236}">
                  <a16:creationId xmlns:a16="http://schemas.microsoft.com/office/drawing/2014/main" id="{0649432C-E159-2D9A-4D98-84C516234906}"/>
                </a:ext>
              </a:extLst>
            </p:cNvPr>
            <p:cNvSpPr txBox="1">
              <a:spLocks noChangeArrowheads="1"/>
            </p:cNvSpPr>
            <p:nvPr/>
          </p:nvSpPr>
          <p:spPr bwMode="auto">
            <a:xfrm>
              <a:off x="3253068" y="3657601"/>
              <a:ext cx="1905000" cy="3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en-US" sz="2600" b="1" dirty="0"/>
                <a:t>Financiamento</a:t>
              </a:r>
            </a:p>
          </p:txBody>
        </p:sp>
        <p:sp>
          <p:nvSpPr>
            <p:cNvPr id="29" name="Text Box 30">
              <a:extLst>
                <a:ext uri="{FF2B5EF4-FFF2-40B4-BE49-F238E27FC236}">
                  <a16:creationId xmlns:a16="http://schemas.microsoft.com/office/drawing/2014/main" id="{4A70DB3C-031D-A7A8-1E5C-3C5029823BDF}"/>
                </a:ext>
              </a:extLst>
            </p:cNvPr>
            <p:cNvSpPr txBox="1">
              <a:spLocks noChangeArrowheads="1"/>
            </p:cNvSpPr>
            <p:nvPr/>
          </p:nvSpPr>
          <p:spPr bwMode="auto">
            <a:xfrm>
              <a:off x="6029885" y="3657601"/>
              <a:ext cx="1981200" cy="3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pt-BR" altLang="en-US" sz="2600" b="1" dirty="0"/>
                <a:t>Consequências</a:t>
              </a:r>
            </a:p>
          </p:txBody>
        </p:sp>
        <p:sp>
          <p:nvSpPr>
            <p:cNvPr id="30" name="Line 31">
              <a:extLst>
                <a:ext uri="{FF2B5EF4-FFF2-40B4-BE49-F238E27FC236}">
                  <a16:creationId xmlns:a16="http://schemas.microsoft.com/office/drawing/2014/main" id="{2BA6AC87-2728-46DE-A202-14A8EABDA84F}"/>
                </a:ext>
              </a:extLst>
            </p:cNvPr>
            <p:cNvSpPr>
              <a:spLocks noChangeShapeType="1"/>
            </p:cNvSpPr>
            <p:nvPr/>
          </p:nvSpPr>
          <p:spPr bwMode="auto">
            <a:xfrm>
              <a:off x="4191000" y="4114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32">
              <a:extLst>
                <a:ext uri="{FF2B5EF4-FFF2-40B4-BE49-F238E27FC236}">
                  <a16:creationId xmlns:a16="http://schemas.microsoft.com/office/drawing/2014/main" id="{7182D7AD-3F57-7404-97D4-E2C2D13B116F}"/>
                </a:ext>
              </a:extLst>
            </p:cNvPr>
            <p:cNvSpPr>
              <a:spLocks noChangeShapeType="1"/>
            </p:cNvSpPr>
            <p:nvPr/>
          </p:nvSpPr>
          <p:spPr bwMode="auto">
            <a:xfrm>
              <a:off x="4191000" y="3200400"/>
              <a:ext cx="0" cy="381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2" name="Line 33">
              <a:extLst>
                <a:ext uri="{FF2B5EF4-FFF2-40B4-BE49-F238E27FC236}">
                  <a16:creationId xmlns:a16="http://schemas.microsoft.com/office/drawing/2014/main" id="{078196BA-F979-E063-DB48-5039FF90F81C}"/>
                </a:ext>
              </a:extLst>
            </p:cNvPr>
            <p:cNvSpPr>
              <a:spLocks noChangeShapeType="1"/>
            </p:cNvSpPr>
            <p:nvPr/>
          </p:nvSpPr>
          <p:spPr bwMode="auto">
            <a:xfrm>
              <a:off x="7010400" y="3200400"/>
              <a:ext cx="0" cy="381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 name="Line 34">
              <a:extLst>
                <a:ext uri="{FF2B5EF4-FFF2-40B4-BE49-F238E27FC236}">
                  <a16:creationId xmlns:a16="http://schemas.microsoft.com/office/drawing/2014/main" id="{4E5940E5-50ED-23EA-CDC6-1FFC21280E57}"/>
                </a:ext>
              </a:extLst>
            </p:cNvPr>
            <p:cNvSpPr>
              <a:spLocks noChangeShapeType="1"/>
            </p:cNvSpPr>
            <p:nvPr/>
          </p:nvSpPr>
          <p:spPr bwMode="auto">
            <a:xfrm>
              <a:off x="7010400" y="4114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5">
              <a:extLst>
                <a:ext uri="{FF2B5EF4-FFF2-40B4-BE49-F238E27FC236}">
                  <a16:creationId xmlns:a16="http://schemas.microsoft.com/office/drawing/2014/main" id="{2F2CEF86-CD1B-9BEE-93D7-D2809DBE1362}"/>
                </a:ext>
              </a:extLst>
            </p:cNvPr>
            <p:cNvSpPr>
              <a:spLocks noChangeShapeType="1"/>
            </p:cNvSpPr>
            <p:nvPr/>
          </p:nvSpPr>
          <p:spPr bwMode="auto">
            <a:xfrm>
              <a:off x="8001000" y="3810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592353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7325442-9B25-FE6C-CED5-B1797FE889E3}"/>
              </a:ext>
            </a:extLst>
          </p:cNvPr>
          <p:cNvSpPr>
            <a:spLocks noChangeArrowheads="1"/>
          </p:cNvSpPr>
          <p:nvPr/>
        </p:nvSpPr>
        <p:spPr bwMode="auto">
          <a:xfrm>
            <a:off x="838199" y="5181600"/>
            <a:ext cx="11125201" cy="1295400"/>
          </a:xfrm>
          <a:prstGeom prst="rect">
            <a:avLst/>
          </a:prstGeom>
          <a:solidFill>
            <a:schemeClr val="bg1">
              <a:lumMod val="95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endParaRPr lang="en-US" altLang="en-US" sz="380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40FDE13A-F8F7-90A2-1EC3-09D23341B8BF}"/>
              </a:ext>
            </a:extLst>
          </p:cNvPr>
          <p:cNvSpPr txBox="1">
            <a:spLocks noChangeArrowheads="1"/>
          </p:cNvSpPr>
          <p:nvPr/>
        </p:nvSpPr>
        <p:spPr>
          <a:xfrm>
            <a:off x="609600" y="381000"/>
            <a:ext cx="10972800" cy="609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a:solidFill>
                  <a:schemeClr val="tx1"/>
                </a:solidFill>
                <a:latin typeface="Calibri" panose="020F0502020204030204" pitchFamily="34" charset="0"/>
                <a:cs typeface="Calibri" panose="020F0502020204030204" pitchFamily="34" charset="0"/>
              </a:rPr>
              <a:t>Critérios e </a:t>
            </a:r>
            <a:r>
              <a:rPr lang="en-US" altLang="en-US" sz="4800" b="1" kern="0">
                <a:solidFill>
                  <a:schemeClr val="tx1"/>
                </a:solidFill>
                <a:latin typeface="Calibri" panose="020F0502020204030204" pitchFamily="34" charset="0"/>
                <a:cs typeface="Calibri" panose="020F0502020204030204" pitchFamily="34" charset="0"/>
              </a:rPr>
              <a:t>D</a:t>
            </a:r>
            <a:r>
              <a:rPr lang="pt-BR" altLang="en-US" sz="4800" b="1" kern="0">
                <a:solidFill>
                  <a:schemeClr val="tx1"/>
                </a:solidFill>
                <a:latin typeface="Calibri" panose="020F0502020204030204" pitchFamily="34" charset="0"/>
                <a:cs typeface="Calibri" panose="020F0502020204030204" pitchFamily="34" charset="0"/>
              </a:rPr>
              <a:t>efinições</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2C957E3-0133-6951-0161-0C6FA7C573D9}"/>
              </a:ext>
            </a:extLst>
          </p:cNvPr>
          <p:cNvSpPr txBox="1">
            <a:spLocks noChangeArrowheads="1"/>
          </p:cNvSpPr>
          <p:nvPr/>
        </p:nvSpPr>
        <p:spPr>
          <a:xfrm>
            <a:off x="304800" y="990600"/>
            <a:ext cx="11734800" cy="411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spcBef>
                <a:spcPts val="0"/>
              </a:spcBef>
              <a:buFont typeface="Arial" panose="020B0604020202020204" pitchFamily="34" charset="0"/>
              <a:buChar char="•"/>
            </a:pPr>
            <a:r>
              <a:rPr lang="pt-BR" altLang="en-US" sz="4200" b="1" kern="0">
                <a:latin typeface="Calibri" panose="020F0502020204030204" pitchFamily="34" charset="0"/>
                <a:cs typeface="Calibri" panose="020F0502020204030204" pitchFamily="34" charset="0"/>
              </a:rPr>
              <a:t>“Abaixo da Linha”</a:t>
            </a:r>
            <a:endParaRPr lang="en-US" altLang="en-US" sz="42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0" kern="0">
                <a:latin typeface="Calibri" panose="020F0502020204030204" pitchFamily="34" charset="0"/>
                <a:cs typeface="Calibri" panose="020F0502020204030204" pitchFamily="34" charset="0"/>
              </a:rPr>
              <a:t>Critério que observa o </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déficit</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com</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base na</a:t>
            </a:r>
            <a:r>
              <a:rPr lang="en-US" altLang="en-US" sz="3800" b="0" kern="0">
                <a:latin typeface="Calibri" panose="020F0502020204030204" pitchFamily="34" charset="0"/>
                <a:cs typeface="Calibri" panose="020F0502020204030204" pitchFamily="34" charset="0"/>
              </a:rPr>
              <a:t> </a:t>
            </a:r>
            <a:r>
              <a:rPr lang="pt-BR" altLang="en-US" sz="3800" b="0" kern="0">
                <a:latin typeface="Calibri" panose="020F0502020204030204" pitchFamily="34" charset="0"/>
                <a:cs typeface="Calibri" panose="020F0502020204030204" pitchFamily="34" charset="0"/>
              </a:rPr>
              <a:t>variação da dívida pública, pela ótica do seu financiamento.</a:t>
            </a:r>
          </a:p>
          <a:p>
            <a:pPr algn="just">
              <a:spcBef>
                <a:spcPts val="0"/>
              </a:spcBef>
              <a:buFont typeface="Arial" panose="020B0604020202020204" pitchFamily="34" charset="0"/>
              <a:buChar char="•"/>
            </a:pPr>
            <a:endParaRPr lang="en-US" altLang="en-US" sz="12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Dívida Líquida do Setor Público (DLSP)</a:t>
            </a:r>
            <a:endParaRPr lang="en-US" altLang="en-US" sz="38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endParaRPr lang="en-US" altLang="en-US" sz="6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Ajuste Patrimonial (AP)</a:t>
            </a:r>
            <a:endParaRPr lang="en-US" altLang="en-US" sz="38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endParaRPr lang="pt-BR" altLang="en-US" sz="600" b="1" kern="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Dívida Fiscal Líquida (DFL)</a:t>
            </a:r>
          </a:p>
          <a:p>
            <a:pPr algn="just">
              <a:spcBef>
                <a:spcPts val="0"/>
              </a:spcBef>
              <a:buFont typeface="Arial" panose="020B0604020202020204" pitchFamily="34" charset="0"/>
              <a:buChar char="•"/>
            </a:pPr>
            <a:endParaRPr lang="pt-BR" altLang="en-US" sz="3800" b="1" kern="0" dirty="0">
              <a:latin typeface="Calibri" panose="020F0502020204030204" pitchFamily="34" charset="0"/>
              <a:cs typeface="Calibri" panose="020F0502020204030204" pitchFamily="34" charset="0"/>
            </a:endParaRPr>
          </a:p>
        </p:txBody>
      </p:sp>
      <p:sp>
        <p:nvSpPr>
          <p:cNvPr id="5" name="Text Box 5">
            <a:extLst>
              <a:ext uri="{FF2B5EF4-FFF2-40B4-BE49-F238E27FC236}">
                <a16:creationId xmlns:a16="http://schemas.microsoft.com/office/drawing/2014/main" id="{1402EF00-D94F-91C2-A436-7CCEE8A13D5D}"/>
              </a:ext>
            </a:extLst>
          </p:cNvPr>
          <p:cNvSpPr txBox="1">
            <a:spLocks noChangeArrowheads="1"/>
          </p:cNvSpPr>
          <p:nvPr/>
        </p:nvSpPr>
        <p:spPr bwMode="auto">
          <a:xfrm>
            <a:off x="989797" y="5181600"/>
            <a:ext cx="1125077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3800" b="1" dirty="0">
                <a:solidFill>
                  <a:srgbClr val="000000"/>
                </a:solidFill>
                <a:latin typeface="Calibri" panose="020F0502020204030204" pitchFamily="34" charset="0"/>
                <a:cs typeface="Calibri" panose="020F0502020204030204" pitchFamily="34" charset="0"/>
              </a:rPr>
              <a:t>DFL = DLS</a:t>
            </a:r>
            <a:r>
              <a:rPr lang="en-US" altLang="en-US" sz="3800" b="1" dirty="0">
                <a:solidFill>
                  <a:srgbClr val="000000"/>
                </a:solidFill>
                <a:latin typeface="Calibri" panose="020F0502020204030204" pitchFamily="34" charset="0"/>
                <a:cs typeface="Calibri" panose="020F0502020204030204" pitchFamily="34" charset="0"/>
              </a:rPr>
              <a:t>P</a:t>
            </a:r>
            <a:r>
              <a:rPr lang="pt-BR" altLang="en-US" sz="3800" b="1" dirty="0">
                <a:solidFill>
                  <a:srgbClr val="000000"/>
                </a:solidFill>
                <a:latin typeface="Calibri" panose="020F0502020204030204" pitchFamily="34" charset="0"/>
                <a:cs typeface="Calibri" panose="020F0502020204030204" pitchFamily="34" charset="0"/>
              </a:rPr>
              <a:t> – AP = DLSP – (“Esqueletos”- Privatizações) </a:t>
            </a:r>
          </a:p>
        </p:txBody>
      </p:sp>
      <p:sp>
        <p:nvSpPr>
          <p:cNvPr id="6" name="Text Box 5">
            <a:extLst>
              <a:ext uri="{FF2B5EF4-FFF2-40B4-BE49-F238E27FC236}">
                <a16:creationId xmlns:a16="http://schemas.microsoft.com/office/drawing/2014/main" id="{F3E4200B-CEC0-2B67-D29F-9ABA555F127A}"/>
              </a:ext>
            </a:extLst>
          </p:cNvPr>
          <p:cNvSpPr txBox="1">
            <a:spLocks noChangeArrowheads="1"/>
          </p:cNvSpPr>
          <p:nvPr/>
        </p:nvSpPr>
        <p:spPr bwMode="auto">
          <a:xfrm>
            <a:off x="990600" y="5791200"/>
            <a:ext cx="975376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3800" b="1" dirty="0">
                <a:solidFill>
                  <a:srgbClr val="000000"/>
                </a:solidFill>
                <a:latin typeface="Calibri" panose="020F0502020204030204" pitchFamily="34" charset="0"/>
                <a:cs typeface="Calibri" panose="020F0502020204030204" pitchFamily="34" charset="0"/>
              </a:rPr>
              <a:t>Pois :  DLSP = DFL + “Esqueletos”- Privatizações </a:t>
            </a:r>
          </a:p>
        </p:txBody>
      </p:sp>
    </p:spTree>
    <p:extLst>
      <p:ext uri="{BB962C8B-B14F-4D97-AF65-F5344CB8AC3E}">
        <p14:creationId xmlns:p14="http://schemas.microsoft.com/office/powerpoint/2010/main" val="138126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6836DC-7689-0813-D5F7-BAD166B7AA31}"/>
              </a:ext>
            </a:extLst>
          </p:cNvPr>
          <p:cNvSpPr txBox="1">
            <a:spLocks noChangeArrowheads="1"/>
          </p:cNvSpPr>
          <p:nvPr/>
        </p:nvSpPr>
        <p:spPr>
          <a:xfrm>
            <a:off x="533400" y="228600"/>
            <a:ext cx="10972800" cy="609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Critérios e </a:t>
            </a:r>
            <a:r>
              <a:rPr lang="en-US" altLang="en-US" sz="4800" b="1" kern="0" dirty="0">
                <a:solidFill>
                  <a:schemeClr val="tx1"/>
                </a:solidFill>
                <a:latin typeface="Calibri" panose="020F0502020204030204" pitchFamily="34" charset="0"/>
                <a:cs typeface="Calibri" panose="020F0502020204030204" pitchFamily="34" charset="0"/>
              </a:rPr>
              <a:t>D</a:t>
            </a:r>
            <a:r>
              <a:rPr lang="pt-BR" altLang="en-US" sz="4800" b="1" kern="0" dirty="0" err="1">
                <a:solidFill>
                  <a:schemeClr val="tx1"/>
                </a:solidFill>
                <a:latin typeface="Calibri" panose="020F0502020204030204" pitchFamily="34" charset="0"/>
                <a:cs typeface="Calibri" panose="020F0502020204030204" pitchFamily="34" charset="0"/>
              </a:rPr>
              <a:t>efinições</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93BF4F42-559C-27A8-F88B-9C68FDCC33E6}"/>
              </a:ext>
            </a:extLst>
          </p:cNvPr>
          <p:cNvSpPr txBox="1">
            <a:spLocks/>
          </p:cNvSpPr>
          <p:nvPr/>
        </p:nvSpPr>
        <p:spPr>
          <a:xfrm>
            <a:off x="152400" y="994827"/>
            <a:ext cx="11734800" cy="6096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buFont typeface="Arial" panose="020B0604020202020204" pitchFamily="34" charset="0"/>
              <a:buChar char="•"/>
            </a:pPr>
            <a:r>
              <a:rPr lang="pt-BR" altLang="en-US" sz="4000" b="1" kern="0">
                <a:latin typeface="Calibri" panose="020F0502020204030204" pitchFamily="34" charset="0"/>
                <a:cs typeface="Calibri" panose="020F0502020204030204" pitchFamily="34" charset="0"/>
              </a:rPr>
              <a:t>Critérios de Cálculo</a:t>
            </a:r>
          </a:p>
          <a:p>
            <a:pPr>
              <a:buFont typeface="Arial" panose="020B0604020202020204" pitchFamily="34" charset="0"/>
              <a:buChar char="•"/>
            </a:pPr>
            <a:endParaRPr lang="pt-BR" altLang="en-US" sz="4000" b="0" kern="0">
              <a:latin typeface="Calibri" panose="020F0502020204030204" pitchFamily="34" charset="0"/>
              <a:cs typeface="Calibri" panose="020F0502020204030204" pitchFamily="34" charset="0"/>
            </a:endParaRPr>
          </a:p>
          <a:p>
            <a:pPr>
              <a:buFont typeface="Arial" panose="020B0604020202020204" pitchFamily="34" charset="0"/>
              <a:buChar char="•"/>
            </a:pPr>
            <a:endParaRPr lang="pt-BR" altLang="en-US" sz="4000" b="0" kern="0">
              <a:latin typeface="Calibri" panose="020F0502020204030204" pitchFamily="34" charset="0"/>
              <a:cs typeface="Calibri" panose="020F0502020204030204" pitchFamily="34" charset="0"/>
            </a:endParaRPr>
          </a:p>
          <a:p>
            <a:pPr>
              <a:buFont typeface="Arial" panose="020B0604020202020204" pitchFamily="34" charset="0"/>
              <a:buChar char="•"/>
            </a:pPr>
            <a:endParaRPr lang="pt-BR" altLang="en-US" sz="4000" b="0" kern="0">
              <a:latin typeface="Calibri" panose="020F0502020204030204" pitchFamily="34" charset="0"/>
              <a:cs typeface="Calibri" panose="020F0502020204030204" pitchFamily="34" charset="0"/>
            </a:endParaRPr>
          </a:p>
          <a:p>
            <a:pPr marL="0" indent="0">
              <a:buFontTx/>
              <a:buNone/>
            </a:pPr>
            <a:endParaRPr lang="pt-BR" altLang="en-US" sz="4000" b="0" kern="0">
              <a:latin typeface="Calibri" panose="020F0502020204030204" pitchFamily="34" charset="0"/>
              <a:cs typeface="Calibri" panose="020F0502020204030204" pitchFamily="34" charset="0"/>
            </a:endParaRPr>
          </a:p>
          <a:p>
            <a:pPr>
              <a:buFont typeface="Arial" panose="020B0604020202020204" pitchFamily="34" charset="0"/>
              <a:buChar char="•"/>
            </a:pPr>
            <a:endParaRPr lang="pt-BR" altLang="en-US" sz="2600" b="0" kern="0">
              <a:latin typeface="Calibri" panose="020F0502020204030204" pitchFamily="34" charset="0"/>
              <a:cs typeface="Calibri" panose="020F0502020204030204" pitchFamily="34" charset="0"/>
            </a:endParaRPr>
          </a:p>
          <a:p>
            <a:pPr algn="just">
              <a:buFont typeface="Arial" panose="020B0604020202020204" pitchFamily="34" charset="0"/>
              <a:buChar char="•"/>
            </a:pPr>
            <a:r>
              <a:rPr lang="pt-BR" altLang="en-US" sz="3600" b="0" kern="0">
                <a:latin typeface="Calibri" panose="020F0502020204030204" pitchFamily="34" charset="0"/>
                <a:cs typeface="Calibri" panose="020F0502020204030204" pitchFamily="34" charset="0"/>
              </a:rPr>
              <a:t>Observe que, para calcularmos o déficit pelo critério “abaixo da linha”, precisamos conhecer as “posições patrimoniais” do setor público (estoque da dívida).</a:t>
            </a:r>
          </a:p>
          <a:p>
            <a:pPr>
              <a:buFont typeface="Arial" panose="020B0604020202020204" pitchFamily="34" charset="0"/>
              <a:buChar char="•"/>
            </a:pPr>
            <a:endParaRPr lang="en-US" altLang="en-US" sz="4000" b="0" kern="0" dirty="0">
              <a:latin typeface="Calibri" panose="020F0502020204030204" pitchFamily="34" charset="0"/>
              <a:cs typeface="Calibri" panose="020F0502020204030204" pitchFamily="34" charset="0"/>
            </a:endParaRPr>
          </a:p>
        </p:txBody>
      </p:sp>
      <p:graphicFrame>
        <p:nvGraphicFramePr>
          <p:cNvPr id="4" name="Object 14">
            <a:extLst>
              <a:ext uri="{FF2B5EF4-FFF2-40B4-BE49-F238E27FC236}">
                <a16:creationId xmlns:a16="http://schemas.microsoft.com/office/drawing/2014/main" id="{B6714EEB-18F0-E3CB-D407-A86131C743D3}"/>
              </a:ext>
            </a:extLst>
          </p:cNvPr>
          <p:cNvGraphicFramePr>
            <a:graphicFrameLocks noChangeAspect="1"/>
          </p:cNvGraphicFramePr>
          <p:nvPr>
            <p:extLst>
              <p:ext uri="{D42A27DB-BD31-4B8C-83A1-F6EECF244321}">
                <p14:modId xmlns:p14="http://schemas.microsoft.com/office/powerpoint/2010/main" val="3047939843"/>
              </p:ext>
            </p:extLst>
          </p:nvPr>
        </p:nvGraphicFramePr>
        <p:xfrm>
          <a:off x="685801" y="1680626"/>
          <a:ext cx="8610599" cy="914401"/>
        </p:xfrm>
        <a:graphic>
          <a:graphicData uri="http://schemas.openxmlformats.org/presentationml/2006/ole">
            <mc:AlternateContent xmlns:mc="http://schemas.openxmlformats.org/markup-compatibility/2006">
              <mc:Choice xmlns:v="urn:schemas-microsoft-com:vml" Requires="v">
                <p:oleObj name="Equation" r:id="rId2" imgW="2247900" imgH="241300" progId="Equation.DSMT4">
                  <p:embed/>
                </p:oleObj>
              </mc:Choice>
              <mc:Fallback>
                <p:oleObj name="Equation" r:id="rId2" imgW="2247900" imgH="241300" progId="Equation.DSMT4">
                  <p:embed/>
                  <p:pic>
                    <p:nvPicPr>
                      <p:cNvPr id="1946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80626"/>
                        <a:ext cx="8610599" cy="914401"/>
                      </a:xfrm>
                      <a:prstGeom prst="rect">
                        <a:avLst/>
                      </a:prstGeom>
                      <a:solidFill>
                        <a:schemeClr val="bg1">
                          <a:lumMod val="95000"/>
                        </a:schemeClr>
                      </a:solidFill>
                      <a:ln w="9525">
                        <a:solidFill>
                          <a:schemeClr val="tx1"/>
                        </a:solidFill>
                        <a:miter lim="800000"/>
                        <a:headEnd/>
                        <a:tailEnd/>
                      </a:ln>
                    </p:spPr>
                  </p:pic>
                </p:oleObj>
              </mc:Fallback>
            </mc:AlternateContent>
          </a:graphicData>
        </a:graphic>
      </p:graphicFrame>
      <p:sp>
        <p:nvSpPr>
          <p:cNvPr id="5" name="Colchete esquerdo 4">
            <a:extLst>
              <a:ext uri="{FF2B5EF4-FFF2-40B4-BE49-F238E27FC236}">
                <a16:creationId xmlns:a16="http://schemas.microsoft.com/office/drawing/2014/main" id="{6AB55031-72B4-C566-DF30-6B9EDCA9E552}"/>
              </a:ext>
            </a:extLst>
          </p:cNvPr>
          <p:cNvSpPr/>
          <p:nvPr/>
        </p:nvSpPr>
        <p:spPr bwMode="auto">
          <a:xfrm rot="16200000">
            <a:off x="1790701" y="1337729"/>
            <a:ext cx="152399" cy="2209798"/>
          </a:xfrm>
          <a:prstGeom prst="leftBracket">
            <a:avLst/>
          </a:prstGeom>
          <a:noFill/>
          <a:ln w="2857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endParaRPr>
          </a:p>
        </p:txBody>
      </p:sp>
      <p:sp>
        <p:nvSpPr>
          <p:cNvPr id="6" name="Colchete esquerdo 5">
            <a:extLst>
              <a:ext uri="{FF2B5EF4-FFF2-40B4-BE49-F238E27FC236}">
                <a16:creationId xmlns:a16="http://schemas.microsoft.com/office/drawing/2014/main" id="{456C6686-2B52-6373-229D-24FCDF2531CD}"/>
              </a:ext>
            </a:extLst>
          </p:cNvPr>
          <p:cNvSpPr/>
          <p:nvPr/>
        </p:nvSpPr>
        <p:spPr bwMode="auto">
          <a:xfrm rot="16200000">
            <a:off x="6227497" y="-436295"/>
            <a:ext cx="170396" cy="5767388"/>
          </a:xfrm>
          <a:prstGeom prst="leftBracket">
            <a:avLst/>
          </a:prstGeom>
          <a:noFill/>
          <a:ln w="28575" cap="flat" cmpd="sng" algn="ctr">
            <a:solidFill>
              <a:schemeClr val="tx1"/>
            </a:solidFill>
            <a:prstDash val="solid"/>
            <a:round/>
            <a:headEnd type="none" w="med" len="med"/>
            <a:tailEnd type="none" w="med" len="med"/>
          </a:ln>
          <a:effectLst/>
        </p:spPr>
        <p:txBody>
          <a:bodyPr wrap="none"/>
          <a:lstStyle/>
          <a:p>
            <a:pPr eaLnBrk="1" hangingPunct="1">
              <a:defRPr/>
            </a:pPr>
            <a:endParaRPr lang="en-US">
              <a:latin typeface="Arial" charset="0"/>
            </a:endParaRPr>
          </a:p>
        </p:txBody>
      </p:sp>
      <p:sp>
        <p:nvSpPr>
          <p:cNvPr id="7" name="CaixaDeTexto 6">
            <a:extLst>
              <a:ext uri="{FF2B5EF4-FFF2-40B4-BE49-F238E27FC236}">
                <a16:creationId xmlns:a16="http://schemas.microsoft.com/office/drawing/2014/main" id="{A1DAB621-5EC1-39C1-EB1B-D03C7C8492A0}"/>
              </a:ext>
            </a:extLst>
          </p:cNvPr>
          <p:cNvSpPr txBox="1"/>
          <p:nvPr/>
        </p:nvSpPr>
        <p:spPr>
          <a:xfrm>
            <a:off x="1066800" y="2720876"/>
            <a:ext cx="10591800" cy="1138773"/>
          </a:xfrm>
          <a:prstGeom prst="rect">
            <a:avLst/>
          </a:prstGeom>
          <a:noFill/>
          <a:ln w="28575">
            <a:solidFill>
              <a:schemeClr val="tx1"/>
            </a:solidFill>
          </a:ln>
        </p:spPr>
        <p:txBody>
          <a:bodyPr wrap="square">
            <a:spAutoFit/>
          </a:bodyPr>
          <a:lstStyle/>
          <a:p>
            <a:pPr>
              <a:defRPr/>
            </a:pPr>
            <a:r>
              <a:rPr lang="pt-BR" sz="3400" dirty="0">
                <a:solidFill>
                  <a:schemeClr val="tx1"/>
                </a:solidFill>
                <a:latin typeface="Calibri" panose="020F0502020204030204" pitchFamily="34" charset="0"/>
                <a:cs typeface="Calibri" panose="020F0502020204030204" pitchFamily="34" charset="0"/>
              </a:rPr>
              <a:t>Critério “acima da linha”:</a:t>
            </a:r>
          </a:p>
          <a:p>
            <a:pPr>
              <a:defRPr/>
            </a:pPr>
            <a:r>
              <a:rPr lang="pt-BR" sz="3400" b="0" dirty="0">
                <a:solidFill>
                  <a:schemeClr val="tx1"/>
                </a:solidFill>
                <a:latin typeface="Calibri" panose="020F0502020204030204" pitchFamily="34" charset="0"/>
                <a:cs typeface="Calibri" panose="020F0502020204030204" pitchFamily="34" charset="0"/>
              </a:rPr>
              <a:t>cálculo do déficit utilizando os fluxos de receitas e despesas</a:t>
            </a:r>
            <a:endParaRPr lang="en-US" sz="3400" b="0" dirty="0">
              <a:solidFill>
                <a:schemeClr val="tx1"/>
              </a:solidFill>
              <a:latin typeface="Calibri" panose="020F0502020204030204" pitchFamily="34" charset="0"/>
              <a:cs typeface="Calibri" panose="020F0502020204030204" pitchFamily="34" charset="0"/>
            </a:endParaRPr>
          </a:p>
        </p:txBody>
      </p:sp>
      <p:sp>
        <p:nvSpPr>
          <p:cNvPr id="8" name="CaixaDeTexto 7">
            <a:extLst>
              <a:ext uri="{FF2B5EF4-FFF2-40B4-BE49-F238E27FC236}">
                <a16:creationId xmlns:a16="http://schemas.microsoft.com/office/drawing/2014/main" id="{C3BB4473-11EF-E1B8-5893-D4ED5EDA06E9}"/>
              </a:ext>
            </a:extLst>
          </p:cNvPr>
          <p:cNvSpPr txBox="1"/>
          <p:nvPr/>
        </p:nvSpPr>
        <p:spPr>
          <a:xfrm>
            <a:off x="762000" y="3962400"/>
            <a:ext cx="9677400" cy="1138773"/>
          </a:xfrm>
          <a:prstGeom prst="rect">
            <a:avLst/>
          </a:prstGeom>
          <a:noFill/>
          <a:ln w="28575">
            <a:solidFill>
              <a:schemeClr val="tx1"/>
            </a:solidFill>
          </a:ln>
        </p:spPr>
        <p:txBody>
          <a:bodyPr wrap="square">
            <a:spAutoFit/>
          </a:bodyPr>
          <a:lstStyle/>
          <a:p>
            <a:pPr>
              <a:defRPr/>
            </a:pPr>
            <a:r>
              <a:rPr lang="pt-BR" sz="3400" dirty="0">
                <a:solidFill>
                  <a:schemeClr val="tx1"/>
                </a:solidFill>
                <a:latin typeface="Calibri" panose="020F0502020204030204" pitchFamily="34" charset="0"/>
                <a:cs typeface="Calibri" panose="020F0502020204030204" pitchFamily="34" charset="0"/>
              </a:rPr>
              <a:t>Critério “abaixo da linha”:</a:t>
            </a:r>
          </a:p>
          <a:p>
            <a:pPr>
              <a:defRPr/>
            </a:pPr>
            <a:r>
              <a:rPr lang="pt-BR" sz="3400" b="0" dirty="0">
                <a:solidFill>
                  <a:schemeClr val="tx1"/>
                </a:solidFill>
                <a:latin typeface="Calibri" panose="020F0502020204030204" pitchFamily="34" charset="0"/>
                <a:cs typeface="Calibri" panose="020F0502020204030204" pitchFamily="34" charset="0"/>
              </a:rPr>
              <a:t>cálculo do déficit através da variação da dívida pública</a:t>
            </a:r>
            <a:endParaRPr lang="en-US" sz="3400" b="0" dirty="0">
              <a:solidFill>
                <a:schemeClr val="tx1"/>
              </a:solidFill>
              <a:latin typeface="Calibri" panose="020F0502020204030204" pitchFamily="34" charset="0"/>
              <a:cs typeface="Calibri" panose="020F0502020204030204" pitchFamily="34" charset="0"/>
            </a:endParaRPr>
          </a:p>
        </p:txBody>
      </p:sp>
      <p:cxnSp>
        <p:nvCxnSpPr>
          <p:cNvPr id="9" name="Conector de seta reta 9">
            <a:extLst>
              <a:ext uri="{FF2B5EF4-FFF2-40B4-BE49-F238E27FC236}">
                <a16:creationId xmlns:a16="http://schemas.microsoft.com/office/drawing/2014/main" id="{2CEB6CEE-95C3-FED4-8788-40EB3717D78F}"/>
              </a:ext>
            </a:extLst>
          </p:cNvPr>
          <p:cNvCxnSpPr>
            <a:cxnSpLocks/>
          </p:cNvCxnSpPr>
          <p:nvPr/>
        </p:nvCxnSpPr>
        <p:spPr bwMode="auto">
          <a:xfrm>
            <a:off x="6324601" y="2518827"/>
            <a:ext cx="0" cy="21114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0" name="Conector de seta reta 13">
            <a:extLst>
              <a:ext uri="{FF2B5EF4-FFF2-40B4-BE49-F238E27FC236}">
                <a16:creationId xmlns:a16="http://schemas.microsoft.com/office/drawing/2014/main" id="{5D8C277C-99D8-89C0-1669-96B72826284A}"/>
              </a:ext>
            </a:extLst>
          </p:cNvPr>
          <p:cNvCxnSpPr>
            <a:cxnSpLocks/>
          </p:cNvCxnSpPr>
          <p:nvPr/>
        </p:nvCxnSpPr>
        <p:spPr bwMode="auto">
          <a:xfrm>
            <a:off x="914400" y="2518829"/>
            <a:ext cx="0" cy="144357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075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E1076-0733-26B6-04DC-B8CA6EA4A994}"/>
              </a:ext>
            </a:extLst>
          </p:cNvPr>
          <p:cNvSpPr txBox="1">
            <a:spLocks/>
          </p:cNvSpPr>
          <p:nvPr/>
        </p:nvSpPr>
        <p:spPr>
          <a:xfrm>
            <a:off x="1752600" y="228600"/>
            <a:ext cx="82296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Observações</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5D561099-F50A-E11D-C2E2-06FEA7AA2485}"/>
              </a:ext>
            </a:extLst>
          </p:cNvPr>
          <p:cNvSpPr txBox="1">
            <a:spLocks/>
          </p:cNvSpPr>
          <p:nvPr/>
        </p:nvSpPr>
        <p:spPr>
          <a:xfrm>
            <a:off x="304800" y="1066800"/>
            <a:ext cx="11430000" cy="6096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altLang="en-US" sz="4000" b="1" kern="0">
                <a:latin typeface="Calibri" panose="020F0502020204030204" pitchFamily="34" charset="0"/>
                <a:cs typeface="Calibri" panose="020F0502020204030204" pitchFamily="34" charset="0"/>
              </a:rPr>
              <a:t>DLSP, DFL e AP</a:t>
            </a:r>
          </a:p>
          <a:p>
            <a:pPr algn="just">
              <a:buFont typeface="Arial" panose="020B0604020202020204" pitchFamily="34" charset="0"/>
              <a:buChar char="•"/>
            </a:pPr>
            <a:r>
              <a:rPr lang="pt-BR" altLang="en-US" sz="3800" b="0" kern="0">
                <a:latin typeface="Calibri" panose="020F0502020204030204" pitchFamily="34" charset="0"/>
                <a:cs typeface="Calibri" panose="020F0502020204030204" pitchFamily="34" charset="0"/>
              </a:rPr>
              <a:t>A diferença entre a DLSP e a DFL (Dívida Fiscal Líquida) é dada pelo ajuste patrimonial, que considera as despesas e receitas extraordinárias.</a:t>
            </a:r>
          </a:p>
          <a:p>
            <a:pPr algn="just">
              <a:buFont typeface="Arial" panose="020B0604020202020204" pitchFamily="34" charset="0"/>
              <a:buChar char="•"/>
            </a:pPr>
            <a:endParaRPr lang="pt-BR" altLang="en-US" sz="600" b="0" kern="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Receitas Extraordinárias: </a:t>
            </a:r>
            <a:r>
              <a:rPr lang="pt-BR" altLang="en-US" sz="3800" b="0" kern="0">
                <a:latin typeface="Calibri" panose="020F0502020204030204" pitchFamily="34" charset="0"/>
                <a:cs typeface="Calibri" panose="020F0502020204030204" pitchFamily="34" charset="0"/>
              </a:rPr>
              <a:t>privatizações e outras.</a:t>
            </a:r>
          </a:p>
          <a:p>
            <a:pPr lvl="1" algn="just">
              <a:buFont typeface="Arial" panose="020B0604020202020204" pitchFamily="34" charset="0"/>
              <a:buChar char="•"/>
            </a:pPr>
            <a:endParaRPr lang="pt-BR" altLang="en-US" sz="400" b="0" kern="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altLang="en-US" sz="3800" b="1" kern="0">
                <a:latin typeface="Calibri" panose="020F0502020204030204" pitchFamily="34" charset="0"/>
                <a:cs typeface="Calibri" panose="020F0502020204030204" pitchFamily="34" charset="0"/>
              </a:rPr>
              <a:t>Despesas Extraordinárias: </a:t>
            </a:r>
            <a:r>
              <a:rPr lang="pt-BR" altLang="en-US" sz="3800" b="0" kern="0">
                <a:latin typeface="Calibri" panose="020F0502020204030204" pitchFamily="34" charset="0"/>
                <a:cs typeface="Calibri" panose="020F0502020204030204" pitchFamily="34" charset="0"/>
              </a:rPr>
              <a:t>passivos contingentes (“esqueletos”), despesas com variação cambial e outras.</a:t>
            </a:r>
          </a:p>
          <a:p>
            <a:pPr lvl="1" algn="just">
              <a:buFont typeface="Arial" panose="020B0604020202020204" pitchFamily="34" charset="0"/>
              <a:buChar char="•"/>
            </a:pPr>
            <a:endParaRPr lang="en-US" altLang="en-US" sz="38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880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982AE-D5EB-5F27-3C7A-16F8A3625639}"/>
              </a:ext>
            </a:extLst>
          </p:cNvPr>
          <p:cNvSpPr txBox="1">
            <a:spLocks/>
          </p:cNvSpPr>
          <p:nvPr/>
        </p:nvSpPr>
        <p:spPr>
          <a:xfrm>
            <a:off x="1752600" y="304800"/>
            <a:ext cx="82296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Observações</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CDF17BA6-9CDC-2455-1E54-2A3205E95998}"/>
              </a:ext>
            </a:extLst>
          </p:cNvPr>
          <p:cNvSpPr txBox="1">
            <a:spLocks/>
          </p:cNvSpPr>
          <p:nvPr/>
        </p:nvSpPr>
        <p:spPr>
          <a:xfrm>
            <a:off x="152400" y="1219200"/>
            <a:ext cx="11658600" cy="6096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altLang="en-US" sz="4000" b="1" kern="0">
                <a:latin typeface="Calibri" panose="020F0502020204030204" pitchFamily="34" charset="0"/>
                <a:cs typeface="Calibri" panose="020F0502020204030204" pitchFamily="34" charset="0"/>
              </a:rPr>
              <a:t>DLSP, DFL e AP</a:t>
            </a:r>
          </a:p>
          <a:p>
            <a:pPr algn="just">
              <a:buFont typeface="Arial" panose="020B0604020202020204" pitchFamily="34" charset="0"/>
              <a:buChar char="•"/>
            </a:pPr>
            <a:r>
              <a:rPr lang="pt-BR" altLang="en-US" sz="3800" b="0" kern="0">
                <a:latin typeface="Calibri" panose="020F0502020204030204" pitchFamily="34" charset="0"/>
                <a:cs typeface="Calibri" panose="020F0502020204030204" pitchFamily="34" charset="0"/>
              </a:rPr>
              <a:t>A importância do cálculo da DFL, quando existem valores elevados para o ajuste patrimonial: fazer alguma inferência sobre a gestão fiscal, desconsiderando receitas e despesas extraordinárias, ou seja, considerando somente os fluxos regulares de receita e despesa. </a:t>
            </a:r>
            <a:endParaRPr lang="pt-BR" altLang="en-US" sz="38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0BC84-D956-9305-4320-70EB44CAFD6C}"/>
              </a:ext>
            </a:extLst>
          </p:cNvPr>
          <p:cNvSpPr txBox="1">
            <a:spLocks/>
          </p:cNvSpPr>
          <p:nvPr/>
        </p:nvSpPr>
        <p:spPr bwMode="auto">
          <a:xfrm>
            <a:off x="19050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defRPr/>
            </a:pPr>
            <a:r>
              <a:rPr lang="pt-BR" altLang="en-US" sz="4800" b="1" kern="0" dirty="0">
                <a:latin typeface="Calibri" panose="020F0502020204030204" pitchFamily="34" charset="0"/>
                <a:cs typeface="Calibri" panose="020F0502020204030204" pitchFamily="34" charset="0"/>
              </a:rPr>
              <a:t>Observações</a:t>
            </a:r>
            <a:endParaRPr lang="en-US" altLang="en-US" sz="4800" b="1" kern="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664BB42-52F6-31A8-59B2-8FA76CACDC29}"/>
              </a:ext>
            </a:extLst>
          </p:cNvPr>
          <p:cNvSpPr txBox="1">
            <a:spLocks noChangeArrowheads="1"/>
          </p:cNvSpPr>
          <p:nvPr/>
        </p:nvSpPr>
        <p:spPr bwMode="auto">
          <a:xfrm>
            <a:off x="304800" y="2286000"/>
            <a:ext cx="1158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457200" indent="-457200" algn="just" eaLnBrk="1" hangingPunct="1">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O   governo   pode   se     financiar   obtendo    recursos domesticamente ou no exterior.</a:t>
            </a:r>
          </a:p>
          <a:p>
            <a:pPr marL="1176338" lvl="1" indent="-457200" algn="just" eaLnBrk="1" hangingPunct="1">
              <a:buFont typeface="Arial" panose="020B0604020202020204" pitchFamily="34" charset="0"/>
              <a:buChar char="•"/>
            </a:pPr>
            <a:endParaRPr lang="pt-BR" altLang="en-US" sz="1600" b="0" kern="0" dirty="0">
              <a:latin typeface="Calibri" panose="020F0502020204030204" pitchFamily="34" charset="0"/>
              <a:cs typeface="Calibri" panose="020F0502020204030204" pitchFamily="34" charset="0"/>
            </a:endParaRPr>
          </a:p>
          <a:p>
            <a:pPr marL="457200" indent="-457200" algn="just" eaLnBrk="1" hangingPunct="1">
              <a:buFont typeface="Arial" panose="020B0604020202020204" pitchFamily="34" charset="0"/>
              <a:buChar char="•"/>
            </a:pPr>
            <a:r>
              <a:rPr lang="pt-BR" altLang="en-US" sz="3800" b="0" kern="0" dirty="0">
                <a:latin typeface="Calibri" panose="020F0502020204030204" pitchFamily="34" charset="0"/>
                <a:cs typeface="Calibri" panose="020F0502020204030204" pitchFamily="34" charset="0"/>
              </a:rPr>
              <a:t>Desta forma, parte da dívida do setor público é devida a residentes e parte a não residentes.</a:t>
            </a:r>
          </a:p>
          <a:p>
            <a:pPr marL="457200" indent="-457200" algn="just" eaLnBrk="1" hangingPunct="1">
              <a:buFont typeface="Arial" panose="020B0604020202020204" pitchFamily="34" charset="0"/>
              <a:buChar char="•"/>
            </a:pPr>
            <a:endParaRPr lang="pt-BR" altLang="en-US" sz="1900" b="0" kern="0" dirty="0">
              <a:latin typeface="Calibri" panose="020F0502020204030204" pitchFamily="34" charset="0"/>
              <a:cs typeface="Calibri" panose="020F0502020204030204" pitchFamily="34" charset="0"/>
            </a:endParaRPr>
          </a:p>
          <a:p>
            <a:pPr marL="457200" indent="-457200" algn="just" eaLnBrk="1" hangingPunct="1">
              <a:buFont typeface="Arial" panose="020B0604020202020204" pitchFamily="34" charset="0"/>
              <a:buChar char="•"/>
            </a:pPr>
            <a:r>
              <a:rPr lang="pt-BR" altLang="en-US" sz="3800" b="0" kern="0" dirty="0">
                <a:latin typeface="Calibri" panose="020F0502020204030204" pitchFamily="34" charset="0"/>
                <a:cs typeface="Calibri" panose="020F0502020204030204" pitchFamily="34" charset="0"/>
              </a:rPr>
              <a:t>Assim, podemos escrever:</a:t>
            </a:r>
            <a:endParaRPr lang="en-US" altLang="en-US" sz="3800" b="0" kern="0" dirty="0">
              <a:latin typeface="Calibri" panose="020F0502020204030204" pitchFamily="34" charset="0"/>
              <a:cs typeface="Calibri" panose="020F0502020204030204" pitchFamily="34" charset="0"/>
            </a:endParaRPr>
          </a:p>
        </p:txBody>
      </p:sp>
      <p:cxnSp>
        <p:nvCxnSpPr>
          <p:cNvPr id="4" name="Conector de Seta Reta 3">
            <a:extLst>
              <a:ext uri="{FF2B5EF4-FFF2-40B4-BE49-F238E27FC236}">
                <a16:creationId xmlns:a16="http://schemas.microsoft.com/office/drawing/2014/main" id="{EE5AB100-6488-614C-10C8-53A77A731A93}"/>
              </a:ext>
            </a:extLst>
          </p:cNvPr>
          <p:cNvCxnSpPr/>
          <p:nvPr/>
        </p:nvCxnSpPr>
        <p:spPr bwMode="auto">
          <a:xfrm>
            <a:off x="6096000" y="4419600"/>
            <a:ext cx="56388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22763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7C5960DA-B7BD-16A2-7700-94A2BEC5F9B4}"/>
              </a:ext>
            </a:extLst>
          </p:cNvPr>
          <p:cNvGraphicFramePr>
            <a:graphicFrameLocks noChangeAspect="1"/>
          </p:cNvGraphicFramePr>
          <p:nvPr>
            <p:extLst>
              <p:ext uri="{D42A27DB-BD31-4B8C-83A1-F6EECF244321}">
                <p14:modId xmlns:p14="http://schemas.microsoft.com/office/powerpoint/2010/main" val="2833669130"/>
              </p:ext>
            </p:extLst>
          </p:nvPr>
        </p:nvGraphicFramePr>
        <p:xfrm>
          <a:off x="228600" y="1082457"/>
          <a:ext cx="11811000" cy="998538"/>
        </p:xfrm>
        <a:graphic>
          <a:graphicData uri="http://schemas.openxmlformats.org/presentationml/2006/ole">
            <mc:AlternateContent xmlns:mc="http://schemas.openxmlformats.org/markup-compatibility/2006">
              <mc:Choice xmlns:v="urn:schemas-microsoft-com:vml" Requires="v">
                <p:oleObj name="Equation" r:id="rId2" imgW="3365500" imgH="279400" progId="Equation.DSMT4">
                  <p:embed/>
                </p:oleObj>
              </mc:Choice>
              <mc:Fallback>
                <p:oleObj name="Equation" r:id="rId2" imgW="3365500" imgH="279400" progId="Equation.DSMT4">
                  <p:embed/>
                  <p:pic>
                    <p:nvPicPr>
                      <p:cNvPr id="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82457"/>
                        <a:ext cx="11811000" cy="998538"/>
                      </a:xfrm>
                      <a:prstGeom prst="rect">
                        <a:avLst/>
                      </a:prstGeom>
                      <a:solidFill>
                        <a:schemeClr val="bg1">
                          <a:lumMod val="95000"/>
                        </a:schemeClr>
                      </a:solidFill>
                      <a:ln>
                        <a:solidFill>
                          <a:schemeClr val="tx1"/>
                        </a:solidFill>
                      </a:ln>
                    </p:spPr>
                  </p:pic>
                </p:oleObj>
              </mc:Fallback>
            </mc:AlternateContent>
          </a:graphicData>
        </a:graphic>
      </p:graphicFrame>
      <p:sp>
        <p:nvSpPr>
          <p:cNvPr id="3" name="AutoShape 5">
            <a:extLst>
              <a:ext uri="{FF2B5EF4-FFF2-40B4-BE49-F238E27FC236}">
                <a16:creationId xmlns:a16="http://schemas.microsoft.com/office/drawing/2014/main" id="{16669367-E4C4-8A8D-2DDF-DDE6B0B08323}"/>
              </a:ext>
            </a:extLst>
          </p:cNvPr>
          <p:cNvSpPr>
            <a:spLocks/>
          </p:cNvSpPr>
          <p:nvPr/>
        </p:nvSpPr>
        <p:spPr bwMode="auto">
          <a:xfrm rot="5400000">
            <a:off x="4635657" y="179327"/>
            <a:ext cx="101283" cy="3886200"/>
          </a:xfrm>
          <a:prstGeom prst="rightBracket">
            <a:avLst>
              <a:gd name="adj" fmla="val 16662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 name="AutoShape 6">
            <a:extLst>
              <a:ext uri="{FF2B5EF4-FFF2-40B4-BE49-F238E27FC236}">
                <a16:creationId xmlns:a16="http://schemas.microsoft.com/office/drawing/2014/main" id="{A3B2E5FF-68CA-3E9C-D394-95762646949C}"/>
              </a:ext>
            </a:extLst>
          </p:cNvPr>
          <p:cNvSpPr>
            <a:spLocks/>
          </p:cNvSpPr>
          <p:nvPr/>
        </p:nvSpPr>
        <p:spPr bwMode="auto">
          <a:xfrm rot="5400000">
            <a:off x="7535862" y="1555533"/>
            <a:ext cx="92074" cy="1142998"/>
          </a:xfrm>
          <a:prstGeom prst="rightBracket">
            <a:avLst>
              <a:gd name="adj" fmla="val 10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 name="AutoShape 7">
            <a:extLst>
              <a:ext uri="{FF2B5EF4-FFF2-40B4-BE49-F238E27FC236}">
                <a16:creationId xmlns:a16="http://schemas.microsoft.com/office/drawing/2014/main" id="{46775D69-2A39-D086-B3BD-E3EC8DB57F96}"/>
              </a:ext>
            </a:extLst>
          </p:cNvPr>
          <p:cNvSpPr>
            <a:spLocks/>
          </p:cNvSpPr>
          <p:nvPr/>
        </p:nvSpPr>
        <p:spPr bwMode="auto">
          <a:xfrm rot="5400000">
            <a:off x="9245758" y="1360427"/>
            <a:ext cx="101284" cy="1524000"/>
          </a:xfrm>
          <a:prstGeom prst="rightBracket">
            <a:avLst>
              <a:gd name="adj" fmla="val 14166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 name="AutoShape 8">
            <a:extLst>
              <a:ext uri="{FF2B5EF4-FFF2-40B4-BE49-F238E27FC236}">
                <a16:creationId xmlns:a16="http://schemas.microsoft.com/office/drawing/2014/main" id="{F1BC15B5-FED3-3539-960F-E179A41C0AE9}"/>
              </a:ext>
            </a:extLst>
          </p:cNvPr>
          <p:cNvSpPr>
            <a:spLocks/>
          </p:cNvSpPr>
          <p:nvPr/>
        </p:nvSpPr>
        <p:spPr bwMode="auto">
          <a:xfrm rot="5400000">
            <a:off x="1244758" y="1208026"/>
            <a:ext cx="101283" cy="1828801"/>
          </a:xfrm>
          <a:prstGeom prst="rightBracket">
            <a:avLst>
              <a:gd name="adj" fmla="val 175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 name="Text Box 11">
            <a:extLst>
              <a:ext uri="{FF2B5EF4-FFF2-40B4-BE49-F238E27FC236}">
                <a16:creationId xmlns:a16="http://schemas.microsoft.com/office/drawing/2014/main" id="{06B81224-1853-3DA2-2365-33C622485705}"/>
              </a:ext>
            </a:extLst>
          </p:cNvPr>
          <p:cNvSpPr txBox="1">
            <a:spLocks noChangeArrowheads="1"/>
          </p:cNvSpPr>
          <p:nvPr/>
        </p:nvSpPr>
        <p:spPr bwMode="auto">
          <a:xfrm>
            <a:off x="533400" y="6059269"/>
            <a:ext cx="5181600" cy="646331"/>
          </a:xfrm>
          <a:prstGeom prst="rect">
            <a:avLst/>
          </a:prstGeom>
          <a:solidFill>
            <a:schemeClr val="accent1">
              <a:lumMod val="60000"/>
              <a:lumOff val="40000"/>
            </a:schemeClr>
          </a:solidFill>
          <a:ln w="9525">
            <a:solidFill>
              <a:schemeClr val="tx1"/>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sz="3600" dirty="0" err="1">
                <a:latin typeface="Calibri" panose="020F0502020204030204" pitchFamily="34" charset="0"/>
                <a:cs typeface="Calibri" panose="020F0502020204030204" pitchFamily="34" charset="0"/>
              </a:rPr>
              <a:t>Variação</a:t>
            </a:r>
            <a:r>
              <a:rPr lang="en-US" altLang="en-US" sz="3600" dirty="0">
                <a:latin typeface="Calibri" panose="020F0502020204030204" pitchFamily="34" charset="0"/>
                <a:cs typeface="Calibri" panose="020F0502020204030204" pitchFamily="34" charset="0"/>
              </a:rPr>
              <a:t> da </a:t>
            </a:r>
            <a:r>
              <a:rPr lang="en-US" altLang="en-US" sz="3600" dirty="0" err="1">
                <a:latin typeface="Calibri" panose="020F0502020204030204" pitchFamily="34" charset="0"/>
                <a:cs typeface="Calibri" panose="020F0502020204030204" pitchFamily="34" charset="0"/>
              </a:rPr>
              <a:t>Dívida</a:t>
            </a:r>
            <a:r>
              <a:rPr lang="en-US" altLang="en-US" sz="3600" dirty="0">
                <a:latin typeface="Calibri" panose="020F0502020204030204" pitchFamily="34" charset="0"/>
                <a:cs typeface="Calibri" panose="020F0502020204030204" pitchFamily="34" charset="0"/>
              </a:rPr>
              <a:t> </a:t>
            </a:r>
            <a:r>
              <a:rPr lang="en-US" altLang="en-US" sz="3600" dirty="0" err="1">
                <a:latin typeface="Calibri" panose="020F0502020204030204" pitchFamily="34" charset="0"/>
                <a:cs typeface="Calibri" panose="020F0502020204030204" pitchFamily="34" charset="0"/>
              </a:rPr>
              <a:t>Pública</a:t>
            </a:r>
            <a:endParaRPr lang="pt-BR" altLang="en-US" sz="3600" dirty="0">
              <a:latin typeface="Calibri" panose="020F0502020204030204" pitchFamily="34" charset="0"/>
              <a:cs typeface="Calibri" panose="020F0502020204030204" pitchFamily="34" charset="0"/>
            </a:endParaRPr>
          </a:p>
        </p:txBody>
      </p:sp>
      <p:sp>
        <p:nvSpPr>
          <p:cNvPr id="8" name="Line 13">
            <a:extLst>
              <a:ext uri="{FF2B5EF4-FFF2-40B4-BE49-F238E27FC236}">
                <a16:creationId xmlns:a16="http://schemas.microsoft.com/office/drawing/2014/main" id="{65B47EA1-1DF4-4D06-03E3-5738FBDC84E6}"/>
              </a:ext>
            </a:extLst>
          </p:cNvPr>
          <p:cNvSpPr>
            <a:spLocks noChangeShapeType="1"/>
          </p:cNvSpPr>
          <p:nvPr/>
        </p:nvSpPr>
        <p:spPr bwMode="auto">
          <a:xfrm>
            <a:off x="3124200" y="2173069"/>
            <a:ext cx="0" cy="30797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 Box 14">
            <a:extLst>
              <a:ext uri="{FF2B5EF4-FFF2-40B4-BE49-F238E27FC236}">
                <a16:creationId xmlns:a16="http://schemas.microsoft.com/office/drawing/2014/main" id="{3D8CFFC9-44A3-12A4-CFC5-F7E68F77E43E}"/>
              </a:ext>
            </a:extLst>
          </p:cNvPr>
          <p:cNvSpPr txBox="1">
            <a:spLocks noChangeArrowheads="1"/>
          </p:cNvSpPr>
          <p:nvPr/>
        </p:nvSpPr>
        <p:spPr bwMode="auto">
          <a:xfrm>
            <a:off x="1143000" y="2477869"/>
            <a:ext cx="3124200" cy="646331"/>
          </a:xfrm>
          <a:prstGeom prst="rect">
            <a:avLst/>
          </a:prstGeom>
          <a:solidFill>
            <a:schemeClr val="bg1">
              <a:lumMod val="95000"/>
            </a:schemeClr>
          </a:solidFill>
          <a:ln w="9525">
            <a:solidFill>
              <a:schemeClr val="tx1"/>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sz="3600" b="0" dirty="0" err="1">
                <a:latin typeface="Calibri" panose="020F0502020204030204" pitchFamily="34" charset="0"/>
                <a:cs typeface="Calibri" panose="020F0502020204030204" pitchFamily="34" charset="0"/>
              </a:rPr>
              <a:t>Déficit</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Primário</a:t>
            </a:r>
            <a:endParaRPr lang="pt-BR" altLang="en-US" sz="3600" b="0" dirty="0">
              <a:latin typeface="Calibri" panose="020F0502020204030204" pitchFamily="34" charset="0"/>
              <a:cs typeface="Calibri" panose="020F0502020204030204" pitchFamily="34" charset="0"/>
            </a:endParaRPr>
          </a:p>
        </p:txBody>
      </p:sp>
      <p:sp>
        <p:nvSpPr>
          <p:cNvPr id="10" name="Text Box 16">
            <a:extLst>
              <a:ext uri="{FF2B5EF4-FFF2-40B4-BE49-F238E27FC236}">
                <a16:creationId xmlns:a16="http://schemas.microsoft.com/office/drawing/2014/main" id="{8D0EC4C5-0651-B9D4-C803-C61FA0035BF6}"/>
              </a:ext>
            </a:extLst>
          </p:cNvPr>
          <p:cNvSpPr txBox="1">
            <a:spLocks noChangeArrowheads="1"/>
          </p:cNvSpPr>
          <p:nvPr/>
        </p:nvSpPr>
        <p:spPr bwMode="auto">
          <a:xfrm>
            <a:off x="1143000" y="3411140"/>
            <a:ext cx="7696200" cy="1200329"/>
          </a:xfrm>
          <a:prstGeom prst="rect">
            <a:avLst/>
          </a:prstGeom>
          <a:solidFill>
            <a:schemeClr val="bg1">
              <a:lumMod val="95000"/>
            </a:schemeClr>
          </a:solidFill>
          <a:ln w="9525">
            <a:solidFill>
              <a:schemeClr val="tx1"/>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sz="3600" b="0" dirty="0" err="1">
                <a:latin typeface="Calibri" panose="020F0502020204030204" pitchFamily="34" charset="0"/>
                <a:cs typeface="Calibri" panose="020F0502020204030204" pitchFamily="34" charset="0"/>
              </a:rPr>
              <a:t>Pagamento</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Juros</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sobre</a:t>
            </a:r>
            <a:r>
              <a:rPr lang="en-US" altLang="en-US" sz="3600" b="0" dirty="0">
                <a:latin typeface="Calibri" panose="020F0502020204030204" pitchFamily="34" charset="0"/>
                <a:cs typeface="Calibri" panose="020F0502020204030204" pitchFamily="34" charset="0"/>
              </a:rPr>
              <a:t> o </a:t>
            </a:r>
            <a:r>
              <a:rPr lang="en-US" altLang="en-US" sz="3600" b="0" dirty="0" err="1">
                <a:latin typeface="Calibri" panose="020F0502020204030204" pitchFamily="34" charset="0"/>
                <a:cs typeface="Calibri" panose="020F0502020204030204" pitchFamily="34" charset="0"/>
              </a:rPr>
              <a:t>estoque</a:t>
            </a:r>
            <a:r>
              <a:rPr lang="en-US" altLang="en-US" sz="3600" b="0" dirty="0">
                <a:latin typeface="Calibri" panose="020F0502020204030204" pitchFamily="34" charset="0"/>
                <a:cs typeface="Calibri" panose="020F0502020204030204" pitchFamily="34" charset="0"/>
              </a:rPr>
              <a:t> da </a:t>
            </a:r>
            <a:r>
              <a:rPr lang="en-US" altLang="en-US" sz="3600" b="0" dirty="0" err="1">
                <a:latin typeface="Calibri" panose="020F0502020204030204" pitchFamily="34" charset="0"/>
                <a:cs typeface="Calibri" panose="020F0502020204030204" pitchFamily="34" charset="0"/>
              </a:rPr>
              <a:t>dívida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pública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em</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poder</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residentes</a:t>
            </a:r>
            <a:endParaRPr lang="pt-BR" altLang="en-US" sz="3600" b="0" dirty="0">
              <a:latin typeface="Calibri" panose="020F0502020204030204" pitchFamily="34" charset="0"/>
              <a:cs typeface="Calibri" panose="020F0502020204030204" pitchFamily="34" charset="0"/>
            </a:endParaRPr>
          </a:p>
        </p:txBody>
      </p:sp>
      <p:sp>
        <p:nvSpPr>
          <p:cNvPr id="11" name="Line 18">
            <a:extLst>
              <a:ext uri="{FF2B5EF4-FFF2-40B4-BE49-F238E27FC236}">
                <a16:creationId xmlns:a16="http://schemas.microsoft.com/office/drawing/2014/main" id="{EFD2144F-75D9-8CE3-60E8-CD9568409EBC}"/>
              </a:ext>
            </a:extLst>
          </p:cNvPr>
          <p:cNvSpPr>
            <a:spLocks noChangeShapeType="1"/>
          </p:cNvSpPr>
          <p:nvPr/>
        </p:nvSpPr>
        <p:spPr bwMode="auto">
          <a:xfrm>
            <a:off x="9372600" y="2173069"/>
            <a:ext cx="0" cy="2590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Text Box 19">
            <a:extLst>
              <a:ext uri="{FF2B5EF4-FFF2-40B4-BE49-F238E27FC236}">
                <a16:creationId xmlns:a16="http://schemas.microsoft.com/office/drawing/2014/main" id="{D1C13A6A-1DCD-89D9-30F1-0C172A7D7FEE}"/>
              </a:ext>
            </a:extLst>
          </p:cNvPr>
          <p:cNvSpPr txBox="1">
            <a:spLocks noChangeArrowheads="1"/>
          </p:cNvSpPr>
          <p:nvPr/>
        </p:nvSpPr>
        <p:spPr bwMode="auto">
          <a:xfrm>
            <a:off x="3429000" y="4763869"/>
            <a:ext cx="8382000" cy="1200329"/>
          </a:xfrm>
          <a:prstGeom prst="rect">
            <a:avLst/>
          </a:prstGeom>
          <a:solidFill>
            <a:schemeClr val="bg1">
              <a:lumMod val="95000"/>
            </a:schemeClr>
          </a:solidFill>
          <a:ln w="9525">
            <a:solidFill>
              <a:srgbClr val="000000"/>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defRPr/>
            </a:pPr>
            <a:r>
              <a:rPr lang="en-US" altLang="en-US" sz="3600" b="0" dirty="0" err="1">
                <a:latin typeface="Calibri" panose="020F0502020204030204" pitchFamily="34" charset="0"/>
                <a:cs typeface="Calibri" panose="020F0502020204030204" pitchFamily="34" charset="0"/>
              </a:rPr>
              <a:t>Pagamento</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Juros</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sobre</a:t>
            </a:r>
            <a:r>
              <a:rPr lang="en-US" altLang="en-US" sz="3600" b="0" dirty="0">
                <a:latin typeface="Calibri" panose="020F0502020204030204" pitchFamily="34" charset="0"/>
                <a:cs typeface="Calibri" panose="020F0502020204030204" pitchFamily="34" charset="0"/>
              </a:rPr>
              <a:t> o </a:t>
            </a:r>
            <a:r>
              <a:rPr lang="en-US" altLang="en-US" sz="3600" b="0" dirty="0" err="1">
                <a:latin typeface="Calibri" panose="020F0502020204030204" pitchFamily="34" charset="0"/>
                <a:cs typeface="Calibri" panose="020F0502020204030204" pitchFamily="34" charset="0"/>
              </a:rPr>
              <a:t>estoque</a:t>
            </a:r>
            <a:r>
              <a:rPr lang="en-US" altLang="en-US" sz="3600" b="0" dirty="0">
                <a:latin typeface="Calibri" panose="020F0502020204030204" pitchFamily="34" charset="0"/>
                <a:cs typeface="Calibri" panose="020F0502020204030204" pitchFamily="34" charset="0"/>
              </a:rPr>
              <a:t> da </a:t>
            </a:r>
            <a:r>
              <a:rPr lang="en-US" altLang="en-US" sz="3600" b="0" dirty="0" err="1">
                <a:latin typeface="Calibri" panose="020F0502020204030204" pitchFamily="34" charset="0"/>
                <a:cs typeface="Calibri" panose="020F0502020204030204" pitchFamily="34" charset="0"/>
              </a:rPr>
              <a:t>dívida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pública</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em</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poder</a:t>
            </a:r>
            <a:r>
              <a:rPr lang="en-US" altLang="en-US" sz="3600" b="0" dirty="0">
                <a:latin typeface="Calibri" panose="020F0502020204030204" pitchFamily="34" charset="0"/>
                <a:cs typeface="Calibri" panose="020F0502020204030204" pitchFamily="34" charset="0"/>
              </a:rPr>
              <a:t> de </a:t>
            </a:r>
            <a:r>
              <a:rPr lang="en-US" altLang="en-US" sz="3600" b="0" dirty="0" err="1">
                <a:latin typeface="Calibri" panose="020F0502020204030204" pitchFamily="34" charset="0"/>
                <a:cs typeface="Calibri" panose="020F0502020204030204" pitchFamily="34" charset="0"/>
              </a:rPr>
              <a:t>não</a:t>
            </a:r>
            <a:r>
              <a:rPr lang="en-US" altLang="en-US" sz="3600" b="0" dirty="0">
                <a:latin typeface="Calibri" panose="020F0502020204030204" pitchFamily="34" charset="0"/>
                <a:cs typeface="Calibri" panose="020F0502020204030204" pitchFamily="34" charset="0"/>
              </a:rPr>
              <a:t> </a:t>
            </a:r>
            <a:r>
              <a:rPr lang="en-US" altLang="en-US" sz="3600" b="0" dirty="0" err="1">
                <a:latin typeface="Calibri" panose="020F0502020204030204" pitchFamily="34" charset="0"/>
                <a:cs typeface="Calibri" panose="020F0502020204030204" pitchFamily="34" charset="0"/>
              </a:rPr>
              <a:t>residentes</a:t>
            </a:r>
            <a:endParaRPr lang="pt-BR" altLang="en-US" sz="3600" b="0" dirty="0">
              <a:latin typeface="Calibri" panose="020F0502020204030204" pitchFamily="34" charset="0"/>
              <a:cs typeface="Calibri" panose="020F0502020204030204" pitchFamily="34" charset="0"/>
            </a:endParaRPr>
          </a:p>
        </p:txBody>
      </p:sp>
      <p:sp>
        <p:nvSpPr>
          <p:cNvPr id="13" name="Line 24">
            <a:extLst>
              <a:ext uri="{FF2B5EF4-FFF2-40B4-BE49-F238E27FC236}">
                <a16:creationId xmlns:a16="http://schemas.microsoft.com/office/drawing/2014/main" id="{15312BB8-A00F-886E-14B3-5129F3A20EC6}"/>
              </a:ext>
            </a:extLst>
          </p:cNvPr>
          <p:cNvSpPr>
            <a:spLocks noChangeShapeType="1"/>
          </p:cNvSpPr>
          <p:nvPr/>
        </p:nvSpPr>
        <p:spPr bwMode="auto">
          <a:xfrm flipH="1">
            <a:off x="7315201" y="2173069"/>
            <a:ext cx="0" cy="125394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Título 1">
            <a:extLst>
              <a:ext uri="{FF2B5EF4-FFF2-40B4-BE49-F238E27FC236}">
                <a16:creationId xmlns:a16="http://schemas.microsoft.com/office/drawing/2014/main" id="{3C2C1933-75F3-C7D5-12C8-30691BE64B06}"/>
              </a:ext>
            </a:extLst>
          </p:cNvPr>
          <p:cNvSpPr txBox="1">
            <a:spLocks/>
          </p:cNvSpPr>
          <p:nvPr/>
        </p:nvSpPr>
        <p:spPr bwMode="auto">
          <a:xfrm>
            <a:off x="1981200" y="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defRPr/>
            </a:pPr>
            <a:r>
              <a:rPr lang="pt-BR" altLang="en-US" sz="4800" b="1" kern="0" dirty="0">
                <a:latin typeface="Calibri" panose="020F0502020204030204" pitchFamily="34" charset="0"/>
                <a:cs typeface="Calibri" panose="020F0502020204030204" pitchFamily="34" charset="0"/>
              </a:rPr>
              <a:t>Observações</a:t>
            </a:r>
            <a:endParaRPr lang="en-US" altLang="en-US" sz="4800" b="1" kern="0" dirty="0">
              <a:latin typeface="Calibri" panose="020F0502020204030204" pitchFamily="34" charset="0"/>
              <a:cs typeface="Calibri" panose="020F0502020204030204" pitchFamily="34" charset="0"/>
            </a:endParaRPr>
          </a:p>
        </p:txBody>
      </p:sp>
      <p:cxnSp>
        <p:nvCxnSpPr>
          <p:cNvPr id="15" name="Conector de Seta Reta 14">
            <a:extLst>
              <a:ext uri="{FF2B5EF4-FFF2-40B4-BE49-F238E27FC236}">
                <a16:creationId xmlns:a16="http://schemas.microsoft.com/office/drawing/2014/main" id="{6EC787DB-57F2-7D23-B9FC-BFEFB80EDF46}"/>
              </a:ext>
            </a:extLst>
          </p:cNvPr>
          <p:cNvCxnSpPr/>
          <p:nvPr/>
        </p:nvCxnSpPr>
        <p:spPr bwMode="auto">
          <a:xfrm>
            <a:off x="685800" y="2173069"/>
            <a:ext cx="0" cy="38862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160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FC2EE8-F226-6837-4080-EA9AFFEAD941}"/>
              </a:ext>
            </a:extLst>
          </p:cNvPr>
          <p:cNvSpPr txBox="1">
            <a:spLocks noChangeArrowheads="1"/>
          </p:cNvSpPr>
          <p:nvPr/>
        </p:nvSpPr>
        <p:spPr>
          <a:xfrm>
            <a:off x="1828800" y="228600"/>
            <a:ext cx="82296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Financiamento Déficit Nominal</a:t>
            </a:r>
            <a:endParaRPr lang="en-US" altLang="en-US" sz="4800" b="1" kern="0" dirty="0">
              <a:solidFill>
                <a:schemeClr val="tx1"/>
              </a:solidFill>
              <a:latin typeface="Calibri" panose="020F0502020204030204" pitchFamily="34" charset="0"/>
              <a:cs typeface="Calibri" panose="020F0502020204030204" pitchFamily="34" charset="0"/>
            </a:endParaRPr>
          </a:p>
        </p:txBody>
      </p:sp>
      <p:graphicFrame>
        <p:nvGraphicFramePr>
          <p:cNvPr id="3" name="Object 4">
            <a:extLst>
              <a:ext uri="{FF2B5EF4-FFF2-40B4-BE49-F238E27FC236}">
                <a16:creationId xmlns:a16="http://schemas.microsoft.com/office/drawing/2014/main" id="{16EFEB3F-DEFA-516C-0C7E-6DFA4219AB61}"/>
              </a:ext>
            </a:extLst>
          </p:cNvPr>
          <p:cNvGraphicFramePr>
            <a:graphicFrameLocks noChangeAspect="1"/>
          </p:cNvGraphicFramePr>
          <p:nvPr>
            <p:extLst>
              <p:ext uri="{D42A27DB-BD31-4B8C-83A1-F6EECF244321}">
                <p14:modId xmlns:p14="http://schemas.microsoft.com/office/powerpoint/2010/main" val="2793423748"/>
              </p:ext>
            </p:extLst>
          </p:nvPr>
        </p:nvGraphicFramePr>
        <p:xfrm>
          <a:off x="1101726" y="1905000"/>
          <a:ext cx="9521825" cy="889177"/>
        </p:xfrm>
        <a:graphic>
          <a:graphicData uri="http://schemas.openxmlformats.org/presentationml/2006/ole">
            <mc:AlternateContent xmlns:mc="http://schemas.openxmlformats.org/markup-compatibility/2006">
              <mc:Choice xmlns:v="urn:schemas-microsoft-com:vml" Requires="v">
                <p:oleObj name="Equation" r:id="rId2" imgW="2616120" imgH="279360" progId="Equation.DSMT4">
                  <p:embed/>
                </p:oleObj>
              </mc:Choice>
              <mc:Fallback>
                <p:oleObj name="Equation" r:id="rId2" imgW="2616120" imgH="279360" progId="Equation.DSMT4">
                  <p:embed/>
                  <p:pic>
                    <p:nvPicPr>
                      <p:cNvPr id="23556" name="Object 4"/>
                      <p:cNvPicPr>
                        <a:picLocks noChangeAspect="1" noChangeArrowheads="1"/>
                      </p:cNvPicPr>
                      <p:nvPr/>
                    </p:nvPicPr>
                    <p:blipFill>
                      <a:blip r:embed="rId3"/>
                      <a:srcRect/>
                      <a:stretch>
                        <a:fillRect/>
                      </a:stretch>
                    </p:blipFill>
                    <p:spPr bwMode="auto">
                      <a:xfrm>
                        <a:off x="1101726" y="1905000"/>
                        <a:ext cx="9521825" cy="889177"/>
                      </a:xfrm>
                      <a:prstGeom prst="rect">
                        <a:avLst/>
                      </a:prstGeom>
                      <a:solidFill>
                        <a:schemeClr val="bg1">
                          <a:lumMod val="95000"/>
                        </a:schemeClr>
                      </a:solidFill>
                      <a:ln>
                        <a:solidFill>
                          <a:schemeClr val="tx1"/>
                        </a:solidFill>
                      </a:ln>
                      <a:effectLst/>
                    </p:spPr>
                  </p:pic>
                </p:oleObj>
              </mc:Fallback>
            </mc:AlternateContent>
          </a:graphicData>
        </a:graphic>
      </p:graphicFrame>
      <p:sp>
        <p:nvSpPr>
          <p:cNvPr id="4" name="AutoShape 5">
            <a:extLst>
              <a:ext uri="{FF2B5EF4-FFF2-40B4-BE49-F238E27FC236}">
                <a16:creationId xmlns:a16="http://schemas.microsoft.com/office/drawing/2014/main" id="{380A60D6-0BA6-697D-D3D3-14421DB4C028}"/>
              </a:ext>
            </a:extLst>
          </p:cNvPr>
          <p:cNvSpPr>
            <a:spLocks/>
          </p:cNvSpPr>
          <p:nvPr/>
        </p:nvSpPr>
        <p:spPr bwMode="auto">
          <a:xfrm rot="5400000">
            <a:off x="2324100" y="1555751"/>
            <a:ext cx="76201" cy="2590800"/>
          </a:xfrm>
          <a:prstGeom prst="rightBracket">
            <a:avLst>
              <a:gd name="adj" fmla="val 216667"/>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 name="AutoShape 6">
            <a:extLst>
              <a:ext uri="{FF2B5EF4-FFF2-40B4-BE49-F238E27FC236}">
                <a16:creationId xmlns:a16="http://schemas.microsoft.com/office/drawing/2014/main" id="{B1B6E617-7884-2A20-7B87-D33BC88F0BD8}"/>
              </a:ext>
            </a:extLst>
          </p:cNvPr>
          <p:cNvSpPr>
            <a:spLocks/>
          </p:cNvSpPr>
          <p:nvPr/>
        </p:nvSpPr>
        <p:spPr bwMode="auto">
          <a:xfrm rot="5400000">
            <a:off x="9067801" y="1212852"/>
            <a:ext cx="76200" cy="3276600"/>
          </a:xfrm>
          <a:prstGeom prst="rightBracket">
            <a:avLst>
              <a:gd name="adj" fmla="val 258333"/>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 name="AutoShape 7">
            <a:extLst>
              <a:ext uri="{FF2B5EF4-FFF2-40B4-BE49-F238E27FC236}">
                <a16:creationId xmlns:a16="http://schemas.microsoft.com/office/drawing/2014/main" id="{CF6C3456-FA3A-58E1-516A-628047D88AB7}"/>
              </a:ext>
            </a:extLst>
          </p:cNvPr>
          <p:cNvSpPr>
            <a:spLocks/>
          </p:cNvSpPr>
          <p:nvPr/>
        </p:nvSpPr>
        <p:spPr bwMode="auto">
          <a:xfrm rot="5400000">
            <a:off x="5486401" y="1365252"/>
            <a:ext cx="76200" cy="2971800"/>
          </a:xfrm>
          <a:prstGeom prst="rightBracket">
            <a:avLst>
              <a:gd name="adj" fmla="val 2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 name="Line 8">
            <a:extLst>
              <a:ext uri="{FF2B5EF4-FFF2-40B4-BE49-F238E27FC236}">
                <a16:creationId xmlns:a16="http://schemas.microsoft.com/office/drawing/2014/main" id="{7CCEDE01-12B9-6D86-42E8-D99625832DB5}"/>
              </a:ext>
            </a:extLst>
          </p:cNvPr>
          <p:cNvSpPr>
            <a:spLocks noChangeShapeType="1"/>
          </p:cNvSpPr>
          <p:nvPr/>
        </p:nvSpPr>
        <p:spPr bwMode="auto">
          <a:xfrm>
            <a:off x="1447801" y="2889250"/>
            <a:ext cx="0" cy="26918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Line 11">
            <a:extLst>
              <a:ext uri="{FF2B5EF4-FFF2-40B4-BE49-F238E27FC236}">
                <a16:creationId xmlns:a16="http://schemas.microsoft.com/office/drawing/2014/main" id="{D495741F-FB77-9D65-95CF-90ED52287186}"/>
              </a:ext>
            </a:extLst>
          </p:cNvPr>
          <p:cNvSpPr>
            <a:spLocks noChangeShapeType="1"/>
          </p:cNvSpPr>
          <p:nvPr/>
        </p:nvSpPr>
        <p:spPr bwMode="auto">
          <a:xfrm>
            <a:off x="5257801" y="2889250"/>
            <a:ext cx="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 Box 12">
            <a:extLst>
              <a:ext uri="{FF2B5EF4-FFF2-40B4-BE49-F238E27FC236}">
                <a16:creationId xmlns:a16="http://schemas.microsoft.com/office/drawing/2014/main" id="{0EED5CC8-AAE6-51E8-B4A7-7F0089B6FB01}"/>
              </a:ext>
            </a:extLst>
          </p:cNvPr>
          <p:cNvSpPr txBox="1">
            <a:spLocks noChangeArrowheads="1"/>
          </p:cNvSpPr>
          <p:nvPr/>
        </p:nvSpPr>
        <p:spPr bwMode="auto">
          <a:xfrm>
            <a:off x="1752601" y="3346450"/>
            <a:ext cx="7238996" cy="584775"/>
          </a:xfrm>
          <a:prstGeom prst="rect">
            <a:avLst/>
          </a:prstGeom>
          <a:noFill/>
          <a:ln w="9525">
            <a:solidFill>
              <a:srgbClr val="000000"/>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defRPr/>
            </a:pPr>
            <a:r>
              <a:rPr lang="en-US" altLang="en-US" b="0" dirty="0" err="1">
                <a:solidFill>
                  <a:srgbClr val="000000"/>
                </a:solidFill>
                <a:latin typeface="Calibri" panose="020F0502020204030204" pitchFamily="34" charset="0"/>
                <a:cs typeface="Calibri" panose="020F0502020204030204" pitchFamily="34" charset="0"/>
              </a:rPr>
              <a:t>Variação</a:t>
            </a:r>
            <a:r>
              <a:rPr lang="en-US" altLang="en-US" b="0" dirty="0">
                <a:solidFill>
                  <a:srgbClr val="000000"/>
                </a:solidFill>
                <a:latin typeface="Calibri" panose="020F0502020204030204" pitchFamily="34" charset="0"/>
                <a:cs typeface="Calibri" panose="020F0502020204030204" pitchFamily="34" charset="0"/>
              </a:rPr>
              <a:t> da </a:t>
            </a:r>
            <a:r>
              <a:rPr lang="en-US" altLang="en-US" b="0" dirty="0" err="1">
                <a:solidFill>
                  <a:srgbClr val="000000"/>
                </a:solidFill>
                <a:latin typeface="Calibri" panose="020F0502020204030204" pitchFamily="34" charset="0"/>
                <a:cs typeface="Calibri" panose="020F0502020204030204" pitchFamily="34" charset="0"/>
              </a:rPr>
              <a:t>dívida</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em</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poder</a:t>
            </a:r>
            <a:r>
              <a:rPr lang="en-US" altLang="en-US" b="0" dirty="0">
                <a:solidFill>
                  <a:srgbClr val="000000"/>
                </a:solidFill>
                <a:latin typeface="Calibri" panose="020F0502020204030204" pitchFamily="34" charset="0"/>
                <a:cs typeface="Calibri" panose="020F0502020204030204" pitchFamily="34" charset="0"/>
              </a:rPr>
              <a:t> de </a:t>
            </a:r>
            <a:r>
              <a:rPr lang="en-US" altLang="en-US" b="0" dirty="0" err="1">
                <a:solidFill>
                  <a:srgbClr val="000000"/>
                </a:solidFill>
                <a:latin typeface="Calibri" panose="020F0502020204030204" pitchFamily="34" charset="0"/>
                <a:cs typeface="Calibri" panose="020F0502020204030204" pitchFamily="34" charset="0"/>
              </a:rPr>
              <a:t>residentes</a:t>
            </a:r>
            <a:endParaRPr lang="pt-BR" altLang="en-US" b="0" dirty="0">
              <a:solidFill>
                <a:srgbClr val="000000"/>
              </a:solidFill>
              <a:latin typeface="Calibri" panose="020F0502020204030204" pitchFamily="34" charset="0"/>
              <a:cs typeface="Calibri" panose="020F0502020204030204" pitchFamily="34" charset="0"/>
            </a:endParaRPr>
          </a:p>
        </p:txBody>
      </p:sp>
      <p:sp>
        <p:nvSpPr>
          <p:cNvPr id="10" name="Line 14">
            <a:extLst>
              <a:ext uri="{FF2B5EF4-FFF2-40B4-BE49-F238E27FC236}">
                <a16:creationId xmlns:a16="http://schemas.microsoft.com/office/drawing/2014/main" id="{D276F089-2269-8120-EF4E-99F745825AA0}"/>
              </a:ext>
            </a:extLst>
          </p:cNvPr>
          <p:cNvSpPr>
            <a:spLocks noChangeShapeType="1"/>
          </p:cNvSpPr>
          <p:nvPr/>
        </p:nvSpPr>
        <p:spPr bwMode="auto">
          <a:xfrm>
            <a:off x="9220201" y="2889250"/>
            <a:ext cx="0" cy="1295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5">
            <a:extLst>
              <a:ext uri="{FF2B5EF4-FFF2-40B4-BE49-F238E27FC236}">
                <a16:creationId xmlns:a16="http://schemas.microsoft.com/office/drawing/2014/main" id="{482C726E-AE75-BF44-10A7-93F85498DCD9}"/>
              </a:ext>
            </a:extLst>
          </p:cNvPr>
          <p:cNvSpPr txBox="1">
            <a:spLocks noChangeArrowheads="1"/>
          </p:cNvSpPr>
          <p:nvPr/>
        </p:nvSpPr>
        <p:spPr bwMode="auto">
          <a:xfrm>
            <a:off x="2133602" y="4184650"/>
            <a:ext cx="9829794" cy="1077218"/>
          </a:xfrm>
          <a:prstGeom prst="rect">
            <a:avLst/>
          </a:prstGeom>
          <a:noFill/>
          <a:ln w="9525">
            <a:solidFill>
              <a:srgbClr val="000000"/>
            </a:solidFill>
            <a:miter lim="800000"/>
            <a:headEnd/>
            <a:tailEnd/>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50000"/>
              </a:spcBef>
              <a:buClrTx/>
              <a:buSzTx/>
              <a:buFontTx/>
              <a:buNone/>
              <a:defRPr/>
            </a:pPr>
            <a:r>
              <a:rPr lang="en-US" altLang="en-US" b="0" dirty="0" err="1">
                <a:solidFill>
                  <a:srgbClr val="000000"/>
                </a:solidFill>
                <a:latin typeface="Calibri" panose="020F0502020204030204" pitchFamily="34" charset="0"/>
                <a:cs typeface="Calibri" panose="020F0502020204030204" pitchFamily="34" charset="0"/>
              </a:rPr>
              <a:t>Variação</a:t>
            </a:r>
            <a:r>
              <a:rPr lang="en-US" altLang="en-US" b="0" dirty="0">
                <a:solidFill>
                  <a:srgbClr val="000000"/>
                </a:solidFill>
                <a:latin typeface="Calibri" panose="020F0502020204030204" pitchFamily="34" charset="0"/>
                <a:cs typeface="Calibri" panose="020F0502020204030204" pitchFamily="34" charset="0"/>
              </a:rPr>
              <a:t> da </a:t>
            </a:r>
            <a:r>
              <a:rPr lang="en-US" altLang="en-US" b="0" dirty="0" err="1">
                <a:solidFill>
                  <a:srgbClr val="000000"/>
                </a:solidFill>
                <a:latin typeface="Calibri" panose="020F0502020204030204" pitchFamily="34" charset="0"/>
                <a:cs typeface="Calibri" panose="020F0502020204030204" pitchFamily="34" charset="0"/>
              </a:rPr>
              <a:t>dívida</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em</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poder</a:t>
            </a:r>
            <a:r>
              <a:rPr lang="en-US" altLang="en-US" b="0" dirty="0">
                <a:solidFill>
                  <a:srgbClr val="000000"/>
                </a:solidFill>
                <a:latin typeface="Calibri" panose="020F0502020204030204" pitchFamily="34" charset="0"/>
                <a:cs typeface="Calibri" panose="020F0502020204030204" pitchFamily="34" charset="0"/>
              </a:rPr>
              <a:t> de </a:t>
            </a:r>
            <a:r>
              <a:rPr lang="en-US" altLang="en-US" b="0" dirty="0" err="1">
                <a:solidFill>
                  <a:srgbClr val="000000"/>
                </a:solidFill>
                <a:latin typeface="Calibri" panose="020F0502020204030204" pitchFamily="34" charset="0"/>
                <a:cs typeface="Calibri" panose="020F0502020204030204" pitchFamily="34" charset="0"/>
              </a:rPr>
              <a:t>não</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residentes</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onde</a:t>
            </a:r>
            <a:r>
              <a:rPr lang="en-US" altLang="en-US" b="0" dirty="0">
                <a:solidFill>
                  <a:srgbClr val="000000"/>
                </a:solidFill>
                <a:latin typeface="Calibri" panose="020F0502020204030204" pitchFamily="34" charset="0"/>
                <a:cs typeface="Calibri" panose="020F0502020204030204" pitchFamily="34" charset="0"/>
              </a:rPr>
              <a:t>           </a:t>
            </a:r>
            <a:r>
              <a:rPr lang="en-US" altLang="en-US" i="1" dirty="0">
                <a:solidFill>
                  <a:srgbClr val="000000"/>
                </a:solidFill>
                <a:latin typeface="Calibri" panose="020F0502020204030204" pitchFamily="34" charset="0"/>
                <a:cs typeface="Calibri" panose="020F0502020204030204" pitchFamily="34" charset="0"/>
              </a:rPr>
              <a:t>E</a:t>
            </a:r>
            <a:r>
              <a:rPr lang="en-US" altLang="en-US" b="0" dirty="0">
                <a:solidFill>
                  <a:srgbClr val="000000"/>
                </a:solidFill>
                <a:latin typeface="Calibri" panose="020F0502020204030204" pitchFamily="34" charset="0"/>
                <a:cs typeface="Calibri" panose="020F0502020204030204" pitchFamily="34" charset="0"/>
              </a:rPr>
              <a:t> </a:t>
            </a:r>
            <a:r>
              <a:rPr lang="en-US" altLang="en-US" b="0" dirty="0" err="1">
                <a:solidFill>
                  <a:srgbClr val="000000"/>
                </a:solidFill>
                <a:latin typeface="Calibri" panose="020F0502020204030204" pitchFamily="34" charset="0"/>
                <a:cs typeface="Calibri" panose="020F0502020204030204" pitchFamily="34" charset="0"/>
              </a:rPr>
              <a:t>representa</a:t>
            </a:r>
            <a:r>
              <a:rPr lang="en-US" altLang="en-US" b="0" dirty="0">
                <a:solidFill>
                  <a:srgbClr val="000000"/>
                </a:solidFill>
                <a:latin typeface="Calibri" panose="020F0502020204030204" pitchFamily="34" charset="0"/>
                <a:cs typeface="Calibri" panose="020F0502020204030204" pitchFamily="34" charset="0"/>
              </a:rPr>
              <a:t> a taxa nominal de </a:t>
            </a:r>
            <a:r>
              <a:rPr lang="en-US" altLang="en-US" b="0" dirty="0" err="1">
                <a:solidFill>
                  <a:srgbClr val="000000"/>
                </a:solidFill>
                <a:latin typeface="Calibri" panose="020F0502020204030204" pitchFamily="34" charset="0"/>
                <a:cs typeface="Calibri" panose="020F0502020204030204" pitchFamily="34" charset="0"/>
              </a:rPr>
              <a:t>câmbio</a:t>
            </a:r>
            <a:r>
              <a:rPr lang="en-US" altLang="en-US" b="0" dirty="0">
                <a:solidFill>
                  <a:srgbClr val="000000"/>
                </a:solidFill>
                <a:latin typeface="Calibri" panose="020F0502020204030204" pitchFamily="34" charset="0"/>
                <a:cs typeface="Calibri" panose="020F0502020204030204" pitchFamily="34" charset="0"/>
              </a:rPr>
              <a:t>.</a:t>
            </a:r>
            <a:endParaRPr lang="pt-BR" altLang="en-US" b="0" dirty="0">
              <a:solidFill>
                <a:srgbClr val="000000"/>
              </a:solidFill>
              <a:latin typeface="Calibri" panose="020F0502020204030204" pitchFamily="34" charset="0"/>
              <a:cs typeface="Calibri" panose="020F0502020204030204" pitchFamily="34" charset="0"/>
            </a:endParaRPr>
          </a:p>
        </p:txBody>
      </p:sp>
      <p:sp>
        <p:nvSpPr>
          <p:cNvPr id="12" name="CaixaDeTexto 6">
            <a:extLst>
              <a:ext uri="{FF2B5EF4-FFF2-40B4-BE49-F238E27FC236}">
                <a16:creationId xmlns:a16="http://schemas.microsoft.com/office/drawing/2014/main" id="{417553CC-7991-A395-63DC-36E816310B11}"/>
              </a:ext>
            </a:extLst>
          </p:cNvPr>
          <p:cNvSpPr txBox="1">
            <a:spLocks noChangeArrowheads="1"/>
          </p:cNvSpPr>
          <p:nvPr/>
        </p:nvSpPr>
        <p:spPr bwMode="auto">
          <a:xfrm>
            <a:off x="1447800" y="5556250"/>
            <a:ext cx="6848475" cy="615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400" b="0" dirty="0">
                <a:latin typeface="Calibri" panose="020F0502020204030204" pitchFamily="34" charset="0"/>
                <a:cs typeface="Calibri" panose="020F0502020204030204" pitchFamily="34" charset="0"/>
              </a:rPr>
              <a:t>Financiamento via emissão monetária</a:t>
            </a:r>
            <a:endParaRPr lang="en-US" altLang="en-US" sz="3400" b="0" dirty="0">
              <a:latin typeface="Calibri" panose="020F0502020204030204" pitchFamily="34" charset="0"/>
              <a:cs typeface="Calibri" panose="020F0502020204030204" pitchFamily="34" charset="0"/>
            </a:endParaRPr>
          </a:p>
        </p:txBody>
      </p:sp>
      <p:sp>
        <p:nvSpPr>
          <p:cNvPr id="13" name="CaixaDeTexto 12">
            <a:extLst>
              <a:ext uri="{FF2B5EF4-FFF2-40B4-BE49-F238E27FC236}">
                <a16:creationId xmlns:a16="http://schemas.microsoft.com/office/drawing/2014/main" id="{66156637-4B04-B7FA-3022-FABE8E51681C}"/>
              </a:ext>
            </a:extLst>
          </p:cNvPr>
          <p:cNvSpPr txBox="1"/>
          <p:nvPr/>
        </p:nvSpPr>
        <p:spPr>
          <a:xfrm>
            <a:off x="381000" y="1143000"/>
            <a:ext cx="11582400" cy="677108"/>
          </a:xfrm>
          <a:prstGeom prst="rect">
            <a:avLst/>
          </a:prstGeom>
          <a:noFill/>
        </p:spPr>
        <p:txBody>
          <a:bodyPr wrap="square" rtlCol="0">
            <a:spAutoFit/>
          </a:bodyPr>
          <a:lstStyle/>
          <a:p>
            <a:pPr marL="571500" indent="-571500">
              <a:buFont typeface="Arial" panose="020B0604020202020204" pitchFamily="34" charset="0"/>
              <a:buChar char="•"/>
            </a:pPr>
            <a:r>
              <a:rPr lang="pt-BR" sz="3800" dirty="0">
                <a:solidFill>
                  <a:schemeClr val="tx1"/>
                </a:solidFill>
                <a:latin typeface="Calibri" panose="020F0502020204030204" pitchFamily="34" charset="0"/>
                <a:cs typeface="Calibri" panose="020F0502020204030204" pitchFamily="34" charset="0"/>
              </a:rPr>
              <a:t>De uma forma geral</a:t>
            </a:r>
            <a:r>
              <a:rPr lang="pt-BR" sz="3800" b="0" dirty="0">
                <a:solidFill>
                  <a:schemeClr val="tx1"/>
                </a:solidFill>
                <a:latin typeface="Calibri" panose="020F0502020204030204" pitchFamily="34" charset="0"/>
                <a:cs typeface="Calibri" panose="020F0502020204030204" pitchFamily="34" charset="0"/>
              </a:rPr>
              <a:t>, podemos ter:</a:t>
            </a:r>
          </a:p>
        </p:txBody>
      </p:sp>
    </p:spTree>
    <p:extLst>
      <p:ext uri="{BB962C8B-B14F-4D97-AF65-F5344CB8AC3E}">
        <p14:creationId xmlns:p14="http://schemas.microsoft.com/office/powerpoint/2010/main" val="24346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8BD18951-424A-4F75-8FAC-9614999197C6}"/>
              </a:ext>
            </a:extLst>
          </p:cNvPr>
          <p:cNvSpPr txBox="1">
            <a:spLocks/>
          </p:cNvSpPr>
          <p:nvPr/>
        </p:nvSpPr>
        <p:spPr>
          <a:xfrm>
            <a:off x="228600" y="1143484"/>
            <a:ext cx="11734800" cy="1828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b="1" kern="0">
                <a:latin typeface="Calibri" panose="020F0502020204030204" pitchFamily="34" charset="0"/>
                <a:cs typeface="Calibri" panose="020F0502020204030204" pitchFamily="34" charset="0"/>
              </a:rPr>
              <a:t>Logo → </a:t>
            </a:r>
            <a:r>
              <a:rPr lang="pt-BR" b="0" kern="0">
                <a:latin typeface="Calibri" panose="020F0502020204030204" pitchFamily="34" charset="0"/>
                <a:cs typeface="Calibri" panose="020F0502020204030204" pitchFamily="34" charset="0"/>
              </a:rPr>
              <a:t>O financiamento do déficit nominal pode ser realizado com o governo se endividando (nominalmente) ou emitindo moeda (corrente).</a:t>
            </a:r>
            <a:endParaRPr lang="pt-BR" b="0" kern="0" dirty="0">
              <a:latin typeface="Calibri" panose="020F0502020204030204" pitchFamily="34" charset="0"/>
              <a:cs typeface="Calibri" panose="020F0502020204030204" pitchFamily="34" charset="0"/>
            </a:endParaRPr>
          </a:p>
        </p:txBody>
      </p:sp>
      <p:graphicFrame>
        <p:nvGraphicFramePr>
          <p:cNvPr id="3" name="Object 4">
            <a:extLst>
              <a:ext uri="{FF2B5EF4-FFF2-40B4-BE49-F238E27FC236}">
                <a16:creationId xmlns:a16="http://schemas.microsoft.com/office/drawing/2014/main" id="{9E845BDF-1B12-E125-74C8-F964491F1AD4}"/>
              </a:ext>
            </a:extLst>
          </p:cNvPr>
          <p:cNvGraphicFramePr>
            <a:graphicFrameLocks noChangeAspect="1"/>
          </p:cNvGraphicFramePr>
          <p:nvPr>
            <p:extLst>
              <p:ext uri="{D42A27DB-BD31-4B8C-83A1-F6EECF244321}">
                <p14:modId xmlns:p14="http://schemas.microsoft.com/office/powerpoint/2010/main" val="3937911413"/>
              </p:ext>
            </p:extLst>
          </p:nvPr>
        </p:nvGraphicFramePr>
        <p:xfrm>
          <a:off x="762000" y="2972284"/>
          <a:ext cx="9890125" cy="889000"/>
        </p:xfrm>
        <a:graphic>
          <a:graphicData uri="http://schemas.openxmlformats.org/presentationml/2006/ole">
            <mc:AlternateContent xmlns:mc="http://schemas.openxmlformats.org/markup-compatibility/2006">
              <mc:Choice xmlns:v="urn:schemas-microsoft-com:vml" Requires="v">
                <p:oleObj name="Equation" r:id="rId2" imgW="2717640" imgH="279360" progId="Equation.DSMT4">
                  <p:embed/>
                </p:oleObj>
              </mc:Choice>
              <mc:Fallback>
                <p:oleObj name="Equation" r:id="rId2" imgW="2717640" imgH="279360" progId="Equation.DSMT4">
                  <p:embed/>
                  <p:pic>
                    <p:nvPicPr>
                      <p:cNvPr id="4" name="Object 4">
                        <a:extLst>
                          <a:ext uri="{FF2B5EF4-FFF2-40B4-BE49-F238E27FC236}">
                            <a16:creationId xmlns:a16="http://schemas.microsoft.com/office/drawing/2014/main" id="{2B071FB4-C758-4AE9-8DE8-E8CD61C0150E}"/>
                          </a:ext>
                        </a:extLst>
                      </p:cNvPr>
                      <p:cNvPicPr>
                        <a:picLocks noChangeAspect="1" noChangeArrowheads="1"/>
                      </p:cNvPicPr>
                      <p:nvPr/>
                    </p:nvPicPr>
                    <p:blipFill>
                      <a:blip r:embed="rId3"/>
                      <a:srcRect/>
                      <a:stretch>
                        <a:fillRect/>
                      </a:stretch>
                    </p:blipFill>
                    <p:spPr bwMode="auto">
                      <a:xfrm>
                        <a:off x="762000" y="2972284"/>
                        <a:ext cx="9890125" cy="889000"/>
                      </a:xfrm>
                      <a:prstGeom prst="rect">
                        <a:avLst/>
                      </a:prstGeom>
                      <a:solidFill>
                        <a:schemeClr val="bg1">
                          <a:lumMod val="95000"/>
                        </a:schemeClr>
                      </a:solidFill>
                      <a:ln>
                        <a:solidFill>
                          <a:schemeClr val="tx1"/>
                        </a:solidFill>
                      </a:ln>
                      <a:effectLst/>
                    </p:spPr>
                  </p:pic>
                </p:oleObj>
              </mc:Fallback>
            </mc:AlternateContent>
          </a:graphicData>
        </a:graphic>
      </p:graphicFrame>
      <p:sp>
        <p:nvSpPr>
          <p:cNvPr id="4" name="Rectangle 2">
            <a:extLst>
              <a:ext uri="{FF2B5EF4-FFF2-40B4-BE49-F238E27FC236}">
                <a16:creationId xmlns:a16="http://schemas.microsoft.com/office/drawing/2014/main" id="{2025C0CC-00D3-D25D-473C-F58153D5C227}"/>
              </a:ext>
            </a:extLst>
          </p:cNvPr>
          <p:cNvSpPr txBox="1">
            <a:spLocks noChangeArrowheads="1"/>
          </p:cNvSpPr>
          <p:nvPr/>
        </p:nvSpPr>
        <p:spPr>
          <a:xfrm>
            <a:off x="1905000" y="228600"/>
            <a:ext cx="82296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Financiamento Déficit Nominal</a:t>
            </a:r>
            <a:endParaRPr lang="en-US" altLang="en-US" sz="4800" b="1" kern="0" dirty="0">
              <a:solidFill>
                <a:schemeClr val="tx1"/>
              </a:solidFill>
              <a:latin typeface="Calibri" panose="020F0502020204030204" pitchFamily="34" charset="0"/>
              <a:cs typeface="Calibri" panose="020F0502020204030204" pitchFamily="34" charset="0"/>
            </a:endParaRPr>
          </a:p>
        </p:txBody>
      </p:sp>
      <p:graphicFrame>
        <p:nvGraphicFramePr>
          <p:cNvPr id="5" name="Object 4">
            <a:extLst>
              <a:ext uri="{FF2B5EF4-FFF2-40B4-BE49-F238E27FC236}">
                <a16:creationId xmlns:a16="http://schemas.microsoft.com/office/drawing/2014/main" id="{F422EDD5-4021-620A-1AAF-8FDAB68E5AA6}"/>
              </a:ext>
            </a:extLst>
          </p:cNvPr>
          <p:cNvGraphicFramePr>
            <a:graphicFrameLocks noChangeAspect="1"/>
          </p:cNvGraphicFramePr>
          <p:nvPr>
            <p:extLst>
              <p:ext uri="{D42A27DB-BD31-4B8C-83A1-F6EECF244321}">
                <p14:modId xmlns:p14="http://schemas.microsoft.com/office/powerpoint/2010/main" val="1941817356"/>
              </p:ext>
            </p:extLst>
          </p:nvPr>
        </p:nvGraphicFramePr>
        <p:xfrm>
          <a:off x="2193925" y="4172900"/>
          <a:ext cx="7940675" cy="780584"/>
        </p:xfrm>
        <a:graphic>
          <a:graphicData uri="http://schemas.openxmlformats.org/presentationml/2006/ole">
            <mc:AlternateContent xmlns:mc="http://schemas.openxmlformats.org/markup-compatibility/2006">
              <mc:Choice xmlns:v="urn:schemas-microsoft-com:vml" Requires="v">
                <p:oleObj name="Equation" r:id="rId4" imgW="2590560" imgH="279360" progId="Equation.DSMT4">
                  <p:embed/>
                </p:oleObj>
              </mc:Choice>
              <mc:Fallback>
                <p:oleObj name="Equation" r:id="rId4" imgW="2590560" imgH="279360" progId="Equation.DSMT4">
                  <p:embed/>
                  <p:pic>
                    <p:nvPicPr>
                      <p:cNvPr id="6" name="Object 4">
                        <a:extLst>
                          <a:ext uri="{FF2B5EF4-FFF2-40B4-BE49-F238E27FC236}">
                            <a16:creationId xmlns:a16="http://schemas.microsoft.com/office/drawing/2014/main" id="{4383E6EF-4F06-4831-81AB-672D6B03ECC9}"/>
                          </a:ext>
                        </a:extLst>
                      </p:cNvPr>
                      <p:cNvPicPr>
                        <a:picLocks noChangeAspect="1" noChangeArrowheads="1"/>
                      </p:cNvPicPr>
                      <p:nvPr/>
                    </p:nvPicPr>
                    <p:blipFill>
                      <a:blip r:embed="rId5"/>
                      <a:srcRect/>
                      <a:stretch>
                        <a:fillRect/>
                      </a:stretch>
                    </p:blipFill>
                    <p:spPr bwMode="auto">
                      <a:xfrm>
                        <a:off x="2193925" y="4172900"/>
                        <a:ext cx="7940675" cy="780584"/>
                      </a:xfrm>
                      <a:prstGeom prst="rect">
                        <a:avLst/>
                      </a:prstGeom>
                      <a:noFill/>
                      <a:ln>
                        <a:noFill/>
                      </a:ln>
                      <a:effectLst/>
                    </p:spPr>
                  </p:pic>
                </p:oleObj>
              </mc:Fallback>
            </mc:AlternateContent>
          </a:graphicData>
        </a:graphic>
      </p:graphicFrame>
      <p:sp>
        <p:nvSpPr>
          <p:cNvPr id="6" name="Espaço Reservado para Conteúdo 2">
            <a:extLst>
              <a:ext uri="{FF2B5EF4-FFF2-40B4-BE49-F238E27FC236}">
                <a16:creationId xmlns:a16="http://schemas.microsoft.com/office/drawing/2014/main" id="{294D95AE-5EFB-D749-52B4-D84FC730C7E3}"/>
              </a:ext>
            </a:extLst>
          </p:cNvPr>
          <p:cNvSpPr txBox="1">
            <a:spLocks/>
          </p:cNvSpPr>
          <p:nvPr/>
        </p:nvSpPr>
        <p:spPr bwMode="auto">
          <a:xfrm>
            <a:off x="152400" y="3581400"/>
            <a:ext cx="11734800" cy="149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endParaRPr lang="pt-BR" b="0" kern="0" dirty="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sz="3400" b="0" kern="0" dirty="0">
                <a:latin typeface="Calibri" panose="020F0502020204030204" pitchFamily="34" charset="0"/>
                <a:cs typeface="Calibri" panose="020F0502020204030204" pitchFamily="34" charset="0"/>
              </a:rPr>
              <a:t>Onde</a:t>
            </a:r>
          </a:p>
        </p:txBody>
      </p:sp>
    </p:spTree>
    <p:extLst>
      <p:ext uri="{BB962C8B-B14F-4D97-AF65-F5344CB8AC3E}">
        <p14:creationId xmlns:p14="http://schemas.microsoft.com/office/powerpoint/2010/main" val="11408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66BE9A08-568B-51EB-C3FA-C80BCF92C74D}"/>
              </a:ext>
            </a:extLst>
          </p:cNvPr>
          <p:cNvSpPr txBox="1">
            <a:spLocks/>
          </p:cNvSpPr>
          <p:nvPr/>
        </p:nvSpPr>
        <p:spPr>
          <a:xfrm>
            <a:off x="152400" y="990600"/>
            <a:ext cx="11811000" cy="4114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b="0" kern="0">
                <a:latin typeface="Calibri" panose="020F0502020204030204" pitchFamily="34" charset="0"/>
                <a:cs typeface="Calibri" panose="020F0502020204030204" pitchFamily="34" charset="0"/>
              </a:rPr>
              <a:t>Suponha que o governo </a:t>
            </a:r>
            <a:r>
              <a:rPr lang="pt-BR" b="1" kern="0">
                <a:latin typeface="Calibri" panose="020F0502020204030204" pitchFamily="34" charset="0"/>
                <a:cs typeface="Calibri" panose="020F0502020204030204" pitchFamily="34" charset="0"/>
              </a:rPr>
              <a:t>não se financie </a:t>
            </a:r>
            <a:r>
              <a:rPr lang="pt-BR" b="0" kern="0">
                <a:latin typeface="Calibri" panose="020F0502020204030204" pitchFamily="34" charset="0"/>
                <a:cs typeface="Calibri" panose="020F0502020204030204" pitchFamily="34" charset="0"/>
              </a:rPr>
              <a:t>com </a:t>
            </a:r>
            <a:r>
              <a:rPr lang="pt-BR" b="1" kern="0">
                <a:latin typeface="Calibri" panose="020F0502020204030204" pitchFamily="34" charset="0"/>
                <a:cs typeface="Calibri" panose="020F0502020204030204" pitchFamily="34" charset="0"/>
              </a:rPr>
              <a:t>endividamento</a:t>
            </a:r>
            <a:r>
              <a:rPr lang="pt-BR" b="0" kern="0">
                <a:latin typeface="Calibri" panose="020F0502020204030204" pitchFamily="34" charset="0"/>
                <a:cs typeface="Calibri" panose="020F0502020204030204" pitchFamily="34" charset="0"/>
              </a:rPr>
              <a:t>. Nesse caso, o financiamento será realizado via emissões monetárias. Qual a emissão monetária </a:t>
            </a:r>
            <a:r>
              <a:rPr lang="pt-BR" b="1" kern="0">
                <a:latin typeface="Calibri" panose="020F0502020204030204" pitchFamily="34" charset="0"/>
                <a:cs typeface="Calibri" panose="020F0502020204030204" pitchFamily="34" charset="0"/>
              </a:rPr>
              <a:t>em termos reais</a:t>
            </a:r>
            <a:r>
              <a:rPr lang="pt-BR" b="0" kern="0">
                <a:latin typeface="Calibri" panose="020F0502020204030204" pitchFamily="34" charset="0"/>
                <a:cs typeface="Calibri" panose="020F0502020204030204" pitchFamily="34" charset="0"/>
              </a:rPr>
              <a:t> ?</a:t>
            </a:r>
          </a:p>
          <a:p>
            <a:pPr algn="just"/>
            <a:endParaRPr lang="pt-BR" b="0" kern="0">
              <a:latin typeface="Calibri" panose="020F0502020204030204" pitchFamily="34" charset="0"/>
              <a:cs typeface="Calibri" panose="020F0502020204030204" pitchFamily="34" charset="0"/>
            </a:endParaRPr>
          </a:p>
          <a:p>
            <a:pPr algn="just"/>
            <a:endParaRPr lang="pt-BR" sz="3600" b="0" kern="0">
              <a:latin typeface="Calibri" panose="020F0502020204030204" pitchFamily="34" charset="0"/>
              <a:cs typeface="Calibri" panose="020F0502020204030204" pitchFamily="34" charset="0"/>
            </a:endParaRPr>
          </a:p>
          <a:p>
            <a:pPr algn="just"/>
            <a:r>
              <a:rPr lang="pt-BR" b="1" kern="0">
                <a:latin typeface="Calibri" panose="020F0502020204030204" pitchFamily="34" charset="0"/>
                <a:cs typeface="Calibri" panose="020F0502020204030204" pitchFamily="34" charset="0"/>
              </a:rPr>
              <a:t>Note que:</a:t>
            </a:r>
          </a:p>
          <a:p>
            <a:pPr algn="just"/>
            <a:endParaRPr lang="pt-BR" sz="2000" b="0" kern="0">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pt-BR" sz="3200" b="1" kern="0">
                <a:latin typeface="Calibri" panose="020F0502020204030204" pitchFamily="34" charset="0"/>
                <a:cs typeface="Calibri" panose="020F0502020204030204" pitchFamily="34" charset="0"/>
              </a:rPr>
              <a:t>Senhoriagem →</a:t>
            </a:r>
            <a:r>
              <a:rPr lang="pt-BR" sz="3200" b="0" kern="0">
                <a:latin typeface="Calibri" panose="020F0502020204030204" pitchFamily="34" charset="0"/>
                <a:cs typeface="Calibri" panose="020F0502020204030204" pitchFamily="34" charset="0"/>
              </a:rPr>
              <a:t> crescimento nominal da oferta monetária                   </a:t>
            </a:r>
            <a:r>
              <a:rPr lang="pt-BR" sz="3200" b="0" i="1" kern="0">
                <a:latin typeface="Calibri" panose="020F0502020204030204" pitchFamily="34" charset="0"/>
                <a:cs typeface="Calibri" panose="020F0502020204030204" pitchFamily="34" charset="0"/>
              </a:rPr>
              <a:t>× </a:t>
            </a:r>
            <a:r>
              <a:rPr lang="pt-BR" sz="3200" b="0" kern="0">
                <a:latin typeface="Calibri" panose="020F0502020204030204" pitchFamily="34" charset="0"/>
                <a:cs typeface="Calibri" panose="020F0502020204030204" pitchFamily="34" charset="0"/>
              </a:rPr>
              <a:t>encaixes reais, que diminuem conforme a inflação aumenta.</a:t>
            </a:r>
            <a:endParaRPr lang="pt-BR" sz="3200" b="0" kern="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39AF5B07-C37A-8451-D9C1-53176DCB7F97}"/>
              </a:ext>
            </a:extLst>
          </p:cNvPr>
          <p:cNvSpPr txBox="1">
            <a:spLocks noChangeArrowheads="1"/>
          </p:cNvSpPr>
          <p:nvPr/>
        </p:nvSpPr>
        <p:spPr>
          <a:xfrm>
            <a:off x="1905000" y="228600"/>
            <a:ext cx="82296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Financiamento com Moeda</a:t>
            </a:r>
            <a:endParaRPr lang="en-US" altLang="en-US" sz="4800" b="1" kern="0" dirty="0">
              <a:solidFill>
                <a:schemeClr val="tx1"/>
              </a:solidFill>
              <a:latin typeface="Calibri" panose="020F0502020204030204" pitchFamily="34" charset="0"/>
              <a:cs typeface="Calibri" panose="020F0502020204030204" pitchFamily="34" charset="0"/>
            </a:endParaRPr>
          </a:p>
        </p:txBody>
      </p:sp>
      <p:graphicFrame>
        <p:nvGraphicFramePr>
          <p:cNvPr id="4" name="Object 4">
            <a:extLst>
              <a:ext uri="{FF2B5EF4-FFF2-40B4-BE49-F238E27FC236}">
                <a16:creationId xmlns:a16="http://schemas.microsoft.com/office/drawing/2014/main" id="{76F6BD14-972F-D23F-6045-290FCDD98178}"/>
              </a:ext>
            </a:extLst>
          </p:cNvPr>
          <p:cNvGraphicFramePr>
            <a:graphicFrameLocks noChangeAspect="1"/>
          </p:cNvGraphicFramePr>
          <p:nvPr>
            <p:extLst>
              <p:ext uri="{D42A27DB-BD31-4B8C-83A1-F6EECF244321}">
                <p14:modId xmlns:p14="http://schemas.microsoft.com/office/powerpoint/2010/main" val="1770953334"/>
              </p:ext>
            </p:extLst>
          </p:nvPr>
        </p:nvGraphicFramePr>
        <p:xfrm>
          <a:off x="547688" y="3336925"/>
          <a:ext cx="10806112" cy="1082675"/>
        </p:xfrm>
        <a:graphic>
          <a:graphicData uri="http://schemas.openxmlformats.org/presentationml/2006/ole">
            <mc:AlternateContent xmlns:mc="http://schemas.openxmlformats.org/markup-compatibility/2006">
              <mc:Choice xmlns:v="urn:schemas-microsoft-com:vml" Requires="v">
                <p:oleObj name="Equation" r:id="rId2" imgW="3771720" imgH="393480" progId="Equation.DSMT4">
                  <p:embed/>
                </p:oleObj>
              </mc:Choice>
              <mc:Fallback>
                <p:oleObj name="Equation" r:id="rId2" imgW="3771720" imgH="393480" progId="Equation.DSMT4">
                  <p:embed/>
                  <p:pic>
                    <p:nvPicPr>
                      <p:cNvPr id="5" name="Object 4">
                        <a:extLst>
                          <a:ext uri="{FF2B5EF4-FFF2-40B4-BE49-F238E27FC236}">
                            <a16:creationId xmlns:a16="http://schemas.microsoft.com/office/drawing/2014/main" id="{4639BDCE-5944-4CB8-A1CA-D8B4241205BA}"/>
                          </a:ext>
                        </a:extLst>
                      </p:cNvPr>
                      <p:cNvPicPr>
                        <a:picLocks noChangeAspect="1" noChangeArrowheads="1"/>
                      </p:cNvPicPr>
                      <p:nvPr/>
                    </p:nvPicPr>
                    <p:blipFill>
                      <a:blip r:embed="rId3"/>
                      <a:srcRect/>
                      <a:stretch>
                        <a:fillRect/>
                      </a:stretch>
                    </p:blipFill>
                    <p:spPr bwMode="auto">
                      <a:xfrm>
                        <a:off x="547688" y="3336925"/>
                        <a:ext cx="10806112" cy="1082675"/>
                      </a:xfrm>
                      <a:prstGeom prst="rect">
                        <a:avLst/>
                      </a:prstGeom>
                      <a:noFill/>
                      <a:ln>
                        <a:noFill/>
                      </a:ln>
                      <a:effectLst/>
                    </p:spPr>
                  </p:pic>
                </p:oleObj>
              </mc:Fallback>
            </mc:AlternateContent>
          </a:graphicData>
        </a:graphic>
      </p:graphicFrame>
      <p:graphicFrame>
        <p:nvGraphicFramePr>
          <p:cNvPr id="5" name="Object 4">
            <a:extLst>
              <a:ext uri="{FF2B5EF4-FFF2-40B4-BE49-F238E27FC236}">
                <a16:creationId xmlns:a16="http://schemas.microsoft.com/office/drawing/2014/main" id="{DFC23108-90CD-6BE1-3962-B54867D7ADBC}"/>
              </a:ext>
            </a:extLst>
          </p:cNvPr>
          <p:cNvGraphicFramePr>
            <a:graphicFrameLocks noChangeAspect="1"/>
          </p:cNvGraphicFramePr>
          <p:nvPr>
            <p:extLst>
              <p:ext uri="{D42A27DB-BD31-4B8C-83A1-F6EECF244321}">
                <p14:modId xmlns:p14="http://schemas.microsoft.com/office/powerpoint/2010/main" val="381625844"/>
              </p:ext>
            </p:extLst>
          </p:nvPr>
        </p:nvGraphicFramePr>
        <p:xfrm>
          <a:off x="2609850" y="4419600"/>
          <a:ext cx="4629150" cy="1082675"/>
        </p:xfrm>
        <a:graphic>
          <a:graphicData uri="http://schemas.openxmlformats.org/presentationml/2006/ole">
            <mc:AlternateContent xmlns:mc="http://schemas.openxmlformats.org/markup-compatibility/2006">
              <mc:Choice xmlns:v="urn:schemas-microsoft-com:vml" Requires="v">
                <p:oleObj name="Equation" r:id="rId4" imgW="1536480" imgH="393480" progId="Equation.DSMT4">
                  <p:embed/>
                </p:oleObj>
              </mc:Choice>
              <mc:Fallback>
                <p:oleObj name="Equation" r:id="rId4" imgW="1536480" imgH="393480" progId="Equation.DSMT4">
                  <p:embed/>
                  <p:pic>
                    <p:nvPicPr>
                      <p:cNvPr id="6" name="Object 4">
                        <a:extLst>
                          <a:ext uri="{FF2B5EF4-FFF2-40B4-BE49-F238E27FC236}">
                            <a16:creationId xmlns:a16="http://schemas.microsoft.com/office/drawing/2014/main" id="{B72D3E86-0386-46B0-9BE4-0B35E2BD33EA}"/>
                          </a:ext>
                        </a:extLst>
                      </p:cNvPr>
                      <p:cNvPicPr>
                        <a:picLocks noChangeAspect="1" noChangeArrowheads="1"/>
                      </p:cNvPicPr>
                      <p:nvPr/>
                    </p:nvPicPr>
                    <p:blipFill>
                      <a:blip r:embed="rId5"/>
                      <a:srcRect/>
                      <a:stretch>
                        <a:fillRect/>
                      </a:stretch>
                    </p:blipFill>
                    <p:spPr bwMode="auto">
                      <a:xfrm>
                        <a:off x="2609850" y="4419600"/>
                        <a:ext cx="4629150" cy="10826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8877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3CAEE291-05F3-E17B-F65E-058B524D84C3}"/>
              </a:ext>
            </a:extLst>
          </p:cNvPr>
          <p:cNvSpPr txBox="1">
            <a:spLocks/>
          </p:cNvSpPr>
          <p:nvPr/>
        </p:nvSpPr>
        <p:spPr>
          <a:xfrm>
            <a:off x="152400" y="1143484"/>
            <a:ext cx="11810999" cy="4114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600" b="1" kern="0" dirty="0">
                <a:latin typeface="Calibri" panose="020F0502020204030204" pitchFamily="34" charset="0"/>
                <a:cs typeface="Calibri" panose="020F0502020204030204" pitchFamily="34" charset="0"/>
              </a:rPr>
              <a:t>Explicando melhor → </a:t>
            </a:r>
            <a:r>
              <a:rPr lang="pt-BR" sz="3600" b="0" kern="0" dirty="0">
                <a:latin typeface="Calibri" panose="020F0502020204030204" pitchFamily="34" charset="0"/>
                <a:cs typeface="Calibri" panose="020F0502020204030204" pitchFamily="34" charset="0"/>
              </a:rPr>
              <a:t>Se o setor privado estiver disposto a reter o papel-moeda que o governo fornece (em geral, ele é necessário), o governo pode comprar bens e serviços (se financiar) emitindo moeda, cujo custo (para ele) é, virtualmente, zero. </a:t>
            </a:r>
          </a:p>
          <a:p>
            <a:pPr algn="just"/>
            <a:endParaRPr lang="pt-BR" sz="1200" b="0" kern="0" dirty="0">
              <a:latin typeface="Calibri" panose="020F0502020204030204" pitchFamily="34" charset="0"/>
              <a:cs typeface="Calibri" panose="020F0502020204030204" pitchFamily="34" charset="0"/>
            </a:endParaRPr>
          </a:p>
          <a:p>
            <a:pPr algn="just"/>
            <a:r>
              <a:rPr lang="pt-BR" sz="3600" kern="0" dirty="0">
                <a:latin typeface="Calibri" panose="020F0502020204030204" pitchFamily="34" charset="0"/>
                <a:cs typeface="Calibri" panose="020F0502020204030204" pitchFamily="34" charset="0"/>
              </a:rPr>
              <a:t>Representando as variáveis reais com letras minúsculas e, notando que a taxa real de juros é dada pela taxa nominal menos a taxa de inflação (Aqui são necessárias muitas contas para obtermos a expressão seguinte):</a:t>
            </a:r>
          </a:p>
        </p:txBody>
      </p:sp>
      <p:sp>
        <p:nvSpPr>
          <p:cNvPr id="3" name="Rectangle 2">
            <a:extLst>
              <a:ext uri="{FF2B5EF4-FFF2-40B4-BE49-F238E27FC236}">
                <a16:creationId xmlns:a16="http://schemas.microsoft.com/office/drawing/2014/main" id="{E829F287-245F-15FE-789C-68889BB20CDA}"/>
              </a:ext>
            </a:extLst>
          </p:cNvPr>
          <p:cNvSpPr txBox="1">
            <a:spLocks noChangeArrowheads="1"/>
          </p:cNvSpPr>
          <p:nvPr/>
        </p:nvSpPr>
        <p:spPr>
          <a:xfrm>
            <a:off x="1371600" y="304800"/>
            <a:ext cx="92964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3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5EFB1C4-A963-35C9-BB3B-82AAB6293FDE}"/>
              </a:ext>
            </a:extLst>
          </p:cNvPr>
          <p:cNvSpPr txBox="1">
            <a:spLocks noChangeArrowheads="1"/>
          </p:cNvSpPr>
          <p:nvPr/>
        </p:nvSpPr>
        <p:spPr>
          <a:xfrm>
            <a:off x="280988" y="685800"/>
            <a:ext cx="11606212" cy="4114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spcBef>
                <a:spcPts val="0"/>
              </a:spcBef>
              <a:buFont typeface="Arial" panose="020B0604020202020204" pitchFamily="34" charset="0"/>
              <a:buChar char="•"/>
            </a:pPr>
            <a:r>
              <a:rPr lang="pt-BR" sz="4200" b="1" kern="0">
                <a:latin typeface="Calibri" panose="020F0502020204030204" pitchFamily="34" charset="0"/>
                <a:cs typeface="Calibri" panose="020F0502020204030204" pitchFamily="34" charset="0"/>
              </a:rPr>
              <a:t>Como o governo pode financiar seus déficits?</a:t>
            </a:r>
          </a:p>
          <a:p>
            <a:pPr algn="just">
              <a:spcBef>
                <a:spcPts val="0"/>
              </a:spcBef>
              <a:buFont typeface="Arial" panose="020B0604020202020204" pitchFamily="34" charset="0"/>
              <a:buChar char="•"/>
            </a:pPr>
            <a:endParaRPr lang="pt-BR" sz="200" b="0" kern="0">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endParaRPr lang="pt-BR" sz="400" b="0" kern="0">
              <a:latin typeface="Calibri" panose="020F0502020204030204" pitchFamily="34" charset="0"/>
              <a:cs typeface="Calibri" panose="020F0502020204030204" pitchFamily="34" charset="0"/>
            </a:endParaRPr>
          </a:p>
          <a:p>
            <a:pPr marL="1213682" lvl="1" indent="-742950" algn="just">
              <a:spcBef>
                <a:spcPts val="0"/>
              </a:spcBef>
              <a:buFont typeface="+mj-lt"/>
              <a:buAutoNum type="alphaLcParenR"/>
            </a:pPr>
            <a:r>
              <a:rPr lang="pt-BR" sz="3824" b="0" kern="0">
                <a:latin typeface="Calibri" panose="020F0502020204030204" pitchFamily="34" charset="0"/>
                <a:cs typeface="Calibri" panose="020F0502020204030204" pitchFamily="34" charset="0"/>
              </a:rPr>
              <a:t>Pode tomar emprestado, emitindo títulos (endividamento).</a:t>
            </a:r>
          </a:p>
          <a:p>
            <a:pPr marL="1213682" lvl="1" indent="-742950" algn="just">
              <a:spcBef>
                <a:spcPts val="0"/>
              </a:spcBef>
              <a:buFont typeface="+mj-lt"/>
              <a:buAutoNum type="alphaLcParenR"/>
            </a:pPr>
            <a:endParaRPr lang="pt-BR" sz="400" b="0" kern="0">
              <a:latin typeface="Calibri" panose="020F0502020204030204" pitchFamily="34" charset="0"/>
              <a:cs typeface="Calibri" panose="020F0502020204030204" pitchFamily="34" charset="0"/>
            </a:endParaRPr>
          </a:p>
          <a:p>
            <a:pPr marL="1213682" lvl="1" indent="-742950" algn="just">
              <a:spcBef>
                <a:spcPts val="0"/>
              </a:spcBef>
              <a:buFont typeface="+mj-lt"/>
              <a:buAutoNum type="alphaLcParenR"/>
            </a:pPr>
            <a:endParaRPr lang="pt-BR" sz="200" b="0" kern="0">
              <a:latin typeface="Calibri" panose="020F0502020204030204" pitchFamily="34" charset="0"/>
              <a:cs typeface="Calibri" panose="020F0502020204030204" pitchFamily="34" charset="0"/>
            </a:endParaRPr>
          </a:p>
          <a:p>
            <a:pPr marL="1213682" lvl="1" indent="-742950" algn="just">
              <a:spcBef>
                <a:spcPts val="0"/>
              </a:spcBef>
              <a:buFont typeface="+mj-lt"/>
              <a:buAutoNum type="alphaLcParenR"/>
            </a:pPr>
            <a:r>
              <a:rPr lang="pt-BR" sz="3824" b="0" kern="0">
                <a:latin typeface="Calibri" panose="020F0502020204030204" pitchFamily="34" charset="0"/>
                <a:cs typeface="Calibri" panose="020F0502020204030204" pitchFamily="34" charset="0"/>
              </a:rPr>
              <a:t>Pode emitir moeda → o Tesouro emite títulos e a Autoridade Monetária (Bacen) os compra, pagando em moeda para o Tesouro.</a:t>
            </a:r>
          </a:p>
          <a:p>
            <a:pPr lvl="3" algn="just">
              <a:spcBef>
                <a:spcPts val="0"/>
              </a:spcBef>
              <a:buFont typeface="Arial" panose="020B0604020202020204" pitchFamily="34" charset="0"/>
              <a:buChar char="•"/>
            </a:pPr>
            <a:r>
              <a:rPr lang="pt-BR" sz="3800" b="0" kern="0">
                <a:latin typeface="Calibri" panose="020F0502020204030204" pitchFamily="34" charset="0"/>
                <a:cs typeface="Calibri" panose="020F0502020204030204" pitchFamily="34" charset="0"/>
              </a:rPr>
              <a:t>Monetização da dívida → Hiperinflação. </a:t>
            </a:r>
          </a:p>
          <a:p>
            <a:pPr lvl="3" algn="just">
              <a:spcBef>
                <a:spcPts val="0"/>
              </a:spcBef>
              <a:buFont typeface="Arial" panose="020B0604020202020204" pitchFamily="34" charset="0"/>
              <a:buChar char="•"/>
            </a:pPr>
            <a:r>
              <a:rPr lang="pt-BR" altLang="en-US" sz="3800" b="0" kern="0">
                <a:latin typeface="Calibri" panose="020F0502020204030204" pitchFamily="34" charset="0"/>
                <a:cs typeface="Calibri" panose="020F0502020204030204" pitchFamily="34" charset="0"/>
              </a:rPr>
              <a:t>Em geral, existem regras que vedam esse comportamento.</a:t>
            </a:r>
            <a:endParaRPr lang="pt-BR" altLang="en-US" sz="38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15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D2DA466F-E2AA-6261-4784-A7800ED7BF03}"/>
              </a:ext>
            </a:extLst>
          </p:cNvPr>
          <p:cNvGraphicFramePr>
            <a:graphicFrameLocks noChangeAspect="1"/>
          </p:cNvGraphicFramePr>
          <p:nvPr>
            <p:extLst>
              <p:ext uri="{D42A27DB-BD31-4B8C-83A1-F6EECF244321}">
                <p14:modId xmlns:p14="http://schemas.microsoft.com/office/powerpoint/2010/main" val="2563886333"/>
              </p:ext>
            </p:extLst>
          </p:nvPr>
        </p:nvGraphicFramePr>
        <p:xfrm>
          <a:off x="304800" y="1219200"/>
          <a:ext cx="8539163" cy="838200"/>
        </p:xfrm>
        <a:graphic>
          <a:graphicData uri="http://schemas.openxmlformats.org/presentationml/2006/ole">
            <mc:AlternateContent xmlns:mc="http://schemas.openxmlformats.org/markup-compatibility/2006">
              <mc:Choice xmlns:v="urn:schemas-microsoft-com:vml" Requires="v">
                <p:oleObj name="Equation" r:id="rId2" imgW="2882880" imgH="279360" progId="Equation.DSMT4">
                  <p:embed/>
                </p:oleObj>
              </mc:Choice>
              <mc:Fallback>
                <p:oleObj name="Equation" r:id="rId2" imgW="2882880" imgH="279360" progId="Equation.DSMT4">
                  <p:embed/>
                  <p:pic>
                    <p:nvPicPr>
                      <p:cNvPr id="4" name="Object 4">
                        <a:extLst>
                          <a:ext uri="{FF2B5EF4-FFF2-40B4-BE49-F238E27FC236}">
                            <a16:creationId xmlns:a16="http://schemas.microsoft.com/office/drawing/2014/main" id="{B4EAC7A3-A99A-4747-8D6A-2F840FEFB358}"/>
                          </a:ext>
                        </a:extLst>
                      </p:cNvPr>
                      <p:cNvPicPr>
                        <a:picLocks noChangeAspect="1" noChangeArrowheads="1"/>
                      </p:cNvPicPr>
                      <p:nvPr/>
                    </p:nvPicPr>
                    <p:blipFill>
                      <a:blip r:embed="rId3"/>
                      <a:srcRect/>
                      <a:stretch>
                        <a:fillRect/>
                      </a:stretch>
                    </p:blipFill>
                    <p:spPr bwMode="auto">
                      <a:xfrm>
                        <a:off x="304800" y="1219200"/>
                        <a:ext cx="8539163" cy="838200"/>
                      </a:xfrm>
                      <a:prstGeom prst="rect">
                        <a:avLst/>
                      </a:prstGeom>
                      <a:solidFill>
                        <a:schemeClr val="bg1">
                          <a:lumMod val="95000"/>
                        </a:schemeClr>
                      </a:solidFill>
                      <a:ln>
                        <a:solidFill>
                          <a:schemeClr val="tx1"/>
                        </a:solidFill>
                      </a:ln>
                      <a:effectLst/>
                    </p:spPr>
                  </p:pic>
                </p:oleObj>
              </mc:Fallback>
            </mc:AlternateContent>
          </a:graphicData>
        </a:graphic>
      </p:graphicFrame>
      <p:sp>
        <p:nvSpPr>
          <p:cNvPr id="3" name="Rectangle 2">
            <a:extLst>
              <a:ext uri="{FF2B5EF4-FFF2-40B4-BE49-F238E27FC236}">
                <a16:creationId xmlns:a16="http://schemas.microsoft.com/office/drawing/2014/main" id="{ACD5DD21-C711-9BD2-0952-B8C7309DE561}"/>
              </a:ext>
            </a:extLst>
          </p:cNvPr>
          <p:cNvSpPr txBox="1">
            <a:spLocks noChangeArrowheads="1"/>
          </p:cNvSpPr>
          <p:nvPr/>
        </p:nvSpPr>
        <p:spPr>
          <a:xfrm>
            <a:off x="1371600" y="228600"/>
            <a:ext cx="92964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kern="0" dirty="0">
              <a:solidFill>
                <a:schemeClr val="tx1"/>
              </a:solidFill>
              <a:latin typeface="Calibri" panose="020F0502020204030204" pitchFamily="34" charset="0"/>
              <a:cs typeface="Calibri" panose="020F0502020204030204" pitchFamily="34" charset="0"/>
            </a:endParaRPr>
          </a:p>
        </p:txBody>
      </p:sp>
      <p:graphicFrame>
        <p:nvGraphicFramePr>
          <p:cNvPr id="4" name="Object 4">
            <a:extLst>
              <a:ext uri="{FF2B5EF4-FFF2-40B4-BE49-F238E27FC236}">
                <a16:creationId xmlns:a16="http://schemas.microsoft.com/office/drawing/2014/main" id="{858144B4-AF5C-3B7B-A0E5-105225D99992}"/>
              </a:ext>
            </a:extLst>
          </p:cNvPr>
          <p:cNvGraphicFramePr>
            <a:graphicFrameLocks noChangeAspect="1"/>
          </p:cNvGraphicFramePr>
          <p:nvPr>
            <p:extLst>
              <p:ext uri="{D42A27DB-BD31-4B8C-83A1-F6EECF244321}">
                <p14:modId xmlns:p14="http://schemas.microsoft.com/office/powerpoint/2010/main" val="2683150050"/>
              </p:ext>
            </p:extLst>
          </p:nvPr>
        </p:nvGraphicFramePr>
        <p:xfrm>
          <a:off x="304800" y="2228850"/>
          <a:ext cx="11658600" cy="1447800"/>
        </p:xfrm>
        <a:graphic>
          <a:graphicData uri="http://schemas.openxmlformats.org/presentationml/2006/ole">
            <mc:AlternateContent xmlns:mc="http://schemas.openxmlformats.org/markup-compatibility/2006">
              <mc:Choice xmlns:v="urn:schemas-microsoft-com:vml" Requires="v">
                <p:oleObj name="Equation" r:id="rId4" imgW="4012920" imgH="482400" progId="Equation.DSMT4">
                  <p:embed/>
                </p:oleObj>
              </mc:Choice>
              <mc:Fallback>
                <p:oleObj name="Equation" r:id="rId4" imgW="4012920" imgH="482400" progId="Equation.DSMT4">
                  <p:embed/>
                  <p:pic>
                    <p:nvPicPr>
                      <p:cNvPr id="7" name="Object 4">
                        <a:extLst>
                          <a:ext uri="{FF2B5EF4-FFF2-40B4-BE49-F238E27FC236}">
                            <a16:creationId xmlns:a16="http://schemas.microsoft.com/office/drawing/2014/main" id="{0D0A1D26-65D5-4959-846B-5059C55220FE}"/>
                          </a:ext>
                        </a:extLst>
                      </p:cNvPr>
                      <p:cNvPicPr>
                        <a:picLocks noChangeAspect="1" noChangeArrowheads="1"/>
                      </p:cNvPicPr>
                      <p:nvPr/>
                    </p:nvPicPr>
                    <p:blipFill>
                      <a:blip r:embed="rId5"/>
                      <a:srcRect/>
                      <a:stretch>
                        <a:fillRect/>
                      </a:stretch>
                    </p:blipFill>
                    <p:spPr bwMode="auto">
                      <a:xfrm>
                        <a:off x="304800" y="2228850"/>
                        <a:ext cx="11658600" cy="1447800"/>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5" name="Object 11">
            <a:extLst>
              <a:ext uri="{FF2B5EF4-FFF2-40B4-BE49-F238E27FC236}">
                <a16:creationId xmlns:a16="http://schemas.microsoft.com/office/drawing/2014/main" id="{9475ED75-991E-116C-1D2F-4DB1B5D8F5B0}"/>
              </a:ext>
            </a:extLst>
          </p:cNvPr>
          <p:cNvGraphicFramePr>
            <a:graphicFrameLocks noChangeAspect="1"/>
          </p:cNvGraphicFramePr>
          <p:nvPr>
            <p:extLst>
              <p:ext uri="{D42A27DB-BD31-4B8C-83A1-F6EECF244321}">
                <p14:modId xmlns:p14="http://schemas.microsoft.com/office/powerpoint/2010/main" val="2841102034"/>
              </p:ext>
            </p:extLst>
          </p:nvPr>
        </p:nvGraphicFramePr>
        <p:xfrm>
          <a:off x="2178050" y="5029200"/>
          <a:ext cx="6508750" cy="1506538"/>
        </p:xfrm>
        <a:graphic>
          <a:graphicData uri="http://schemas.openxmlformats.org/presentationml/2006/ole">
            <mc:AlternateContent xmlns:mc="http://schemas.openxmlformats.org/markup-compatibility/2006">
              <mc:Choice xmlns:v="urn:schemas-microsoft-com:vml" Requires="v">
                <p:oleObj name="Equation" r:id="rId6" imgW="2184120" imgH="482400" progId="Equation.DSMT4">
                  <p:embed/>
                </p:oleObj>
              </mc:Choice>
              <mc:Fallback>
                <p:oleObj name="Equation" r:id="rId6" imgW="2184120" imgH="482400" progId="Equation.DSMT4">
                  <p:embed/>
                  <p:pic>
                    <p:nvPicPr>
                      <p:cNvPr id="8" name="Object 11">
                        <a:extLst>
                          <a:ext uri="{FF2B5EF4-FFF2-40B4-BE49-F238E27FC236}">
                            <a16:creationId xmlns:a16="http://schemas.microsoft.com/office/drawing/2014/main" id="{5E5AB7E0-AC3E-4880-B2F1-6F905FF8094C}"/>
                          </a:ext>
                        </a:extLst>
                      </p:cNvPr>
                      <p:cNvPicPr>
                        <a:picLocks noChangeAspect="1" noChangeArrowheads="1"/>
                      </p:cNvPicPr>
                      <p:nvPr/>
                    </p:nvPicPr>
                    <p:blipFill>
                      <a:blip r:embed="rId7"/>
                      <a:srcRect/>
                      <a:stretch>
                        <a:fillRect/>
                      </a:stretch>
                    </p:blipFill>
                    <p:spPr bwMode="auto">
                      <a:xfrm>
                        <a:off x="2178050" y="5029200"/>
                        <a:ext cx="6508750" cy="1506538"/>
                      </a:xfrm>
                      <a:prstGeom prst="rect">
                        <a:avLst/>
                      </a:prstGeom>
                      <a:solidFill>
                        <a:schemeClr val="accent1">
                          <a:lumMod val="20000"/>
                          <a:lumOff val="80000"/>
                        </a:schemeClr>
                      </a:solidFill>
                      <a:ln>
                        <a:solidFill>
                          <a:schemeClr val="tx1"/>
                        </a:solidFill>
                      </a:ln>
                    </p:spPr>
                  </p:pic>
                </p:oleObj>
              </mc:Fallback>
            </mc:AlternateContent>
          </a:graphicData>
        </a:graphic>
      </p:graphicFrame>
      <p:sp>
        <p:nvSpPr>
          <p:cNvPr id="6" name="Retângulo 5">
            <a:extLst>
              <a:ext uri="{FF2B5EF4-FFF2-40B4-BE49-F238E27FC236}">
                <a16:creationId xmlns:a16="http://schemas.microsoft.com/office/drawing/2014/main" id="{895C44B7-E562-821B-4981-EEBF21ED4BE6}"/>
              </a:ext>
            </a:extLst>
          </p:cNvPr>
          <p:cNvSpPr/>
          <p:nvPr/>
        </p:nvSpPr>
        <p:spPr bwMode="auto">
          <a:xfrm>
            <a:off x="304800" y="4876800"/>
            <a:ext cx="8539163" cy="1828800"/>
          </a:xfrm>
          <a:prstGeom prst="rect">
            <a:avLst/>
          </a:prstGeom>
          <a:noFill/>
          <a:ln w="28575"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Chave Direita 6">
            <a:extLst>
              <a:ext uri="{FF2B5EF4-FFF2-40B4-BE49-F238E27FC236}">
                <a16:creationId xmlns:a16="http://schemas.microsoft.com/office/drawing/2014/main" id="{C5EDF065-2AC7-D31E-B731-AC67F5CC73ED}"/>
              </a:ext>
            </a:extLst>
          </p:cNvPr>
          <p:cNvSpPr/>
          <p:nvPr/>
        </p:nvSpPr>
        <p:spPr bwMode="auto">
          <a:xfrm rot="5400000">
            <a:off x="9129296" y="1310104"/>
            <a:ext cx="639008" cy="4876800"/>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8" name="CaixaDeTexto 7">
            <a:extLst>
              <a:ext uri="{FF2B5EF4-FFF2-40B4-BE49-F238E27FC236}">
                <a16:creationId xmlns:a16="http://schemas.microsoft.com/office/drawing/2014/main" id="{E8AC372D-018B-CC7D-9F15-95591644838D}"/>
              </a:ext>
            </a:extLst>
          </p:cNvPr>
          <p:cNvSpPr txBox="1"/>
          <p:nvPr/>
        </p:nvSpPr>
        <p:spPr>
          <a:xfrm>
            <a:off x="3886200" y="4038600"/>
            <a:ext cx="8077200" cy="584775"/>
          </a:xfrm>
          <a:prstGeom prst="rect">
            <a:avLst/>
          </a:prstGeom>
          <a:noFill/>
          <a:ln>
            <a:solidFill>
              <a:schemeClr val="tx1"/>
            </a:solidFill>
          </a:ln>
        </p:spPr>
        <p:txBody>
          <a:bodyPr wrap="square" rtlCol="0">
            <a:spAutoFit/>
          </a:bodyPr>
          <a:lstStyle/>
          <a:p>
            <a:r>
              <a:rPr lang="pt-BR" sz="3200" b="0" dirty="0">
                <a:solidFill>
                  <a:schemeClr val="tx1"/>
                </a:solidFill>
                <a:latin typeface="Calibri" panose="020F0502020204030204" pitchFamily="34" charset="0"/>
                <a:cs typeface="Calibri" panose="020F0502020204030204" pitchFamily="34" charset="0"/>
              </a:rPr>
              <a:t>Formas de financiamento do déficit operacional</a:t>
            </a:r>
          </a:p>
        </p:txBody>
      </p:sp>
      <p:sp>
        <p:nvSpPr>
          <p:cNvPr id="9" name="CaixaDeTexto 8">
            <a:extLst>
              <a:ext uri="{FF2B5EF4-FFF2-40B4-BE49-F238E27FC236}">
                <a16:creationId xmlns:a16="http://schemas.microsoft.com/office/drawing/2014/main" id="{03854267-A955-5188-897D-A600170B1F5D}"/>
              </a:ext>
            </a:extLst>
          </p:cNvPr>
          <p:cNvSpPr txBox="1"/>
          <p:nvPr/>
        </p:nvSpPr>
        <p:spPr>
          <a:xfrm>
            <a:off x="-76200" y="5410200"/>
            <a:ext cx="3581400" cy="738664"/>
          </a:xfrm>
          <a:prstGeom prst="rect">
            <a:avLst/>
          </a:prstGeom>
          <a:noFill/>
        </p:spPr>
        <p:txBody>
          <a:bodyPr wrap="square" rtlCol="0">
            <a:spAutoFit/>
          </a:bodyPr>
          <a:lstStyle/>
          <a:p>
            <a:pPr marL="685800" indent="-288000">
              <a:buFont typeface="Arial" panose="020B0604020202020204" pitchFamily="34" charset="0"/>
              <a:buChar char="•"/>
            </a:pPr>
            <a:r>
              <a:rPr lang="pt-BR" sz="4200" dirty="0">
                <a:solidFill>
                  <a:schemeClr val="tx1"/>
                </a:solidFill>
                <a:latin typeface="Calibri" panose="020F0502020204030204" pitchFamily="34" charset="0"/>
                <a:cs typeface="Calibri" panose="020F0502020204030204" pitchFamily="34" charset="0"/>
              </a:rPr>
              <a:t>Onde:</a:t>
            </a:r>
          </a:p>
        </p:txBody>
      </p:sp>
      <p:cxnSp>
        <p:nvCxnSpPr>
          <p:cNvPr id="13" name="Conector de Seta Reta 12">
            <a:extLst>
              <a:ext uri="{FF2B5EF4-FFF2-40B4-BE49-F238E27FC236}">
                <a16:creationId xmlns:a16="http://schemas.microsoft.com/office/drawing/2014/main" id="{02F2BFBA-5D68-1C26-05F4-744A587BD961}"/>
              </a:ext>
            </a:extLst>
          </p:cNvPr>
          <p:cNvCxnSpPr/>
          <p:nvPr/>
        </p:nvCxnSpPr>
        <p:spPr bwMode="auto">
          <a:xfrm>
            <a:off x="8843963" y="5791200"/>
            <a:ext cx="2967037" cy="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8808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0BF68716-DB2E-9407-07E1-4AADBFC91E53}"/>
              </a:ext>
            </a:extLst>
          </p:cNvPr>
          <p:cNvGraphicFramePr>
            <a:graphicFrameLocks noChangeAspect="1"/>
          </p:cNvGraphicFramePr>
          <p:nvPr>
            <p:extLst>
              <p:ext uri="{D42A27DB-BD31-4B8C-83A1-F6EECF244321}">
                <p14:modId xmlns:p14="http://schemas.microsoft.com/office/powerpoint/2010/main" val="1337005907"/>
              </p:ext>
            </p:extLst>
          </p:nvPr>
        </p:nvGraphicFramePr>
        <p:xfrm>
          <a:off x="60325" y="1524000"/>
          <a:ext cx="12031663" cy="5334000"/>
        </p:xfrm>
        <a:graphic>
          <a:graphicData uri="http://schemas.openxmlformats.org/presentationml/2006/ole">
            <mc:AlternateContent xmlns:mc="http://schemas.openxmlformats.org/markup-compatibility/2006">
              <mc:Choice xmlns:v="urn:schemas-microsoft-com:vml" Requires="v">
                <p:oleObj name="Equation" r:id="rId2" imgW="4622760" imgH="2209680" progId="Equation.DSMT4">
                  <p:embed/>
                </p:oleObj>
              </mc:Choice>
              <mc:Fallback>
                <p:oleObj name="Equation" r:id="rId2" imgW="4622760" imgH="2209680" progId="Equation.DSMT4">
                  <p:embed/>
                  <p:pic>
                    <p:nvPicPr>
                      <p:cNvPr id="2" name="Object 4">
                        <a:extLst>
                          <a:ext uri="{FF2B5EF4-FFF2-40B4-BE49-F238E27FC236}">
                            <a16:creationId xmlns:a16="http://schemas.microsoft.com/office/drawing/2014/main" id="{189F1B87-6BF2-F6B8-F413-2E5C779B3FCF}"/>
                          </a:ext>
                        </a:extLst>
                      </p:cNvPr>
                      <p:cNvPicPr>
                        <a:picLocks noChangeAspect="1" noChangeArrowheads="1"/>
                      </p:cNvPicPr>
                      <p:nvPr/>
                    </p:nvPicPr>
                    <p:blipFill>
                      <a:blip r:embed="rId3"/>
                      <a:srcRect/>
                      <a:stretch>
                        <a:fillRect/>
                      </a:stretch>
                    </p:blipFill>
                    <p:spPr bwMode="auto">
                      <a:xfrm>
                        <a:off x="60325" y="1524000"/>
                        <a:ext cx="12031663" cy="5334000"/>
                      </a:xfrm>
                      <a:prstGeom prst="rect">
                        <a:avLst/>
                      </a:prstGeom>
                      <a:noFill/>
                      <a:ln>
                        <a:noFill/>
                      </a:ln>
                      <a:effectLst/>
                    </p:spPr>
                  </p:pic>
                </p:oleObj>
              </mc:Fallback>
            </mc:AlternateContent>
          </a:graphicData>
        </a:graphic>
      </p:graphicFrame>
      <p:sp>
        <p:nvSpPr>
          <p:cNvPr id="3" name="CaixaDeTexto 2">
            <a:extLst>
              <a:ext uri="{FF2B5EF4-FFF2-40B4-BE49-F238E27FC236}">
                <a16:creationId xmlns:a16="http://schemas.microsoft.com/office/drawing/2014/main" id="{A491CE14-4B69-A75B-8434-A9C8EE455B7E}"/>
              </a:ext>
            </a:extLst>
          </p:cNvPr>
          <p:cNvSpPr txBox="1"/>
          <p:nvPr/>
        </p:nvSpPr>
        <p:spPr>
          <a:xfrm>
            <a:off x="0" y="947916"/>
            <a:ext cx="11963400" cy="1261884"/>
          </a:xfrm>
          <a:prstGeom prst="rect">
            <a:avLst/>
          </a:prstGeom>
          <a:noFill/>
        </p:spPr>
        <p:txBody>
          <a:bodyPr wrap="square" rtlCol="0">
            <a:spAutoFit/>
          </a:bodyPr>
          <a:lstStyle/>
          <a:p>
            <a:pPr marL="432000" indent="-396000">
              <a:buFont typeface="Arial" panose="020B0604020202020204" pitchFamily="34" charset="0"/>
              <a:buChar char="•"/>
            </a:pPr>
            <a:r>
              <a:rPr lang="pt-BR" sz="3800" b="0" i="1" dirty="0">
                <a:solidFill>
                  <a:schemeClr val="tx1"/>
                </a:solidFill>
                <a:latin typeface="Calibri" panose="020F0502020204030204" pitchFamily="34" charset="0"/>
                <a:cs typeface="Calibri" panose="020F0502020204030204" pitchFamily="34" charset="0"/>
              </a:rPr>
              <a:t>Por simplicidade, assuma que t é uma variável contínua.  </a:t>
            </a:r>
            <a:br>
              <a:rPr lang="pt-BR" sz="3800" dirty="0">
                <a:solidFill>
                  <a:schemeClr val="tx1"/>
                </a:solidFill>
                <a:latin typeface="Calibri" panose="020F0502020204030204" pitchFamily="34" charset="0"/>
                <a:cs typeface="Calibri" panose="020F0502020204030204" pitchFamily="34" charset="0"/>
              </a:rPr>
            </a:br>
            <a:endParaRPr lang="pt-BR" sz="3800" dirty="0">
              <a:solidFill>
                <a:schemeClr val="tx1"/>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638BA376-5DCA-7FFC-BA53-C50F73A455C8}"/>
              </a:ext>
            </a:extLst>
          </p:cNvPr>
          <p:cNvSpPr txBox="1">
            <a:spLocks noChangeArrowheads="1"/>
          </p:cNvSpPr>
          <p:nvPr/>
        </p:nvSpPr>
        <p:spPr>
          <a:xfrm>
            <a:off x="1371600" y="228600"/>
            <a:ext cx="92964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193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4FD7AED-0C54-7EA3-076F-17A153C608AB}"/>
              </a:ext>
            </a:extLst>
          </p:cNvPr>
          <p:cNvSpPr>
            <a:spLocks noChangeArrowheads="1"/>
          </p:cNvSpPr>
          <p:nvPr/>
        </p:nvSpPr>
        <p:spPr bwMode="auto">
          <a:xfrm>
            <a:off x="1524001" y="914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 name="Rectangle 3">
            <a:extLst>
              <a:ext uri="{FF2B5EF4-FFF2-40B4-BE49-F238E27FC236}">
                <a16:creationId xmlns:a16="http://schemas.microsoft.com/office/drawing/2014/main" id="{0DFAE9F5-8B92-0270-F67C-6DCFD92723E9}"/>
              </a:ext>
            </a:extLst>
          </p:cNvPr>
          <p:cNvSpPr txBox="1">
            <a:spLocks noChangeArrowheads="1"/>
          </p:cNvSpPr>
          <p:nvPr/>
        </p:nvSpPr>
        <p:spPr bwMode="auto">
          <a:xfrm>
            <a:off x="-381000" y="838200"/>
            <a:ext cx="12420600" cy="3886200"/>
          </a:xfrm>
          <a:prstGeom prst="rect">
            <a:avLst/>
          </a:prstGeom>
          <a:noFill/>
          <a:ln w="9525">
            <a:noFill/>
            <a:miter lim="800000"/>
            <a:headEnd/>
            <a:tailEnd/>
          </a:ln>
        </p:spPr>
        <p:txBody>
          <a:bodyPr/>
          <a:lstStyle/>
          <a:p>
            <a:pPr marL="457200" indent="-457200" algn="just" eaLnBrk="1" hangingPunct="1">
              <a:lnSpc>
                <a:spcPct val="80000"/>
              </a:lnSpc>
              <a:spcBef>
                <a:spcPct val="20000"/>
              </a:spcBef>
              <a:buSzPct val="75000"/>
              <a:buFont typeface="Arial" panose="020B0604020202020204" pitchFamily="34" charset="0"/>
              <a:buChar char="•"/>
              <a:defRPr/>
            </a:pPr>
            <a:endParaRPr lang="en-US" sz="3800" b="0" kern="0" dirty="0">
              <a:solidFill>
                <a:schemeClr val="tx1"/>
              </a:solidFill>
              <a:latin typeface="Calibri" panose="020F0502020204030204" pitchFamily="34" charset="0"/>
              <a:cs typeface="Calibri" panose="020F0502020204030204" pitchFamily="34" charset="0"/>
            </a:endParaRPr>
          </a:p>
          <a:p>
            <a:pPr marL="1200150" lvl="1" indent="-742950" algn="just" eaLnBrk="1" hangingPunct="1">
              <a:lnSpc>
                <a:spcPct val="80000"/>
              </a:lnSpc>
              <a:spcBef>
                <a:spcPct val="20000"/>
              </a:spcBef>
              <a:buSzPct val="100000"/>
              <a:buFont typeface="+mj-lt"/>
              <a:buAutoNum type="arabicParenR"/>
              <a:defRPr/>
            </a:pPr>
            <a:r>
              <a:rPr lang="en-US" sz="3800" kern="0" dirty="0" err="1">
                <a:solidFill>
                  <a:schemeClr val="tx1"/>
                </a:solidFill>
                <a:latin typeface="Calibri" panose="020F0502020204030204" pitchFamily="34" charset="0"/>
                <a:cs typeface="Calibri" panose="020F0502020204030204" pitchFamily="34" charset="0"/>
              </a:rPr>
              <a:t>Colocação</a:t>
            </a:r>
            <a:r>
              <a:rPr lang="en-US" sz="3800" kern="0" dirty="0">
                <a:solidFill>
                  <a:schemeClr val="tx1"/>
                </a:solidFill>
                <a:latin typeface="Calibri" panose="020F0502020204030204" pitchFamily="34" charset="0"/>
                <a:cs typeface="Calibri" panose="020F0502020204030204" pitchFamily="34" charset="0"/>
              </a:rPr>
              <a:t> real de </a:t>
            </a:r>
            <a:r>
              <a:rPr lang="en-US" sz="3800" kern="0" dirty="0" err="1">
                <a:solidFill>
                  <a:schemeClr val="tx1"/>
                </a:solidFill>
                <a:latin typeface="Calibri" panose="020F0502020204030204" pitchFamily="34" charset="0"/>
                <a:cs typeface="Calibri" panose="020F0502020204030204" pitchFamily="34" charset="0"/>
              </a:rPr>
              <a:t>títulos</a:t>
            </a:r>
            <a:r>
              <a:rPr lang="en-US" sz="3800" kern="0" dirty="0">
                <a:solidFill>
                  <a:schemeClr val="tx1"/>
                </a:solidFill>
                <a:latin typeface="Calibri" panose="020F0502020204030204" pitchFamily="34" charset="0"/>
                <a:cs typeface="Calibri" panose="020F0502020204030204" pitchFamily="34" charset="0"/>
              </a:rPr>
              <a:t> por parte do </a:t>
            </a:r>
            <a:r>
              <a:rPr lang="en-US" sz="3800" kern="0" dirty="0" err="1">
                <a:solidFill>
                  <a:schemeClr val="tx1"/>
                </a:solidFill>
                <a:latin typeface="Calibri" panose="020F0502020204030204" pitchFamily="34" charset="0"/>
                <a:cs typeface="Calibri" panose="020F0502020204030204" pitchFamily="34" charset="0"/>
              </a:rPr>
              <a:t>governo</a:t>
            </a:r>
            <a:r>
              <a:rPr lang="en-US" sz="3800" kern="0" dirty="0">
                <a:solidFill>
                  <a:schemeClr val="tx1"/>
                </a:solidFill>
                <a:latin typeface="Calibri" panose="020F0502020204030204" pitchFamily="34" charset="0"/>
                <a:cs typeface="Calibri" panose="020F0502020204030204" pitchFamily="34" charset="0"/>
              </a:rPr>
              <a:t>. </a:t>
            </a:r>
          </a:p>
          <a:p>
            <a:pPr marL="457200" indent="-457200" algn="just" eaLnBrk="1" hangingPunct="1">
              <a:lnSpc>
                <a:spcPct val="80000"/>
              </a:lnSpc>
              <a:spcBef>
                <a:spcPct val="20000"/>
              </a:spcBef>
              <a:buSzPct val="75000"/>
              <a:buFont typeface="Arial" panose="020B0604020202020204" pitchFamily="34" charset="0"/>
              <a:buChar char="•"/>
              <a:defRPr/>
            </a:pPr>
            <a:endParaRPr lang="en-US" sz="1200" b="0" kern="0" dirty="0">
              <a:solidFill>
                <a:schemeClr val="tx1"/>
              </a:solidFill>
              <a:latin typeface="Calibri" panose="020F0502020204030204" pitchFamily="34" charset="0"/>
              <a:cs typeface="Calibri" panose="020F0502020204030204" pitchFamily="34" charset="0"/>
            </a:endParaRPr>
          </a:p>
          <a:p>
            <a:pPr marL="1200150" lvl="1" indent="-742950" algn="just" eaLnBrk="1" hangingPunct="1">
              <a:lnSpc>
                <a:spcPct val="80000"/>
              </a:lnSpc>
              <a:spcBef>
                <a:spcPts val="1200"/>
              </a:spcBef>
              <a:buSzPct val="100000"/>
              <a:buFont typeface="+mj-lt"/>
              <a:buAutoNum type="arabicParenR" startAt="2"/>
              <a:defRPr/>
            </a:pPr>
            <a:r>
              <a:rPr lang="en-US" sz="3800" kern="0" dirty="0" err="1">
                <a:solidFill>
                  <a:schemeClr val="tx1"/>
                </a:solidFill>
                <a:latin typeface="Calibri" panose="020F0502020204030204" pitchFamily="34" charset="0"/>
                <a:cs typeface="Calibri" panose="020F0502020204030204" pitchFamily="34" charset="0"/>
              </a:rPr>
              <a:t>Senhoriagem</a:t>
            </a:r>
            <a:r>
              <a:rPr lang="en-US" sz="3800" b="0" kern="0" dirty="0">
                <a:solidFill>
                  <a:schemeClr val="tx1"/>
                </a:solidFill>
                <a:latin typeface="Calibri" panose="020F0502020204030204" pitchFamily="34" charset="0"/>
                <a:cs typeface="Calibri" panose="020F0502020204030204" pitchFamily="34" charset="0"/>
              </a:rPr>
              <a:t>, que </a:t>
            </a:r>
            <a:r>
              <a:rPr lang="en-US" sz="3800" b="0" kern="0" dirty="0" err="1">
                <a:solidFill>
                  <a:schemeClr val="tx1"/>
                </a:solidFill>
                <a:latin typeface="Calibri" panose="020F0502020204030204" pitchFamily="34" charset="0"/>
                <a:cs typeface="Calibri" panose="020F0502020204030204" pitchFamily="34" charset="0"/>
              </a:rPr>
              <a:t>representa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os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ganhos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provenientes</a:t>
            </a:r>
            <a:r>
              <a:rPr lang="en-US" sz="3800" b="0" kern="0" dirty="0">
                <a:solidFill>
                  <a:schemeClr val="tx1"/>
                </a:solidFill>
                <a:latin typeface="Calibri" panose="020F0502020204030204" pitchFamily="34" charset="0"/>
                <a:cs typeface="Calibri" panose="020F0502020204030204" pitchFamily="34" charset="0"/>
              </a:rPr>
              <a:t> do  </a:t>
            </a:r>
            <a:r>
              <a:rPr lang="en-US" sz="3800" b="0" kern="0" dirty="0" err="1">
                <a:solidFill>
                  <a:schemeClr val="tx1"/>
                </a:solidFill>
                <a:latin typeface="Calibri" panose="020F0502020204030204" pitchFamily="34" charset="0"/>
                <a:cs typeface="Calibri" panose="020F0502020204030204" pitchFamily="34" charset="0"/>
              </a:rPr>
              <a:t>poder</a:t>
            </a:r>
            <a:r>
              <a:rPr lang="en-US" sz="3800" b="0" kern="0" dirty="0">
                <a:solidFill>
                  <a:schemeClr val="tx1"/>
                </a:solidFill>
                <a:latin typeface="Calibri" panose="020F0502020204030204" pitchFamily="34" charset="0"/>
                <a:cs typeface="Calibri" panose="020F0502020204030204" pitchFamily="34" charset="0"/>
              </a:rPr>
              <a:t>  de  </a:t>
            </a:r>
            <a:r>
              <a:rPr lang="en-US" sz="3800" b="0" kern="0" dirty="0" err="1">
                <a:solidFill>
                  <a:schemeClr val="tx1"/>
                </a:solidFill>
                <a:latin typeface="Calibri" panose="020F0502020204030204" pitchFamily="34" charset="0"/>
                <a:cs typeface="Calibri" panose="020F0502020204030204" pitchFamily="34" charset="0"/>
              </a:rPr>
              <a:t>emitir</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moeda</a:t>
            </a:r>
            <a:r>
              <a:rPr lang="en-US" sz="3800" b="0" kern="0" dirty="0">
                <a:solidFill>
                  <a:schemeClr val="tx1"/>
                </a:solidFill>
                <a:latin typeface="Calibri" panose="020F0502020204030204" pitchFamily="34" charset="0"/>
                <a:cs typeface="Calibri" panose="020F0502020204030204" pitchFamily="34" charset="0"/>
              </a:rPr>
              <a:t> que a </a:t>
            </a:r>
            <a:r>
              <a:rPr lang="en-US" sz="3800" b="0" kern="0" dirty="0" err="1">
                <a:solidFill>
                  <a:schemeClr val="tx1"/>
                </a:solidFill>
                <a:latin typeface="Calibri" panose="020F0502020204030204" pitchFamily="34" charset="0"/>
                <a:cs typeface="Calibri" panose="020F0502020204030204" pitchFamily="34" charset="0"/>
              </a:rPr>
              <a:t>autoridade</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monetária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possui</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dois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componentes</a:t>
            </a:r>
            <a:r>
              <a:rPr lang="en-US" sz="3800" b="0" kern="0" dirty="0">
                <a:solidFill>
                  <a:schemeClr val="tx1"/>
                </a:solidFill>
                <a:latin typeface="Calibri" panose="020F0502020204030204" pitchFamily="34" charset="0"/>
                <a:cs typeface="Calibri" panose="020F0502020204030204" pitchFamily="34" charset="0"/>
              </a:rPr>
              <a:t>:</a:t>
            </a:r>
          </a:p>
          <a:p>
            <a:pPr marL="1747837" lvl="2" indent="-571500" algn="just" eaLnBrk="1" hangingPunct="1">
              <a:lnSpc>
                <a:spcPct val="80000"/>
              </a:lnSpc>
              <a:spcBef>
                <a:spcPts val="1200"/>
              </a:spcBef>
              <a:buSzPct val="100000"/>
              <a:buFont typeface="Arial" panose="020B0604020202020204" pitchFamily="34" charset="0"/>
              <a:buChar char="•"/>
              <a:defRPr/>
            </a:pPr>
            <a:r>
              <a:rPr lang="en-US" sz="3800" b="0" kern="0" dirty="0" err="1">
                <a:solidFill>
                  <a:schemeClr val="tx1"/>
                </a:solidFill>
                <a:latin typeface="Calibri" panose="020F0502020204030204" pitchFamily="34" charset="0"/>
                <a:cs typeface="Calibri" panose="020F0502020204030204" pitchFamily="34" charset="0"/>
              </a:rPr>
              <a:t>Aumento</a:t>
            </a:r>
            <a:r>
              <a:rPr lang="en-US" sz="3800" b="0" kern="0" dirty="0">
                <a:solidFill>
                  <a:schemeClr val="tx1"/>
                </a:solidFill>
                <a:latin typeface="Calibri" panose="020F0502020204030204" pitchFamily="34" charset="0"/>
                <a:cs typeface="Calibri" panose="020F0502020204030204" pitchFamily="34" charset="0"/>
              </a:rPr>
              <a:t> real da </a:t>
            </a:r>
            <a:r>
              <a:rPr lang="en-US" sz="3800" b="0" kern="0" dirty="0" err="1">
                <a:solidFill>
                  <a:schemeClr val="tx1"/>
                </a:solidFill>
                <a:latin typeface="Calibri" panose="020F0502020204030204" pitchFamily="34" charset="0"/>
                <a:cs typeface="Calibri" panose="020F0502020204030204" pitchFamily="34" charset="0"/>
              </a:rPr>
              <a:t>oferta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monetária</a:t>
            </a:r>
            <a:r>
              <a:rPr lang="en-US" sz="3800" b="0" kern="0" dirty="0">
                <a:solidFill>
                  <a:schemeClr val="tx1"/>
                </a:solidFill>
                <a:latin typeface="Calibri" panose="020F0502020204030204" pitchFamily="34" charset="0"/>
                <a:cs typeface="Calibri" panose="020F0502020204030204" pitchFamily="34" charset="0"/>
              </a:rPr>
              <a:t> → </a:t>
            </a:r>
          </a:p>
          <a:p>
            <a:pPr marL="1747837" lvl="2" indent="-571500" algn="just" eaLnBrk="1" hangingPunct="1">
              <a:lnSpc>
                <a:spcPct val="80000"/>
              </a:lnSpc>
              <a:spcBef>
                <a:spcPts val="1200"/>
              </a:spcBef>
              <a:buSzPct val="100000"/>
              <a:buFont typeface="Arial" panose="020B0604020202020204" pitchFamily="34" charset="0"/>
              <a:buChar char="•"/>
              <a:defRPr/>
            </a:pPr>
            <a:r>
              <a:rPr lang="en-US" sz="3800" b="0" kern="0" dirty="0" err="1">
                <a:solidFill>
                  <a:schemeClr val="tx1"/>
                </a:solidFill>
                <a:latin typeface="Calibri" panose="020F0502020204030204" pitchFamily="34" charset="0"/>
                <a:cs typeface="Calibri" panose="020F0502020204030204" pitchFamily="34" charset="0"/>
              </a:rPr>
              <a:t>Imposto</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Inflacionário</a:t>
            </a:r>
            <a:r>
              <a:rPr lang="en-US" sz="3800" b="0" kern="0" dirty="0">
                <a:solidFill>
                  <a:schemeClr val="tx1"/>
                </a:solidFill>
                <a:latin typeface="Calibri" panose="020F0502020204030204" pitchFamily="34" charset="0"/>
                <a:cs typeface="Calibri" panose="020F0502020204030204" pitchFamily="34" charset="0"/>
              </a:rPr>
              <a:t> → </a:t>
            </a:r>
            <a:r>
              <a:rPr lang="en-US" sz="3800" b="0" kern="0" dirty="0" err="1">
                <a:solidFill>
                  <a:schemeClr val="tx1"/>
                </a:solidFill>
                <a:latin typeface="Calibri" panose="020F0502020204030204" pitchFamily="34" charset="0"/>
                <a:cs typeface="Calibri" panose="020F0502020204030204" pitchFamily="34" charset="0"/>
              </a:rPr>
              <a:t>Aumento</a:t>
            </a:r>
            <a:r>
              <a:rPr lang="en-US" sz="3800" b="0" kern="0" dirty="0">
                <a:solidFill>
                  <a:schemeClr val="tx1"/>
                </a:solidFill>
                <a:latin typeface="Calibri" panose="020F0502020204030204" pitchFamily="34" charset="0"/>
                <a:cs typeface="Calibri" panose="020F0502020204030204" pitchFamily="34" charset="0"/>
              </a:rPr>
              <a:t> da </a:t>
            </a:r>
            <a:r>
              <a:rPr lang="en-US" sz="3800" b="0" kern="0" dirty="0" err="1">
                <a:solidFill>
                  <a:schemeClr val="tx1"/>
                </a:solidFill>
                <a:latin typeface="Calibri" panose="020F0502020204030204" pitchFamily="34" charset="0"/>
                <a:cs typeface="Calibri" panose="020F0502020204030204" pitchFamily="34" charset="0"/>
              </a:rPr>
              <a:t>oferta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monetária</a:t>
            </a:r>
            <a:r>
              <a:rPr lang="en-US" sz="3800" b="0" kern="0" dirty="0">
                <a:solidFill>
                  <a:schemeClr val="tx1"/>
                </a:solidFill>
                <a:latin typeface="Calibri" panose="020F0502020204030204" pitchFamily="34" charset="0"/>
                <a:cs typeface="Calibri" panose="020F0502020204030204" pitchFamily="34" charset="0"/>
              </a:rPr>
              <a:t> para </a:t>
            </a:r>
            <a:r>
              <a:rPr lang="en-US" sz="3800" b="0" kern="0" dirty="0" err="1">
                <a:solidFill>
                  <a:schemeClr val="tx1"/>
                </a:solidFill>
                <a:latin typeface="Calibri" panose="020F0502020204030204" pitchFamily="34" charset="0"/>
                <a:cs typeface="Calibri" panose="020F0502020204030204" pitchFamily="34" charset="0"/>
              </a:rPr>
              <a:t>manter</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constante</a:t>
            </a:r>
            <a:r>
              <a:rPr lang="en-US" sz="3800" b="0" kern="0" dirty="0">
                <a:solidFill>
                  <a:schemeClr val="tx1"/>
                </a:solidFill>
                <a:latin typeface="Calibri" panose="020F0502020204030204" pitchFamily="34" charset="0"/>
                <a:cs typeface="Calibri" panose="020F0502020204030204" pitchFamily="34" charset="0"/>
              </a:rPr>
              <a:t> a </a:t>
            </a:r>
            <a:r>
              <a:rPr lang="en-US" sz="3800" b="0" kern="0" dirty="0" err="1">
                <a:solidFill>
                  <a:schemeClr val="tx1"/>
                </a:solidFill>
                <a:latin typeface="Calibri" panose="020F0502020204030204" pitchFamily="34" charset="0"/>
                <a:cs typeface="Calibri" panose="020F0502020204030204" pitchFamily="34" charset="0"/>
              </a:rPr>
              <a:t>quantidade</a:t>
            </a:r>
            <a:r>
              <a:rPr lang="en-US" sz="3800" b="0" kern="0" dirty="0">
                <a:solidFill>
                  <a:schemeClr val="tx1"/>
                </a:solidFill>
                <a:latin typeface="Calibri" panose="020F0502020204030204" pitchFamily="34" charset="0"/>
                <a:cs typeface="Calibri" panose="020F0502020204030204" pitchFamily="34" charset="0"/>
              </a:rPr>
              <a:t> de </a:t>
            </a:r>
            <a:r>
              <a:rPr lang="en-US" sz="3800" b="0" kern="0" dirty="0" err="1">
                <a:solidFill>
                  <a:schemeClr val="tx1"/>
                </a:solidFill>
                <a:latin typeface="Calibri" panose="020F0502020204030204" pitchFamily="34" charset="0"/>
                <a:cs typeface="Calibri" panose="020F0502020204030204" pitchFamily="34" charset="0"/>
              </a:rPr>
              <a:t>moeda</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em</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termos</a:t>
            </a:r>
            <a:r>
              <a:rPr lang="en-US" sz="3800" b="0" kern="0" dirty="0">
                <a:solidFill>
                  <a:schemeClr val="tx1"/>
                </a:solidFill>
                <a:latin typeface="Calibri" panose="020F0502020204030204" pitchFamily="34" charset="0"/>
                <a:cs typeface="Calibri" panose="020F0502020204030204" pitchFamily="34" charset="0"/>
              </a:rPr>
              <a:t> </a:t>
            </a:r>
            <a:r>
              <a:rPr lang="en-US" sz="3800" b="0" kern="0" dirty="0" err="1">
                <a:solidFill>
                  <a:schemeClr val="tx1"/>
                </a:solidFill>
                <a:latin typeface="Calibri" panose="020F0502020204030204" pitchFamily="34" charset="0"/>
                <a:cs typeface="Calibri" panose="020F0502020204030204" pitchFamily="34" charset="0"/>
              </a:rPr>
              <a:t>reais</a:t>
            </a:r>
            <a:r>
              <a:rPr lang="en-US" sz="3800" b="0" kern="0" dirty="0">
                <a:solidFill>
                  <a:schemeClr val="tx1"/>
                </a:solidFill>
                <a:latin typeface="Calibri" panose="020F0502020204030204" pitchFamily="34" charset="0"/>
                <a:cs typeface="Calibri" panose="020F0502020204030204" pitchFamily="34" charset="0"/>
              </a:rPr>
              <a:t> →</a:t>
            </a:r>
          </a:p>
        </p:txBody>
      </p:sp>
      <p:graphicFrame>
        <p:nvGraphicFramePr>
          <p:cNvPr id="4" name="Object 7">
            <a:extLst>
              <a:ext uri="{FF2B5EF4-FFF2-40B4-BE49-F238E27FC236}">
                <a16:creationId xmlns:a16="http://schemas.microsoft.com/office/drawing/2014/main" id="{46BF3B85-4433-FBFE-6D66-1FDF363F9CF5}"/>
              </a:ext>
            </a:extLst>
          </p:cNvPr>
          <p:cNvGraphicFramePr>
            <a:graphicFrameLocks noChangeAspect="1"/>
          </p:cNvGraphicFramePr>
          <p:nvPr>
            <p:extLst>
              <p:ext uri="{D42A27DB-BD31-4B8C-83A1-F6EECF244321}">
                <p14:modId xmlns:p14="http://schemas.microsoft.com/office/powerpoint/2010/main" val="4115883743"/>
              </p:ext>
            </p:extLst>
          </p:nvPr>
        </p:nvGraphicFramePr>
        <p:xfrm>
          <a:off x="8763000" y="3552825"/>
          <a:ext cx="2417762" cy="866775"/>
        </p:xfrm>
        <a:graphic>
          <a:graphicData uri="http://schemas.openxmlformats.org/presentationml/2006/ole">
            <mc:AlternateContent xmlns:mc="http://schemas.openxmlformats.org/markup-compatibility/2006">
              <mc:Choice xmlns:v="urn:schemas-microsoft-com:vml" Requires="v">
                <p:oleObj name="Equation" r:id="rId2" imgW="685800" imgH="253800" progId="Equation.DSMT4">
                  <p:embed/>
                </p:oleObj>
              </mc:Choice>
              <mc:Fallback>
                <p:oleObj name="Equation" r:id="rId2" imgW="685800" imgH="253800" progId="Equation.DSMT4">
                  <p:embed/>
                  <p:pic>
                    <p:nvPicPr>
                      <p:cNvPr id="8" name="Object 7"/>
                      <p:cNvPicPr>
                        <a:picLocks noChangeAspect="1" noChangeArrowheads="1"/>
                      </p:cNvPicPr>
                      <p:nvPr/>
                    </p:nvPicPr>
                    <p:blipFill>
                      <a:blip r:embed="rId3"/>
                      <a:srcRect/>
                      <a:stretch>
                        <a:fillRect/>
                      </a:stretch>
                    </p:blipFill>
                    <p:spPr bwMode="auto">
                      <a:xfrm>
                        <a:off x="8763000" y="3552825"/>
                        <a:ext cx="2417762" cy="866775"/>
                      </a:xfrm>
                      <a:prstGeom prst="rect">
                        <a:avLst/>
                      </a:prstGeom>
                      <a:noFill/>
                      <a:ln w="9525">
                        <a:noFill/>
                        <a:miter lim="800000"/>
                        <a:headEnd/>
                        <a:tailEnd/>
                      </a:ln>
                    </p:spPr>
                  </p:pic>
                </p:oleObj>
              </mc:Fallback>
            </mc:AlternateContent>
          </a:graphicData>
        </a:graphic>
      </p:graphicFrame>
      <p:graphicFrame>
        <p:nvGraphicFramePr>
          <p:cNvPr id="5" name="Object 8">
            <a:extLst>
              <a:ext uri="{FF2B5EF4-FFF2-40B4-BE49-F238E27FC236}">
                <a16:creationId xmlns:a16="http://schemas.microsoft.com/office/drawing/2014/main" id="{62147D6D-30A3-1C88-1678-8217084D1CB5}"/>
              </a:ext>
            </a:extLst>
          </p:cNvPr>
          <p:cNvGraphicFramePr>
            <a:graphicFrameLocks noChangeAspect="1"/>
          </p:cNvGraphicFramePr>
          <p:nvPr>
            <p:extLst>
              <p:ext uri="{D42A27DB-BD31-4B8C-83A1-F6EECF244321}">
                <p14:modId xmlns:p14="http://schemas.microsoft.com/office/powerpoint/2010/main" val="1494871044"/>
              </p:ext>
            </p:extLst>
          </p:nvPr>
        </p:nvGraphicFramePr>
        <p:xfrm>
          <a:off x="6705600" y="5262563"/>
          <a:ext cx="2209800" cy="757237"/>
        </p:xfrm>
        <a:graphic>
          <a:graphicData uri="http://schemas.openxmlformats.org/presentationml/2006/ole">
            <mc:AlternateContent xmlns:mc="http://schemas.openxmlformats.org/markup-compatibility/2006">
              <mc:Choice xmlns:v="urn:schemas-microsoft-com:vml" Requires="v">
                <p:oleObj name="Equation" r:id="rId4" imgW="672840" imgH="228600" progId="Equation.DSMT4">
                  <p:embed/>
                </p:oleObj>
              </mc:Choice>
              <mc:Fallback>
                <p:oleObj name="Equation" r:id="rId4" imgW="672840" imgH="228600" progId="Equation.DSMT4">
                  <p:embed/>
                  <p:pic>
                    <p:nvPicPr>
                      <p:cNvPr id="9" name="Object 8"/>
                      <p:cNvPicPr>
                        <a:picLocks noChangeAspect="1" noChangeArrowheads="1"/>
                      </p:cNvPicPr>
                      <p:nvPr/>
                    </p:nvPicPr>
                    <p:blipFill>
                      <a:blip r:embed="rId5"/>
                      <a:srcRect/>
                      <a:stretch>
                        <a:fillRect/>
                      </a:stretch>
                    </p:blipFill>
                    <p:spPr bwMode="auto">
                      <a:xfrm>
                        <a:off x="6705600" y="5262563"/>
                        <a:ext cx="2209800" cy="757237"/>
                      </a:xfrm>
                      <a:prstGeom prst="rect">
                        <a:avLst/>
                      </a:prstGeom>
                      <a:noFill/>
                      <a:ln w="9525">
                        <a:noFill/>
                        <a:miter lim="800000"/>
                        <a:headEnd/>
                        <a:tailEnd/>
                      </a:ln>
                    </p:spPr>
                  </p:pic>
                </p:oleObj>
              </mc:Fallback>
            </mc:AlternateContent>
          </a:graphicData>
        </a:graphic>
      </p:graphicFrame>
      <p:sp>
        <p:nvSpPr>
          <p:cNvPr id="6" name="Rectangle 2">
            <a:extLst>
              <a:ext uri="{FF2B5EF4-FFF2-40B4-BE49-F238E27FC236}">
                <a16:creationId xmlns:a16="http://schemas.microsoft.com/office/drawing/2014/main" id="{3A64DE2A-F7EF-9973-F3AB-9A22A275367F}"/>
              </a:ext>
            </a:extLst>
          </p:cNvPr>
          <p:cNvSpPr txBox="1">
            <a:spLocks noChangeArrowheads="1"/>
          </p:cNvSpPr>
          <p:nvPr/>
        </p:nvSpPr>
        <p:spPr>
          <a:xfrm>
            <a:off x="1371600" y="304800"/>
            <a:ext cx="92964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dirty="0">
                <a:solidFill>
                  <a:schemeClr val="tx1"/>
                </a:solidFill>
                <a:latin typeface="Calibri" panose="020F0502020204030204" pitchFamily="34" charset="0"/>
                <a:cs typeface="Calibri" panose="020F0502020204030204" pitchFamily="34" charset="0"/>
              </a:rPr>
              <a:t>Financiamento Déficit Operacional</a:t>
            </a:r>
            <a:endParaRPr lang="en-US" altLang="en-US" sz="4800" b="1"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5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6854C-2415-A156-B67C-F05C36367F02}"/>
              </a:ext>
            </a:extLst>
          </p:cNvPr>
          <p:cNvSpPr txBox="1">
            <a:spLocks/>
          </p:cNvSpPr>
          <p:nvPr/>
        </p:nvSpPr>
        <p:spPr>
          <a:xfrm>
            <a:off x="1447800" y="228600"/>
            <a:ext cx="8915400" cy="8382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a:solidFill>
                  <a:schemeClr val="tx1"/>
                </a:solidFill>
                <a:latin typeface="Calibri" panose="020F0502020204030204" pitchFamily="34" charset="0"/>
                <a:cs typeface="Calibri" panose="020F0502020204030204" pitchFamily="34" charset="0"/>
              </a:rPr>
              <a:t>Imposto Inflacionário: a Intuição</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50859CFE-6BD0-DEAA-7F13-BD3F06A4CF80}"/>
              </a:ext>
            </a:extLst>
          </p:cNvPr>
          <p:cNvSpPr txBox="1">
            <a:spLocks/>
          </p:cNvSpPr>
          <p:nvPr/>
        </p:nvSpPr>
        <p:spPr>
          <a:xfrm>
            <a:off x="228600" y="1143000"/>
            <a:ext cx="11734800" cy="38862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defRPr/>
            </a:pPr>
            <a:r>
              <a:rPr lang="pt-BR" sz="3800" b="0" kern="0">
                <a:latin typeface="Calibri" panose="020F0502020204030204" pitchFamily="34" charset="0"/>
                <a:cs typeface="Calibri" panose="020F0502020204030204" pitchFamily="34" charset="0"/>
              </a:rPr>
              <a:t>A inflação reduz a oferta monetária em termos reais, permitindo ao governo, a cada período, emitir mais moeda para manter os encaixes reais constantes. Como essa emissão permite ao governo financiar seus gastos, isso é chamado de imposto inflacionário.</a:t>
            </a:r>
          </a:p>
          <a:p>
            <a:pPr algn="just">
              <a:buFont typeface="Arial" panose="020B0604020202020204" pitchFamily="34" charset="0"/>
              <a:buChar char="•"/>
              <a:defRPr/>
            </a:pPr>
            <a:endParaRPr lang="pt-BR" sz="3800" b="0" kern="0">
              <a:latin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pt-BR" sz="3800" b="0" kern="0">
              <a:latin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pt-BR" sz="3800" b="0" kern="0">
              <a:latin typeface="Calibri" panose="020F0502020204030204" pitchFamily="34" charset="0"/>
              <a:cs typeface="Calibri" panose="020F0502020204030204" pitchFamily="34" charset="0"/>
            </a:endParaRPr>
          </a:p>
          <a:p>
            <a:pPr marL="0" indent="0" algn="just">
              <a:buFontTx/>
              <a:buNone/>
              <a:defRPr/>
            </a:pPr>
            <a:endParaRPr lang="pt-BR" sz="3800" b="0" kern="0">
              <a:latin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pt-BR" sz="3800" b="0" kern="0">
              <a:latin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pt-BR" sz="3800" b="0" kern="0" dirty="0">
              <a:latin typeface="Calibri" panose="020F0502020204030204" pitchFamily="34" charset="0"/>
              <a:cs typeface="Calibri" panose="020F0502020204030204" pitchFamily="34" charset="0"/>
            </a:endParaRPr>
          </a:p>
        </p:txBody>
      </p:sp>
      <p:graphicFrame>
        <p:nvGraphicFramePr>
          <p:cNvPr id="4" name="Objeto 3">
            <a:extLst>
              <a:ext uri="{FF2B5EF4-FFF2-40B4-BE49-F238E27FC236}">
                <a16:creationId xmlns:a16="http://schemas.microsoft.com/office/drawing/2014/main" id="{3998AEA5-6496-070B-56BB-A245A67C918A}"/>
              </a:ext>
            </a:extLst>
          </p:cNvPr>
          <p:cNvGraphicFramePr>
            <a:graphicFrameLocks noChangeAspect="1"/>
          </p:cNvGraphicFramePr>
          <p:nvPr>
            <p:extLst>
              <p:ext uri="{D42A27DB-BD31-4B8C-83A1-F6EECF244321}">
                <p14:modId xmlns:p14="http://schemas.microsoft.com/office/powerpoint/2010/main" val="3410844247"/>
              </p:ext>
            </p:extLst>
          </p:nvPr>
        </p:nvGraphicFramePr>
        <p:xfrm>
          <a:off x="685800" y="4191000"/>
          <a:ext cx="7218363" cy="1676400"/>
        </p:xfrm>
        <a:graphic>
          <a:graphicData uri="http://schemas.openxmlformats.org/presentationml/2006/ole">
            <mc:AlternateContent xmlns:mc="http://schemas.openxmlformats.org/markup-compatibility/2006">
              <mc:Choice xmlns:v="urn:schemas-microsoft-com:vml" Requires="v">
                <p:oleObj name="Equation" r:id="rId2" imgW="2400120" imgH="533160" progId="Equation.DSMT4">
                  <p:embed/>
                </p:oleObj>
              </mc:Choice>
              <mc:Fallback>
                <p:oleObj name="Equation" r:id="rId2" imgW="2400120" imgH="533160" progId="Equation.DSMT4">
                  <p:embed/>
                  <p:pic>
                    <p:nvPicPr>
                      <p:cNvPr id="27652" name="Objeto 3"/>
                      <p:cNvPicPr>
                        <a:picLocks noChangeAspect="1" noChangeArrowheads="1"/>
                      </p:cNvPicPr>
                      <p:nvPr/>
                    </p:nvPicPr>
                    <p:blipFill>
                      <a:blip r:embed="rId3"/>
                      <a:srcRect/>
                      <a:stretch>
                        <a:fillRect/>
                      </a:stretch>
                    </p:blipFill>
                    <p:spPr bwMode="auto">
                      <a:xfrm>
                        <a:off x="685800" y="4191000"/>
                        <a:ext cx="7218363" cy="1676400"/>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136877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2AB0E-2792-6E60-77E4-AC4A1AD56849}"/>
              </a:ext>
            </a:extLst>
          </p:cNvPr>
          <p:cNvSpPr txBox="1">
            <a:spLocks/>
          </p:cNvSpPr>
          <p:nvPr/>
        </p:nvSpPr>
        <p:spPr>
          <a:xfrm>
            <a:off x="1524000" y="228600"/>
            <a:ext cx="8915400" cy="8382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a:solidFill>
                  <a:schemeClr val="tx1"/>
                </a:solidFill>
                <a:latin typeface="Calibri" panose="020F0502020204030204" pitchFamily="34" charset="0"/>
                <a:cs typeface="Calibri" panose="020F0502020204030204" pitchFamily="34" charset="0"/>
              </a:rPr>
              <a:t>Imposto Inflacionário: A Intuição</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DDEB7F55-B848-0F84-328B-7399DA01F757}"/>
              </a:ext>
            </a:extLst>
          </p:cNvPr>
          <p:cNvSpPr txBox="1">
            <a:spLocks/>
          </p:cNvSpPr>
          <p:nvPr/>
        </p:nvSpPr>
        <p:spPr>
          <a:xfrm>
            <a:off x="76200" y="990600"/>
            <a:ext cx="11963400" cy="38862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defRPr/>
            </a:pPr>
            <a:r>
              <a:rPr lang="pt-BR" sz="3600" b="0" kern="0">
                <a:latin typeface="Calibri" panose="020F0502020204030204" pitchFamily="34" charset="0"/>
                <a:cs typeface="Calibri" panose="020F0502020204030204" pitchFamily="34" charset="0"/>
              </a:rPr>
              <a:t>O governo obterá, a cada período, uma certa “receita” proveniente do imposto inflacionário, que será maior quanto maior a taxa de inflação, dada a demanda por moeda.</a:t>
            </a:r>
          </a:p>
          <a:p>
            <a:pPr algn="just">
              <a:buFont typeface="Arial" panose="020B0604020202020204" pitchFamily="34" charset="0"/>
              <a:buChar char="•"/>
              <a:defRPr/>
            </a:pPr>
            <a:endParaRPr lang="pt-BR" sz="400" b="0" kern="0">
              <a:latin typeface="Calibri" panose="020F0502020204030204" pitchFamily="34" charset="0"/>
              <a:cs typeface="Calibri" panose="020F0502020204030204" pitchFamily="34" charset="0"/>
            </a:endParaRPr>
          </a:p>
          <a:p>
            <a:pPr algn="just">
              <a:buFont typeface="Arial" panose="020B0604020202020204" pitchFamily="34" charset="0"/>
              <a:buChar char="•"/>
              <a:defRPr/>
            </a:pPr>
            <a:r>
              <a:rPr lang="pt-BR" sz="3600" b="0" kern="0">
                <a:latin typeface="Calibri" panose="020F0502020204030204" pitchFamily="34" charset="0"/>
                <a:cs typeface="Calibri" panose="020F0502020204030204" pitchFamily="34" charset="0"/>
              </a:rPr>
              <a:t>Claro, conforme a taxa de inflação aumenta a demanda real por moeda diminui.</a:t>
            </a:r>
          </a:p>
          <a:p>
            <a:pPr lvl="1" algn="just">
              <a:buFont typeface="Arial" panose="020B0604020202020204" pitchFamily="34" charset="0"/>
              <a:buChar char="•"/>
              <a:defRPr/>
            </a:pPr>
            <a:r>
              <a:rPr lang="pt-BR" sz="3400" b="0" kern="0">
                <a:latin typeface="Calibri" panose="020F0502020204030204" pitchFamily="34" charset="0"/>
                <a:cs typeface="Calibri" panose="020F0502020204030204" pitchFamily="34" charset="0"/>
              </a:rPr>
              <a:t>Isso exige emissões monetárias cada vez maiores para a obtenção do mesmo imposto inflacionário.</a:t>
            </a:r>
          </a:p>
          <a:p>
            <a:pPr lvl="1" algn="just">
              <a:buFont typeface="Arial" panose="020B0604020202020204" pitchFamily="34" charset="0"/>
              <a:buChar char="•"/>
              <a:defRPr/>
            </a:pPr>
            <a:r>
              <a:rPr lang="pt-BR" sz="3400" b="0" kern="0">
                <a:latin typeface="Calibri" panose="020F0502020204030204" pitchFamily="34" charset="0"/>
                <a:cs typeface="Calibri" panose="020F0502020204030204" pitchFamily="34" charset="0"/>
              </a:rPr>
              <a:t>Um aumento em ∆</a:t>
            </a:r>
            <a:r>
              <a:rPr lang="pt-BR" sz="3400" b="0" i="1" kern="0">
                <a:latin typeface="Calibri" panose="020F0502020204030204" pitchFamily="34" charset="0"/>
                <a:cs typeface="Calibri" panose="020F0502020204030204" pitchFamily="34" charset="0"/>
              </a:rPr>
              <a:t>M/M </a:t>
            </a:r>
            <a:r>
              <a:rPr lang="pt-BR" sz="3400" b="0" kern="0">
                <a:latin typeface="Calibri" panose="020F0502020204030204" pitchFamily="34" charset="0"/>
                <a:cs typeface="Calibri" panose="020F0502020204030204" pitchFamily="34" charset="0"/>
              </a:rPr>
              <a:t>não gera um aumento proporcional na senhoriagem, já que os agentes econômicos reduzem os encaixes reais quando a inflação aumenta. </a:t>
            </a:r>
          </a:p>
          <a:p>
            <a:pPr algn="just">
              <a:buFont typeface="Arial" panose="020B0604020202020204" pitchFamily="34" charset="0"/>
              <a:buChar char="•"/>
              <a:defRPr/>
            </a:pPr>
            <a:endParaRPr lang="pt-BR" sz="3800" b="0" kern="0">
              <a:latin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pt-BR" sz="3800" b="0" kern="0">
              <a:latin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pt-BR" sz="3800"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1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9A946E-F3D8-0C5C-D698-A43D23D2C4EF}"/>
              </a:ext>
            </a:extLst>
          </p:cNvPr>
          <p:cNvSpPr txBox="1">
            <a:spLocks noChangeArrowheads="1"/>
          </p:cNvSpPr>
          <p:nvPr/>
        </p:nvSpPr>
        <p:spPr>
          <a:xfrm>
            <a:off x="533400" y="228600"/>
            <a:ext cx="114300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en-US" altLang="en-US" sz="4800" b="1" kern="0" dirty="0">
                <a:solidFill>
                  <a:schemeClr val="tx1"/>
                </a:solidFill>
                <a:latin typeface="Calibri" panose="020F0502020204030204" pitchFamily="34" charset="0"/>
                <a:cs typeface="Calibri" panose="020F0502020204030204" pitchFamily="34" charset="0"/>
              </a:rPr>
              <a:t>A Curva de Laffer e o </a:t>
            </a:r>
            <a:r>
              <a:rPr lang="en-US" altLang="en-US" sz="4800" b="1" kern="0" dirty="0" err="1">
                <a:solidFill>
                  <a:schemeClr val="tx1"/>
                </a:solidFill>
                <a:latin typeface="Calibri" panose="020F0502020204030204" pitchFamily="34" charset="0"/>
                <a:cs typeface="Calibri" panose="020F0502020204030204" pitchFamily="34" charset="0"/>
              </a:rPr>
              <a:t>Imposto</a:t>
            </a:r>
            <a:r>
              <a:rPr lang="en-US" altLang="en-US" sz="4800" b="1" kern="0" dirty="0">
                <a:solidFill>
                  <a:schemeClr val="tx1"/>
                </a:solidFill>
                <a:latin typeface="Calibri" panose="020F0502020204030204" pitchFamily="34" charset="0"/>
                <a:cs typeface="Calibri" panose="020F0502020204030204" pitchFamily="34" charset="0"/>
              </a:rPr>
              <a:t> </a:t>
            </a:r>
            <a:r>
              <a:rPr lang="en-US" altLang="en-US" sz="4800" b="1" kern="0" dirty="0" err="1">
                <a:solidFill>
                  <a:schemeClr val="tx1"/>
                </a:solidFill>
                <a:latin typeface="Calibri" panose="020F0502020204030204" pitchFamily="34" charset="0"/>
                <a:cs typeface="Calibri" panose="020F0502020204030204" pitchFamily="34" charset="0"/>
              </a:rPr>
              <a:t>Inflacionário</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74F9DB54-29D8-478C-716F-E9D1FAC0FF3B}"/>
              </a:ext>
            </a:extLst>
          </p:cNvPr>
          <p:cNvSpPr txBox="1">
            <a:spLocks/>
          </p:cNvSpPr>
          <p:nvPr/>
        </p:nvSpPr>
        <p:spPr>
          <a:xfrm>
            <a:off x="152400" y="1066800"/>
            <a:ext cx="11734800" cy="2590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en-US" altLang="en-US" sz="3200" b="0" kern="0" dirty="0">
                <a:latin typeface="Calibri" panose="020F0502020204030204" pitchFamily="34" charset="0"/>
                <a:cs typeface="Calibri" panose="020F0502020204030204" pitchFamily="34" charset="0"/>
              </a:rPr>
              <a:t>No </a:t>
            </a:r>
            <a:r>
              <a:rPr lang="en-US" altLang="en-US" sz="3200" b="0" kern="0" dirty="0" err="1">
                <a:latin typeface="Calibri" panose="020F0502020204030204" pitchFamily="34" charset="0"/>
                <a:cs typeface="Calibri" panose="020F0502020204030204" pitchFamily="34" charset="0"/>
              </a:rPr>
              <a:t>caso</a:t>
            </a:r>
            <a:r>
              <a:rPr lang="en-US" altLang="en-US" sz="3200" b="0" kern="0" dirty="0">
                <a:latin typeface="Calibri" panose="020F0502020204030204" pitchFamily="34" charset="0"/>
                <a:cs typeface="Calibri" panose="020F0502020204030204" pitchFamily="34" charset="0"/>
              </a:rPr>
              <a:t> do </a:t>
            </a:r>
            <a:r>
              <a:rPr lang="en-US" altLang="en-US" sz="3200" b="0" kern="0" dirty="0" err="1">
                <a:latin typeface="Calibri" panose="020F0502020204030204" pitchFamily="34" charset="0"/>
                <a:cs typeface="Calibri" panose="020F0502020204030204" pitchFamily="34" charset="0"/>
              </a:rPr>
              <a:t>imposto</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inflacionário</a:t>
            </a:r>
            <a:r>
              <a:rPr lang="en-US" altLang="en-US" sz="3200" b="0" kern="0" dirty="0">
                <a:latin typeface="Calibri" panose="020F0502020204030204" pitchFamily="34" charset="0"/>
                <a:cs typeface="Calibri" panose="020F0502020204030204" pitchFamily="34" charset="0"/>
              </a:rPr>
              <a:t>, a </a:t>
            </a:r>
            <a:r>
              <a:rPr lang="en-US" altLang="en-US" sz="3200" b="0" kern="0" dirty="0" err="1">
                <a:latin typeface="Calibri" panose="020F0502020204030204" pitchFamily="34" charset="0"/>
                <a:cs typeface="Calibri" panose="020F0502020204030204" pitchFamily="34" charset="0"/>
              </a:rPr>
              <a:t>alíquota</a:t>
            </a:r>
            <a:r>
              <a:rPr lang="en-US" altLang="en-US" sz="3200" b="0" kern="0" dirty="0">
                <a:latin typeface="Calibri" panose="020F0502020204030204" pitchFamily="34" charset="0"/>
                <a:cs typeface="Calibri" panose="020F0502020204030204" pitchFamily="34" charset="0"/>
              </a:rPr>
              <a:t> é a taxa de  </a:t>
            </a:r>
            <a:r>
              <a:rPr lang="en-US" altLang="en-US" sz="3200" b="0" kern="0" dirty="0" err="1">
                <a:latin typeface="Calibri" panose="020F0502020204030204" pitchFamily="34" charset="0"/>
                <a:cs typeface="Calibri" panose="020F0502020204030204" pitchFamily="34" charset="0"/>
              </a:rPr>
              <a:t>inflação</a:t>
            </a:r>
            <a:r>
              <a:rPr lang="en-US" altLang="en-US" sz="3200" b="0" kern="0" dirty="0">
                <a:latin typeface="Calibri" panose="020F0502020204030204" pitchFamily="34" charset="0"/>
                <a:cs typeface="Calibri" panose="020F0502020204030204" pitchFamily="34" charset="0"/>
              </a:rPr>
              <a:t> e a base </a:t>
            </a:r>
            <a:r>
              <a:rPr lang="en-US" altLang="en-US" sz="3200" b="0" kern="0" dirty="0" err="1">
                <a:latin typeface="Calibri" panose="020F0502020204030204" pitchFamily="34" charset="0"/>
                <a:cs typeface="Calibri" panose="020F0502020204030204" pitchFamily="34" charset="0"/>
              </a:rPr>
              <a:t>tributária</a:t>
            </a:r>
            <a:r>
              <a:rPr lang="en-US" altLang="en-US" sz="3200" b="0" kern="0" dirty="0">
                <a:latin typeface="Calibri" panose="020F0502020204030204" pitchFamily="34" charset="0"/>
                <a:cs typeface="Calibri" panose="020F0502020204030204" pitchFamily="34" charset="0"/>
              </a:rPr>
              <a:t> é a  </a:t>
            </a:r>
            <a:r>
              <a:rPr lang="en-US" altLang="en-US" sz="3200" b="0" kern="0" dirty="0" err="1">
                <a:latin typeface="Calibri" panose="020F0502020204030204" pitchFamily="34" charset="0"/>
                <a:cs typeface="Calibri" panose="020F0502020204030204" pitchFamily="34" charset="0"/>
              </a:rPr>
              <a:t>moeda</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em</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poder</a:t>
            </a:r>
            <a:r>
              <a:rPr lang="en-US" altLang="en-US" sz="3200" b="0" kern="0" dirty="0">
                <a:latin typeface="Calibri" panose="020F0502020204030204" pitchFamily="34" charset="0"/>
                <a:cs typeface="Calibri" panose="020F0502020204030204" pitchFamily="34" charset="0"/>
              </a:rPr>
              <a:t>  do  </a:t>
            </a:r>
            <a:r>
              <a:rPr lang="en-US" altLang="en-US" sz="3200" b="0" kern="0" dirty="0" err="1">
                <a:latin typeface="Calibri" panose="020F0502020204030204" pitchFamily="34" charset="0"/>
                <a:cs typeface="Calibri" panose="020F0502020204030204" pitchFamily="34" charset="0"/>
              </a:rPr>
              <a:t>público</a:t>
            </a:r>
            <a:r>
              <a:rPr lang="en-US" altLang="en-US" sz="3200" b="0" kern="0" dirty="0">
                <a:latin typeface="Calibri" panose="020F0502020204030204" pitchFamily="34" charset="0"/>
                <a:cs typeface="Calibri" panose="020F0502020204030204" pitchFamily="34" charset="0"/>
              </a:rPr>
              <a:t>,  que  se  </a:t>
            </a:r>
            <a:r>
              <a:rPr lang="en-US" altLang="en-US" sz="3200" b="0" kern="0" dirty="0" err="1">
                <a:latin typeface="Calibri" panose="020F0502020204030204" pitchFamily="34" charset="0"/>
                <a:cs typeface="Calibri" panose="020F0502020204030204" pitchFamily="34" charset="0"/>
              </a:rPr>
              <a:t>desvaloriza</a:t>
            </a:r>
            <a:r>
              <a:rPr lang="en-US" altLang="en-US" sz="3200" b="0" kern="0" dirty="0">
                <a:latin typeface="Calibri" panose="020F0502020204030204" pitchFamily="34" charset="0"/>
                <a:cs typeface="Calibri" panose="020F0502020204030204" pitchFamily="34" charset="0"/>
              </a:rPr>
              <a:t>  a  </a:t>
            </a:r>
            <a:r>
              <a:rPr lang="en-US" altLang="en-US" sz="3200" b="0" kern="0" dirty="0" err="1">
                <a:latin typeface="Calibri" panose="020F0502020204030204" pitchFamily="34" charset="0"/>
                <a:cs typeface="Calibri" panose="020F0502020204030204" pitchFamily="34" charset="0"/>
              </a:rPr>
              <a:t>cada</a:t>
            </a:r>
            <a:r>
              <a:rPr lang="en-US" altLang="en-US" sz="3200" b="0" kern="0" dirty="0">
                <a:latin typeface="Calibri" panose="020F0502020204030204" pitchFamily="34" charset="0"/>
                <a:cs typeface="Calibri" panose="020F0502020204030204" pitchFamily="34" charset="0"/>
              </a:rPr>
              <a:t>  nova </a:t>
            </a:r>
            <a:r>
              <a:rPr lang="en-US" altLang="en-US" sz="3200" b="0" kern="0" dirty="0" err="1">
                <a:latin typeface="Calibri" panose="020F0502020204030204" pitchFamily="34" charset="0"/>
                <a:cs typeface="Calibri" panose="020F0502020204030204" pitchFamily="34" charset="0"/>
              </a:rPr>
              <a:t>emissão</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monetária</a:t>
            </a:r>
            <a:r>
              <a:rPr lang="en-US" altLang="en-US" sz="3200" b="0" kern="0" dirty="0">
                <a:latin typeface="Calibri" panose="020F0502020204030204" pitchFamily="34" charset="0"/>
                <a:cs typeface="Calibri" panose="020F0502020204030204" pitchFamily="34" charset="0"/>
              </a:rPr>
              <a:t>, que </a:t>
            </a:r>
            <a:r>
              <a:rPr lang="en-US" altLang="en-US" sz="3200" b="0" kern="0" dirty="0" err="1">
                <a:latin typeface="Calibri" panose="020F0502020204030204" pitchFamily="34" charset="0"/>
                <a:cs typeface="Calibri" panose="020F0502020204030204" pitchFamily="34" charset="0"/>
              </a:rPr>
              <a:t>gera</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inflação</a:t>
            </a:r>
            <a:r>
              <a:rPr lang="en-US" altLang="en-US" sz="3200" b="0" kern="0" dirty="0">
                <a:latin typeface="Calibri" panose="020F0502020204030204" pitchFamily="34" charset="0"/>
                <a:cs typeface="Calibri" panose="020F0502020204030204" pitchFamily="34" charset="0"/>
              </a:rPr>
              <a:t>.  </a:t>
            </a:r>
          </a:p>
          <a:p>
            <a:pPr lvl="1" algn="just">
              <a:buFont typeface="Arial" panose="020B0604020202020204" pitchFamily="34" charset="0"/>
              <a:buChar char="•"/>
            </a:pPr>
            <a:r>
              <a:rPr lang="en-US" altLang="en-US" sz="3000" b="0" kern="0" dirty="0">
                <a:latin typeface="Calibri" panose="020F0502020204030204" pitchFamily="34" charset="0"/>
                <a:cs typeface="Calibri" panose="020F0502020204030204" pitchFamily="34" charset="0"/>
              </a:rPr>
              <a:t>Logo, a </a:t>
            </a:r>
            <a:r>
              <a:rPr lang="en-US" altLang="en-US" sz="3000" b="0" kern="0" dirty="0" err="1">
                <a:latin typeface="Calibri" panose="020F0502020204030204" pitchFamily="34" charset="0"/>
                <a:cs typeface="Calibri" panose="020F0502020204030204" pitchFamily="34" charset="0"/>
              </a:rPr>
              <a:t>arrecadação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cresce</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até</a:t>
            </a:r>
            <a:r>
              <a:rPr lang="en-US" altLang="en-US" sz="3000" b="0" kern="0" dirty="0">
                <a:latin typeface="Calibri" panose="020F0502020204030204" pitchFamily="34" charset="0"/>
                <a:cs typeface="Calibri" panose="020F0502020204030204" pitchFamily="34" charset="0"/>
              </a:rPr>
              <a:t> o </a:t>
            </a:r>
            <a:r>
              <a:rPr lang="en-US" altLang="en-US" sz="3000" b="0" kern="0" dirty="0" err="1">
                <a:latin typeface="Calibri" panose="020F0502020204030204" pitchFamily="34" charset="0"/>
                <a:cs typeface="Calibri" panose="020F0502020204030204" pitchFamily="34" charset="0"/>
              </a:rPr>
              <a:t>ponto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em</a:t>
            </a:r>
            <a:r>
              <a:rPr lang="en-US" altLang="en-US" sz="3000" b="0" kern="0" dirty="0">
                <a:latin typeface="Calibri" panose="020F0502020204030204" pitchFamily="34" charset="0"/>
                <a:cs typeface="Calibri" panose="020F0502020204030204" pitchFamily="34" charset="0"/>
              </a:rPr>
              <a:t> que a  </a:t>
            </a:r>
            <a:r>
              <a:rPr lang="en-US" altLang="en-US" sz="3000" b="0" kern="0" dirty="0" err="1">
                <a:latin typeface="Calibri" panose="020F0502020204030204" pitchFamily="34" charset="0"/>
                <a:cs typeface="Calibri" panose="020F0502020204030204" pitchFamily="34" charset="0"/>
              </a:rPr>
              <a:t>elasticidade</a:t>
            </a:r>
            <a:r>
              <a:rPr lang="en-US" altLang="en-US" sz="3000" b="0" kern="0" dirty="0">
                <a:latin typeface="Calibri" panose="020F0502020204030204" pitchFamily="34" charset="0"/>
                <a:cs typeface="Calibri" panose="020F0502020204030204" pitchFamily="34" charset="0"/>
              </a:rPr>
              <a:t> da </a:t>
            </a:r>
            <a:r>
              <a:rPr lang="en-US" altLang="en-US" sz="3000" b="0" kern="0" dirty="0" err="1">
                <a:latin typeface="Calibri" panose="020F0502020204030204" pitchFamily="34" charset="0"/>
                <a:cs typeface="Calibri" panose="020F0502020204030204" pitchFamily="34" charset="0"/>
              </a:rPr>
              <a:t>demanda</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por</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moeda</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em</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relação</a:t>
            </a:r>
            <a:r>
              <a:rPr lang="en-US" altLang="en-US" sz="3000" b="0" kern="0" dirty="0">
                <a:latin typeface="Calibri" panose="020F0502020204030204" pitchFamily="34" charset="0"/>
                <a:cs typeface="Calibri" panose="020F0502020204030204" pitchFamily="34" charset="0"/>
              </a:rPr>
              <a:t> à taxa de </a:t>
            </a:r>
            <a:r>
              <a:rPr lang="en-US" altLang="en-US" sz="3000" b="0" kern="0" dirty="0" err="1">
                <a:latin typeface="Calibri" panose="020F0502020204030204" pitchFamily="34" charset="0"/>
                <a:cs typeface="Calibri" panose="020F0502020204030204" pitchFamily="34" charset="0"/>
              </a:rPr>
              <a:t>inflação</a:t>
            </a:r>
            <a:r>
              <a:rPr lang="en-US" altLang="en-US" sz="3000" b="0" kern="0" dirty="0">
                <a:latin typeface="Calibri" panose="020F0502020204030204" pitchFamily="34" charset="0"/>
                <a:cs typeface="Calibri" panose="020F0502020204030204" pitchFamily="34" charset="0"/>
              </a:rPr>
              <a:t> é </a:t>
            </a:r>
            <a:r>
              <a:rPr lang="en-US" altLang="en-US" sz="3000" b="0" kern="0" dirty="0" err="1">
                <a:latin typeface="Calibri" panose="020F0502020204030204" pitchFamily="34" charset="0"/>
                <a:cs typeface="Calibri" panose="020F0502020204030204" pitchFamily="34" charset="0"/>
              </a:rPr>
              <a:t>menor</a:t>
            </a:r>
            <a:r>
              <a:rPr lang="en-US" altLang="en-US" sz="3000" b="0" kern="0" dirty="0">
                <a:latin typeface="Calibri" panose="020F0502020204030204" pitchFamily="34" charset="0"/>
                <a:cs typeface="Calibri" panose="020F0502020204030204" pitchFamily="34" charset="0"/>
              </a:rPr>
              <a:t> que 1. </a:t>
            </a:r>
          </a:p>
        </p:txBody>
      </p:sp>
      <p:sp>
        <p:nvSpPr>
          <p:cNvPr id="4" name="Espaço Reservado para Conteúdo 2">
            <a:extLst>
              <a:ext uri="{FF2B5EF4-FFF2-40B4-BE49-F238E27FC236}">
                <a16:creationId xmlns:a16="http://schemas.microsoft.com/office/drawing/2014/main" id="{130C2117-F722-1C89-C77D-9FFC8B46FFB7}"/>
              </a:ext>
            </a:extLst>
          </p:cNvPr>
          <p:cNvSpPr txBox="1">
            <a:spLocks/>
          </p:cNvSpPr>
          <p:nvPr/>
        </p:nvSpPr>
        <p:spPr>
          <a:xfrm>
            <a:off x="152400" y="3886200"/>
            <a:ext cx="11734800" cy="25908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en-US" altLang="en-US" sz="3200" b="0" kern="0" dirty="0">
                <a:latin typeface="Calibri" panose="020F0502020204030204" pitchFamily="34" charset="0"/>
                <a:cs typeface="Calibri" panose="020F0502020204030204" pitchFamily="34" charset="0"/>
              </a:rPr>
              <a:t>No </a:t>
            </a:r>
            <a:r>
              <a:rPr lang="en-US" altLang="en-US" sz="3200" b="0" kern="0" dirty="0" err="1">
                <a:latin typeface="Calibri" panose="020F0502020204030204" pitchFamily="34" charset="0"/>
                <a:cs typeface="Calibri" panose="020F0502020204030204" pitchFamily="34" charset="0"/>
              </a:rPr>
              <a:t>caso</a:t>
            </a:r>
            <a:r>
              <a:rPr lang="en-US" altLang="en-US" sz="3200" b="0" kern="0" dirty="0">
                <a:latin typeface="Calibri" panose="020F0502020204030204" pitchFamily="34" charset="0"/>
                <a:cs typeface="Calibri" panose="020F0502020204030204" pitchFamily="34" charset="0"/>
              </a:rPr>
              <a:t> do </a:t>
            </a:r>
            <a:r>
              <a:rPr lang="en-US" altLang="en-US" sz="3200" b="0" kern="0" dirty="0" err="1">
                <a:latin typeface="Calibri" panose="020F0502020204030204" pitchFamily="34" charset="0"/>
                <a:cs typeface="Calibri" panose="020F0502020204030204" pitchFamily="34" charset="0"/>
              </a:rPr>
              <a:t>imposto</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inflacionário</a:t>
            </a:r>
            <a:r>
              <a:rPr lang="en-US" altLang="en-US" sz="3200" b="0" kern="0" dirty="0">
                <a:latin typeface="Calibri" panose="020F0502020204030204" pitchFamily="34" charset="0"/>
                <a:cs typeface="Calibri" panose="020F0502020204030204" pitchFamily="34" charset="0"/>
              </a:rPr>
              <a:t>, a </a:t>
            </a:r>
            <a:r>
              <a:rPr lang="en-US" altLang="en-US" sz="3200" b="0" kern="0" dirty="0" err="1">
                <a:latin typeface="Calibri" panose="020F0502020204030204" pitchFamily="34" charset="0"/>
                <a:cs typeface="Calibri" panose="020F0502020204030204" pitchFamily="34" charset="0"/>
              </a:rPr>
              <a:t>partir</a:t>
            </a:r>
            <a:r>
              <a:rPr lang="en-US" altLang="en-US" sz="3200" b="0" kern="0" dirty="0">
                <a:latin typeface="Calibri" panose="020F0502020204030204" pitchFamily="34" charset="0"/>
                <a:cs typeface="Calibri" panose="020F0502020204030204" pitchFamily="34" charset="0"/>
              </a:rPr>
              <a:t> de </a:t>
            </a:r>
            <a:r>
              <a:rPr lang="en-US" altLang="en-US" sz="3200" b="0" kern="0" dirty="0" err="1">
                <a:latin typeface="Calibri" panose="020F0502020204030204" pitchFamily="34" charset="0"/>
                <a:cs typeface="Calibri" panose="020F0502020204030204" pitchFamily="34" charset="0"/>
              </a:rPr>
              <a:t>certa</a:t>
            </a:r>
            <a:r>
              <a:rPr lang="en-US" altLang="en-US" sz="3200" b="0" kern="0" dirty="0">
                <a:latin typeface="Calibri" panose="020F0502020204030204" pitchFamily="34" charset="0"/>
                <a:cs typeface="Calibri" panose="020F0502020204030204" pitchFamily="34" charset="0"/>
              </a:rPr>
              <a:t> taxa de </a:t>
            </a:r>
            <a:r>
              <a:rPr lang="en-US" altLang="en-US" sz="3200" b="0" kern="0" dirty="0" err="1">
                <a:latin typeface="Calibri" panose="020F0502020204030204" pitchFamily="34" charset="0"/>
                <a:cs typeface="Calibri" panose="020F0502020204030204" pitchFamily="34" charset="0"/>
              </a:rPr>
              <a:t>inflação</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muito</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elevada</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novos</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aumentos</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nessa</a:t>
            </a:r>
            <a:r>
              <a:rPr lang="en-US" altLang="en-US" sz="3200" b="0" kern="0" dirty="0">
                <a:latin typeface="Calibri" panose="020F0502020204030204" pitchFamily="34" charset="0"/>
                <a:cs typeface="Calibri" panose="020F0502020204030204" pitchFamily="34" charset="0"/>
              </a:rPr>
              <a:t> taxa </a:t>
            </a:r>
            <a:r>
              <a:rPr lang="en-US" altLang="en-US" sz="3200" b="0" kern="0" dirty="0" err="1">
                <a:latin typeface="Calibri" panose="020F0502020204030204" pitchFamily="34" charset="0"/>
                <a:cs typeface="Calibri" panose="020F0502020204030204" pitchFamily="34" charset="0"/>
              </a:rPr>
              <a:t>não</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devem</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reduzir</a:t>
            </a:r>
            <a:r>
              <a:rPr lang="en-US" altLang="en-US" sz="3200" b="0" kern="0" dirty="0">
                <a:latin typeface="Calibri" panose="020F0502020204030204" pitchFamily="34" charset="0"/>
                <a:cs typeface="Calibri" panose="020F0502020204030204" pitchFamily="34" charset="0"/>
              </a:rPr>
              <a:t> a </a:t>
            </a:r>
            <a:r>
              <a:rPr lang="en-US" altLang="en-US" sz="3200" b="0" kern="0" dirty="0" err="1">
                <a:latin typeface="Calibri" panose="020F0502020204030204" pitchFamily="34" charset="0"/>
                <a:cs typeface="Calibri" panose="020F0502020204030204" pitchFamily="34" charset="0"/>
              </a:rPr>
              <a:t>arrecadação</a:t>
            </a:r>
            <a:r>
              <a:rPr lang="en-US" altLang="en-US" sz="3200" b="0" kern="0" dirty="0">
                <a:latin typeface="Calibri" panose="020F0502020204030204" pitchFamily="34" charset="0"/>
                <a:cs typeface="Calibri" panose="020F0502020204030204" pitchFamily="34" charset="0"/>
              </a:rPr>
              <a:t> do </a:t>
            </a:r>
            <a:r>
              <a:rPr lang="en-US" altLang="en-US" sz="3200" b="0" kern="0" dirty="0" err="1">
                <a:latin typeface="Calibri" panose="020F0502020204030204" pitchFamily="34" charset="0"/>
                <a:cs typeface="Calibri" panose="020F0502020204030204" pitchFamily="34" charset="0"/>
              </a:rPr>
              <a:t>imposto</a:t>
            </a:r>
            <a:r>
              <a:rPr lang="en-US" altLang="en-US" sz="3200" b="0" kern="0" dirty="0">
                <a:latin typeface="Calibri" panose="020F0502020204030204" pitchFamily="34" charset="0"/>
                <a:cs typeface="Calibri" panose="020F0502020204030204" pitchFamily="34" charset="0"/>
              </a:rPr>
              <a:t> </a:t>
            </a:r>
            <a:r>
              <a:rPr lang="en-US" altLang="en-US" sz="3200" b="0" kern="0" dirty="0" err="1">
                <a:latin typeface="Calibri" panose="020F0502020204030204" pitchFamily="34" charset="0"/>
                <a:cs typeface="Calibri" panose="020F0502020204030204" pitchFamily="34" charset="0"/>
              </a:rPr>
              <a:t>inflacionário</a:t>
            </a:r>
            <a:r>
              <a:rPr lang="en-US" altLang="en-US" sz="3200" b="0" kern="0" dirty="0">
                <a:latin typeface="Calibri" panose="020F0502020204030204" pitchFamily="34" charset="0"/>
                <a:cs typeface="Calibri" panose="020F0502020204030204" pitchFamily="34" charset="0"/>
              </a:rPr>
              <a:t>.</a:t>
            </a:r>
          </a:p>
          <a:p>
            <a:pPr lvl="1" algn="just">
              <a:buFont typeface="Arial" panose="020B0604020202020204" pitchFamily="34" charset="0"/>
              <a:buChar char="•"/>
            </a:pPr>
            <a:r>
              <a:rPr lang="en-US" altLang="en-US" sz="3000" b="0" kern="0" dirty="0" err="1">
                <a:latin typeface="Calibri" panose="020F0502020204030204" pitchFamily="34" charset="0"/>
                <a:cs typeface="Calibri" panose="020F0502020204030204" pitchFamily="34" charset="0"/>
              </a:rPr>
              <a:t>Não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há</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como</a:t>
            </a:r>
            <a:r>
              <a:rPr lang="en-US" altLang="en-US" sz="3000" b="0" kern="0" dirty="0">
                <a:latin typeface="Calibri" panose="020F0502020204030204" pitchFamily="34" charset="0"/>
                <a:cs typeface="Calibri" panose="020F0502020204030204" pitchFamily="34" charset="0"/>
              </a:rPr>
              <a:t> a </a:t>
            </a:r>
            <a:r>
              <a:rPr lang="en-US" altLang="en-US" sz="3000" b="0" kern="0" dirty="0" err="1">
                <a:latin typeface="Calibri" panose="020F0502020204030204" pitchFamily="34" charset="0"/>
                <a:cs typeface="Calibri" panose="020F0502020204030204" pitchFamily="34" charset="0"/>
              </a:rPr>
              <a:t>demanda</a:t>
            </a:r>
            <a:r>
              <a:rPr lang="en-US" altLang="en-US" sz="3000" b="0" kern="0" dirty="0">
                <a:latin typeface="Calibri" panose="020F0502020204030204" pitchFamily="34" charset="0"/>
                <a:cs typeface="Calibri" panose="020F0502020204030204" pitchFamily="34" charset="0"/>
              </a:rPr>
              <a:t> real </a:t>
            </a:r>
            <a:r>
              <a:rPr lang="en-US" altLang="en-US" sz="3000" b="0" kern="0" dirty="0" err="1">
                <a:latin typeface="Calibri" panose="020F0502020204030204" pitchFamily="34" charset="0"/>
                <a:cs typeface="Calibri" panose="020F0502020204030204" pitchFamily="34" charset="0"/>
              </a:rPr>
              <a:t>por</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moeda</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cair</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mais</a:t>
            </a:r>
            <a:r>
              <a:rPr lang="en-US" altLang="en-US" sz="3000" b="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0943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D13DD68-8447-9E74-90A8-D5669FE966F3}"/>
              </a:ext>
            </a:extLst>
          </p:cNvPr>
          <p:cNvSpPr txBox="1">
            <a:spLocks noChangeArrowheads="1"/>
          </p:cNvSpPr>
          <p:nvPr/>
        </p:nvSpPr>
        <p:spPr>
          <a:xfrm>
            <a:off x="381000" y="304800"/>
            <a:ext cx="114300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en-US" altLang="en-US" sz="4800" b="1" kern="0" dirty="0">
                <a:solidFill>
                  <a:schemeClr val="tx1"/>
                </a:solidFill>
                <a:latin typeface="Calibri" panose="020F0502020204030204" pitchFamily="34" charset="0"/>
                <a:cs typeface="Calibri" panose="020F0502020204030204" pitchFamily="34" charset="0"/>
              </a:rPr>
              <a:t>A Curva de Laffer e o </a:t>
            </a:r>
            <a:r>
              <a:rPr lang="en-US" altLang="en-US" sz="4800" b="1" kern="0" dirty="0" err="1">
                <a:solidFill>
                  <a:schemeClr val="tx1"/>
                </a:solidFill>
                <a:latin typeface="Calibri" panose="020F0502020204030204" pitchFamily="34" charset="0"/>
                <a:cs typeface="Calibri" panose="020F0502020204030204" pitchFamily="34" charset="0"/>
              </a:rPr>
              <a:t>Imposto</a:t>
            </a:r>
            <a:r>
              <a:rPr lang="en-US" altLang="en-US" sz="4800" b="1" kern="0" dirty="0">
                <a:solidFill>
                  <a:schemeClr val="tx1"/>
                </a:solidFill>
                <a:latin typeface="Calibri" panose="020F0502020204030204" pitchFamily="34" charset="0"/>
                <a:cs typeface="Calibri" panose="020F0502020204030204" pitchFamily="34" charset="0"/>
              </a:rPr>
              <a:t> </a:t>
            </a:r>
            <a:r>
              <a:rPr lang="en-US" altLang="en-US" sz="4800" b="1" kern="0" dirty="0" err="1">
                <a:solidFill>
                  <a:schemeClr val="tx1"/>
                </a:solidFill>
                <a:latin typeface="Calibri" panose="020F0502020204030204" pitchFamily="34" charset="0"/>
                <a:cs typeface="Calibri" panose="020F0502020204030204" pitchFamily="34" charset="0"/>
              </a:rPr>
              <a:t>Inflacionário</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6723FA3F-9FFB-5949-2153-82CF77298FF2}"/>
              </a:ext>
            </a:extLst>
          </p:cNvPr>
          <p:cNvSpPr txBox="1">
            <a:spLocks/>
          </p:cNvSpPr>
          <p:nvPr/>
        </p:nvSpPr>
        <p:spPr>
          <a:xfrm>
            <a:off x="152400" y="1219200"/>
            <a:ext cx="11811000" cy="38862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en-US" altLang="en-US" sz="3000" kern="0" dirty="0">
                <a:latin typeface="Calibri" panose="020F0502020204030204" pitchFamily="34" charset="0"/>
                <a:cs typeface="Calibri" panose="020F0502020204030204" pitchFamily="34" charset="0"/>
              </a:rPr>
              <a:t>A </a:t>
            </a:r>
            <a:r>
              <a:rPr lang="en-US" altLang="en-US" sz="3000" kern="0" dirty="0" err="1">
                <a:latin typeface="Calibri" panose="020F0502020204030204" pitchFamily="34" charset="0"/>
                <a:cs typeface="Calibri" panose="020F0502020204030204" pitchFamily="34" charset="0"/>
              </a:rPr>
              <a:t>dinâmica</a:t>
            </a:r>
            <a:r>
              <a:rPr lang="en-US" altLang="en-US" sz="3000" kern="0" dirty="0">
                <a:latin typeface="Calibri" panose="020F0502020204030204" pitchFamily="34" charset="0"/>
                <a:cs typeface="Calibri" panose="020F0502020204030204" pitchFamily="34" charset="0"/>
              </a:rPr>
              <a:t> </a:t>
            </a:r>
            <a:r>
              <a:rPr lang="en-US" altLang="en-US" sz="3000" kern="0" dirty="0" err="1">
                <a:latin typeface="Calibri" panose="020F0502020204030204" pitchFamily="34" charset="0"/>
                <a:cs typeface="Calibri" panose="020F0502020204030204" pitchFamily="34" charset="0"/>
              </a:rPr>
              <a:t>inflacionária</a:t>
            </a:r>
            <a:r>
              <a:rPr lang="en-US" altLang="en-US" sz="3000" kern="0" dirty="0">
                <a:latin typeface="Calibri" panose="020F0502020204030204" pitchFamily="34" charset="0"/>
                <a:cs typeface="Calibri" panose="020F0502020204030204" pitchFamily="34" charset="0"/>
              </a:rPr>
              <a:t> no </a:t>
            </a:r>
            <a:r>
              <a:rPr lang="en-US" altLang="en-US" sz="3000" kern="0" dirty="0" err="1">
                <a:latin typeface="Calibri" panose="020F0502020204030204" pitchFamily="34" charset="0"/>
                <a:cs typeface="Calibri" panose="020F0502020204030204" pitchFamily="34" charset="0"/>
              </a:rPr>
              <a:t>início</a:t>
            </a:r>
            <a:r>
              <a:rPr lang="en-US" altLang="en-US" sz="3000" kern="0" dirty="0">
                <a:latin typeface="Calibri" panose="020F0502020204030204" pitchFamily="34" charset="0"/>
                <a:cs typeface="Calibri" panose="020F0502020204030204" pitchFamily="34" charset="0"/>
              </a:rPr>
              <a:t> da </a:t>
            </a:r>
            <a:r>
              <a:rPr lang="en-US" altLang="en-US" sz="3000" kern="0" dirty="0" err="1">
                <a:latin typeface="Calibri" panose="020F0502020204030204" pitchFamily="34" charset="0"/>
                <a:cs typeface="Calibri" panose="020F0502020204030204" pitchFamily="34" charset="0"/>
              </a:rPr>
              <a:t>década</a:t>
            </a:r>
            <a:r>
              <a:rPr lang="en-US" altLang="en-US" sz="3000" kern="0" dirty="0">
                <a:latin typeface="Calibri" panose="020F0502020204030204" pitchFamily="34" charset="0"/>
                <a:cs typeface="Calibri" panose="020F0502020204030204" pitchFamily="34" charset="0"/>
              </a:rPr>
              <a:t> de 1980.</a:t>
            </a:r>
          </a:p>
          <a:p>
            <a:pPr algn="just">
              <a:buFont typeface="Arial" panose="020B0604020202020204" pitchFamily="34" charset="0"/>
              <a:buChar char="•"/>
            </a:pPr>
            <a:r>
              <a:rPr lang="en-US" altLang="en-US" sz="3000" b="0" kern="0" dirty="0">
                <a:latin typeface="Calibri" panose="020F0502020204030204" pitchFamily="34" charset="0"/>
                <a:cs typeface="Calibri" panose="020F0502020204030204" pitchFamily="34" charset="0"/>
              </a:rPr>
              <a:t>A </a:t>
            </a:r>
            <a:r>
              <a:rPr lang="en-US" altLang="en-US" sz="3000" b="0" kern="0" dirty="0" err="1">
                <a:latin typeface="Calibri" panose="020F0502020204030204" pitchFamily="34" charset="0"/>
                <a:cs typeface="Calibri" panose="020F0502020204030204" pitchFamily="34" charset="0"/>
              </a:rPr>
              <a:t>elevação</a:t>
            </a:r>
            <a:r>
              <a:rPr lang="en-US" altLang="en-US" sz="3000" b="0" kern="0" dirty="0">
                <a:latin typeface="Calibri" panose="020F0502020204030204" pitchFamily="34" charset="0"/>
                <a:cs typeface="Calibri" panose="020F0502020204030204" pitchFamily="34" charset="0"/>
              </a:rPr>
              <a:t> da </a:t>
            </a:r>
            <a:r>
              <a:rPr lang="en-US" altLang="en-US" sz="3000" b="0" kern="0" dirty="0" err="1">
                <a:latin typeface="Calibri" panose="020F0502020204030204" pitchFamily="34" charset="0"/>
                <a:cs typeface="Calibri" panose="020F0502020204030204" pitchFamily="34" charset="0"/>
              </a:rPr>
              <a:t>inflação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elevou</a:t>
            </a:r>
            <a:r>
              <a:rPr lang="en-US" altLang="en-US" sz="3000" b="0" kern="0" dirty="0">
                <a:latin typeface="Calibri" panose="020F0502020204030204" pitchFamily="34" charset="0"/>
                <a:cs typeface="Calibri" panose="020F0502020204030204" pitchFamily="34" charset="0"/>
              </a:rPr>
              <a:t> a </a:t>
            </a:r>
            <a:r>
              <a:rPr lang="en-US" altLang="en-US" sz="3000" b="0" kern="0" dirty="0" err="1">
                <a:latin typeface="Calibri" panose="020F0502020204030204" pitchFamily="34" charset="0"/>
                <a:cs typeface="Calibri" panose="020F0502020204030204" pitchFamily="34" charset="0"/>
              </a:rPr>
              <a:t>arrecadaçãodo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imposto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inflacionário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até</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certo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ponto</a:t>
            </a:r>
            <a:r>
              <a:rPr lang="en-US" altLang="en-US" sz="3000" b="0" kern="0" dirty="0">
                <a:latin typeface="Calibri" panose="020F0502020204030204" pitchFamily="34" charset="0"/>
                <a:cs typeface="Calibri" panose="020F0502020204030204" pitchFamily="34" charset="0"/>
              </a:rPr>
              <a:t>. Em </a:t>
            </a:r>
            <a:r>
              <a:rPr lang="en-US" altLang="en-US" sz="3000" b="0" kern="0" dirty="0" err="1">
                <a:latin typeface="Calibri" panose="020F0502020204030204" pitchFamily="34" charset="0"/>
                <a:cs typeface="Calibri" panose="020F0502020204030204" pitchFamily="34" charset="0"/>
              </a:rPr>
              <a:t>algum</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momento</a:t>
            </a:r>
            <a:r>
              <a:rPr lang="en-US" altLang="en-US" sz="3000" b="0" kern="0" dirty="0">
                <a:latin typeface="Calibri" panose="020F0502020204030204" pitchFamily="34" charset="0"/>
                <a:cs typeface="Calibri" panose="020F0502020204030204" pitchFamily="34" charset="0"/>
              </a:rPr>
              <a:t>, a </a:t>
            </a:r>
            <a:r>
              <a:rPr lang="en-US" altLang="en-US" sz="3000" b="0" kern="0" dirty="0" err="1">
                <a:latin typeface="Calibri" panose="020F0502020204030204" pitchFamily="34" charset="0"/>
                <a:cs typeface="Calibri" panose="020F0502020204030204" pitchFamily="34" charset="0"/>
              </a:rPr>
              <a:t>demanda</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por</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moeda</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diminuiu</a:t>
            </a:r>
            <a:r>
              <a:rPr lang="en-US" altLang="en-US" sz="3000" b="0" kern="0" dirty="0">
                <a:latin typeface="Calibri" panose="020F0502020204030204" pitchFamily="34" charset="0"/>
                <a:cs typeface="Calibri" panose="020F0502020204030204" pitchFamily="34" charset="0"/>
              </a:rPr>
              <a:t> fortemente, </a:t>
            </a:r>
            <a:r>
              <a:rPr lang="en-US" altLang="en-US" sz="3000" b="0" kern="0" dirty="0" err="1">
                <a:latin typeface="Calibri" panose="020F0502020204030204" pitchFamily="34" charset="0"/>
                <a:cs typeface="Calibri" panose="020F0502020204030204" pitchFamily="34" charset="0"/>
              </a:rPr>
              <a:t>diminuindo</a:t>
            </a:r>
            <a:r>
              <a:rPr lang="en-US" altLang="en-US" sz="3000" b="0" kern="0" dirty="0">
                <a:latin typeface="Calibri" panose="020F0502020204030204" pitchFamily="34" charset="0"/>
                <a:cs typeface="Calibri" panose="020F0502020204030204" pitchFamily="34" charset="0"/>
              </a:rPr>
              <a:t> a </a:t>
            </a:r>
            <a:r>
              <a:rPr lang="en-US" altLang="en-US" sz="3000" b="0" kern="0" dirty="0" err="1">
                <a:latin typeface="Calibri" panose="020F0502020204030204" pitchFamily="34" charset="0"/>
                <a:cs typeface="Calibri" panose="020F0502020204030204" pitchFamily="34" charset="0"/>
              </a:rPr>
              <a:t>incidência</a:t>
            </a:r>
            <a:r>
              <a:rPr lang="en-US" altLang="en-US" sz="3000" b="0" kern="0" dirty="0">
                <a:latin typeface="Calibri" panose="020F0502020204030204" pitchFamily="34" charset="0"/>
                <a:cs typeface="Calibri" panose="020F0502020204030204" pitchFamily="34" charset="0"/>
              </a:rPr>
              <a:t> do </a:t>
            </a:r>
            <a:r>
              <a:rPr lang="en-US" altLang="en-US" sz="3000" b="0" kern="0" dirty="0" err="1">
                <a:latin typeface="Calibri" panose="020F0502020204030204" pitchFamily="34" charset="0"/>
                <a:cs typeface="Calibri" panose="020F0502020204030204" pitchFamily="34" charset="0"/>
              </a:rPr>
              <a:t>imposto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inflacionário</a:t>
            </a:r>
            <a:r>
              <a:rPr lang="en-US" altLang="en-US" sz="3000" b="0" kern="0" dirty="0">
                <a:latin typeface="Calibri" panose="020F0502020204030204" pitchFamily="34" charset="0"/>
                <a:cs typeface="Calibri" panose="020F0502020204030204" pitchFamily="34" charset="0"/>
              </a:rPr>
              <a:t>.</a:t>
            </a:r>
          </a:p>
          <a:p>
            <a:pPr algn="just">
              <a:buFont typeface="Arial" panose="020B0604020202020204" pitchFamily="34" charset="0"/>
              <a:buChar char="•"/>
            </a:pPr>
            <a:r>
              <a:rPr lang="en-US" altLang="en-US" sz="3000" b="0" kern="0" dirty="0">
                <a:latin typeface="Calibri" panose="020F0502020204030204" pitchFamily="34" charset="0"/>
                <a:cs typeface="Calibri" panose="020F0502020204030204" pitchFamily="34" charset="0"/>
              </a:rPr>
              <a:t>Se o </a:t>
            </a:r>
            <a:r>
              <a:rPr lang="en-US" altLang="en-US" sz="3000" b="0" kern="0" dirty="0" err="1">
                <a:latin typeface="Calibri" panose="020F0502020204030204" pitchFamily="34" charset="0"/>
                <a:cs typeface="Calibri" panose="020F0502020204030204" pitchFamily="34" charset="0"/>
              </a:rPr>
              <a:t>imposto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inflacionário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necessário</a:t>
            </a:r>
            <a:r>
              <a:rPr lang="en-US" altLang="en-US" sz="3000" b="0" kern="0" dirty="0">
                <a:latin typeface="Calibri" panose="020F0502020204030204" pitchFamily="34" charset="0"/>
                <a:cs typeface="Calibri" panose="020F0502020204030204" pitchFamily="34" charset="0"/>
              </a:rPr>
              <a:t> para </a:t>
            </a:r>
            <a:r>
              <a:rPr lang="en-US" altLang="en-US" sz="3000" b="0" kern="0" dirty="0" err="1">
                <a:latin typeface="Calibri" panose="020F0502020204030204" pitchFamily="34" charset="0"/>
                <a:cs typeface="Calibri" panose="020F0502020204030204" pitchFamily="34" charset="0"/>
              </a:rPr>
              <a:t>financiar</a:t>
            </a:r>
            <a:r>
              <a:rPr lang="en-US" altLang="en-US" sz="3000" b="0" kern="0" dirty="0">
                <a:latin typeface="Calibri" panose="020F0502020204030204" pitchFamily="34" charset="0"/>
                <a:cs typeface="Calibri" panose="020F0502020204030204" pitchFamily="34" charset="0"/>
              </a:rPr>
              <a:t> a </a:t>
            </a:r>
            <a:r>
              <a:rPr lang="en-US" altLang="en-US" sz="3000" b="0" kern="0" dirty="0" err="1">
                <a:latin typeface="Calibri" panose="020F0502020204030204" pitchFamily="34" charset="0"/>
                <a:cs typeface="Calibri" panose="020F0502020204030204" pitchFamily="34" charset="0"/>
              </a:rPr>
              <a:t>parcela</a:t>
            </a:r>
            <a:r>
              <a:rPr lang="en-US" altLang="en-US" sz="3000" b="0" kern="0" dirty="0">
                <a:latin typeface="Calibri" panose="020F0502020204030204" pitchFamily="34" charset="0"/>
                <a:cs typeface="Calibri" panose="020F0502020204030204" pitchFamily="34" charset="0"/>
              </a:rPr>
              <a:t> do </a:t>
            </a:r>
            <a:r>
              <a:rPr lang="en-US" altLang="en-US" sz="3000" b="0" kern="0" dirty="0" err="1">
                <a:latin typeface="Calibri" panose="020F0502020204030204" pitchFamily="34" charset="0"/>
                <a:cs typeface="Calibri" panose="020F0502020204030204" pitchFamily="34" charset="0"/>
              </a:rPr>
              <a:t>déficit</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não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coberta</a:t>
            </a:r>
            <a:r>
              <a:rPr lang="en-US" altLang="en-US" sz="3000" b="0" kern="0" dirty="0">
                <a:latin typeface="Calibri" panose="020F0502020204030204" pitchFamily="34" charset="0"/>
                <a:cs typeface="Calibri" panose="020F0502020204030204" pitchFamily="34" charset="0"/>
              </a:rPr>
              <a:t> pela </a:t>
            </a:r>
            <a:r>
              <a:rPr lang="en-US" altLang="en-US" sz="3000" b="0" kern="0" dirty="0" err="1">
                <a:latin typeface="Calibri" panose="020F0502020204030204" pitchFamily="34" charset="0"/>
                <a:cs typeface="Calibri" panose="020F0502020204030204" pitchFamily="34" charset="0"/>
              </a:rPr>
              <a:t>emissão</a:t>
            </a:r>
            <a:r>
              <a:rPr lang="en-US" altLang="en-US" sz="3000" b="0" kern="0" dirty="0">
                <a:latin typeface="Calibri" panose="020F0502020204030204" pitchFamily="34" charset="0"/>
                <a:cs typeface="Calibri" panose="020F0502020204030204" pitchFamily="34" charset="0"/>
              </a:rPr>
              <a:t> de </a:t>
            </a:r>
            <a:r>
              <a:rPr lang="en-US" altLang="en-US" sz="3000" b="0" kern="0" dirty="0" err="1">
                <a:latin typeface="Calibri" panose="020F0502020204030204" pitchFamily="34" charset="0"/>
                <a:cs typeface="Calibri" panose="020F0502020204030204" pitchFamily="34" charset="0"/>
              </a:rPr>
              <a:t>títulos</a:t>
            </a:r>
            <a:r>
              <a:rPr lang="en-US" altLang="en-US" sz="3000" b="0" kern="0" dirty="0">
                <a:latin typeface="Calibri" panose="020F0502020204030204" pitchFamily="34" charset="0"/>
                <a:cs typeface="Calibri" panose="020F0502020204030204" pitchFamily="34" charset="0"/>
              </a:rPr>
              <a:t> é </a:t>
            </a:r>
            <a:r>
              <a:rPr lang="en-US" altLang="en-US" sz="3000" b="0" kern="0" dirty="0" err="1">
                <a:latin typeface="Calibri" panose="020F0502020204030204" pitchFamily="34" charset="0"/>
                <a:cs typeface="Calibri" panose="020F0502020204030204" pitchFamily="34" charset="0"/>
              </a:rPr>
              <a:t>maior</a:t>
            </a:r>
            <a:r>
              <a:rPr lang="en-US" altLang="en-US" sz="3000" b="0" kern="0" dirty="0">
                <a:latin typeface="Calibri" panose="020F0502020204030204" pitchFamily="34" charset="0"/>
                <a:cs typeface="Calibri" panose="020F0502020204030204" pitchFamily="34" charset="0"/>
              </a:rPr>
              <a:t> que </a:t>
            </a:r>
            <a:r>
              <a:rPr lang="en-US" altLang="en-US" sz="3000" b="0" kern="0" dirty="0" err="1">
                <a:latin typeface="Calibri" panose="020F0502020204030204" pitchFamily="34" charset="0"/>
                <a:cs typeface="Calibri" panose="020F0502020204030204" pitchFamily="34" charset="0"/>
              </a:rPr>
              <a:t>aquela</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representada</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pelo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ponto</a:t>
            </a:r>
            <a:r>
              <a:rPr lang="en-US" altLang="en-US" sz="3000" b="0" kern="0" dirty="0">
                <a:latin typeface="Calibri" panose="020F0502020204030204" pitchFamily="34" charset="0"/>
                <a:cs typeface="Calibri" panose="020F0502020204030204" pitchFamily="34" charset="0"/>
              </a:rPr>
              <a:t> de </a:t>
            </a:r>
            <a:r>
              <a:rPr lang="en-US" altLang="en-US" sz="3000" b="0" kern="0" dirty="0" err="1">
                <a:latin typeface="Calibri" panose="020F0502020204030204" pitchFamily="34" charset="0"/>
                <a:cs typeface="Calibri" panose="020F0502020204030204" pitchFamily="34" charset="0"/>
              </a:rPr>
              <a:t>máximo</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na</a:t>
            </a:r>
            <a:r>
              <a:rPr lang="en-US" altLang="en-US" sz="3000" b="0" kern="0" dirty="0">
                <a:latin typeface="Calibri" panose="020F0502020204030204" pitchFamily="34" charset="0"/>
                <a:cs typeface="Calibri" panose="020F0502020204030204" pitchFamily="34" charset="0"/>
              </a:rPr>
              <a:t> curva de Laffer, a economia </a:t>
            </a:r>
            <a:r>
              <a:rPr lang="en-US" altLang="en-US" sz="3000" b="0" kern="0" dirty="0" err="1">
                <a:latin typeface="Calibri" panose="020F0502020204030204" pitchFamily="34" charset="0"/>
                <a:cs typeface="Calibri" panose="020F0502020204030204" pitchFamily="34" charset="0"/>
              </a:rPr>
              <a:t>deixa</a:t>
            </a:r>
            <a:r>
              <a:rPr lang="en-US" altLang="en-US" sz="3000" b="0" kern="0" dirty="0">
                <a:latin typeface="Calibri" panose="020F0502020204030204" pitchFamily="34" charset="0"/>
                <a:cs typeface="Calibri" panose="020F0502020204030204" pitchFamily="34" charset="0"/>
              </a:rPr>
              <a:t> de </a:t>
            </a:r>
            <a:r>
              <a:rPr lang="en-US" altLang="en-US" sz="3000" b="0" kern="0" dirty="0" err="1">
                <a:latin typeface="Calibri" panose="020F0502020204030204" pitchFamily="34" charset="0"/>
                <a:cs typeface="Calibri" panose="020F0502020204030204" pitchFamily="34" charset="0"/>
              </a:rPr>
              <a:t>estar</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em</a:t>
            </a:r>
            <a:r>
              <a:rPr lang="en-US" altLang="en-US" sz="3000" b="0" kern="0" dirty="0">
                <a:latin typeface="Calibri" panose="020F0502020204030204" pitchFamily="34" charset="0"/>
                <a:cs typeface="Calibri" panose="020F0502020204030204" pitchFamily="34" charset="0"/>
              </a:rPr>
              <a:t> </a:t>
            </a:r>
            <a:r>
              <a:rPr lang="en-US" altLang="en-US" sz="3000" b="0" kern="0" dirty="0" err="1">
                <a:latin typeface="Calibri" panose="020F0502020204030204" pitchFamily="34" charset="0"/>
                <a:cs typeface="Calibri" panose="020F0502020204030204" pitchFamily="34" charset="0"/>
              </a:rPr>
              <a:t>equilíbrio</a:t>
            </a:r>
            <a:r>
              <a:rPr lang="en-US" altLang="en-US" sz="3000" b="0" kern="0" dirty="0">
                <a:latin typeface="Calibri" panose="020F0502020204030204" pitchFamily="34" charset="0"/>
                <a:cs typeface="Calibri" panose="020F0502020204030204" pitchFamily="34" charset="0"/>
              </a:rPr>
              <a:t>…</a:t>
            </a:r>
          </a:p>
          <a:p>
            <a:pPr lvl="1" algn="just">
              <a:buFont typeface="Arial" panose="020B0604020202020204" pitchFamily="34" charset="0"/>
              <a:buChar char="•"/>
            </a:pPr>
            <a:r>
              <a:rPr lang="en-US" altLang="en-US" sz="2624" b="0" kern="0" dirty="0">
                <a:latin typeface="Calibri" panose="020F0502020204030204" pitchFamily="34" charset="0"/>
                <a:cs typeface="Calibri" panose="020F0502020204030204" pitchFamily="34" charset="0"/>
              </a:rPr>
              <a:t>a </a:t>
            </a:r>
            <a:r>
              <a:rPr lang="en-US" altLang="en-US" sz="2624" b="0" kern="0" dirty="0" err="1">
                <a:latin typeface="Calibri" panose="020F0502020204030204" pitchFamily="34" charset="0"/>
                <a:cs typeface="Calibri" panose="020F0502020204030204" pitchFamily="34" charset="0"/>
              </a:rPr>
              <a:t>inflação</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aumenta</a:t>
            </a:r>
            <a:r>
              <a:rPr lang="en-US" altLang="en-US" sz="2624" b="0" kern="0" dirty="0">
                <a:latin typeface="Calibri" panose="020F0502020204030204" pitchFamily="34" charset="0"/>
                <a:cs typeface="Calibri" panose="020F0502020204030204" pitchFamily="34" charset="0"/>
              </a:rPr>
              <a:t> e </a:t>
            </a:r>
            <a:r>
              <a:rPr lang="en-US" altLang="en-US" sz="2624" b="0" kern="0" dirty="0" err="1">
                <a:latin typeface="Calibri" panose="020F0502020204030204" pitchFamily="34" charset="0"/>
                <a:cs typeface="Calibri" panose="020F0502020204030204" pitchFamily="34" charset="0"/>
              </a:rPr>
              <a:t>isso</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por</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sua</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vez</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diminui</a:t>
            </a:r>
            <a:r>
              <a:rPr lang="en-US" altLang="en-US" sz="2624" b="0" kern="0" dirty="0">
                <a:latin typeface="Calibri" panose="020F0502020204030204" pitchFamily="34" charset="0"/>
                <a:cs typeface="Calibri" panose="020F0502020204030204" pitchFamily="34" charset="0"/>
              </a:rPr>
              <a:t> a </a:t>
            </a:r>
            <a:r>
              <a:rPr lang="en-US" altLang="en-US" sz="2624" b="0" kern="0" dirty="0" err="1">
                <a:latin typeface="Calibri" panose="020F0502020204030204" pitchFamily="34" charset="0"/>
                <a:cs typeface="Calibri" panose="020F0502020204030204" pitchFamily="34" charset="0"/>
              </a:rPr>
              <a:t>demanda</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por</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moeda</a:t>
            </a:r>
            <a:r>
              <a:rPr lang="en-US" altLang="en-US" sz="2624" b="0" kern="0" dirty="0">
                <a:latin typeface="Calibri" panose="020F0502020204030204" pitchFamily="34" charset="0"/>
                <a:cs typeface="Calibri" panose="020F0502020204030204" pitchFamily="34" charset="0"/>
              </a:rPr>
              <a:t>, o que </a:t>
            </a:r>
            <a:r>
              <a:rPr lang="en-US" altLang="en-US" sz="2624" b="0" kern="0" dirty="0" err="1">
                <a:latin typeface="Calibri" panose="020F0502020204030204" pitchFamily="34" charset="0"/>
                <a:cs typeface="Calibri" panose="020F0502020204030204" pitchFamily="34" charset="0"/>
              </a:rPr>
              <a:t>deve</a:t>
            </a:r>
            <a:r>
              <a:rPr lang="en-US" altLang="en-US" sz="2624" b="0" kern="0" dirty="0">
                <a:latin typeface="Calibri" panose="020F0502020204030204" pitchFamily="34" charset="0"/>
                <a:cs typeface="Calibri" panose="020F0502020204030204" pitchFamily="34" charset="0"/>
              </a:rPr>
              <a:t> ser </a:t>
            </a:r>
            <a:r>
              <a:rPr lang="en-US" altLang="en-US" sz="2624" b="0" kern="0" dirty="0" err="1">
                <a:latin typeface="Calibri" panose="020F0502020204030204" pitchFamily="34" charset="0"/>
                <a:cs typeface="Calibri" panose="020F0502020204030204" pitchFamily="34" charset="0"/>
              </a:rPr>
              <a:t>compensado</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por</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uma</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inflação</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ainda</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maior</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ingressando</a:t>
            </a:r>
            <a:r>
              <a:rPr lang="en-US" altLang="en-US" sz="2624" b="0" kern="0" dirty="0">
                <a:latin typeface="Calibri" panose="020F0502020204030204" pitchFamily="34" charset="0"/>
                <a:cs typeface="Calibri" panose="020F0502020204030204" pitchFamily="34" charset="0"/>
              </a:rPr>
              <a:t>-se </a:t>
            </a:r>
            <a:r>
              <a:rPr lang="en-US" altLang="en-US" sz="2624" b="0" kern="0" dirty="0" err="1">
                <a:latin typeface="Calibri" panose="020F0502020204030204" pitchFamily="34" charset="0"/>
                <a:cs typeface="Calibri" panose="020F0502020204030204" pitchFamily="34" charset="0"/>
              </a:rPr>
              <a:t>em</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uma</a:t>
            </a:r>
            <a:r>
              <a:rPr lang="en-US" altLang="en-US" sz="2624" b="0" kern="0" dirty="0">
                <a:latin typeface="Calibri" panose="020F0502020204030204" pitchFamily="34" charset="0"/>
                <a:cs typeface="Calibri" panose="020F0502020204030204" pitchFamily="34" charset="0"/>
              </a:rPr>
              <a:t> </a:t>
            </a:r>
            <a:r>
              <a:rPr lang="en-US" altLang="en-US" sz="2624" b="0" kern="0" dirty="0" err="1">
                <a:latin typeface="Calibri" panose="020F0502020204030204" pitchFamily="34" charset="0"/>
                <a:cs typeface="Calibri" panose="020F0502020204030204" pitchFamily="34" charset="0"/>
              </a:rPr>
              <a:t>rota</a:t>
            </a:r>
            <a:r>
              <a:rPr lang="en-US" altLang="en-US" sz="2624" b="0" kern="0" dirty="0">
                <a:latin typeface="Calibri" panose="020F0502020204030204" pitchFamily="34" charset="0"/>
                <a:cs typeface="Calibri" panose="020F0502020204030204" pitchFamily="34" charset="0"/>
              </a:rPr>
              <a:t> de </a:t>
            </a:r>
            <a:r>
              <a:rPr lang="en-US" altLang="en-US" sz="2624" b="0" kern="0" dirty="0" err="1">
                <a:latin typeface="Calibri" panose="020F0502020204030204" pitchFamily="34" charset="0"/>
                <a:cs typeface="Calibri" panose="020F0502020204030204" pitchFamily="34" charset="0"/>
              </a:rPr>
              <a:t>desequilíbrio</a:t>
            </a:r>
            <a:r>
              <a:rPr lang="en-US" altLang="en-US" sz="2624" b="0" kern="0" dirty="0">
                <a:latin typeface="Calibri" panose="020F0502020204030204" pitchFamily="34" charset="0"/>
                <a:cs typeface="Calibri" panose="020F0502020204030204" pitchFamily="34" charset="0"/>
              </a:rPr>
              <a:t> que leva à </a:t>
            </a:r>
            <a:r>
              <a:rPr lang="en-US" altLang="en-US" sz="2624" b="0" kern="0" dirty="0" err="1">
                <a:latin typeface="Calibri" panose="020F0502020204030204" pitchFamily="34" charset="0"/>
                <a:cs typeface="Calibri" panose="020F0502020204030204" pitchFamily="34" charset="0"/>
              </a:rPr>
              <a:t>hiperinflação</a:t>
            </a:r>
            <a:endParaRPr lang="en-US" altLang="en-US" sz="2624"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5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938027-09A0-65E0-C376-2FC8496DC34E}"/>
              </a:ext>
            </a:extLst>
          </p:cNvPr>
          <p:cNvSpPr txBox="1">
            <a:spLocks noChangeArrowheads="1"/>
          </p:cNvSpPr>
          <p:nvPr/>
        </p:nvSpPr>
        <p:spPr>
          <a:xfrm>
            <a:off x="304800" y="2286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
        <p:nvSpPr>
          <p:cNvPr id="3" name="Rectangle 4">
            <a:extLst>
              <a:ext uri="{FF2B5EF4-FFF2-40B4-BE49-F238E27FC236}">
                <a16:creationId xmlns:a16="http://schemas.microsoft.com/office/drawing/2014/main" id="{1A90D907-80E4-D36F-07D2-CE42EF0E16E7}"/>
              </a:ext>
            </a:extLst>
          </p:cNvPr>
          <p:cNvSpPr txBox="1">
            <a:spLocks noChangeArrowheads="1"/>
          </p:cNvSpPr>
          <p:nvPr/>
        </p:nvSpPr>
        <p:spPr>
          <a:xfrm>
            <a:off x="76200" y="990600"/>
            <a:ext cx="11963400" cy="3962400"/>
          </a:xfrm>
          <a:prstGeom prst="rect">
            <a:avLst/>
          </a:prstGeom>
          <a:noFill/>
          <a:ln/>
        </p:spPr>
        <p:txBody>
          <a:bodyPr/>
          <a:lstStyle/>
          <a:p>
            <a:pPr marL="571500" indent="-571500" algn="just" eaLnBrk="1" fontAlgn="auto" hangingPunct="1">
              <a:spcBef>
                <a:spcPct val="20000"/>
              </a:spcBef>
              <a:spcAft>
                <a:spcPts val="0"/>
              </a:spcAft>
              <a:buSzPct val="95000"/>
              <a:buFont typeface="Arial" panose="020B0604020202020204" pitchFamily="34" charset="0"/>
              <a:buChar char="•"/>
              <a:defRPr/>
            </a:pPr>
            <a:r>
              <a:rPr lang="pt-BR" sz="3600" b="0" dirty="0">
                <a:solidFill>
                  <a:schemeClr val="tx1"/>
                </a:solidFill>
                <a:latin typeface="Calibri" panose="020F0502020204030204" pitchFamily="34" charset="0"/>
                <a:cs typeface="Calibri" panose="020F0502020204030204" pitchFamily="34" charset="0"/>
              </a:rPr>
              <a:t>O governo, assim como as famílias, defronta-se com uma restrição orçamentária intertemporal </a:t>
            </a:r>
            <a:r>
              <a:rPr lang="pt-BR" sz="3600" dirty="0">
                <a:solidFill>
                  <a:schemeClr val="tx1"/>
                </a:solidFill>
                <a:latin typeface="Calibri" panose="020F0502020204030204" pitchFamily="34" charset="0"/>
                <a:cs typeface="Calibri" panose="020F0502020204030204" pitchFamily="34" charset="0"/>
              </a:rPr>
              <a:t>(ROI)</a:t>
            </a:r>
            <a:r>
              <a:rPr lang="pt-BR" sz="3600" b="0" dirty="0">
                <a:solidFill>
                  <a:schemeClr val="tx1"/>
                </a:solidFill>
                <a:latin typeface="Calibri" panose="020F0502020204030204" pitchFamily="34" charset="0"/>
                <a:cs typeface="Calibri" panose="020F0502020204030204" pitchFamily="34" charset="0"/>
              </a:rPr>
              <a:t>.</a:t>
            </a:r>
          </a:p>
          <a:p>
            <a:pPr marL="571500" indent="-571500" algn="just" eaLnBrk="1" fontAlgn="auto" hangingPunct="1">
              <a:spcBef>
                <a:spcPct val="20000"/>
              </a:spcBef>
              <a:spcAft>
                <a:spcPts val="0"/>
              </a:spcAft>
              <a:buSzPct val="95000"/>
              <a:buFont typeface="Arial" panose="020B0604020202020204" pitchFamily="34" charset="0"/>
              <a:buChar char="•"/>
              <a:defRPr/>
            </a:pPr>
            <a:endParaRPr lang="pt-BR" sz="600" b="0" dirty="0">
              <a:solidFill>
                <a:schemeClr val="tx1"/>
              </a:solidFill>
              <a:latin typeface="Calibri" panose="020F0502020204030204" pitchFamily="34" charset="0"/>
              <a:cs typeface="Calibri" panose="020F0502020204030204" pitchFamily="34" charset="0"/>
            </a:endParaRPr>
          </a:p>
          <a:p>
            <a:pPr marL="571500" indent="-571500" algn="just" eaLnBrk="1" fontAlgn="auto" hangingPunct="1">
              <a:spcBef>
                <a:spcPct val="20000"/>
              </a:spcBef>
              <a:spcAft>
                <a:spcPts val="0"/>
              </a:spcAft>
              <a:buSzPct val="95000"/>
              <a:buFont typeface="Arial" panose="020B0604020202020204" pitchFamily="34" charset="0"/>
              <a:buChar char="•"/>
              <a:defRPr/>
            </a:pPr>
            <a:r>
              <a:rPr lang="pt-BR" sz="3600" dirty="0">
                <a:solidFill>
                  <a:schemeClr val="tx1"/>
                </a:solidFill>
                <a:latin typeface="Calibri" panose="020F0502020204030204" pitchFamily="34" charset="0"/>
                <a:cs typeface="Calibri" panose="020F0502020204030204" pitchFamily="34" charset="0"/>
              </a:rPr>
              <a:t>A Matemática dos Déficits e da Dívida</a:t>
            </a:r>
          </a:p>
          <a:p>
            <a:pPr marL="964692" lvl="1" indent="-571500" algn="just" eaLnBrk="1" fontAlgn="auto" hangingPunct="1">
              <a:spcBef>
                <a:spcPct val="20000"/>
              </a:spcBef>
              <a:spcAft>
                <a:spcPts val="0"/>
              </a:spcAft>
              <a:buSzPct val="85000"/>
              <a:buFont typeface="Arial" panose="020B0604020202020204" pitchFamily="34" charset="0"/>
              <a:buChar char="•"/>
              <a:defRPr/>
            </a:pPr>
            <a:r>
              <a:rPr lang="pt-BR" sz="3600" b="0" dirty="0">
                <a:solidFill>
                  <a:schemeClr val="tx1"/>
                </a:solidFill>
                <a:latin typeface="Calibri" panose="020F0502020204030204" pitchFamily="34" charset="0"/>
                <a:cs typeface="Calibri" panose="020F0502020204030204" pitchFamily="34" charset="0"/>
              </a:rPr>
              <a:t>Como vimos, déficit orçamentário no ano </a:t>
            </a:r>
            <a:r>
              <a:rPr lang="pt-BR" sz="3600" b="0" i="1" dirty="0">
                <a:solidFill>
                  <a:schemeClr val="tx1"/>
                </a:solidFill>
                <a:latin typeface="Calibri" panose="020F0502020204030204" pitchFamily="34" charset="0"/>
                <a:cs typeface="Calibri" panose="020F0502020204030204" pitchFamily="34" charset="0"/>
              </a:rPr>
              <a:t>t</a:t>
            </a:r>
            <a:r>
              <a:rPr lang="pt-BR" sz="3600" b="0" dirty="0">
                <a:solidFill>
                  <a:schemeClr val="tx1"/>
                </a:solidFill>
                <a:latin typeface="Calibri" panose="020F0502020204030204" pitchFamily="34" charset="0"/>
                <a:cs typeface="Calibri" panose="020F0502020204030204" pitchFamily="34" charset="0"/>
              </a:rPr>
              <a:t> é igual a:</a:t>
            </a:r>
          </a:p>
          <a:p>
            <a:pPr marL="964692" lvl="1" indent="-571500" algn="just" eaLnBrk="1" fontAlgn="auto" hangingPunct="1">
              <a:spcBef>
                <a:spcPct val="20000"/>
              </a:spcBef>
              <a:spcAft>
                <a:spcPts val="0"/>
              </a:spcAft>
              <a:buSzPct val="85000"/>
              <a:buFont typeface="Arial" panose="020B0604020202020204" pitchFamily="34" charset="0"/>
              <a:buChar char="•"/>
              <a:defRPr/>
            </a:pPr>
            <a:endParaRPr lang="pt-BR" sz="3600" b="0" dirty="0">
              <a:solidFill>
                <a:schemeClr val="tx1"/>
              </a:solidFill>
              <a:latin typeface="Calibri" panose="020F0502020204030204" pitchFamily="34" charset="0"/>
              <a:cs typeface="Calibri" panose="020F0502020204030204" pitchFamily="34" charset="0"/>
            </a:endParaRPr>
          </a:p>
          <a:p>
            <a:pPr marL="964692" lvl="1" indent="-571500" algn="just" eaLnBrk="1" fontAlgn="auto" hangingPunct="1">
              <a:spcBef>
                <a:spcPct val="20000"/>
              </a:spcBef>
              <a:spcAft>
                <a:spcPts val="0"/>
              </a:spcAft>
              <a:buSzPct val="85000"/>
              <a:buFont typeface="Arial" panose="020B0604020202020204" pitchFamily="34" charset="0"/>
              <a:buChar char="•"/>
              <a:defRPr/>
            </a:pPr>
            <a:endParaRPr lang="pt-BR" sz="1200" b="0" dirty="0">
              <a:solidFill>
                <a:schemeClr val="tx1"/>
              </a:solidFill>
              <a:latin typeface="Calibri" panose="020F0502020204030204" pitchFamily="34" charset="0"/>
              <a:cs typeface="Calibri" panose="020F0502020204030204" pitchFamily="34" charset="0"/>
            </a:endParaRPr>
          </a:p>
          <a:p>
            <a:pPr marL="964692" lvl="1" indent="-571500" algn="just" eaLnBrk="1" fontAlgn="auto" hangingPunct="1">
              <a:spcBef>
                <a:spcPct val="20000"/>
              </a:spcBef>
              <a:spcAft>
                <a:spcPts val="0"/>
              </a:spcAft>
              <a:buSzPct val="85000"/>
              <a:buFont typeface="Arial" panose="020B0604020202020204" pitchFamily="34" charset="0"/>
              <a:buChar char="•"/>
              <a:defRPr/>
            </a:pPr>
            <a:r>
              <a:rPr lang="pt-BR" sz="3600" b="0" dirty="0">
                <a:solidFill>
                  <a:schemeClr val="tx1"/>
                </a:solidFill>
                <a:latin typeface="Calibri" panose="020F0502020204030204" pitchFamily="34" charset="0"/>
                <a:cs typeface="Calibri" panose="020F0502020204030204" pitchFamily="34" charset="0"/>
              </a:rPr>
              <a:t>Observe que agora estamos considerando a despesa real com juros sobre o estoque da dívida pública do período anterior, ou seja, </a:t>
            </a:r>
            <a:r>
              <a:rPr lang="pt-BR" sz="3600" b="0" i="1" dirty="0">
                <a:solidFill>
                  <a:schemeClr val="tx1"/>
                </a:solidFill>
                <a:latin typeface="Calibri" panose="020F0502020204030204" pitchFamily="34" charset="0"/>
                <a:cs typeface="Calibri" panose="020F0502020204030204" pitchFamily="34" charset="0"/>
              </a:rPr>
              <a:t>r</a:t>
            </a:r>
            <a:r>
              <a:rPr lang="pt-BR" sz="3600" b="0" dirty="0">
                <a:solidFill>
                  <a:schemeClr val="tx1"/>
                </a:solidFill>
                <a:latin typeface="Calibri" panose="020F0502020204030204" pitchFamily="34" charset="0"/>
                <a:cs typeface="Calibri" panose="020F0502020204030204" pitchFamily="34" charset="0"/>
              </a:rPr>
              <a:t> é a taxa real de juros incidente sobre a dívida governamental.</a:t>
            </a:r>
          </a:p>
        </p:txBody>
      </p:sp>
      <p:graphicFrame>
        <p:nvGraphicFramePr>
          <p:cNvPr id="4" name="Object 2">
            <a:extLst>
              <a:ext uri="{FF2B5EF4-FFF2-40B4-BE49-F238E27FC236}">
                <a16:creationId xmlns:a16="http://schemas.microsoft.com/office/drawing/2014/main" id="{B8480F1A-4BDA-FA38-E436-8EB6B311CFE0}"/>
              </a:ext>
            </a:extLst>
          </p:cNvPr>
          <p:cNvGraphicFramePr>
            <a:graphicFrameLocks/>
          </p:cNvGraphicFramePr>
          <p:nvPr>
            <p:extLst>
              <p:ext uri="{D42A27DB-BD31-4B8C-83A1-F6EECF244321}">
                <p14:modId xmlns:p14="http://schemas.microsoft.com/office/powerpoint/2010/main" val="3028441609"/>
              </p:ext>
            </p:extLst>
          </p:nvPr>
        </p:nvGraphicFramePr>
        <p:xfrm>
          <a:off x="1143000" y="3581400"/>
          <a:ext cx="8001000" cy="914400"/>
        </p:xfrm>
        <a:graphic>
          <a:graphicData uri="http://schemas.openxmlformats.org/presentationml/2006/ole">
            <mc:AlternateContent xmlns:mc="http://schemas.openxmlformats.org/markup-compatibility/2006">
              <mc:Choice xmlns:v="urn:schemas-microsoft-com:vml" Requires="v">
                <p:oleObj name="Equation" r:id="rId2" imgW="2159000" imgH="241300" progId="Equation.DSMT4">
                  <p:embed/>
                </p:oleObj>
              </mc:Choice>
              <mc:Fallback>
                <p:oleObj name="Equation" r:id="rId2" imgW="2159000" imgH="241300" progId="Equation.DSMT4">
                  <p:embed/>
                  <p:pic>
                    <p:nvPicPr>
                      <p:cNvPr id="33796"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8001000" cy="914400"/>
                      </a:xfrm>
                      <a:prstGeom prst="rect">
                        <a:avLst/>
                      </a:prstGeom>
                      <a:solidFill>
                        <a:srgbClr val="F2F2F2"/>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4990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84307C6F-90C8-DD46-F5D3-7B77B5779F13}"/>
              </a:ext>
            </a:extLst>
          </p:cNvPr>
          <p:cNvSpPr>
            <a:spLocks noChangeArrowheads="1"/>
          </p:cNvSpPr>
          <p:nvPr/>
        </p:nvSpPr>
        <p:spPr bwMode="auto">
          <a:xfrm>
            <a:off x="228600" y="1049337"/>
            <a:ext cx="117348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10000"/>
              </a:spcBef>
              <a:spcAft>
                <a:spcPct val="10000"/>
              </a:spcAft>
              <a:buClr>
                <a:srgbClr val="003300"/>
              </a:buClr>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Logo, a dívida do governo no final do ano </a:t>
            </a:r>
            <a:r>
              <a:rPr lang="pt-BR" altLang="en-US" sz="3600" b="0" i="1" dirty="0">
                <a:latin typeface="Calibri" panose="020F0502020204030204" pitchFamily="34" charset="0"/>
                <a:cs typeface="Calibri" panose="020F0502020204030204" pitchFamily="34" charset="0"/>
              </a:rPr>
              <a:t>t</a:t>
            </a:r>
            <a:r>
              <a:rPr lang="pt-BR" altLang="en-US" sz="3600" b="0" dirty="0">
                <a:latin typeface="Calibri" panose="020F0502020204030204" pitchFamily="34" charset="0"/>
                <a:cs typeface="Calibri" panose="020F0502020204030204" pitchFamily="34" charset="0"/>
              </a:rPr>
              <a:t> é igual a:</a:t>
            </a:r>
          </a:p>
          <a:p>
            <a:pPr algn="just" eaLnBrk="1" hangingPunct="1">
              <a:spcBef>
                <a:spcPct val="10000"/>
              </a:spcBef>
              <a:spcAft>
                <a:spcPct val="10000"/>
              </a:spcAft>
              <a:buClr>
                <a:srgbClr val="003300"/>
              </a:buClr>
              <a:buSzTx/>
              <a:buFont typeface="Arial" panose="020B0604020202020204" pitchFamily="34" charset="0"/>
              <a:buChar char="•"/>
            </a:pPr>
            <a:endParaRPr lang="pt-BR" altLang="en-US" sz="3600" b="0" dirty="0">
              <a:latin typeface="Calibri" panose="020F0502020204030204" pitchFamily="34" charset="0"/>
              <a:cs typeface="Calibri" panose="020F0502020204030204" pitchFamily="34" charset="0"/>
            </a:endParaRPr>
          </a:p>
          <a:p>
            <a:pPr algn="just" eaLnBrk="1" hangingPunct="1">
              <a:spcBef>
                <a:spcPct val="10000"/>
              </a:spcBef>
              <a:spcAft>
                <a:spcPct val="10000"/>
              </a:spcAft>
              <a:buClr>
                <a:srgbClr val="003300"/>
              </a:buClr>
              <a:buSzTx/>
              <a:buFont typeface="Arial" panose="020B0604020202020204" pitchFamily="34" charset="0"/>
              <a:buChar char="•"/>
            </a:pPr>
            <a:endParaRPr lang="pt-BR" altLang="en-US" sz="3600" b="0" dirty="0">
              <a:latin typeface="Calibri" panose="020F0502020204030204" pitchFamily="34" charset="0"/>
              <a:cs typeface="Calibri" panose="020F0502020204030204" pitchFamily="34" charset="0"/>
            </a:endParaRPr>
          </a:p>
        </p:txBody>
      </p:sp>
      <p:graphicFrame>
        <p:nvGraphicFramePr>
          <p:cNvPr id="3" name="Object 21">
            <a:extLst>
              <a:ext uri="{FF2B5EF4-FFF2-40B4-BE49-F238E27FC236}">
                <a16:creationId xmlns:a16="http://schemas.microsoft.com/office/drawing/2014/main" id="{2C505194-A82E-756C-B24D-C7D31AF1018A}"/>
              </a:ext>
            </a:extLst>
          </p:cNvPr>
          <p:cNvGraphicFramePr>
            <a:graphicFrameLocks/>
          </p:cNvGraphicFramePr>
          <p:nvPr>
            <p:extLst>
              <p:ext uri="{D42A27DB-BD31-4B8C-83A1-F6EECF244321}">
                <p14:modId xmlns:p14="http://schemas.microsoft.com/office/powerpoint/2010/main" val="2192788758"/>
              </p:ext>
            </p:extLst>
          </p:nvPr>
        </p:nvGraphicFramePr>
        <p:xfrm>
          <a:off x="685800" y="1752600"/>
          <a:ext cx="7620000" cy="838200"/>
        </p:xfrm>
        <a:graphic>
          <a:graphicData uri="http://schemas.openxmlformats.org/presentationml/2006/ole">
            <mc:AlternateContent xmlns:mc="http://schemas.openxmlformats.org/markup-compatibility/2006">
              <mc:Choice xmlns:v="urn:schemas-microsoft-com:vml" Requires="v">
                <p:oleObj name="Equation" r:id="rId2" imgW="2095500" imgH="241300" progId="Equation.DSMT4">
                  <p:embed/>
                </p:oleObj>
              </mc:Choice>
              <mc:Fallback>
                <p:oleObj name="Equation" r:id="rId2" imgW="2095500" imgH="241300" progId="Equation.DSMT4">
                  <p:embed/>
                  <p:pic>
                    <p:nvPicPr>
                      <p:cNvPr id="34819" name="Object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620000" cy="8382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4" name="Rectangle 2">
            <a:extLst>
              <a:ext uri="{FF2B5EF4-FFF2-40B4-BE49-F238E27FC236}">
                <a16:creationId xmlns:a16="http://schemas.microsoft.com/office/drawing/2014/main" id="{25DCA038-BF20-EC5A-8A25-22F88A11EEBD}"/>
              </a:ext>
            </a:extLst>
          </p:cNvPr>
          <p:cNvSpPr txBox="1">
            <a:spLocks noChangeArrowheads="1"/>
          </p:cNvSpPr>
          <p:nvPr/>
        </p:nvSpPr>
        <p:spPr>
          <a:xfrm>
            <a:off x="3048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
        <p:nvSpPr>
          <p:cNvPr id="5" name="Rectangle 20">
            <a:extLst>
              <a:ext uri="{FF2B5EF4-FFF2-40B4-BE49-F238E27FC236}">
                <a16:creationId xmlns:a16="http://schemas.microsoft.com/office/drawing/2014/main" id="{EAA8580A-B1D9-CF58-2BBC-365740A41A92}"/>
              </a:ext>
            </a:extLst>
          </p:cNvPr>
          <p:cNvSpPr>
            <a:spLocks noChangeArrowheads="1"/>
          </p:cNvSpPr>
          <p:nvPr/>
        </p:nvSpPr>
        <p:spPr bwMode="auto">
          <a:xfrm>
            <a:off x="228600" y="5181600"/>
            <a:ext cx="116168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10000"/>
              </a:spcBef>
              <a:spcAft>
                <a:spcPct val="10000"/>
              </a:spcAft>
              <a:buClr>
                <a:srgbClr val="003300"/>
              </a:buClr>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Caso o governo não queira que a dívida cresça a taxa (1+r), ele deverá obter um superávit primário no valor de $10. </a:t>
            </a:r>
          </a:p>
        </p:txBody>
      </p:sp>
      <p:sp>
        <p:nvSpPr>
          <p:cNvPr id="6" name="Rectangle 20">
            <a:extLst>
              <a:ext uri="{FF2B5EF4-FFF2-40B4-BE49-F238E27FC236}">
                <a16:creationId xmlns:a16="http://schemas.microsoft.com/office/drawing/2014/main" id="{A640BDF7-E15B-2413-9426-BD51A46DFCF6}"/>
              </a:ext>
            </a:extLst>
          </p:cNvPr>
          <p:cNvSpPr>
            <a:spLocks noChangeArrowheads="1"/>
          </p:cNvSpPr>
          <p:nvPr/>
        </p:nvSpPr>
        <p:spPr bwMode="auto">
          <a:xfrm>
            <a:off x="270387" y="2743201"/>
            <a:ext cx="11616813" cy="20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39725" indent="-3397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10000"/>
              </a:spcBef>
              <a:spcAft>
                <a:spcPct val="10000"/>
              </a:spcAft>
              <a:buClr>
                <a:srgbClr val="003300"/>
              </a:buClr>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Portanto, se partirmos de uma dívida de $100, com um superávit primário igual a zero e uma taxa de juros incidente sobre a dívida de  10%, teremos uma dívida no final do período t igual a</a:t>
            </a:r>
          </a:p>
        </p:txBody>
      </p:sp>
      <p:graphicFrame>
        <p:nvGraphicFramePr>
          <p:cNvPr id="7" name="Object 3">
            <a:extLst>
              <a:ext uri="{FF2B5EF4-FFF2-40B4-BE49-F238E27FC236}">
                <a16:creationId xmlns:a16="http://schemas.microsoft.com/office/drawing/2014/main" id="{30BB04E6-21F2-09F4-DDBD-65C7A4DB3F14}"/>
              </a:ext>
            </a:extLst>
          </p:cNvPr>
          <p:cNvGraphicFramePr>
            <a:graphicFrameLocks/>
          </p:cNvGraphicFramePr>
          <p:nvPr>
            <p:extLst>
              <p:ext uri="{D42A27DB-BD31-4B8C-83A1-F6EECF244321}">
                <p14:modId xmlns:p14="http://schemas.microsoft.com/office/powerpoint/2010/main" val="4210990474"/>
              </p:ext>
            </p:extLst>
          </p:nvPr>
        </p:nvGraphicFramePr>
        <p:xfrm>
          <a:off x="5334000" y="4343400"/>
          <a:ext cx="3415226" cy="779206"/>
        </p:xfrm>
        <a:graphic>
          <a:graphicData uri="http://schemas.openxmlformats.org/presentationml/2006/ole">
            <mc:AlternateContent xmlns:mc="http://schemas.openxmlformats.org/markup-compatibility/2006">
              <mc:Choice xmlns:v="urn:schemas-microsoft-com:vml" Requires="v">
                <p:oleObj name="Equation" r:id="rId4" imgW="1129810" imgH="241195" progId="Equation.DSMT4">
                  <p:embed/>
                </p:oleObj>
              </mc:Choice>
              <mc:Fallback>
                <p:oleObj name="Equation" r:id="rId4" imgW="1129810" imgH="241195" progId="Equation.DSMT4">
                  <p:embed/>
                  <p:pic>
                    <p:nvPicPr>
                      <p:cNvPr id="14"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343400"/>
                        <a:ext cx="3415226" cy="7792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106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612A4E39-3ED1-9A0B-6581-43E2F51799F6}"/>
              </a:ext>
            </a:extLst>
          </p:cNvPr>
          <p:cNvSpPr txBox="1">
            <a:spLocks/>
          </p:cNvSpPr>
          <p:nvPr/>
        </p:nvSpPr>
        <p:spPr>
          <a:xfrm>
            <a:off x="228600" y="1223963"/>
            <a:ext cx="11734800" cy="3729037"/>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571500" lvl="1" indent="-571500" algn="just">
              <a:buFont typeface="Arial" panose="020B0604020202020204" pitchFamily="34" charset="0"/>
              <a:buChar char="•"/>
            </a:pPr>
            <a:r>
              <a:rPr lang="pt-BR" altLang="en-US" sz="3600" b="1" kern="0">
                <a:latin typeface="Calibri" panose="020F0502020204030204" pitchFamily="34" charset="0"/>
                <a:cs typeface="Calibri" panose="020F0502020204030204" pitchFamily="34" charset="0"/>
              </a:rPr>
              <a:t>Também Podemos Observar que:</a:t>
            </a:r>
          </a:p>
          <a:p>
            <a:pPr marL="571500" lvl="1" indent="-571500" algn="just">
              <a:buFont typeface="Arial" panose="020B0604020202020204" pitchFamily="34" charset="0"/>
              <a:buChar char="•"/>
            </a:pPr>
            <a:endParaRPr lang="pt-BR" altLang="en-US" sz="600" b="1" kern="0">
              <a:latin typeface="Calibri" panose="020F0502020204030204" pitchFamily="34" charset="0"/>
              <a:cs typeface="Calibri" panose="020F0502020204030204" pitchFamily="34" charset="0"/>
            </a:endParaRPr>
          </a:p>
          <a:p>
            <a:pPr marL="571500" lvl="1" indent="-571500" algn="just">
              <a:buFont typeface="Arial" panose="020B0604020202020204" pitchFamily="34" charset="0"/>
              <a:buChar char="•"/>
            </a:pPr>
            <a:r>
              <a:rPr lang="pt-BR" altLang="en-US" sz="3600" b="0" kern="0">
                <a:latin typeface="Calibri" panose="020F0502020204030204" pitchFamily="34" charset="0"/>
                <a:cs typeface="Calibri" panose="020F0502020204030204" pitchFamily="34" charset="0"/>
              </a:rPr>
              <a:t>Um aumento dos gastos do governo (</a:t>
            </a:r>
            <a:r>
              <a:rPr lang="pt-BR" altLang="en-US" sz="3600" b="0" i="1" kern="0">
                <a:latin typeface="Calibri" panose="020F0502020204030204" pitchFamily="34" charset="0"/>
                <a:cs typeface="Calibri" panose="020F0502020204030204" pitchFamily="34" charset="0"/>
              </a:rPr>
              <a:t>G, I ou Tr</a:t>
            </a:r>
            <a:r>
              <a:rPr lang="pt-BR" altLang="en-US" sz="3600" b="0" kern="0">
                <a:latin typeface="Calibri" panose="020F0502020204030204" pitchFamily="34" charset="0"/>
                <a:cs typeface="Calibri" panose="020F0502020204030204" pitchFamily="34" charset="0"/>
              </a:rPr>
              <a:t>) ou uma redução dos impostos (aumento do déficit primário) deverá ser compensada por um aumento dos impostos no futuro ou um por corte de gastos.</a:t>
            </a:r>
          </a:p>
          <a:p>
            <a:pPr marL="571500" lvl="1" indent="-571500" algn="just">
              <a:buFont typeface="Arial" panose="020B0604020202020204" pitchFamily="34" charset="0"/>
              <a:buChar char="•"/>
            </a:pPr>
            <a:endParaRPr lang="pt-BR" altLang="en-US" sz="400" b="0" kern="0">
              <a:latin typeface="Calibri" panose="020F0502020204030204" pitchFamily="34" charset="0"/>
              <a:cs typeface="Calibri" panose="020F0502020204030204" pitchFamily="34" charset="0"/>
            </a:endParaRPr>
          </a:p>
          <a:p>
            <a:pPr marL="571500" lvl="1" indent="-571500" algn="just">
              <a:buFont typeface="Arial" panose="020B0604020202020204" pitchFamily="34" charset="0"/>
              <a:buChar char="•"/>
            </a:pPr>
            <a:r>
              <a:rPr lang="pt-BR" altLang="en-US" sz="3600" b="0" kern="0">
                <a:latin typeface="Calibri" panose="020F0502020204030204" pitchFamily="34" charset="0"/>
                <a:cs typeface="Calibri" panose="020F0502020204030204" pitchFamily="34" charset="0"/>
              </a:rPr>
              <a:t>Quanto mais o governo esperar para aumentar os impostos (ou cortar os gastos) ou quanto mais alta for a taxa real de juros, maior deverá ser o ajuste fiscal no futuro.</a:t>
            </a:r>
            <a:endParaRPr lang="pt-BR" altLang="en-US" sz="3600" b="0" kern="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4A899B3D-4948-0DCE-4080-C652F66944BD}"/>
              </a:ext>
            </a:extLst>
          </p:cNvPr>
          <p:cNvSpPr txBox="1">
            <a:spLocks noChangeArrowheads="1"/>
          </p:cNvSpPr>
          <p:nvPr/>
        </p:nvSpPr>
        <p:spPr>
          <a:xfrm>
            <a:off x="2286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Tree>
    <p:extLst>
      <p:ext uri="{BB962C8B-B14F-4D97-AF65-F5344CB8AC3E}">
        <p14:creationId xmlns:p14="http://schemas.microsoft.com/office/powerpoint/2010/main" val="34732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BD039D32-3A24-DA70-D200-6FCF7D66EE71}"/>
              </a:ext>
            </a:extLst>
          </p:cNvPr>
          <p:cNvSpPr txBox="1">
            <a:spLocks/>
          </p:cNvSpPr>
          <p:nvPr/>
        </p:nvSpPr>
        <p:spPr>
          <a:xfrm>
            <a:off x="152400" y="457200"/>
            <a:ext cx="11887200" cy="5029065"/>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200" b="0" kern="0">
                <a:latin typeface="Arial" panose="020B0604020202020204" pitchFamily="34" charset="0"/>
                <a:cs typeface="Arial" panose="020B0604020202020204" pitchFamily="34" charset="0"/>
              </a:rPr>
              <a:t>Taxas de </a:t>
            </a:r>
            <a:r>
              <a:rPr lang="pt-BR" sz="3200" b="1" kern="0">
                <a:latin typeface="Arial" panose="020B0604020202020204" pitchFamily="34" charset="0"/>
                <a:cs typeface="Arial" panose="020B0604020202020204" pitchFamily="34" charset="0"/>
              </a:rPr>
              <a:t>inflação elevadas </a:t>
            </a:r>
            <a:r>
              <a:rPr lang="pt-BR" sz="3200" b="0" kern="0">
                <a:latin typeface="Arial" panose="020B0604020202020204" pitchFamily="34" charset="0"/>
                <a:cs typeface="Arial" panose="020B0604020202020204" pitchFamily="34" charset="0"/>
              </a:rPr>
              <a:t>e voláteis geram distorções que levam ao aumento dos riscos e impactam negativamente os investimentos. </a:t>
            </a:r>
          </a:p>
          <a:p>
            <a:pPr lvl="1" algn="just">
              <a:buFont typeface="Arial" panose="020B0604020202020204" pitchFamily="34" charset="0"/>
              <a:buChar char="•"/>
            </a:pPr>
            <a:r>
              <a:rPr lang="pt-BR" sz="2900" b="0" kern="0">
                <a:latin typeface="Arial" panose="020B0604020202020204" pitchFamily="34" charset="0"/>
                <a:cs typeface="Arial" panose="020B0604020202020204" pitchFamily="34" charset="0"/>
              </a:rPr>
              <a:t>Encurtamento dos horizontes de planejamento das famílias, empresas e governos e deterioração da confiança de empresários.</a:t>
            </a:r>
          </a:p>
          <a:p>
            <a:pPr lvl="1" algn="just">
              <a:buFont typeface="Arial" panose="020B0604020202020204" pitchFamily="34" charset="0"/>
              <a:buChar char="•"/>
            </a:pPr>
            <a:r>
              <a:rPr lang="en-US" altLang="pt-BR" sz="2900" b="0" kern="0">
                <a:latin typeface="Arial" panose="020B0604020202020204" pitchFamily="34" charset="0"/>
                <a:cs typeface="Arial" panose="020B0604020202020204" pitchFamily="34" charset="0"/>
              </a:rPr>
              <a:t>Custos de “sola de sapato” e custos de menu.</a:t>
            </a:r>
            <a:endParaRPr lang="pt-BR" sz="2900" b="0" kern="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pt-BR" sz="2900" b="0" kern="0">
                <a:latin typeface="Arial" panose="020B0604020202020204" pitchFamily="34" charset="0"/>
                <a:cs typeface="Arial" panose="020B0604020202020204" pitchFamily="34" charset="0"/>
              </a:rPr>
              <a:t>Dispersão ineficiente de preços e diminuem o valor informacional que os mesmos têm para a eficiente alocação de recursos na economia. </a:t>
            </a:r>
          </a:p>
          <a:p>
            <a:pPr lvl="1" algn="just">
              <a:buFont typeface="Arial" panose="020B0604020202020204" pitchFamily="34" charset="0"/>
              <a:buChar char="•"/>
            </a:pPr>
            <a:r>
              <a:rPr lang="pt-BR" sz="2900" b="0" kern="0">
                <a:latin typeface="Arial" panose="020B0604020202020204" pitchFamily="34" charset="0"/>
                <a:cs typeface="Arial" panose="020B0604020202020204" pitchFamily="34" charset="0"/>
              </a:rPr>
              <a:t>Redução do o poder de compra de salários e de transferências, com repercussões negativas sobre a confiança e o consumo das famílias e efeitos redistributivos de caráter regressivo. </a:t>
            </a:r>
          </a:p>
          <a:p>
            <a:pPr marL="537638" lvl="1" indent="0" algn="just">
              <a:buFontTx/>
              <a:buNone/>
            </a:pPr>
            <a:endParaRPr lang="pt-BR" sz="34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15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FE0EE82-E5EE-DA35-43F4-41AFB597EB32}"/>
              </a:ext>
            </a:extLst>
          </p:cNvPr>
          <p:cNvSpPr txBox="1">
            <a:spLocks noChangeArrowheads="1"/>
          </p:cNvSpPr>
          <p:nvPr/>
        </p:nvSpPr>
        <p:spPr bwMode="auto">
          <a:xfrm>
            <a:off x="304800" y="1143000"/>
            <a:ext cx="116586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buClrTx/>
              <a:buSzPct val="95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A partir dos cálculos anteriores dos déficits e dívidas podemos tirar as seguintes conclusões:</a:t>
            </a:r>
          </a:p>
        </p:txBody>
      </p:sp>
      <p:sp>
        <p:nvSpPr>
          <p:cNvPr id="3" name="Rectangle 4">
            <a:extLst>
              <a:ext uri="{FF2B5EF4-FFF2-40B4-BE49-F238E27FC236}">
                <a16:creationId xmlns:a16="http://schemas.microsoft.com/office/drawing/2014/main" id="{17C9C116-2879-FA77-29EC-25D3FA08C769}"/>
              </a:ext>
            </a:extLst>
          </p:cNvPr>
          <p:cNvSpPr>
            <a:spLocks noChangeArrowheads="1"/>
          </p:cNvSpPr>
          <p:nvPr/>
        </p:nvSpPr>
        <p:spPr bwMode="auto">
          <a:xfrm>
            <a:off x="152400" y="2533650"/>
            <a:ext cx="11734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803275" indent="-3492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lvl="1" algn="just" eaLnBrk="1" hangingPunct="1">
              <a:spcBef>
                <a:spcPct val="10000"/>
              </a:spcBef>
              <a:spcAft>
                <a:spcPct val="10000"/>
              </a:spcAft>
              <a:buClrTx/>
              <a:buSzPct val="90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O legado de déficits passados é uma dívida pública maior.</a:t>
            </a:r>
          </a:p>
          <a:p>
            <a:pPr lvl="1" algn="just" eaLnBrk="1" hangingPunct="1">
              <a:spcBef>
                <a:spcPct val="10000"/>
              </a:spcBef>
              <a:spcAft>
                <a:spcPct val="10000"/>
              </a:spcAft>
              <a:buClrTx/>
              <a:buSzPct val="90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Para estabilizar a dívida, o governo deve eliminar o déficit.</a:t>
            </a:r>
          </a:p>
          <a:p>
            <a:pPr lvl="1" algn="just" eaLnBrk="1" hangingPunct="1">
              <a:spcBef>
                <a:spcPct val="10000"/>
              </a:spcBef>
              <a:spcAft>
                <a:spcPct val="10000"/>
              </a:spcAft>
              <a:buClrTx/>
              <a:buSzPct val="90000"/>
              <a:buFont typeface="Arial" panose="020B0604020202020204" pitchFamily="34" charset="0"/>
              <a:buChar char="•"/>
            </a:pPr>
            <a:r>
              <a:rPr lang="pt-BR" altLang="en-US" sz="3700" b="0" dirty="0">
                <a:latin typeface="Calibri" panose="020F0502020204030204" pitchFamily="34" charset="0"/>
                <a:cs typeface="Calibri" panose="020F0502020204030204" pitchFamily="34" charset="0"/>
              </a:rPr>
              <a:t>Para eliminar o déficit, o governo deve gerar um superávit primário igual aos pagamentos de juros sobre a dívida existente.</a:t>
            </a:r>
          </a:p>
        </p:txBody>
      </p:sp>
      <p:sp>
        <p:nvSpPr>
          <p:cNvPr id="4" name="Rectangle 2">
            <a:extLst>
              <a:ext uri="{FF2B5EF4-FFF2-40B4-BE49-F238E27FC236}">
                <a16:creationId xmlns:a16="http://schemas.microsoft.com/office/drawing/2014/main" id="{A7CF4A3F-9340-A9BF-9A21-AE61EFA8201F}"/>
              </a:ext>
            </a:extLst>
          </p:cNvPr>
          <p:cNvSpPr txBox="1">
            <a:spLocks noChangeArrowheads="1"/>
          </p:cNvSpPr>
          <p:nvPr/>
        </p:nvSpPr>
        <p:spPr>
          <a:xfrm>
            <a:off x="2286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Tree>
    <p:extLst>
      <p:ext uri="{BB962C8B-B14F-4D97-AF65-F5344CB8AC3E}">
        <p14:creationId xmlns:p14="http://schemas.microsoft.com/office/powerpoint/2010/main" val="20925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12335D74-C53D-94F2-F3DD-0AEF16789257}"/>
              </a:ext>
            </a:extLst>
          </p:cNvPr>
          <p:cNvSpPr txBox="1">
            <a:spLocks/>
          </p:cNvSpPr>
          <p:nvPr/>
        </p:nvSpPr>
        <p:spPr>
          <a:xfrm>
            <a:off x="304800" y="1106269"/>
            <a:ext cx="11734800" cy="936625"/>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Arial" panose="020B0604020202020204" pitchFamily="34" charset="0"/>
              <a:buChar char="•"/>
            </a:pPr>
            <a:r>
              <a:rPr lang="pt-BR" altLang="en-US" sz="3800" b="0" kern="0">
                <a:latin typeface="Calibri" panose="020F0502020204030204" pitchFamily="34" charset="0"/>
                <a:cs typeface="Calibri" panose="020F0502020204030204" pitchFamily="34" charset="0"/>
              </a:rPr>
              <a:t>A </a:t>
            </a:r>
            <a:r>
              <a:rPr lang="pt-BR" altLang="en-US" sz="3800" b="1" i="1" kern="0">
                <a:latin typeface="Calibri" panose="020F0502020204030204" pitchFamily="34" charset="0"/>
                <a:cs typeface="Calibri" panose="020F0502020204030204" pitchFamily="34" charset="0"/>
              </a:rPr>
              <a:t>razão dívida/PIB</a:t>
            </a:r>
            <a:r>
              <a:rPr lang="pt-BR" altLang="en-US" sz="3800" b="0" kern="0">
                <a:latin typeface="Calibri" panose="020F0502020204030204" pitchFamily="34" charset="0"/>
                <a:cs typeface="Calibri" panose="020F0502020204030204" pitchFamily="34" charset="0"/>
              </a:rPr>
              <a:t>, ou coeficiente de endividamento, fornece a razão entre a dívida e o PIB.</a:t>
            </a:r>
          </a:p>
          <a:p>
            <a:pPr algn="just">
              <a:buFont typeface="Arial" panose="020B0604020202020204" pitchFamily="34" charset="0"/>
              <a:buChar char="•"/>
            </a:pPr>
            <a:endParaRPr lang="pt-BR" altLang="en-US" sz="3800" b="0" kern="0" dirty="0">
              <a:latin typeface="Calibri" panose="020F0502020204030204" pitchFamily="34" charset="0"/>
              <a:cs typeface="Calibri" panose="020F0502020204030204" pitchFamily="34" charset="0"/>
            </a:endParaRPr>
          </a:p>
        </p:txBody>
      </p:sp>
      <p:grpSp>
        <p:nvGrpSpPr>
          <p:cNvPr id="3" name="Grupo 6">
            <a:extLst>
              <a:ext uri="{FF2B5EF4-FFF2-40B4-BE49-F238E27FC236}">
                <a16:creationId xmlns:a16="http://schemas.microsoft.com/office/drawing/2014/main" id="{F0C87AE9-31CF-1B16-D09E-174A227D9B48}"/>
              </a:ext>
            </a:extLst>
          </p:cNvPr>
          <p:cNvGrpSpPr>
            <a:grpSpLocks/>
          </p:cNvGrpSpPr>
          <p:nvPr/>
        </p:nvGrpSpPr>
        <p:grpSpPr bwMode="auto">
          <a:xfrm>
            <a:off x="0" y="2401669"/>
            <a:ext cx="12041187" cy="1477328"/>
            <a:chOff x="-3174" y="1952405"/>
            <a:chExt cx="12041187" cy="1477328"/>
          </a:xfrm>
        </p:grpSpPr>
        <p:sp>
          <p:nvSpPr>
            <p:cNvPr id="4" name="CaixaDeTexto 8">
              <a:extLst>
                <a:ext uri="{FF2B5EF4-FFF2-40B4-BE49-F238E27FC236}">
                  <a16:creationId xmlns:a16="http://schemas.microsoft.com/office/drawing/2014/main" id="{73A36E7B-2527-7DDF-58ED-0B7657801377}"/>
                </a:ext>
              </a:extLst>
            </p:cNvPr>
            <p:cNvSpPr txBox="1">
              <a:spLocks noChangeArrowheads="1"/>
            </p:cNvSpPr>
            <p:nvPr/>
          </p:nvSpPr>
          <p:spPr bwMode="auto">
            <a:xfrm>
              <a:off x="7161213" y="1952405"/>
              <a:ext cx="4876800" cy="1477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pt-BR" altLang="en-US" sz="3000" b="0" dirty="0">
                  <a:latin typeface="Calibri" panose="020F0502020204030204" pitchFamily="34" charset="0"/>
                  <a:cs typeface="Calibri" panose="020F0502020204030204" pitchFamily="34" charset="0"/>
                </a:rPr>
                <a:t>Note que o último termo é o déficit primário em relação ao PIB, que chamaremos de </a:t>
              </a:r>
              <a:r>
                <a:rPr lang="pt-BR" altLang="en-US" sz="3000" b="0" i="1" dirty="0" err="1">
                  <a:latin typeface="Calibri" panose="020F0502020204030204" pitchFamily="34" charset="0"/>
                  <a:cs typeface="Calibri" panose="020F0502020204030204" pitchFamily="34" charset="0"/>
                </a:rPr>
                <a:t>d</a:t>
              </a:r>
              <a:r>
                <a:rPr lang="pt-BR" altLang="en-US" sz="2200" b="0" i="1" dirty="0" err="1">
                  <a:latin typeface="Calibri" panose="020F0502020204030204" pitchFamily="34" charset="0"/>
                  <a:cs typeface="Calibri" panose="020F0502020204030204" pitchFamily="34" charset="0"/>
                </a:rPr>
                <a:t>t</a:t>
              </a:r>
              <a:r>
                <a:rPr lang="pt-BR" altLang="en-US" sz="3000" b="0" i="1" dirty="0">
                  <a:latin typeface="Calibri" panose="020F0502020204030204" pitchFamily="34" charset="0"/>
                  <a:cs typeface="Calibri" panose="020F0502020204030204" pitchFamily="34" charset="0"/>
                </a:rPr>
                <a:t>.</a:t>
              </a:r>
            </a:p>
          </p:txBody>
        </p:sp>
        <p:sp>
          <p:nvSpPr>
            <p:cNvPr id="5" name="CaixaDeTexto 12">
              <a:extLst>
                <a:ext uri="{FF2B5EF4-FFF2-40B4-BE49-F238E27FC236}">
                  <a16:creationId xmlns:a16="http://schemas.microsoft.com/office/drawing/2014/main" id="{6075685C-DE8C-459F-079B-E1B164EF4DA5}"/>
                </a:ext>
              </a:extLst>
            </p:cNvPr>
            <p:cNvSpPr txBox="1">
              <a:spLocks noChangeArrowheads="1"/>
            </p:cNvSpPr>
            <p:nvPr/>
          </p:nvSpPr>
          <p:spPr bwMode="auto">
            <a:xfrm>
              <a:off x="-3174" y="2181005"/>
              <a:ext cx="8397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rPr>
                <a:t>(I)</a:t>
              </a:r>
            </a:p>
          </p:txBody>
        </p:sp>
      </p:grpSp>
      <p:graphicFrame>
        <p:nvGraphicFramePr>
          <p:cNvPr id="6" name="Object 2">
            <a:extLst>
              <a:ext uri="{FF2B5EF4-FFF2-40B4-BE49-F238E27FC236}">
                <a16:creationId xmlns:a16="http://schemas.microsoft.com/office/drawing/2014/main" id="{C26A0318-FCB9-8E37-6B2C-22CF4B671F4E}"/>
              </a:ext>
            </a:extLst>
          </p:cNvPr>
          <p:cNvGraphicFramePr>
            <a:graphicFrameLocks/>
          </p:cNvGraphicFramePr>
          <p:nvPr>
            <p:extLst>
              <p:ext uri="{D42A27DB-BD31-4B8C-83A1-F6EECF244321}">
                <p14:modId xmlns:p14="http://schemas.microsoft.com/office/powerpoint/2010/main" val="3588781566"/>
              </p:ext>
            </p:extLst>
          </p:nvPr>
        </p:nvGraphicFramePr>
        <p:xfrm>
          <a:off x="579437" y="2400301"/>
          <a:ext cx="6270626" cy="1449168"/>
        </p:xfrm>
        <a:graphic>
          <a:graphicData uri="http://schemas.openxmlformats.org/presentationml/2006/ole">
            <mc:AlternateContent xmlns:mc="http://schemas.openxmlformats.org/markup-compatibility/2006">
              <mc:Choice xmlns:v="urn:schemas-microsoft-com:vml" Requires="v">
                <p:oleObj name="Equation" r:id="rId2" imgW="2197100" imgH="457200" progId="Equation.DSMT4">
                  <p:embed/>
                </p:oleObj>
              </mc:Choice>
              <mc:Fallback>
                <p:oleObj name="Equation" r:id="rId2" imgW="2197100" imgH="457200" progId="Equation.DSMT4">
                  <p:embed/>
                  <p:pic>
                    <p:nvPicPr>
                      <p:cNvPr id="37903"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2400301"/>
                        <a:ext cx="6270626" cy="1449168"/>
                      </a:xfrm>
                      <a:prstGeom prst="rect">
                        <a:avLst/>
                      </a:prstGeom>
                      <a:solidFill>
                        <a:schemeClr val="bg1">
                          <a:lumMod val="95000"/>
                        </a:schemeClr>
                      </a:solidFill>
                      <a:ln>
                        <a:solidFill>
                          <a:schemeClr val="tx1"/>
                        </a:solidFill>
                      </a:ln>
                    </p:spPr>
                  </p:pic>
                </p:oleObj>
              </mc:Fallback>
            </mc:AlternateContent>
          </a:graphicData>
        </a:graphic>
      </p:graphicFrame>
      <p:sp>
        <p:nvSpPr>
          <p:cNvPr id="7" name="CaixaDeTexto 11">
            <a:extLst>
              <a:ext uri="{FF2B5EF4-FFF2-40B4-BE49-F238E27FC236}">
                <a16:creationId xmlns:a16="http://schemas.microsoft.com/office/drawing/2014/main" id="{6554F81A-6094-E8C5-FD86-8C9AACB441BD}"/>
              </a:ext>
            </a:extLst>
          </p:cNvPr>
          <p:cNvSpPr txBox="1">
            <a:spLocks noChangeArrowheads="1"/>
          </p:cNvSpPr>
          <p:nvPr/>
        </p:nvSpPr>
        <p:spPr bwMode="auto">
          <a:xfrm>
            <a:off x="228600" y="6135469"/>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0"/>
              </a:spcBef>
              <a:buClrTx/>
              <a:buSzTx/>
              <a:buFont typeface="Arial" panose="020B0604020202020204" pitchFamily="34" charset="0"/>
              <a:buChar char="•"/>
            </a:pPr>
            <a:r>
              <a:rPr lang="pt-BR" altLang="en-US" sz="3600" b="0" dirty="0">
                <a:latin typeface="Calibri" panose="020F0502020204030204" pitchFamily="34" charset="0"/>
                <a:cs typeface="Calibri" panose="020F0502020204030204" pitchFamily="34" charset="0"/>
              </a:rPr>
              <a:t>Agora temos todos os termos da equação em relação ao PIB .</a:t>
            </a:r>
          </a:p>
        </p:txBody>
      </p:sp>
      <p:grpSp>
        <p:nvGrpSpPr>
          <p:cNvPr id="8" name="Grupo 13">
            <a:extLst>
              <a:ext uri="{FF2B5EF4-FFF2-40B4-BE49-F238E27FC236}">
                <a16:creationId xmlns:a16="http://schemas.microsoft.com/office/drawing/2014/main" id="{F8167C27-6145-6F18-1A00-29401CFF8D94}"/>
              </a:ext>
            </a:extLst>
          </p:cNvPr>
          <p:cNvGrpSpPr>
            <a:grpSpLocks/>
          </p:cNvGrpSpPr>
          <p:nvPr/>
        </p:nvGrpSpPr>
        <p:grpSpPr bwMode="auto">
          <a:xfrm>
            <a:off x="0" y="4459069"/>
            <a:ext cx="11049000" cy="1477328"/>
            <a:chOff x="-117476" y="2805210"/>
            <a:chExt cx="11049001" cy="1477080"/>
          </a:xfrm>
        </p:grpSpPr>
        <p:graphicFrame>
          <p:nvGraphicFramePr>
            <p:cNvPr id="9" name="Object 8">
              <a:extLst>
                <a:ext uri="{FF2B5EF4-FFF2-40B4-BE49-F238E27FC236}">
                  <a16:creationId xmlns:a16="http://schemas.microsoft.com/office/drawing/2014/main" id="{14F27A10-7506-8D61-D9F8-40524FCAA89D}"/>
                </a:ext>
              </a:extLst>
            </p:cNvPr>
            <p:cNvGraphicFramePr>
              <a:graphicFrameLocks/>
            </p:cNvGraphicFramePr>
            <p:nvPr>
              <p:extLst>
                <p:ext uri="{D42A27DB-BD31-4B8C-83A1-F6EECF244321}">
                  <p14:modId xmlns:p14="http://schemas.microsoft.com/office/powerpoint/2010/main" val="1037189316"/>
                </p:ext>
              </p:extLst>
            </p:nvPr>
          </p:nvGraphicFramePr>
          <p:xfrm>
            <a:off x="568324" y="2805211"/>
            <a:ext cx="5334001" cy="1447556"/>
          </p:xfrm>
          <a:graphic>
            <a:graphicData uri="http://schemas.openxmlformats.org/presentationml/2006/ole">
              <mc:AlternateContent xmlns:mc="http://schemas.openxmlformats.org/markup-compatibility/2006">
                <mc:Choice xmlns:v="urn:schemas-microsoft-com:vml" Requires="v">
                  <p:oleObj name="Equation" r:id="rId4" imgW="1549400" imgH="457200" progId="Equation.DSMT4">
                    <p:embed/>
                  </p:oleObj>
                </mc:Choice>
                <mc:Fallback>
                  <p:oleObj name="Equation" r:id="rId4" imgW="1549400" imgH="457200" progId="Equation.DSMT4">
                    <p:embed/>
                    <p:pic>
                      <p:nvPicPr>
                        <p:cNvPr id="37898"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24" y="2805211"/>
                          <a:ext cx="5334001" cy="1447556"/>
                        </a:xfrm>
                        <a:prstGeom prst="rect">
                          <a:avLst/>
                        </a:prstGeom>
                        <a:solidFill>
                          <a:schemeClr val="bg1">
                            <a:lumMod val="95000"/>
                          </a:schemeClr>
                        </a:solidFill>
                        <a:ln>
                          <a:solidFill>
                            <a:schemeClr val="tx1"/>
                          </a:solidFill>
                        </a:ln>
                      </p:spPr>
                    </p:pic>
                  </p:oleObj>
                </mc:Fallback>
              </mc:AlternateContent>
            </a:graphicData>
          </a:graphic>
        </p:graphicFrame>
        <p:sp>
          <p:nvSpPr>
            <p:cNvPr id="10" name="CaixaDeTexto 10">
              <a:extLst>
                <a:ext uri="{FF2B5EF4-FFF2-40B4-BE49-F238E27FC236}">
                  <a16:creationId xmlns:a16="http://schemas.microsoft.com/office/drawing/2014/main" id="{51AC3CD4-C8DB-519F-8F59-772D8C371CC4}"/>
                </a:ext>
              </a:extLst>
            </p:cNvPr>
            <p:cNvSpPr txBox="1">
              <a:spLocks noChangeArrowheads="1"/>
            </p:cNvSpPr>
            <p:nvPr/>
          </p:nvSpPr>
          <p:spPr bwMode="auto">
            <a:xfrm>
              <a:off x="6207124" y="2805210"/>
              <a:ext cx="4724401" cy="14770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SzTx/>
                <a:buFontTx/>
                <a:buNone/>
              </a:pPr>
              <a:r>
                <a:rPr lang="pt-BR" altLang="en-US" sz="3000" b="0" dirty="0">
                  <a:latin typeface="Calibri" panose="020F0502020204030204" pitchFamily="34" charset="0"/>
                  <a:cs typeface="Calibri" panose="020F0502020204030204" pitchFamily="34" charset="0"/>
                </a:rPr>
                <a:t>Multiplicando e dividindo o segundo termo pelo produto defasado em um período.</a:t>
              </a:r>
            </a:p>
          </p:txBody>
        </p:sp>
        <p:sp>
          <p:nvSpPr>
            <p:cNvPr id="11" name="CaixaDeTexto 13">
              <a:extLst>
                <a:ext uri="{FF2B5EF4-FFF2-40B4-BE49-F238E27FC236}">
                  <a16:creationId xmlns:a16="http://schemas.microsoft.com/office/drawing/2014/main" id="{1F259C39-1983-A26F-BD23-E56D26106664}"/>
                </a:ext>
              </a:extLst>
            </p:cNvPr>
            <p:cNvSpPr txBox="1">
              <a:spLocks noChangeArrowheads="1"/>
            </p:cNvSpPr>
            <p:nvPr/>
          </p:nvSpPr>
          <p:spPr bwMode="auto">
            <a:xfrm>
              <a:off x="-117476" y="3186149"/>
              <a:ext cx="914399" cy="6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rPr>
                <a:t>(II)</a:t>
              </a:r>
            </a:p>
          </p:txBody>
        </p:sp>
      </p:grpSp>
      <p:cxnSp>
        <p:nvCxnSpPr>
          <p:cNvPr id="12" name="Conector de seta reta 23">
            <a:extLst>
              <a:ext uri="{FF2B5EF4-FFF2-40B4-BE49-F238E27FC236}">
                <a16:creationId xmlns:a16="http://schemas.microsoft.com/office/drawing/2014/main" id="{F12C4AE7-425C-7F42-E73D-1759F2239831}"/>
              </a:ext>
            </a:extLst>
          </p:cNvPr>
          <p:cNvCxnSpPr/>
          <p:nvPr/>
        </p:nvCxnSpPr>
        <p:spPr>
          <a:xfrm>
            <a:off x="6859587" y="3086101"/>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23">
            <a:extLst>
              <a:ext uri="{FF2B5EF4-FFF2-40B4-BE49-F238E27FC236}">
                <a16:creationId xmlns:a16="http://schemas.microsoft.com/office/drawing/2014/main" id="{F2C05DDC-58B6-52AE-46ED-897078D2D30F}"/>
              </a:ext>
            </a:extLst>
          </p:cNvPr>
          <p:cNvCxnSpPr/>
          <p:nvPr/>
        </p:nvCxnSpPr>
        <p:spPr>
          <a:xfrm>
            <a:off x="6019800" y="5144870"/>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2">
            <a:extLst>
              <a:ext uri="{FF2B5EF4-FFF2-40B4-BE49-F238E27FC236}">
                <a16:creationId xmlns:a16="http://schemas.microsoft.com/office/drawing/2014/main" id="{7597CAC4-0665-6D20-2195-C7E13353BD1D}"/>
              </a:ext>
            </a:extLst>
          </p:cNvPr>
          <p:cNvSpPr txBox="1">
            <a:spLocks noChangeArrowheads="1"/>
          </p:cNvSpPr>
          <p:nvPr/>
        </p:nvSpPr>
        <p:spPr>
          <a:xfrm>
            <a:off x="3048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Tree>
    <p:extLst>
      <p:ext uri="{BB962C8B-B14F-4D97-AF65-F5344CB8AC3E}">
        <p14:creationId xmlns:p14="http://schemas.microsoft.com/office/powerpoint/2010/main" val="39365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A4BA6A1-F082-BBCB-1C0C-4AE564001B2E}"/>
              </a:ext>
            </a:extLst>
          </p:cNvPr>
          <p:cNvSpPr/>
          <p:nvPr/>
        </p:nvSpPr>
        <p:spPr bwMode="auto">
          <a:xfrm>
            <a:off x="8915401" y="1981200"/>
            <a:ext cx="2362200" cy="1447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endParaRPr>
          </a:p>
        </p:txBody>
      </p:sp>
      <p:sp>
        <p:nvSpPr>
          <p:cNvPr id="3" name="Espaço Reservado para Conteúdo 2">
            <a:extLst>
              <a:ext uri="{FF2B5EF4-FFF2-40B4-BE49-F238E27FC236}">
                <a16:creationId xmlns:a16="http://schemas.microsoft.com/office/drawing/2014/main" id="{FF706A02-D8F0-7AE0-4896-B3ACCC7E0299}"/>
              </a:ext>
            </a:extLst>
          </p:cNvPr>
          <p:cNvSpPr txBox="1">
            <a:spLocks/>
          </p:cNvSpPr>
          <p:nvPr/>
        </p:nvSpPr>
        <p:spPr>
          <a:xfrm>
            <a:off x="152400" y="1219200"/>
            <a:ext cx="11506200" cy="788988"/>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buFont typeface="Arial" panose="020B0604020202020204" pitchFamily="34" charset="0"/>
              <a:buChar char="•"/>
            </a:pPr>
            <a:r>
              <a:rPr lang="pt-BR" altLang="en-US" sz="3800" b="0" kern="0">
                <a:latin typeface="Calibri" panose="020F0502020204030204" pitchFamily="34" charset="0"/>
                <a:cs typeface="Calibri" panose="020F0502020204030204" pitchFamily="34" charset="0"/>
              </a:rPr>
              <a:t>Sendo        a taxa de crescimento real do PIB:</a:t>
            </a:r>
            <a:endParaRPr lang="pt-BR" altLang="en-US" sz="3800" b="0" kern="0" dirty="0">
              <a:latin typeface="Calibri" panose="020F0502020204030204" pitchFamily="34" charset="0"/>
              <a:cs typeface="Calibri" panose="020F0502020204030204" pitchFamily="34" charset="0"/>
            </a:endParaRPr>
          </a:p>
        </p:txBody>
      </p:sp>
      <p:graphicFrame>
        <p:nvGraphicFramePr>
          <p:cNvPr id="4" name="Object 2">
            <a:extLst>
              <a:ext uri="{FF2B5EF4-FFF2-40B4-BE49-F238E27FC236}">
                <a16:creationId xmlns:a16="http://schemas.microsoft.com/office/drawing/2014/main" id="{30B9A97C-10D3-78D2-674A-50FC46574970}"/>
              </a:ext>
            </a:extLst>
          </p:cNvPr>
          <p:cNvGraphicFramePr>
            <a:graphicFrameLocks/>
          </p:cNvGraphicFramePr>
          <p:nvPr>
            <p:extLst>
              <p:ext uri="{D42A27DB-BD31-4B8C-83A1-F6EECF244321}">
                <p14:modId xmlns:p14="http://schemas.microsoft.com/office/powerpoint/2010/main" val="3699498417"/>
              </p:ext>
            </p:extLst>
          </p:nvPr>
        </p:nvGraphicFramePr>
        <p:xfrm>
          <a:off x="304800" y="2007668"/>
          <a:ext cx="10972800" cy="1497532"/>
        </p:xfrm>
        <a:graphic>
          <a:graphicData uri="http://schemas.openxmlformats.org/presentationml/2006/ole">
            <mc:AlternateContent xmlns:mc="http://schemas.openxmlformats.org/markup-compatibility/2006">
              <mc:Choice xmlns:v="urn:schemas-microsoft-com:vml" Requires="v">
                <p:oleObj name="Equation" r:id="rId2" imgW="3733800" imgH="457200" progId="Equation.DSMT4">
                  <p:embed/>
                </p:oleObj>
              </mc:Choice>
              <mc:Fallback>
                <p:oleObj name="Equation" r:id="rId2" imgW="3733800" imgH="457200" progId="Equation.DSMT4">
                  <p:embed/>
                  <p:pic>
                    <p:nvPicPr>
                      <p:cNvPr id="38928"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07668"/>
                        <a:ext cx="10972800" cy="1497532"/>
                      </a:xfrm>
                      <a:prstGeom prst="rect">
                        <a:avLst/>
                      </a:prstGeom>
                      <a:noFill/>
                      <a:ln>
                        <a:noFill/>
                      </a:ln>
                    </p:spPr>
                  </p:pic>
                </p:oleObj>
              </mc:Fallback>
            </mc:AlternateContent>
          </a:graphicData>
        </a:graphic>
      </p:graphicFrame>
      <p:graphicFrame>
        <p:nvGraphicFramePr>
          <p:cNvPr id="5" name="Objeto 10">
            <a:extLst>
              <a:ext uri="{FF2B5EF4-FFF2-40B4-BE49-F238E27FC236}">
                <a16:creationId xmlns:a16="http://schemas.microsoft.com/office/drawing/2014/main" id="{2864504A-76C6-79F2-46C5-7C01F53A24F0}"/>
              </a:ext>
            </a:extLst>
          </p:cNvPr>
          <p:cNvGraphicFramePr>
            <a:graphicFrameLocks noChangeAspect="1"/>
          </p:cNvGraphicFramePr>
          <p:nvPr>
            <p:extLst>
              <p:ext uri="{D42A27DB-BD31-4B8C-83A1-F6EECF244321}">
                <p14:modId xmlns:p14="http://schemas.microsoft.com/office/powerpoint/2010/main" val="554437459"/>
              </p:ext>
            </p:extLst>
          </p:nvPr>
        </p:nvGraphicFramePr>
        <p:xfrm>
          <a:off x="1905000" y="1066800"/>
          <a:ext cx="762000" cy="859399"/>
        </p:xfrm>
        <a:graphic>
          <a:graphicData uri="http://schemas.openxmlformats.org/presentationml/2006/ole">
            <mc:AlternateContent xmlns:mc="http://schemas.openxmlformats.org/markup-compatibility/2006">
              <mc:Choice xmlns:v="urn:schemas-microsoft-com:vml" Requires="v">
                <p:oleObj name="Equation" r:id="rId4" imgW="215713" imgH="241091" progId="Equation.DSMT4">
                  <p:embed/>
                </p:oleObj>
              </mc:Choice>
              <mc:Fallback>
                <p:oleObj name="Equation" r:id="rId4" imgW="215713" imgH="241091" progId="Equation.DSMT4">
                  <p:embed/>
                  <p:pic>
                    <p:nvPicPr>
                      <p:cNvPr id="38916" name="Objeto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66800"/>
                        <a:ext cx="762000" cy="859399"/>
                      </a:xfrm>
                      <a:prstGeom prst="rect">
                        <a:avLst/>
                      </a:prstGeom>
                      <a:noFill/>
                      <a:ln>
                        <a:noFill/>
                      </a:ln>
                    </p:spPr>
                  </p:pic>
                </p:oleObj>
              </mc:Fallback>
            </mc:AlternateContent>
          </a:graphicData>
        </a:graphic>
      </p:graphicFrame>
      <p:graphicFrame>
        <p:nvGraphicFramePr>
          <p:cNvPr id="6" name="Object 4">
            <a:extLst>
              <a:ext uri="{FF2B5EF4-FFF2-40B4-BE49-F238E27FC236}">
                <a16:creationId xmlns:a16="http://schemas.microsoft.com/office/drawing/2014/main" id="{6DD3B601-C5F5-3FEF-76F2-71AD1B41A74E}"/>
              </a:ext>
            </a:extLst>
          </p:cNvPr>
          <p:cNvGraphicFramePr>
            <a:graphicFrameLocks/>
          </p:cNvGraphicFramePr>
          <p:nvPr>
            <p:extLst>
              <p:ext uri="{D42A27DB-BD31-4B8C-83A1-F6EECF244321}">
                <p14:modId xmlns:p14="http://schemas.microsoft.com/office/powerpoint/2010/main" val="3748819195"/>
              </p:ext>
            </p:extLst>
          </p:nvPr>
        </p:nvGraphicFramePr>
        <p:xfrm>
          <a:off x="1012825" y="4738686"/>
          <a:ext cx="10621963" cy="1662114"/>
        </p:xfrm>
        <a:graphic>
          <a:graphicData uri="http://schemas.openxmlformats.org/presentationml/2006/ole">
            <mc:AlternateContent xmlns:mc="http://schemas.openxmlformats.org/markup-compatibility/2006">
              <mc:Choice xmlns:v="urn:schemas-microsoft-com:vml" Requires="v">
                <p:oleObj name="Equation" r:id="rId6" imgW="3543300" imgH="533400" progId="Equation.DSMT4">
                  <p:embed/>
                </p:oleObj>
              </mc:Choice>
              <mc:Fallback>
                <p:oleObj name="Equation" r:id="rId6" imgW="3543300" imgH="533400" progId="Equation.DSMT4">
                  <p:embed/>
                  <p:pic>
                    <p:nvPicPr>
                      <p:cNvPr id="38924"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825" y="4738686"/>
                        <a:ext cx="10621963" cy="1662114"/>
                      </a:xfrm>
                      <a:prstGeom prst="rect">
                        <a:avLst/>
                      </a:prstGeom>
                      <a:solidFill>
                        <a:srgbClr val="F2F2F2"/>
                      </a:solidFill>
                      <a:ln w="9525">
                        <a:solidFill>
                          <a:schemeClr val="tx1"/>
                        </a:solidFill>
                        <a:miter lim="800000"/>
                        <a:headEnd/>
                        <a:tailEnd/>
                      </a:ln>
                    </p:spPr>
                  </p:pic>
                </p:oleObj>
              </mc:Fallback>
            </mc:AlternateContent>
          </a:graphicData>
        </a:graphic>
      </p:graphicFrame>
      <p:sp>
        <p:nvSpPr>
          <p:cNvPr id="7" name="Espaço Reservado para Conteúdo 2">
            <a:extLst>
              <a:ext uri="{FF2B5EF4-FFF2-40B4-BE49-F238E27FC236}">
                <a16:creationId xmlns:a16="http://schemas.microsoft.com/office/drawing/2014/main" id="{87E1B683-7A78-D464-CD2D-245C5CA09B80}"/>
              </a:ext>
            </a:extLst>
          </p:cNvPr>
          <p:cNvSpPr txBox="1">
            <a:spLocks/>
          </p:cNvSpPr>
          <p:nvPr/>
        </p:nvSpPr>
        <p:spPr bwMode="auto">
          <a:xfrm>
            <a:off x="228600" y="3783012"/>
            <a:ext cx="78486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Pct val="95000"/>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Substituindo em (II):</a:t>
            </a:r>
          </a:p>
        </p:txBody>
      </p:sp>
      <p:sp>
        <p:nvSpPr>
          <p:cNvPr id="8" name="CaixaDeTexto 13">
            <a:extLst>
              <a:ext uri="{FF2B5EF4-FFF2-40B4-BE49-F238E27FC236}">
                <a16:creationId xmlns:a16="http://schemas.microsoft.com/office/drawing/2014/main" id="{91167293-63A7-5A61-7A00-DE7F8986DCAD}"/>
              </a:ext>
            </a:extLst>
          </p:cNvPr>
          <p:cNvSpPr txBox="1">
            <a:spLocks noChangeArrowheads="1"/>
          </p:cNvSpPr>
          <p:nvPr/>
        </p:nvSpPr>
        <p:spPr bwMode="auto">
          <a:xfrm>
            <a:off x="152400" y="5161002"/>
            <a:ext cx="9445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cs typeface="Calibri" panose="020F0502020204030204" pitchFamily="34" charset="0"/>
              </a:rPr>
              <a:t>(III)</a:t>
            </a:r>
          </a:p>
        </p:txBody>
      </p:sp>
      <p:sp>
        <p:nvSpPr>
          <p:cNvPr id="9" name="Rectangle 2">
            <a:extLst>
              <a:ext uri="{FF2B5EF4-FFF2-40B4-BE49-F238E27FC236}">
                <a16:creationId xmlns:a16="http://schemas.microsoft.com/office/drawing/2014/main" id="{B1E0F2DB-14A2-9EEB-6F38-18BFFED946DE}"/>
              </a:ext>
            </a:extLst>
          </p:cNvPr>
          <p:cNvSpPr txBox="1">
            <a:spLocks noChangeArrowheads="1"/>
          </p:cNvSpPr>
          <p:nvPr/>
        </p:nvSpPr>
        <p:spPr>
          <a:xfrm>
            <a:off x="3048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Tree>
    <p:extLst>
      <p:ext uri="{BB962C8B-B14F-4D97-AF65-F5344CB8AC3E}">
        <p14:creationId xmlns:p14="http://schemas.microsoft.com/office/powerpoint/2010/main" val="8067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598A9566-1742-5B71-2B11-635AEE2D5143}"/>
              </a:ext>
            </a:extLst>
          </p:cNvPr>
          <p:cNvSpPr txBox="1">
            <a:spLocks/>
          </p:cNvSpPr>
          <p:nvPr/>
        </p:nvSpPr>
        <p:spPr bwMode="auto">
          <a:xfrm>
            <a:off x="304800" y="1254124"/>
            <a:ext cx="7848601"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Pct val="95000"/>
              <a:buFont typeface="Arial" panose="020B0604020202020204" pitchFamily="34" charset="0"/>
              <a:buChar char="•"/>
            </a:pPr>
            <a:r>
              <a:rPr lang="pt-BR" altLang="en-US" sz="3800" b="0" dirty="0">
                <a:latin typeface="Calibri" panose="020F0502020204030204" pitchFamily="34" charset="0"/>
                <a:cs typeface="Calibri" panose="020F0502020204030204" pitchFamily="34" charset="0"/>
              </a:rPr>
              <a:t>Utilizando uma aproximação útil:</a:t>
            </a:r>
          </a:p>
        </p:txBody>
      </p:sp>
      <p:graphicFrame>
        <p:nvGraphicFramePr>
          <p:cNvPr id="3" name="Object 5">
            <a:extLst>
              <a:ext uri="{FF2B5EF4-FFF2-40B4-BE49-F238E27FC236}">
                <a16:creationId xmlns:a16="http://schemas.microsoft.com/office/drawing/2014/main" id="{B8044B81-37C2-4CC1-26FD-B205F4970E23}"/>
              </a:ext>
            </a:extLst>
          </p:cNvPr>
          <p:cNvGraphicFramePr>
            <a:graphicFrameLocks/>
          </p:cNvGraphicFramePr>
          <p:nvPr>
            <p:extLst>
              <p:ext uri="{D42A27DB-BD31-4B8C-83A1-F6EECF244321}">
                <p14:modId xmlns:p14="http://schemas.microsoft.com/office/powerpoint/2010/main" val="3221855189"/>
              </p:ext>
            </p:extLst>
          </p:nvPr>
        </p:nvGraphicFramePr>
        <p:xfrm>
          <a:off x="762000" y="1975167"/>
          <a:ext cx="4191000" cy="1703388"/>
        </p:xfrm>
        <a:graphic>
          <a:graphicData uri="http://schemas.openxmlformats.org/presentationml/2006/ole">
            <mc:AlternateContent xmlns:mc="http://schemas.openxmlformats.org/markup-compatibility/2006">
              <mc:Choice xmlns:v="urn:schemas-microsoft-com:vml" Requires="v">
                <p:oleObj name="Equation" r:id="rId2" imgW="1295400" imgH="533400" progId="Equation.DSMT4">
                  <p:embed/>
                </p:oleObj>
              </mc:Choice>
              <mc:Fallback>
                <p:oleObj name="Equation" r:id="rId2" imgW="1295400" imgH="533400" progId="Equation.DSMT4">
                  <p:embed/>
                  <p:pic>
                    <p:nvPicPr>
                      <p:cNvPr id="5" name="Objec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75167"/>
                        <a:ext cx="4191000" cy="1703388"/>
                      </a:xfrm>
                      <a:prstGeom prst="rect">
                        <a:avLst/>
                      </a:prstGeom>
                      <a:solidFill>
                        <a:schemeClr val="bg1">
                          <a:lumMod val="95000"/>
                        </a:schemeClr>
                      </a:solidFill>
                      <a:ln w="9525">
                        <a:solidFill>
                          <a:srgbClr val="262626"/>
                        </a:solidFill>
                        <a:miter lim="800000"/>
                        <a:headEnd/>
                        <a:tailEnd/>
                      </a:ln>
                    </p:spPr>
                  </p:pic>
                </p:oleObj>
              </mc:Fallback>
            </mc:AlternateContent>
          </a:graphicData>
        </a:graphic>
      </p:graphicFrame>
      <p:sp>
        <p:nvSpPr>
          <p:cNvPr id="4" name="CaixaDeTexto 16">
            <a:extLst>
              <a:ext uri="{FF2B5EF4-FFF2-40B4-BE49-F238E27FC236}">
                <a16:creationId xmlns:a16="http://schemas.microsoft.com/office/drawing/2014/main" id="{C4C094B7-5FE7-B57E-F68E-CBA5295D4593}"/>
              </a:ext>
            </a:extLst>
          </p:cNvPr>
          <p:cNvSpPr txBox="1">
            <a:spLocks noChangeArrowheads="1"/>
          </p:cNvSpPr>
          <p:nvPr/>
        </p:nvSpPr>
        <p:spPr bwMode="auto">
          <a:xfrm>
            <a:off x="5410200" y="2500312"/>
            <a:ext cx="36576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000" b="0" dirty="0">
                <a:cs typeface="Arial" panose="020B0604020202020204" pitchFamily="34" charset="0"/>
              </a:rPr>
              <a:t>Substituindo em (III)</a:t>
            </a:r>
          </a:p>
        </p:txBody>
      </p:sp>
      <p:cxnSp>
        <p:nvCxnSpPr>
          <p:cNvPr id="5" name="Conector de Seta Reta 4">
            <a:extLst>
              <a:ext uri="{FF2B5EF4-FFF2-40B4-BE49-F238E27FC236}">
                <a16:creationId xmlns:a16="http://schemas.microsoft.com/office/drawing/2014/main" id="{9948EECD-0078-FF6F-FADE-7D787693EAB1}"/>
              </a:ext>
            </a:extLst>
          </p:cNvPr>
          <p:cNvCxnSpPr/>
          <p:nvPr/>
        </p:nvCxnSpPr>
        <p:spPr bwMode="auto">
          <a:xfrm>
            <a:off x="4953000" y="2805112"/>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6" name="Object 2">
            <a:extLst>
              <a:ext uri="{FF2B5EF4-FFF2-40B4-BE49-F238E27FC236}">
                <a16:creationId xmlns:a16="http://schemas.microsoft.com/office/drawing/2014/main" id="{81EB7F6B-CD7F-BE9A-A01D-4D761269934D}"/>
              </a:ext>
            </a:extLst>
          </p:cNvPr>
          <p:cNvGraphicFramePr>
            <a:graphicFrameLocks/>
          </p:cNvGraphicFramePr>
          <p:nvPr>
            <p:extLst>
              <p:ext uri="{D42A27DB-BD31-4B8C-83A1-F6EECF244321}">
                <p14:modId xmlns:p14="http://schemas.microsoft.com/office/powerpoint/2010/main" val="358781709"/>
              </p:ext>
            </p:extLst>
          </p:nvPr>
        </p:nvGraphicFramePr>
        <p:xfrm>
          <a:off x="1069122" y="4684711"/>
          <a:ext cx="5498366" cy="1487489"/>
        </p:xfrm>
        <a:graphic>
          <a:graphicData uri="http://schemas.openxmlformats.org/presentationml/2006/ole">
            <mc:AlternateContent xmlns:mc="http://schemas.openxmlformats.org/markup-compatibility/2006">
              <mc:Choice xmlns:v="urn:schemas-microsoft-com:vml" Requires="v">
                <p:oleObj name="Equation" r:id="rId4" imgW="1638300" imgH="457200" progId="Equation.DSMT4">
                  <p:embed/>
                </p:oleObj>
              </mc:Choice>
              <mc:Fallback>
                <p:oleObj name="Equation" r:id="rId4" imgW="1638300" imgH="457200" progId="Equation.DSMT4">
                  <p:embed/>
                  <p:pic>
                    <p:nvPicPr>
                      <p:cNvPr id="12"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122" y="4684711"/>
                        <a:ext cx="5498366" cy="1487489"/>
                      </a:xfrm>
                      <a:prstGeom prst="rect">
                        <a:avLst/>
                      </a:prstGeom>
                      <a:solidFill>
                        <a:srgbClr val="F2F2F2"/>
                      </a:solidFill>
                      <a:ln w="9525">
                        <a:solidFill>
                          <a:srgbClr val="262626"/>
                        </a:solidFill>
                        <a:miter lim="800000"/>
                        <a:headEnd/>
                        <a:tailEnd/>
                      </a:ln>
                    </p:spPr>
                  </p:pic>
                </p:oleObj>
              </mc:Fallback>
            </mc:AlternateContent>
          </a:graphicData>
        </a:graphic>
      </p:graphicFrame>
      <p:sp>
        <p:nvSpPr>
          <p:cNvPr id="7" name="CaixaDeTexto 8">
            <a:extLst>
              <a:ext uri="{FF2B5EF4-FFF2-40B4-BE49-F238E27FC236}">
                <a16:creationId xmlns:a16="http://schemas.microsoft.com/office/drawing/2014/main" id="{E010930B-2B93-7AE3-6C0B-B51F7C9A6D6B}"/>
              </a:ext>
            </a:extLst>
          </p:cNvPr>
          <p:cNvSpPr txBox="1">
            <a:spLocks noChangeArrowheads="1"/>
          </p:cNvSpPr>
          <p:nvPr/>
        </p:nvSpPr>
        <p:spPr bwMode="auto">
          <a:xfrm>
            <a:off x="228600" y="5059201"/>
            <a:ext cx="990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cs typeface="Calibri" panose="020F0502020204030204" pitchFamily="34" charset="0"/>
              </a:rPr>
              <a:t>(IV)</a:t>
            </a:r>
          </a:p>
        </p:txBody>
      </p:sp>
      <p:sp>
        <p:nvSpPr>
          <p:cNvPr id="8" name="Rectangle 2">
            <a:extLst>
              <a:ext uri="{FF2B5EF4-FFF2-40B4-BE49-F238E27FC236}">
                <a16:creationId xmlns:a16="http://schemas.microsoft.com/office/drawing/2014/main" id="{5735CE18-6975-5E50-D53E-BD31B8D6793B}"/>
              </a:ext>
            </a:extLst>
          </p:cNvPr>
          <p:cNvSpPr txBox="1">
            <a:spLocks noChangeArrowheads="1"/>
          </p:cNvSpPr>
          <p:nvPr/>
        </p:nvSpPr>
        <p:spPr>
          <a:xfrm>
            <a:off x="2286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Tree>
    <p:extLst>
      <p:ext uri="{BB962C8B-B14F-4D97-AF65-F5344CB8AC3E}">
        <p14:creationId xmlns:p14="http://schemas.microsoft.com/office/powerpoint/2010/main" val="38530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010696-DE7A-F0D6-2381-F371329FC0B6}"/>
              </a:ext>
            </a:extLst>
          </p:cNvPr>
          <p:cNvSpPr/>
          <p:nvPr/>
        </p:nvSpPr>
        <p:spPr bwMode="auto">
          <a:xfrm>
            <a:off x="0" y="3276600"/>
            <a:ext cx="12192000" cy="3505200"/>
          </a:xfrm>
          <a:prstGeom prst="rect">
            <a:avLst/>
          </a:prstGeom>
          <a:solidFill>
            <a:schemeClr val="bg1">
              <a:lumMod val="95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pSp>
        <p:nvGrpSpPr>
          <p:cNvPr id="3" name="Grupo 6">
            <a:extLst>
              <a:ext uri="{FF2B5EF4-FFF2-40B4-BE49-F238E27FC236}">
                <a16:creationId xmlns:a16="http://schemas.microsoft.com/office/drawing/2014/main" id="{B2A1B1EC-D8FA-51A7-556B-82F404BAF801}"/>
              </a:ext>
            </a:extLst>
          </p:cNvPr>
          <p:cNvGrpSpPr>
            <a:grpSpLocks/>
          </p:cNvGrpSpPr>
          <p:nvPr/>
        </p:nvGrpSpPr>
        <p:grpSpPr bwMode="auto">
          <a:xfrm>
            <a:off x="143890" y="1297632"/>
            <a:ext cx="8085710" cy="1750368"/>
            <a:chOff x="45734" y="2343150"/>
            <a:chExt cx="5689586" cy="1371600"/>
          </a:xfrm>
        </p:grpSpPr>
        <p:graphicFrame>
          <p:nvGraphicFramePr>
            <p:cNvPr id="4" name="Object 3">
              <a:extLst>
                <a:ext uri="{FF2B5EF4-FFF2-40B4-BE49-F238E27FC236}">
                  <a16:creationId xmlns:a16="http://schemas.microsoft.com/office/drawing/2014/main" id="{5DDF0364-4E97-5E31-4A99-4A2D96324A94}"/>
                </a:ext>
              </a:extLst>
            </p:cNvPr>
            <p:cNvGraphicFramePr>
              <a:graphicFrameLocks/>
            </p:cNvGraphicFramePr>
            <p:nvPr>
              <p:extLst>
                <p:ext uri="{D42A27DB-BD31-4B8C-83A1-F6EECF244321}">
                  <p14:modId xmlns:p14="http://schemas.microsoft.com/office/powerpoint/2010/main" val="2835879315"/>
                </p:ext>
              </p:extLst>
            </p:nvPr>
          </p:nvGraphicFramePr>
          <p:xfrm>
            <a:off x="762000" y="2343150"/>
            <a:ext cx="4973320" cy="1371600"/>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39944"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43150"/>
                          <a:ext cx="4973320" cy="1371600"/>
                        </a:xfrm>
                        <a:prstGeom prst="rect">
                          <a:avLst/>
                        </a:prstGeom>
                        <a:solidFill>
                          <a:srgbClr val="F2F2F2"/>
                        </a:solidFill>
                        <a:ln w="9525">
                          <a:solidFill>
                            <a:schemeClr val="tx1"/>
                          </a:solidFill>
                          <a:miter lim="800000"/>
                          <a:headEnd/>
                          <a:tailEnd/>
                        </a:ln>
                      </p:spPr>
                    </p:pic>
                  </p:oleObj>
                </mc:Fallback>
              </mc:AlternateContent>
            </a:graphicData>
          </a:graphic>
        </p:graphicFrame>
        <p:sp>
          <p:nvSpPr>
            <p:cNvPr id="5" name="CaixaDeTexto 10">
              <a:extLst>
                <a:ext uri="{FF2B5EF4-FFF2-40B4-BE49-F238E27FC236}">
                  <a16:creationId xmlns:a16="http://schemas.microsoft.com/office/drawing/2014/main" id="{18399E50-1589-5EAC-3C3F-5C53F53EA2B7}"/>
                </a:ext>
              </a:extLst>
            </p:cNvPr>
            <p:cNvSpPr txBox="1">
              <a:spLocks noChangeArrowheads="1"/>
            </p:cNvSpPr>
            <p:nvPr/>
          </p:nvSpPr>
          <p:spPr bwMode="auto">
            <a:xfrm>
              <a:off x="45734" y="2627352"/>
              <a:ext cx="911225" cy="60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pt-BR" altLang="en-US" sz="3800" b="1" dirty="0">
                  <a:latin typeface="Calibri" panose="020F0502020204030204" pitchFamily="34" charset="0"/>
                  <a:cs typeface="Calibri" panose="020F0502020204030204" pitchFamily="34" charset="0"/>
                </a:rPr>
                <a:t>(V)</a:t>
              </a:r>
            </a:p>
          </p:txBody>
        </p:sp>
      </p:grpSp>
      <p:sp>
        <p:nvSpPr>
          <p:cNvPr id="6" name="Espaço Reservado para Conteúdo 2">
            <a:extLst>
              <a:ext uri="{FF2B5EF4-FFF2-40B4-BE49-F238E27FC236}">
                <a16:creationId xmlns:a16="http://schemas.microsoft.com/office/drawing/2014/main" id="{FD04423E-36B2-1CDF-62FC-C7F37E59CACE}"/>
              </a:ext>
            </a:extLst>
          </p:cNvPr>
          <p:cNvSpPr txBox="1">
            <a:spLocks/>
          </p:cNvSpPr>
          <p:nvPr/>
        </p:nvSpPr>
        <p:spPr bwMode="auto">
          <a:xfrm>
            <a:off x="0" y="3352800"/>
            <a:ext cx="12344400" cy="22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30250" indent="-2730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Tx/>
              <a:buSzPct val="95000"/>
              <a:buFont typeface="Wingdings" panose="05000000000000000000" pitchFamily="2" charset="2"/>
              <a:buChar char="§"/>
            </a:pPr>
            <a:r>
              <a:rPr lang="pt-BR" altLang="en-US" sz="3600" b="1" dirty="0">
                <a:latin typeface="Calibri" panose="020F0502020204030204" pitchFamily="34" charset="0"/>
                <a:cs typeface="Calibri" panose="020F0502020204030204" pitchFamily="34" charset="0"/>
              </a:rPr>
              <a:t>A equação (V) nos mostra que a relação (dívida/PIB) aumenta:</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maior a taxa de juros incidente sobre a dívida.</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menor a taxa de crescimento do PIB real.</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maior o coeficiente de endividamento inicial.</a:t>
            </a:r>
          </a:p>
          <a:p>
            <a:pPr lvl="1">
              <a:buClrTx/>
              <a:buSzPct val="95000"/>
              <a:buFont typeface="Wingdings" panose="05000000000000000000" pitchFamily="2" charset="2"/>
              <a:buChar char="§"/>
            </a:pPr>
            <a:r>
              <a:rPr lang="pt-BR" altLang="en-US" sz="3600" b="0" dirty="0">
                <a:latin typeface="Calibri" panose="020F0502020204030204" pitchFamily="34" charset="0"/>
                <a:cs typeface="Calibri" panose="020F0502020204030204" pitchFamily="34" charset="0"/>
              </a:rPr>
              <a:t>Quanto maior o déficit primário em relação ao PIB.</a:t>
            </a:r>
          </a:p>
        </p:txBody>
      </p:sp>
      <p:sp>
        <p:nvSpPr>
          <p:cNvPr id="7" name="Rectangle 2">
            <a:extLst>
              <a:ext uri="{FF2B5EF4-FFF2-40B4-BE49-F238E27FC236}">
                <a16:creationId xmlns:a16="http://schemas.microsoft.com/office/drawing/2014/main" id="{843F2F69-5689-B0D1-3CB5-7033F0A6E73F}"/>
              </a:ext>
            </a:extLst>
          </p:cNvPr>
          <p:cNvSpPr txBox="1">
            <a:spLocks noChangeArrowheads="1"/>
          </p:cNvSpPr>
          <p:nvPr/>
        </p:nvSpPr>
        <p:spPr>
          <a:xfrm>
            <a:off x="2286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spTree>
    <p:extLst>
      <p:ext uri="{BB962C8B-B14F-4D97-AF65-F5344CB8AC3E}">
        <p14:creationId xmlns:p14="http://schemas.microsoft.com/office/powerpoint/2010/main" val="6447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E2F9F0D5-8755-3E62-55F2-59BF44777DDE}"/>
              </a:ext>
            </a:extLst>
          </p:cNvPr>
          <p:cNvGraphicFramePr>
            <a:graphicFrameLocks noChangeAspect="1"/>
          </p:cNvGraphicFramePr>
          <p:nvPr>
            <p:extLst>
              <p:ext uri="{D42A27DB-BD31-4B8C-83A1-F6EECF244321}">
                <p14:modId xmlns:p14="http://schemas.microsoft.com/office/powerpoint/2010/main" val="369854045"/>
              </p:ext>
            </p:extLst>
          </p:nvPr>
        </p:nvGraphicFramePr>
        <p:xfrm>
          <a:off x="609600" y="3657600"/>
          <a:ext cx="5715001" cy="1782762"/>
        </p:xfrm>
        <a:graphic>
          <a:graphicData uri="http://schemas.openxmlformats.org/presentationml/2006/ole">
            <mc:AlternateContent xmlns:mc="http://schemas.openxmlformats.org/markup-compatibility/2006">
              <mc:Choice xmlns:v="urn:schemas-microsoft-com:vml" Requires="v">
                <p:oleObj name="Equation" r:id="rId2" imgW="1815312" imgH="583947" progId="Equation.DSMT4">
                  <p:embed/>
                </p:oleObj>
              </mc:Choice>
              <mc:Fallback>
                <p:oleObj name="Equation" r:id="rId2" imgW="1815312" imgH="583947" progId="Equation.DSMT4">
                  <p:embed/>
                  <p:pic>
                    <p:nvPicPr>
                      <p:cNvPr id="4096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5715001" cy="1782762"/>
                      </a:xfrm>
                      <a:prstGeom prst="rect">
                        <a:avLst/>
                      </a:prstGeom>
                      <a:solidFill>
                        <a:srgbClr val="F2F2F2"/>
                      </a:solidFill>
                      <a:ln w="9525">
                        <a:solidFill>
                          <a:schemeClr val="tx1"/>
                        </a:solidFill>
                        <a:miter lim="800000"/>
                        <a:headEnd/>
                        <a:tailEnd/>
                      </a:ln>
                    </p:spPr>
                  </p:pic>
                </p:oleObj>
              </mc:Fallback>
            </mc:AlternateContent>
          </a:graphicData>
        </a:graphic>
      </p:graphicFrame>
      <p:sp>
        <p:nvSpPr>
          <p:cNvPr id="3" name="Rectangle 5">
            <a:extLst>
              <a:ext uri="{FF2B5EF4-FFF2-40B4-BE49-F238E27FC236}">
                <a16:creationId xmlns:a16="http://schemas.microsoft.com/office/drawing/2014/main" id="{B45362A3-929F-F5AC-B4D6-2413BCF53197}"/>
              </a:ext>
            </a:extLst>
          </p:cNvPr>
          <p:cNvSpPr txBox="1">
            <a:spLocks noChangeArrowheads="1"/>
          </p:cNvSpPr>
          <p:nvPr/>
        </p:nvSpPr>
        <p:spPr>
          <a:xfrm>
            <a:off x="1981200" y="228600"/>
            <a:ext cx="7772400" cy="1143000"/>
          </a:xfrm>
          <a:prstGeom prst="rect">
            <a:avLst/>
          </a:prstGeom>
          <a:noFill/>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en-US" altLang="en-US" sz="4200" b="1" kern="0" dirty="0" err="1">
                <a:solidFill>
                  <a:schemeClr val="tx1"/>
                </a:solidFill>
                <a:latin typeface="Calibri" panose="020F0502020204030204" pitchFamily="34" charset="0"/>
                <a:cs typeface="Calibri" panose="020F0502020204030204" pitchFamily="34" charset="0"/>
              </a:rPr>
              <a:t>Observação</a:t>
            </a:r>
            <a:endParaRPr lang="en-US" altLang="en-US" sz="4200" b="1" kern="0" dirty="0">
              <a:solidFill>
                <a:schemeClr val="tx1"/>
              </a:solidFill>
              <a:latin typeface="Calibri" panose="020F0502020204030204" pitchFamily="34" charset="0"/>
              <a:cs typeface="Calibri" panose="020F0502020204030204" pitchFamily="34" charset="0"/>
            </a:endParaRPr>
          </a:p>
        </p:txBody>
      </p:sp>
      <p:sp>
        <p:nvSpPr>
          <p:cNvPr id="4" name="Rectangle 6">
            <a:extLst>
              <a:ext uri="{FF2B5EF4-FFF2-40B4-BE49-F238E27FC236}">
                <a16:creationId xmlns:a16="http://schemas.microsoft.com/office/drawing/2014/main" id="{BA776530-6A94-0B10-69E7-5BF16C03DE89}"/>
              </a:ext>
            </a:extLst>
          </p:cNvPr>
          <p:cNvSpPr txBox="1">
            <a:spLocks noChangeArrowheads="1"/>
          </p:cNvSpPr>
          <p:nvPr/>
        </p:nvSpPr>
        <p:spPr bwMode="auto">
          <a:xfrm>
            <a:off x="152400" y="838200"/>
            <a:ext cx="1188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spcBef>
                <a:spcPts val="0"/>
              </a:spcBef>
              <a:buClrTx/>
              <a:buSzPct val="100000"/>
              <a:buFont typeface="Arial" panose="020B0604020202020204" pitchFamily="34" charset="0"/>
              <a:buChar char="•"/>
              <a:defRPr/>
            </a:pPr>
            <a:r>
              <a:rPr lang="pt-BR" altLang="en-US" sz="3600" b="0" kern="0" dirty="0">
                <a:latin typeface="Calibri" panose="020F0502020204030204" pitchFamily="34" charset="0"/>
                <a:cs typeface="Calibri" panose="020F0502020204030204" pitchFamily="34" charset="0"/>
              </a:rPr>
              <a:t>Deduzimos a expressão que nos mostra a evolução da razão dívida/PIB fazendo uso de uma aproximação, que serviu para facilitar as contas.</a:t>
            </a:r>
          </a:p>
          <a:p>
            <a:pPr algn="just" eaLnBrk="1" hangingPunct="1">
              <a:spcBef>
                <a:spcPts val="0"/>
              </a:spcBef>
              <a:buClrTx/>
              <a:buSzPct val="100000"/>
              <a:buFont typeface="Arial" panose="020B0604020202020204" pitchFamily="34" charset="0"/>
              <a:buChar char="•"/>
              <a:defRPr/>
            </a:pPr>
            <a:r>
              <a:rPr lang="pt-BR" altLang="en-US" sz="3600" b="0" kern="0" dirty="0">
                <a:latin typeface="Calibri" panose="020F0502020204030204" pitchFamily="34" charset="0"/>
                <a:cs typeface="Calibri" panose="020F0502020204030204" pitchFamily="34" charset="0"/>
              </a:rPr>
              <a:t>Caso não utilizássemos essa aproximação e considerássemos a possibilidade da existência de senhoriagem, teríamos:</a:t>
            </a:r>
          </a:p>
          <a:p>
            <a:pPr algn="just" eaLnBrk="1" hangingPunct="1">
              <a:spcBef>
                <a:spcPts val="0"/>
              </a:spcBef>
              <a:buClrTx/>
              <a:buSzPct val="100000"/>
              <a:buFont typeface="Arial" panose="020B0604020202020204" pitchFamily="34" charset="0"/>
              <a:buChar char="•"/>
              <a:defRPr/>
            </a:pPr>
            <a:endParaRPr lang="pt-BR" altLang="en-US" sz="3600" b="0" kern="0" dirty="0">
              <a:latin typeface="Calibri" panose="020F0502020204030204" pitchFamily="34" charset="0"/>
              <a:cs typeface="Calibri" panose="020F0502020204030204" pitchFamily="34" charset="0"/>
            </a:endParaRPr>
          </a:p>
          <a:p>
            <a:pPr algn="just" eaLnBrk="1" hangingPunct="1">
              <a:spcBef>
                <a:spcPts val="0"/>
              </a:spcBef>
              <a:buClrTx/>
              <a:buSzPct val="100000"/>
              <a:buFont typeface="Arial" panose="020B0604020202020204" pitchFamily="34" charset="0"/>
              <a:buChar char="•"/>
              <a:defRPr/>
            </a:pPr>
            <a:endParaRPr lang="pt-BR" altLang="en-US" sz="3600" b="0" kern="0" dirty="0">
              <a:latin typeface="Calibri" panose="020F0502020204030204" pitchFamily="34" charset="0"/>
              <a:cs typeface="Calibri" panose="020F0502020204030204" pitchFamily="34" charset="0"/>
            </a:endParaRPr>
          </a:p>
          <a:p>
            <a:pPr algn="just" eaLnBrk="1" hangingPunct="1">
              <a:spcBef>
                <a:spcPts val="0"/>
              </a:spcBef>
              <a:buClrTx/>
              <a:buSzPct val="100000"/>
              <a:buFont typeface="Arial" panose="020B0604020202020204" pitchFamily="34" charset="0"/>
              <a:buChar char="•"/>
              <a:defRPr/>
            </a:pPr>
            <a:endParaRPr lang="pt-BR" altLang="en-US" sz="5400" b="0" kern="0" dirty="0">
              <a:latin typeface="Calibri" panose="020F0502020204030204" pitchFamily="34" charset="0"/>
              <a:cs typeface="Calibri" panose="020F0502020204030204" pitchFamily="34" charset="0"/>
            </a:endParaRPr>
          </a:p>
          <a:p>
            <a:pPr algn="just" eaLnBrk="1" hangingPunct="1">
              <a:spcBef>
                <a:spcPts val="0"/>
              </a:spcBef>
              <a:buClrTx/>
              <a:buSzPct val="100000"/>
              <a:buFont typeface="Arial" panose="020B0604020202020204" pitchFamily="34" charset="0"/>
              <a:buChar char="•"/>
              <a:defRPr/>
            </a:pPr>
            <a:r>
              <a:rPr lang="pt-BR" altLang="en-US" sz="3600" b="0" kern="0" dirty="0">
                <a:latin typeface="Calibri" panose="020F0502020204030204" pitchFamily="34" charset="0"/>
                <a:cs typeface="Calibri" panose="020F0502020204030204" pitchFamily="34" charset="0"/>
              </a:rPr>
              <a:t>Onde </a:t>
            </a:r>
            <a:r>
              <a:rPr lang="pt-BR" altLang="en-US" sz="3600" b="0" i="1" kern="0" dirty="0">
                <a:latin typeface="Calibri" panose="020F0502020204030204" pitchFamily="34" charset="0"/>
                <a:cs typeface="Calibri" panose="020F0502020204030204" pitchFamily="34" charset="0"/>
              </a:rPr>
              <a:t>s</a:t>
            </a:r>
            <a:r>
              <a:rPr lang="pt-BR" altLang="en-US" sz="3600" b="0" kern="0" dirty="0">
                <a:latin typeface="Calibri" panose="020F0502020204030204" pitchFamily="34" charset="0"/>
                <a:cs typeface="Calibri" panose="020F0502020204030204" pitchFamily="34" charset="0"/>
              </a:rPr>
              <a:t> representa o superávit primário/PIB e </a:t>
            </a:r>
            <a:r>
              <a:rPr lang="pt-BR" altLang="en-US" sz="3600" b="0" i="1" kern="0" dirty="0">
                <a:latin typeface="Calibri" panose="020F0502020204030204" pitchFamily="34" charset="0"/>
                <a:cs typeface="Calibri" panose="020F0502020204030204" pitchFamily="34" charset="0"/>
              </a:rPr>
              <a:t>h</a:t>
            </a:r>
            <a:r>
              <a:rPr lang="pt-BR" altLang="en-US" sz="3600" b="0" kern="0" dirty="0">
                <a:latin typeface="Calibri" panose="020F0502020204030204" pitchFamily="34" charset="0"/>
                <a:cs typeface="Calibri" panose="020F0502020204030204" pitchFamily="34" charset="0"/>
              </a:rPr>
              <a:t> a senhoriagem/PIB.</a:t>
            </a:r>
          </a:p>
        </p:txBody>
      </p:sp>
    </p:spTree>
    <p:extLst>
      <p:ext uri="{BB962C8B-B14F-4D97-AF65-F5344CB8AC3E}">
        <p14:creationId xmlns:p14="http://schemas.microsoft.com/office/powerpoint/2010/main" val="29704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DA4F830-694B-8B9D-B761-5F0E48D958C3}"/>
              </a:ext>
            </a:extLst>
          </p:cNvPr>
          <p:cNvSpPr txBox="1">
            <a:spLocks noChangeArrowheads="1"/>
          </p:cNvSpPr>
          <p:nvPr/>
        </p:nvSpPr>
        <p:spPr bwMode="auto">
          <a:xfrm>
            <a:off x="152399" y="1031175"/>
            <a:ext cx="118872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eaLnBrk="1" hangingPunct="1">
              <a:buClrTx/>
              <a:buSzPct val="100000"/>
              <a:buFont typeface="Arial" panose="020B0604020202020204" pitchFamily="34" charset="0"/>
              <a:buChar char="•"/>
              <a:defRPr/>
            </a:pPr>
            <a:r>
              <a:rPr lang="en-US" altLang="en-US" sz="3800" b="0" kern="0" dirty="0">
                <a:latin typeface="Calibri" panose="020F0502020204030204" pitchFamily="34" charset="0"/>
                <a:cs typeface="Calibri" panose="020F0502020204030204" pitchFamily="34" charset="0"/>
              </a:rPr>
              <a:t>Observe </a:t>
            </a:r>
            <a:r>
              <a:rPr lang="en-US" altLang="en-US" sz="3800" b="0" kern="0" dirty="0" err="1">
                <a:latin typeface="Calibri" panose="020F0502020204030204" pitchFamily="34" charset="0"/>
                <a:cs typeface="Calibri" panose="020F0502020204030204" pitchFamily="34" charset="0"/>
              </a:rPr>
              <a:t>que</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podemos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calcular</a:t>
            </a:r>
            <a:r>
              <a:rPr lang="en-US" altLang="en-US" sz="3800" b="0" kern="0" dirty="0">
                <a:latin typeface="Calibri" panose="020F0502020204030204" pitchFamily="34" charset="0"/>
                <a:cs typeface="Calibri" panose="020F0502020204030204" pitchFamily="34" charset="0"/>
              </a:rPr>
              <a:t> o  </a:t>
            </a:r>
            <a:r>
              <a:rPr lang="en-US" altLang="en-US" sz="3800" b="0" kern="0" dirty="0" err="1">
                <a:latin typeface="Calibri" panose="020F0502020204030204" pitchFamily="34" charset="0"/>
                <a:cs typeface="Calibri" panose="020F0502020204030204" pitchFamily="34" charset="0"/>
              </a:rPr>
              <a:t>superávit</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primário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requerido</a:t>
            </a:r>
            <a:r>
              <a:rPr lang="en-US" altLang="en-US" sz="3800" b="0" kern="0" dirty="0">
                <a:latin typeface="Calibri" panose="020F0502020204030204" pitchFamily="34" charset="0"/>
                <a:cs typeface="Calibri" panose="020F0502020204030204" pitchFamily="34" charset="0"/>
              </a:rPr>
              <a:t> para </a:t>
            </a:r>
            <a:r>
              <a:rPr lang="en-US" altLang="en-US" sz="3800" b="0" kern="0" dirty="0" err="1">
                <a:latin typeface="Calibri" panose="020F0502020204030204" pitchFamily="34" charset="0"/>
                <a:cs typeface="Calibri" panose="020F0502020204030204" pitchFamily="34" charset="0"/>
              </a:rPr>
              <a:t>estabilizar</a:t>
            </a:r>
            <a:r>
              <a:rPr lang="en-US" altLang="en-US" sz="3800" b="0" kern="0" dirty="0">
                <a:latin typeface="Calibri" panose="020F0502020204030204" pitchFamily="34" charset="0"/>
                <a:cs typeface="Calibri" panose="020F0502020204030204" pitchFamily="34" charset="0"/>
              </a:rPr>
              <a:t> a </a:t>
            </a:r>
            <a:r>
              <a:rPr lang="en-US" altLang="en-US" sz="3800" b="0" kern="0" dirty="0" err="1">
                <a:latin typeface="Calibri" panose="020F0502020204030204" pitchFamily="34" charset="0"/>
                <a:cs typeface="Calibri" panose="020F0502020204030204" pitchFamily="34" charset="0"/>
              </a:rPr>
              <a:t>relação</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dívida</a:t>
            </a:r>
            <a:r>
              <a:rPr lang="en-US" altLang="en-US" sz="3800" b="0" kern="0" dirty="0">
                <a:latin typeface="Calibri" panose="020F0502020204030204" pitchFamily="34" charset="0"/>
                <a:cs typeface="Calibri" panose="020F0502020204030204" pitchFamily="34" charset="0"/>
              </a:rPr>
              <a:t> / PIB, para </a:t>
            </a:r>
            <a:r>
              <a:rPr lang="en-US" altLang="en-US" sz="3800" b="0" kern="0" dirty="0" err="1">
                <a:latin typeface="Calibri" panose="020F0502020204030204" pitchFamily="34" charset="0"/>
                <a:cs typeface="Calibri" panose="020F0502020204030204" pitchFamily="34" charset="0"/>
              </a:rPr>
              <a:t>determinados</a:t>
            </a:r>
            <a:r>
              <a:rPr lang="en-US" altLang="en-US" sz="3800" b="0" kern="0" dirty="0">
                <a:latin typeface="Calibri" panose="020F0502020204030204" pitchFamily="34" charset="0"/>
                <a:cs typeface="Calibri" panose="020F0502020204030204" pitchFamily="34" charset="0"/>
              </a:rPr>
              <a:t> </a:t>
            </a:r>
            <a:r>
              <a:rPr lang="en-US" altLang="en-US" sz="3800" b="0" kern="0" dirty="0" err="1">
                <a:latin typeface="Calibri" panose="020F0502020204030204" pitchFamily="34" charset="0"/>
                <a:cs typeface="Calibri" panose="020F0502020204030204" pitchFamily="34" charset="0"/>
              </a:rPr>
              <a:t>níveis</a:t>
            </a:r>
            <a:r>
              <a:rPr lang="en-US" altLang="en-US" sz="3800" b="0" kern="0" dirty="0">
                <a:latin typeface="Calibri" panose="020F0502020204030204" pitchFamily="34" charset="0"/>
                <a:cs typeface="Calibri" panose="020F0502020204030204" pitchFamily="34" charset="0"/>
              </a:rPr>
              <a:t> de </a:t>
            </a:r>
            <a:r>
              <a:rPr lang="en-US" altLang="en-US" sz="3800" b="0" kern="0" dirty="0" err="1">
                <a:latin typeface="Calibri" panose="020F0502020204030204" pitchFamily="34" charset="0"/>
                <a:cs typeface="Calibri" panose="020F0502020204030204" pitchFamily="34" charset="0"/>
              </a:rPr>
              <a:t>crescimento</a:t>
            </a:r>
            <a:r>
              <a:rPr lang="en-US" altLang="en-US" sz="3800" b="0" kern="0" dirty="0">
                <a:latin typeface="Calibri" panose="020F0502020204030204" pitchFamily="34" charset="0"/>
                <a:cs typeface="Calibri" panose="020F0502020204030204" pitchFamily="34" charset="0"/>
              </a:rPr>
              <a:t> real, taxa real de   </a:t>
            </a:r>
            <a:r>
              <a:rPr lang="en-US" altLang="en-US" sz="3800" b="0" kern="0" dirty="0" err="1">
                <a:latin typeface="Calibri" panose="020F0502020204030204" pitchFamily="34" charset="0"/>
                <a:cs typeface="Calibri" panose="020F0502020204030204" pitchFamily="34" charset="0"/>
              </a:rPr>
              <a:t>juros</a:t>
            </a:r>
            <a:r>
              <a:rPr lang="en-US" altLang="en-US" sz="3800" b="0" kern="0" dirty="0">
                <a:latin typeface="Calibri" panose="020F0502020204030204" pitchFamily="34" charset="0"/>
                <a:cs typeface="Calibri" panose="020F0502020204030204" pitchFamily="34" charset="0"/>
              </a:rPr>
              <a:t>  e </a:t>
            </a:r>
            <a:r>
              <a:rPr lang="en-US" altLang="en-US" sz="3800" b="0" kern="0" dirty="0" err="1">
                <a:latin typeface="Calibri" panose="020F0502020204030204" pitchFamily="34" charset="0"/>
                <a:cs typeface="Calibri" panose="020F0502020204030204" pitchFamily="34" charset="0"/>
              </a:rPr>
              <a:t>senhoriagem</a:t>
            </a:r>
            <a:r>
              <a:rPr lang="en-US" altLang="en-US" sz="3800" b="0" kern="0" dirty="0">
                <a:latin typeface="Calibri" panose="020F0502020204030204" pitchFamily="34" charset="0"/>
                <a:cs typeface="Calibri" panose="020F0502020204030204" pitchFamily="34" charset="0"/>
              </a:rPr>
              <a:t>:</a:t>
            </a:r>
            <a:endParaRPr lang="pt-BR" altLang="en-US" sz="3800" b="0" kern="0" dirty="0">
              <a:latin typeface="Calibri" panose="020F0502020204030204" pitchFamily="34" charset="0"/>
              <a:cs typeface="Calibri" panose="020F0502020204030204" pitchFamily="34" charset="0"/>
            </a:endParaRPr>
          </a:p>
        </p:txBody>
      </p:sp>
      <p:graphicFrame>
        <p:nvGraphicFramePr>
          <p:cNvPr id="3" name="Object 4">
            <a:extLst>
              <a:ext uri="{FF2B5EF4-FFF2-40B4-BE49-F238E27FC236}">
                <a16:creationId xmlns:a16="http://schemas.microsoft.com/office/drawing/2014/main" id="{B33A7C55-901F-A890-B12E-C1C36BA06A32}"/>
              </a:ext>
            </a:extLst>
          </p:cNvPr>
          <p:cNvGraphicFramePr>
            <a:graphicFrameLocks noChangeAspect="1"/>
          </p:cNvGraphicFramePr>
          <p:nvPr>
            <p:extLst>
              <p:ext uri="{D42A27DB-BD31-4B8C-83A1-F6EECF244321}">
                <p14:modId xmlns:p14="http://schemas.microsoft.com/office/powerpoint/2010/main" val="481719285"/>
              </p:ext>
            </p:extLst>
          </p:nvPr>
        </p:nvGraphicFramePr>
        <p:xfrm>
          <a:off x="609601" y="3621975"/>
          <a:ext cx="5181600" cy="1940625"/>
        </p:xfrm>
        <a:graphic>
          <a:graphicData uri="http://schemas.openxmlformats.org/presentationml/2006/ole">
            <mc:AlternateContent xmlns:mc="http://schemas.openxmlformats.org/markup-compatibility/2006">
              <mc:Choice xmlns:v="urn:schemas-microsoft-com:vml" Requires="v">
                <p:oleObj name="Equation" r:id="rId2" imgW="1485255" imgH="583947" progId="Equation.DSMT4">
                  <p:embed/>
                </p:oleObj>
              </mc:Choice>
              <mc:Fallback>
                <p:oleObj name="Equation" r:id="rId2" imgW="1485255" imgH="583947" progId="Equation.DSMT4">
                  <p:embed/>
                  <p:pic>
                    <p:nvPicPr>
                      <p:cNvPr id="4198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621975"/>
                        <a:ext cx="5181600" cy="1940625"/>
                      </a:xfrm>
                      <a:prstGeom prst="rect">
                        <a:avLst/>
                      </a:prstGeom>
                      <a:solidFill>
                        <a:srgbClr val="F2F2F2"/>
                      </a:solidFill>
                      <a:ln w="28575">
                        <a:solidFill>
                          <a:schemeClr val="tx1"/>
                        </a:solidFill>
                        <a:miter lim="800000"/>
                        <a:headEnd/>
                        <a:tailEnd/>
                      </a:ln>
                    </p:spPr>
                  </p:pic>
                </p:oleObj>
              </mc:Fallback>
            </mc:AlternateContent>
          </a:graphicData>
        </a:graphic>
      </p:graphicFrame>
      <p:sp>
        <p:nvSpPr>
          <p:cNvPr id="4" name="Rectangle 2">
            <a:extLst>
              <a:ext uri="{FF2B5EF4-FFF2-40B4-BE49-F238E27FC236}">
                <a16:creationId xmlns:a16="http://schemas.microsoft.com/office/drawing/2014/main" id="{30F2A305-D38E-8880-7472-F748DED07E9C}"/>
              </a:ext>
            </a:extLst>
          </p:cNvPr>
          <p:cNvSpPr txBox="1">
            <a:spLocks noChangeArrowheads="1"/>
          </p:cNvSpPr>
          <p:nvPr/>
        </p:nvSpPr>
        <p:spPr>
          <a:xfrm>
            <a:off x="152400" y="3048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cxnSp>
        <p:nvCxnSpPr>
          <p:cNvPr id="5" name="Conector de Seta Reta 4">
            <a:extLst>
              <a:ext uri="{FF2B5EF4-FFF2-40B4-BE49-F238E27FC236}">
                <a16:creationId xmlns:a16="http://schemas.microsoft.com/office/drawing/2014/main" id="{8FB199F1-E317-D8E2-D3FE-0E4ED4FAA6AB}"/>
              </a:ext>
            </a:extLst>
          </p:cNvPr>
          <p:cNvCxnSpPr>
            <a:cxnSpLocks/>
          </p:cNvCxnSpPr>
          <p:nvPr/>
        </p:nvCxnSpPr>
        <p:spPr bwMode="auto">
          <a:xfrm>
            <a:off x="5791200" y="4612575"/>
            <a:ext cx="60198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 name="CaixaDeTexto 5">
            <a:extLst>
              <a:ext uri="{FF2B5EF4-FFF2-40B4-BE49-F238E27FC236}">
                <a16:creationId xmlns:a16="http://schemas.microsoft.com/office/drawing/2014/main" id="{FA476767-41E0-6345-0351-54565262A772}"/>
              </a:ext>
            </a:extLst>
          </p:cNvPr>
          <p:cNvSpPr txBox="1"/>
          <p:nvPr/>
        </p:nvSpPr>
        <p:spPr>
          <a:xfrm>
            <a:off x="7010400" y="4002975"/>
            <a:ext cx="4038600" cy="584775"/>
          </a:xfrm>
          <a:prstGeom prst="rect">
            <a:avLst/>
          </a:prstGeom>
          <a:noFill/>
        </p:spPr>
        <p:txBody>
          <a:bodyPr wrap="square" rtlCol="0">
            <a:spAutoFit/>
          </a:bodyPr>
          <a:lstStyle/>
          <a:p>
            <a:r>
              <a:rPr lang="pt-BR" sz="3200" b="0" i="1" dirty="0">
                <a:solidFill>
                  <a:schemeClr val="tx1"/>
                </a:solidFill>
                <a:latin typeface="Calibri" panose="020F0502020204030204" pitchFamily="34" charset="0"/>
                <a:cs typeface="Calibri" panose="020F0502020204030204" pitchFamily="34" charset="0"/>
              </a:rPr>
              <a:t>Veja o slide seguinte</a:t>
            </a:r>
          </a:p>
        </p:txBody>
      </p:sp>
    </p:spTree>
    <p:extLst>
      <p:ext uri="{BB962C8B-B14F-4D97-AF65-F5344CB8AC3E}">
        <p14:creationId xmlns:p14="http://schemas.microsoft.com/office/powerpoint/2010/main" val="6715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549BBE1-6137-20BB-5ACB-37CD5BCB9C05}"/>
              </a:ext>
            </a:extLst>
          </p:cNvPr>
          <p:cNvSpPr/>
          <p:nvPr/>
        </p:nvSpPr>
        <p:spPr bwMode="auto">
          <a:xfrm>
            <a:off x="5562600" y="5395911"/>
            <a:ext cx="3490913" cy="1385889"/>
          </a:xfrm>
          <a:prstGeom prst="rect">
            <a:avLst/>
          </a:prstGeom>
          <a:solidFill>
            <a:schemeClr val="accent1">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graphicFrame>
        <p:nvGraphicFramePr>
          <p:cNvPr id="3" name="Objeto 2">
            <a:extLst>
              <a:ext uri="{FF2B5EF4-FFF2-40B4-BE49-F238E27FC236}">
                <a16:creationId xmlns:a16="http://schemas.microsoft.com/office/drawing/2014/main" id="{91AC614A-0C5E-68AE-4358-B78EF99162DA}"/>
              </a:ext>
            </a:extLst>
          </p:cNvPr>
          <p:cNvGraphicFramePr>
            <a:graphicFrameLocks noChangeAspect="1"/>
          </p:cNvGraphicFramePr>
          <p:nvPr>
            <p:extLst>
              <p:ext uri="{D42A27DB-BD31-4B8C-83A1-F6EECF244321}">
                <p14:modId xmlns:p14="http://schemas.microsoft.com/office/powerpoint/2010/main" val="2558774170"/>
              </p:ext>
            </p:extLst>
          </p:nvPr>
        </p:nvGraphicFramePr>
        <p:xfrm>
          <a:off x="381000" y="990600"/>
          <a:ext cx="8256863" cy="1357314"/>
        </p:xfrm>
        <a:graphic>
          <a:graphicData uri="http://schemas.openxmlformats.org/presentationml/2006/ole">
            <mc:AlternateContent xmlns:mc="http://schemas.openxmlformats.org/markup-compatibility/2006">
              <mc:Choice xmlns:v="urn:schemas-microsoft-com:vml" Requires="v">
                <p:oleObj name="Equation" r:id="rId2" imgW="3492360" imgH="583920" progId="Equation.DSMT4">
                  <p:embed/>
                </p:oleObj>
              </mc:Choice>
              <mc:Fallback>
                <p:oleObj name="Equation" r:id="rId2" imgW="3492360" imgH="583920" progId="Equation.DSMT4">
                  <p:embed/>
                  <p:pic>
                    <p:nvPicPr>
                      <p:cNvPr id="5" name="Objeto 4">
                        <a:extLst>
                          <a:ext uri="{FF2B5EF4-FFF2-40B4-BE49-F238E27FC236}">
                            <a16:creationId xmlns:a16="http://schemas.microsoft.com/office/drawing/2014/main" id="{BF3B3F8E-7967-49AF-B2B4-FF36D69E8799}"/>
                          </a:ext>
                        </a:extLst>
                      </p:cNvPr>
                      <p:cNvPicPr>
                        <a:picLocks noChangeAspect="1" noChangeArrowheads="1"/>
                      </p:cNvPicPr>
                      <p:nvPr/>
                    </p:nvPicPr>
                    <p:blipFill>
                      <a:blip r:embed="rId3"/>
                      <a:srcRect/>
                      <a:stretch>
                        <a:fillRect/>
                      </a:stretch>
                    </p:blipFill>
                    <p:spPr bwMode="auto">
                      <a:xfrm>
                        <a:off x="381000" y="990600"/>
                        <a:ext cx="8256863" cy="1357314"/>
                      </a:xfrm>
                      <a:prstGeom prst="rect">
                        <a:avLst/>
                      </a:prstGeom>
                      <a:noFill/>
                    </p:spPr>
                  </p:pic>
                </p:oleObj>
              </mc:Fallback>
            </mc:AlternateContent>
          </a:graphicData>
        </a:graphic>
      </p:graphicFrame>
      <p:sp>
        <p:nvSpPr>
          <p:cNvPr id="4" name="Rectangle 2">
            <a:extLst>
              <a:ext uri="{FF2B5EF4-FFF2-40B4-BE49-F238E27FC236}">
                <a16:creationId xmlns:a16="http://schemas.microsoft.com/office/drawing/2014/main" id="{E7C89768-1234-DE10-08F9-19A76D322A7D}"/>
              </a:ext>
            </a:extLst>
          </p:cNvPr>
          <p:cNvSpPr txBox="1">
            <a:spLocks noChangeArrowheads="1"/>
          </p:cNvSpPr>
          <p:nvPr/>
        </p:nvSpPr>
        <p:spPr>
          <a:xfrm>
            <a:off x="76200" y="2286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A ROI  do Governo e a Razão Dívida/PIB</a:t>
            </a:r>
          </a:p>
        </p:txBody>
      </p:sp>
      <p:graphicFrame>
        <p:nvGraphicFramePr>
          <p:cNvPr id="5" name="Objeto 4">
            <a:extLst>
              <a:ext uri="{FF2B5EF4-FFF2-40B4-BE49-F238E27FC236}">
                <a16:creationId xmlns:a16="http://schemas.microsoft.com/office/drawing/2014/main" id="{7B43B429-D0AD-3D9F-7CCE-26263E193782}"/>
              </a:ext>
            </a:extLst>
          </p:cNvPr>
          <p:cNvGraphicFramePr>
            <a:graphicFrameLocks noChangeAspect="1"/>
          </p:cNvGraphicFramePr>
          <p:nvPr>
            <p:extLst>
              <p:ext uri="{D42A27DB-BD31-4B8C-83A1-F6EECF244321}">
                <p14:modId xmlns:p14="http://schemas.microsoft.com/office/powerpoint/2010/main" val="4179891783"/>
              </p:ext>
            </p:extLst>
          </p:nvPr>
        </p:nvGraphicFramePr>
        <p:xfrm>
          <a:off x="381000" y="2438400"/>
          <a:ext cx="8376693" cy="1357312"/>
        </p:xfrm>
        <a:graphic>
          <a:graphicData uri="http://schemas.openxmlformats.org/presentationml/2006/ole">
            <mc:AlternateContent xmlns:mc="http://schemas.openxmlformats.org/markup-compatibility/2006">
              <mc:Choice xmlns:v="urn:schemas-microsoft-com:vml" Requires="v">
                <p:oleObj name="Equation" r:id="rId4" imgW="3543120" imgH="583920" progId="Equation.DSMT4">
                  <p:embed/>
                </p:oleObj>
              </mc:Choice>
              <mc:Fallback>
                <p:oleObj name="Equation" r:id="rId4" imgW="3543120" imgH="583920" progId="Equation.DSMT4">
                  <p:embed/>
                  <p:pic>
                    <p:nvPicPr>
                      <p:cNvPr id="7" name="Objeto 6">
                        <a:extLst>
                          <a:ext uri="{FF2B5EF4-FFF2-40B4-BE49-F238E27FC236}">
                            <a16:creationId xmlns:a16="http://schemas.microsoft.com/office/drawing/2014/main" id="{541E8BE6-CB2C-4F0A-9F70-744B4DC0756F}"/>
                          </a:ext>
                        </a:extLst>
                      </p:cNvPr>
                      <p:cNvPicPr>
                        <a:picLocks noChangeAspect="1" noChangeArrowheads="1"/>
                      </p:cNvPicPr>
                      <p:nvPr/>
                    </p:nvPicPr>
                    <p:blipFill>
                      <a:blip r:embed="rId5"/>
                      <a:srcRect/>
                      <a:stretch>
                        <a:fillRect/>
                      </a:stretch>
                    </p:blipFill>
                    <p:spPr bwMode="auto">
                      <a:xfrm>
                        <a:off x="381000" y="2438400"/>
                        <a:ext cx="8376693" cy="1357312"/>
                      </a:xfrm>
                      <a:prstGeom prst="rect">
                        <a:avLst/>
                      </a:prstGeom>
                      <a:noFill/>
                    </p:spPr>
                  </p:pic>
                </p:oleObj>
              </mc:Fallback>
            </mc:AlternateContent>
          </a:graphicData>
        </a:graphic>
      </p:graphicFrame>
      <p:graphicFrame>
        <p:nvGraphicFramePr>
          <p:cNvPr id="6" name="Objeto 5">
            <a:extLst>
              <a:ext uri="{FF2B5EF4-FFF2-40B4-BE49-F238E27FC236}">
                <a16:creationId xmlns:a16="http://schemas.microsoft.com/office/drawing/2014/main" id="{D7C55986-0DB8-114D-2940-952AFDDD570F}"/>
              </a:ext>
            </a:extLst>
          </p:cNvPr>
          <p:cNvGraphicFramePr>
            <a:graphicFrameLocks noChangeAspect="1"/>
          </p:cNvGraphicFramePr>
          <p:nvPr>
            <p:extLst>
              <p:ext uri="{D42A27DB-BD31-4B8C-83A1-F6EECF244321}">
                <p14:modId xmlns:p14="http://schemas.microsoft.com/office/powerpoint/2010/main" val="457048294"/>
              </p:ext>
            </p:extLst>
          </p:nvPr>
        </p:nvGraphicFramePr>
        <p:xfrm>
          <a:off x="381000" y="3900486"/>
          <a:ext cx="8672513" cy="1357314"/>
        </p:xfrm>
        <a:graphic>
          <a:graphicData uri="http://schemas.openxmlformats.org/presentationml/2006/ole">
            <mc:AlternateContent xmlns:mc="http://schemas.openxmlformats.org/markup-compatibility/2006">
              <mc:Choice xmlns:v="urn:schemas-microsoft-com:vml" Requires="v">
                <p:oleObj name="Equation" r:id="rId6" imgW="3670200" imgH="583920" progId="Equation.DSMT4">
                  <p:embed/>
                </p:oleObj>
              </mc:Choice>
              <mc:Fallback>
                <p:oleObj name="Equation" r:id="rId6" imgW="3670200" imgH="583920" progId="Equation.DSMT4">
                  <p:embed/>
                  <p:pic>
                    <p:nvPicPr>
                      <p:cNvPr id="8" name="Objeto 7">
                        <a:extLst>
                          <a:ext uri="{FF2B5EF4-FFF2-40B4-BE49-F238E27FC236}">
                            <a16:creationId xmlns:a16="http://schemas.microsoft.com/office/drawing/2014/main" id="{477B5A93-963A-4C01-9FD1-A541E899ACE8}"/>
                          </a:ext>
                        </a:extLst>
                      </p:cNvPr>
                      <p:cNvPicPr>
                        <a:picLocks noChangeAspect="1" noChangeArrowheads="1"/>
                      </p:cNvPicPr>
                      <p:nvPr/>
                    </p:nvPicPr>
                    <p:blipFill>
                      <a:blip r:embed="rId7"/>
                      <a:srcRect/>
                      <a:stretch>
                        <a:fillRect/>
                      </a:stretch>
                    </p:blipFill>
                    <p:spPr bwMode="auto">
                      <a:xfrm>
                        <a:off x="381000" y="3900486"/>
                        <a:ext cx="8672513" cy="1357314"/>
                      </a:xfrm>
                      <a:prstGeom prst="rect">
                        <a:avLst/>
                      </a:prstGeom>
                      <a:noFill/>
                    </p:spPr>
                  </p:pic>
                </p:oleObj>
              </mc:Fallback>
            </mc:AlternateContent>
          </a:graphicData>
        </a:graphic>
      </p:graphicFrame>
      <p:graphicFrame>
        <p:nvGraphicFramePr>
          <p:cNvPr id="7" name="Objeto 6">
            <a:extLst>
              <a:ext uri="{FF2B5EF4-FFF2-40B4-BE49-F238E27FC236}">
                <a16:creationId xmlns:a16="http://schemas.microsoft.com/office/drawing/2014/main" id="{5DB67CEC-1B5A-4E60-C1F6-C5F812DDE594}"/>
              </a:ext>
            </a:extLst>
          </p:cNvPr>
          <p:cNvGraphicFramePr>
            <a:graphicFrameLocks noChangeAspect="1"/>
          </p:cNvGraphicFramePr>
          <p:nvPr>
            <p:extLst>
              <p:ext uri="{D42A27DB-BD31-4B8C-83A1-F6EECF244321}">
                <p14:modId xmlns:p14="http://schemas.microsoft.com/office/powerpoint/2010/main" val="3958019114"/>
              </p:ext>
            </p:extLst>
          </p:nvPr>
        </p:nvGraphicFramePr>
        <p:xfrm>
          <a:off x="361950" y="5424487"/>
          <a:ext cx="8642559" cy="1357312"/>
        </p:xfrm>
        <a:graphic>
          <a:graphicData uri="http://schemas.openxmlformats.org/presentationml/2006/ole">
            <mc:AlternateContent xmlns:mc="http://schemas.openxmlformats.org/markup-compatibility/2006">
              <mc:Choice xmlns:v="urn:schemas-microsoft-com:vml" Requires="v">
                <p:oleObj name="Equation" r:id="rId8" imgW="3657600" imgH="583920" progId="Equation.DSMT4">
                  <p:embed/>
                </p:oleObj>
              </mc:Choice>
              <mc:Fallback>
                <p:oleObj name="Equation" r:id="rId8" imgW="3657600" imgH="583920" progId="Equation.DSMT4">
                  <p:embed/>
                  <p:pic>
                    <p:nvPicPr>
                      <p:cNvPr id="9" name="Objeto 8">
                        <a:extLst>
                          <a:ext uri="{FF2B5EF4-FFF2-40B4-BE49-F238E27FC236}">
                            <a16:creationId xmlns:a16="http://schemas.microsoft.com/office/drawing/2014/main" id="{FDBCD2A4-E736-4A4A-8313-200E413726B7}"/>
                          </a:ext>
                        </a:extLst>
                      </p:cNvPr>
                      <p:cNvPicPr>
                        <a:picLocks noChangeAspect="1" noChangeArrowheads="1"/>
                      </p:cNvPicPr>
                      <p:nvPr/>
                    </p:nvPicPr>
                    <p:blipFill>
                      <a:blip r:embed="rId9"/>
                      <a:srcRect/>
                      <a:stretch>
                        <a:fillRect/>
                      </a:stretch>
                    </p:blipFill>
                    <p:spPr bwMode="auto">
                      <a:xfrm>
                        <a:off x="361950" y="5424487"/>
                        <a:ext cx="8642559" cy="1357312"/>
                      </a:xfrm>
                      <a:prstGeom prst="rect">
                        <a:avLst/>
                      </a:prstGeom>
                      <a:noFill/>
                    </p:spPr>
                  </p:pic>
                </p:oleObj>
              </mc:Fallback>
            </mc:AlternateContent>
          </a:graphicData>
        </a:graphic>
      </p:graphicFrame>
    </p:spTree>
    <p:extLst>
      <p:ext uri="{BB962C8B-B14F-4D97-AF65-F5344CB8AC3E}">
        <p14:creationId xmlns:p14="http://schemas.microsoft.com/office/powerpoint/2010/main" val="1627229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BA2F678-A169-E2B4-FD9C-E8BC18B7A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5611"/>
            <a:ext cx="11582400" cy="640238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83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F4892-89D6-8359-DFCC-2F60A9B05912}"/>
              </a:ext>
            </a:extLst>
          </p:cNvPr>
          <p:cNvSpPr txBox="1">
            <a:spLocks noChangeArrowheads="1"/>
          </p:cNvSpPr>
          <p:nvPr/>
        </p:nvSpPr>
        <p:spPr>
          <a:xfrm>
            <a:off x="76200" y="228600"/>
            <a:ext cx="11963400" cy="11430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700" b="1" kern="0" dirty="0">
                <a:solidFill>
                  <a:schemeClr val="tx1"/>
                </a:solidFill>
                <a:latin typeface="Arial" panose="020B0604020202020204" pitchFamily="34" charset="0"/>
                <a:cs typeface="Arial" panose="020B0604020202020204" pitchFamily="34" charset="0"/>
              </a:rPr>
              <a:t>Simulações Realizadas </a:t>
            </a:r>
            <a:r>
              <a:rPr lang="pt-BR" altLang="en-US" sz="4700" kern="0" dirty="0">
                <a:solidFill>
                  <a:schemeClr val="tx1"/>
                </a:solidFill>
                <a:latin typeface="Arial" panose="020B0604020202020204" pitchFamily="34" charset="0"/>
                <a:cs typeface="Arial" panose="020B0604020202020204" pitchFamily="34" charset="0"/>
              </a:rPr>
              <a:t>em </a:t>
            </a:r>
            <a:r>
              <a:rPr lang="pt-BR" altLang="en-US" sz="4700" b="1" kern="0" dirty="0">
                <a:solidFill>
                  <a:schemeClr val="tx1"/>
                </a:solidFill>
                <a:latin typeface="Arial" panose="020B0604020202020204" pitchFamily="34" charset="0"/>
                <a:cs typeface="Arial" panose="020B0604020202020204" pitchFamily="34" charset="0"/>
              </a:rPr>
              <a:t>09/2023 - IFI</a:t>
            </a:r>
          </a:p>
        </p:txBody>
      </p:sp>
      <p:pic>
        <p:nvPicPr>
          <p:cNvPr id="5" name="Imagem 4">
            <a:extLst>
              <a:ext uri="{FF2B5EF4-FFF2-40B4-BE49-F238E27FC236}">
                <a16:creationId xmlns:a16="http://schemas.microsoft.com/office/drawing/2014/main" id="{DD859D97-4035-0391-3E07-73772A647171}"/>
              </a:ext>
            </a:extLst>
          </p:cNvPr>
          <p:cNvPicPr>
            <a:picLocks noChangeAspect="1"/>
          </p:cNvPicPr>
          <p:nvPr/>
        </p:nvPicPr>
        <p:blipFill>
          <a:blip r:embed="rId2"/>
          <a:stretch>
            <a:fillRect/>
          </a:stretch>
        </p:blipFill>
        <p:spPr>
          <a:xfrm>
            <a:off x="1" y="990600"/>
            <a:ext cx="12192000" cy="4419600"/>
          </a:xfrm>
          <a:prstGeom prst="rect">
            <a:avLst/>
          </a:prstGeom>
        </p:spPr>
      </p:pic>
      <p:graphicFrame>
        <p:nvGraphicFramePr>
          <p:cNvPr id="6" name="Object 3">
            <a:extLst>
              <a:ext uri="{FF2B5EF4-FFF2-40B4-BE49-F238E27FC236}">
                <a16:creationId xmlns:a16="http://schemas.microsoft.com/office/drawing/2014/main" id="{7B806637-2606-5E54-F369-C5C1C14AF0D0}"/>
              </a:ext>
            </a:extLst>
          </p:cNvPr>
          <p:cNvGraphicFramePr>
            <a:graphicFrameLocks/>
          </p:cNvGraphicFramePr>
          <p:nvPr>
            <p:extLst>
              <p:ext uri="{D42A27DB-BD31-4B8C-83A1-F6EECF244321}">
                <p14:modId xmlns:p14="http://schemas.microsoft.com/office/powerpoint/2010/main" val="2484142274"/>
              </p:ext>
            </p:extLst>
          </p:nvPr>
        </p:nvGraphicFramePr>
        <p:xfrm>
          <a:off x="1524000" y="5562600"/>
          <a:ext cx="9525000" cy="1143000"/>
        </p:xfrm>
        <a:graphic>
          <a:graphicData uri="http://schemas.openxmlformats.org/presentationml/2006/ole">
            <mc:AlternateContent xmlns:mc="http://schemas.openxmlformats.org/markup-compatibility/2006">
              <mc:Choice xmlns:v="urn:schemas-microsoft-com:vml" Requires="v">
                <p:oleObj name="Equation" r:id="rId3" imgW="3670200" imgH="457200" progId="Equation.DSMT4">
                  <p:embed/>
                </p:oleObj>
              </mc:Choice>
              <mc:Fallback>
                <p:oleObj name="Equation" r:id="rId3" imgW="3670200" imgH="457200" progId="Equation.DSMT4">
                  <p:embed/>
                  <p:pic>
                    <p:nvPicPr>
                      <p:cNvPr id="7" name="Object 3">
                        <a:extLst>
                          <a:ext uri="{FF2B5EF4-FFF2-40B4-BE49-F238E27FC236}">
                            <a16:creationId xmlns:a16="http://schemas.microsoft.com/office/drawing/2014/main" id="{6096D9FE-BFCD-89BF-9648-0393CB768697}"/>
                          </a:ext>
                        </a:extLst>
                      </p:cNvPr>
                      <p:cNvPicPr>
                        <a:picLocks noChangeArrowheads="1"/>
                      </p:cNvPicPr>
                      <p:nvPr/>
                    </p:nvPicPr>
                    <p:blipFill>
                      <a:blip r:embed="rId4"/>
                      <a:srcRect/>
                      <a:stretch>
                        <a:fillRect/>
                      </a:stretch>
                    </p:blipFill>
                    <p:spPr bwMode="auto">
                      <a:xfrm>
                        <a:off x="1524000" y="5562600"/>
                        <a:ext cx="9525000" cy="1143000"/>
                      </a:xfrm>
                      <a:prstGeom prst="rect">
                        <a:avLst/>
                      </a:prstGeom>
                      <a:solidFill>
                        <a:srgbClr val="F2F2F2"/>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410332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B6B46E51-BAB9-A0BD-6EC6-4F37B74BCD48}"/>
              </a:ext>
            </a:extLst>
          </p:cNvPr>
          <p:cNvSpPr txBox="1">
            <a:spLocks/>
          </p:cNvSpPr>
          <p:nvPr/>
        </p:nvSpPr>
        <p:spPr>
          <a:xfrm>
            <a:off x="228600" y="533884"/>
            <a:ext cx="11734799" cy="4114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600" b="1" kern="0">
                <a:latin typeface="Arial" panose="020B0604020202020204" pitchFamily="34" charset="0"/>
                <a:cs typeface="Arial" panose="020B0604020202020204" pitchFamily="34" charset="0"/>
              </a:rPr>
              <a:t>Elevada Inflação → </a:t>
            </a:r>
            <a:r>
              <a:rPr lang="pt-BR" sz="3600" b="0" kern="0">
                <a:latin typeface="Arial" panose="020B0604020202020204" pitchFamily="34" charset="0"/>
                <a:cs typeface="Arial" panose="020B0604020202020204" pitchFamily="34" charset="0"/>
              </a:rPr>
              <a:t>Em todos os países (em estado de normalidade) esteve associada à alta taxa de crescimento da oferta monetária.</a:t>
            </a:r>
          </a:p>
          <a:p>
            <a:pPr algn="just"/>
            <a:endParaRPr lang="pt-BR" sz="1200" b="0" kern="0">
              <a:latin typeface="Arial" panose="020B0604020202020204" pitchFamily="34" charset="0"/>
              <a:cs typeface="Arial" panose="020B0604020202020204" pitchFamily="34" charset="0"/>
            </a:endParaRPr>
          </a:p>
          <a:p>
            <a:pPr algn="just"/>
            <a:r>
              <a:rPr lang="pt-BR" sz="3600" b="0" kern="0">
                <a:latin typeface="Arial" panose="020B0604020202020204" pitchFamily="34" charset="0"/>
                <a:cs typeface="Arial" panose="020B0604020202020204" pitchFamily="34" charset="0"/>
              </a:rPr>
              <a:t>Quais as razões do descontrole monetário?</a:t>
            </a:r>
          </a:p>
          <a:p>
            <a:pPr lvl="1" algn="just">
              <a:buFont typeface="Arial" panose="020B0604020202020204" pitchFamily="34" charset="0"/>
              <a:buChar char="•"/>
            </a:pPr>
            <a:r>
              <a:rPr lang="pt-BR" sz="3500" b="1" kern="0">
                <a:latin typeface="Arial" panose="020B0604020202020204" pitchFamily="34" charset="0"/>
                <a:cs typeface="Arial" panose="020B0604020202020204" pitchFamily="34" charset="0"/>
              </a:rPr>
              <a:t>Déficit orçamentário elevado </a:t>
            </a:r>
            <a:r>
              <a:rPr lang="pt-BR" sz="3500" b="0" kern="0">
                <a:latin typeface="Arial" panose="020B0604020202020204" pitchFamily="34" charset="0"/>
                <a:cs typeface="Arial" panose="020B0604020202020204" pitchFamily="34" charset="0"/>
              </a:rPr>
              <a:t>→ O governo não consegue financiar seus gastos se endividando.</a:t>
            </a:r>
          </a:p>
          <a:p>
            <a:pPr lvl="2" algn="just">
              <a:buFont typeface="Arial" panose="020B0604020202020204" pitchFamily="34" charset="0"/>
              <a:buChar char="•"/>
            </a:pPr>
            <a:r>
              <a:rPr lang="pt-BR" sz="3124" b="0" kern="0">
                <a:latin typeface="Arial" panose="020B0604020202020204" pitchFamily="34" charset="0"/>
                <a:cs typeface="Arial" panose="020B0604020202020204" pitchFamily="34" charset="0"/>
              </a:rPr>
              <a:t>Isso pode ocorrer por diversas razões.</a:t>
            </a:r>
          </a:p>
          <a:p>
            <a:pPr algn="just">
              <a:buFont typeface="Arial" panose="020B0604020202020204" pitchFamily="34" charset="0"/>
              <a:buChar char="•"/>
            </a:pPr>
            <a:r>
              <a:rPr lang="pt-BR" sz="3600" b="0" kern="0">
                <a:latin typeface="Arial" panose="020B0604020202020204" pitchFamily="34" charset="0"/>
                <a:cs typeface="Arial" panose="020B0604020202020204" pitchFamily="34" charset="0"/>
              </a:rPr>
              <a:t>Podemos ter um problema conhecido como </a:t>
            </a:r>
            <a:r>
              <a:rPr lang="pt-BR" sz="3600" b="1" kern="0">
                <a:latin typeface="Arial" panose="020B0604020202020204" pitchFamily="34" charset="0"/>
                <a:cs typeface="Arial" panose="020B0604020202020204" pitchFamily="34" charset="0"/>
              </a:rPr>
              <a:t>Dominância Fiscal. </a:t>
            </a:r>
            <a:r>
              <a:rPr lang="pt-BR" sz="3600" b="1" kern="0">
                <a:solidFill>
                  <a:srgbClr val="0033CC"/>
                </a:solidFill>
                <a:latin typeface="Calibri" panose="020F0502020204030204" pitchFamily="34" charset="0"/>
                <a:cs typeface="Calibri" panose="020F0502020204030204" pitchFamily="34" charset="0"/>
              </a:rPr>
              <a:t>→</a:t>
            </a:r>
            <a:endParaRPr lang="pt-BR" sz="3600" b="1" kern="0">
              <a:solidFill>
                <a:srgbClr val="0033CC"/>
              </a:solidFill>
              <a:latin typeface="Arial" panose="020B0604020202020204" pitchFamily="34" charset="0"/>
              <a:cs typeface="Arial" panose="020B0604020202020204" pitchFamily="34" charset="0"/>
            </a:endParaRPr>
          </a:p>
          <a:p>
            <a:pPr lvl="2" algn="just">
              <a:buFont typeface="Arial" panose="020B0604020202020204" pitchFamily="34" charset="0"/>
              <a:buChar char="•"/>
            </a:pPr>
            <a:endParaRPr lang="pt-BR" sz="3124" b="0" kern="0">
              <a:latin typeface="Arial" panose="020B0604020202020204" pitchFamily="34" charset="0"/>
              <a:cs typeface="Arial" panose="020B0604020202020204" pitchFamily="34" charset="0"/>
            </a:endParaRPr>
          </a:p>
          <a:p>
            <a:pPr lvl="2" algn="just">
              <a:buFont typeface="Arial" panose="020B0604020202020204" pitchFamily="34" charset="0"/>
              <a:buChar char="•"/>
            </a:pPr>
            <a:endParaRPr lang="pt-BR" sz="3124"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18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00345176-BFC4-24EF-B33D-03865D6707D2}"/>
              </a:ext>
            </a:extLst>
          </p:cNvPr>
          <p:cNvSpPr txBox="1">
            <a:spLocks/>
          </p:cNvSpPr>
          <p:nvPr/>
        </p:nvSpPr>
        <p:spPr>
          <a:xfrm>
            <a:off x="238539" y="304598"/>
            <a:ext cx="11754678" cy="1143202"/>
          </a:xfrm>
          <a:prstGeom prst="rect">
            <a:avLst/>
          </a:prstGeom>
        </p:spPr>
        <p:txBody>
          <a:bodyPr>
            <a:noAutofit/>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Wingdings" panose="05000000000000000000" pitchFamily="2" charset="2"/>
              <a:buChar char="§"/>
            </a:pPr>
            <a:r>
              <a:rPr lang="pt-BR" sz="3000" b="1" kern="0">
                <a:solidFill>
                  <a:srgbClr val="000000"/>
                </a:solidFill>
                <a:latin typeface="Arial" panose="020B0604020202020204" pitchFamily="34" charset="0"/>
                <a:ea typeface="Courier New" panose="02070309020205020404" pitchFamily="49" charset="0"/>
                <a:cs typeface="Arial" panose="020B0604020202020204" pitchFamily="34" charset="0"/>
              </a:rPr>
              <a:t>Existem duas abordagens conceituais para a questão da sustentabilidade da política fiscal. </a:t>
            </a:r>
          </a:p>
          <a:p>
            <a:pPr algn="just">
              <a:buFont typeface="Wingdings" panose="05000000000000000000" pitchFamily="2" charset="2"/>
              <a:buChar char="§"/>
            </a:pPr>
            <a:endParaRPr lang="pt-BR" sz="3000" b="0" kern="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02F23C62-C72E-24C9-30ED-12882081C7D7}"/>
              </a:ext>
            </a:extLst>
          </p:cNvPr>
          <p:cNvSpPr txBox="1">
            <a:spLocks/>
          </p:cNvSpPr>
          <p:nvPr/>
        </p:nvSpPr>
        <p:spPr bwMode="auto">
          <a:xfrm>
            <a:off x="238539" y="1371600"/>
            <a:ext cx="11754678" cy="224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t" anchorCtr="0" compatLnSpc="1">
            <a:prstTxWarp prst="textNoShape">
              <a:avLst/>
            </a:prstTxWarp>
            <a:noAutofit/>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FontTx/>
              <a:buNone/>
            </a:pPr>
            <a:r>
              <a:rPr lang="pt-BR" sz="3000" b="1" kern="0" dirty="0">
                <a:solidFill>
                  <a:srgbClr val="000000"/>
                </a:solidFill>
                <a:latin typeface="Arial" panose="020B0604020202020204" pitchFamily="34" charset="0"/>
                <a:cs typeface="Arial" panose="020B0604020202020204" pitchFamily="34" charset="0"/>
              </a:rPr>
              <a:t>1) Abordagem Contábil</a:t>
            </a:r>
          </a:p>
          <a:p>
            <a:pPr lvl="1" algn="just">
              <a:buClr>
                <a:srgbClr val="000000"/>
              </a:buClr>
              <a:buSzPct val="100000"/>
              <a:buFont typeface="Wingdings" panose="05000000000000000000" pitchFamily="2" charset="2"/>
              <a:buChar char="§"/>
            </a:pPr>
            <a:r>
              <a:rPr lang="pt-BR" sz="2700" b="0" kern="0" dirty="0">
                <a:solidFill>
                  <a:srgbClr val="000000"/>
                </a:solidFill>
                <a:latin typeface="Arial" panose="020B0604020202020204" pitchFamily="34" charset="0"/>
                <a:cs typeface="Arial" panose="020B0604020202020204" pitchFamily="34" charset="0"/>
              </a:rPr>
              <a:t>Trata de considerar a restrição orçamentária intertemporal do governo com as variáveis em porcentagem do produto, de forma que a relação dívida PIB se mantenha constante.</a:t>
            </a:r>
          </a:p>
        </p:txBody>
      </p:sp>
      <p:graphicFrame>
        <p:nvGraphicFramePr>
          <p:cNvPr id="4" name="Object 3">
            <a:extLst>
              <a:ext uri="{FF2B5EF4-FFF2-40B4-BE49-F238E27FC236}">
                <a16:creationId xmlns:a16="http://schemas.microsoft.com/office/drawing/2014/main" id="{6F0856A6-DA41-A75A-66BC-7B60E92DD497}"/>
              </a:ext>
            </a:extLst>
          </p:cNvPr>
          <p:cNvGraphicFramePr>
            <a:graphicFrameLocks/>
          </p:cNvGraphicFramePr>
          <p:nvPr>
            <p:extLst>
              <p:ext uri="{D42A27DB-BD31-4B8C-83A1-F6EECF244321}">
                <p14:modId xmlns:p14="http://schemas.microsoft.com/office/powerpoint/2010/main" val="1774162305"/>
              </p:ext>
            </p:extLst>
          </p:nvPr>
        </p:nvGraphicFramePr>
        <p:xfrm>
          <a:off x="4799856" y="3219872"/>
          <a:ext cx="5544616" cy="1224136"/>
        </p:xfrm>
        <a:graphic>
          <a:graphicData uri="http://schemas.openxmlformats.org/presentationml/2006/ole">
            <mc:AlternateContent xmlns:mc="http://schemas.openxmlformats.org/markup-compatibility/2006">
              <mc:Choice xmlns:v="urn:schemas-microsoft-com:vml" Requires="v">
                <p:oleObj name="Equation" r:id="rId2" imgW="1854200" imgH="457200" progId="Equation.DSMT4">
                  <p:embed/>
                </p:oleObj>
              </mc:Choice>
              <mc:Fallback>
                <p:oleObj name="Equation" r:id="rId2" imgW="1854200" imgH="457200" progId="Equation.DSMT4">
                  <p:embed/>
                  <p:pic>
                    <p:nvPicPr>
                      <p:cNvPr id="6" name="Object 3">
                        <a:extLst>
                          <a:ext uri="{FF2B5EF4-FFF2-40B4-BE49-F238E27FC236}">
                            <a16:creationId xmlns:a16="http://schemas.microsoft.com/office/drawing/2014/main" id="{D707D5C3-A215-18CD-4B41-7F6DE603925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856" y="3219872"/>
                        <a:ext cx="5544616" cy="1224136"/>
                      </a:xfrm>
                      <a:prstGeom prst="rect">
                        <a:avLst/>
                      </a:prstGeom>
                      <a:solidFill>
                        <a:srgbClr val="F2F2F2"/>
                      </a:solidFill>
                      <a:ln w="9525">
                        <a:solidFill>
                          <a:srgbClr val="000000"/>
                        </a:solidFill>
                        <a:miter lim="800000"/>
                        <a:headEnd/>
                        <a:tailEnd/>
                      </a:ln>
                    </p:spPr>
                  </p:pic>
                </p:oleObj>
              </mc:Fallback>
            </mc:AlternateContent>
          </a:graphicData>
        </a:graphic>
      </p:graphicFrame>
      <p:sp>
        <p:nvSpPr>
          <p:cNvPr id="5" name="Espaço Reservado para Conteúdo 2">
            <a:extLst>
              <a:ext uri="{FF2B5EF4-FFF2-40B4-BE49-F238E27FC236}">
                <a16:creationId xmlns:a16="http://schemas.microsoft.com/office/drawing/2014/main" id="{07367784-2B02-92F9-63C5-0EFBE658FE2E}"/>
              </a:ext>
            </a:extLst>
          </p:cNvPr>
          <p:cNvSpPr txBox="1">
            <a:spLocks/>
          </p:cNvSpPr>
          <p:nvPr/>
        </p:nvSpPr>
        <p:spPr>
          <a:xfrm>
            <a:off x="1046922" y="3524672"/>
            <a:ext cx="11754678" cy="730350"/>
          </a:xfrm>
          <a:prstGeom prst="rect">
            <a:avLst/>
          </a:prstGeom>
        </p:spPr>
        <p:txBody>
          <a:bodyPr>
            <a:noAutofit/>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4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9pPr>
          </a:lstStyle>
          <a:p>
            <a:pPr algn="just">
              <a:buClr>
                <a:srgbClr val="000000"/>
              </a:buClr>
              <a:buFont typeface="Wingdings" panose="05000000000000000000" pitchFamily="2" charset="2"/>
              <a:buChar char="§"/>
            </a:pPr>
            <a:r>
              <a:rPr lang="pt-BR" sz="2700" kern="0" dirty="0">
                <a:solidFill>
                  <a:srgbClr val="000000"/>
                </a:solidFill>
                <a:latin typeface="Arial" panose="020B0604020202020204" pitchFamily="34" charset="0"/>
                <a:cs typeface="Arial" panose="020B0604020202020204" pitchFamily="34" charset="0"/>
              </a:rPr>
              <a:t>Aproximadamente:</a:t>
            </a:r>
          </a:p>
        </p:txBody>
      </p:sp>
      <p:sp>
        <p:nvSpPr>
          <p:cNvPr id="6" name="Espaço Reservado para Conteúdo 2">
            <a:extLst>
              <a:ext uri="{FF2B5EF4-FFF2-40B4-BE49-F238E27FC236}">
                <a16:creationId xmlns:a16="http://schemas.microsoft.com/office/drawing/2014/main" id="{66967288-2B01-E852-EE6A-4E1A3403690C}"/>
              </a:ext>
            </a:extLst>
          </p:cNvPr>
          <p:cNvSpPr txBox="1">
            <a:spLocks/>
          </p:cNvSpPr>
          <p:nvPr/>
        </p:nvSpPr>
        <p:spPr>
          <a:xfrm>
            <a:off x="1013992" y="4572000"/>
            <a:ext cx="10873208" cy="730350"/>
          </a:xfrm>
          <a:prstGeom prst="rect">
            <a:avLst/>
          </a:prstGeom>
        </p:spPr>
        <p:txBody>
          <a:bodyPr>
            <a:noAutofit/>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sz="24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9pPr>
          </a:lstStyle>
          <a:p>
            <a:pPr algn="just">
              <a:buClr>
                <a:srgbClr val="000000"/>
              </a:buClr>
              <a:buFont typeface="Wingdings" panose="05000000000000000000" pitchFamily="2" charset="2"/>
              <a:buChar char="§"/>
            </a:pPr>
            <a:r>
              <a:rPr lang="pt-BR" sz="2700" kern="0" dirty="0">
                <a:solidFill>
                  <a:srgbClr val="000000"/>
                </a:solidFill>
                <a:latin typeface="Arial" panose="020B0604020202020204" pitchFamily="34" charset="0"/>
                <a:cs typeface="Arial" panose="020B0604020202020204" pitchFamily="34" charset="0"/>
              </a:rPr>
              <a:t>Assim, o superávit primário/PIB que estabiliza a razão dívida/PIB é dado por:</a:t>
            </a:r>
          </a:p>
        </p:txBody>
      </p:sp>
      <p:graphicFrame>
        <p:nvGraphicFramePr>
          <p:cNvPr id="7" name="Object 3">
            <a:extLst>
              <a:ext uri="{FF2B5EF4-FFF2-40B4-BE49-F238E27FC236}">
                <a16:creationId xmlns:a16="http://schemas.microsoft.com/office/drawing/2014/main" id="{6096D9FE-BFCD-89BF-9648-0393CB768697}"/>
              </a:ext>
            </a:extLst>
          </p:cNvPr>
          <p:cNvGraphicFramePr>
            <a:graphicFrameLocks/>
          </p:cNvGraphicFramePr>
          <p:nvPr>
            <p:extLst>
              <p:ext uri="{D42A27DB-BD31-4B8C-83A1-F6EECF244321}">
                <p14:modId xmlns:p14="http://schemas.microsoft.com/office/powerpoint/2010/main" val="2963758087"/>
              </p:ext>
            </p:extLst>
          </p:nvPr>
        </p:nvGraphicFramePr>
        <p:xfrm>
          <a:off x="1415480" y="5486400"/>
          <a:ext cx="10577737" cy="1272282"/>
        </p:xfrm>
        <a:graphic>
          <a:graphicData uri="http://schemas.openxmlformats.org/presentationml/2006/ole">
            <mc:AlternateContent xmlns:mc="http://schemas.openxmlformats.org/markup-compatibility/2006">
              <mc:Choice xmlns:v="urn:schemas-microsoft-com:vml" Requires="v">
                <p:oleObj name="Equation" r:id="rId4" imgW="3949560" imgH="457200" progId="Equation.DSMT4">
                  <p:embed/>
                </p:oleObj>
              </mc:Choice>
              <mc:Fallback>
                <p:oleObj name="Equation" r:id="rId4" imgW="3949560" imgH="457200" progId="Equation.DSMT4">
                  <p:embed/>
                  <p:pic>
                    <p:nvPicPr>
                      <p:cNvPr id="9" name="Object 3">
                        <a:extLst>
                          <a:ext uri="{FF2B5EF4-FFF2-40B4-BE49-F238E27FC236}">
                            <a16:creationId xmlns:a16="http://schemas.microsoft.com/office/drawing/2014/main" id="{C85F6EB0-7C01-36C7-56A1-4B4B90879276}"/>
                          </a:ext>
                        </a:extLst>
                      </p:cNvPr>
                      <p:cNvPicPr>
                        <a:picLocks noChangeArrowheads="1"/>
                      </p:cNvPicPr>
                      <p:nvPr/>
                    </p:nvPicPr>
                    <p:blipFill>
                      <a:blip r:embed="rId5"/>
                      <a:srcRect/>
                      <a:stretch>
                        <a:fillRect/>
                      </a:stretch>
                    </p:blipFill>
                    <p:spPr bwMode="auto">
                      <a:xfrm>
                        <a:off x="1415480" y="5486400"/>
                        <a:ext cx="10577737" cy="1272282"/>
                      </a:xfrm>
                      <a:prstGeom prst="rect">
                        <a:avLst/>
                      </a:prstGeom>
                      <a:solidFill>
                        <a:srgbClr val="F2F2F2"/>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436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E4F44F4E-807E-0625-5A86-415720BD1DA4}"/>
              </a:ext>
            </a:extLst>
          </p:cNvPr>
          <p:cNvSpPr txBox="1">
            <a:spLocks/>
          </p:cNvSpPr>
          <p:nvPr/>
        </p:nvSpPr>
        <p:spPr>
          <a:xfrm>
            <a:off x="238539" y="394394"/>
            <a:ext cx="11754678" cy="1954486"/>
          </a:xfrm>
          <a:prstGeom prst="rect">
            <a:avLst/>
          </a:prstGeom>
        </p:spPr>
        <p:txBody>
          <a:bodyPr>
            <a:noAutofit/>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marL="0" indent="0" algn="just">
              <a:buClr>
                <a:srgbClr val="000000"/>
              </a:buClr>
              <a:buFontTx/>
              <a:buNone/>
            </a:pPr>
            <a:endParaRPr lang="pt-BR" sz="1200" b="0" kern="0">
              <a:solidFill>
                <a:srgbClr val="000000"/>
              </a:solidFill>
              <a:latin typeface="Arial" panose="020B0604020202020204" pitchFamily="34" charset="0"/>
              <a:cs typeface="Arial" panose="020B0604020202020204" pitchFamily="34" charset="0"/>
            </a:endParaRPr>
          </a:p>
          <a:p>
            <a:pPr marL="0" indent="0" algn="just">
              <a:buFontTx/>
              <a:buNone/>
            </a:pPr>
            <a:r>
              <a:rPr lang="pt-BR" sz="3000" b="1" kern="0">
                <a:solidFill>
                  <a:srgbClr val="000000"/>
                </a:solidFill>
                <a:latin typeface="Arial" panose="020B0604020202020204" pitchFamily="34" charset="0"/>
                <a:cs typeface="Arial" panose="020B0604020202020204" pitchFamily="34" charset="0"/>
              </a:rPr>
              <a:t>2) Abordagem do Valor Presente</a:t>
            </a:r>
          </a:p>
          <a:p>
            <a:pPr lvl="1" algn="just">
              <a:buClr>
                <a:srgbClr val="000000"/>
              </a:buClr>
              <a:buSzPct val="100000"/>
              <a:buFont typeface="Wingdings" panose="05000000000000000000" pitchFamily="2" charset="2"/>
              <a:buChar char="§"/>
            </a:pPr>
            <a:r>
              <a:rPr lang="pt-BR" sz="2800" b="0" kern="0">
                <a:solidFill>
                  <a:srgbClr val="000000"/>
                </a:solidFill>
                <a:latin typeface="Arial" panose="020B0604020202020204" pitchFamily="34" charset="0"/>
                <a:cs typeface="Arial" panose="020B0604020202020204" pitchFamily="34" charset="0"/>
              </a:rPr>
              <a:t>O valor presente da dívida deve convergir para zero considerando </a:t>
            </a:r>
            <a:r>
              <a:rPr lang="pt-BR" sz="2800" b="1" i="1" kern="0">
                <a:solidFill>
                  <a:srgbClr val="000000"/>
                </a:solidFill>
                <a:latin typeface="Arial" panose="020B0604020202020204" pitchFamily="34" charset="0"/>
                <a:cs typeface="Arial" panose="020B0604020202020204" pitchFamily="34" charset="0"/>
              </a:rPr>
              <a:t>n</a:t>
            </a:r>
            <a:r>
              <a:rPr lang="pt-BR" sz="2800" b="0" kern="0">
                <a:solidFill>
                  <a:srgbClr val="000000"/>
                </a:solidFill>
                <a:latin typeface="Arial" panose="020B0604020202020204" pitchFamily="34" charset="0"/>
                <a:cs typeface="Arial" panose="020B0604020202020204" pitchFamily="34" charset="0"/>
              </a:rPr>
              <a:t> tendendo ao infinito.</a:t>
            </a:r>
          </a:p>
          <a:p>
            <a:pPr lvl="1" algn="just">
              <a:buClr>
                <a:srgbClr val="000000"/>
              </a:buClr>
              <a:buSzPct val="100000"/>
              <a:buFont typeface="Wingdings" panose="05000000000000000000" pitchFamily="2" charset="2"/>
              <a:buChar char="§"/>
            </a:pPr>
            <a:endParaRPr lang="pt-BR" sz="3000" b="0" kern="0">
              <a:solidFill>
                <a:srgbClr val="000000"/>
              </a:solidFill>
              <a:latin typeface="Arial" panose="020B0604020202020204" pitchFamily="34" charset="0"/>
              <a:cs typeface="Arial" panose="020B0604020202020204" pitchFamily="34" charset="0"/>
            </a:endParaRPr>
          </a:p>
          <a:p>
            <a:pPr lvl="1" algn="just">
              <a:buClr>
                <a:srgbClr val="000000"/>
              </a:buClr>
              <a:buSzPct val="100000"/>
              <a:buFont typeface="Wingdings" panose="05000000000000000000" pitchFamily="2" charset="2"/>
              <a:buChar char="§"/>
            </a:pPr>
            <a:endParaRPr lang="pt-BR" sz="3000" b="0" kern="0">
              <a:solidFill>
                <a:srgbClr val="000000"/>
              </a:solidFill>
              <a:latin typeface="Arial" panose="020B0604020202020204" pitchFamily="34" charset="0"/>
              <a:cs typeface="Arial" panose="020B0604020202020204" pitchFamily="34" charset="0"/>
            </a:endParaRPr>
          </a:p>
          <a:p>
            <a:pPr lvl="1" algn="just">
              <a:buClr>
                <a:srgbClr val="000000"/>
              </a:buClr>
              <a:buSzPct val="100000"/>
              <a:buFont typeface="Wingdings" panose="05000000000000000000" pitchFamily="2" charset="2"/>
              <a:buChar char="§"/>
            </a:pPr>
            <a:endParaRPr lang="pt-BR" sz="2400" b="0" kern="0">
              <a:solidFill>
                <a:srgbClr val="000000"/>
              </a:solidFill>
              <a:latin typeface="Arial" panose="020B0604020202020204" pitchFamily="34" charset="0"/>
              <a:cs typeface="Arial" panose="020B0604020202020204" pitchFamily="34" charset="0"/>
            </a:endParaRPr>
          </a:p>
          <a:p>
            <a:pPr lvl="1" algn="just">
              <a:buClr>
                <a:srgbClr val="000000"/>
              </a:buClr>
              <a:buSzPct val="100000"/>
              <a:buFont typeface="Wingdings" panose="05000000000000000000" pitchFamily="2" charset="2"/>
              <a:buChar char="§"/>
            </a:pPr>
            <a:r>
              <a:rPr lang="pt-BR" sz="2800" b="0" kern="0">
                <a:solidFill>
                  <a:srgbClr val="000000"/>
                </a:solidFill>
                <a:latin typeface="Arial" panose="020B0604020202020204" pitchFamily="34" charset="0"/>
                <a:cs typeface="Arial" panose="020B0604020202020204" pitchFamily="34" charset="0"/>
              </a:rPr>
              <a:t>Observe que isto ocorre desde que os superávits primários sejam maiores que as despesas financeiras ao longo do tempo.</a:t>
            </a:r>
          </a:p>
          <a:p>
            <a:pPr marL="457200" lvl="1" indent="0" algn="just">
              <a:buClr>
                <a:srgbClr val="000000"/>
              </a:buClr>
              <a:buSzPct val="100000"/>
              <a:buFontTx/>
              <a:buNone/>
            </a:pPr>
            <a:endParaRPr lang="pt-BR" sz="3000" b="0" kern="0" dirty="0">
              <a:solidFill>
                <a:srgbClr val="000000"/>
              </a:solidFill>
              <a:latin typeface="Arial" panose="020B0604020202020204" pitchFamily="34" charset="0"/>
              <a:cs typeface="Arial" panose="020B0604020202020204" pitchFamily="34" charset="0"/>
            </a:endParaRPr>
          </a:p>
        </p:txBody>
      </p:sp>
      <p:graphicFrame>
        <p:nvGraphicFramePr>
          <p:cNvPr id="3" name="Object 3">
            <a:extLst>
              <a:ext uri="{FF2B5EF4-FFF2-40B4-BE49-F238E27FC236}">
                <a16:creationId xmlns:a16="http://schemas.microsoft.com/office/drawing/2014/main" id="{23D4E6EF-07D3-2476-B94E-33998D9F9A2C}"/>
              </a:ext>
            </a:extLst>
          </p:cNvPr>
          <p:cNvGraphicFramePr>
            <a:graphicFrameLocks/>
          </p:cNvGraphicFramePr>
          <p:nvPr>
            <p:extLst>
              <p:ext uri="{D42A27DB-BD31-4B8C-83A1-F6EECF244321}">
                <p14:modId xmlns:p14="http://schemas.microsoft.com/office/powerpoint/2010/main" val="1901404211"/>
              </p:ext>
            </p:extLst>
          </p:nvPr>
        </p:nvGraphicFramePr>
        <p:xfrm>
          <a:off x="1271588" y="2362200"/>
          <a:ext cx="4291012" cy="850900"/>
        </p:xfrm>
        <a:graphic>
          <a:graphicData uri="http://schemas.openxmlformats.org/presentationml/2006/ole">
            <mc:AlternateContent xmlns:mc="http://schemas.openxmlformats.org/markup-compatibility/2006">
              <mc:Choice xmlns:v="urn:schemas-microsoft-com:vml" Requires="v">
                <p:oleObj name="Equation" r:id="rId2" imgW="1434960" imgH="317160" progId="Equation.DSMT4">
                  <p:embed/>
                </p:oleObj>
              </mc:Choice>
              <mc:Fallback>
                <p:oleObj name="Equation" r:id="rId2" imgW="1434960" imgH="317160" progId="Equation.DSMT4">
                  <p:embed/>
                  <p:pic>
                    <p:nvPicPr>
                      <p:cNvPr id="5" name="Object 3">
                        <a:extLst>
                          <a:ext uri="{FF2B5EF4-FFF2-40B4-BE49-F238E27FC236}">
                            <a16:creationId xmlns:a16="http://schemas.microsoft.com/office/drawing/2014/main" id="{742892D5-75E7-0C04-853E-E13AD0F5A3E1}"/>
                          </a:ext>
                        </a:extLst>
                      </p:cNvPr>
                      <p:cNvPicPr>
                        <a:picLocks noChangeArrowheads="1"/>
                      </p:cNvPicPr>
                      <p:nvPr/>
                    </p:nvPicPr>
                    <p:blipFill>
                      <a:blip r:embed="rId3"/>
                      <a:srcRect/>
                      <a:stretch>
                        <a:fillRect/>
                      </a:stretch>
                    </p:blipFill>
                    <p:spPr bwMode="auto">
                      <a:xfrm>
                        <a:off x="1271588" y="2362200"/>
                        <a:ext cx="4291012" cy="850900"/>
                      </a:xfrm>
                      <a:prstGeom prst="rect">
                        <a:avLst/>
                      </a:prstGeom>
                      <a:solidFill>
                        <a:srgbClr val="F2F2F2"/>
                      </a:solidFill>
                      <a:ln w="9525">
                        <a:solidFill>
                          <a:srgbClr val="000000"/>
                        </a:solidFill>
                        <a:miter lim="800000"/>
                        <a:headEnd/>
                        <a:tailEnd/>
                      </a:ln>
                    </p:spPr>
                  </p:pic>
                </p:oleObj>
              </mc:Fallback>
            </mc:AlternateContent>
          </a:graphicData>
        </a:graphic>
      </p:graphicFrame>
      <p:graphicFrame>
        <p:nvGraphicFramePr>
          <p:cNvPr id="4" name="Object 3">
            <a:extLst>
              <a:ext uri="{FF2B5EF4-FFF2-40B4-BE49-F238E27FC236}">
                <a16:creationId xmlns:a16="http://schemas.microsoft.com/office/drawing/2014/main" id="{6B768443-D65B-7B6D-740A-A471E95A49C9}"/>
              </a:ext>
            </a:extLst>
          </p:cNvPr>
          <p:cNvGraphicFramePr>
            <a:graphicFrameLocks/>
          </p:cNvGraphicFramePr>
          <p:nvPr>
            <p:extLst>
              <p:ext uri="{D42A27DB-BD31-4B8C-83A1-F6EECF244321}">
                <p14:modId xmlns:p14="http://schemas.microsoft.com/office/powerpoint/2010/main" val="2937402200"/>
              </p:ext>
            </p:extLst>
          </p:nvPr>
        </p:nvGraphicFramePr>
        <p:xfrm>
          <a:off x="5867400" y="2133600"/>
          <a:ext cx="3429000" cy="1327150"/>
        </p:xfrm>
        <a:graphic>
          <a:graphicData uri="http://schemas.openxmlformats.org/presentationml/2006/ole">
            <mc:AlternateContent xmlns:mc="http://schemas.openxmlformats.org/markup-compatibility/2006">
              <mc:Choice xmlns:v="urn:schemas-microsoft-com:vml" Requires="v">
                <p:oleObj name="Equation" r:id="rId4" imgW="1117440" imgH="495000" progId="Equation.DSMT4">
                  <p:embed/>
                </p:oleObj>
              </mc:Choice>
              <mc:Fallback>
                <p:oleObj name="Equation" r:id="rId4" imgW="1117440" imgH="495000" progId="Equation.DSMT4">
                  <p:embed/>
                  <p:pic>
                    <p:nvPicPr>
                      <p:cNvPr id="6" name="Object 3">
                        <a:extLst>
                          <a:ext uri="{FF2B5EF4-FFF2-40B4-BE49-F238E27FC236}">
                            <a16:creationId xmlns:a16="http://schemas.microsoft.com/office/drawing/2014/main" id="{FBECB36A-142B-9786-969F-95DB05E5FD29}"/>
                          </a:ext>
                        </a:extLst>
                      </p:cNvPr>
                      <p:cNvPicPr>
                        <a:picLocks noChangeArrowheads="1"/>
                      </p:cNvPicPr>
                      <p:nvPr/>
                    </p:nvPicPr>
                    <p:blipFill>
                      <a:blip r:embed="rId5"/>
                      <a:srcRect/>
                      <a:stretch>
                        <a:fillRect/>
                      </a:stretch>
                    </p:blipFill>
                    <p:spPr bwMode="auto">
                      <a:xfrm>
                        <a:off x="5867400" y="2133600"/>
                        <a:ext cx="3429000" cy="1327150"/>
                      </a:xfrm>
                      <a:prstGeom prst="rect">
                        <a:avLst/>
                      </a:prstGeom>
                      <a:solidFill>
                        <a:srgbClr val="F2F2F2"/>
                      </a:solidFill>
                      <a:ln w="9525">
                        <a:solidFill>
                          <a:srgbClr val="000000"/>
                        </a:solidFill>
                        <a:miter lim="800000"/>
                        <a:headEnd/>
                        <a:tailEnd/>
                      </a:ln>
                    </p:spPr>
                  </p:pic>
                </p:oleObj>
              </mc:Fallback>
            </mc:AlternateContent>
          </a:graphicData>
        </a:graphic>
      </p:graphicFrame>
      <p:cxnSp>
        <p:nvCxnSpPr>
          <p:cNvPr id="5" name="Conector de Seta Reta 4">
            <a:extLst>
              <a:ext uri="{FF2B5EF4-FFF2-40B4-BE49-F238E27FC236}">
                <a16:creationId xmlns:a16="http://schemas.microsoft.com/office/drawing/2014/main" id="{0CCFD916-C289-6334-A56A-3E84CD934D22}"/>
              </a:ext>
            </a:extLst>
          </p:cNvPr>
          <p:cNvCxnSpPr/>
          <p:nvPr/>
        </p:nvCxnSpPr>
        <p:spPr bwMode="auto">
          <a:xfrm>
            <a:off x="5562600" y="2743200"/>
            <a:ext cx="3048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783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37C85-2D2C-1AEE-23FF-781F187914F0}"/>
              </a:ext>
            </a:extLst>
          </p:cNvPr>
          <p:cNvSpPr txBox="1">
            <a:spLocks/>
          </p:cNvSpPr>
          <p:nvPr/>
        </p:nvSpPr>
        <p:spPr>
          <a:xfrm>
            <a:off x="913953" y="304598"/>
            <a:ext cx="10364095" cy="1143202"/>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200" b="1" kern="0" dirty="0">
                <a:solidFill>
                  <a:schemeClr val="tx1"/>
                </a:solidFill>
                <a:latin typeface="Arial" panose="020B0604020202020204" pitchFamily="34" charset="0"/>
                <a:cs typeface="Arial" panose="020B0604020202020204" pitchFamily="34" charset="0"/>
              </a:rPr>
              <a:t>Observação Importante</a:t>
            </a:r>
          </a:p>
        </p:txBody>
      </p:sp>
      <p:sp>
        <p:nvSpPr>
          <p:cNvPr id="3" name="Espaço Reservado para Conteúdo 2">
            <a:extLst>
              <a:ext uri="{FF2B5EF4-FFF2-40B4-BE49-F238E27FC236}">
                <a16:creationId xmlns:a16="http://schemas.microsoft.com/office/drawing/2014/main" id="{E56192BD-A5AF-4CE7-1C8B-4B8961977AAF}"/>
              </a:ext>
            </a:extLst>
          </p:cNvPr>
          <p:cNvSpPr txBox="1">
            <a:spLocks/>
          </p:cNvSpPr>
          <p:nvPr/>
        </p:nvSpPr>
        <p:spPr>
          <a:xfrm>
            <a:off x="228600" y="1066800"/>
            <a:ext cx="11734799" cy="4114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200" b="0" kern="0">
                <a:latin typeface="Arial" panose="020B0604020202020204" pitchFamily="34" charset="0"/>
                <a:cs typeface="Arial" panose="020B0604020202020204" pitchFamily="34" charset="0"/>
              </a:rPr>
              <a:t>Nossa equação de equilíbrio da relação Dívida/PIB não considerou, por simplicidade, o efeito da taxa de câmbio.</a:t>
            </a:r>
          </a:p>
          <a:p>
            <a:pPr lvl="1" algn="just">
              <a:buFont typeface="Arial" panose="020B0604020202020204" pitchFamily="34" charset="0"/>
              <a:buChar char="•"/>
            </a:pPr>
            <a:r>
              <a:rPr lang="pt-BR" sz="2824" b="0" kern="0">
                <a:latin typeface="Arial" panose="020B0604020202020204" pitchFamily="34" charset="0"/>
                <a:cs typeface="Arial" panose="020B0604020202020204" pitchFamily="34" charset="0"/>
              </a:rPr>
              <a:t>Como se a taxa de câmbio não exercesse impacto sobre a dívida governamental (ou se a taxa de câmbio permanecesse constante).</a:t>
            </a:r>
          </a:p>
          <a:p>
            <a:pPr lvl="1" algn="just">
              <a:buFont typeface="Arial" panose="020B0604020202020204" pitchFamily="34" charset="0"/>
              <a:buChar char="•"/>
            </a:pPr>
            <a:endParaRPr lang="pt-BR" sz="600" b="0" kern="0">
              <a:latin typeface="Arial" panose="020B0604020202020204" pitchFamily="34" charset="0"/>
              <a:cs typeface="Arial" panose="020B0604020202020204" pitchFamily="34" charset="0"/>
            </a:endParaRPr>
          </a:p>
          <a:p>
            <a:pPr algn="just"/>
            <a:r>
              <a:rPr lang="pt-BR" sz="3200" b="0" kern="0">
                <a:latin typeface="Arial" panose="020B0604020202020204" pitchFamily="34" charset="0"/>
                <a:cs typeface="Arial" panose="020B0604020202020204" pitchFamily="34" charset="0"/>
              </a:rPr>
              <a:t>Podemos ajustar nossa equação para considerar tal efeito.</a:t>
            </a:r>
          </a:p>
          <a:p>
            <a:pPr algn="just"/>
            <a:endParaRPr lang="pt-BR" sz="3200" b="0" kern="0">
              <a:latin typeface="Arial" panose="020B0604020202020204" pitchFamily="34" charset="0"/>
              <a:cs typeface="Arial" panose="020B0604020202020204" pitchFamily="34" charset="0"/>
            </a:endParaRPr>
          </a:p>
          <a:p>
            <a:pPr algn="just"/>
            <a:r>
              <a:rPr lang="pt-BR" sz="3200" b="0" kern="0">
                <a:latin typeface="Arial" panose="020B0604020202020204" pitchFamily="34" charset="0"/>
                <a:cs typeface="Arial" panose="020B0604020202020204" pitchFamily="34" charset="0"/>
              </a:rPr>
              <a:t>Uma das publicações do Bacen, “Estatísticas Fiscais”, divulga as elasticidades da DLSP e da DBGG em função das variações na Selic, índices de preços e taxa de câmbio.</a:t>
            </a:r>
            <a:endParaRPr lang="pt-BR" sz="32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5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E7850-573B-EB90-E322-E18D2383F3B8}"/>
              </a:ext>
            </a:extLst>
          </p:cNvPr>
          <p:cNvSpPr txBox="1">
            <a:spLocks/>
          </p:cNvSpPr>
          <p:nvPr/>
        </p:nvSpPr>
        <p:spPr>
          <a:xfrm>
            <a:off x="913953" y="304598"/>
            <a:ext cx="10364095" cy="1143202"/>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3800" b="1" kern="0" dirty="0">
                <a:solidFill>
                  <a:schemeClr val="tx1"/>
                </a:solidFill>
                <a:latin typeface="Arial" panose="020B0604020202020204" pitchFamily="34" charset="0"/>
                <a:ea typeface="NSimSun" panose="02010609030101010101" pitchFamily="49" charset="-122"/>
                <a:cs typeface="Arial" panose="020B0604020202020204" pitchFamily="34" charset="0"/>
              </a:rPr>
              <a:t>Elasticidades da DLSP e da DBGG</a:t>
            </a:r>
            <a:endParaRPr lang="pt-BR" sz="3800" b="0" kern="0" dirty="0">
              <a:solidFill>
                <a:schemeClr val="tx1"/>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CA7EF50-E29E-3DFD-9DBF-F03B5AC75DDB}"/>
              </a:ext>
            </a:extLst>
          </p:cNvPr>
          <p:cNvSpPr txBox="1">
            <a:spLocks/>
          </p:cNvSpPr>
          <p:nvPr/>
        </p:nvSpPr>
        <p:spPr>
          <a:xfrm>
            <a:off x="228600" y="1066800"/>
            <a:ext cx="11734799" cy="4114316"/>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2900" b="0" kern="150" dirty="0">
                <a:latin typeface="Arial" panose="020B0604020202020204" pitchFamily="34" charset="0"/>
                <a:ea typeface="NSimSun" panose="02010609030101010101" pitchFamily="49" charset="-122"/>
                <a:cs typeface="Arial" panose="020B0604020202020204" pitchFamily="34" charset="0"/>
              </a:rPr>
              <a:t>A tabela a seguir atualiza as elasticidades da DLSP e da DBGG a variações na taxa de câmbio, na taxa de juros e nos índices de preços para o mês </a:t>
            </a:r>
            <a:r>
              <a:rPr lang="pt-BR" sz="2900" b="1" kern="150" dirty="0">
                <a:latin typeface="Arial" panose="020B0604020202020204" pitchFamily="34" charset="0"/>
                <a:ea typeface="NSimSun" panose="02010609030101010101" pitchFamily="49" charset="-122"/>
                <a:cs typeface="Arial" panose="020B0604020202020204" pitchFamily="34" charset="0"/>
              </a:rPr>
              <a:t>de </a:t>
            </a:r>
            <a:r>
              <a:rPr lang="pt-BR" sz="2900" kern="150" dirty="0">
                <a:latin typeface="Arial" panose="020B0604020202020204" pitchFamily="34" charset="0"/>
                <a:ea typeface="NSimSun" panose="02010609030101010101" pitchFamily="49" charset="-122"/>
                <a:cs typeface="Arial" panose="020B0604020202020204" pitchFamily="34" charset="0"/>
              </a:rPr>
              <a:t>setembro</a:t>
            </a:r>
            <a:r>
              <a:rPr lang="pt-BR" sz="2900" b="1" kern="150" dirty="0">
                <a:latin typeface="Arial" panose="020B0604020202020204" pitchFamily="34" charset="0"/>
                <a:ea typeface="NSimSun" panose="02010609030101010101" pitchFamily="49" charset="-122"/>
                <a:cs typeface="Arial" panose="020B0604020202020204" pitchFamily="34" charset="0"/>
              </a:rPr>
              <a:t> de 2023</a:t>
            </a:r>
            <a:r>
              <a:rPr lang="pt-BR" sz="2900" b="0" kern="150" dirty="0">
                <a:latin typeface="Arial" panose="020B0604020202020204" pitchFamily="34" charset="0"/>
                <a:ea typeface="NSimSun" panose="02010609030101010101" pitchFamily="49" charset="-122"/>
                <a:cs typeface="Arial" panose="020B0604020202020204" pitchFamily="34" charset="0"/>
              </a:rPr>
              <a:t>. </a:t>
            </a:r>
          </a:p>
          <a:p>
            <a:pPr algn="just"/>
            <a:endParaRPr lang="pt-BR" sz="2900" b="0" kern="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72920390-2FBA-DBC9-3AF4-7BA720A93C44}"/>
              </a:ext>
            </a:extLst>
          </p:cNvPr>
          <p:cNvPicPr>
            <a:picLocks noChangeAspect="1"/>
          </p:cNvPicPr>
          <p:nvPr/>
        </p:nvPicPr>
        <p:blipFill>
          <a:blip r:embed="rId2"/>
          <a:stretch>
            <a:fillRect/>
          </a:stretch>
        </p:blipFill>
        <p:spPr>
          <a:xfrm>
            <a:off x="493922" y="2514600"/>
            <a:ext cx="11578035" cy="4252111"/>
          </a:xfrm>
          <a:prstGeom prst="rect">
            <a:avLst/>
          </a:prstGeom>
        </p:spPr>
      </p:pic>
    </p:spTree>
    <p:extLst>
      <p:ext uri="{BB962C8B-B14F-4D97-AF65-F5344CB8AC3E}">
        <p14:creationId xmlns:p14="http://schemas.microsoft.com/office/powerpoint/2010/main" val="608606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8E027E1-22FD-55D7-AE43-C43A7429B3D5}"/>
              </a:ext>
            </a:extLst>
          </p:cNvPr>
          <p:cNvPicPr>
            <a:picLocks noChangeAspect="1"/>
          </p:cNvPicPr>
          <p:nvPr/>
        </p:nvPicPr>
        <p:blipFill>
          <a:blip r:embed="rId2"/>
          <a:stretch>
            <a:fillRect/>
          </a:stretch>
        </p:blipFill>
        <p:spPr>
          <a:xfrm>
            <a:off x="673720" y="381000"/>
            <a:ext cx="10756280" cy="5715000"/>
          </a:xfrm>
          <a:prstGeom prst="rect">
            <a:avLst/>
          </a:prstGeom>
        </p:spPr>
      </p:pic>
      <p:sp>
        <p:nvSpPr>
          <p:cNvPr id="3" name="CaixaDeTexto 2">
            <a:extLst>
              <a:ext uri="{FF2B5EF4-FFF2-40B4-BE49-F238E27FC236}">
                <a16:creationId xmlns:a16="http://schemas.microsoft.com/office/drawing/2014/main" id="{06B2FBD2-0186-BD59-6E9A-B7F433E79EE8}"/>
              </a:ext>
            </a:extLst>
          </p:cNvPr>
          <p:cNvSpPr txBox="1"/>
          <p:nvPr/>
        </p:nvSpPr>
        <p:spPr>
          <a:xfrm>
            <a:off x="673720" y="6248400"/>
            <a:ext cx="10756280" cy="369332"/>
          </a:xfrm>
          <a:prstGeom prst="rect">
            <a:avLst/>
          </a:prstGeom>
          <a:noFill/>
          <a:ln>
            <a:solidFill>
              <a:schemeClr val="tx1"/>
            </a:solidFill>
          </a:ln>
        </p:spPr>
        <p:txBody>
          <a:bodyPr wrap="square" rtlCol="0">
            <a:spAutoFit/>
          </a:bodyPr>
          <a:lstStyle/>
          <a:p>
            <a:r>
              <a:rPr lang="pt-BR" sz="1800" dirty="0">
                <a:solidFill>
                  <a:schemeClr val="tx1"/>
                </a:solidFill>
                <a:latin typeface="Arial" panose="020B0604020202020204" pitchFamily="34" charset="0"/>
              </a:rPr>
              <a:t>GC = governo central, EM = estados e municípios, EE = empresas estatais e JN = juros nominais. </a:t>
            </a:r>
          </a:p>
        </p:txBody>
      </p:sp>
    </p:spTree>
    <p:extLst>
      <p:ext uri="{BB962C8B-B14F-4D97-AF65-F5344CB8AC3E}">
        <p14:creationId xmlns:p14="http://schemas.microsoft.com/office/powerpoint/2010/main" val="2046965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EF922818-D154-E8E2-8EE8-2470E3F41041}"/>
              </a:ext>
            </a:extLst>
          </p:cNvPr>
          <p:cNvGrpSpPr/>
          <p:nvPr/>
        </p:nvGrpSpPr>
        <p:grpSpPr>
          <a:xfrm>
            <a:off x="685800" y="381000"/>
            <a:ext cx="10744200" cy="6400800"/>
            <a:chOff x="1362222" y="990600"/>
            <a:chExt cx="9181953" cy="5486400"/>
          </a:xfrm>
        </p:grpSpPr>
        <p:pic>
          <p:nvPicPr>
            <p:cNvPr id="3" name="Imagem 2">
              <a:extLst>
                <a:ext uri="{FF2B5EF4-FFF2-40B4-BE49-F238E27FC236}">
                  <a16:creationId xmlns:a16="http://schemas.microsoft.com/office/drawing/2014/main" id="{2EC7ED60-BF29-F8F7-3D96-8BC973AFBA55}"/>
                </a:ext>
              </a:extLst>
            </p:cNvPr>
            <p:cNvPicPr>
              <a:picLocks noChangeAspect="1"/>
            </p:cNvPicPr>
            <p:nvPr/>
          </p:nvPicPr>
          <p:blipFill>
            <a:blip r:embed="rId2"/>
            <a:stretch>
              <a:fillRect/>
            </a:stretch>
          </p:blipFill>
          <p:spPr>
            <a:xfrm>
              <a:off x="1362222" y="990600"/>
              <a:ext cx="9181953" cy="1295400"/>
            </a:xfrm>
            <a:prstGeom prst="rect">
              <a:avLst/>
            </a:prstGeom>
          </p:spPr>
        </p:pic>
        <p:pic>
          <p:nvPicPr>
            <p:cNvPr id="4" name="Imagem 3">
              <a:extLst>
                <a:ext uri="{FF2B5EF4-FFF2-40B4-BE49-F238E27FC236}">
                  <a16:creationId xmlns:a16="http://schemas.microsoft.com/office/drawing/2014/main" id="{8DD59B5B-94B3-15B2-08D9-8B6F38EEBB5A}"/>
                </a:ext>
              </a:extLst>
            </p:cNvPr>
            <p:cNvPicPr>
              <a:picLocks noChangeAspect="1"/>
            </p:cNvPicPr>
            <p:nvPr/>
          </p:nvPicPr>
          <p:blipFill>
            <a:blip r:embed="rId3"/>
            <a:stretch>
              <a:fillRect/>
            </a:stretch>
          </p:blipFill>
          <p:spPr>
            <a:xfrm>
              <a:off x="1362222" y="2257425"/>
              <a:ext cx="9181953" cy="4219575"/>
            </a:xfrm>
            <a:prstGeom prst="rect">
              <a:avLst/>
            </a:prstGeom>
          </p:spPr>
        </p:pic>
      </p:grpSp>
    </p:spTree>
    <p:extLst>
      <p:ext uri="{BB962C8B-B14F-4D97-AF65-F5344CB8AC3E}">
        <p14:creationId xmlns:p14="http://schemas.microsoft.com/office/powerpoint/2010/main" val="163810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186DC-ED8D-19AD-D732-8EF38DCBB0BB}"/>
              </a:ext>
            </a:extLst>
          </p:cNvPr>
          <p:cNvSpPr txBox="1">
            <a:spLocks/>
          </p:cNvSpPr>
          <p:nvPr/>
        </p:nvSpPr>
        <p:spPr>
          <a:xfrm>
            <a:off x="304800" y="380798"/>
            <a:ext cx="11582399" cy="1143202"/>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400" b="1" kern="0" dirty="0">
                <a:solidFill>
                  <a:schemeClr val="tx1"/>
                </a:solidFill>
                <a:latin typeface="Arial" panose="020B0604020202020204" pitchFamily="34" charset="0"/>
                <a:cs typeface="Arial" panose="020B0604020202020204" pitchFamily="34" charset="0"/>
              </a:rPr>
              <a:t>Taxa de Juros Incidente Sobre a Dívida</a:t>
            </a:r>
          </a:p>
        </p:txBody>
      </p:sp>
      <p:sp>
        <p:nvSpPr>
          <p:cNvPr id="3" name="Espaço Reservado para Conteúdo 2">
            <a:extLst>
              <a:ext uri="{FF2B5EF4-FFF2-40B4-BE49-F238E27FC236}">
                <a16:creationId xmlns:a16="http://schemas.microsoft.com/office/drawing/2014/main" id="{CFA6BAE7-2911-E7F4-9096-39A5E6B3EF1A}"/>
              </a:ext>
            </a:extLst>
          </p:cNvPr>
          <p:cNvSpPr txBox="1">
            <a:spLocks/>
          </p:cNvSpPr>
          <p:nvPr/>
        </p:nvSpPr>
        <p:spPr>
          <a:xfrm>
            <a:off x="228600" y="1295198"/>
            <a:ext cx="11811000" cy="5639002"/>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Wingdings" panose="05000000000000000000" pitchFamily="2" charset="2"/>
              <a:buChar char="§"/>
            </a:pPr>
            <a:r>
              <a:rPr lang="pt-BR" sz="3000" b="1" kern="0">
                <a:latin typeface="Arial" panose="020B0604020202020204" pitchFamily="34" charset="0"/>
                <a:cs typeface="Arial" panose="020B0604020202020204" pitchFamily="34" charset="0"/>
              </a:rPr>
              <a:t>Qual a taxa de juros incidente sobre a dívida pública?</a:t>
            </a:r>
          </a:p>
          <a:p>
            <a:pPr lvl="1" algn="just">
              <a:buFont typeface="Wingdings" panose="05000000000000000000" pitchFamily="2" charset="2"/>
              <a:buChar char="§"/>
            </a:pPr>
            <a:r>
              <a:rPr lang="pt-BR" sz="2600" b="0" kern="0">
                <a:latin typeface="Arial" panose="020B0604020202020204" pitchFamily="34" charset="0"/>
                <a:cs typeface="Arial" panose="020B0604020202020204" pitchFamily="34" charset="0"/>
              </a:rPr>
              <a:t>Seria a Selic caso toda a dívida governamental estivesse indexada a ela.</a:t>
            </a:r>
          </a:p>
          <a:p>
            <a:pPr lvl="1" algn="just">
              <a:buFont typeface="Wingdings" panose="05000000000000000000" pitchFamily="2" charset="2"/>
              <a:buChar char="§"/>
            </a:pPr>
            <a:endParaRPr lang="pt-BR" sz="600" b="0" kern="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3000" b="0" kern="0">
                <a:latin typeface="Arial" panose="020B0604020202020204" pitchFamily="34" charset="0"/>
                <a:cs typeface="Arial" panose="020B0604020202020204" pitchFamily="34" charset="0"/>
              </a:rPr>
              <a:t>A taxa de juros incidente sobre a dívida pública é uma média ponderada das taxas de juros dos diversos instrumentos financeiros utilizados pelo governo para se financiar.</a:t>
            </a:r>
          </a:p>
          <a:p>
            <a:pPr algn="just">
              <a:buFont typeface="Wingdings" panose="05000000000000000000" pitchFamily="2" charset="2"/>
              <a:buChar char="§"/>
            </a:pPr>
            <a:endParaRPr lang="pt-BR" sz="600" b="0" kern="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3000" b="0" kern="0">
                <a:latin typeface="Arial" panose="020B0604020202020204" pitchFamily="34" charset="0"/>
                <a:cs typeface="Arial" panose="020B0604020202020204" pitchFamily="34" charset="0"/>
              </a:rPr>
              <a:t>As taxas de juros dos vários instrumentos diferem entre si conforme o indexador ou o prazo do título (os vários títulos podem ser de curto ou de longo prazos), sendo necessário utilizar uma medida que resuma o custo de distintos instrumentos em uma única estatística.</a:t>
            </a:r>
            <a:endParaRPr lang="pt-BR" sz="30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9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04B5E185-853E-5E66-82D2-50FABFE075CD}"/>
              </a:ext>
            </a:extLst>
          </p:cNvPr>
          <p:cNvSpPr txBox="1">
            <a:spLocks/>
          </p:cNvSpPr>
          <p:nvPr/>
        </p:nvSpPr>
        <p:spPr>
          <a:xfrm>
            <a:off x="228600" y="1218998"/>
            <a:ext cx="11811000" cy="5639002"/>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buFont typeface="Wingdings" panose="05000000000000000000" pitchFamily="2" charset="2"/>
              <a:buChar char="§"/>
            </a:pPr>
            <a:r>
              <a:rPr lang="pt-BR" sz="2800" b="1" kern="0">
                <a:latin typeface="Arial" panose="020B0604020202020204" pitchFamily="34" charset="0"/>
                <a:cs typeface="Arial" panose="020B0604020202020204" pitchFamily="34" charset="0"/>
              </a:rPr>
              <a:t>Prefixados →</a:t>
            </a:r>
            <a:r>
              <a:rPr lang="pt-BR" sz="2800" b="0" kern="0">
                <a:latin typeface="Arial" panose="020B0604020202020204" pitchFamily="34" charset="0"/>
                <a:cs typeface="Arial" panose="020B0604020202020204" pitchFamily="34" charset="0"/>
              </a:rPr>
              <a:t> com a taxa de juros fixa e definida nos leilões desses títulos; </a:t>
            </a:r>
          </a:p>
          <a:p>
            <a:pPr algn="just">
              <a:buFont typeface="Wingdings" panose="05000000000000000000" pitchFamily="2" charset="2"/>
              <a:buChar char="§"/>
            </a:pPr>
            <a:r>
              <a:rPr lang="pt-BR" sz="2800" b="1" kern="0">
                <a:latin typeface="Arial" panose="020B0604020202020204" pitchFamily="34" charset="0"/>
                <a:cs typeface="Arial" panose="020B0604020202020204" pitchFamily="34" charset="0"/>
              </a:rPr>
              <a:t>Juros flutuantes → </a:t>
            </a:r>
            <a:r>
              <a:rPr lang="pt-BR" sz="2800" b="0" kern="0">
                <a:latin typeface="Arial" panose="020B0604020202020204" pitchFamily="34" charset="0"/>
                <a:cs typeface="Arial" panose="020B0604020202020204" pitchFamily="34" charset="0"/>
              </a:rPr>
              <a:t>que pagam a taxa de juros Selic mais </a:t>
            </a:r>
            <a:r>
              <a:rPr lang="pt-BR" sz="2800" b="0" i="1" kern="0">
                <a:latin typeface="Arial" panose="020B0604020202020204" pitchFamily="34" charset="0"/>
                <a:cs typeface="Arial" panose="020B0604020202020204" pitchFamily="34" charset="0"/>
              </a:rPr>
              <a:t>spread</a:t>
            </a:r>
            <a:r>
              <a:rPr lang="pt-BR" sz="2800" b="0" kern="0">
                <a:latin typeface="Arial" panose="020B0604020202020204" pitchFamily="34" charset="0"/>
                <a:cs typeface="Arial" panose="020B0604020202020204" pitchFamily="34" charset="0"/>
              </a:rPr>
              <a:t> definido em leilão, que geralmente é próximo de zero; </a:t>
            </a:r>
          </a:p>
          <a:p>
            <a:pPr algn="just">
              <a:buFont typeface="Wingdings" panose="05000000000000000000" pitchFamily="2" charset="2"/>
              <a:buChar char="§"/>
            </a:pPr>
            <a:r>
              <a:rPr lang="pt-BR" sz="2800" b="1" kern="0">
                <a:latin typeface="Arial" panose="020B0604020202020204" pitchFamily="34" charset="0"/>
                <a:cs typeface="Arial" panose="020B0604020202020204" pitchFamily="34" charset="0"/>
              </a:rPr>
              <a:t>Remunerados por índices de preços → </a:t>
            </a:r>
            <a:r>
              <a:rPr lang="pt-BR" sz="2800" b="0" kern="0">
                <a:latin typeface="Arial" panose="020B0604020202020204" pitchFamily="34" charset="0"/>
                <a:cs typeface="Arial" panose="020B0604020202020204" pitchFamily="34" charset="0"/>
              </a:rPr>
              <a:t>com taxa de juros real fixa mais a inflação;  </a:t>
            </a:r>
          </a:p>
          <a:p>
            <a:pPr algn="just">
              <a:buFont typeface="Wingdings" panose="05000000000000000000" pitchFamily="2" charset="2"/>
              <a:buChar char="§"/>
            </a:pPr>
            <a:r>
              <a:rPr lang="pt-BR" sz="2800" b="1" kern="0">
                <a:latin typeface="Arial" panose="020B0604020202020204" pitchFamily="34" charset="0"/>
                <a:cs typeface="Arial" panose="020B0604020202020204" pitchFamily="34" charset="0"/>
              </a:rPr>
              <a:t>Cambiais →</a:t>
            </a:r>
            <a:r>
              <a:rPr lang="pt-BR" sz="2800" b="0" kern="0">
                <a:latin typeface="Arial" panose="020B0604020202020204" pitchFamily="34" charset="0"/>
                <a:cs typeface="Arial" panose="020B0604020202020204" pitchFamily="34" charset="0"/>
              </a:rPr>
              <a:t> com taxa de juros definida em moeda estrangeira mais a variação cambial. </a:t>
            </a:r>
            <a:endParaRPr lang="pt-BR" sz="2800" b="0" kern="0" dirty="0">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1A35ACB8-3B06-4C10-A73F-C13F2822783C}"/>
              </a:ext>
            </a:extLst>
          </p:cNvPr>
          <p:cNvSpPr txBox="1">
            <a:spLocks/>
          </p:cNvSpPr>
          <p:nvPr/>
        </p:nvSpPr>
        <p:spPr>
          <a:xfrm>
            <a:off x="304800" y="380798"/>
            <a:ext cx="11582399" cy="1143202"/>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400" b="1" kern="0" dirty="0">
                <a:solidFill>
                  <a:schemeClr val="tx1"/>
                </a:solidFill>
                <a:latin typeface="Arial" panose="020B0604020202020204" pitchFamily="34" charset="0"/>
                <a:cs typeface="Arial" panose="020B0604020202020204" pitchFamily="34" charset="0"/>
              </a:rPr>
              <a:t>Taxa de Juros Incidente Sobre a Dívida</a:t>
            </a:r>
          </a:p>
        </p:txBody>
      </p:sp>
    </p:spTree>
    <p:extLst>
      <p:ext uri="{BB962C8B-B14F-4D97-AF65-F5344CB8AC3E}">
        <p14:creationId xmlns:p14="http://schemas.microsoft.com/office/powerpoint/2010/main" val="34473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010F1-B805-B6E3-A727-5F8BC8D3E236}"/>
              </a:ext>
            </a:extLst>
          </p:cNvPr>
          <p:cNvSpPr txBox="1">
            <a:spLocks/>
          </p:cNvSpPr>
          <p:nvPr/>
        </p:nvSpPr>
        <p:spPr>
          <a:xfrm>
            <a:off x="913953" y="304598"/>
            <a:ext cx="10364095" cy="1143202"/>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400" b="0" kern="0" dirty="0">
                <a:solidFill>
                  <a:schemeClr val="tx1"/>
                </a:solidFill>
                <a:latin typeface="Arial" panose="020B0604020202020204" pitchFamily="34" charset="0"/>
                <a:cs typeface="Arial" panose="020B0604020202020204" pitchFamily="34" charset="0"/>
              </a:rPr>
              <a:t>Títulos da Dívida Pública Interna</a:t>
            </a:r>
          </a:p>
        </p:txBody>
      </p:sp>
      <p:sp>
        <p:nvSpPr>
          <p:cNvPr id="3" name="CaixaDeTexto 2">
            <a:extLst>
              <a:ext uri="{FF2B5EF4-FFF2-40B4-BE49-F238E27FC236}">
                <a16:creationId xmlns:a16="http://schemas.microsoft.com/office/drawing/2014/main" id="{227EA912-1FB3-DB7C-0A88-97908813F5FA}"/>
              </a:ext>
            </a:extLst>
          </p:cNvPr>
          <p:cNvSpPr txBox="1"/>
          <p:nvPr/>
        </p:nvSpPr>
        <p:spPr>
          <a:xfrm>
            <a:off x="191344" y="1295400"/>
            <a:ext cx="11809312" cy="4708981"/>
          </a:xfrm>
          <a:prstGeom prst="rect">
            <a:avLst/>
          </a:prstGeom>
          <a:noFill/>
        </p:spPr>
        <p:txBody>
          <a:bodyPr wrap="square" rtlCol="0">
            <a:spAutoFit/>
          </a:bodyPr>
          <a:lstStyle/>
          <a:p>
            <a:pPr marL="285750" indent="-285750" algn="just">
              <a:buSzPct val="99000"/>
              <a:buFont typeface="Wingdings" panose="05000000000000000000" pitchFamily="2" charset="2"/>
              <a:buChar char="§"/>
            </a:pPr>
            <a:r>
              <a:rPr lang="pt-BR" sz="2800" b="1" dirty="0">
                <a:solidFill>
                  <a:srgbClr val="000000"/>
                </a:solidFill>
                <a:latin typeface="Arial" panose="020B0604020202020204" pitchFamily="34" charset="0"/>
                <a:cs typeface="Arial" panose="020B0604020202020204" pitchFamily="34" charset="0"/>
              </a:rPr>
              <a:t>Tesouro Prefixado 20XX – LTN (Letras do Tesouro Nacional)</a:t>
            </a:r>
          </a:p>
          <a:p>
            <a:pPr marL="285750" indent="-285750" algn="just">
              <a:buSzPct val="99000"/>
              <a:buFont typeface="Wingdings" panose="05000000000000000000" pitchFamily="2" charset="2"/>
              <a:buChar char="§"/>
            </a:pPr>
            <a:endParaRPr lang="pt-BR" sz="1200" b="1" dirty="0">
              <a:solidFill>
                <a:srgbClr val="000000"/>
              </a:solidFill>
              <a:latin typeface="Arial" panose="020B0604020202020204" pitchFamily="34" charset="0"/>
              <a:cs typeface="Arial" panose="020B0604020202020204" pitchFamily="34" charset="0"/>
            </a:endParaRPr>
          </a:p>
          <a:p>
            <a:pPr marL="285750" indent="-285750" algn="just">
              <a:buSzPct val="99000"/>
              <a:buFont typeface="Wingdings" panose="05000000000000000000" pitchFamily="2" charset="2"/>
              <a:buChar char="§"/>
            </a:pPr>
            <a:r>
              <a:rPr lang="pt-BR" sz="2800" b="0" dirty="0">
                <a:solidFill>
                  <a:srgbClr val="000000"/>
                </a:solidFill>
                <a:latin typeface="Arial" panose="020B0604020202020204" pitchFamily="34" charset="0"/>
                <a:cs typeface="Arial" panose="020B0604020202020204" pitchFamily="34" charset="0"/>
              </a:rPr>
              <a:t>Por se tratar de um título prefixado, o investidor tem a exata noção do rendimento nominal se carregá-lo até o vencimento.</a:t>
            </a:r>
          </a:p>
          <a:p>
            <a:pPr marL="285750" indent="-285750" algn="just">
              <a:buSzPct val="99000"/>
              <a:buFont typeface="Wingdings" panose="05000000000000000000" pitchFamily="2" charset="2"/>
              <a:buChar char="§"/>
            </a:pPr>
            <a:endParaRPr lang="pt-BR" sz="4000" dirty="0">
              <a:solidFill>
                <a:srgbClr val="000000"/>
              </a:solidFill>
              <a:latin typeface="Arial" panose="020B0604020202020204" pitchFamily="34" charset="0"/>
            </a:endParaRPr>
          </a:p>
          <a:p>
            <a:pPr marL="285750" indent="-285750" algn="just">
              <a:buFont typeface="Wingdings" panose="05000000000000000000" pitchFamily="2" charset="2"/>
              <a:buChar char="§"/>
            </a:pPr>
            <a:r>
              <a:rPr lang="pt-BR" sz="2800" dirty="0">
                <a:solidFill>
                  <a:srgbClr val="000000"/>
                </a:solidFill>
                <a:latin typeface="Arial" panose="020B0604020202020204" pitchFamily="34" charset="0"/>
              </a:rPr>
              <a:t>Tesouro Prefixado com Juros Semestrais 20XX – NTN-F</a:t>
            </a:r>
          </a:p>
          <a:p>
            <a:pPr marL="285750" indent="-285750" algn="just">
              <a:buFont typeface="Wingdings" panose="05000000000000000000" pitchFamily="2" charset="2"/>
              <a:buChar char="§"/>
            </a:pPr>
            <a:endParaRPr lang="pt-BR" sz="1200" dirty="0">
              <a:solidFill>
                <a:srgbClr val="000000"/>
              </a:solidFill>
              <a:latin typeface="Arial" panose="020B0604020202020204" pitchFamily="34" charset="0"/>
            </a:endParaRPr>
          </a:p>
          <a:p>
            <a:pPr marL="285750" indent="-285750" algn="just">
              <a:buFont typeface="Wingdings" panose="05000000000000000000" pitchFamily="2" charset="2"/>
              <a:buChar char="§"/>
            </a:pPr>
            <a:r>
              <a:rPr lang="pt-BR" sz="2800" b="0" dirty="0">
                <a:solidFill>
                  <a:srgbClr val="000000"/>
                </a:solidFill>
                <a:latin typeface="Arial" panose="020B0604020202020204" pitchFamily="34" charset="0"/>
              </a:rPr>
              <a:t>Nesse caso, o investidor recebe um fluxo de cupons semestrais de juros, o que possibilita maior liquidez e possibilidade de reinvestimentos.</a:t>
            </a:r>
          </a:p>
          <a:p>
            <a:pPr marL="285750" indent="-285750" algn="just">
              <a:buSzPct val="99000"/>
              <a:buFont typeface="Wingdings" panose="05000000000000000000" pitchFamily="2" charset="2"/>
              <a:buChar char="§"/>
            </a:pPr>
            <a:endParaRPr lang="pt-BR" sz="2800" dirty="0">
              <a:solidFill>
                <a:srgbClr val="000000"/>
              </a:solidFill>
              <a:latin typeface="Arial" panose="020B0604020202020204" pitchFamily="34" charset="0"/>
              <a:cs typeface="Arial" panose="020B0604020202020204" pitchFamily="34" charset="0"/>
            </a:endParaRPr>
          </a:p>
          <a:p>
            <a:pPr marL="285750" indent="-285750" algn="just">
              <a:buSzPct val="99000"/>
              <a:buFont typeface="Wingdings" panose="05000000000000000000" pitchFamily="2" charset="2"/>
              <a:buChar char="§"/>
            </a:pPr>
            <a:endParaRPr lang="pt-BR"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81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B29749-A004-66CF-1256-A12036BC7359}"/>
              </a:ext>
            </a:extLst>
          </p:cNvPr>
          <p:cNvSpPr txBox="1">
            <a:spLocks/>
          </p:cNvSpPr>
          <p:nvPr/>
        </p:nvSpPr>
        <p:spPr>
          <a:xfrm>
            <a:off x="913953" y="380798"/>
            <a:ext cx="10364095" cy="1143202"/>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400" b="0" kern="0" dirty="0">
                <a:solidFill>
                  <a:schemeClr val="tx1"/>
                </a:solidFill>
                <a:latin typeface="Arial" panose="020B0604020202020204" pitchFamily="34" charset="0"/>
                <a:cs typeface="Arial" panose="020B0604020202020204" pitchFamily="34" charset="0"/>
              </a:rPr>
              <a:t>Títulos da Dívida Pública Interna</a:t>
            </a:r>
          </a:p>
        </p:txBody>
      </p:sp>
      <p:sp>
        <p:nvSpPr>
          <p:cNvPr id="3" name="CaixaDeTexto 2">
            <a:extLst>
              <a:ext uri="{FF2B5EF4-FFF2-40B4-BE49-F238E27FC236}">
                <a16:creationId xmlns:a16="http://schemas.microsoft.com/office/drawing/2014/main" id="{C42CF640-C952-75B1-2EE2-0858D776E504}"/>
              </a:ext>
            </a:extLst>
          </p:cNvPr>
          <p:cNvSpPr txBox="1"/>
          <p:nvPr/>
        </p:nvSpPr>
        <p:spPr>
          <a:xfrm>
            <a:off x="191344" y="1298912"/>
            <a:ext cx="11749136" cy="5940088"/>
          </a:xfrm>
          <a:prstGeom prst="rect">
            <a:avLst/>
          </a:prstGeom>
          <a:noFill/>
        </p:spPr>
        <p:txBody>
          <a:bodyPr wrap="square" rtlCol="0">
            <a:spAutoFit/>
          </a:bodyPr>
          <a:lstStyle/>
          <a:p>
            <a:pPr marL="285750" indent="-285750" algn="just">
              <a:buFont typeface="Wingdings" panose="05000000000000000000" pitchFamily="2" charset="2"/>
              <a:buChar char="§"/>
            </a:pPr>
            <a:r>
              <a:rPr lang="pt-BR" sz="2800" b="1" dirty="0">
                <a:solidFill>
                  <a:srgbClr val="000000"/>
                </a:solidFill>
                <a:latin typeface="Arial" panose="020B0604020202020204" pitchFamily="34" charset="0"/>
                <a:cs typeface="Arial" panose="020B0604020202020204" pitchFamily="34" charset="0"/>
              </a:rPr>
              <a:t>Tesouro IPCA+ 20XX – NTN-B Principal</a:t>
            </a:r>
          </a:p>
          <a:p>
            <a:pPr marL="285750" indent="-285750" algn="just">
              <a:buFont typeface="Wingdings" panose="05000000000000000000" pitchFamily="2" charset="2"/>
              <a:buChar char="§"/>
            </a:pPr>
            <a:endParaRPr lang="pt-BR" sz="12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800" b="0" dirty="0">
                <a:solidFill>
                  <a:srgbClr val="000000"/>
                </a:solidFill>
                <a:latin typeface="Arial" panose="020B0604020202020204" pitchFamily="34" charset="0"/>
                <a:cs typeface="Arial" panose="020B0604020202020204" pitchFamily="34" charset="0"/>
              </a:rPr>
              <a:t>Trata-se de um investimento mais conservador, pois permite ao investidor obter uma certa rentabilidade real, protegendo-se assim de uma possível elevação da inflação medida pelo IPCA.</a:t>
            </a:r>
          </a:p>
          <a:p>
            <a:pPr marL="285750" indent="-285750" algn="just">
              <a:buFont typeface="Wingdings" panose="05000000000000000000" pitchFamily="2" charset="2"/>
              <a:buChar char="§"/>
            </a:pPr>
            <a:endParaRPr lang="pt-BR" sz="12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8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800" dirty="0">
                <a:solidFill>
                  <a:srgbClr val="000000"/>
                </a:solidFill>
                <a:latin typeface="Arial" panose="020B0604020202020204" pitchFamily="34" charset="0"/>
              </a:rPr>
              <a:t>Tesouro IPCA+ 20XX com Juros Semestrais – NTN-B</a:t>
            </a:r>
          </a:p>
          <a:p>
            <a:pPr marL="285750" indent="-285750" algn="just">
              <a:buFont typeface="Wingdings" panose="05000000000000000000" pitchFamily="2" charset="2"/>
              <a:buChar char="§"/>
            </a:pPr>
            <a:endParaRPr lang="pt-BR" sz="1200" dirty="0">
              <a:solidFill>
                <a:srgbClr val="000000"/>
              </a:solidFill>
              <a:latin typeface="Arial" panose="020B0604020202020204" pitchFamily="34" charset="0"/>
            </a:endParaRPr>
          </a:p>
          <a:p>
            <a:pPr marL="285750" indent="-285750" algn="just">
              <a:buFont typeface="Wingdings" panose="05000000000000000000" pitchFamily="2" charset="2"/>
              <a:buChar char="§"/>
            </a:pPr>
            <a:endParaRPr lang="pt-BR" sz="800" dirty="0">
              <a:solidFill>
                <a:srgbClr val="000000"/>
              </a:solidFill>
              <a:latin typeface="Arial" panose="020B0604020202020204" pitchFamily="34" charset="0"/>
            </a:endParaRPr>
          </a:p>
          <a:p>
            <a:pPr marL="285750" indent="-285750" algn="just">
              <a:buFont typeface="Wingdings" panose="05000000000000000000" pitchFamily="2" charset="2"/>
              <a:buChar char="§"/>
            </a:pPr>
            <a:r>
              <a:rPr lang="pt-BR" sz="2800" b="0" dirty="0">
                <a:solidFill>
                  <a:srgbClr val="000000"/>
                </a:solidFill>
                <a:latin typeface="Arial" panose="020B0604020202020204" pitchFamily="34" charset="0"/>
              </a:rPr>
              <a:t>Possui as mesmas características do Tesouro IPCA+ 20XX – NTN-B Principal, com a vantagem de pagar um fluxo de rendimentos periódicos (cupons semestrais).</a:t>
            </a:r>
          </a:p>
          <a:p>
            <a:pPr marL="285750" indent="-285750" algn="just">
              <a:buFont typeface="Wingdings" panose="05000000000000000000" pitchFamily="2" charset="2"/>
              <a:buChar char="§"/>
            </a:pPr>
            <a:endParaRPr lang="pt-BR" sz="28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8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86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D5325FF7-677F-2AEE-C13C-34287FD4863C}"/>
              </a:ext>
            </a:extLst>
          </p:cNvPr>
          <p:cNvSpPr txBox="1">
            <a:spLocks/>
          </p:cNvSpPr>
          <p:nvPr/>
        </p:nvSpPr>
        <p:spPr>
          <a:xfrm>
            <a:off x="526704" y="1592262"/>
            <a:ext cx="11436696" cy="2674938"/>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000" b="0" kern="0">
                <a:latin typeface="Arial" panose="020B0604020202020204" pitchFamily="34" charset="0"/>
                <a:cs typeface="Arial" panose="020B0604020202020204" pitchFamily="34" charset="0"/>
              </a:rPr>
              <a:t>Segundo Sargent e Wallace (1981), o financiamento dos déficits fiscais de “forma ortodoxa”, ou seja, via endividamento, pode ser mais inflacionista do que no caso do financiamento via emissão monetária (senhoriagem). Tais autores se referiram a isso como a “aritmética monetarista desagradável”.</a:t>
            </a:r>
            <a:endParaRPr lang="pt-BR" sz="3000" b="0" kern="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6E152D6-FACE-0625-961B-558ADD163102}"/>
              </a:ext>
            </a:extLst>
          </p:cNvPr>
          <p:cNvSpPr txBox="1">
            <a:spLocks/>
          </p:cNvSpPr>
          <p:nvPr/>
        </p:nvSpPr>
        <p:spPr bwMode="auto">
          <a:xfrm>
            <a:off x="263352" y="451520"/>
            <a:ext cx="11609561" cy="57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4400"/>
            <a:r>
              <a:rPr lang="pt-BR" sz="3200" b="1" dirty="0">
                <a:latin typeface="Arial" panose="020B0604020202020204" pitchFamily="34" charset="0"/>
                <a:cs typeface="Arial" panose="020B0604020202020204" pitchFamily="34" charset="0"/>
              </a:rPr>
              <a:t>Foge ao escopo deste curso, mas vale à pena citar a  “Aritmética Monetarista Desagradável”.</a:t>
            </a:r>
          </a:p>
        </p:txBody>
      </p:sp>
      <p:sp>
        <p:nvSpPr>
          <p:cNvPr id="4" name="CaixaDeTexto 3">
            <a:extLst>
              <a:ext uri="{FF2B5EF4-FFF2-40B4-BE49-F238E27FC236}">
                <a16:creationId xmlns:a16="http://schemas.microsoft.com/office/drawing/2014/main" id="{16ECF048-7A54-C55A-F733-95D545845F28}"/>
              </a:ext>
            </a:extLst>
          </p:cNvPr>
          <p:cNvSpPr txBox="1"/>
          <p:nvPr/>
        </p:nvSpPr>
        <p:spPr>
          <a:xfrm>
            <a:off x="914400" y="4427309"/>
            <a:ext cx="10820400" cy="707886"/>
          </a:xfrm>
          <a:prstGeom prst="rect">
            <a:avLst/>
          </a:prstGeom>
          <a:noFill/>
        </p:spPr>
        <p:txBody>
          <a:bodyPr wrap="square">
            <a:spAutoFit/>
          </a:bodyPr>
          <a:lstStyle/>
          <a:p>
            <a:pPr algn="just"/>
            <a:r>
              <a:rPr lang="pt-BR" sz="2000" dirty="0">
                <a:solidFill>
                  <a:schemeClr val="tx1"/>
                </a:solidFill>
                <a:latin typeface="Arial" panose="020B0604020202020204" pitchFamily="34" charset="0"/>
              </a:rPr>
              <a:t>*</a:t>
            </a:r>
            <a:r>
              <a:rPr lang="pt-BR" sz="2000" dirty="0" err="1">
                <a:solidFill>
                  <a:schemeClr val="tx1"/>
                </a:solidFill>
                <a:latin typeface="Arial" panose="020B0604020202020204" pitchFamily="34" charset="0"/>
              </a:rPr>
              <a:t>Sargent</a:t>
            </a:r>
            <a:r>
              <a:rPr lang="pt-BR" sz="2000" dirty="0">
                <a:solidFill>
                  <a:schemeClr val="tx1"/>
                </a:solidFill>
                <a:latin typeface="Arial" panose="020B0604020202020204" pitchFamily="34" charset="0"/>
              </a:rPr>
              <a:t>, T. e Wallace, N. (1981). </a:t>
            </a:r>
            <a:r>
              <a:rPr lang="pt-BR" sz="2000" i="1" dirty="0">
                <a:solidFill>
                  <a:schemeClr val="tx1"/>
                </a:solidFill>
                <a:latin typeface="Arial" panose="020B0604020202020204" pitchFamily="34" charset="0"/>
              </a:rPr>
              <a:t>“Some </a:t>
            </a:r>
            <a:r>
              <a:rPr lang="pt-BR" sz="2000" i="1" dirty="0" err="1">
                <a:solidFill>
                  <a:schemeClr val="tx1"/>
                </a:solidFill>
                <a:latin typeface="Arial" panose="020B0604020202020204" pitchFamily="34" charset="0"/>
              </a:rPr>
              <a:t>Unpleasant</a:t>
            </a:r>
            <a:r>
              <a:rPr lang="pt-BR" sz="2000" i="1" dirty="0">
                <a:solidFill>
                  <a:schemeClr val="tx1"/>
                </a:solidFill>
                <a:latin typeface="Arial" panose="020B0604020202020204" pitchFamily="34" charset="0"/>
              </a:rPr>
              <a:t> </a:t>
            </a:r>
            <a:r>
              <a:rPr lang="pt-BR" sz="2000" i="1" dirty="0" err="1">
                <a:solidFill>
                  <a:schemeClr val="tx1"/>
                </a:solidFill>
                <a:latin typeface="Arial" panose="020B0604020202020204" pitchFamily="34" charset="0"/>
              </a:rPr>
              <a:t>Monetarist</a:t>
            </a:r>
            <a:r>
              <a:rPr lang="pt-BR" sz="2000" i="1" dirty="0">
                <a:solidFill>
                  <a:schemeClr val="tx1"/>
                </a:solidFill>
                <a:latin typeface="Arial" panose="020B0604020202020204" pitchFamily="34" charset="0"/>
              </a:rPr>
              <a:t> </a:t>
            </a:r>
            <a:r>
              <a:rPr lang="pt-BR" sz="2000" i="1" dirty="0" err="1">
                <a:solidFill>
                  <a:schemeClr val="tx1"/>
                </a:solidFill>
                <a:latin typeface="Arial" panose="020B0604020202020204" pitchFamily="34" charset="0"/>
              </a:rPr>
              <a:t>Arithmetic</a:t>
            </a:r>
            <a:r>
              <a:rPr lang="pt-BR" sz="2000" i="1" dirty="0">
                <a:solidFill>
                  <a:schemeClr val="tx1"/>
                </a:solidFill>
                <a:latin typeface="Arial" panose="020B0604020202020204" pitchFamily="34" charset="0"/>
              </a:rPr>
              <a:t>”. </a:t>
            </a:r>
            <a:r>
              <a:rPr lang="en-US" sz="2000" b="0" dirty="0">
                <a:solidFill>
                  <a:schemeClr val="tx1"/>
                </a:solidFill>
                <a:latin typeface="Arial" panose="020B0604020202020204" pitchFamily="34" charset="0"/>
              </a:rPr>
              <a:t>Quarterly Review. Federal Reserve Bank of Minneapolis. Fall, 1981.</a:t>
            </a:r>
            <a:endParaRPr lang="pt-BR" sz="20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410221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9B21CA9-3F67-2D7F-4BEB-37363654D283}"/>
              </a:ext>
            </a:extLst>
          </p:cNvPr>
          <p:cNvSpPr txBox="1"/>
          <p:nvPr/>
        </p:nvSpPr>
        <p:spPr>
          <a:xfrm>
            <a:off x="225287" y="1296606"/>
            <a:ext cx="11775369" cy="5561394"/>
          </a:xfrm>
          <a:prstGeom prst="rect">
            <a:avLst/>
          </a:prstGeom>
          <a:noFill/>
        </p:spPr>
        <p:txBody>
          <a:bodyPr wrap="square" rtlCol="0">
            <a:spAutoFit/>
          </a:bodyPr>
          <a:lstStyle/>
          <a:p>
            <a:pPr marL="285750" indent="-285750" algn="just">
              <a:buFont typeface="Wingdings" panose="05000000000000000000" pitchFamily="2" charset="2"/>
              <a:buChar char="§"/>
            </a:pPr>
            <a:r>
              <a:rPr lang="pt-BR" sz="2800" b="1" dirty="0">
                <a:solidFill>
                  <a:srgbClr val="000000"/>
                </a:solidFill>
                <a:latin typeface="Arial" panose="020B0604020202020204" pitchFamily="34" charset="0"/>
                <a:cs typeface="Arial" panose="020B0604020202020204" pitchFamily="34" charset="0"/>
              </a:rPr>
              <a:t>Tesouro Selic 20XX – LFT (Letra Financeira do Tesouro)</a:t>
            </a:r>
          </a:p>
          <a:p>
            <a:pPr marL="285750" indent="-285750" algn="just">
              <a:buFont typeface="Wingdings" panose="05000000000000000000" pitchFamily="2" charset="2"/>
              <a:buChar char="§"/>
            </a:pPr>
            <a:endParaRPr lang="pt-BR" sz="12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800" b="0" dirty="0">
                <a:solidFill>
                  <a:srgbClr val="000000"/>
                </a:solidFill>
                <a:latin typeface="Arial" panose="020B0604020202020204" pitchFamily="34" charset="0"/>
                <a:cs typeface="Arial" panose="020B0604020202020204" pitchFamily="34" charset="0"/>
              </a:rPr>
              <a:t>Trata-se de um investimento também conservador, pois a rentabilidade é indexada à taxa Selic. </a:t>
            </a:r>
          </a:p>
          <a:p>
            <a:pPr marL="285750" indent="-285750" algn="just">
              <a:buFont typeface="Wingdings" panose="05000000000000000000" pitchFamily="2" charset="2"/>
              <a:buChar char="§"/>
            </a:pPr>
            <a:endParaRPr lang="pt-BR" sz="1200" dirty="0">
              <a:solidFill>
                <a:srgbClr val="000000"/>
              </a:solidFill>
              <a:latin typeface="Arial" panose="020B0604020202020204" pitchFamily="34" charset="0"/>
              <a:cs typeface="Arial" panose="020B0604020202020204" pitchFamily="34" charset="0"/>
            </a:endParaRPr>
          </a:p>
          <a:p>
            <a:pPr algn="just"/>
            <a:endParaRPr lang="pt-BR" sz="4000" dirty="0">
              <a:solidFill>
                <a:srgbClr val="000000"/>
              </a:solidFill>
              <a:latin typeface="Arial" panose="020B0604020202020204" pitchFamily="34" charset="0"/>
              <a:cs typeface="Arial" panose="020B0604020202020204" pitchFamily="34" charset="0"/>
            </a:endParaRPr>
          </a:p>
          <a:p>
            <a:pPr marL="457200" indent="-457200" algn="just">
              <a:lnSpc>
                <a:spcPct val="107000"/>
              </a:lnSpc>
              <a:spcAft>
                <a:spcPts val="800"/>
              </a:spcAft>
              <a:buSzPct val="101000"/>
              <a:buFont typeface="Wingdings" panose="05000000000000000000" pitchFamily="2" charset="2"/>
              <a:buChar char="§"/>
            </a:pPr>
            <a:r>
              <a:rPr lang="pt-BR" sz="2800" dirty="0">
                <a:solidFill>
                  <a:srgbClr val="000000"/>
                </a:solidFill>
                <a:latin typeface="Arial" panose="020B0604020202020204" pitchFamily="34" charset="0"/>
                <a:ea typeface="Calibri" panose="020F0502020204030204" pitchFamily="34" charset="0"/>
              </a:rPr>
              <a:t>Anteriormente (hoje não existem mais) também eram negociados:</a:t>
            </a:r>
          </a:p>
          <a:p>
            <a:pPr marL="457200" indent="-457200" algn="just">
              <a:lnSpc>
                <a:spcPct val="107000"/>
              </a:lnSpc>
              <a:spcAft>
                <a:spcPts val="800"/>
              </a:spcAft>
              <a:buSzPct val="101000"/>
              <a:buFont typeface="Wingdings" panose="05000000000000000000" pitchFamily="2" charset="2"/>
              <a:buChar char="§"/>
            </a:pPr>
            <a:endParaRPr lang="pt-BR" sz="200" dirty="0">
              <a:solidFill>
                <a:srgbClr val="000000"/>
              </a:solidFill>
              <a:latin typeface="Arial" panose="020B0604020202020204" pitchFamily="34" charset="0"/>
              <a:ea typeface="Calibri" panose="020F0502020204030204" pitchFamily="34" charset="0"/>
            </a:endParaRPr>
          </a:p>
          <a:p>
            <a:pPr marL="914400" lvl="1" indent="-457200" algn="just">
              <a:spcAft>
                <a:spcPts val="800"/>
              </a:spcAft>
              <a:buSzPct val="101000"/>
              <a:buFont typeface="Wingdings" panose="05000000000000000000" pitchFamily="2" charset="2"/>
              <a:buChar char="§"/>
            </a:pPr>
            <a:r>
              <a:rPr lang="pt-BR" sz="2800" dirty="0">
                <a:solidFill>
                  <a:srgbClr val="000000"/>
                </a:solidFill>
                <a:latin typeface="Arial" panose="020B0604020202020204" pitchFamily="34" charset="0"/>
                <a:ea typeface="Calibri" panose="020F0502020204030204" pitchFamily="34" charset="0"/>
              </a:rPr>
              <a:t>NTN-C → Pós-Fixados, indexados ao IGP-M</a:t>
            </a:r>
          </a:p>
          <a:p>
            <a:pPr marL="914400" lvl="1" indent="-457200" algn="just">
              <a:spcAft>
                <a:spcPts val="800"/>
              </a:spcAft>
              <a:buSzPct val="101000"/>
              <a:buFont typeface="Wingdings" panose="05000000000000000000" pitchFamily="2" charset="2"/>
              <a:buChar char="§"/>
            </a:pPr>
            <a:r>
              <a:rPr lang="pt-BR" sz="2800" dirty="0">
                <a:solidFill>
                  <a:srgbClr val="000000"/>
                </a:solidFill>
                <a:latin typeface="Arial" panose="020B0604020202020204" pitchFamily="34" charset="0"/>
                <a:ea typeface="Calibri" panose="020F0502020204030204" pitchFamily="34" charset="0"/>
              </a:rPr>
              <a:t>NTN-H → Pós-Fixados, indexados à TR (Taxa Referencial)</a:t>
            </a:r>
          </a:p>
          <a:p>
            <a:pPr marL="914400" lvl="1" indent="-457200" algn="just">
              <a:spcAft>
                <a:spcPts val="800"/>
              </a:spcAft>
              <a:buSzPct val="101000"/>
              <a:buFont typeface="Wingdings" panose="05000000000000000000" pitchFamily="2" charset="2"/>
              <a:buChar char="§"/>
            </a:pPr>
            <a:r>
              <a:rPr lang="pt-BR" sz="2800" dirty="0">
                <a:solidFill>
                  <a:srgbClr val="000000"/>
                </a:solidFill>
                <a:latin typeface="Arial" panose="020B0604020202020204" pitchFamily="34" charset="0"/>
                <a:ea typeface="Calibri" panose="020F0502020204030204" pitchFamily="34" charset="0"/>
              </a:rPr>
              <a:t>NTN-D → Pós-Fixados, indexados ao câmbio</a:t>
            </a:r>
          </a:p>
          <a:p>
            <a:pPr algn="just"/>
            <a:endParaRPr lang="pt-BR" sz="2800" dirty="0">
              <a:solidFill>
                <a:srgbClr val="000000"/>
              </a:solidFill>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EE70199D-D2F5-FFF7-935A-1277F4DE96C1}"/>
              </a:ext>
            </a:extLst>
          </p:cNvPr>
          <p:cNvSpPr txBox="1">
            <a:spLocks/>
          </p:cNvSpPr>
          <p:nvPr/>
        </p:nvSpPr>
        <p:spPr bwMode="auto">
          <a:xfrm>
            <a:off x="762000" y="76200"/>
            <a:ext cx="10364095" cy="114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9" tIns="40815" rIns="81629" bIns="40815" numCol="1" anchor="ctr" anchorCtr="0" compatLnSpc="1">
            <a:prstTxWarp prst="textNoShape">
              <a:avLst/>
            </a:prstTxWarp>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400" b="0" kern="0" dirty="0">
                <a:solidFill>
                  <a:schemeClr val="tx1"/>
                </a:solidFill>
                <a:latin typeface="Arial" panose="020B0604020202020204" pitchFamily="34" charset="0"/>
                <a:cs typeface="Arial" panose="020B0604020202020204" pitchFamily="34" charset="0"/>
              </a:rPr>
              <a:t>Títulos da Dívida Pública Interna</a:t>
            </a:r>
          </a:p>
        </p:txBody>
      </p:sp>
    </p:spTree>
    <p:extLst>
      <p:ext uri="{BB962C8B-B14F-4D97-AF65-F5344CB8AC3E}">
        <p14:creationId xmlns:p14="http://schemas.microsoft.com/office/powerpoint/2010/main" val="322891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4552A-FA61-8FA2-FC51-E187AE4236A2}"/>
              </a:ext>
            </a:extLst>
          </p:cNvPr>
          <p:cNvSpPr txBox="1">
            <a:spLocks/>
          </p:cNvSpPr>
          <p:nvPr/>
        </p:nvSpPr>
        <p:spPr>
          <a:xfrm>
            <a:off x="2133600" y="228600"/>
            <a:ext cx="8610600" cy="1371600"/>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altLang="en-US" sz="4800" b="1" kern="0">
                <a:solidFill>
                  <a:schemeClr val="tx1"/>
                </a:solidFill>
                <a:latin typeface="Calibri" panose="020F0502020204030204" pitchFamily="34" charset="0"/>
                <a:cs typeface="Calibri" panose="020F0502020204030204" pitchFamily="34" charset="0"/>
              </a:rPr>
              <a:t>Estrutura de Indexação da DLSP</a:t>
            </a:r>
            <a:endParaRPr lang="en-US" altLang="en-US" sz="4800" b="1" kern="0"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BB92337F-F617-16D8-626A-F52AAFDDA47C}"/>
              </a:ext>
            </a:extLst>
          </p:cNvPr>
          <p:cNvSpPr txBox="1">
            <a:spLocks/>
          </p:cNvSpPr>
          <p:nvPr/>
        </p:nvSpPr>
        <p:spPr>
          <a:xfrm>
            <a:off x="152400" y="1066800"/>
            <a:ext cx="11887200" cy="5791200"/>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spcBef>
                <a:spcPts val="0"/>
              </a:spcBef>
              <a:buFont typeface="Arial" panose="020B0604020202020204" pitchFamily="34" charset="0"/>
              <a:buChar char="•"/>
            </a:pPr>
            <a:r>
              <a:rPr lang="pt-BR" sz="3600" b="0" kern="0" dirty="0">
                <a:latin typeface="Calibri" panose="020F0502020204030204" pitchFamily="34" charset="0"/>
                <a:cs typeface="Calibri" panose="020F0502020204030204" pitchFamily="34" charset="0"/>
              </a:rPr>
              <a:t>A partir de 2003 se iniciou uma mudança na estrutura de indexação da DLSP.</a:t>
            </a:r>
          </a:p>
          <a:p>
            <a:pPr lvl="1" algn="just">
              <a:spcBef>
                <a:spcPts val="0"/>
              </a:spcBef>
              <a:buFont typeface="Arial" panose="020B0604020202020204" pitchFamily="34" charset="0"/>
              <a:buChar char="•"/>
            </a:pPr>
            <a:r>
              <a:rPr lang="pt-BR" sz="3600" b="1" kern="0" dirty="0">
                <a:latin typeface="Calibri" panose="020F0502020204030204" pitchFamily="34" charset="0"/>
                <a:cs typeface="Calibri" panose="020F0502020204030204" pitchFamily="34" charset="0"/>
              </a:rPr>
              <a:t>Eliminação da DLSP indexada ao câmbio.</a:t>
            </a:r>
          </a:p>
          <a:p>
            <a:pPr lvl="2" algn="just">
              <a:spcBef>
                <a:spcPts val="0"/>
              </a:spcBef>
              <a:buFont typeface="Arial" panose="020B0604020202020204" pitchFamily="34" charset="0"/>
              <a:buChar char="•"/>
            </a:pPr>
            <a:r>
              <a:rPr lang="pt-BR" sz="3400" b="0" kern="0" dirty="0">
                <a:latin typeface="Calibri" panose="020F0502020204030204" pitchFamily="34" charset="0"/>
                <a:cs typeface="Calibri" panose="020F0502020204030204" pitchFamily="34" charset="0"/>
              </a:rPr>
              <a:t>Evitar que as depreciações cambiais tenham efeito sobre o aumento da DLSP (tanto no início de 1999 quanto em 2002, aproximadamente 30% da DLSP estava atrelada ao câmbio).</a:t>
            </a:r>
          </a:p>
          <a:p>
            <a:pPr lvl="2" algn="just">
              <a:spcBef>
                <a:spcPts val="0"/>
              </a:spcBef>
              <a:buFont typeface="Arial" panose="020B0604020202020204" pitchFamily="34" charset="0"/>
              <a:buChar char="•"/>
            </a:pPr>
            <a:endParaRPr lang="pt-BR" sz="900" b="0" kern="0" dirty="0">
              <a:latin typeface="Calibri" panose="020F0502020204030204" pitchFamily="34" charset="0"/>
              <a:cs typeface="Calibri" panose="020F0502020204030204" pitchFamily="34" charset="0"/>
            </a:endParaRPr>
          </a:p>
          <a:p>
            <a:pPr lvl="1" algn="just">
              <a:spcBef>
                <a:spcPts val="0"/>
              </a:spcBef>
              <a:buFont typeface="Arial" panose="020B0604020202020204" pitchFamily="34" charset="0"/>
              <a:buChar char="•"/>
            </a:pPr>
            <a:r>
              <a:rPr lang="pt-BR" sz="3600" b="1" kern="0" dirty="0">
                <a:latin typeface="Calibri" panose="020F0502020204030204" pitchFamily="34" charset="0"/>
                <a:cs typeface="Calibri" panose="020F0502020204030204" pitchFamily="34" charset="0"/>
              </a:rPr>
              <a:t>Aumento da participação de títulos prefixados e redução da participação dos títulos pós-fixados (até 2015)</a:t>
            </a:r>
          </a:p>
        </p:txBody>
      </p:sp>
    </p:spTree>
    <p:extLst>
      <p:ext uri="{BB962C8B-B14F-4D97-AF65-F5344CB8AC3E}">
        <p14:creationId xmlns:p14="http://schemas.microsoft.com/office/powerpoint/2010/main" val="16912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15412DA-352B-0BD9-248C-2C687C8DCBE4}"/>
              </a:ext>
            </a:extLst>
          </p:cNvPr>
          <p:cNvPicPr>
            <a:picLocks noChangeAspect="1"/>
          </p:cNvPicPr>
          <p:nvPr/>
        </p:nvPicPr>
        <p:blipFill>
          <a:blip r:embed="rId2"/>
          <a:stretch>
            <a:fillRect/>
          </a:stretch>
        </p:blipFill>
        <p:spPr>
          <a:xfrm>
            <a:off x="0" y="304800"/>
            <a:ext cx="12192000" cy="6553200"/>
          </a:xfrm>
          <a:prstGeom prst="rect">
            <a:avLst/>
          </a:prstGeom>
        </p:spPr>
      </p:pic>
    </p:spTree>
    <p:extLst>
      <p:ext uri="{BB962C8B-B14F-4D97-AF65-F5344CB8AC3E}">
        <p14:creationId xmlns:p14="http://schemas.microsoft.com/office/powerpoint/2010/main" val="542928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854D7-9E13-5988-F5CF-AFD4BAA8AC37}"/>
              </a:ext>
            </a:extLst>
          </p:cNvPr>
          <p:cNvSpPr txBox="1">
            <a:spLocks/>
          </p:cNvSpPr>
          <p:nvPr/>
        </p:nvSpPr>
        <p:spPr>
          <a:xfrm>
            <a:off x="152400" y="304598"/>
            <a:ext cx="11734799" cy="1143202"/>
          </a:xfrm>
          <a:prstGeom prst="rect">
            <a:avLst/>
          </a:prstGeom>
        </p:spPr>
        <p:txBody>
          <a:bodyPr/>
          <a:lstStyle>
            <a:lvl1pPr algn="ctr" rtl="0" eaLnBrk="1" fontAlgn="base" hangingPunct="1">
              <a:spcBef>
                <a:spcPct val="0"/>
              </a:spcBef>
              <a:spcAft>
                <a:spcPct val="0"/>
              </a:spcAft>
              <a:defRPr sz="5118">
                <a:solidFill>
                  <a:schemeClr val="tx2"/>
                </a:solidFill>
                <a:latin typeface="+mj-lt"/>
                <a:ea typeface="+mj-ea"/>
                <a:cs typeface="+mj-cs"/>
              </a:defRPr>
            </a:lvl1pPr>
            <a:lvl2pPr algn="ctr" rtl="0" eaLnBrk="1" fontAlgn="base" hangingPunct="1">
              <a:spcBef>
                <a:spcPct val="0"/>
              </a:spcBef>
              <a:spcAft>
                <a:spcPct val="0"/>
              </a:spcAft>
              <a:defRPr sz="5118">
                <a:solidFill>
                  <a:schemeClr val="tx2"/>
                </a:solidFill>
                <a:latin typeface="Times New Roman" pitchFamily="18" charset="0"/>
              </a:defRPr>
            </a:lvl2pPr>
            <a:lvl3pPr algn="ctr" rtl="0" eaLnBrk="1" fontAlgn="base" hangingPunct="1">
              <a:spcBef>
                <a:spcPct val="0"/>
              </a:spcBef>
              <a:spcAft>
                <a:spcPct val="0"/>
              </a:spcAft>
              <a:defRPr sz="5118">
                <a:solidFill>
                  <a:schemeClr val="tx2"/>
                </a:solidFill>
                <a:latin typeface="Times New Roman" pitchFamily="18" charset="0"/>
              </a:defRPr>
            </a:lvl3pPr>
            <a:lvl4pPr algn="ctr" rtl="0" eaLnBrk="1" fontAlgn="base" hangingPunct="1">
              <a:spcBef>
                <a:spcPct val="0"/>
              </a:spcBef>
              <a:spcAft>
                <a:spcPct val="0"/>
              </a:spcAft>
              <a:defRPr sz="5118">
                <a:solidFill>
                  <a:schemeClr val="tx2"/>
                </a:solidFill>
                <a:latin typeface="Times New Roman" pitchFamily="18" charset="0"/>
              </a:defRPr>
            </a:lvl4pPr>
            <a:lvl5pPr algn="ctr" rtl="0" eaLnBrk="1" fontAlgn="base" hangingPunct="1">
              <a:spcBef>
                <a:spcPct val="0"/>
              </a:spcBef>
              <a:spcAft>
                <a:spcPct val="0"/>
              </a:spcAft>
              <a:defRPr sz="5118">
                <a:solidFill>
                  <a:schemeClr val="tx2"/>
                </a:solidFill>
                <a:latin typeface="Times New Roman" pitchFamily="18" charset="0"/>
              </a:defRPr>
            </a:lvl5pPr>
            <a:lvl6pPr marL="537458" algn="ctr" rtl="0" eaLnBrk="1" fontAlgn="base" hangingPunct="1">
              <a:spcBef>
                <a:spcPct val="0"/>
              </a:spcBef>
              <a:spcAft>
                <a:spcPct val="0"/>
              </a:spcAft>
              <a:defRPr sz="5136">
                <a:solidFill>
                  <a:schemeClr val="tx2"/>
                </a:solidFill>
                <a:latin typeface="Times New Roman" pitchFamily="18" charset="0"/>
              </a:defRPr>
            </a:lvl6pPr>
            <a:lvl7pPr marL="1074916" algn="ctr" rtl="0" eaLnBrk="1" fontAlgn="base" hangingPunct="1">
              <a:spcBef>
                <a:spcPct val="0"/>
              </a:spcBef>
              <a:spcAft>
                <a:spcPct val="0"/>
              </a:spcAft>
              <a:defRPr sz="5136">
                <a:solidFill>
                  <a:schemeClr val="tx2"/>
                </a:solidFill>
                <a:latin typeface="Times New Roman" pitchFamily="18" charset="0"/>
              </a:defRPr>
            </a:lvl7pPr>
            <a:lvl8pPr marL="1612373" algn="ctr" rtl="0" eaLnBrk="1" fontAlgn="base" hangingPunct="1">
              <a:spcBef>
                <a:spcPct val="0"/>
              </a:spcBef>
              <a:spcAft>
                <a:spcPct val="0"/>
              </a:spcAft>
              <a:defRPr sz="5136">
                <a:solidFill>
                  <a:schemeClr val="tx2"/>
                </a:solidFill>
                <a:latin typeface="Times New Roman" pitchFamily="18" charset="0"/>
              </a:defRPr>
            </a:lvl8pPr>
            <a:lvl9pPr marL="2149831" algn="ctr" rtl="0" eaLnBrk="1" fontAlgn="base" hangingPunct="1">
              <a:spcBef>
                <a:spcPct val="0"/>
              </a:spcBef>
              <a:spcAft>
                <a:spcPct val="0"/>
              </a:spcAft>
              <a:defRPr sz="5136">
                <a:solidFill>
                  <a:schemeClr val="tx2"/>
                </a:solidFill>
                <a:latin typeface="Times New Roman" pitchFamily="18" charset="0"/>
              </a:defRPr>
            </a:lvl9pPr>
          </a:lstStyle>
          <a:p>
            <a:r>
              <a:rPr lang="pt-BR" sz="4800" b="1" kern="0" dirty="0">
                <a:solidFill>
                  <a:schemeClr val="tx1"/>
                </a:solidFill>
                <a:latin typeface="Calibri" panose="020F0502020204030204" pitchFamily="34" charset="0"/>
                <a:cs typeface="Calibri" panose="020F0502020204030204" pitchFamily="34" charset="0"/>
              </a:rPr>
              <a:t>Estrutura de Indexação da Dívida Federal</a:t>
            </a:r>
          </a:p>
        </p:txBody>
      </p:sp>
      <p:sp>
        <p:nvSpPr>
          <p:cNvPr id="3" name="CaixaDeTexto 2">
            <a:extLst>
              <a:ext uri="{FF2B5EF4-FFF2-40B4-BE49-F238E27FC236}">
                <a16:creationId xmlns:a16="http://schemas.microsoft.com/office/drawing/2014/main" id="{C4672ECB-B17D-2813-519E-01A10071BAE9}"/>
              </a:ext>
            </a:extLst>
          </p:cNvPr>
          <p:cNvSpPr txBox="1"/>
          <p:nvPr/>
        </p:nvSpPr>
        <p:spPr>
          <a:xfrm>
            <a:off x="152400" y="1366659"/>
            <a:ext cx="11887200" cy="4093428"/>
          </a:xfrm>
          <a:prstGeom prst="rect">
            <a:avLst/>
          </a:prstGeom>
          <a:noFill/>
        </p:spPr>
        <p:txBody>
          <a:bodyPr wrap="square" rtlCol="0">
            <a:spAutoFit/>
          </a:bodyPr>
          <a:lstStyle/>
          <a:p>
            <a:pPr marL="457200" indent="-457200" algn="just">
              <a:buFont typeface="Arial" panose="020B0604020202020204" pitchFamily="34" charset="0"/>
              <a:buChar char="•"/>
            </a:pPr>
            <a:r>
              <a:rPr lang="pt-BR" sz="3200" b="0" dirty="0">
                <a:solidFill>
                  <a:schemeClr val="tx1"/>
                </a:solidFill>
                <a:latin typeface="Arial" panose="020B0604020202020204" pitchFamily="34" charset="0"/>
              </a:rPr>
              <a:t>A estrutura de indexação importa para a eficácia da política monetária?</a:t>
            </a:r>
          </a:p>
          <a:p>
            <a:pPr marL="1176338" lvl="1" indent="-457200" algn="just">
              <a:buFont typeface="Arial" panose="020B0604020202020204" pitchFamily="34" charset="0"/>
              <a:buChar char="•"/>
            </a:pPr>
            <a:r>
              <a:rPr lang="pt-BR" sz="3200" b="0" kern="0" dirty="0">
                <a:solidFill>
                  <a:schemeClr val="tx1"/>
                </a:solidFill>
                <a:latin typeface="Calibri" panose="020F0502020204030204" pitchFamily="34" charset="0"/>
                <a:cs typeface="Calibri" panose="020F0502020204030204" pitchFamily="34" charset="0"/>
              </a:rPr>
              <a:t>Aumentar a eficácia da política monetária, eliminando o efeito renda de uma elevação da taxa de juros.</a:t>
            </a:r>
          </a:p>
          <a:p>
            <a:pPr marL="457200" indent="-457200" algn="just">
              <a:buFont typeface="Arial" panose="020B0604020202020204" pitchFamily="34" charset="0"/>
              <a:buChar char="•"/>
            </a:pPr>
            <a:endParaRPr lang="pt-BR" sz="3200" b="0" dirty="0">
              <a:solidFill>
                <a:schemeClr val="tx1"/>
              </a:solidFill>
              <a:latin typeface="Arial" panose="020B0604020202020204" pitchFamily="34" charset="0"/>
            </a:endParaRPr>
          </a:p>
          <a:p>
            <a:pPr marL="457200" indent="-457200" algn="just">
              <a:buFont typeface="Arial" panose="020B0604020202020204" pitchFamily="34" charset="0"/>
              <a:buChar char="•"/>
            </a:pPr>
            <a:endParaRPr lang="pt-BR" sz="400" b="0" dirty="0">
              <a:solidFill>
                <a:schemeClr val="tx1"/>
              </a:solidFill>
              <a:latin typeface="Arial" panose="020B0604020202020204" pitchFamily="34" charset="0"/>
            </a:endParaRPr>
          </a:p>
          <a:p>
            <a:pPr marL="457200" indent="-457200" algn="just">
              <a:buFont typeface="Arial" panose="020B0604020202020204" pitchFamily="34" charset="0"/>
              <a:buChar char="•"/>
            </a:pPr>
            <a:r>
              <a:rPr lang="pt-BR" sz="3200" b="0" dirty="0">
                <a:solidFill>
                  <a:schemeClr val="tx1"/>
                </a:solidFill>
                <a:latin typeface="Arial" panose="020B0604020202020204" pitchFamily="34" charset="0"/>
              </a:rPr>
              <a:t>A execução da política fiscal é um determinante da a estrutura de indexação da dívida?</a:t>
            </a:r>
          </a:p>
          <a:p>
            <a:pPr marL="1176338" lvl="1" indent="-457200" algn="just">
              <a:buFont typeface="Arial" panose="020B0604020202020204" pitchFamily="34" charset="0"/>
              <a:buChar char="•"/>
            </a:pPr>
            <a:r>
              <a:rPr lang="pt-BR" sz="3200" b="0" dirty="0">
                <a:solidFill>
                  <a:schemeClr val="tx1"/>
                </a:solidFill>
                <a:latin typeface="Calibri" panose="020F0502020204030204" pitchFamily="34" charset="0"/>
                <a:cs typeface="Calibri" panose="020F0502020204030204" pitchFamily="34" charset="0"/>
              </a:rPr>
              <a:t>O maior risco deve dificultar a colocação de títulos prefixados.</a:t>
            </a:r>
          </a:p>
        </p:txBody>
      </p:sp>
    </p:spTree>
    <p:extLst>
      <p:ext uri="{BB962C8B-B14F-4D97-AF65-F5344CB8AC3E}">
        <p14:creationId xmlns:p14="http://schemas.microsoft.com/office/powerpoint/2010/main" val="22309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7346" name="Espaço Reservado para Conteúdo 2"/>
          <p:cNvSpPr>
            <a:spLocks noGrp="1"/>
          </p:cNvSpPr>
          <p:nvPr>
            <p:ph idx="1"/>
          </p:nvPr>
        </p:nvSpPr>
        <p:spPr>
          <a:xfrm>
            <a:off x="76200" y="1066800"/>
            <a:ext cx="12039600" cy="3886200"/>
          </a:xfrm>
        </p:spPr>
        <p:txBody>
          <a:bodyPr/>
          <a:lstStyle/>
          <a:p>
            <a:pPr algn="just">
              <a:buClrTx/>
              <a:buFont typeface="Arial" panose="020B0604020202020204" pitchFamily="34" charset="0"/>
              <a:buChar char="•"/>
            </a:pPr>
            <a:r>
              <a:rPr lang="pt-BR" altLang="en-US" sz="3100" b="1" dirty="0">
                <a:latin typeface="Calibri" panose="020F0502020204030204" pitchFamily="34" charset="0"/>
                <a:cs typeface="Calibri" panose="020F0502020204030204" pitchFamily="34" charset="0"/>
              </a:rPr>
              <a:t>1980 – 1994 → </a:t>
            </a:r>
            <a:r>
              <a:rPr lang="pt-BR" altLang="en-US" sz="3100" dirty="0">
                <a:latin typeface="Calibri" panose="020F0502020204030204" pitchFamily="34" charset="0"/>
                <a:cs typeface="Calibri" panose="020F0502020204030204" pitchFamily="34" charset="0"/>
              </a:rPr>
              <a:t>Contexto de desordem das contas públicas e de déficit público artificialmente reprimido pela elevada taxa de inflação.</a:t>
            </a:r>
            <a:endParaRPr lang="pt-BR" altLang="en-US" sz="12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r>
              <a:rPr lang="pt-BR" altLang="en-US" sz="2800" b="1" dirty="0">
                <a:latin typeface="Calibri" panose="020F0502020204030204" pitchFamily="34" charset="0"/>
                <a:cs typeface="Calibri" panose="020F0502020204030204" pitchFamily="34" charset="0"/>
              </a:rPr>
              <a:t>Problemas: </a:t>
            </a:r>
          </a:p>
          <a:p>
            <a:pPr lvl="2" algn="just">
              <a:spcBef>
                <a:spcPts val="0"/>
              </a:spcBef>
              <a:buFont typeface="Arial" panose="020B0604020202020204" pitchFamily="34" charset="0"/>
              <a:buChar char="•"/>
            </a:pPr>
            <a:r>
              <a:rPr lang="pt-BR" altLang="en-US" sz="2800" dirty="0">
                <a:latin typeface="Calibri" panose="020F0502020204030204" pitchFamily="34" charset="0"/>
                <a:cs typeface="Calibri" panose="020F0502020204030204" pitchFamily="34" charset="0"/>
              </a:rPr>
              <a:t>Defasagem das informações</a:t>
            </a:r>
          </a:p>
          <a:p>
            <a:pPr lvl="2" algn="just">
              <a:spcBef>
                <a:spcPts val="0"/>
              </a:spcBef>
              <a:buFont typeface="Arial" panose="020B0604020202020204" pitchFamily="34" charset="0"/>
              <a:buChar char="•"/>
            </a:pPr>
            <a:r>
              <a:rPr lang="pt-BR" altLang="en-US" sz="2800" dirty="0">
                <a:latin typeface="Calibri" panose="020F0502020204030204" pitchFamily="34" charset="0"/>
                <a:cs typeface="Calibri" panose="020F0502020204030204" pitchFamily="34" charset="0"/>
              </a:rPr>
              <a:t>Irregularidade dos dados</a:t>
            </a:r>
          </a:p>
          <a:p>
            <a:pPr lvl="2" algn="just">
              <a:spcBef>
                <a:spcPts val="0"/>
              </a:spcBef>
              <a:buFont typeface="Arial" panose="020B0604020202020204" pitchFamily="34" charset="0"/>
              <a:buChar char="•"/>
            </a:pPr>
            <a:r>
              <a:rPr lang="pt-BR" altLang="en-US" sz="2800" dirty="0">
                <a:latin typeface="Calibri" panose="020F0502020204030204" pitchFamily="34" charset="0"/>
                <a:cs typeface="Calibri" panose="020F0502020204030204" pitchFamily="34" charset="0"/>
              </a:rPr>
              <a:t>Falta de confiabilidade na precisão das estatísticas, afetadas por sucessivas revisões</a:t>
            </a:r>
          </a:p>
          <a:p>
            <a:pPr lvl="2" algn="just">
              <a:spcBef>
                <a:spcPts val="0"/>
              </a:spcBef>
              <a:buFont typeface="Arial" panose="020B0604020202020204" pitchFamily="34" charset="0"/>
              <a:buChar char="•"/>
            </a:pPr>
            <a:r>
              <a:rPr lang="pt-BR" altLang="en-US" sz="2800" dirty="0">
                <a:latin typeface="Calibri" panose="020F0502020204030204" pitchFamily="34" charset="0"/>
                <a:cs typeface="Calibri" panose="020F0502020204030204" pitchFamily="34" charset="0"/>
              </a:rPr>
              <a:t>Influência da inflação sobre o resultado fiscal</a:t>
            </a:r>
          </a:p>
          <a:p>
            <a:pPr lvl="2" algn="just">
              <a:spcBef>
                <a:spcPts val="0"/>
              </a:spcBef>
              <a:buFont typeface="Arial" panose="020B0604020202020204" pitchFamily="34" charset="0"/>
              <a:buChar char="•"/>
            </a:pPr>
            <a:endParaRPr lang="pt-BR" altLang="en-US" sz="12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pPr>
            <a:r>
              <a:rPr lang="pt-BR" altLang="en-US" sz="2800" dirty="0">
                <a:latin typeface="Calibri" panose="020F0502020204030204" pitchFamily="34" charset="0"/>
                <a:cs typeface="Calibri" panose="020F0502020204030204" pitchFamily="34" charset="0"/>
              </a:rPr>
              <a:t>A partir de 1991 temos o início das séries com as estatísticas fiscais “acima da linha” do governo central.</a:t>
            </a:r>
          </a:p>
          <a:p>
            <a:pPr lvl="1" algn="just">
              <a:spcBef>
                <a:spcPts val="0"/>
              </a:spcBef>
              <a:buClrTx/>
              <a:buFont typeface="Arial" panose="020B0604020202020204" pitchFamily="34" charset="0"/>
              <a:buChar char="•"/>
            </a:pPr>
            <a:r>
              <a:rPr lang="pt-BR" altLang="en-US" sz="2800" dirty="0">
                <a:latin typeface="Calibri" panose="020F0502020204030204" pitchFamily="34" charset="0"/>
                <a:cs typeface="Calibri" panose="020F0502020204030204" pitchFamily="34" charset="0"/>
              </a:rPr>
              <a:t>A partir de 1995 temos o início das séries com as estatísticas fiscais “abaixo da linha” do governo central, estados e municípios e empresas estatais.</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6">
                                            <p:txEl>
                                              <p:pRg st="3" end="3"/>
                                            </p:txEl>
                                          </p:spTgt>
                                        </p:tgtEl>
                                        <p:attrNameLst>
                                          <p:attrName>style.visibility</p:attrName>
                                        </p:attrNameLst>
                                      </p:cBhvr>
                                      <p:to>
                                        <p:strVal val="visible"/>
                                      </p:to>
                                    </p:set>
                                    <p:anim calcmode="lin" valueType="num">
                                      <p:cBhvr additive="base">
                                        <p:cTn id="7" dur="500" fill="hold"/>
                                        <p:tgtEl>
                                          <p:spTgt spid="5734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346">
                                            <p:txEl>
                                              <p:pRg st="4" end="4"/>
                                            </p:txEl>
                                          </p:spTgt>
                                        </p:tgtEl>
                                        <p:attrNameLst>
                                          <p:attrName>style.visibility</p:attrName>
                                        </p:attrNameLst>
                                      </p:cBhvr>
                                      <p:to>
                                        <p:strVal val="visible"/>
                                      </p:to>
                                    </p:set>
                                    <p:anim calcmode="lin" valueType="num">
                                      <p:cBhvr additive="base">
                                        <p:cTn id="11" dur="500" fill="hold"/>
                                        <p:tgtEl>
                                          <p:spTgt spid="5734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34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346">
                                            <p:txEl>
                                              <p:pRg st="5" end="5"/>
                                            </p:txEl>
                                          </p:spTgt>
                                        </p:tgtEl>
                                        <p:attrNameLst>
                                          <p:attrName>style.visibility</p:attrName>
                                        </p:attrNameLst>
                                      </p:cBhvr>
                                      <p:to>
                                        <p:strVal val="visible"/>
                                      </p:to>
                                    </p:set>
                                    <p:anim calcmode="lin" valueType="num">
                                      <p:cBhvr additive="base">
                                        <p:cTn id="15" dur="500" fill="hold"/>
                                        <p:tgtEl>
                                          <p:spTgt spid="5734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34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7346">
                                            <p:txEl>
                                              <p:pRg st="6" end="6"/>
                                            </p:txEl>
                                          </p:spTgt>
                                        </p:tgtEl>
                                        <p:attrNameLst>
                                          <p:attrName>style.visibility</p:attrName>
                                        </p:attrNameLst>
                                      </p:cBhvr>
                                      <p:to>
                                        <p:strVal val="visible"/>
                                      </p:to>
                                    </p:set>
                                    <p:anim calcmode="lin" valueType="num">
                                      <p:cBhvr additive="base">
                                        <p:cTn id="19" dur="500" fill="hold"/>
                                        <p:tgtEl>
                                          <p:spTgt spid="5734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346">
                                            <p:txEl>
                                              <p:pRg st="7" end="7"/>
                                            </p:txEl>
                                          </p:spTgt>
                                        </p:tgtEl>
                                        <p:attrNameLst>
                                          <p:attrName>style.visibility</p:attrName>
                                        </p:attrNameLst>
                                      </p:cBhvr>
                                      <p:to>
                                        <p:strVal val="visible"/>
                                      </p:to>
                                    </p:set>
                                    <p:anim calcmode="lin" valueType="num">
                                      <p:cBhvr additive="base">
                                        <p:cTn id="23" dur="500" fill="hold"/>
                                        <p:tgtEl>
                                          <p:spTgt spid="5734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7346">
                                            <p:txEl>
                                              <p:pRg st="9" end="9"/>
                                            </p:txEl>
                                          </p:spTgt>
                                        </p:tgtEl>
                                        <p:attrNameLst>
                                          <p:attrName>style.visibility</p:attrName>
                                        </p:attrNameLst>
                                      </p:cBhvr>
                                      <p:to>
                                        <p:strVal val="visible"/>
                                      </p:to>
                                    </p:set>
                                    <p:anim calcmode="lin" valueType="num">
                                      <p:cBhvr additive="base">
                                        <p:cTn id="29" dur="500" fill="hold"/>
                                        <p:tgtEl>
                                          <p:spTgt spid="57346">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346">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7346">
                                            <p:txEl>
                                              <p:pRg st="10" end="10"/>
                                            </p:txEl>
                                          </p:spTgt>
                                        </p:tgtEl>
                                        <p:attrNameLst>
                                          <p:attrName>style.visibility</p:attrName>
                                        </p:attrNameLst>
                                      </p:cBhvr>
                                      <p:to>
                                        <p:strVal val="visible"/>
                                      </p:to>
                                    </p:set>
                                    <p:anim calcmode="lin" valueType="num">
                                      <p:cBhvr additive="base">
                                        <p:cTn id="33" dur="500" fill="hold"/>
                                        <p:tgtEl>
                                          <p:spTgt spid="57346">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734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A5C20F-9181-9C87-7F89-7648FD6DC71C}"/>
              </a:ext>
            </a:extLst>
          </p:cNvPr>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a:extLst>
              <a:ext uri="{FF2B5EF4-FFF2-40B4-BE49-F238E27FC236}">
                <a16:creationId xmlns:a16="http://schemas.microsoft.com/office/drawing/2014/main" id="{A5A23C6C-8CB9-35D7-9206-465F43E473F8}"/>
              </a:ext>
            </a:extLst>
          </p:cNvPr>
          <p:cNvSpPr>
            <a:spLocks noGrp="1"/>
          </p:cNvSpPr>
          <p:nvPr>
            <p:ph idx="1"/>
          </p:nvPr>
        </p:nvSpPr>
        <p:spPr>
          <a:xfrm>
            <a:off x="152400" y="1143000"/>
            <a:ext cx="11811000" cy="3886200"/>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1980 – 1994 </a:t>
            </a:r>
            <a:endParaRPr lang="pt-BR" altLang="en-US" sz="3800" dirty="0">
              <a:latin typeface="Calibri" panose="020F0502020204030204" pitchFamily="34" charset="0"/>
              <a:cs typeface="Calibri" panose="020F0502020204030204" pitchFamily="34" charset="0"/>
            </a:endParaRPr>
          </a:p>
        </p:txBody>
      </p:sp>
      <p:pic>
        <p:nvPicPr>
          <p:cNvPr id="6" name="Imagem 5">
            <a:extLst>
              <a:ext uri="{FF2B5EF4-FFF2-40B4-BE49-F238E27FC236}">
                <a16:creationId xmlns:a16="http://schemas.microsoft.com/office/drawing/2014/main" id="{0B3EC62D-72BB-ADEA-969B-D260C3D4C17C}"/>
              </a:ext>
            </a:extLst>
          </p:cNvPr>
          <p:cNvPicPr>
            <a:picLocks noChangeAspect="1"/>
          </p:cNvPicPr>
          <p:nvPr/>
        </p:nvPicPr>
        <p:blipFill>
          <a:blip r:embed="rId2"/>
          <a:stretch>
            <a:fillRect/>
          </a:stretch>
        </p:blipFill>
        <p:spPr>
          <a:xfrm>
            <a:off x="152400" y="1905000"/>
            <a:ext cx="11920538" cy="2057400"/>
          </a:xfrm>
          <a:prstGeom prst="rect">
            <a:avLst/>
          </a:prstGeom>
        </p:spPr>
      </p:pic>
      <p:sp>
        <p:nvSpPr>
          <p:cNvPr id="7" name="CaixaDeTexto 6">
            <a:extLst>
              <a:ext uri="{FF2B5EF4-FFF2-40B4-BE49-F238E27FC236}">
                <a16:creationId xmlns:a16="http://schemas.microsoft.com/office/drawing/2014/main" id="{491B816D-871F-054B-C99B-4D960F7D99B1}"/>
              </a:ext>
            </a:extLst>
          </p:cNvPr>
          <p:cNvSpPr txBox="1"/>
          <p:nvPr/>
        </p:nvSpPr>
        <p:spPr>
          <a:xfrm>
            <a:off x="152400" y="4114800"/>
            <a:ext cx="11887200" cy="2862322"/>
          </a:xfrm>
          <a:prstGeom prst="rect">
            <a:avLst/>
          </a:prstGeom>
          <a:noFill/>
        </p:spPr>
        <p:txBody>
          <a:bodyPr wrap="square" rtlCol="0">
            <a:spAutoFit/>
          </a:bodyPr>
          <a:lstStyle/>
          <a:p>
            <a:pPr marL="457200" indent="-457200">
              <a:buFont typeface="Arial" panose="020B0604020202020204" pitchFamily="34" charset="0"/>
              <a:buChar char="•"/>
            </a:pPr>
            <a:r>
              <a:rPr lang="pt-BR" sz="2800" dirty="0">
                <a:solidFill>
                  <a:schemeClr val="tx1"/>
                </a:solidFill>
                <a:latin typeface="Calibri" panose="020F0502020204030204" pitchFamily="34" charset="0"/>
                <a:cs typeface="Calibri" panose="020F0502020204030204" pitchFamily="34" charset="0"/>
              </a:rPr>
              <a:t>Déficits durante toda a década de 1980.</a:t>
            </a:r>
          </a:p>
          <a:p>
            <a:pPr marL="1176338" lvl="1" indent="-457200">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Algum ajuste após o acordo com o FMI.</a:t>
            </a:r>
          </a:p>
          <a:p>
            <a:pPr marL="1176338" lvl="1" indent="-457200">
              <a:buFont typeface="Arial" panose="020B0604020202020204" pitchFamily="34" charset="0"/>
              <a:buChar char="•"/>
            </a:pPr>
            <a:endParaRPr lang="pt-BR" sz="1200" b="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pt-BR" sz="2800" dirty="0">
                <a:solidFill>
                  <a:schemeClr val="tx1"/>
                </a:solidFill>
                <a:latin typeface="Calibri" panose="020F0502020204030204" pitchFamily="34" charset="0"/>
                <a:cs typeface="Calibri" panose="020F0502020204030204" pitchFamily="34" charset="0"/>
              </a:rPr>
              <a:t>Primeira metade da década de 1990: alternância entre déficits e superávits.</a:t>
            </a:r>
          </a:p>
          <a:p>
            <a:pPr marL="1176338" lvl="1" indent="-457200">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O resultado primário melhorou.</a:t>
            </a:r>
          </a:p>
          <a:p>
            <a:pPr marL="1176338" lvl="1" indent="-457200">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A conta de juros melhorou.</a:t>
            </a:r>
          </a:p>
          <a:p>
            <a:endParaRPr lang="pt-BR" sz="28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66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D2678858-DBE6-F67D-C759-BE082E6E3448}"/>
              </a:ext>
            </a:extLst>
          </p:cNvPr>
          <p:cNvSpPr>
            <a:spLocks noGrp="1"/>
          </p:cNvSpPr>
          <p:nvPr>
            <p:ph idx="1"/>
          </p:nvPr>
        </p:nvSpPr>
        <p:spPr>
          <a:xfrm>
            <a:off x="152400" y="914400"/>
            <a:ext cx="11811000" cy="3886200"/>
          </a:xfrm>
        </p:spPr>
        <p:txBody>
          <a:bodyPr/>
          <a:lstStyle/>
          <a:p>
            <a:pPr algn="just">
              <a:buClrTx/>
              <a:buFont typeface="Arial" panose="020B0604020202020204" pitchFamily="34" charset="0"/>
              <a:buChar char="•"/>
            </a:pPr>
            <a:r>
              <a:rPr lang="pt-BR" altLang="en-US" sz="4200" b="1" dirty="0">
                <a:latin typeface="Calibri" panose="020F0502020204030204" pitchFamily="34" charset="0"/>
                <a:cs typeface="Calibri" panose="020F0502020204030204" pitchFamily="34" charset="0"/>
              </a:rPr>
              <a:t>1980 – 1994 </a:t>
            </a:r>
            <a:endParaRPr lang="pt-BR" altLang="en-US" sz="3800" dirty="0">
              <a:latin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0014ACA5-0745-3FEF-890D-20C2DDD2CCBD}"/>
              </a:ext>
            </a:extLst>
          </p:cNvPr>
          <p:cNvPicPr>
            <a:picLocks noChangeAspect="1"/>
          </p:cNvPicPr>
          <p:nvPr/>
        </p:nvPicPr>
        <p:blipFill>
          <a:blip r:embed="rId2"/>
          <a:stretch>
            <a:fillRect/>
          </a:stretch>
        </p:blipFill>
        <p:spPr>
          <a:xfrm>
            <a:off x="152400" y="1600200"/>
            <a:ext cx="11920538" cy="2057400"/>
          </a:xfrm>
          <a:prstGeom prst="rect">
            <a:avLst/>
          </a:prstGeom>
        </p:spPr>
      </p:pic>
      <p:sp>
        <p:nvSpPr>
          <p:cNvPr id="6" name="CaixaDeTexto 5">
            <a:extLst>
              <a:ext uri="{FF2B5EF4-FFF2-40B4-BE49-F238E27FC236}">
                <a16:creationId xmlns:a16="http://schemas.microsoft.com/office/drawing/2014/main" id="{EC793993-56F6-B98D-AB16-F020798DF26B}"/>
              </a:ext>
            </a:extLst>
          </p:cNvPr>
          <p:cNvSpPr txBox="1"/>
          <p:nvPr/>
        </p:nvSpPr>
        <p:spPr>
          <a:xfrm>
            <a:off x="152400" y="3657600"/>
            <a:ext cx="11887200" cy="3616375"/>
          </a:xfrm>
          <a:prstGeom prst="rect">
            <a:avLst/>
          </a:prstGeom>
          <a:noFill/>
        </p:spPr>
        <p:txBody>
          <a:bodyPr wrap="square" rtlCol="0">
            <a:spAutoFit/>
          </a:bodyPr>
          <a:lstStyle/>
          <a:p>
            <a:pPr marL="457200" indent="-457200" algn="just">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Entre 1984 e 1989 a situação fiscal se deteriora: descontrole de gastos acelerado pela nova constituição.</a:t>
            </a:r>
          </a:p>
          <a:p>
            <a:pPr marL="1176338" lvl="1" indent="-457200" algn="just">
              <a:buFont typeface="Arial" panose="020B0604020202020204" pitchFamily="34" charset="0"/>
              <a:buChar char="•"/>
            </a:pPr>
            <a:endParaRPr lang="pt-BR" sz="500" b="0" dirty="0">
              <a:solidFill>
                <a:schemeClr val="tx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Primeira metade da década de 1990</a:t>
            </a:r>
          </a:p>
          <a:p>
            <a:pPr marL="1176338" lvl="1" indent="-457200" algn="just">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Inflação corroendo a despesa, com a receita indexada.</a:t>
            </a:r>
          </a:p>
          <a:p>
            <a:pPr marL="1176338" lvl="1" indent="-457200" algn="just">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Ajustes em alguns gastos: cortes de benefícios sociais  da previdência (recadastramento) e eliminação das transferências às empresas estatais.</a:t>
            </a:r>
          </a:p>
          <a:p>
            <a:pPr marL="1176338" lvl="1" indent="-457200" algn="just">
              <a:buFont typeface="Arial" panose="020B0604020202020204" pitchFamily="34" charset="0"/>
              <a:buChar char="•"/>
            </a:pPr>
            <a:r>
              <a:rPr lang="pt-BR" sz="2800" b="0" dirty="0">
                <a:solidFill>
                  <a:schemeClr val="tx1"/>
                </a:solidFill>
                <a:latin typeface="Calibri" panose="020F0502020204030204" pitchFamily="34" charset="0"/>
                <a:cs typeface="Calibri" panose="020F0502020204030204" pitchFamily="34" charset="0"/>
              </a:rPr>
              <a:t>1993 – Fundo Social de Emergência.</a:t>
            </a:r>
          </a:p>
          <a:p>
            <a:pPr algn="just"/>
            <a:endParaRPr lang="pt-BR" sz="2800" b="0" dirty="0">
              <a:solidFill>
                <a:schemeClr val="tx1"/>
              </a:solidFill>
              <a:latin typeface="Calibri" panose="020F0502020204030204" pitchFamily="34" charset="0"/>
              <a:cs typeface="Calibri" panose="020F0502020204030204" pitchFamily="34" charset="0"/>
            </a:endParaRPr>
          </a:p>
        </p:txBody>
      </p:sp>
      <p:sp>
        <p:nvSpPr>
          <p:cNvPr id="7" name="Rectangle 2">
            <a:extLst>
              <a:ext uri="{FF2B5EF4-FFF2-40B4-BE49-F238E27FC236}">
                <a16:creationId xmlns:a16="http://schemas.microsoft.com/office/drawing/2014/main" id="{3A85D2EC-2AE2-47C2-0D97-9A05B42A4C8C}"/>
              </a:ext>
            </a:extLst>
          </p:cNvPr>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67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6200" y="1143000"/>
            <a:ext cx="118872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algn="just">
              <a:buClrTx/>
              <a:buFont typeface="Arial" panose="020B0604020202020204" pitchFamily="34" charset="0"/>
              <a:buChar char="•"/>
              <a:defRPr/>
            </a:pPr>
            <a:endParaRPr lang="pt-BR" sz="600" dirty="0">
              <a:latin typeface="Calibri" panose="020F0502020204030204" pitchFamily="34" charset="0"/>
              <a:cs typeface="Calibri" panose="020F0502020204030204" pitchFamily="34" charset="0"/>
            </a:endParaRPr>
          </a:p>
          <a:p>
            <a:pPr lvl="1" algn="just">
              <a:spcBef>
                <a:spcPts val="0"/>
              </a:spcBef>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privatização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diversas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empresas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estatais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especialmente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importante</a:t>
            </a:r>
            <a:r>
              <a:rPr lang="en-US" sz="3600" dirty="0">
                <a:latin typeface="Calibri" panose="020F0502020204030204" pitchFamily="34" charset="0"/>
                <a:ea typeface="+mn-ea"/>
                <a:cs typeface="Calibri" panose="020F0502020204030204" pitchFamily="34" charset="0"/>
              </a:rPr>
              <a:t> no que</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se </a:t>
            </a:r>
            <a:r>
              <a:rPr lang="en-US" sz="3600" dirty="0" err="1">
                <a:latin typeface="Calibri" panose="020F0502020204030204" pitchFamily="34" charset="0"/>
                <a:ea typeface="+mn-ea"/>
                <a:cs typeface="Calibri" panose="020F0502020204030204" pitchFamily="34" charset="0"/>
              </a:rPr>
              <a:t>refere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às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empresas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o que </a:t>
            </a:r>
            <a:r>
              <a:rPr lang="en-US" sz="3600" dirty="0" err="1">
                <a:latin typeface="Calibri" panose="020F0502020204030204" pitchFamily="34" charset="0"/>
                <a:ea typeface="+mn-ea"/>
                <a:cs typeface="Calibri" panose="020F0502020204030204" pitchFamily="34" charset="0"/>
              </a:rPr>
              <a:t>mudou</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significativamente</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resultado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primário</a:t>
            </a:r>
            <a:r>
              <a:rPr lang="en-US" sz="3600" dirty="0">
                <a:latin typeface="Calibri" panose="020F0502020204030204" pitchFamily="34" charset="0"/>
                <a:ea typeface="+mn-ea"/>
                <a:cs typeface="Calibri" panose="020F0502020204030204" pitchFamily="34" charset="0"/>
              </a:rPr>
              <a:t>.</a:t>
            </a:r>
          </a:p>
          <a:p>
            <a:pPr lvl="1" algn="just">
              <a:spcBef>
                <a:spcPts val="0"/>
              </a:spcBef>
              <a:buClrTx/>
              <a:buFont typeface="Arial" panose="020B0604020202020204" pitchFamily="34" charset="0"/>
              <a:buChar char="•"/>
              <a:defRPr/>
            </a:pPr>
            <a:endParaRPr lang="pt-BR" sz="1200" dirty="0">
              <a:latin typeface="Calibri" panose="020F0502020204030204" pitchFamily="34" charset="0"/>
              <a:ea typeface="+mn-ea"/>
              <a:cs typeface="Calibri" panose="020F0502020204030204" pitchFamily="34" charset="0"/>
            </a:endParaRPr>
          </a:p>
          <a:p>
            <a:pPr lvl="1" algn="just">
              <a:spcBef>
                <a:spcPts val="0"/>
              </a:spcBef>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venda</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diversos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bancos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propriedade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estatal</a:t>
            </a:r>
            <a:r>
              <a:rPr lang="en-US" sz="3600" dirty="0">
                <a:latin typeface="Calibri" panose="020F0502020204030204" pitchFamily="34" charset="0"/>
                <a:ea typeface="+mn-ea"/>
                <a:cs typeface="Calibri" panose="020F0502020204030204" pitchFamily="34" charset="0"/>
              </a:rPr>
              <a:t>, o que </a:t>
            </a:r>
            <a:r>
              <a:rPr lang="en-US" sz="3600" dirty="0" err="1">
                <a:latin typeface="Calibri" panose="020F0502020204030204" pitchFamily="34" charset="0"/>
                <a:ea typeface="+mn-ea"/>
                <a:cs typeface="Calibri" panose="020F0502020204030204" pitchFamily="34" charset="0"/>
              </a:rPr>
              <a:t>acabou</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com um </a:t>
            </a:r>
            <a:r>
              <a:rPr lang="en-US" sz="3600" dirty="0" err="1">
                <a:latin typeface="Calibri" panose="020F0502020204030204" pitchFamily="34" charset="0"/>
                <a:ea typeface="+mn-ea"/>
                <a:cs typeface="Calibri" panose="020F0502020204030204" pitchFamily="34" charset="0"/>
              </a:rPr>
              <a:t>mecanismo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clássico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financiamento</a:t>
            </a:r>
            <a:r>
              <a:rPr lang="en-US" sz="3600" dirty="0">
                <a:latin typeface="Calibri" panose="020F0502020204030204" pitchFamily="34" charset="0"/>
                <a:ea typeface="+mn-ea"/>
                <a:cs typeface="Calibri" panose="020F0502020204030204" pitchFamily="34" charset="0"/>
              </a:rPr>
              <a:t> dos </a:t>
            </a:r>
            <a:r>
              <a:rPr lang="en-US" sz="3600" dirty="0" err="1">
                <a:latin typeface="Calibri" panose="020F0502020204030204" pitchFamily="34" charset="0"/>
                <a:ea typeface="+mn-ea"/>
                <a:cs typeface="Calibri" panose="020F0502020204030204" pitchFamily="34" charset="0"/>
              </a:rPr>
              <a:t>déficits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p:txBody>
      </p:sp>
      <p:sp>
        <p:nvSpPr>
          <p:cNvPr id="6" name="Rectangle 2"/>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52400" y="1219200"/>
            <a:ext cx="118110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lvl="1" algn="just">
              <a:buClrTx/>
              <a:buFont typeface="Arial" panose="020B0604020202020204" pitchFamily="34" charset="0"/>
              <a:buChar char="•"/>
              <a:defRPr/>
            </a:pPr>
            <a:endParaRPr lang="pt-BR" sz="6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O Plano Real, de 1994, que  </a:t>
            </a:r>
            <a:r>
              <a:rPr lang="en-US" sz="3600" dirty="0" err="1">
                <a:latin typeface="Calibri" panose="020F0502020204030204" pitchFamily="34" charset="0"/>
                <a:ea typeface="+mn-ea"/>
                <a:cs typeface="Calibri" panose="020F0502020204030204" pitchFamily="34" charset="0"/>
              </a:rPr>
              <a:t>devido</a:t>
            </a:r>
            <a:r>
              <a:rPr lang="en-US" sz="3600" dirty="0">
                <a:latin typeface="Calibri" panose="020F0502020204030204" pitchFamily="34" charset="0"/>
                <a:ea typeface="+mn-ea"/>
                <a:cs typeface="Calibri" panose="020F0502020204030204" pitchFamily="34" charset="0"/>
              </a:rPr>
              <a:t> ao </a:t>
            </a:r>
            <a:r>
              <a:rPr lang="en-US" sz="3600" dirty="0" err="1">
                <a:latin typeface="Calibri" panose="020F0502020204030204" pitchFamily="34" charset="0"/>
                <a:ea typeface="+mn-ea"/>
                <a:cs typeface="Calibri" panose="020F0502020204030204" pitchFamily="34" charset="0"/>
              </a:rPr>
              <a:t>fim</a:t>
            </a:r>
            <a:r>
              <a:rPr lang="en-US" sz="3600" dirty="0">
                <a:latin typeface="Calibri" panose="020F0502020204030204" pitchFamily="34" charset="0"/>
                <a:ea typeface="+mn-ea"/>
                <a:cs typeface="Calibri" panose="020F0502020204030204" pitchFamily="34" charset="0"/>
              </a:rPr>
              <a:t> da </a:t>
            </a:r>
            <a:r>
              <a:rPr lang="en-US" sz="3600" dirty="0" err="1">
                <a:latin typeface="Calibri" panose="020F0502020204030204" pitchFamily="34" charset="0"/>
                <a:ea typeface="+mn-ea"/>
                <a:cs typeface="Calibri" panose="020F0502020204030204" pitchFamily="34" charset="0"/>
              </a:rPr>
              <a:t>altíssima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contribuiu</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para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ampliar</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muito</a:t>
            </a:r>
            <a:r>
              <a:rPr lang="en-US" sz="3600" dirty="0">
                <a:latin typeface="Calibri" panose="020F0502020204030204" pitchFamily="34" charset="0"/>
                <a:ea typeface="+mn-ea"/>
                <a:cs typeface="Calibri" panose="020F0502020204030204" pitchFamily="34" charset="0"/>
              </a:rPr>
              <a:t> a </a:t>
            </a:r>
            <a:r>
              <a:rPr lang="en-US" sz="3600" dirty="0" err="1">
                <a:latin typeface="Calibri" panose="020F0502020204030204" pitchFamily="34" charset="0"/>
                <a:ea typeface="+mn-ea"/>
                <a:cs typeface="Calibri" panose="020F0502020204030204" pitchFamily="34" charset="0"/>
              </a:rPr>
              <a:t>transparência</a:t>
            </a:r>
            <a:r>
              <a:rPr lang="en-US" sz="3600" dirty="0">
                <a:latin typeface="Calibri" panose="020F0502020204030204" pitchFamily="34" charset="0"/>
                <a:ea typeface="+mn-ea"/>
                <a:cs typeface="Calibri" panose="020F0502020204030204" pitchFamily="34" charset="0"/>
              </a:rPr>
              <a:t> das </a:t>
            </a:r>
            <a:r>
              <a:rPr lang="en-US" sz="3600" dirty="0" err="1">
                <a:latin typeface="Calibri" panose="020F0502020204030204" pitchFamily="34" charset="0"/>
                <a:ea typeface="+mn-ea"/>
                <a:cs typeface="Calibri" panose="020F0502020204030204" pitchFamily="34" charset="0"/>
              </a:rPr>
              <a:t>contas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ao</a:t>
            </a:r>
            <a:r>
              <a:rPr lang="en-US" sz="3600" dirty="0">
                <a:latin typeface="Calibri" panose="020F0502020204030204" pitchFamily="34" charset="0"/>
                <a:ea typeface="+mn-ea"/>
                <a:cs typeface="Calibri" panose="020F0502020204030204" pitchFamily="34" charset="0"/>
              </a:rPr>
              <a:t> se </a:t>
            </a:r>
            <a:r>
              <a:rPr lang="en-US" sz="3600" dirty="0" err="1">
                <a:latin typeface="Calibri" panose="020F0502020204030204" pitchFamily="34" charset="0"/>
                <a:ea typeface="+mn-ea"/>
                <a:cs typeface="Calibri" panose="020F0502020204030204" pitchFamily="34" charset="0"/>
              </a:rPr>
              <a:t>poder</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aferir</a:t>
            </a:r>
            <a:r>
              <a:rPr lang="en-US" sz="3600" dirty="0">
                <a:latin typeface="Calibri" panose="020F0502020204030204" pitchFamily="34" charset="0"/>
                <a:ea typeface="+mn-ea"/>
                <a:cs typeface="Calibri" panose="020F0502020204030204" pitchFamily="34" charset="0"/>
              </a:rPr>
              <a:t> com </a:t>
            </a:r>
            <a:r>
              <a:rPr lang="en-US" sz="3600" dirty="0" err="1">
                <a:latin typeface="Calibri" panose="020F0502020204030204" pitchFamily="34" charset="0"/>
                <a:ea typeface="+mn-ea"/>
                <a:cs typeface="Calibri" panose="020F0502020204030204" pitchFamily="34" charset="0"/>
              </a:rPr>
              <a:t>maior</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precisão</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verdadeiro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significado</a:t>
            </a:r>
            <a:r>
              <a:rPr lang="en-US" sz="3600" dirty="0">
                <a:latin typeface="Calibri" panose="020F0502020204030204" pitchFamily="34" charset="0"/>
                <a:ea typeface="+mn-ea"/>
                <a:cs typeface="Calibri" panose="020F0502020204030204" pitchFamily="34" charset="0"/>
              </a:rPr>
              <a:t> das </a:t>
            </a:r>
            <a:r>
              <a:rPr lang="en-US" sz="3600" dirty="0" err="1">
                <a:latin typeface="Calibri" panose="020F0502020204030204" pitchFamily="34" charset="0"/>
                <a:ea typeface="+mn-ea"/>
                <a:cs typeface="Calibri" panose="020F0502020204030204" pitchFamily="34" charset="0"/>
              </a:rPr>
              <a:t>variáveis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nominais</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que</a:t>
            </a:r>
            <a:r>
              <a:rPr lang="en-US" sz="3600" dirty="0">
                <a:latin typeface="Calibri" panose="020F0502020204030204" pitchFamily="34" charset="0"/>
                <a:ea typeface="+mn-ea"/>
                <a:cs typeface="Calibri" panose="020F0502020204030204" pitchFamily="34" charset="0"/>
              </a:rPr>
              <a:t> era </a:t>
            </a:r>
            <a:r>
              <a:rPr lang="en-US" sz="3600" dirty="0" err="1">
                <a:latin typeface="Calibri" panose="020F0502020204030204" pitchFamily="34" charset="0"/>
                <a:ea typeface="+mn-ea"/>
                <a:cs typeface="Calibri" panose="020F0502020204030204" pitchFamily="34" charset="0"/>
              </a:rPr>
              <a:t>impossível</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quando</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 era de 3.000% </a:t>
            </a:r>
            <a:r>
              <a:rPr lang="en-US" sz="3600" dirty="0" err="1">
                <a:latin typeface="Calibri" panose="020F0502020204030204" pitchFamily="34" charset="0"/>
                <a:ea typeface="+mn-ea"/>
                <a:cs typeface="Calibri" panose="020F0502020204030204" pitchFamily="34" charset="0"/>
              </a:rPr>
              <a:t>ou</a:t>
            </a:r>
            <a:r>
              <a:rPr lang="en-US" sz="3600" dirty="0">
                <a:latin typeface="Calibri" panose="020F0502020204030204" pitchFamily="34" charset="0"/>
                <a:ea typeface="+mn-ea"/>
                <a:cs typeface="Calibri" panose="020F0502020204030204" pitchFamily="34" charset="0"/>
              </a:rPr>
              <a:t> 4.000% ao </a:t>
            </a:r>
            <a:r>
              <a:rPr lang="en-US" sz="3600" dirty="0" err="1">
                <a:latin typeface="Calibri" panose="020F0502020204030204" pitchFamily="34" charset="0"/>
                <a:ea typeface="+mn-ea"/>
                <a:cs typeface="Calibri" panose="020F0502020204030204" pitchFamily="34" charset="0"/>
              </a:rPr>
              <a:t>ano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a.a</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3800" dirty="0">
              <a:latin typeface="Calibri" panose="020F0502020204030204" pitchFamily="34" charset="0"/>
              <a:ea typeface="+mn-ea"/>
              <a:cs typeface="Calibri" panose="020F0502020204030204" pitchFamily="34" charset="0"/>
            </a:endParaRPr>
          </a:p>
          <a:p>
            <a:pPr marL="1028700" lvl="1" indent="-571500"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1524000" y="0"/>
            <a:ext cx="92202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28800" y="0"/>
            <a:ext cx="89916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4" name="Espaço Reservado para Conteúdo 2"/>
          <p:cNvSpPr>
            <a:spLocks noGrp="1"/>
          </p:cNvSpPr>
          <p:nvPr>
            <p:ph idx="1"/>
          </p:nvPr>
        </p:nvSpPr>
        <p:spPr>
          <a:xfrm>
            <a:off x="152400" y="1219200"/>
            <a:ext cx="118110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algn="just">
              <a:buClrTx/>
              <a:buFont typeface="Arial" panose="020B0604020202020204" pitchFamily="34" charset="0"/>
              <a:buChar char="•"/>
              <a:defRPr/>
            </a:pPr>
            <a:endParaRPr lang="en-US" sz="6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A </a:t>
            </a:r>
            <a:r>
              <a:rPr lang="en-US" sz="3600" dirty="0" err="1">
                <a:latin typeface="Calibri" panose="020F0502020204030204" pitchFamily="34" charset="0"/>
                <a:cs typeface="Calibri" panose="020F0502020204030204" pitchFamily="34" charset="0"/>
              </a:rPr>
              <a:t>realização</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três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reformas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parciais</a:t>
            </a:r>
            <a:r>
              <a:rPr lang="en-US" sz="3600" dirty="0">
                <a:latin typeface="Calibri" panose="020F0502020204030204" pitchFamily="34" charset="0"/>
                <a:cs typeface="Calibri" panose="020F0502020204030204" pitchFamily="34" charset="0"/>
              </a:rPr>
              <a:t> do </a:t>
            </a:r>
            <a:r>
              <a:rPr lang="en-US" sz="3600" dirty="0" err="1">
                <a:latin typeface="Calibri" panose="020F0502020204030204" pitchFamily="34" charset="0"/>
                <a:cs typeface="Calibri" panose="020F0502020204030204" pitchFamily="34" charset="0"/>
              </a:rPr>
              <a:t>sistema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previdenciário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delas</a:t>
            </a:r>
            <a:r>
              <a:rPr lang="en-US" sz="3600" dirty="0">
                <a:latin typeface="Calibri" panose="020F0502020204030204" pitchFamily="34" charset="0"/>
                <a:cs typeface="Calibri" panose="020F0502020204030204" pitchFamily="34" charset="0"/>
              </a:rPr>
              <a:t> no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Governo</a:t>
            </a:r>
            <a:r>
              <a:rPr lang="en-US" sz="3600" dirty="0">
                <a:latin typeface="Calibri" panose="020F0502020204030204" pitchFamily="34" charset="0"/>
                <a:cs typeface="Calibri" panose="020F0502020204030204" pitchFamily="34" charset="0"/>
              </a:rPr>
              <a:t> Fernando Henrique Cardoso (FHC) e </a:t>
            </a:r>
            <a:r>
              <a:rPr lang="en-US" sz="3600" dirty="0" err="1">
                <a:latin typeface="Calibri" panose="020F0502020204030204" pitchFamily="34" charset="0"/>
                <a:cs typeface="Calibri" panose="020F0502020204030204" pitchFamily="34" charset="0"/>
              </a:rPr>
              <a:t>uma</a:t>
            </a:r>
            <a:r>
              <a:rPr lang="en-US" sz="3600" dirty="0">
                <a:latin typeface="Calibri" panose="020F0502020204030204" pitchFamily="34" charset="0"/>
                <a:cs typeface="Calibri" panose="020F0502020204030204" pitchFamily="34" charset="0"/>
              </a:rPr>
              <a:t> no </a:t>
            </a:r>
            <a:r>
              <a:rPr lang="en-US" sz="3600" dirty="0" err="1">
                <a:latin typeface="Calibri" panose="020F0502020204030204" pitchFamily="34" charset="0"/>
                <a:cs typeface="Calibri" panose="020F0502020204030204" pitchFamily="34" charset="0"/>
              </a:rPr>
              <a:t>Governo</a:t>
            </a:r>
            <a:r>
              <a:rPr lang="en-US" sz="3600" dirty="0">
                <a:latin typeface="Calibri" panose="020F0502020204030204" pitchFamily="34" charset="0"/>
                <a:cs typeface="Calibri" panose="020F0502020204030204" pitchFamily="34" charset="0"/>
              </a:rPr>
              <a:t> Lula (</a:t>
            </a:r>
            <a:r>
              <a:rPr lang="en-US" sz="3600" dirty="0" err="1">
                <a:latin typeface="Calibri" panose="020F0502020204030204" pitchFamily="34" charset="0"/>
                <a:cs typeface="Calibri" panose="020F0502020204030204" pitchFamily="34" charset="0"/>
              </a:rPr>
              <a:t>veremos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algumas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características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adiante</a:t>
            </a:r>
            <a:r>
              <a:rPr lang="en-US" sz="3600" dirty="0">
                <a:latin typeface="Calibri" panose="020F0502020204030204" pitchFamily="34" charset="0"/>
                <a:cs typeface="Calibri" panose="020F0502020204030204" pitchFamily="34" charset="0"/>
              </a:rPr>
              <a:t>).</a:t>
            </a:r>
          </a:p>
          <a:p>
            <a:pPr lvl="1" algn="just">
              <a:buClrTx/>
              <a:buFont typeface="Arial" panose="020B0604020202020204" pitchFamily="34" charset="0"/>
              <a:buChar char="•"/>
              <a:defRPr/>
            </a:pPr>
            <a:endParaRPr lang="en-US" sz="1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A </a:t>
            </a:r>
            <a:r>
              <a:rPr lang="en-US" sz="3600" dirty="0" err="1">
                <a:latin typeface="Calibri" panose="020F0502020204030204" pitchFamily="34" charset="0"/>
                <a:cs typeface="Calibri" panose="020F0502020204030204" pitchFamily="34" charset="0"/>
              </a:rPr>
              <a:t>renegociação</a:t>
            </a:r>
            <a:r>
              <a:rPr lang="en-US" sz="3600" dirty="0">
                <a:latin typeface="Calibri" panose="020F0502020204030204" pitchFamily="34" charset="0"/>
                <a:cs typeface="Calibri" panose="020F0502020204030204" pitchFamily="34" charset="0"/>
              </a:rPr>
              <a:t> das </a:t>
            </a:r>
            <a:r>
              <a:rPr lang="en-US" sz="3600" dirty="0" err="1">
                <a:latin typeface="Calibri" panose="020F0502020204030204" pitchFamily="34" charset="0"/>
                <a:cs typeface="Calibri" panose="020F0502020204030204" pitchFamily="34" charset="0"/>
              </a:rPr>
              <a:t>dívidas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estaduais</a:t>
            </a:r>
            <a:r>
              <a:rPr lang="en-US" sz="3600" dirty="0">
                <a:latin typeface="Calibri" panose="020F0502020204030204" pitchFamily="34" charset="0"/>
                <a:cs typeface="Calibri" panose="020F0502020204030204" pitchFamily="34" charset="0"/>
              </a:rPr>
              <a:t> (1997-1998), </a:t>
            </a:r>
            <a:r>
              <a:rPr lang="en-US" sz="3600" dirty="0" err="1">
                <a:latin typeface="Calibri" panose="020F0502020204030204" pitchFamily="34" charset="0"/>
                <a:cs typeface="Calibri" panose="020F0502020204030204" pitchFamily="34" charset="0"/>
              </a:rPr>
              <a:t>processo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esse</a:t>
            </a:r>
            <a:r>
              <a:rPr lang="en-US" sz="3600" dirty="0">
                <a:latin typeface="Calibri" panose="020F0502020204030204" pitchFamily="34" charset="0"/>
                <a:cs typeface="Calibri" panose="020F0502020204030204" pitchFamily="34" charset="0"/>
              </a:rPr>
              <a:t> que </a:t>
            </a:r>
            <a:r>
              <a:rPr lang="en-US" sz="3600" dirty="0" err="1">
                <a:latin typeface="Calibri" panose="020F0502020204030204" pitchFamily="34" charset="0"/>
                <a:cs typeface="Calibri" panose="020F0502020204030204" pitchFamily="34" charset="0"/>
              </a:rPr>
              <a:t>esteve</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raiz</a:t>
            </a:r>
            <a:r>
              <a:rPr lang="en-US" sz="3600" dirty="0">
                <a:latin typeface="Calibri" panose="020F0502020204030204" pitchFamily="34" charset="0"/>
                <a:cs typeface="Calibri" panose="020F0502020204030204" pitchFamily="34" charset="0"/>
              </a:rPr>
              <a:t> do </a:t>
            </a:r>
            <a:r>
              <a:rPr lang="en-US" sz="3600" dirty="0" err="1">
                <a:latin typeface="Calibri" panose="020F0502020204030204" pitchFamily="34" charset="0"/>
                <a:cs typeface="Calibri" panose="020F0502020204030204" pitchFamily="34" charset="0"/>
              </a:rPr>
              <a:t>ajustamento</a:t>
            </a:r>
            <a:r>
              <a:rPr lang="en-US" sz="3600" dirty="0">
                <a:latin typeface="Calibri" panose="020F0502020204030204" pitchFamily="34" charset="0"/>
                <a:cs typeface="Calibri" panose="020F0502020204030204" pitchFamily="34" charset="0"/>
              </a:rPr>
              <a:t> fiscal </a:t>
            </a:r>
            <a:r>
              <a:rPr lang="en-US" sz="3600" dirty="0" err="1">
                <a:latin typeface="Calibri" panose="020F0502020204030204" pitchFamily="34" charset="0"/>
                <a:cs typeface="Calibri" panose="020F0502020204030204" pitchFamily="34" charset="0"/>
              </a:rPr>
              <a:t>pelo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qual</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passaram</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estados</a:t>
            </a:r>
            <a:r>
              <a:rPr lang="en-US" sz="3600" dirty="0">
                <a:latin typeface="Calibri" panose="020F0502020204030204" pitchFamily="34" charset="0"/>
                <a:cs typeface="Calibri" panose="020F0502020204030204" pitchFamily="34" charset="0"/>
              </a:rPr>
              <a:t> e </a:t>
            </a:r>
            <a:r>
              <a:rPr lang="en-US" sz="3600" dirty="0" err="1">
                <a:latin typeface="Calibri" panose="020F0502020204030204" pitchFamily="34" charset="0"/>
                <a:cs typeface="Calibri" panose="020F0502020204030204" pitchFamily="34" charset="0"/>
              </a:rPr>
              <a:t>municípios</a:t>
            </a:r>
            <a:r>
              <a:rPr lang="en-US" sz="3600" dirty="0">
                <a:latin typeface="Calibri" panose="020F0502020204030204" pitchFamily="34" charset="0"/>
                <a:cs typeface="Calibri" panose="020F0502020204030204" pitchFamily="34" charset="0"/>
              </a:rPr>
              <a:t> a </a:t>
            </a:r>
            <a:r>
              <a:rPr lang="en-US" sz="3600" dirty="0" err="1">
                <a:latin typeface="Calibri" panose="020F0502020204030204" pitchFamily="34" charset="0"/>
                <a:cs typeface="Calibri" panose="020F0502020204030204" pitchFamily="34" charset="0"/>
              </a:rPr>
              <a:t>partir</a:t>
            </a:r>
            <a:r>
              <a:rPr lang="en-US" sz="3600" dirty="0">
                <a:latin typeface="Calibri" panose="020F0502020204030204" pitchFamily="34" charset="0"/>
                <a:cs typeface="Calibri" panose="020F0502020204030204" pitchFamily="34" charset="0"/>
              </a:rPr>
              <a:t> de</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1999.</a:t>
            </a:r>
          </a:p>
          <a:p>
            <a:pPr lvl="1"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7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F2C67A1C-D08E-8B5F-032C-31F94034308F}"/>
              </a:ext>
            </a:extLst>
          </p:cNvPr>
          <p:cNvSpPr txBox="1">
            <a:spLocks/>
          </p:cNvSpPr>
          <p:nvPr/>
        </p:nvSpPr>
        <p:spPr>
          <a:xfrm>
            <a:off x="298104" y="533400"/>
            <a:ext cx="11665296" cy="4351338"/>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000" b="1" kern="0">
                <a:latin typeface="Arial" panose="020B0604020202020204" pitchFamily="34" charset="0"/>
                <a:cs typeface="Arial" panose="020B0604020202020204" pitchFamily="34" charset="0"/>
              </a:rPr>
              <a:t>Mas qual o argumento de Sargent e Wallace?</a:t>
            </a:r>
          </a:p>
          <a:p>
            <a:pPr algn="just"/>
            <a:endParaRPr lang="pt-BR" sz="600" b="1" kern="0">
              <a:latin typeface="Arial" panose="020B0604020202020204" pitchFamily="34" charset="0"/>
              <a:cs typeface="Arial" panose="020B0604020202020204" pitchFamily="34" charset="0"/>
            </a:endParaRPr>
          </a:p>
          <a:p>
            <a:pPr algn="just"/>
            <a:r>
              <a:rPr lang="pt-BR" sz="3000" b="0" kern="0">
                <a:latin typeface="Arial" panose="020B0604020202020204" pitchFamily="34" charset="0"/>
                <a:cs typeface="Arial" panose="020B0604020202020204" pitchFamily="34" charset="0"/>
              </a:rPr>
              <a:t>Um déficit primário financiado via emissão monetária não aumenta a dívida nem o pagamento de juros futuros (claro, possui efeitos sobre a inflação).</a:t>
            </a:r>
          </a:p>
          <a:p>
            <a:pPr algn="just"/>
            <a:endParaRPr lang="pt-BR" sz="600" b="0" kern="0">
              <a:latin typeface="Arial" panose="020B0604020202020204" pitchFamily="34" charset="0"/>
              <a:cs typeface="Arial" panose="020B0604020202020204" pitchFamily="34" charset="0"/>
            </a:endParaRPr>
          </a:p>
          <a:p>
            <a:pPr algn="just"/>
            <a:r>
              <a:rPr lang="pt-BR" sz="3000" b="0" kern="0">
                <a:latin typeface="Arial" panose="020B0604020202020204" pitchFamily="34" charset="0"/>
                <a:cs typeface="Arial" panose="020B0604020202020204" pitchFamily="34" charset="0"/>
              </a:rPr>
              <a:t>Se esse déficit fosse financiado com endividamento, de forma sistemática, não somente a dívida estaria aumentando como também as despesas com juros, exigindo assim novas emissões de dívidas ao longo do tempo.</a:t>
            </a:r>
          </a:p>
          <a:p>
            <a:pPr algn="just"/>
            <a:endParaRPr lang="pt-BR" sz="600" b="0" kern="0">
              <a:latin typeface="Arial" panose="020B0604020202020204" pitchFamily="34" charset="0"/>
              <a:cs typeface="Arial" panose="020B0604020202020204" pitchFamily="34" charset="0"/>
            </a:endParaRPr>
          </a:p>
          <a:p>
            <a:pPr algn="just"/>
            <a:r>
              <a:rPr lang="pt-BR" sz="3000" b="0" kern="0">
                <a:latin typeface="Arial" panose="020B0604020202020204" pitchFamily="34" charset="0"/>
                <a:cs typeface="Arial" panose="020B0604020202020204" pitchFamily="34" charset="0"/>
              </a:rPr>
              <a:t>Logo, em algum momento, esse procedimento se tornará insustentável, exigindo o financiamento via senhoriagem, considerando agora um déficit e uma dívida maiores.</a:t>
            </a:r>
            <a:endParaRPr lang="pt-BR" sz="30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60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7800" y="76200"/>
            <a:ext cx="90678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76200" y="1371600"/>
            <a:ext cx="119634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lvl="1" algn="just">
              <a:buClrTx/>
              <a:buFont typeface="Arial" panose="020B0604020202020204" pitchFamily="34" charset="0"/>
              <a:buChar char="•"/>
              <a:defRPr/>
            </a:pPr>
            <a:endParaRPr lang="en-US" sz="6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A </a:t>
            </a:r>
            <a:r>
              <a:rPr lang="en-US" sz="3600" dirty="0" err="1">
                <a:latin typeface="Calibri" panose="020F0502020204030204" pitchFamily="34" charset="0"/>
                <a:cs typeface="Calibri" panose="020F0502020204030204" pitchFamily="34" charset="0"/>
              </a:rPr>
              <a:t>adoção</a:t>
            </a:r>
            <a:r>
              <a:rPr lang="en-US" sz="3600" dirty="0">
                <a:latin typeface="Calibri" panose="020F0502020204030204" pitchFamily="34" charset="0"/>
                <a:cs typeface="Calibri" panose="020F0502020204030204" pitchFamily="34" charset="0"/>
              </a:rPr>
              <a:t> de um </a:t>
            </a:r>
            <a:r>
              <a:rPr lang="en-US" sz="3600" dirty="0" err="1">
                <a:latin typeface="Calibri" panose="020F0502020204030204" pitchFamily="34" charset="0"/>
                <a:cs typeface="Calibri" panose="020F0502020204030204" pitchFamily="34" charset="0"/>
              </a:rPr>
              <a:t>sistema</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metas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razoavelmente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rígidas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resultado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primário</a:t>
            </a:r>
            <a:r>
              <a:rPr lang="en-US" sz="3600" dirty="0">
                <a:latin typeface="Calibri" panose="020F0502020204030204" pitchFamily="34" charset="0"/>
                <a:cs typeface="Calibri" panose="020F0502020204030204" pitchFamily="34" charset="0"/>
              </a:rPr>
              <a:t> para o </a:t>
            </a:r>
            <a:r>
              <a:rPr lang="en-US" sz="3600" dirty="0" err="1">
                <a:latin typeface="Calibri" panose="020F0502020204030204" pitchFamily="34" charset="0"/>
                <a:cs typeface="Calibri" panose="020F0502020204030204" pitchFamily="34" charset="0"/>
              </a:rPr>
              <a:t>setor</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público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consolidado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religiosamente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cumpridas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desde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então</a:t>
            </a:r>
            <a:r>
              <a:rPr lang="en-US" sz="3600" dirty="0">
                <a:latin typeface="Calibri" panose="020F0502020204030204" pitchFamily="34" charset="0"/>
                <a:cs typeface="Calibri" panose="020F0502020204030204" pitchFamily="34" charset="0"/>
              </a:rPr>
              <a:t>, a</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partir</a:t>
            </a:r>
            <a:r>
              <a:rPr lang="en-US" sz="3600" dirty="0">
                <a:latin typeface="Calibri" panose="020F0502020204030204" pitchFamily="34" charset="0"/>
                <a:cs typeface="Calibri" panose="020F0502020204030204" pitchFamily="34" charset="0"/>
              </a:rPr>
              <a:t> de 1999.</a:t>
            </a:r>
          </a:p>
          <a:p>
            <a:pPr lvl="2" algn="just">
              <a:buClrTx/>
              <a:buFont typeface="Arial" panose="020B0604020202020204" pitchFamily="34" charset="0"/>
              <a:buChar char="•"/>
              <a:defRPr/>
            </a:pPr>
            <a:r>
              <a:rPr lang="en-US" sz="3600" b="1" dirty="0">
                <a:latin typeface="Calibri" panose="020F0502020204030204" pitchFamily="34" charset="0"/>
                <a:cs typeface="Calibri" panose="020F0502020204030204" pitchFamily="34" charset="0"/>
              </a:rPr>
              <a:t>OBS.</a:t>
            </a:r>
            <a:r>
              <a:rPr lang="en-US" sz="3600" dirty="0">
                <a:latin typeface="Calibri" panose="020F0502020204030204" pitchFamily="34" charset="0"/>
                <a:cs typeface="Calibri" panose="020F0502020204030204" pitchFamily="34" charset="0"/>
              </a:rPr>
              <a:t> A </a:t>
            </a:r>
            <a:r>
              <a:rPr lang="en-US" sz="3600" dirty="0" err="1">
                <a:latin typeface="Calibri" panose="020F0502020204030204" pitchFamily="34" charset="0"/>
                <a:cs typeface="Calibri" panose="020F0502020204030204" pitchFamily="34" charset="0"/>
              </a:rPr>
              <a:t>política</a:t>
            </a:r>
            <a:r>
              <a:rPr lang="en-US" sz="3600" dirty="0">
                <a:latin typeface="Calibri" panose="020F0502020204030204" pitchFamily="34" charset="0"/>
                <a:cs typeface="Calibri" panose="020F0502020204030204" pitchFamily="34" charset="0"/>
              </a:rPr>
              <a:t> fiscal </a:t>
            </a:r>
            <a:r>
              <a:rPr lang="en-US" sz="3600" dirty="0" err="1">
                <a:latin typeface="Calibri" panose="020F0502020204030204" pitchFamily="34" charset="0"/>
                <a:cs typeface="Calibri" panose="020F0502020204030204" pitchFamily="34" charset="0"/>
              </a:rPr>
              <a:t>foi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flexibilizada</a:t>
            </a:r>
            <a:r>
              <a:rPr lang="en-US" sz="3600" dirty="0">
                <a:latin typeface="Calibri" panose="020F0502020204030204" pitchFamily="34" charset="0"/>
                <a:cs typeface="Calibri" panose="020F0502020204030204" pitchFamily="34" charset="0"/>
              </a:rPr>
              <a:t>” a </a:t>
            </a:r>
            <a:r>
              <a:rPr lang="en-US" sz="3600" dirty="0" err="1">
                <a:latin typeface="Calibri" panose="020F0502020204030204" pitchFamily="34" charset="0"/>
                <a:cs typeface="Calibri" panose="020F0502020204030204" pitchFamily="34" charset="0"/>
              </a:rPr>
              <a:t>partir</a:t>
            </a:r>
            <a:r>
              <a:rPr lang="en-US" sz="3600" dirty="0">
                <a:latin typeface="Calibri" panose="020F0502020204030204" pitchFamily="34" charset="0"/>
                <a:cs typeface="Calibri" panose="020F0502020204030204" pitchFamily="34" charset="0"/>
              </a:rPr>
              <a:t> de 2012.</a:t>
            </a:r>
          </a:p>
          <a:p>
            <a:pPr lvl="1" algn="just">
              <a:buClrTx/>
              <a:buFont typeface="Arial" panose="020B0604020202020204" pitchFamily="34" charset="0"/>
              <a:buChar char="•"/>
              <a:defRPr/>
            </a:pPr>
            <a:endParaRPr lang="en-US" sz="38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endParaRPr lang="pt-BR" sz="3800" dirty="0">
              <a:latin typeface="Calibri" panose="020F0502020204030204" pitchFamily="34" charset="0"/>
              <a:ea typeface="+mn-ea"/>
              <a:cs typeface="Calibri" panose="020F0502020204030204" pitchFamily="34" charset="0"/>
            </a:endParaRPr>
          </a:p>
          <a:p>
            <a:pPr algn="just">
              <a:buClrTx/>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8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447800" y="0"/>
            <a:ext cx="9067800" cy="1371600"/>
          </a:xfrm>
        </p:spPr>
        <p:txBody>
          <a:bodyPr/>
          <a:lstStyle/>
          <a:p>
            <a:pPr eaLnBrk="1" hangingPunct="1"/>
            <a:r>
              <a:rPr lang="en-US" altLang="en-US" sz="4800" b="1" dirty="0" err="1">
                <a:solidFill>
                  <a:schemeClr val="tx1"/>
                </a:solidFill>
                <a:latin typeface="Calibri" panose="020F0502020204030204" pitchFamily="34" charset="0"/>
                <a:cs typeface="Calibri" panose="020F0502020204030204" pitchFamily="34" charset="0"/>
              </a:rPr>
              <a:t>Contas</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Públicas</a:t>
            </a:r>
            <a:r>
              <a:rPr lang="en-US" altLang="en-US" sz="4800" b="1" dirty="0">
                <a:solidFill>
                  <a:schemeClr val="tx1"/>
                </a:solidFill>
                <a:latin typeface="Calibri" panose="020F0502020204030204" pitchFamily="34" charset="0"/>
                <a:cs typeface="Calibri" panose="020F0502020204030204" pitchFamily="34" charset="0"/>
              </a:rPr>
              <a:t>: O </a:t>
            </a:r>
            <a:r>
              <a:rPr lang="en-US" altLang="en-US" sz="4800" b="1" dirty="0" err="1">
                <a:solidFill>
                  <a:schemeClr val="tx1"/>
                </a:solidFill>
                <a:latin typeface="Calibri" panose="020F0502020204030204" pitchFamily="34" charset="0"/>
                <a:cs typeface="Calibri" panose="020F0502020204030204" pitchFamily="34" charset="0"/>
              </a:rPr>
              <a:t>Caso</a:t>
            </a:r>
            <a:r>
              <a:rPr lang="en-US" altLang="en-US" sz="4800" b="1" dirty="0">
                <a:solidFill>
                  <a:schemeClr val="tx1"/>
                </a:solidFill>
                <a:latin typeface="Calibri" panose="020F0502020204030204" pitchFamily="34" charset="0"/>
                <a:cs typeface="Calibri" panose="020F0502020204030204" pitchFamily="34" charset="0"/>
              </a:rPr>
              <a:t> </a:t>
            </a:r>
            <a:r>
              <a:rPr lang="en-US" altLang="en-US" sz="4800" b="1" dirty="0" err="1">
                <a:solidFill>
                  <a:schemeClr val="tx1"/>
                </a:solidFill>
                <a:latin typeface="Calibri" panose="020F0502020204030204" pitchFamily="34" charset="0"/>
                <a:cs typeface="Calibri" panose="020F0502020204030204" pitchFamily="34" charset="0"/>
              </a:rPr>
              <a:t>Brasileiro</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p:cNvSpPr>
            <a:spLocks noGrp="1"/>
          </p:cNvSpPr>
          <p:nvPr>
            <p:ph idx="1"/>
          </p:nvPr>
        </p:nvSpPr>
        <p:spPr>
          <a:xfrm>
            <a:off x="152400" y="1143000"/>
            <a:ext cx="118872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Fatos Marcantes a Partir da Década de 90</a:t>
            </a:r>
          </a:p>
          <a:p>
            <a:pPr lvl="1" algn="just">
              <a:buClrTx/>
              <a:buFont typeface="Arial" panose="020B0604020202020204" pitchFamily="34" charset="0"/>
              <a:buChar char="•"/>
              <a:defRPr/>
            </a:pPr>
            <a:endParaRPr lang="en-US" sz="6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As </a:t>
            </a:r>
            <a:r>
              <a:rPr lang="en-US" sz="3600" dirty="0" err="1">
                <a:latin typeface="Calibri" panose="020F0502020204030204" pitchFamily="34" charset="0"/>
                <a:ea typeface="+mn-ea"/>
                <a:cs typeface="Calibri" panose="020F0502020204030204" pitchFamily="34" charset="0"/>
              </a:rPr>
              <a:t>medidas</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aumento</a:t>
            </a:r>
            <a:r>
              <a:rPr lang="en-US" sz="3600" dirty="0">
                <a:latin typeface="Calibri" panose="020F0502020204030204" pitchFamily="34" charset="0"/>
                <a:ea typeface="+mn-ea"/>
                <a:cs typeface="Calibri" panose="020F0502020204030204" pitchFamily="34" charset="0"/>
              </a:rPr>
              <a:t> da </a:t>
            </a:r>
            <a:r>
              <a:rPr lang="en-US" sz="3600" dirty="0" err="1">
                <a:latin typeface="Calibri" panose="020F0502020204030204" pitchFamily="34" charset="0"/>
                <a:ea typeface="+mn-ea"/>
                <a:cs typeface="Calibri" panose="020F0502020204030204" pitchFamily="34" charset="0"/>
              </a:rPr>
              <a:t>receita</a:t>
            </a:r>
            <a:r>
              <a:rPr lang="en-US" sz="3600" dirty="0">
                <a:latin typeface="Calibri" panose="020F0502020204030204" pitchFamily="34" charset="0"/>
                <a:ea typeface="+mn-ea"/>
                <a:cs typeface="Calibri" panose="020F0502020204030204" pitchFamily="34" charset="0"/>
              </a:rPr>
              <a:t> para </a:t>
            </a:r>
            <a:r>
              <a:rPr lang="en-US" sz="3600" dirty="0" err="1">
                <a:latin typeface="Calibri" panose="020F0502020204030204" pitchFamily="34" charset="0"/>
                <a:ea typeface="+mn-ea"/>
                <a:cs typeface="Calibri" panose="020F0502020204030204" pitchFamily="34" charset="0"/>
              </a:rPr>
              <a:t>viabilizar</a:t>
            </a:r>
            <a:r>
              <a:rPr lang="en-US" sz="3600" dirty="0">
                <a:latin typeface="Calibri" panose="020F0502020204030204" pitchFamily="34" charset="0"/>
                <a:ea typeface="+mn-ea"/>
                <a:cs typeface="Calibri" panose="020F0502020204030204" pitchFamily="34" charset="0"/>
              </a:rPr>
              <a:t> um </a:t>
            </a:r>
            <a:r>
              <a:rPr lang="en-US" sz="3600" dirty="0" err="1">
                <a:latin typeface="Calibri" panose="020F0502020204030204" pitchFamily="34" charset="0"/>
                <a:ea typeface="+mn-ea"/>
                <a:cs typeface="Calibri" panose="020F0502020204030204" pitchFamily="34" charset="0"/>
              </a:rPr>
              <a:t>profundo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ajuste</a:t>
            </a:r>
            <a:r>
              <a:rPr lang="en-US" sz="3600" dirty="0">
                <a:latin typeface="Calibri" panose="020F0502020204030204" pitchFamily="34" charset="0"/>
                <a:ea typeface="+mn-ea"/>
                <a:cs typeface="Calibri" panose="020F0502020204030204" pitchFamily="34" charset="0"/>
              </a:rPr>
              <a:t> fiscal,</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1999, </a:t>
            </a:r>
            <a:r>
              <a:rPr lang="en-US" sz="3600" dirty="0" err="1">
                <a:latin typeface="Calibri" panose="020F0502020204030204" pitchFamily="34" charset="0"/>
                <a:ea typeface="+mn-ea"/>
                <a:cs typeface="Calibri" panose="020F0502020204030204" pitchFamily="34" charset="0"/>
              </a:rPr>
              <a:t>prática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posteriormente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repetida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diversas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vezes</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pt-BR" sz="12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A </a:t>
            </a:r>
            <a:r>
              <a:rPr lang="en-US" sz="3600" dirty="0" err="1">
                <a:latin typeface="Calibri" panose="020F0502020204030204" pitchFamily="34" charset="0"/>
                <a:ea typeface="+mn-ea"/>
                <a:cs typeface="Calibri" panose="020F0502020204030204" pitchFamily="34" charset="0"/>
              </a:rPr>
              <a:t>aprovação</a:t>
            </a:r>
            <a:r>
              <a:rPr lang="en-US" sz="3600" dirty="0">
                <a:latin typeface="Calibri" panose="020F0502020204030204" pitchFamily="34" charset="0"/>
                <a:ea typeface="+mn-ea"/>
                <a:cs typeface="Calibri" panose="020F0502020204030204" pitchFamily="34" charset="0"/>
              </a:rPr>
              <a:t> da Lei de </a:t>
            </a:r>
            <a:r>
              <a:rPr lang="en-US" sz="3600" dirty="0" err="1">
                <a:latin typeface="Calibri" panose="020F0502020204030204" pitchFamily="34" charset="0"/>
                <a:ea typeface="+mn-ea"/>
                <a:cs typeface="Calibri" panose="020F0502020204030204" pitchFamily="34" charset="0"/>
              </a:rPr>
              <a:t>Responsabilidade</a:t>
            </a:r>
            <a:r>
              <a:rPr lang="en-US" sz="3600" dirty="0">
                <a:latin typeface="Calibri" panose="020F0502020204030204" pitchFamily="34" charset="0"/>
                <a:ea typeface="+mn-ea"/>
                <a:cs typeface="Calibri" panose="020F0502020204030204" pitchFamily="34" charset="0"/>
              </a:rPr>
              <a:t> Fiscal (LRF) –      Lei </a:t>
            </a:r>
            <a:r>
              <a:rPr lang="en-US" sz="3600" dirty="0" err="1">
                <a:latin typeface="Calibri" panose="020F0502020204030204" pitchFamily="34" charset="0"/>
                <a:ea typeface="+mn-ea"/>
                <a:cs typeface="Calibri" panose="020F0502020204030204" pitchFamily="34" charset="0"/>
              </a:rPr>
              <a:t>Complementar</a:t>
            </a:r>
            <a:r>
              <a:rPr lang="en-US" sz="3600" dirty="0">
                <a:latin typeface="Calibri" panose="020F0502020204030204" pitchFamily="34" charset="0"/>
                <a:ea typeface="+mn-ea"/>
                <a:cs typeface="Calibri" panose="020F0502020204030204" pitchFamily="34" charset="0"/>
              </a:rPr>
              <a:t> 101/2000 - no </a:t>
            </a:r>
            <a:r>
              <a:rPr lang="en-US" sz="3600" dirty="0" err="1">
                <a:latin typeface="Calibri" panose="020F0502020204030204" pitchFamily="34" charset="0"/>
                <a:ea typeface="+mn-ea"/>
                <a:cs typeface="Calibri" panose="020F0502020204030204" pitchFamily="34" charset="0"/>
              </a:rPr>
              <a:t>segundo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mandato</a:t>
            </a:r>
            <a:r>
              <a:rPr lang="pt-BR" sz="3600" dirty="0">
                <a:latin typeface="Calibri" panose="020F0502020204030204" pitchFamily="34" charset="0"/>
                <a:ea typeface="+mn-ea"/>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de FHC, </a:t>
            </a:r>
            <a:r>
              <a:rPr lang="en-US" sz="3600" dirty="0" err="1">
                <a:latin typeface="Calibri" panose="020F0502020204030204" pitchFamily="34" charset="0"/>
                <a:ea typeface="+mn-ea"/>
                <a:cs typeface="Calibri" panose="020F0502020204030204" pitchFamily="34" charset="0"/>
              </a:rPr>
              <a:t>consolidando</a:t>
            </a:r>
            <a:r>
              <a:rPr lang="en-US" sz="3600" dirty="0">
                <a:latin typeface="Calibri" panose="020F0502020204030204" pitchFamily="34" charset="0"/>
                <a:ea typeface="+mn-ea"/>
                <a:cs typeface="Calibri" panose="020F0502020204030204" pitchFamily="34" charset="0"/>
              </a:rPr>
              <a:t> o </a:t>
            </a:r>
            <a:r>
              <a:rPr lang="en-US" sz="3600" dirty="0" err="1">
                <a:latin typeface="Calibri" panose="020F0502020204030204" pitchFamily="34" charset="0"/>
                <a:ea typeface="+mn-ea"/>
                <a:cs typeface="Calibri" panose="020F0502020204030204" pitchFamily="34" charset="0"/>
              </a:rPr>
              <a:t>processo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iniciado</a:t>
            </a:r>
            <a:r>
              <a:rPr lang="en-US" sz="3600" dirty="0">
                <a:latin typeface="Calibri" panose="020F0502020204030204" pitchFamily="34" charset="0"/>
                <a:ea typeface="+mn-ea"/>
                <a:cs typeface="Calibri" panose="020F0502020204030204" pitchFamily="34" charset="0"/>
              </a:rPr>
              <a:t> com a </a:t>
            </a:r>
            <a:r>
              <a:rPr lang="en-US" sz="3600" dirty="0" err="1">
                <a:latin typeface="Calibri" panose="020F0502020204030204" pitchFamily="34" charset="0"/>
                <a:ea typeface="+mn-ea"/>
                <a:cs typeface="Calibri" panose="020F0502020204030204" pitchFamily="34" charset="0"/>
              </a:rPr>
              <a:t>privatização</a:t>
            </a:r>
            <a:r>
              <a:rPr lang="en-US" sz="3600" dirty="0">
                <a:latin typeface="Calibri" panose="020F0502020204030204" pitchFamily="34" charset="0"/>
                <a:ea typeface="+mn-ea"/>
                <a:cs typeface="Calibri" panose="020F0502020204030204" pitchFamily="34" charset="0"/>
              </a:rPr>
              <a:t> dos </a:t>
            </a:r>
            <a:r>
              <a:rPr lang="en-US" sz="3600" dirty="0" err="1">
                <a:latin typeface="Calibri" panose="020F0502020204030204" pitchFamily="34" charset="0"/>
                <a:ea typeface="+mn-ea"/>
                <a:cs typeface="Calibri" panose="020F0502020204030204" pitchFamily="34" charset="0"/>
              </a:rPr>
              <a:t>bancos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e</a:t>
            </a:r>
            <a:r>
              <a:rPr lang="pt-BR"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continuado</a:t>
            </a:r>
            <a:r>
              <a:rPr lang="en-US" sz="3600" dirty="0">
                <a:latin typeface="Calibri" panose="020F0502020204030204" pitchFamily="34" charset="0"/>
                <a:ea typeface="+mn-ea"/>
                <a:cs typeface="Calibri" panose="020F0502020204030204" pitchFamily="34" charset="0"/>
              </a:rPr>
              <a:t> com a </a:t>
            </a:r>
            <a:r>
              <a:rPr lang="en-US" sz="3600" dirty="0" err="1">
                <a:latin typeface="Calibri" panose="020F0502020204030204" pitchFamily="34" charset="0"/>
                <a:ea typeface="+mn-ea"/>
                <a:cs typeface="Calibri" panose="020F0502020204030204" pitchFamily="34" charset="0"/>
              </a:rPr>
              <a:t>renegociação</a:t>
            </a:r>
            <a:r>
              <a:rPr lang="en-US" sz="3600" dirty="0">
                <a:latin typeface="Calibri" panose="020F0502020204030204" pitchFamily="34" charset="0"/>
                <a:ea typeface="+mn-ea"/>
                <a:cs typeface="Calibri" panose="020F0502020204030204" pitchFamily="34" charset="0"/>
              </a:rPr>
              <a:t> das </a:t>
            </a:r>
            <a:r>
              <a:rPr lang="en-US" sz="3600" dirty="0" err="1">
                <a:latin typeface="Calibri" panose="020F0502020204030204" pitchFamily="34" charset="0"/>
                <a:ea typeface="+mn-ea"/>
                <a:cs typeface="Calibri" panose="020F0502020204030204" pitchFamily="34" charset="0"/>
              </a:rPr>
              <a:t>dívidas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estaduais</a:t>
            </a:r>
            <a:r>
              <a:rPr lang="en-US" sz="3600" dirty="0">
                <a:latin typeface="Calibri" panose="020F0502020204030204" pitchFamily="34" charset="0"/>
                <a:ea typeface="+mn-ea"/>
                <a:cs typeface="Calibri" panose="020F0502020204030204" pitchFamily="34" charset="0"/>
              </a:rPr>
              <a:t> e </a:t>
            </a:r>
            <a:r>
              <a:rPr lang="en-US" sz="3600" dirty="0" err="1">
                <a:latin typeface="Calibri" panose="020F0502020204030204" pitchFamily="34" charset="0"/>
                <a:ea typeface="+mn-ea"/>
                <a:cs typeface="Calibri" panose="020F0502020204030204" pitchFamily="34" charset="0"/>
              </a:rPr>
              <a:t>municipais</a:t>
            </a:r>
            <a:r>
              <a:rPr lang="en-US" sz="3600" dirty="0">
                <a:latin typeface="Calibri" panose="020F0502020204030204" pitchFamily="34" charset="0"/>
                <a:ea typeface="+mn-ea"/>
                <a:cs typeface="Calibri" panose="020F0502020204030204" pitchFamily="34" charset="0"/>
              </a:rPr>
              <a:t> → </a:t>
            </a:r>
            <a:r>
              <a:rPr lang="en-US" sz="3600" dirty="0" err="1">
                <a:latin typeface="Calibri" panose="020F0502020204030204" pitchFamily="34" charset="0"/>
                <a:ea typeface="+mn-ea"/>
                <a:cs typeface="Calibri" panose="020F0502020204030204" pitchFamily="34" charset="0"/>
              </a:rPr>
              <a:t>Regras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Formais</a:t>
            </a:r>
            <a:r>
              <a:rPr lang="en-US" sz="3600" dirty="0">
                <a:latin typeface="Calibri" panose="020F0502020204030204" pitchFamily="34" charset="0"/>
                <a:ea typeface="+mn-ea"/>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0419" name="Título 1"/>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
        <p:nvSpPr>
          <p:cNvPr id="60418" name="Espaço Reservado para Conteúdo 2"/>
          <p:cNvSpPr>
            <a:spLocks noGrp="1"/>
          </p:cNvSpPr>
          <p:nvPr>
            <p:ph idx="1"/>
          </p:nvPr>
        </p:nvSpPr>
        <p:spPr>
          <a:xfrm>
            <a:off x="228600" y="1219200"/>
            <a:ext cx="11658600"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regime de aposentadoria estabelecido na </a:t>
            </a:r>
            <a:r>
              <a:rPr lang="pt-BR" altLang="en-US" sz="3800" b="1" dirty="0">
                <a:latin typeface="Calibri" panose="020F0502020204030204" pitchFamily="34" charset="0"/>
                <a:cs typeface="Calibri" panose="020F0502020204030204" pitchFamily="34" charset="0"/>
              </a:rPr>
              <a:t>Constituição de 1988 </a:t>
            </a:r>
            <a:r>
              <a:rPr lang="pt-BR" altLang="en-US" sz="3800" dirty="0">
                <a:latin typeface="Calibri" panose="020F0502020204030204" pitchFamily="34" charset="0"/>
                <a:cs typeface="Calibri" panose="020F0502020204030204" pitchFamily="34" charset="0"/>
              </a:rPr>
              <a:t>tinha as seguintes características principais, válidas tanto para o regime geral (RGPS) quanto para os servidores públicos (RPPS):</a:t>
            </a:r>
          </a:p>
          <a:p>
            <a:pPr algn="just">
              <a:buClrTx/>
              <a:buFont typeface="Arial" panose="020B0604020202020204" pitchFamily="34" charset="0"/>
              <a:buChar char="•"/>
            </a:pPr>
            <a:endParaRPr lang="pt-BR" altLang="en-US" sz="800" dirty="0">
              <a:latin typeface="Calibri" panose="020F0502020204030204" pitchFamily="34" charset="0"/>
              <a:cs typeface="Calibri" panose="020F0502020204030204" pitchFamily="34" charset="0"/>
            </a:endParaRPr>
          </a:p>
          <a:p>
            <a:pPr marL="1280588" lvl="1" indent="-742950" algn="just">
              <a:buClrTx/>
              <a:buFont typeface="+mj-lt"/>
              <a:buAutoNum type="alphaLcParenR"/>
            </a:pPr>
            <a:r>
              <a:rPr lang="pt-BR" altLang="en-US" sz="3800" dirty="0">
                <a:latin typeface="Calibri" panose="020F0502020204030204" pitchFamily="34" charset="0"/>
                <a:cs typeface="Calibri" panose="020F0502020204030204" pitchFamily="34" charset="0"/>
              </a:rPr>
              <a:t>Aposentadoria </a:t>
            </a:r>
            <a:r>
              <a:rPr lang="pt-BR" altLang="en-US" sz="3800" b="1" dirty="0">
                <a:latin typeface="Calibri" panose="020F0502020204030204" pitchFamily="34" charset="0"/>
                <a:cs typeface="Calibri" panose="020F0502020204030204" pitchFamily="34" charset="0"/>
              </a:rPr>
              <a:t>por idade </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65 e 60 anos para homens e mulheres</a:t>
            </a:r>
            <a:r>
              <a:rPr lang="pt-BR" altLang="en-US" sz="3800" dirty="0">
                <a:latin typeface="Calibri" panose="020F0502020204030204" pitchFamily="34" charset="0"/>
                <a:cs typeface="Calibri" panose="020F0502020204030204" pitchFamily="34" charset="0"/>
              </a:rPr>
              <a:t>, respectivamente, com </a:t>
            </a:r>
            <a:r>
              <a:rPr lang="pt-BR" altLang="en-US" sz="3800" b="1" dirty="0">
                <a:latin typeface="Calibri" panose="020F0502020204030204" pitchFamily="34" charset="0"/>
                <a:cs typeface="Calibri" panose="020F0502020204030204" pitchFamily="34" charset="0"/>
              </a:rPr>
              <a:t>redução de 5 anos</a:t>
            </a:r>
            <a:r>
              <a:rPr lang="pt-BR" altLang="en-US" sz="3800" dirty="0">
                <a:latin typeface="Calibri" panose="020F0502020204030204" pitchFamily="34" charset="0"/>
                <a:cs typeface="Calibri" panose="020F0502020204030204" pitchFamily="34" charset="0"/>
              </a:rPr>
              <a:t> para os trabalhadores </a:t>
            </a:r>
            <a:r>
              <a:rPr lang="pt-BR" altLang="en-US" sz="3800" b="1" dirty="0">
                <a:latin typeface="Calibri" panose="020F0502020204030204" pitchFamily="34" charset="0"/>
                <a:cs typeface="Calibri" panose="020F0502020204030204" pitchFamily="34" charset="0"/>
              </a:rPr>
              <a:t>rurais</a:t>
            </a:r>
            <a:r>
              <a:rPr lang="pt-BR" altLang="en-US" sz="3800" dirty="0">
                <a:latin typeface="Calibri" panose="020F0502020204030204" pitchFamily="34" charset="0"/>
                <a:cs typeface="Calibri" panose="020F0502020204030204" pitchFamily="34" charset="0"/>
              </a:rPr>
              <a:t> de ambos os sexos.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152400" y="609600"/>
            <a:ext cx="11658600" cy="3886200"/>
          </a:xfrm>
        </p:spPr>
        <p:txBody>
          <a:bodyPr/>
          <a:lstStyle/>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marL="1280588" lvl="1" indent="-742950" algn="just">
              <a:buClrTx/>
              <a:buFont typeface="+mj-lt"/>
              <a:buAutoNum type="alphaLcParenR" startAt="2"/>
            </a:pPr>
            <a:r>
              <a:rPr lang="pt-BR" altLang="en-US" sz="3800" dirty="0">
                <a:latin typeface="Calibri" panose="020F0502020204030204" pitchFamily="34" charset="0"/>
                <a:cs typeface="Calibri" panose="020F0502020204030204" pitchFamily="34" charset="0"/>
              </a:rPr>
              <a:t>Aposentadoria por </a:t>
            </a:r>
            <a:r>
              <a:rPr lang="pt-BR" altLang="en-US" sz="3800" b="1" dirty="0">
                <a:latin typeface="Calibri" panose="020F0502020204030204" pitchFamily="34" charset="0"/>
                <a:cs typeface="Calibri" panose="020F0502020204030204" pitchFamily="34" charset="0"/>
              </a:rPr>
              <a:t>tempo de serviço </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35 e 30 anos de serviço</a:t>
            </a:r>
            <a:r>
              <a:rPr lang="pt-BR" altLang="en-US" sz="3800" dirty="0">
                <a:latin typeface="Calibri" panose="020F0502020204030204" pitchFamily="34" charset="0"/>
                <a:cs typeface="Calibri" panose="020F0502020204030204" pitchFamily="34" charset="0"/>
              </a:rPr>
              <a:t> para homens e mulheres, respectivamente, com </a:t>
            </a:r>
            <a:r>
              <a:rPr lang="pt-BR" altLang="en-US" sz="3800" b="1" dirty="0">
                <a:latin typeface="Calibri" panose="020F0502020204030204" pitchFamily="34" charset="0"/>
                <a:cs typeface="Calibri" panose="020F0502020204030204" pitchFamily="34" charset="0"/>
              </a:rPr>
              <a:t>redução de 5 anos </a:t>
            </a:r>
            <a:r>
              <a:rPr lang="pt-BR" altLang="en-US" sz="3800" dirty="0">
                <a:latin typeface="Calibri" panose="020F0502020204030204" pitchFamily="34" charset="0"/>
                <a:cs typeface="Calibri" panose="020F0502020204030204" pitchFamily="34" charset="0"/>
              </a:rPr>
              <a:t>de idade para </a:t>
            </a:r>
            <a:r>
              <a:rPr lang="pt-BR" altLang="en-US" sz="3800" b="1" dirty="0">
                <a:latin typeface="Calibri" panose="020F0502020204030204" pitchFamily="34" charset="0"/>
                <a:cs typeface="Calibri" panose="020F0502020204030204" pitchFamily="34" charset="0"/>
              </a:rPr>
              <a:t>professores </a:t>
            </a:r>
            <a:r>
              <a:rPr lang="pt-BR" altLang="en-US" sz="3800" dirty="0">
                <a:latin typeface="Calibri" panose="020F0502020204030204" pitchFamily="34" charset="0"/>
                <a:cs typeface="Calibri" panose="020F0502020204030204" pitchFamily="34" charset="0"/>
              </a:rPr>
              <a:t>de ambos os sexos.</a:t>
            </a:r>
          </a:p>
          <a:p>
            <a:pPr lvl="1" algn="just">
              <a:buClrTx/>
              <a:buFont typeface="+mj-lt"/>
              <a:buAutoNum type="alphaLcParenR" startAt="2"/>
            </a:pPr>
            <a:endParaRPr lang="pt-BR" altLang="en-US" sz="600" dirty="0">
              <a:latin typeface="Calibri" panose="020F0502020204030204" pitchFamily="34" charset="0"/>
              <a:cs typeface="Calibri" panose="020F0502020204030204" pitchFamily="34" charset="0"/>
            </a:endParaRPr>
          </a:p>
          <a:p>
            <a:pPr marL="1280588" lvl="1" indent="-742950" algn="just">
              <a:buClrTx/>
              <a:buFont typeface="+mj-lt"/>
              <a:buAutoNum type="alphaLcParenR" startAt="2"/>
            </a:pPr>
            <a:r>
              <a:rPr lang="pt-BR" altLang="en-US" sz="3800" dirty="0">
                <a:latin typeface="Calibri" panose="020F0502020204030204" pitchFamily="34" charset="0"/>
                <a:cs typeface="Calibri" panose="020F0502020204030204" pitchFamily="34" charset="0"/>
              </a:rPr>
              <a:t>Aposentadoria </a:t>
            </a:r>
            <a:r>
              <a:rPr lang="pt-BR" altLang="en-US" sz="3800" b="1" dirty="0">
                <a:latin typeface="Calibri" panose="020F0502020204030204" pitchFamily="34" charset="0"/>
                <a:cs typeface="Calibri" panose="020F0502020204030204" pitchFamily="34" charset="0"/>
              </a:rPr>
              <a:t>proporcional </a:t>
            </a:r>
            <a:r>
              <a:rPr lang="pt-BR" altLang="en-US" sz="3800" dirty="0">
                <a:latin typeface="Calibri" panose="020F0502020204030204" pitchFamily="34" charset="0"/>
                <a:cs typeface="Calibri" panose="020F0502020204030204" pitchFamily="34" charset="0"/>
              </a:rPr>
              <a:t>ao tempo de serviço → </a:t>
            </a:r>
            <a:r>
              <a:rPr lang="pt-BR" altLang="en-US" sz="3800" b="1" dirty="0">
                <a:latin typeface="Calibri" panose="020F0502020204030204" pitchFamily="34" charset="0"/>
                <a:cs typeface="Calibri" panose="020F0502020204030204" pitchFamily="34" charset="0"/>
              </a:rPr>
              <a:t>30 e 25 anos </a:t>
            </a:r>
            <a:r>
              <a:rPr lang="pt-BR" altLang="en-US" sz="3800" dirty="0">
                <a:latin typeface="Calibri" panose="020F0502020204030204" pitchFamily="34" charset="0"/>
                <a:cs typeface="Calibri" panose="020F0502020204030204" pitchFamily="34" charset="0"/>
              </a:rPr>
              <a:t>de serviço para homens e mulheres, respectivamente.</a:t>
            </a:r>
            <a:endParaRPr lang="en-US" altLang="en-US" sz="3800" dirty="0">
              <a:latin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AA71C390-1954-4CCB-B747-1B527827C77A}"/>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847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1442" name="Espaço Reservado para Conteúdo 2"/>
          <p:cNvSpPr>
            <a:spLocks noGrp="1"/>
          </p:cNvSpPr>
          <p:nvPr>
            <p:ph idx="1"/>
          </p:nvPr>
        </p:nvSpPr>
        <p:spPr>
          <a:xfrm>
            <a:off x="76200" y="1295400"/>
            <a:ext cx="11996738" cy="3886200"/>
          </a:xfrm>
        </p:spPr>
        <p:txBody>
          <a:bodyPr/>
          <a:lstStyle/>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a:t>
            </a:r>
            <a:r>
              <a:rPr lang="pt-BR" altLang="en-US" sz="3800" b="1" dirty="0">
                <a:latin typeface="Calibri" panose="020F0502020204030204" pitchFamily="34" charset="0"/>
                <a:cs typeface="Calibri" panose="020F0502020204030204" pitchFamily="34" charset="0"/>
              </a:rPr>
              <a:t>Brasil</a:t>
            </a:r>
            <a:r>
              <a:rPr lang="pt-BR" altLang="en-US" sz="3800" dirty="0">
                <a:latin typeface="Calibri" panose="020F0502020204030204" pitchFamily="34" charset="0"/>
                <a:cs typeface="Calibri" panose="020F0502020204030204" pitchFamily="34" charset="0"/>
              </a:rPr>
              <a:t> é um dos </a:t>
            </a:r>
            <a:r>
              <a:rPr lang="pt-BR" altLang="en-US" sz="3800" b="1" dirty="0">
                <a:latin typeface="Calibri" panose="020F0502020204030204" pitchFamily="34" charset="0"/>
                <a:cs typeface="Calibri" panose="020F0502020204030204" pitchFamily="34" charset="0"/>
              </a:rPr>
              <a:t>poucos países </a:t>
            </a:r>
            <a:r>
              <a:rPr lang="pt-BR" altLang="en-US" sz="3800" dirty="0">
                <a:latin typeface="Calibri" panose="020F0502020204030204" pitchFamily="34" charset="0"/>
                <a:cs typeface="Calibri" panose="020F0502020204030204" pitchFamily="34" charset="0"/>
              </a:rPr>
              <a:t>que adotam a figura da aposentadoria por </a:t>
            </a:r>
            <a:r>
              <a:rPr lang="pt-BR" altLang="en-US" sz="3800" b="1" dirty="0">
                <a:latin typeface="Calibri" panose="020F0502020204030204" pitchFamily="34" charset="0"/>
                <a:cs typeface="Calibri" panose="020F0502020204030204" pitchFamily="34" charset="0"/>
              </a:rPr>
              <a:t>tempo de serviço</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posteriormente transformada em aposentadoria por tempo de contribuição.</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Essa </a:t>
            </a:r>
            <a:r>
              <a:rPr lang="pt-BR" altLang="en-US" sz="3800" b="1" dirty="0">
                <a:latin typeface="Calibri" panose="020F0502020204030204" pitchFamily="34" charset="0"/>
                <a:cs typeface="Calibri" panose="020F0502020204030204" pitchFamily="34" charset="0"/>
              </a:rPr>
              <a:t>figura</a:t>
            </a:r>
            <a:r>
              <a:rPr lang="pt-BR" altLang="en-US" sz="3800" dirty="0">
                <a:latin typeface="Calibri" panose="020F0502020204030204" pitchFamily="34" charset="0"/>
                <a:cs typeface="Calibri" panose="020F0502020204030204" pitchFamily="34" charset="0"/>
              </a:rPr>
              <a:t>, </a:t>
            </a:r>
            <a:r>
              <a:rPr lang="pt-BR" altLang="en-US" sz="3800" b="1" dirty="0">
                <a:latin typeface="Calibri" panose="020F0502020204030204" pitchFamily="34" charset="0"/>
                <a:cs typeface="Calibri" panose="020F0502020204030204" pitchFamily="34" charset="0"/>
              </a:rPr>
              <a:t>combinada</a:t>
            </a:r>
            <a:r>
              <a:rPr lang="pt-BR" altLang="en-US" sz="3800" dirty="0">
                <a:latin typeface="Calibri" panose="020F0502020204030204" pitchFamily="34" charset="0"/>
                <a:cs typeface="Calibri" panose="020F0502020204030204" pitchFamily="34" charset="0"/>
              </a:rPr>
              <a:t> com a </a:t>
            </a:r>
            <a:r>
              <a:rPr lang="pt-BR" altLang="en-US" sz="3800" b="1" dirty="0">
                <a:latin typeface="Calibri" panose="020F0502020204030204" pitchFamily="34" charset="0"/>
                <a:cs typeface="Calibri" panose="020F0502020204030204" pitchFamily="34" charset="0"/>
              </a:rPr>
              <a:t>possibilidade de aposentadoria proporcional</a:t>
            </a:r>
            <a:r>
              <a:rPr lang="pt-BR" altLang="en-US" sz="3800" dirty="0">
                <a:latin typeface="Calibri" panose="020F0502020204030204" pitchFamily="34" charset="0"/>
                <a:cs typeface="Calibri" panose="020F0502020204030204" pitchFamily="34" charset="0"/>
              </a:rPr>
              <a:t>, permitia que um contingente não desprezível de pessoas se aposentasse </a:t>
            </a:r>
            <a:r>
              <a:rPr lang="pt-BR" altLang="en-US" sz="3800" b="1" dirty="0">
                <a:latin typeface="Calibri" panose="020F0502020204030204" pitchFamily="34" charset="0"/>
                <a:cs typeface="Calibri" panose="020F0502020204030204" pitchFamily="34" charset="0"/>
              </a:rPr>
              <a:t>antes dos 50 anos </a:t>
            </a:r>
            <a:r>
              <a:rPr lang="pt-BR" altLang="en-US" sz="3800" dirty="0">
                <a:latin typeface="Calibri" panose="020F0502020204030204" pitchFamily="34" charset="0"/>
                <a:cs typeface="Calibri" panose="020F0502020204030204" pitchFamily="34" charset="0"/>
              </a:rPr>
              <a:t>(alguns antes dos 45 anos).</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
        <p:nvSpPr>
          <p:cNvPr id="5" name="Título 1">
            <a:extLst>
              <a:ext uri="{FF2B5EF4-FFF2-40B4-BE49-F238E27FC236}">
                <a16:creationId xmlns:a16="http://schemas.microsoft.com/office/drawing/2014/main" id="{8097A55B-DDC2-491C-B870-6F07C1A42458}"/>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28600" y="609600"/>
            <a:ext cx="11734800" cy="3886200"/>
          </a:xfrm>
        </p:spPr>
        <p:txBody>
          <a:bodyPr/>
          <a:lstStyle/>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O problema começa a ser agravado por questões </a:t>
            </a:r>
            <a:r>
              <a:rPr lang="pt-BR" altLang="en-US" sz="3800" b="1" dirty="0">
                <a:latin typeface="Calibri" panose="020F0502020204030204" pitchFamily="34" charset="0"/>
                <a:cs typeface="Calibri" panose="020F0502020204030204" pitchFamily="34" charset="0"/>
              </a:rPr>
              <a:t>demográficas </a:t>
            </a:r>
            <a:r>
              <a:rPr lang="pt-BR" altLang="en-US" sz="3800" dirty="0">
                <a:latin typeface="Calibri" panose="020F0502020204030204" pitchFamily="34" charset="0"/>
                <a:cs typeface="Calibri" panose="020F0502020204030204" pitchFamily="34" charset="0"/>
              </a:rPr>
              <a:t>(redução da relação entre contribuintes e inativos).</a:t>
            </a: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pt-BR" altLang="en-US" sz="4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Aumento da expectativa de vida (boa notícia !)</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Queda na taxa de natalidade.</a:t>
            </a:r>
            <a:endParaRPr lang="en-US" altLang="en-US" sz="3800" dirty="0">
              <a:latin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82B35787-5DF1-479E-A1D8-58EB935E3E07}"/>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3532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p:cNvGrpSpPr/>
          <p:nvPr/>
        </p:nvGrpSpPr>
        <p:grpSpPr>
          <a:xfrm>
            <a:off x="0" y="-76200"/>
            <a:ext cx="12192000" cy="6858000"/>
            <a:chOff x="0" y="-76200"/>
            <a:chExt cx="12192000" cy="6858000"/>
          </a:xfrm>
        </p:grpSpPr>
        <p:pic>
          <p:nvPicPr>
            <p:cNvPr id="4" name="Imagem 3"/>
            <p:cNvPicPr>
              <a:picLocks noChangeAspect="1"/>
            </p:cNvPicPr>
            <p:nvPr/>
          </p:nvPicPr>
          <p:blipFill>
            <a:blip r:embed="rId2"/>
            <a:stretch>
              <a:fillRect/>
            </a:stretch>
          </p:blipFill>
          <p:spPr>
            <a:xfrm>
              <a:off x="19050" y="533400"/>
              <a:ext cx="12172950" cy="6248400"/>
            </a:xfrm>
            <a:prstGeom prst="rect">
              <a:avLst/>
            </a:prstGeom>
            <a:ln w="28575">
              <a:solidFill>
                <a:schemeClr val="tx1"/>
              </a:solidFill>
            </a:ln>
          </p:spPr>
        </p:pic>
        <p:sp>
          <p:nvSpPr>
            <p:cNvPr id="2" name="Retângulo 1"/>
            <p:cNvSpPr/>
            <p:nvPr/>
          </p:nvSpPr>
          <p:spPr bwMode="auto">
            <a:xfrm>
              <a:off x="0" y="-76200"/>
              <a:ext cx="12192000" cy="609600"/>
            </a:xfrm>
            <a:prstGeom prst="rect">
              <a:avLst/>
            </a:prstGeom>
            <a:solidFill>
              <a:schemeClr val="accent1">
                <a:lumMod val="20000"/>
                <a:lumOff val="8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5" name="CaixaDeTexto 4"/>
            <p:cNvSpPr txBox="1"/>
            <p:nvPr/>
          </p:nvSpPr>
          <p:spPr>
            <a:xfrm>
              <a:off x="3733800" y="-76200"/>
              <a:ext cx="5562600" cy="677108"/>
            </a:xfrm>
            <a:prstGeom prst="rect">
              <a:avLst/>
            </a:prstGeom>
            <a:noFill/>
          </p:spPr>
          <p:txBody>
            <a:bodyPr wrap="square" rtlCol="0">
              <a:spAutoFit/>
            </a:bodyPr>
            <a:lstStyle/>
            <a:p>
              <a:r>
                <a:rPr lang="pt-BR" sz="3800" b="1" dirty="0">
                  <a:solidFill>
                    <a:schemeClr val="tx1"/>
                  </a:solidFill>
                  <a:latin typeface="Calibri" panose="020F0502020204030204" pitchFamily="34" charset="0"/>
                  <a:cs typeface="Calibri" panose="020F0502020204030204" pitchFamily="34" charset="0"/>
                </a:rPr>
                <a:t>Pirâmides Etárias no Brasil</a:t>
              </a:r>
            </a:p>
          </p:txBody>
        </p:sp>
        <p:sp>
          <p:nvSpPr>
            <p:cNvPr id="3" name="CaixaDeTexto 2"/>
            <p:cNvSpPr txBox="1"/>
            <p:nvPr/>
          </p:nvSpPr>
          <p:spPr>
            <a:xfrm>
              <a:off x="3962400" y="1447800"/>
              <a:ext cx="1524000" cy="615553"/>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pt-BR" sz="3400" dirty="0">
                  <a:solidFill>
                    <a:schemeClr val="accent4">
                      <a:lumMod val="75000"/>
                    </a:schemeClr>
                  </a:solidFill>
                  <a:latin typeface="Calibri" panose="020F0502020204030204" pitchFamily="34" charset="0"/>
                  <a:cs typeface="Calibri" panose="020F0502020204030204" pitchFamily="34" charset="0"/>
                </a:rPr>
                <a:t>Mulher</a:t>
              </a:r>
            </a:p>
          </p:txBody>
        </p:sp>
        <p:sp>
          <p:nvSpPr>
            <p:cNvPr id="8" name="CaixaDeTexto 7"/>
            <p:cNvSpPr txBox="1"/>
            <p:nvPr/>
          </p:nvSpPr>
          <p:spPr>
            <a:xfrm>
              <a:off x="838200" y="1447800"/>
              <a:ext cx="1676400" cy="615553"/>
            </a:xfrm>
            <a:prstGeom prst="rect">
              <a:avLst/>
            </a:prstGeom>
            <a:solidFill>
              <a:schemeClr val="accent2">
                <a:lumMod val="20000"/>
                <a:lumOff val="80000"/>
              </a:schemeClr>
            </a:solidFill>
            <a:ln>
              <a:solidFill>
                <a:srgbClr val="C00000"/>
              </a:solidFill>
            </a:ln>
          </p:spPr>
          <p:txBody>
            <a:bodyPr wrap="square" rtlCol="0">
              <a:spAutoFit/>
            </a:bodyPr>
            <a:lstStyle/>
            <a:p>
              <a:r>
                <a:rPr lang="pt-BR" sz="3400" dirty="0">
                  <a:solidFill>
                    <a:srgbClr val="C00000"/>
                  </a:solidFill>
                  <a:latin typeface="Calibri" panose="020F0502020204030204" pitchFamily="34" charset="0"/>
                  <a:cs typeface="Calibri" panose="020F0502020204030204" pitchFamily="34" charset="0"/>
                </a:rPr>
                <a:t>Homem</a:t>
              </a:r>
            </a:p>
          </p:txBody>
        </p:sp>
        <p:sp>
          <p:nvSpPr>
            <p:cNvPr id="11" name="Retângulo 10"/>
            <p:cNvSpPr/>
            <p:nvPr/>
          </p:nvSpPr>
          <p:spPr bwMode="auto">
            <a:xfrm>
              <a:off x="2895600" y="600908"/>
              <a:ext cx="609600" cy="23729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2" name="Retângulo 11"/>
            <p:cNvSpPr/>
            <p:nvPr/>
          </p:nvSpPr>
          <p:spPr bwMode="auto">
            <a:xfrm>
              <a:off x="8839200" y="600908"/>
              <a:ext cx="609600" cy="23729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0" name="CaixaDeTexto 9"/>
            <p:cNvSpPr txBox="1"/>
            <p:nvPr/>
          </p:nvSpPr>
          <p:spPr>
            <a:xfrm>
              <a:off x="2667000" y="405825"/>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1980</a:t>
              </a:r>
            </a:p>
          </p:txBody>
        </p:sp>
        <p:sp>
          <p:nvSpPr>
            <p:cNvPr id="13" name="CaixaDeTexto 12"/>
            <p:cNvSpPr txBox="1"/>
            <p:nvPr/>
          </p:nvSpPr>
          <p:spPr>
            <a:xfrm>
              <a:off x="8624887" y="396300"/>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2000</a:t>
              </a:r>
            </a:p>
          </p:txBody>
        </p:sp>
      </p:grpSp>
      <p:sp>
        <p:nvSpPr>
          <p:cNvPr id="6" name="CaixaDeTexto 5">
            <a:extLst>
              <a:ext uri="{FF2B5EF4-FFF2-40B4-BE49-F238E27FC236}">
                <a16:creationId xmlns:a16="http://schemas.microsoft.com/office/drawing/2014/main" id="{E7E45A53-BD24-4675-AD34-D94D72F0C9FA}"/>
              </a:ext>
            </a:extLst>
          </p:cNvPr>
          <p:cNvSpPr txBox="1"/>
          <p:nvPr/>
        </p:nvSpPr>
        <p:spPr>
          <a:xfrm>
            <a:off x="4648200" y="5969913"/>
            <a:ext cx="1295400" cy="430887"/>
          </a:xfrm>
          <a:prstGeom prst="rect">
            <a:avLst/>
          </a:prstGeom>
          <a:noFill/>
        </p:spPr>
        <p:txBody>
          <a:bodyPr wrap="square" rtlCol="0">
            <a:spAutoFit/>
          </a:bodyPr>
          <a:lstStyle/>
          <a:p>
            <a:pPr algn="ctr"/>
            <a:r>
              <a:rPr lang="pt-BR" sz="2200" b="0" dirty="0">
                <a:solidFill>
                  <a:schemeClr val="bg2">
                    <a:lumMod val="50000"/>
                  </a:schemeClr>
                </a:solidFill>
                <a:latin typeface="Arial" panose="020B0604020202020204" pitchFamily="34" charset="0"/>
              </a:rPr>
              <a:t>Milhares</a:t>
            </a:r>
          </a:p>
        </p:txBody>
      </p:sp>
    </p:spTree>
    <p:extLst>
      <p:ext uri="{BB962C8B-B14F-4D97-AF65-F5344CB8AC3E}">
        <p14:creationId xmlns:p14="http://schemas.microsoft.com/office/powerpoint/2010/main" val="2418967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0" y="-76200"/>
            <a:ext cx="12192000" cy="6934200"/>
            <a:chOff x="0" y="-76200"/>
            <a:chExt cx="12192000" cy="6934200"/>
          </a:xfrm>
        </p:grpSpPr>
        <p:pic>
          <p:nvPicPr>
            <p:cNvPr id="5" name="Imagem 4"/>
            <p:cNvPicPr>
              <a:picLocks noChangeAspect="1"/>
            </p:cNvPicPr>
            <p:nvPr/>
          </p:nvPicPr>
          <p:blipFill>
            <a:blip r:embed="rId2"/>
            <a:stretch>
              <a:fillRect/>
            </a:stretch>
          </p:blipFill>
          <p:spPr>
            <a:xfrm>
              <a:off x="8818" y="542925"/>
              <a:ext cx="12183182" cy="6315075"/>
            </a:xfrm>
            <a:prstGeom prst="rect">
              <a:avLst/>
            </a:prstGeom>
            <a:ln w="28575">
              <a:solidFill>
                <a:schemeClr val="tx1"/>
              </a:solidFill>
            </a:ln>
          </p:spPr>
        </p:pic>
        <p:sp>
          <p:nvSpPr>
            <p:cNvPr id="6" name="Retângulo 5"/>
            <p:cNvSpPr/>
            <p:nvPr/>
          </p:nvSpPr>
          <p:spPr bwMode="auto">
            <a:xfrm>
              <a:off x="0" y="-76200"/>
              <a:ext cx="12192000" cy="609600"/>
            </a:xfrm>
            <a:prstGeom prst="rect">
              <a:avLst/>
            </a:prstGeom>
            <a:solidFill>
              <a:schemeClr val="accent1">
                <a:lumMod val="20000"/>
                <a:lumOff val="8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7" name="CaixaDeTexto 6"/>
            <p:cNvSpPr txBox="1"/>
            <p:nvPr/>
          </p:nvSpPr>
          <p:spPr>
            <a:xfrm>
              <a:off x="3733800" y="-76200"/>
              <a:ext cx="5562600" cy="677108"/>
            </a:xfrm>
            <a:prstGeom prst="rect">
              <a:avLst/>
            </a:prstGeom>
            <a:noFill/>
          </p:spPr>
          <p:txBody>
            <a:bodyPr wrap="square" rtlCol="0">
              <a:spAutoFit/>
            </a:bodyPr>
            <a:lstStyle/>
            <a:p>
              <a:r>
                <a:rPr lang="pt-BR" sz="3800" b="1" dirty="0">
                  <a:solidFill>
                    <a:schemeClr val="tx1"/>
                  </a:solidFill>
                  <a:latin typeface="Calibri" panose="020F0502020204030204" pitchFamily="34" charset="0"/>
                  <a:cs typeface="Calibri" panose="020F0502020204030204" pitchFamily="34" charset="0"/>
                </a:rPr>
                <a:t>Pirâmides Etárias no Brasil</a:t>
              </a:r>
            </a:p>
          </p:txBody>
        </p:sp>
        <p:sp>
          <p:nvSpPr>
            <p:cNvPr id="8" name="Retângulo 7"/>
            <p:cNvSpPr/>
            <p:nvPr/>
          </p:nvSpPr>
          <p:spPr bwMode="auto">
            <a:xfrm>
              <a:off x="2895600" y="609599"/>
              <a:ext cx="609600" cy="276225"/>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9" name="Retângulo 8"/>
            <p:cNvSpPr/>
            <p:nvPr/>
          </p:nvSpPr>
          <p:spPr bwMode="auto">
            <a:xfrm>
              <a:off x="8915400" y="600908"/>
              <a:ext cx="609600" cy="237292"/>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10" name="CaixaDeTexto 9"/>
            <p:cNvSpPr txBox="1"/>
            <p:nvPr/>
          </p:nvSpPr>
          <p:spPr>
            <a:xfrm>
              <a:off x="2743200" y="396300"/>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2030</a:t>
              </a:r>
            </a:p>
          </p:txBody>
        </p:sp>
        <p:sp>
          <p:nvSpPr>
            <p:cNvPr id="11" name="CaixaDeTexto 10"/>
            <p:cNvSpPr txBox="1"/>
            <p:nvPr/>
          </p:nvSpPr>
          <p:spPr>
            <a:xfrm>
              <a:off x="8777287" y="396300"/>
              <a:ext cx="1052513" cy="594300"/>
            </a:xfrm>
            <a:prstGeom prst="rect">
              <a:avLst/>
            </a:prstGeom>
            <a:noFill/>
          </p:spPr>
          <p:txBody>
            <a:bodyPr wrap="square" rtlCol="0">
              <a:spAutoFit/>
            </a:bodyPr>
            <a:lstStyle/>
            <a:p>
              <a:r>
                <a:rPr lang="pt-BR" sz="3200" dirty="0">
                  <a:solidFill>
                    <a:schemeClr val="tx1"/>
                  </a:solidFill>
                  <a:latin typeface="Calibri" panose="020F0502020204030204" pitchFamily="34" charset="0"/>
                  <a:cs typeface="Calibri" panose="020F0502020204030204" pitchFamily="34" charset="0"/>
                </a:rPr>
                <a:t>2050</a:t>
              </a:r>
            </a:p>
          </p:txBody>
        </p:sp>
      </p:grpSp>
    </p:spTree>
    <p:extLst>
      <p:ext uri="{BB962C8B-B14F-4D97-AF65-F5344CB8AC3E}">
        <p14:creationId xmlns:p14="http://schemas.microsoft.com/office/powerpoint/2010/main" val="10704536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219200"/>
            <a:ext cx="11734800" cy="3886200"/>
          </a:xfrm>
        </p:spPr>
        <p:txBody>
          <a:bodyPr/>
          <a:lstStyle/>
          <a:p>
            <a:pPr algn="just">
              <a:buClrTx/>
              <a:buFont typeface="Arial" panose="020B0604020202020204" pitchFamily="34" charset="0"/>
              <a:buChar char="•"/>
            </a:pPr>
            <a:r>
              <a:rPr lang="pt-BR" sz="3800" dirty="0">
                <a:latin typeface="Calibri" panose="020F0502020204030204" pitchFamily="34" charset="0"/>
                <a:cs typeface="Calibri" panose="020F0502020204030204" pitchFamily="34" charset="0"/>
              </a:rPr>
              <a:t>Mesmo com a maior formalização no mercado de trabalho durante algum período das últimas décadas e três reformas parciais no sistema, que evitaram uma queda relação contribuinte/beneficiário, as previsões são dramáticas.</a:t>
            </a:r>
          </a:p>
          <a:p>
            <a:pPr algn="just">
              <a:buClrTx/>
              <a:buFont typeface="Arial" panose="020B0604020202020204" pitchFamily="34" charset="0"/>
              <a:buChar char="•"/>
            </a:pPr>
            <a:endParaRPr lang="pt-BR" sz="6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r>
              <a:rPr lang="pt-BR" sz="3800" dirty="0">
                <a:latin typeface="Calibri" panose="020F0502020204030204" pitchFamily="34" charset="0"/>
                <a:cs typeface="Calibri" panose="020F0502020204030204" pitchFamily="34" charset="0"/>
              </a:rPr>
              <a:t>Essa relação, que correspondia a 3,24 na década de 90, deve atingir 1,76 em 2050.</a:t>
            </a:r>
          </a:p>
        </p:txBody>
      </p:sp>
      <p:sp>
        <p:nvSpPr>
          <p:cNvPr id="4" name="Título 1">
            <a:extLst>
              <a:ext uri="{FF2B5EF4-FFF2-40B4-BE49-F238E27FC236}">
                <a16:creationId xmlns:a16="http://schemas.microsoft.com/office/drawing/2014/main" id="{564E079A-E0FE-4970-99A5-383681169AF4}"/>
              </a:ext>
            </a:extLst>
          </p:cNvPr>
          <p:cNvSpPr>
            <a:spLocks noGrp="1"/>
          </p:cNvSpPr>
          <p:nvPr>
            <p:ph type="title"/>
          </p:nvPr>
        </p:nvSpPr>
        <p:spPr>
          <a:xfrm>
            <a:off x="76200" y="76200"/>
            <a:ext cx="12344400" cy="1371600"/>
          </a:xfrm>
        </p:spPr>
        <p:txBody>
          <a:bodyPr/>
          <a:lstStyle/>
          <a:p>
            <a:pPr algn="l"/>
            <a:r>
              <a:rPr lang="pt-BR" altLang="en-US" sz="3800" b="1" dirty="0">
                <a:solidFill>
                  <a:schemeClr val="tx1"/>
                </a:solidFill>
                <a:latin typeface="Arial" panose="020B0604020202020204" pitchFamily="34" charset="0"/>
                <a:cs typeface="Arial" panose="020B0604020202020204" pitchFamily="34" charset="0"/>
              </a:rPr>
              <a:t>Características do Regime Previdenciário Brasileiro</a:t>
            </a:r>
            <a:endParaRPr lang="en-US" alt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374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2466" name="Título 1"/>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62467" name="Espaço Reservado para Conteúdo 2"/>
          <p:cNvSpPr>
            <a:spLocks noGrp="1"/>
          </p:cNvSpPr>
          <p:nvPr>
            <p:ph idx="1"/>
          </p:nvPr>
        </p:nvSpPr>
        <p:spPr>
          <a:xfrm>
            <a:off x="228600" y="1143000"/>
            <a:ext cx="11658600" cy="38862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FHC 1 (1998)</a:t>
            </a:r>
          </a:p>
          <a:p>
            <a:pPr algn="just">
              <a:buClrTx/>
              <a:buFont typeface="Arial" panose="020B0604020202020204" pitchFamily="34" charset="0"/>
              <a:buChar char="•"/>
            </a:pPr>
            <a:endParaRPr lang="pt-BR" altLang="en-US" sz="4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Idade mínima para os novos entrantes do funcionalismo público de 60 e 55 anos, para homens e mulheres, respectivamente.</a:t>
            </a:r>
          </a:p>
          <a:p>
            <a:pPr lvl="1" algn="just">
              <a:buClrTx/>
              <a:buFont typeface="Arial" panose="020B0604020202020204" pitchFamily="34" charset="0"/>
              <a:buChar char="•"/>
            </a:pPr>
            <a:endParaRPr lang="pt-BR" altLang="en-US" sz="2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“Pedágio”, na forma de 20% de acréscimo de tempo remanescente para a aposentadoria por tempo de contribuição no setor público.</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anim calcmode="lin" valueType="num">
                                      <p:cBhvr additive="base">
                                        <p:cTn id="11"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anim calcmode="lin" valueType="num">
                                      <p:cBhvr additive="base">
                                        <p:cTn id="15"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E76148D1-B139-F739-1977-1406D87995C5}"/>
              </a:ext>
            </a:extLst>
          </p:cNvPr>
          <p:cNvSpPr txBox="1">
            <a:spLocks/>
          </p:cNvSpPr>
          <p:nvPr/>
        </p:nvSpPr>
        <p:spPr>
          <a:xfrm>
            <a:off x="191344" y="457200"/>
            <a:ext cx="11836533" cy="4351338"/>
          </a:xfrm>
          <a:prstGeom prst="rect">
            <a:avLst/>
          </a:prstGeom>
        </p:spPr>
        <p:txBody>
          <a:bodyPr/>
          <a:lstStyle>
            <a:lvl1pPr marL="402632" indent="-402632" algn="l" rtl="0" eaLnBrk="1" fontAlgn="base" hangingPunct="1">
              <a:spcBef>
                <a:spcPct val="20000"/>
              </a:spcBef>
              <a:spcAft>
                <a:spcPct val="0"/>
              </a:spcAft>
              <a:buChar char="•"/>
              <a:defRPr sz="3612">
                <a:solidFill>
                  <a:schemeClr val="tx1"/>
                </a:solidFill>
                <a:latin typeface="+mn-lt"/>
                <a:ea typeface="+mn-ea"/>
                <a:cs typeface="+mn-cs"/>
              </a:defRPr>
            </a:lvl1pPr>
            <a:lvl2pPr marL="873364" indent="-335726" algn="l" rtl="0" eaLnBrk="1" fontAlgn="base" hangingPunct="1">
              <a:spcBef>
                <a:spcPct val="20000"/>
              </a:spcBef>
              <a:spcAft>
                <a:spcPct val="0"/>
              </a:spcAft>
              <a:buChar char="–"/>
              <a:defRPr sz="3236">
                <a:solidFill>
                  <a:schemeClr val="tx1"/>
                </a:solidFill>
                <a:latin typeface="+mn-lt"/>
              </a:defRPr>
            </a:lvl2pPr>
            <a:lvl3pPr marL="1342902" indent="-267625" algn="l" rtl="0" eaLnBrk="1" fontAlgn="base" hangingPunct="1">
              <a:spcBef>
                <a:spcPct val="20000"/>
              </a:spcBef>
              <a:spcAft>
                <a:spcPct val="0"/>
              </a:spcAft>
              <a:buChar char="•"/>
              <a:defRPr sz="2860">
                <a:solidFill>
                  <a:schemeClr val="tx1"/>
                </a:solidFill>
                <a:latin typeface="+mn-lt"/>
              </a:defRPr>
            </a:lvl3pPr>
            <a:lvl4pPr marL="1880540" indent="-267625" algn="l" rtl="0" eaLnBrk="1" fontAlgn="base" hangingPunct="1">
              <a:spcBef>
                <a:spcPct val="20000"/>
              </a:spcBef>
              <a:spcAft>
                <a:spcPct val="0"/>
              </a:spcAft>
              <a:buChar char="–"/>
              <a:defRPr sz="2333">
                <a:solidFill>
                  <a:schemeClr val="tx1"/>
                </a:solidFill>
                <a:latin typeface="+mn-lt"/>
              </a:defRPr>
            </a:lvl4pPr>
            <a:lvl5pPr marL="2418179" indent="-267625" algn="l" rtl="0" eaLnBrk="1" fontAlgn="base" hangingPunct="1">
              <a:spcBef>
                <a:spcPct val="20000"/>
              </a:spcBef>
              <a:spcAft>
                <a:spcPct val="0"/>
              </a:spcAft>
              <a:buChar char="»"/>
              <a:defRPr sz="2333">
                <a:solidFill>
                  <a:schemeClr val="tx1"/>
                </a:solidFill>
                <a:latin typeface="+mn-lt"/>
              </a:defRPr>
            </a:lvl5pPr>
            <a:lvl6pPr marL="2956019" indent="-268729" algn="l" rtl="0" eaLnBrk="1" fontAlgn="base" hangingPunct="1">
              <a:spcBef>
                <a:spcPct val="20000"/>
              </a:spcBef>
              <a:spcAft>
                <a:spcPct val="0"/>
              </a:spcAft>
              <a:buChar char="»"/>
              <a:defRPr sz="2370">
                <a:solidFill>
                  <a:schemeClr val="tx1"/>
                </a:solidFill>
                <a:latin typeface="+mn-lt"/>
              </a:defRPr>
            </a:lvl6pPr>
            <a:lvl7pPr marL="3493477" indent="-268729" algn="l" rtl="0" eaLnBrk="1" fontAlgn="base" hangingPunct="1">
              <a:spcBef>
                <a:spcPct val="20000"/>
              </a:spcBef>
              <a:spcAft>
                <a:spcPct val="0"/>
              </a:spcAft>
              <a:buChar char="»"/>
              <a:defRPr sz="2370">
                <a:solidFill>
                  <a:schemeClr val="tx1"/>
                </a:solidFill>
                <a:latin typeface="+mn-lt"/>
              </a:defRPr>
            </a:lvl7pPr>
            <a:lvl8pPr marL="4030935" indent="-268729" algn="l" rtl="0" eaLnBrk="1" fontAlgn="base" hangingPunct="1">
              <a:spcBef>
                <a:spcPct val="20000"/>
              </a:spcBef>
              <a:spcAft>
                <a:spcPct val="0"/>
              </a:spcAft>
              <a:buChar char="»"/>
              <a:defRPr sz="2370">
                <a:solidFill>
                  <a:schemeClr val="tx1"/>
                </a:solidFill>
                <a:latin typeface="+mn-lt"/>
              </a:defRPr>
            </a:lvl8pPr>
            <a:lvl9pPr marL="4568393" indent="-268729" algn="l" rtl="0" eaLnBrk="1" fontAlgn="base" hangingPunct="1">
              <a:spcBef>
                <a:spcPct val="20000"/>
              </a:spcBef>
              <a:spcAft>
                <a:spcPct val="0"/>
              </a:spcAft>
              <a:buChar char="»"/>
              <a:defRPr sz="2370">
                <a:solidFill>
                  <a:schemeClr val="tx1"/>
                </a:solidFill>
                <a:latin typeface="+mn-lt"/>
              </a:defRPr>
            </a:lvl9pPr>
          </a:lstStyle>
          <a:p>
            <a:pPr algn="just"/>
            <a:r>
              <a:rPr lang="pt-BR" sz="3400" b="1" kern="0">
                <a:latin typeface="Arial" panose="020B0604020202020204" pitchFamily="34" charset="0"/>
                <a:cs typeface="Arial" panose="020B0604020202020204" pitchFamily="34" charset="0"/>
              </a:rPr>
              <a:t>Conclusão:</a:t>
            </a:r>
          </a:p>
          <a:p>
            <a:pPr algn="just"/>
            <a:endParaRPr lang="pt-BR" sz="600" b="1" kern="0">
              <a:latin typeface="Arial" panose="020B0604020202020204" pitchFamily="34" charset="0"/>
              <a:cs typeface="Arial" panose="020B0604020202020204" pitchFamily="34" charset="0"/>
            </a:endParaRPr>
          </a:p>
          <a:p>
            <a:pPr algn="just"/>
            <a:r>
              <a:rPr lang="pt-BR" sz="3000" b="0" kern="0">
                <a:latin typeface="Arial" panose="020B0604020202020204" pitchFamily="34" charset="0"/>
                <a:cs typeface="Arial" panose="020B0604020202020204" pitchFamily="34" charset="0"/>
              </a:rPr>
              <a:t>Se os agentes econômicos percebem que esse comportamento da política fiscal é insustentável, ou seja, sabem que, em algum momento, o financiamento será inflacionista, teremos uma expectativa de inflação mais alta, que pode se traduzir em uma inflação corrente mais alta.</a:t>
            </a:r>
          </a:p>
          <a:p>
            <a:pPr algn="just"/>
            <a:endParaRPr lang="pt-BR" sz="600" b="0" kern="0">
              <a:latin typeface="Arial" panose="020B0604020202020204" pitchFamily="34" charset="0"/>
              <a:cs typeface="Arial" panose="020B0604020202020204" pitchFamily="34" charset="0"/>
            </a:endParaRPr>
          </a:p>
          <a:p>
            <a:pPr algn="just"/>
            <a:r>
              <a:rPr lang="pt-BR" sz="3000" b="0" kern="0">
                <a:latin typeface="Arial" panose="020B0604020202020204" pitchFamily="34" charset="0"/>
                <a:cs typeface="Arial" panose="020B0604020202020204" pitchFamily="34" charset="0"/>
              </a:rPr>
              <a:t>Muitas vezes utilizamos o termo </a:t>
            </a:r>
            <a:r>
              <a:rPr lang="pt-BR" sz="3000" b="1" kern="0">
                <a:latin typeface="Arial" panose="020B0604020202020204" pitchFamily="34" charset="0"/>
                <a:cs typeface="Arial" panose="020B0604020202020204" pitchFamily="34" charset="0"/>
              </a:rPr>
              <a:t>“Dominância fiscal” </a:t>
            </a:r>
            <a:r>
              <a:rPr lang="pt-BR" sz="3000" b="0" kern="0">
                <a:latin typeface="Arial" panose="020B0604020202020204" pitchFamily="34" charset="0"/>
                <a:cs typeface="Arial" panose="020B0604020202020204" pitchFamily="34" charset="0"/>
              </a:rPr>
              <a:t>para descrever a situação em que o governo não consegue gerar receita, por meio de tributos, suficientes para financiar seus gastos. Nesse caso, em algum momento, se fará necessário o financiamento das despesas públicas via senhoriagem. </a:t>
            </a:r>
            <a:endParaRPr lang="pt-BR" sz="30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6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228600" y="914400"/>
            <a:ext cx="11658600" cy="3886200"/>
          </a:xfrm>
        </p:spPr>
        <p:txBody>
          <a:bodyPr/>
          <a:lstStyle/>
          <a:p>
            <a:pPr lvl="1" algn="just">
              <a:buClrTx/>
              <a:buFont typeface="Arial" panose="020B0604020202020204" pitchFamily="34" charset="0"/>
              <a:buChar char="•"/>
            </a:pPr>
            <a:endParaRPr lang="pt-BR" altLang="en-US" sz="400" dirty="0"/>
          </a:p>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FHC 2 (2002)</a:t>
            </a:r>
          </a:p>
          <a:p>
            <a:pPr algn="just">
              <a:buClrTx/>
              <a:buFont typeface="Arial" panose="020B0604020202020204" pitchFamily="34" charset="0"/>
              <a:buChar char="•"/>
            </a:pPr>
            <a:endParaRPr lang="pt-BR" altLang="en-US" sz="4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Criação do fator previdenciário: no INSS o valor da aposentadoria por tempo de contribuição passa a depender da multiplicação da média dos 80% maiores salários de contribuição do indivíduo na ativa, por um fator previdenciário, tanto menor quanto menores forem a idade de aposentadoria e o número de anos de contribuição.</a:t>
            </a:r>
          </a:p>
        </p:txBody>
      </p:sp>
    </p:spTree>
    <p:extLst>
      <p:ext uri="{BB962C8B-B14F-4D97-AF65-F5344CB8AC3E}">
        <p14:creationId xmlns:p14="http://schemas.microsoft.com/office/powerpoint/2010/main" val="346631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B16AF28-6054-4A73-9BBB-A1E9D5A9E46B}"/>
              </a:ext>
            </a:extLst>
          </p:cNvPr>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a:extLst>
              <a:ext uri="{FF2B5EF4-FFF2-40B4-BE49-F238E27FC236}">
                <a16:creationId xmlns:a16="http://schemas.microsoft.com/office/drawing/2014/main" id="{14E0962C-F436-4FB2-B976-DE62541B7FAC}"/>
              </a:ext>
            </a:extLst>
          </p:cNvPr>
          <p:cNvSpPr>
            <a:spLocks noGrp="1"/>
          </p:cNvSpPr>
          <p:nvPr>
            <p:ph idx="1"/>
          </p:nvPr>
        </p:nvSpPr>
        <p:spPr>
          <a:xfrm>
            <a:off x="228600" y="1219200"/>
            <a:ext cx="11734800" cy="3886200"/>
          </a:xfrm>
        </p:spPr>
        <p:txBody>
          <a:bodyPr/>
          <a:lstStyle/>
          <a:p>
            <a:pPr algn="just">
              <a:buFont typeface="Arial" panose="020B0604020202020204" pitchFamily="34" charset="0"/>
              <a:buChar char="•"/>
            </a:pPr>
            <a:r>
              <a:rPr lang="pt-BR" sz="3800" dirty="0">
                <a:latin typeface="Calibri" panose="020F0502020204030204" pitchFamily="34" charset="0"/>
                <a:cs typeface="Calibri" panose="020F0502020204030204" pitchFamily="34" charset="0"/>
              </a:rPr>
              <a:t>De acordo com a </a:t>
            </a:r>
            <a:r>
              <a:rPr lang="pt-BR" sz="3800" b="1" dirty="0">
                <a:latin typeface="Calibri" panose="020F0502020204030204" pitchFamily="34" charset="0"/>
                <a:cs typeface="Calibri" panose="020F0502020204030204" pitchFamily="34" charset="0"/>
              </a:rPr>
              <a:t>Lei 13.183/2015</a:t>
            </a:r>
            <a:r>
              <a:rPr lang="pt-BR" sz="3800" dirty="0">
                <a:latin typeface="Calibri" panose="020F0502020204030204" pitchFamily="34" charset="0"/>
                <a:cs typeface="Calibri" panose="020F0502020204030204" pitchFamily="34" charset="0"/>
              </a:rPr>
              <a:t>, até 30 de dezembro 2018, para se aposentar por tempo de contribuição, </a:t>
            </a:r>
            <a:r>
              <a:rPr lang="pt-BR" sz="3800" b="1" dirty="0">
                <a:latin typeface="Calibri" panose="020F0502020204030204" pitchFamily="34" charset="0"/>
                <a:cs typeface="Calibri" panose="020F0502020204030204" pitchFamily="34" charset="0"/>
              </a:rPr>
              <a:t>sem incidência do fator previdenciário</a:t>
            </a:r>
            <a:r>
              <a:rPr lang="pt-BR" sz="3800" dirty="0">
                <a:latin typeface="Calibri" panose="020F0502020204030204" pitchFamily="34" charset="0"/>
                <a:cs typeface="Calibri" panose="020F0502020204030204" pitchFamily="34" charset="0"/>
              </a:rPr>
              <a:t>, o segurado terá de somar 85 pontos, se mulher, e 95 pontos, se homem.</a:t>
            </a:r>
          </a:p>
          <a:p>
            <a:pPr algn="just">
              <a:buFont typeface="Arial" panose="020B0604020202020204" pitchFamily="34" charset="0"/>
              <a:buChar char="•"/>
            </a:pPr>
            <a:endParaRPr lang="pt-BR" sz="60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pt-BR" sz="3800" dirty="0">
                <a:latin typeface="Calibri" panose="020F0502020204030204" pitchFamily="34" charset="0"/>
                <a:cs typeface="Calibri" panose="020F0502020204030204" pitchFamily="34" charset="0"/>
              </a:rPr>
              <a:t>A partir de </a:t>
            </a:r>
            <a:r>
              <a:rPr lang="pt-BR" sz="3800" b="1" dirty="0">
                <a:latin typeface="Calibri" panose="020F0502020204030204" pitchFamily="34" charset="0"/>
                <a:cs typeface="Calibri" panose="020F0502020204030204" pitchFamily="34" charset="0"/>
              </a:rPr>
              <a:t>31 de dezembro de 2018</a:t>
            </a:r>
            <a:r>
              <a:rPr lang="pt-BR" sz="3800" dirty="0">
                <a:latin typeface="Calibri" panose="020F0502020204030204" pitchFamily="34" charset="0"/>
                <a:cs typeface="Calibri" panose="020F0502020204030204" pitchFamily="34" charset="0"/>
              </a:rPr>
              <a:t>, para afastar o uso do fator, a soma da idade e do tempo de contribuição terá de ser 86, se mulher, e 96, se homem.</a:t>
            </a:r>
          </a:p>
          <a:p>
            <a:pPr lvl="1" algn="just">
              <a:buClrTx/>
              <a:buFont typeface="Arial" panose="020B0604020202020204" pitchFamily="34" charset="0"/>
              <a:buChar char="•"/>
            </a:pPr>
            <a:endParaRPr lang="pt-BR" altLang="en-US" sz="3800" dirty="0">
              <a:latin typeface="Calibri" panose="020F0502020204030204" pitchFamily="34" charset="0"/>
              <a:cs typeface="Calibri" panose="020F0502020204030204" pitchFamily="34" charset="0"/>
            </a:endParaRPr>
          </a:p>
          <a:p>
            <a:pPr algn="just">
              <a:buClrTx/>
              <a:buFont typeface="Arial" panose="020B0604020202020204" pitchFamily="34" charset="0"/>
              <a:buChar char="•"/>
            </a:pPr>
            <a:endParaRPr lang="en-US" altLang="en-US"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8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3491" name="Espaço Reservado para Conteúdo 2"/>
          <p:cNvSpPr>
            <a:spLocks noGrp="1"/>
          </p:cNvSpPr>
          <p:nvPr>
            <p:ph idx="1"/>
          </p:nvPr>
        </p:nvSpPr>
        <p:spPr>
          <a:xfrm>
            <a:off x="228599" y="990600"/>
            <a:ext cx="11644313" cy="3886200"/>
          </a:xfrm>
        </p:spPr>
        <p:txBody>
          <a:bodyPr/>
          <a:lstStyle/>
          <a:p>
            <a:pPr algn="just">
              <a:buClrTx/>
              <a:buFont typeface="Arial" panose="020B0604020202020204" pitchFamily="34" charset="0"/>
              <a:buChar char="•"/>
            </a:pPr>
            <a:r>
              <a:rPr lang="pt-BR" altLang="en-US" sz="4000" b="1" dirty="0">
                <a:latin typeface="Calibri" panose="020F0502020204030204" pitchFamily="34" charset="0"/>
                <a:cs typeface="Calibri" panose="020F0502020204030204" pitchFamily="34" charset="0"/>
              </a:rPr>
              <a:t>Lula (2003)</a:t>
            </a:r>
          </a:p>
          <a:p>
            <a:pPr algn="just">
              <a:buClrTx/>
              <a:buFont typeface="Arial" panose="020B0604020202020204" pitchFamily="34" charset="0"/>
              <a:buChar char="•"/>
            </a:pPr>
            <a:endParaRPr lang="pt-BR" altLang="en-US" sz="4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Antecipação da vigência da idade mínima para a aposentadoria aprovada no governo anterior (passa a ser válida para todos os servidores).</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Taxação dos servidores públicos inativos (11% da parcela do salário que excedesse o teto contributivo do INSS).</a:t>
            </a:r>
          </a:p>
          <a:p>
            <a:pPr lvl="1" algn="just">
              <a:buClrTx/>
              <a:buFont typeface="Arial" panose="020B0604020202020204" pitchFamily="34" charset="0"/>
              <a:buChar char="•"/>
            </a:pPr>
            <a:r>
              <a:rPr lang="pt-BR" altLang="en-US" sz="3800" dirty="0">
                <a:latin typeface="Calibri" panose="020F0502020204030204" pitchFamily="34" charset="0"/>
                <a:cs typeface="Calibri" panose="020F0502020204030204" pitchFamily="34" charset="0"/>
              </a:rPr>
              <a:t>Aposentadoria integral do funcionalismo público dependendo de um número maior de anos no cargo.</a:t>
            </a:r>
          </a:p>
        </p:txBody>
      </p:sp>
      <p:sp>
        <p:nvSpPr>
          <p:cNvPr id="6" name="Título 1"/>
          <p:cNvSpPr>
            <a:spLocks noGrp="1"/>
          </p:cNvSpPr>
          <p:nvPr>
            <p:ph type="title"/>
          </p:nvPr>
        </p:nvSpPr>
        <p:spPr>
          <a:xfrm>
            <a:off x="1676400" y="0"/>
            <a:ext cx="8458200" cy="1371600"/>
          </a:xfrm>
        </p:spPr>
        <p:txBody>
          <a:bodyPr/>
          <a:lstStyle/>
          <a:p>
            <a:pPr algn="ctr"/>
            <a:r>
              <a:rPr lang="pt-BR" altLang="en-US" sz="4800" b="1" dirty="0">
                <a:solidFill>
                  <a:schemeClr val="tx1"/>
                </a:solidFill>
                <a:latin typeface="Calibri" panose="020F0502020204030204" pitchFamily="34" charset="0"/>
                <a:cs typeface="Calibri" panose="020F0502020204030204" pitchFamily="34" charset="0"/>
              </a:rPr>
              <a:t>As Reformas Parciais</a:t>
            </a:r>
            <a:endParaRPr lang="en-US" altLang="en-US" sz="48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anim calcmode="lin" valueType="num">
                                      <p:cBhvr additive="base">
                                        <p:cTn id="11"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49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anim calcmode="lin" valueType="num">
                                      <p:cBhvr additive="base">
                                        <p:cTn id="1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349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anim calcmode="lin" valueType="num">
                                      <p:cBhvr additive="base">
                                        <p:cTn id="19"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45B07-8F59-4EB4-9329-79C134F47909}"/>
              </a:ext>
            </a:extLst>
          </p:cNvPr>
          <p:cNvSpPr>
            <a:spLocks noGrp="1"/>
          </p:cNvSpPr>
          <p:nvPr>
            <p:ph type="title"/>
          </p:nvPr>
        </p:nvSpPr>
        <p:spPr>
          <a:xfrm>
            <a:off x="152400" y="0"/>
            <a:ext cx="11887199" cy="1143202"/>
          </a:xfrm>
        </p:spPr>
        <p:txBody>
          <a:bodyPr/>
          <a:lstStyle/>
          <a:p>
            <a:r>
              <a:rPr lang="pt-BR" sz="3800" b="1" dirty="0">
                <a:latin typeface="Calibri" panose="020F0502020204030204" pitchFamily="34" charset="0"/>
                <a:cs typeface="Calibri" panose="020F0502020204030204" pitchFamily="34" charset="0"/>
              </a:rPr>
              <a:t>Arrecadação Líquida, Despesa de Déficit – RGPS (% PIB)</a:t>
            </a:r>
          </a:p>
        </p:txBody>
      </p:sp>
      <p:pic>
        <p:nvPicPr>
          <p:cNvPr id="4" name="Imagem 3">
            <a:extLst>
              <a:ext uri="{FF2B5EF4-FFF2-40B4-BE49-F238E27FC236}">
                <a16:creationId xmlns:a16="http://schemas.microsoft.com/office/drawing/2014/main" id="{070EDE01-0E0F-4405-BF57-688B6752361F}"/>
              </a:ext>
            </a:extLst>
          </p:cNvPr>
          <p:cNvPicPr>
            <a:picLocks noChangeAspect="1"/>
          </p:cNvPicPr>
          <p:nvPr/>
        </p:nvPicPr>
        <p:blipFill>
          <a:blip r:embed="rId2"/>
          <a:stretch>
            <a:fillRect/>
          </a:stretch>
        </p:blipFill>
        <p:spPr>
          <a:xfrm>
            <a:off x="1" y="928688"/>
            <a:ext cx="12192000" cy="5943600"/>
          </a:xfrm>
          <a:prstGeom prst="rect">
            <a:avLst/>
          </a:prstGeom>
        </p:spPr>
      </p:pic>
      <p:sp>
        <p:nvSpPr>
          <p:cNvPr id="5" name="Retângulo 4">
            <a:extLst>
              <a:ext uri="{FF2B5EF4-FFF2-40B4-BE49-F238E27FC236}">
                <a16:creationId xmlns:a16="http://schemas.microsoft.com/office/drawing/2014/main" id="{A495D388-D073-4A6D-BAE5-4454A0760541}"/>
              </a:ext>
            </a:extLst>
          </p:cNvPr>
          <p:cNvSpPr/>
          <p:nvPr/>
        </p:nvSpPr>
        <p:spPr bwMode="auto">
          <a:xfrm>
            <a:off x="0" y="314325"/>
            <a:ext cx="12191999" cy="6543675"/>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7" name="Conector reto 6">
            <a:extLst>
              <a:ext uri="{FF2B5EF4-FFF2-40B4-BE49-F238E27FC236}">
                <a16:creationId xmlns:a16="http://schemas.microsoft.com/office/drawing/2014/main" id="{0F05EA5D-196A-4736-BB9E-064B0CE0B1D8}"/>
              </a:ext>
            </a:extLst>
          </p:cNvPr>
          <p:cNvCxnSpPr/>
          <p:nvPr/>
        </p:nvCxnSpPr>
        <p:spPr bwMode="auto">
          <a:xfrm>
            <a:off x="0" y="914400"/>
            <a:ext cx="1219199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Retângulo 2">
            <a:extLst>
              <a:ext uri="{FF2B5EF4-FFF2-40B4-BE49-F238E27FC236}">
                <a16:creationId xmlns:a16="http://schemas.microsoft.com/office/drawing/2014/main" id="{EBE2305A-B12C-4241-9514-0C55E2BDC766}"/>
              </a:ext>
            </a:extLst>
          </p:cNvPr>
          <p:cNvSpPr/>
          <p:nvPr/>
        </p:nvSpPr>
        <p:spPr bwMode="auto">
          <a:xfrm>
            <a:off x="8991600" y="314325"/>
            <a:ext cx="2743200" cy="557213"/>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8" name="Retângulo 7">
            <a:extLst>
              <a:ext uri="{FF2B5EF4-FFF2-40B4-BE49-F238E27FC236}">
                <a16:creationId xmlns:a16="http://schemas.microsoft.com/office/drawing/2014/main" id="{65D55211-0A12-43D7-92EE-DFC833D9918B}"/>
              </a:ext>
            </a:extLst>
          </p:cNvPr>
          <p:cNvSpPr/>
          <p:nvPr/>
        </p:nvSpPr>
        <p:spPr bwMode="auto">
          <a:xfrm flipH="1">
            <a:off x="10858500" y="914400"/>
            <a:ext cx="571500" cy="5629274"/>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24102815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7FBB6B-3E84-4E48-B80E-136B3F357267}"/>
              </a:ext>
            </a:extLst>
          </p:cNvPr>
          <p:cNvPicPr>
            <a:picLocks noChangeAspect="1"/>
          </p:cNvPicPr>
          <p:nvPr/>
        </p:nvPicPr>
        <p:blipFill>
          <a:blip r:embed="rId2"/>
          <a:stretch>
            <a:fillRect/>
          </a:stretch>
        </p:blipFill>
        <p:spPr>
          <a:xfrm>
            <a:off x="0" y="840500"/>
            <a:ext cx="12192000" cy="6017499"/>
          </a:xfrm>
          <a:prstGeom prst="rect">
            <a:avLst/>
          </a:prstGeom>
        </p:spPr>
      </p:pic>
      <p:sp>
        <p:nvSpPr>
          <p:cNvPr id="5" name="Título 1">
            <a:extLst>
              <a:ext uri="{FF2B5EF4-FFF2-40B4-BE49-F238E27FC236}">
                <a16:creationId xmlns:a16="http://schemas.microsoft.com/office/drawing/2014/main" id="{119C1C42-536A-4A6B-B8DB-A165566E6683}"/>
              </a:ext>
            </a:extLst>
          </p:cNvPr>
          <p:cNvSpPr>
            <a:spLocks noGrp="1"/>
          </p:cNvSpPr>
          <p:nvPr>
            <p:ph type="title"/>
          </p:nvPr>
        </p:nvSpPr>
        <p:spPr>
          <a:xfrm>
            <a:off x="152400" y="0"/>
            <a:ext cx="11887199" cy="1143202"/>
          </a:xfrm>
        </p:spPr>
        <p:txBody>
          <a:bodyPr/>
          <a:lstStyle/>
          <a:p>
            <a:r>
              <a:rPr lang="pt-BR" sz="3800" b="1" dirty="0">
                <a:latin typeface="Calibri" panose="020F0502020204030204" pitchFamily="34" charset="0"/>
                <a:cs typeface="Calibri" panose="020F0502020204030204" pitchFamily="34" charset="0"/>
              </a:rPr>
              <a:t>Déficit – RPPS Federal (% PIB)</a:t>
            </a:r>
          </a:p>
        </p:txBody>
      </p:sp>
      <p:sp>
        <p:nvSpPr>
          <p:cNvPr id="6" name="Retângulo 5">
            <a:extLst>
              <a:ext uri="{FF2B5EF4-FFF2-40B4-BE49-F238E27FC236}">
                <a16:creationId xmlns:a16="http://schemas.microsoft.com/office/drawing/2014/main" id="{5A61D0E0-8C02-4201-BD1C-0E5965C877E6}"/>
              </a:ext>
            </a:extLst>
          </p:cNvPr>
          <p:cNvSpPr/>
          <p:nvPr/>
        </p:nvSpPr>
        <p:spPr bwMode="auto">
          <a:xfrm>
            <a:off x="0" y="314325"/>
            <a:ext cx="12191999" cy="6543675"/>
          </a:xfrm>
          <a:prstGeom prst="rect">
            <a:avLst/>
          </a:prstGeom>
          <a:no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cxnSp>
        <p:nvCxnSpPr>
          <p:cNvPr id="7" name="Conector reto 6">
            <a:extLst>
              <a:ext uri="{FF2B5EF4-FFF2-40B4-BE49-F238E27FC236}">
                <a16:creationId xmlns:a16="http://schemas.microsoft.com/office/drawing/2014/main" id="{F1A8B06C-9CC4-4542-A0C6-438B788F799A}"/>
              </a:ext>
            </a:extLst>
          </p:cNvPr>
          <p:cNvCxnSpPr/>
          <p:nvPr/>
        </p:nvCxnSpPr>
        <p:spPr bwMode="auto">
          <a:xfrm>
            <a:off x="0" y="914400"/>
            <a:ext cx="1219199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 name="Retângulo 7">
            <a:extLst>
              <a:ext uri="{FF2B5EF4-FFF2-40B4-BE49-F238E27FC236}">
                <a16:creationId xmlns:a16="http://schemas.microsoft.com/office/drawing/2014/main" id="{B05BC175-B066-4F60-86E4-B0DB253217D7}"/>
              </a:ext>
            </a:extLst>
          </p:cNvPr>
          <p:cNvSpPr/>
          <p:nvPr/>
        </p:nvSpPr>
        <p:spPr bwMode="auto">
          <a:xfrm>
            <a:off x="4800600" y="314325"/>
            <a:ext cx="4343400" cy="557213"/>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
        <p:nvSpPr>
          <p:cNvPr id="9" name="Retângulo 8">
            <a:extLst>
              <a:ext uri="{FF2B5EF4-FFF2-40B4-BE49-F238E27FC236}">
                <a16:creationId xmlns:a16="http://schemas.microsoft.com/office/drawing/2014/main" id="{F8BEC7E7-0D90-49C7-82AE-768F16CBC06B}"/>
              </a:ext>
            </a:extLst>
          </p:cNvPr>
          <p:cNvSpPr/>
          <p:nvPr/>
        </p:nvSpPr>
        <p:spPr bwMode="auto">
          <a:xfrm flipH="1">
            <a:off x="10629900" y="988300"/>
            <a:ext cx="533400" cy="3431297"/>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endParaRPr kumimoji="0" lang="pt-BR" sz="32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18942519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
        <p:nvSpPr>
          <p:cNvPr id="3" name="Espaço Reservado para Conteúdo 2"/>
          <p:cNvSpPr>
            <a:spLocks noGrp="1"/>
          </p:cNvSpPr>
          <p:nvPr>
            <p:ph idx="1"/>
          </p:nvPr>
        </p:nvSpPr>
        <p:spPr>
          <a:xfrm>
            <a:off x="152400" y="1066800"/>
            <a:ext cx="11920538" cy="3886200"/>
          </a:xfrm>
        </p:spPr>
        <p:txBody>
          <a:bodyPr/>
          <a:lstStyle/>
          <a:p>
            <a:pPr algn="just">
              <a:buClrTx/>
              <a:buFont typeface="Arial" panose="020B0604020202020204" pitchFamily="34" charset="0"/>
              <a:buChar char="•"/>
              <a:defRPr/>
            </a:pPr>
            <a:r>
              <a:rPr lang="en-US" sz="3800" b="1" dirty="0">
                <a:latin typeface="Calibri" panose="020F0502020204030204" pitchFamily="34" charset="0"/>
                <a:cs typeface="Calibri" panose="020F0502020204030204" pitchFamily="34" charset="0"/>
              </a:rPr>
              <a:t>O </a:t>
            </a:r>
            <a:r>
              <a:rPr lang="en-US" sz="3800" b="1" dirty="0" err="1">
                <a:latin typeface="Calibri" panose="020F0502020204030204" pitchFamily="34" charset="0"/>
                <a:cs typeface="Calibri" panose="020F0502020204030204" pitchFamily="34" charset="0"/>
              </a:rPr>
              <a:t>Período</a:t>
            </a:r>
            <a:r>
              <a:rPr lang="en-US" sz="3800" b="1" dirty="0">
                <a:latin typeface="Calibri" panose="020F0502020204030204" pitchFamily="34" charset="0"/>
                <a:cs typeface="Calibri" panose="020F0502020204030204" pitchFamily="34" charset="0"/>
              </a:rPr>
              <a:t> </a:t>
            </a:r>
            <a:r>
              <a:rPr lang="en-US" sz="3800" b="1" dirty="0" err="1">
                <a:latin typeface="Calibri" panose="020F0502020204030204" pitchFamily="34" charset="0"/>
                <a:cs typeface="Calibri" panose="020F0502020204030204" pitchFamily="34" charset="0"/>
              </a:rPr>
              <a:t>Collor</a:t>
            </a:r>
            <a:r>
              <a:rPr lang="en-US" sz="3800" b="1" dirty="0">
                <a:latin typeface="Calibri" panose="020F0502020204030204" pitchFamily="34" charset="0"/>
                <a:cs typeface="Calibri" panose="020F0502020204030204" pitchFamily="34" charset="0"/>
              </a:rPr>
              <a:t>/</a:t>
            </a:r>
            <a:r>
              <a:rPr lang="en-US" sz="3800" b="1" dirty="0" err="1">
                <a:latin typeface="Calibri" panose="020F0502020204030204" pitchFamily="34" charset="0"/>
                <a:cs typeface="Calibri" panose="020F0502020204030204" pitchFamily="34" charset="0"/>
              </a:rPr>
              <a:t>Itamar</a:t>
            </a:r>
            <a:r>
              <a:rPr lang="en-US" sz="3800" b="1" dirty="0">
                <a:latin typeface="Calibri" panose="020F0502020204030204" pitchFamily="34" charset="0"/>
                <a:cs typeface="Calibri" panose="020F0502020204030204" pitchFamily="34" charset="0"/>
              </a:rPr>
              <a:t> Franco (1990-1994)</a:t>
            </a:r>
          </a:p>
          <a:p>
            <a:pPr algn="just">
              <a:buFont typeface="Arial" panose="020B0604020202020204" pitchFamily="34" charset="0"/>
              <a:buChar char="•"/>
              <a:defRPr/>
            </a:pPr>
            <a:r>
              <a:rPr lang="en-US" sz="3600" dirty="0" err="1">
                <a:latin typeface="Calibri" panose="020F0502020204030204" pitchFamily="34" charset="0"/>
                <a:cs typeface="Calibri" panose="020F0502020204030204" pitchFamily="34" charset="0"/>
              </a:rPr>
              <a:t>Pode</a:t>
            </a:r>
            <a:r>
              <a:rPr lang="en-US" sz="3600" dirty="0">
                <a:latin typeface="Calibri" panose="020F0502020204030204" pitchFamily="34" charset="0"/>
                <a:cs typeface="Calibri" panose="020F0502020204030204" pitchFamily="34" charset="0"/>
              </a:rPr>
              <a:t> ser </a:t>
            </a:r>
            <a:r>
              <a:rPr lang="en-US" sz="3600" dirty="0" err="1">
                <a:latin typeface="Calibri" panose="020F0502020204030204" pitchFamily="34" charset="0"/>
                <a:cs typeface="Calibri" panose="020F0502020204030204" pitchFamily="34" charset="0"/>
              </a:rPr>
              <a:t>definido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como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estando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associado</a:t>
            </a:r>
            <a:r>
              <a:rPr lang="en-US" sz="3600" dirty="0">
                <a:latin typeface="Calibri" panose="020F0502020204030204" pitchFamily="34" charset="0"/>
                <a:cs typeface="Calibri" panose="020F0502020204030204" pitchFamily="34" charset="0"/>
              </a:rPr>
              <a:t> a</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um “</a:t>
            </a:r>
            <a:r>
              <a:rPr lang="en-US" sz="3600" dirty="0" err="1">
                <a:latin typeface="Calibri" panose="020F0502020204030204" pitchFamily="34" charset="0"/>
                <a:cs typeface="Calibri" panose="020F0502020204030204" pitchFamily="34" charset="0"/>
              </a:rPr>
              <a:t>déficit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reprimido</a:t>
            </a:r>
            <a:r>
              <a:rPr lang="en-US" sz="3600" dirty="0">
                <a:latin typeface="Calibri" panose="020F0502020204030204" pitchFamily="34" charset="0"/>
                <a:cs typeface="Calibri" panose="020F0502020204030204" pitchFamily="34" charset="0"/>
              </a:rPr>
              <a:t>”.</a:t>
            </a:r>
          </a:p>
          <a:p>
            <a:pPr lvl="1" algn="just">
              <a:buClrTx/>
              <a:buFont typeface="Arial" panose="020B0604020202020204" pitchFamily="34" charset="0"/>
              <a:buChar char="•"/>
              <a:defRPr/>
            </a:pPr>
            <a:r>
              <a:rPr lang="en-US" sz="3400" dirty="0" err="1">
                <a:latin typeface="Calibri" panose="020F0502020204030204" pitchFamily="34" charset="0"/>
                <a:ea typeface="+mn-ea"/>
                <a:cs typeface="Calibri" panose="020F0502020204030204" pitchFamily="34" charset="0"/>
              </a:rPr>
              <a:t>Sarney</a:t>
            </a:r>
            <a:r>
              <a:rPr lang="en-US" sz="3400" dirty="0">
                <a:latin typeface="Calibri" panose="020F0502020204030204" pitchFamily="34" charset="0"/>
                <a:ea typeface="+mn-ea"/>
                <a:cs typeface="Calibri" panose="020F0502020204030204" pitchFamily="34" charset="0"/>
              </a:rPr>
              <a:t> (1985-1989) → NFSP (</a:t>
            </a:r>
            <a:r>
              <a:rPr lang="en-US" sz="3400" dirty="0" err="1">
                <a:latin typeface="Calibri" panose="020F0502020204030204" pitchFamily="34" charset="0"/>
                <a:ea typeface="+mn-ea"/>
                <a:cs typeface="Calibri" panose="020F0502020204030204" pitchFamily="34" charset="0"/>
              </a:rPr>
              <a:t>operacional</a:t>
            </a:r>
            <a:r>
              <a:rPr lang="en-US" sz="3400" dirty="0">
                <a:latin typeface="Calibri" panose="020F0502020204030204" pitchFamily="34" charset="0"/>
                <a:ea typeface="+mn-ea"/>
                <a:cs typeface="Calibri" panose="020F0502020204030204" pitchFamily="34" charset="0"/>
              </a:rPr>
              <a:t>) de 5,1% do PIB. </a:t>
            </a:r>
          </a:p>
          <a:p>
            <a:pPr lvl="1" algn="just">
              <a:buClrTx/>
              <a:buFont typeface="Arial" panose="020B0604020202020204" pitchFamily="34" charset="0"/>
              <a:buChar char="•"/>
              <a:defRPr/>
            </a:pPr>
            <a:r>
              <a:rPr lang="en-US" sz="3400" dirty="0">
                <a:latin typeface="Calibri" panose="020F0502020204030204" pitchFamily="34" charset="0"/>
                <a:ea typeface="+mn-ea"/>
                <a:cs typeface="Calibri" panose="020F0502020204030204" pitchFamily="34" charset="0"/>
              </a:rPr>
              <a:t>Entre 1990 e</a:t>
            </a:r>
            <a:r>
              <a:rPr lang="pt-BR" sz="3400" dirty="0">
                <a:latin typeface="Calibri" panose="020F0502020204030204" pitchFamily="34" charset="0"/>
                <a:cs typeface="Calibri" panose="020F0502020204030204" pitchFamily="34" charset="0"/>
              </a:rPr>
              <a:t> </a:t>
            </a:r>
            <a:r>
              <a:rPr lang="en-US" sz="3400" dirty="0">
                <a:latin typeface="Calibri" panose="020F0502020204030204" pitchFamily="34" charset="0"/>
                <a:ea typeface="+mn-ea"/>
                <a:cs typeface="Calibri" panose="020F0502020204030204" pitchFamily="34" charset="0"/>
              </a:rPr>
              <a:t>1994 (</a:t>
            </a:r>
            <a:r>
              <a:rPr lang="en-US" sz="3400" dirty="0" err="1">
                <a:latin typeface="Calibri" panose="020F0502020204030204" pitchFamily="34" charset="0"/>
                <a:ea typeface="+mn-ea"/>
                <a:cs typeface="Calibri" panose="020F0502020204030204" pitchFamily="34" charset="0"/>
              </a:rPr>
              <a:t>Collor</a:t>
            </a:r>
            <a:r>
              <a:rPr lang="en-US" sz="3400" dirty="0">
                <a:latin typeface="Calibri" panose="020F0502020204030204" pitchFamily="34" charset="0"/>
                <a:ea typeface="+mn-ea"/>
                <a:cs typeface="Calibri" panose="020F0502020204030204" pitchFamily="34" charset="0"/>
              </a:rPr>
              <a:t>/</a:t>
            </a:r>
            <a:r>
              <a:rPr lang="en-US" sz="3400" dirty="0" err="1">
                <a:latin typeface="Calibri" panose="020F0502020204030204" pitchFamily="34" charset="0"/>
                <a:ea typeface="+mn-ea"/>
                <a:cs typeface="Calibri" panose="020F0502020204030204" pitchFamily="34" charset="0"/>
              </a:rPr>
              <a:t>Itamar</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elas</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foram</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em</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média</a:t>
            </a:r>
            <a:r>
              <a:rPr lang="en-US" sz="3400" dirty="0">
                <a:latin typeface="Calibri" panose="020F0502020204030204" pitchFamily="34" charset="0"/>
                <a:ea typeface="+mn-ea"/>
                <a:cs typeface="Calibri" panose="020F0502020204030204" pitchFamily="34" charset="0"/>
              </a:rPr>
              <a:t>,</a:t>
            </a:r>
            <a:r>
              <a:rPr lang="en-US" sz="3400" dirty="0">
                <a:latin typeface="Calibri" panose="020F0502020204030204" pitchFamily="34" charset="0"/>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praticamente</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zeradas</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graças</a:t>
            </a:r>
            <a:r>
              <a:rPr lang="en-US" sz="3400" dirty="0">
                <a:latin typeface="Calibri" panose="020F0502020204030204" pitchFamily="34" charset="0"/>
                <a:ea typeface="+mn-ea"/>
                <a:cs typeface="Calibri" panose="020F0502020204030204" pitchFamily="34" charset="0"/>
              </a:rPr>
              <a:t> a </a:t>
            </a:r>
            <a:r>
              <a:rPr lang="en-US" sz="3400" dirty="0" err="1">
                <a:latin typeface="Calibri" panose="020F0502020204030204" pitchFamily="34" charset="0"/>
                <a:ea typeface="+mn-ea"/>
                <a:cs typeface="Calibri" panose="020F0502020204030204" pitchFamily="34" charset="0"/>
              </a:rPr>
              <a:t>uma</a:t>
            </a:r>
            <a:r>
              <a:rPr lang="en-US" sz="3400" dirty="0">
                <a:latin typeface="Calibri" panose="020F0502020204030204" pitchFamily="34" charset="0"/>
                <a:ea typeface="+mn-ea"/>
                <a:cs typeface="Calibri" panose="020F0502020204030204" pitchFamily="34" charset="0"/>
              </a:rPr>
              <a:t> </a:t>
            </a:r>
            <a:r>
              <a:rPr lang="en-US" sz="3400" dirty="0" err="1">
                <a:latin typeface="Calibri" panose="020F0502020204030204" pitchFamily="34" charset="0"/>
                <a:ea typeface="+mn-ea"/>
                <a:cs typeface="Calibri" panose="020F0502020204030204" pitchFamily="34" charset="0"/>
              </a:rPr>
              <a:t>combinação</a:t>
            </a:r>
            <a:r>
              <a:rPr lang="en-US" sz="3400" dirty="0">
                <a:latin typeface="Calibri" panose="020F0502020204030204" pitchFamily="34" charset="0"/>
                <a:ea typeface="+mn-ea"/>
                <a:cs typeface="Calibri" panose="020F0502020204030204" pitchFamily="34" charset="0"/>
              </a:rPr>
              <a:t> de </a:t>
            </a:r>
            <a:r>
              <a:rPr lang="en-US" sz="3400" dirty="0" err="1">
                <a:latin typeface="Calibri" panose="020F0502020204030204" pitchFamily="34" charset="0"/>
                <a:ea typeface="+mn-ea"/>
                <a:cs typeface="Calibri" panose="020F0502020204030204" pitchFamily="34" charset="0"/>
              </a:rPr>
              <a:t>fatores</a:t>
            </a:r>
            <a:r>
              <a:rPr lang="en-US" sz="3400" dirty="0">
                <a:latin typeface="Calibri" panose="020F0502020204030204" pitchFamily="34" charset="0"/>
                <a:ea typeface="+mn-ea"/>
                <a:cs typeface="Calibri" panose="020F0502020204030204" pitchFamily="34" charset="0"/>
              </a:rPr>
              <a:t>:</a:t>
            </a:r>
          </a:p>
          <a:p>
            <a:pPr lvl="2" algn="just">
              <a:buFont typeface="Arial" panose="020B0604020202020204" pitchFamily="34" charset="0"/>
              <a:buChar char="•"/>
              <a:defRPr/>
            </a:pPr>
            <a:r>
              <a:rPr lang="en-US" sz="3224" dirty="0" err="1">
                <a:latin typeface="Calibri" panose="020F0502020204030204" pitchFamily="34" charset="0"/>
                <a:ea typeface="+mn-ea"/>
                <a:cs typeface="Calibri" panose="020F0502020204030204" pitchFamily="34" charset="0"/>
              </a:rPr>
              <a:t>Melhora</a:t>
            </a:r>
            <a:r>
              <a:rPr lang="en-US" sz="3224" dirty="0">
                <a:latin typeface="Calibri" panose="020F0502020204030204" pitchFamily="34" charset="0"/>
                <a:ea typeface="+mn-ea"/>
                <a:cs typeface="Calibri" panose="020F0502020204030204" pitchFamily="34" charset="0"/>
              </a:rPr>
              <a:t> do </a:t>
            </a:r>
            <a:r>
              <a:rPr lang="en-US" sz="3224" dirty="0" err="1">
                <a:latin typeface="Calibri" panose="020F0502020204030204" pitchFamily="34" charset="0"/>
                <a:ea typeface="+mn-ea"/>
                <a:cs typeface="Calibri" panose="020F0502020204030204" pitchFamily="34" charset="0"/>
              </a:rPr>
              <a:t>resultado</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primário</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aumento</a:t>
            </a:r>
            <a:r>
              <a:rPr lang="en-US" sz="3224" dirty="0">
                <a:latin typeface="Calibri" panose="020F0502020204030204" pitchFamily="34" charset="0"/>
                <a:ea typeface="+mn-ea"/>
                <a:cs typeface="Calibri" panose="020F0502020204030204" pitchFamily="34" charset="0"/>
              </a:rPr>
              <a:t> do IOF, corte de </a:t>
            </a:r>
            <a:r>
              <a:rPr lang="en-US" sz="3224" dirty="0" err="1">
                <a:latin typeface="Calibri" panose="020F0502020204030204" pitchFamily="34" charset="0"/>
                <a:ea typeface="+mn-ea"/>
                <a:cs typeface="Calibri" panose="020F0502020204030204" pitchFamily="34" charset="0"/>
              </a:rPr>
              <a:t>subsídios</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transferências</a:t>
            </a:r>
            <a:r>
              <a:rPr lang="en-US" sz="3224" dirty="0">
                <a:latin typeface="Calibri" panose="020F0502020204030204" pitchFamily="34" charset="0"/>
                <a:ea typeface="+mn-ea"/>
                <a:cs typeface="Calibri" panose="020F0502020204030204" pitchFamily="34" charset="0"/>
              </a:rPr>
              <a:t>,…)</a:t>
            </a:r>
          </a:p>
          <a:p>
            <a:pPr lvl="2" algn="just">
              <a:buFont typeface="Arial" panose="020B0604020202020204" pitchFamily="34" charset="0"/>
              <a:buChar char="•"/>
              <a:defRPr/>
            </a:pPr>
            <a:r>
              <a:rPr lang="en-US" sz="3224" dirty="0" err="1">
                <a:latin typeface="Calibri" panose="020F0502020204030204" pitchFamily="34" charset="0"/>
                <a:ea typeface="+mn-ea"/>
                <a:cs typeface="Calibri" panose="020F0502020204030204" pitchFamily="34" charset="0"/>
              </a:rPr>
              <a:t>Redução</a:t>
            </a:r>
            <a:r>
              <a:rPr lang="en-US" sz="3224" dirty="0">
                <a:latin typeface="Calibri" panose="020F0502020204030204" pitchFamily="34" charset="0"/>
                <a:ea typeface="+mn-ea"/>
                <a:cs typeface="Calibri" panose="020F0502020204030204" pitchFamily="34" charset="0"/>
              </a:rPr>
              <a:t> das </a:t>
            </a:r>
            <a:r>
              <a:rPr lang="en-US" sz="3224" dirty="0" err="1">
                <a:latin typeface="Calibri" panose="020F0502020204030204" pitchFamily="34" charset="0"/>
                <a:ea typeface="+mn-ea"/>
                <a:cs typeface="Calibri" panose="020F0502020204030204" pitchFamily="34" charset="0"/>
              </a:rPr>
              <a:t>despesas</a:t>
            </a:r>
            <a:r>
              <a:rPr lang="en-US" sz="3224" dirty="0">
                <a:latin typeface="Calibri" panose="020F0502020204030204" pitchFamily="34" charset="0"/>
                <a:cs typeface="Calibri" panose="020F0502020204030204" pitchFamily="34" charset="0"/>
              </a:rPr>
              <a:t> </a:t>
            </a:r>
            <a:r>
              <a:rPr lang="en-US" sz="3224" dirty="0">
                <a:latin typeface="Calibri" panose="020F0502020204030204" pitchFamily="34" charset="0"/>
                <a:ea typeface="+mn-ea"/>
                <a:cs typeface="Calibri" panose="020F0502020204030204" pitchFamily="34" charset="0"/>
              </a:rPr>
              <a:t>com </a:t>
            </a:r>
            <a:r>
              <a:rPr lang="en-US" sz="3224" dirty="0" err="1">
                <a:latin typeface="Calibri" panose="020F0502020204030204" pitchFamily="34" charset="0"/>
                <a:ea typeface="+mn-ea"/>
                <a:cs typeface="Calibri" panose="020F0502020204030204" pitchFamily="34" charset="0"/>
              </a:rPr>
              <a:t>juros</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reais</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expressas</a:t>
            </a:r>
            <a:r>
              <a:rPr lang="en-US" sz="3224" dirty="0">
                <a:latin typeface="Calibri" panose="020F0502020204030204" pitchFamily="34" charset="0"/>
                <a:ea typeface="+mn-ea"/>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como</a:t>
            </a:r>
            <a:r>
              <a:rPr lang="pt-BR" sz="3224" dirty="0">
                <a:latin typeface="Calibri" panose="020F0502020204030204" pitchFamily="34" charset="0"/>
                <a:cs typeface="Calibri" panose="020F0502020204030204" pitchFamily="34" charset="0"/>
              </a:rPr>
              <a:t> </a:t>
            </a:r>
            <a:r>
              <a:rPr lang="en-US" sz="3224" dirty="0" err="1">
                <a:latin typeface="Calibri" panose="020F0502020204030204" pitchFamily="34" charset="0"/>
                <a:ea typeface="+mn-ea"/>
                <a:cs typeface="Calibri" panose="020F0502020204030204" pitchFamily="34" charset="0"/>
              </a:rPr>
              <a:t>proporção</a:t>
            </a:r>
            <a:r>
              <a:rPr lang="en-US" sz="3224" dirty="0">
                <a:latin typeface="Calibri" panose="020F0502020204030204" pitchFamily="34" charset="0"/>
                <a:ea typeface="+mn-ea"/>
                <a:cs typeface="Calibri" panose="020F0502020204030204" pitchFamily="34" charset="0"/>
              </a:rPr>
              <a:t> do PIB. </a:t>
            </a:r>
            <a:endParaRPr lang="en-US" sz="3800" dirty="0">
              <a:latin typeface="Calibri" panose="020F0502020204030204" pitchFamily="34" charset="0"/>
              <a:ea typeface="+mn-ea"/>
              <a:cs typeface="Calibri" panose="020F0502020204030204" pitchFamily="34" charset="0"/>
            </a:endParaRPr>
          </a:p>
          <a:p>
            <a:pPr algn="just">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
        <p:nvSpPr>
          <p:cNvPr id="5" name="Espaço Reservado para Conteúdo 2"/>
          <p:cNvSpPr>
            <a:spLocks noGrp="1"/>
          </p:cNvSpPr>
          <p:nvPr>
            <p:ph idx="1"/>
          </p:nvPr>
        </p:nvSpPr>
        <p:spPr>
          <a:xfrm>
            <a:off x="228600" y="1066800"/>
            <a:ext cx="11734800" cy="3886200"/>
          </a:xfrm>
        </p:spPr>
        <p:txBody>
          <a:bodyPr/>
          <a:lstStyle/>
          <a:p>
            <a:pPr algn="just">
              <a:buClrTx/>
              <a:buFont typeface="Arial" panose="020B0604020202020204" pitchFamily="34" charset="0"/>
              <a:buChar char="•"/>
              <a:defRPr/>
            </a:pPr>
            <a:r>
              <a:rPr lang="en-US" sz="4000" b="1" dirty="0">
                <a:latin typeface="Calibri" panose="020F0502020204030204" pitchFamily="34" charset="0"/>
                <a:cs typeface="Calibri" panose="020F0502020204030204" pitchFamily="34" charset="0"/>
              </a:rPr>
              <a:t>O </a:t>
            </a:r>
            <a:r>
              <a:rPr lang="en-US" sz="4000" b="1" dirty="0" err="1">
                <a:latin typeface="Calibri" panose="020F0502020204030204" pitchFamily="34" charset="0"/>
                <a:cs typeface="Calibri" panose="020F0502020204030204" pitchFamily="34" charset="0"/>
              </a:rPr>
              <a:t>Período</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Collor</a:t>
            </a:r>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Itamar</a:t>
            </a:r>
            <a:r>
              <a:rPr lang="en-US" sz="4000" b="1" dirty="0">
                <a:latin typeface="Calibri" panose="020F0502020204030204" pitchFamily="34" charset="0"/>
                <a:cs typeface="Calibri" panose="020F0502020204030204" pitchFamily="34" charset="0"/>
              </a:rPr>
              <a:t> Franco (1990-1994)</a:t>
            </a:r>
            <a:endParaRPr lang="en-US" sz="40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Essa </a:t>
            </a:r>
            <a:r>
              <a:rPr lang="en-US" sz="3600" dirty="0" err="1">
                <a:latin typeface="Calibri" panose="020F0502020204030204" pitchFamily="34" charset="0"/>
                <a:ea typeface="+mn-ea"/>
                <a:cs typeface="Calibri" panose="020F0502020204030204" pitchFamily="34" charset="0"/>
              </a:rPr>
              <a:t>melhora</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resultado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primário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pelo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menos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parte</a:t>
            </a:r>
            <a:r>
              <a:rPr lang="en-US" sz="3600" dirty="0">
                <a:latin typeface="Calibri" panose="020F0502020204030204" pitchFamily="34" charset="0"/>
                <a:ea typeface="+mn-ea"/>
                <a:cs typeface="Calibri" panose="020F0502020204030204" pitchFamily="34" charset="0"/>
              </a:rPr>
              <a: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envolveu</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um </a:t>
            </a:r>
            <a:r>
              <a:rPr lang="en-US" sz="3600" dirty="0" err="1">
                <a:latin typeface="Calibri" panose="020F0502020204030204" pitchFamily="34" charset="0"/>
                <a:ea typeface="+mn-ea"/>
                <a:cs typeface="Calibri" panose="020F0502020204030204" pitchFamily="34" charset="0"/>
              </a:rPr>
              <a:t>componente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espúrio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uma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vez</a:t>
            </a:r>
            <a:r>
              <a:rPr lang="en-US" sz="3600" dirty="0">
                <a:latin typeface="Calibri" panose="020F0502020204030204" pitchFamily="34" charset="0"/>
                <a:ea typeface="+mn-ea"/>
                <a:cs typeface="Calibri" panose="020F0502020204030204" pitchFamily="34" charset="0"/>
              </a:rPr>
              <a:t> que </a:t>
            </a:r>
            <a:r>
              <a:rPr lang="en-US" sz="3600" dirty="0" err="1">
                <a:latin typeface="Calibri" panose="020F0502020204030204" pitchFamily="34" charset="0"/>
                <a:ea typeface="+mn-ea"/>
                <a:cs typeface="Calibri" panose="020F0502020204030204" pitchFamily="34" charset="0"/>
              </a:rPr>
              <a:t>foi</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baseada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facilidade</a:t>
            </a:r>
            <a:r>
              <a:rPr lang="en-US" sz="3600" dirty="0">
                <a:latin typeface="Calibri" panose="020F0502020204030204" pitchFamily="34" charset="0"/>
                <a:ea typeface="+mn-ea"/>
                <a:cs typeface="Calibri" panose="020F0502020204030204" pitchFamily="34" charset="0"/>
              </a:rPr>
              <a:t> que a</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alta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criava</a:t>
            </a:r>
            <a:r>
              <a:rPr lang="en-US" sz="3600" dirty="0">
                <a:latin typeface="Calibri" panose="020F0502020204030204" pitchFamily="34" charset="0"/>
                <a:ea typeface="+mn-ea"/>
                <a:cs typeface="Calibri" panose="020F0502020204030204" pitchFamily="34" charset="0"/>
              </a:rPr>
              <a:t> para </a:t>
            </a:r>
            <a:r>
              <a:rPr lang="en-US" sz="3600" dirty="0" err="1">
                <a:latin typeface="Calibri" panose="020F0502020204030204" pitchFamily="34" charset="0"/>
                <a:ea typeface="+mn-ea"/>
                <a:cs typeface="Calibri" panose="020F0502020204030204" pitchFamily="34" charset="0"/>
              </a:rPr>
              <a:t>ajustar</a:t>
            </a:r>
            <a:r>
              <a:rPr lang="en-US" sz="3600" dirty="0">
                <a:latin typeface="Calibri" panose="020F0502020204030204" pitchFamily="34" charset="0"/>
                <a:ea typeface="+mn-ea"/>
                <a:cs typeface="Calibri" panose="020F0502020204030204" pitchFamily="34" charset="0"/>
              </a:rPr>
              <a:t> o valor das </a:t>
            </a:r>
            <a:r>
              <a:rPr lang="en-US" sz="3600" dirty="0" err="1">
                <a:latin typeface="Calibri" panose="020F0502020204030204" pitchFamily="34" charset="0"/>
                <a:ea typeface="+mn-ea"/>
                <a:cs typeface="Calibri" panose="020F0502020204030204" pitchFamily="34" charset="0"/>
              </a:rPr>
              <a:t>despesas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reais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um </a:t>
            </a:r>
            <a:r>
              <a:rPr lang="en-US" sz="3600" dirty="0" err="1">
                <a:latin typeface="Calibri" panose="020F0502020204030204" pitchFamily="34" charset="0"/>
                <a:ea typeface="+mn-ea"/>
                <a:cs typeface="Calibri" panose="020F0502020204030204" pitchFamily="34" charset="0"/>
              </a:rPr>
              <a:t>contexto</a:t>
            </a:r>
            <a:r>
              <a:rPr lang="en-US" sz="3600" dirty="0">
                <a:latin typeface="Calibri" panose="020F0502020204030204" pitchFamily="34" charset="0"/>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de </a:t>
            </a:r>
            <a:r>
              <a:rPr lang="en-US" sz="3600" dirty="0" err="1">
                <a:latin typeface="Calibri" panose="020F0502020204030204" pitchFamily="34" charset="0"/>
                <a:ea typeface="+mn-ea"/>
                <a:cs typeface="Calibri" panose="020F0502020204030204" pitchFamily="34" charset="0"/>
              </a:rPr>
              <a:t>receitas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razoavelmente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indexadas</a:t>
            </a:r>
            <a:r>
              <a:rPr lang="en-US" sz="3600" dirty="0">
                <a:latin typeface="Calibri" panose="020F0502020204030204" pitchFamily="34" charset="0"/>
                <a:ea typeface="+mn-ea"/>
                <a:cs typeface="Calibri" panose="020F0502020204030204" pitchFamily="34" charset="0"/>
              </a:rPr>
              <a:t> à </a:t>
            </a:r>
            <a:r>
              <a:rPr lang="en-US" sz="3600" dirty="0" err="1">
                <a:latin typeface="Calibri" panose="020F0502020204030204" pitchFamily="34" charset="0"/>
                <a:ea typeface="+mn-ea"/>
                <a:cs typeface="Calibri" panose="020F0502020204030204" pitchFamily="34" charset="0"/>
              </a:rPr>
              <a:t>inflação</a:t>
            </a:r>
            <a:r>
              <a:rPr lang="en-US" sz="3600" dirty="0">
                <a:latin typeface="Calibri" panose="020F0502020204030204" pitchFamily="34" charset="0"/>
                <a:ea typeface="+mn-ea"/>
                <a:cs typeface="Calibri" panose="020F0502020204030204" pitchFamily="34" charset="0"/>
              </a:rPr>
              <a:t>.</a:t>
            </a:r>
            <a:endParaRPr lang="pt-BR" sz="3600" dirty="0">
              <a:latin typeface="Calibri" panose="020F0502020204030204" pitchFamily="34" charset="0"/>
              <a:ea typeface="+mn-ea"/>
              <a:cs typeface="Calibri" panose="020F0502020204030204" pitchFamily="34" charset="0"/>
            </a:endParaRPr>
          </a:p>
          <a:p>
            <a:pPr algn="just">
              <a:buFont typeface="Arial" panose="020B0604020202020204" pitchFamily="34" charset="0"/>
              <a:buChar char="•"/>
              <a:defRPr/>
            </a:pPr>
            <a:endParaRPr lang="pt-BR" sz="3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2400" y="1143000"/>
            <a:ext cx="118110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Período FHC (1995-1998)</a:t>
            </a:r>
          </a:p>
          <a:p>
            <a:pPr lvl="1" algn="just">
              <a:buClrTx/>
              <a:buFont typeface="Arial" panose="020B0604020202020204" pitchFamily="34" charset="0"/>
              <a:buChar char="•"/>
              <a:defRPr/>
            </a:pPr>
            <a:r>
              <a:rPr lang="pt-BR" sz="3600" dirty="0">
                <a:latin typeface="Calibri" panose="020F0502020204030204" pitchFamily="34" charset="0"/>
                <a:ea typeface="+mn-ea"/>
                <a:cs typeface="Calibri" panose="020F0502020204030204" pitchFamily="34" charset="0"/>
              </a:rPr>
              <a:t>O</a:t>
            </a:r>
            <a:r>
              <a:rPr lang="en-US" sz="3600" dirty="0">
                <a:latin typeface="Calibri" panose="020F0502020204030204" pitchFamily="34" charset="0"/>
                <a:ea typeface="+mn-ea"/>
                <a:cs typeface="Calibri" panose="020F0502020204030204" pitchFamily="34" charset="0"/>
              </a:rPr>
              <a:t>s </a:t>
            </a:r>
            <a:r>
              <a:rPr lang="en-US" sz="3600" dirty="0" err="1">
                <a:latin typeface="Calibri" panose="020F0502020204030204" pitchFamily="34" charset="0"/>
                <a:ea typeface="+mn-ea"/>
                <a:cs typeface="Calibri" panose="020F0502020204030204" pitchFamily="34" charset="0"/>
              </a:rPr>
              <a:t>anos</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primeiro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Governo</a:t>
            </a:r>
            <a:r>
              <a:rPr lang="en-US" sz="3600" dirty="0">
                <a:latin typeface="Calibri" panose="020F0502020204030204" pitchFamily="34" charset="0"/>
                <a:ea typeface="+mn-ea"/>
                <a:cs typeface="Calibri" panose="020F0502020204030204" pitchFamily="34" charset="0"/>
              </a:rPr>
              <a:t> FHC (1995-1998) </a:t>
            </a:r>
            <a:r>
              <a:rPr lang="en-US" sz="3600" dirty="0" err="1">
                <a:latin typeface="Calibri" panose="020F0502020204030204" pitchFamily="34" charset="0"/>
                <a:ea typeface="+mn-ea"/>
                <a:cs typeface="Calibri" panose="020F0502020204030204" pitchFamily="34" charset="0"/>
              </a:rPr>
              <a:t>podem</a:t>
            </a:r>
            <a:r>
              <a:rPr lang="pt-BR" sz="3600" dirty="0">
                <a:latin typeface="Calibri" panose="020F0502020204030204" pitchFamily="34" charset="0"/>
                <a:cs typeface="Calibri" panose="020F0502020204030204" pitchFamily="34" charset="0"/>
              </a:rPr>
              <a:t> </a:t>
            </a:r>
            <a:r>
              <a:rPr lang="en-US" sz="3600" dirty="0">
                <a:latin typeface="Calibri" panose="020F0502020204030204" pitchFamily="34" charset="0"/>
                <a:ea typeface="+mn-ea"/>
                <a:cs typeface="Calibri" panose="020F0502020204030204" pitchFamily="34" charset="0"/>
              </a:rPr>
              <a:t>ser </a:t>
            </a:r>
            <a:r>
              <a:rPr lang="en-US" sz="3600" dirty="0" err="1">
                <a:latin typeface="Calibri" panose="020F0502020204030204" pitchFamily="34" charset="0"/>
                <a:ea typeface="+mn-ea"/>
                <a:cs typeface="Calibri" panose="020F0502020204030204" pitchFamily="34" charset="0"/>
              </a:rPr>
              <a:t>definidos</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como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sendo</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déficit</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aberto</a:t>
            </a:r>
            <a:r>
              <a:rPr lang="en-US" sz="3600" dirty="0">
                <a:latin typeface="Calibri" panose="020F0502020204030204" pitchFamily="34" charset="0"/>
                <a:ea typeface="+mn-ea"/>
                <a:cs typeface="Calibri" panose="020F0502020204030204" pitchFamily="34" charset="0"/>
              </a:rPr>
              <a:t>”. </a:t>
            </a:r>
          </a:p>
          <a:p>
            <a:pPr lvl="1" algn="just">
              <a:buClrTx/>
              <a:buFont typeface="Arial" panose="020B0604020202020204" pitchFamily="34" charset="0"/>
              <a:buChar char="•"/>
              <a:defRPr/>
            </a:pPr>
            <a:r>
              <a:rPr lang="en-US" sz="3600" dirty="0">
                <a:latin typeface="Calibri" panose="020F0502020204030204" pitchFamily="34" charset="0"/>
                <a:ea typeface="+mn-ea"/>
                <a:cs typeface="Calibri" panose="020F0502020204030204" pitchFamily="34" charset="0"/>
              </a:rPr>
              <a:t>O </a:t>
            </a:r>
            <a:r>
              <a:rPr lang="en-US" sz="3600" dirty="0" err="1">
                <a:latin typeface="Calibri" panose="020F0502020204030204" pitchFamily="34" charset="0"/>
                <a:ea typeface="+mn-ea"/>
                <a:cs typeface="Calibri" panose="020F0502020204030204" pitchFamily="34" charset="0"/>
              </a:rPr>
              <a:t>resultado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primário</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consolidado</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setor</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público</a:t>
            </a:r>
            <a:r>
              <a:rPr lang="en-US" sz="3600" dirty="0">
                <a:latin typeface="Calibri" panose="020F0502020204030204" pitchFamily="34" charset="0"/>
                <a:ea typeface="+mn-ea"/>
                <a:cs typeface="Calibri" panose="020F0502020204030204" pitchFamily="34" charset="0"/>
              </a:rPr>
              <a:t> que,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média</a:t>
            </a:r>
            <a:r>
              <a:rPr lang="en-US" sz="3600" dirty="0">
                <a:latin typeface="Calibri" panose="020F0502020204030204" pitchFamily="34" charset="0"/>
                <a:ea typeface="+mn-ea"/>
                <a:cs typeface="Calibri" panose="020F0502020204030204" pitchFamily="34" charset="0"/>
              </a:rPr>
              <a:t> de 1990-1994, fora de 2,8% do PIB,</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tornou</a:t>
            </a:r>
            <a:r>
              <a:rPr lang="en-US" sz="3600" dirty="0">
                <a:latin typeface="Calibri" panose="020F0502020204030204" pitchFamily="34" charset="0"/>
                <a:ea typeface="+mn-ea"/>
                <a:cs typeface="Calibri" panose="020F0502020204030204" pitchFamily="34" charset="0"/>
              </a:rPr>
              <a:t>-se um </a:t>
            </a:r>
            <a:r>
              <a:rPr lang="en-US" sz="3600" dirty="0" err="1">
                <a:latin typeface="Calibri" panose="020F0502020204030204" pitchFamily="34" charset="0"/>
                <a:ea typeface="+mn-ea"/>
                <a:cs typeface="Calibri" panose="020F0502020204030204" pitchFamily="34" charset="0"/>
              </a:rPr>
              <a:t>déficit</a:t>
            </a:r>
            <a:r>
              <a:rPr lang="en-US" sz="3600" dirty="0">
                <a:latin typeface="Calibri" panose="020F0502020204030204" pitchFamily="34" charset="0"/>
                <a:ea typeface="+mn-ea"/>
                <a:cs typeface="Calibri" panose="020F0502020204030204" pitchFamily="34" charset="0"/>
              </a:rPr>
              <a:t> de 0,2% do PIB,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média</a:t>
            </a:r>
            <a:r>
              <a:rPr lang="en-US" sz="3600" dirty="0">
                <a:latin typeface="Calibri" panose="020F0502020204030204" pitchFamily="34" charset="0"/>
                <a:ea typeface="+mn-ea"/>
                <a:cs typeface="Calibri" panose="020F0502020204030204" pitchFamily="34" charset="0"/>
              </a:rPr>
              <a:t> de 1995-1998. </a:t>
            </a:r>
            <a:r>
              <a:rPr lang="en-US" sz="3600" dirty="0" err="1">
                <a:latin typeface="Calibri" panose="020F0502020204030204" pitchFamily="34" charset="0"/>
                <a:ea typeface="+mn-ea"/>
                <a:cs typeface="Calibri" panose="020F0502020204030204" pitchFamily="34" charset="0"/>
              </a:rPr>
              <a:t>Isso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somado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às</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despesas</a:t>
            </a:r>
            <a:r>
              <a:rPr lang="en-US" sz="3600" dirty="0">
                <a:latin typeface="Calibri" panose="020F0502020204030204" pitchFamily="34" charset="0"/>
                <a:ea typeface="+mn-ea"/>
                <a:cs typeface="Calibri" panose="020F0502020204030204" pitchFamily="34" charset="0"/>
              </a:rPr>
              <a:t> de </a:t>
            </a:r>
            <a:r>
              <a:rPr lang="en-US" sz="3600" dirty="0" err="1">
                <a:latin typeface="Calibri" panose="020F0502020204030204" pitchFamily="34" charset="0"/>
                <a:ea typeface="+mn-ea"/>
                <a:cs typeface="Calibri" panose="020F0502020204030204" pitchFamily="34" charset="0"/>
              </a:rPr>
              <a:t>juros</a:t>
            </a:r>
            <a:r>
              <a:rPr lang="en-US" sz="3600" dirty="0">
                <a:latin typeface="Calibri" panose="020F0502020204030204" pitchFamily="34" charset="0"/>
                <a:ea typeface="+mn-ea"/>
                <a:cs typeface="Calibri" panose="020F0502020204030204" pitchFamily="34" charset="0"/>
              </a:rPr>
              <a:t> de 6,0% do PIB, </a:t>
            </a:r>
            <a:r>
              <a:rPr lang="en-US" sz="3600" dirty="0" err="1">
                <a:latin typeface="Calibri" panose="020F0502020204030204" pitchFamily="34" charset="0"/>
                <a:ea typeface="+mn-ea"/>
                <a:cs typeface="Calibri" panose="020F0502020204030204" pitchFamily="34" charset="0"/>
              </a:rPr>
              <a:t>gerou</a:t>
            </a:r>
            <a:r>
              <a:rPr lang="en-US" sz="3600" dirty="0">
                <a:latin typeface="Calibri" panose="020F0502020204030204" pitchFamily="34" charset="0"/>
                <a:ea typeface="+mn-ea"/>
                <a:cs typeface="Calibri" panose="020F0502020204030204" pitchFamily="34" charset="0"/>
              </a:rPr>
              <a:t> um</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déficit</a:t>
            </a:r>
            <a:r>
              <a:rPr lang="en-US" sz="3600" dirty="0">
                <a:latin typeface="Calibri" panose="020F0502020204030204" pitchFamily="34" charset="0"/>
                <a:ea typeface="+mn-ea"/>
                <a:cs typeface="Calibri" panose="020F0502020204030204" pitchFamily="34" charset="0"/>
              </a:rPr>
              <a:t> nominal </a:t>
            </a:r>
            <a:r>
              <a:rPr lang="en-US" sz="3600" dirty="0" err="1">
                <a:latin typeface="Calibri" panose="020F0502020204030204" pitchFamily="34" charset="0"/>
                <a:ea typeface="+mn-ea"/>
                <a:cs typeface="Calibri" panose="020F0502020204030204" pitchFamily="34" charset="0"/>
              </a:rPr>
              <a:t>médio</a:t>
            </a:r>
            <a:r>
              <a:rPr lang="en-US" sz="3600" dirty="0">
                <a:latin typeface="Calibri" panose="020F0502020204030204" pitchFamily="34" charset="0"/>
                <a:ea typeface="+mn-ea"/>
                <a:cs typeface="Calibri" panose="020F0502020204030204" pitchFamily="34" charset="0"/>
              </a:rPr>
              <a:t> de 6,2% do PIB no </a:t>
            </a:r>
            <a:r>
              <a:rPr lang="en-US" sz="3600" dirty="0" err="1">
                <a:latin typeface="Calibri" panose="020F0502020204030204" pitchFamily="34" charset="0"/>
                <a:ea typeface="+mn-ea"/>
                <a:cs typeface="Calibri" panose="020F0502020204030204" pitchFamily="34" charset="0"/>
              </a:rPr>
              <a:t>período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em</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que</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pese</a:t>
            </a:r>
            <a:r>
              <a:rPr lang="en-US" sz="3600" dirty="0">
                <a:latin typeface="Calibri" panose="020F0502020204030204" pitchFamily="34" charset="0"/>
                <a:ea typeface="+mn-ea"/>
                <a:cs typeface="Calibri" panose="020F0502020204030204" pitchFamily="34" charset="0"/>
              </a:rPr>
              <a:t> a </a:t>
            </a:r>
            <a:r>
              <a:rPr lang="en-US" sz="3600" dirty="0" err="1">
                <a:latin typeface="Calibri" panose="020F0502020204030204" pitchFamily="34" charset="0"/>
                <a:ea typeface="+mn-ea"/>
                <a:cs typeface="Calibri" panose="020F0502020204030204" pitchFamily="34" charset="0"/>
              </a:rPr>
              <a:t>retórica</a:t>
            </a:r>
            <a:r>
              <a:rPr lang="en-US" sz="3600" dirty="0">
                <a:latin typeface="Calibri" panose="020F0502020204030204" pitchFamily="34" charset="0"/>
                <a:ea typeface="+mn-ea"/>
                <a:cs typeface="Calibri" panose="020F0502020204030204" pitchFamily="34" charset="0"/>
              </a:rPr>
              <a:t> de</a:t>
            </a:r>
            <a:r>
              <a:rPr lang="pt-BR"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austeridade</a:t>
            </a:r>
            <a:r>
              <a:rPr lang="en-US" sz="3600" dirty="0">
                <a:latin typeface="Calibri" panose="020F0502020204030204" pitchFamily="34" charset="0"/>
                <a:ea typeface="+mn-ea"/>
                <a:cs typeface="Calibri" panose="020F0502020204030204" pitchFamily="34" charset="0"/>
              </a:rPr>
              <a:t> do </a:t>
            </a:r>
            <a:r>
              <a:rPr lang="en-US" sz="3600" dirty="0" err="1">
                <a:latin typeface="Calibri" panose="020F0502020204030204" pitchFamily="34" charset="0"/>
                <a:ea typeface="+mn-ea"/>
                <a:cs typeface="Calibri" panose="020F0502020204030204" pitchFamily="34" charset="0"/>
              </a:rPr>
              <a:t>governo</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na</a:t>
            </a:r>
            <a:r>
              <a:rPr lang="en-US" sz="3600" dirty="0">
                <a:latin typeface="Calibri" panose="020F0502020204030204" pitchFamily="34" charset="0"/>
                <a:ea typeface="+mn-ea"/>
                <a:cs typeface="Calibri" panose="020F0502020204030204" pitchFamily="34" charset="0"/>
              </a:rPr>
              <a:t> </a:t>
            </a:r>
            <a:r>
              <a:rPr lang="en-US" sz="3600" dirty="0" err="1">
                <a:latin typeface="Calibri" panose="020F0502020204030204" pitchFamily="34" charset="0"/>
                <a:ea typeface="+mn-ea"/>
                <a:cs typeface="Calibri" panose="020F0502020204030204" pitchFamily="34" charset="0"/>
              </a:rPr>
              <a:t>época</a:t>
            </a:r>
            <a:r>
              <a:rPr lang="en-US" sz="3600" dirty="0">
                <a:latin typeface="Calibri" panose="020F0502020204030204" pitchFamily="34" charset="0"/>
                <a:ea typeface="+mn-ea"/>
                <a:cs typeface="Calibri" panose="020F0502020204030204" pitchFamily="34" charset="0"/>
              </a:rPr>
              <a:t>.</a:t>
            </a:r>
          </a:p>
          <a:p>
            <a:pPr lvl="1" algn="just">
              <a:buClrTx/>
              <a:buFont typeface="Arial" panose="020B0604020202020204" pitchFamily="34" charset="0"/>
              <a:buChar char="•"/>
              <a:defRPr/>
            </a:pPr>
            <a:endParaRPr lang="en-US" sz="3800" dirty="0">
              <a:latin typeface="Calibri" panose="020F0502020204030204" pitchFamily="34" charset="0"/>
              <a:ea typeface="+mn-ea"/>
              <a:cs typeface="Calibri" panose="020F0502020204030204" pitchFamily="34" charset="0"/>
            </a:endParaRPr>
          </a:p>
        </p:txBody>
      </p:sp>
      <p:sp>
        <p:nvSpPr>
          <p:cNvPr id="6"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52400" y="1219200"/>
            <a:ext cx="11887200" cy="3886200"/>
          </a:xfrm>
        </p:spPr>
        <p:txBody>
          <a:bodyPr/>
          <a:lstStyle/>
          <a:p>
            <a:pPr algn="just">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Período FHC (1995-1998)</a:t>
            </a:r>
            <a:endParaRPr lang="en-US" sz="4000"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Nesse</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contexto</a:t>
            </a:r>
            <a:r>
              <a:rPr lang="en-US" sz="3800" dirty="0">
                <a:latin typeface="Calibri" panose="020F0502020204030204" pitchFamily="34" charset="0"/>
                <a:ea typeface="+mn-ea"/>
                <a:cs typeface="Calibri" panose="020F0502020204030204" pitchFamily="34" charset="0"/>
              </a:rPr>
              <a:t>, a </a:t>
            </a:r>
            <a:r>
              <a:rPr lang="en-US" sz="3800" dirty="0" err="1">
                <a:latin typeface="Calibri" panose="020F0502020204030204" pitchFamily="34" charset="0"/>
                <a:ea typeface="+mn-ea"/>
                <a:cs typeface="Calibri" panose="020F0502020204030204" pitchFamily="34" charset="0"/>
              </a:rPr>
              <a:t>dívida</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líquida</a:t>
            </a:r>
            <a:r>
              <a:rPr lang="en-US" sz="3800" dirty="0">
                <a:latin typeface="Calibri" panose="020F0502020204030204" pitchFamily="34" charset="0"/>
                <a:ea typeface="+mn-ea"/>
                <a:cs typeface="Calibri" panose="020F0502020204030204" pitchFamily="34" charset="0"/>
              </a:rPr>
              <a:t> do </a:t>
            </a:r>
            <a:r>
              <a:rPr lang="en-US" sz="3800" dirty="0" err="1">
                <a:latin typeface="Calibri" panose="020F0502020204030204" pitchFamily="34" charset="0"/>
                <a:ea typeface="+mn-ea"/>
                <a:cs typeface="Calibri" panose="020F0502020204030204" pitchFamily="34" charset="0"/>
              </a:rPr>
              <a:t>setor</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público</a:t>
            </a:r>
            <a:r>
              <a:rPr lang="en-US" sz="3800" dirty="0">
                <a:latin typeface="Calibri" panose="020F0502020204030204" pitchFamily="34" charset="0"/>
                <a:ea typeface="+mn-ea"/>
                <a:cs typeface="Calibri" panose="020F0502020204030204" pitchFamily="34" charset="0"/>
              </a:rPr>
              <a:t> (DLSP), que no </a:t>
            </a:r>
            <a:r>
              <a:rPr lang="en-US" sz="3800" dirty="0" err="1">
                <a:latin typeface="Calibri" panose="020F0502020204030204" pitchFamily="34" charset="0"/>
                <a:ea typeface="+mn-ea"/>
                <a:cs typeface="Calibri" panose="020F0502020204030204" pitchFamily="34" charset="0"/>
              </a:rPr>
              <a:t>começo</a:t>
            </a:r>
            <a:r>
              <a:rPr lang="en-US" sz="3800" dirty="0">
                <a:latin typeface="Calibri" panose="020F0502020204030204" pitchFamily="34" charset="0"/>
                <a:ea typeface="+mn-ea"/>
                <a:cs typeface="Calibri" panose="020F0502020204030204" pitchFamily="34" charset="0"/>
              </a:rPr>
              <a:t> do Plano Real,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junho</a:t>
            </a:r>
            <a:r>
              <a:rPr lang="en-US" sz="3800" dirty="0">
                <a:latin typeface="Calibri" panose="020F0502020204030204" pitchFamily="34" charset="0"/>
                <a:ea typeface="+mn-ea"/>
                <a:cs typeface="Calibri" panose="020F0502020204030204" pitchFamily="34" charset="0"/>
              </a:rPr>
              <a:t> de 1994, era de 30% do PIB, </a:t>
            </a:r>
            <a:r>
              <a:rPr lang="en-US" sz="3800" dirty="0" err="1">
                <a:latin typeface="Calibri" panose="020F0502020204030204" pitchFamily="34" charset="0"/>
                <a:ea typeface="+mn-ea"/>
                <a:cs typeface="Calibri" panose="020F0502020204030204" pitchFamily="34" charset="0"/>
              </a:rPr>
              <a:t>atingiu</a:t>
            </a:r>
            <a:r>
              <a:rPr lang="en-US" sz="3800" dirty="0">
                <a:latin typeface="Calibri" panose="020F0502020204030204" pitchFamily="34" charset="0"/>
                <a:ea typeface="+mn-ea"/>
                <a:cs typeface="Calibri" panose="020F0502020204030204" pitchFamily="34" charset="0"/>
              </a:rPr>
              <a:t> 39%</a:t>
            </a:r>
            <a:r>
              <a:rPr lang="pt-BR"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do PIB </a:t>
            </a:r>
            <a:r>
              <a:rPr lang="en-US" sz="3800" dirty="0" err="1">
                <a:latin typeface="Calibri" panose="020F0502020204030204" pitchFamily="34" charset="0"/>
                <a:ea typeface="+mn-ea"/>
                <a:cs typeface="Calibri" panose="020F0502020204030204" pitchFamily="34" charset="0"/>
              </a:rPr>
              <a:t>quatro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anos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depois</a:t>
            </a:r>
            <a:r>
              <a:rPr lang="en-US" sz="3800" dirty="0">
                <a:latin typeface="Calibri" panose="020F0502020204030204" pitchFamily="34" charset="0"/>
                <a:ea typeface="+mn-ea"/>
                <a:cs typeface="Calibri" panose="020F0502020204030204" pitchFamily="34" charset="0"/>
              </a:rPr>
              <a:t> e </a:t>
            </a:r>
            <a:r>
              <a:rPr lang="en-US" sz="3800" dirty="0" err="1">
                <a:latin typeface="Calibri" panose="020F0502020204030204" pitchFamily="34" charset="0"/>
                <a:ea typeface="+mn-ea"/>
                <a:cs typeface="Calibri" panose="020F0502020204030204" pitchFamily="34" charset="0"/>
              </a:rPr>
              <a:t>ultrapassou</a:t>
            </a:r>
            <a:r>
              <a:rPr lang="en-US" sz="3800" dirty="0">
                <a:latin typeface="Calibri" panose="020F0502020204030204" pitchFamily="34" charset="0"/>
                <a:ea typeface="+mn-ea"/>
                <a:cs typeface="Calibri" panose="020F0502020204030204" pitchFamily="34" charset="0"/>
              </a:rPr>
              <a:t> 50% do PIB no </a:t>
            </a:r>
            <a:r>
              <a:rPr lang="en-US" sz="3800" dirty="0" err="1">
                <a:latin typeface="Calibri" panose="020F0502020204030204" pitchFamily="34" charset="0"/>
                <a:ea typeface="+mn-ea"/>
                <a:cs typeface="Calibri" panose="020F0502020204030204" pitchFamily="34" charset="0"/>
              </a:rPr>
              <a:t>início</a:t>
            </a:r>
            <a:r>
              <a:rPr lang="en-US" sz="3800" dirty="0">
                <a:latin typeface="Calibri" panose="020F0502020204030204" pitchFamily="34" charset="0"/>
                <a:ea typeface="+mn-ea"/>
                <a:cs typeface="Calibri" panose="020F0502020204030204" pitchFamily="34" charset="0"/>
              </a:rPr>
              <a:t> de 1999 (</a:t>
            </a:r>
            <a:r>
              <a:rPr lang="en-US" sz="3800" dirty="0" err="1">
                <a:latin typeface="Calibri" panose="020F0502020204030204" pitchFamily="34" charset="0"/>
                <a:ea typeface="+mn-ea"/>
                <a:cs typeface="Calibri" panose="020F0502020204030204" pitchFamily="34" charset="0"/>
              </a:rPr>
              <a:t>efeito</a:t>
            </a:r>
            <a:r>
              <a:rPr lang="en-US" sz="3800" dirty="0">
                <a:latin typeface="Calibri" panose="020F0502020204030204" pitchFamily="34" charset="0"/>
                <a:ea typeface="+mn-ea"/>
                <a:cs typeface="Calibri" panose="020F0502020204030204" pitchFamily="34" charset="0"/>
              </a:rPr>
              <a:t> da </a:t>
            </a:r>
            <a:r>
              <a:rPr lang="en-US" sz="3800" dirty="0" err="1">
                <a:latin typeface="Calibri" panose="020F0502020204030204" pitchFamily="34" charset="0"/>
                <a:ea typeface="+mn-ea"/>
                <a:cs typeface="Calibri" panose="020F0502020204030204" pitchFamily="34" charset="0"/>
              </a:rPr>
              <a:t>desvalorização</a:t>
            </a:r>
            <a:r>
              <a:rPr lang="en-US" sz="3800" dirty="0">
                <a:latin typeface="Calibri" panose="020F0502020204030204" pitchFamily="34" charset="0"/>
                <a:ea typeface="+mn-ea"/>
                <a:cs typeface="Calibri" panose="020F0502020204030204" pitchFamily="34" charset="0"/>
              </a:rPr>
              <a:t> do real).</a:t>
            </a:r>
            <a:endParaRPr lang="pt-BR" sz="3800" dirty="0">
              <a:latin typeface="Calibri" panose="020F0502020204030204" pitchFamily="34" charset="0"/>
              <a:cs typeface="Calibri" panose="020F0502020204030204" pitchFamily="34" charset="0"/>
            </a:endParaRPr>
          </a:p>
        </p:txBody>
      </p:sp>
      <p:sp>
        <p:nvSpPr>
          <p:cNvPr id="5"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219200"/>
            <a:ext cx="11658600" cy="5029200"/>
          </a:xfrm>
        </p:spPr>
        <p:txBody>
          <a:bodyPr/>
          <a:lstStyle/>
          <a:p>
            <a:pPr>
              <a:buClrTx/>
              <a:buFont typeface="Arial" panose="020B0604020202020204" pitchFamily="34" charset="0"/>
              <a:buChar char="•"/>
              <a:defRPr/>
            </a:pPr>
            <a:r>
              <a:rPr lang="pt-BR" sz="4000" b="1" dirty="0">
                <a:latin typeface="Calibri" panose="020F0502020204030204" pitchFamily="34" charset="0"/>
                <a:cs typeface="Calibri" panose="020F0502020204030204" pitchFamily="34" charset="0"/>
              </a:rPr>
              <a:t>O Período FHC (1999-2002)</a:t>
            </a:r>
          </a:p>
          <a:p>
            <a:pPr>
              <a:buClrTx/>
              <a:buFont typeface="Arial" panose="020B0604020202020204" pitchFamily="34" charset="0"/>
              <a:buChar char="•"/>
              <a:defRPr/>
            </a:pPr>
            <a:endParaRPr lang="pt-BR" sz="200" b="1" dirty="0">
              <a:latin typeface="Calibri" panose="020F0502020204030204" pitchFamily="34" charset="0"/>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Pode</a:t>
            </a:r>
            <a:r>
              <a:rPr lang="en-US" sz="3800" dirty="0">
                <a:latin typeface="Calibri" panose="020F0502020204030204" pitchFamily="34" charset="0"/>
                <a:ea typeface="+mn-ea"/>
                <a:cs typeface="Calibri" panose="020F0502020204030204" pitchFamily="34" charset="0"/>
              </a:rPr>
              <a:t> ser </a:t>
            </a:r>
            <a:r>
              <a:rPr lang="en-US" sz="3800" dirty="0" err="1">
                <a:latin typeface="Calibri" panose="020F0502020204030204" pitchFamily="34" charset="0"/>
                <a:ea typeface="+mn-ea"/>
                <a:cs typeface="Calibri" panose="020F0502020204030204" pitchFamily="34" charset="0"/>
              </a:rPr>
              <a:t>definido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como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sendo</a:t>
            </a:r>
            <a:r>
              <a:rPr lang="en-US" sz="3800" dirty="0">
                <a:latin typeface="Calibri" panose="020F0502020204030204" pitchFamily="34" charset="0"/>
                <a:ea typeface="+mn-ea"/>
                <a:cs typeface="Calibri" panose="020F0502020204030204" pitchFamily="34" charset="0"/>
              </a:rPr>
              <a:t> de</a:t>
            </a:r>
            <a:r>
              <a:rPr lang="pt-BR"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a:t>
            </a:r>
            <a:r>
              <a:rPr lang="en-US" sz="3800" dirty="0" err="1">
                <a:latin typeface="Calibri" panose="020F0502020204030204" pitchFamily="34" charset="0"/>
                <a:ea typeface="+mn-ea"/>
                <a:cs typeface="Calibri" panose="020F0502020204030204" pitchFamily="34" charset="0"/>
              </a:rPr>
              <a:t>ajuste</a:t>
            </a:r>
            <a:r>
              <a:rPr lang="en-US" sz="3800" dirty="0">
                <a:latin typeface="Calibri" panose="020F0502020204030204" pitchFamily="34" charset="0"/>
                <a:cs typeface="Calibri" panose="020F0502020204030204" pitchFamily="34" charset="0"/>
              </a:rPr>
              <a:t> </a:t>
            </a:r>
            <a:r>
              <a:rPr lang="en-US" sz="3800" dirty="0">
                <a:latin typeface="Calibri" panose="020F0502020204030204" pitchFamily="34" charset="0"/>
                <a:ea typeface="+mn-ea"/>
                <a:cs typeface="Calibri" panose="020F0502020204030204" pitchFamily="34" charset="0"/>
              </a:rPr>
              <a:t>com </a:t>
            </a:r>
            <a:r>
              <a:rPr lang="en-US" sz="3800" dirty="0" err="1">
                <a:latin typeface="Calibri" panose="020F0502020204030204" pitchFamily="34" charset="0"/>
                <a:ea typeface="+mn-ea"/>
                <a:cs typeface="Calibri" panose="020F0502020204030204" pitchFamily="34" charset="0"/>
              </a:rPr>
              <a:t>endividamento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após</a:t>
            </a:r>
            <a:r>
              <a:rPr lang="en-US" sz="3800" dirty="0">
                <a:latin typeface="Calibri" panose="020F0502020204030204" pitchFamily="34" charset="0"/>
                <a:ea typeface="+mn-ea"/>
                <a:cs typeface="Calibri" panose="020F0502020204030204" pitchFamily="34" charset="0"/>
              </a:rPr>
              <a:t> o forte </a:t>
            </a:r>
            <a:r>
              <a:rPr lang="en-US" sz="3800" dirty="0" err="1">
                <a:latin typeface="Calibri" panose="020F0502020204030204" pitchFamily="34" charset="0"/>
                <a:ea typeface="+mn-ea"/>
                <a:cs typeface="Calibri" panose="020F0502020204030204" pitchFamily="34" charset="0"/>
              </a:rPr>
              <a:t>ajuste</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primário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iniciado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em</a:t>
            </a:r>
            <a:r>
              <a:rPr lang="en-US" sz="3800" dirty="0">
                <a:latin typeface="Calibri" panose="020F0502020204030204" pitchFamily="34" charset="0"/>
                <a:ea typeface="+mn-ea"/>
                <a:cs typeface="Calibri" panose="020F0502020204030204" pitchFamily="34" charset="0"/>
              </a:rPr>
              <a:t> 1999.</a:t>
            </a:r>
          </a:p>
          <a:p>
            <a:pPr lvl="1" algn="just">
              <a:buClrTx/>
              <a:buFont typeface="Arial" panose="020B0604020202020204" pitchFamily="34" charset="0"/>
              <a:buChar char="•"/>
              <a:defRPr/>
            </a:pPr>
            <a:endParaRPr lang="en-US" sz="200" dirty="0">
              <a:latin typeface="Calibri" panose="020F0502020204030204" pitchFamily="34" charset="0"/>
              <a:ea typeface="+mn-ea"/>
              <a:cs typeface="Calibri" panose="020F0502020204030204" pitchFamily="34" charset="0"/>
            </a:endParaRPr>
          </a:p>
          <a:p>
            <a:pPr lvl="1" algn="just">
              <a:buClrTx/>
              <a:buFont typeface="Arial" panose="020B0604020202020204" pitchFamily="34" charset="0"/>
              <a:buChar char="•"/>
              <a:defRPr/>
            </a:pPr>
            <a:r>
              <a:rPr lang="en-US" sz="3800" dirty="0" err="1">
                <a:latin typeface="Calibri" panose="020F0502020204030204" pitchFamily="34" charset="0"/>
                <a:ea typeface="+mn-ea"/>
                <a:cs typeface="Calibri" panose="020F0502020204030204" pitchFamily="34" charset="0"/>
              </a:rPr>
              <a:t>Embora</a:t>
            </a:r>
            <a:r>
              <a:rPr lang="en-US" sz="3800" dirty="0">
                <a:latin typeface="Calibri" panose="020F0502020204030204" pitchFamily="34" charset="0"/>
                <a:ea typeface="+mn-ea"/>
                <a:cs typeface="Calibri" panose="020F0502020204030204" pitchFamily="34" charset="0"/>
              </a:rPr>
              <a:t> a </a:t>
            </a:r>
            <a:r>
              <a:rPr lang="en-US" sz="3800" dirty="0" err="1">
                <a:latin typeface="Calibri" panose="020F0502020204030204" pitchFamily="34" charset="0"/>
                <a:ea typeface="+mn-ea"/>
                <a:cs typeface="Calibri" panose="020F0502020204030204" pitchFamily="34" charset="0"/>
              </a:rPr>
              <a:t>menor</a:t>
            </a:r>
            <a:r>
              <a:rPr lang="pt-BR"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despesa</a:t>
            </a:r>
            <a:r>
              <a:rPr lang="en-US" sz="3800" dirty="0">
                <a:latin typeface="Calibri" panose="020F0502020204030204" pitchFamily="34" charset="0"/>
                <a:ea typeface="+mn-ea"/>
                <a:cs typeface="Calibri" panose="020F0502020204030204" pitchFamily="34" charset="0"/>
              </a:rPr>
              <a:t> com </a:t>
            </a:r>
            <a:r>
              <a:rPr lang="en-US" sz="3800" dirty="0" err="1">
                <a:latin typeface="Calibri" panose="020F0502020204030204" pitchFamily="34" charset="0"/>
                <a:ea typeface="+mn-ea"/>
                <a:cs typeface="Calibri" panose="020F0502020204030204" pitchFamily="34" charset="0"/>
              </a:rPr>
              <a:t>juros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reais</a:t>
            </a:r>
            <a:r>
              <a:rPr lang="en-US" sz="3800" dirty="0">
                <a:latin typeface="Calibri" panose="020F0502020204030204" pitchFamily="34" charset="0"/>
                <a:ea typeface="+mn-ea"/>
                <a:cs typeface="Calibri" panose="020F0502020204030204" pitchFamily="34" charset="0"/>
              </a:rPr>
              <a:t> e o </a:t>
            </a:r>
            <a:r>
              <a:rPr lang="en-US" sz="3800" dirty="0" err="1">
                <a:latin typeface="Calibri" panose="020F0502020204030204" pitchFamily="34" charset="0"/>
                <a:ea typeface="+mn-ea"/>
                <a:cs typeface="Calibri" panose="020F0502020204030204" pitchFamily="34" charset="0"/>
              </a:rPr>
              <a:t>ajustamento</a:t>
            </a:r>
            <a:r>
              <a:rPr lang="en-US"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primário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tenham</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diminuído</a:t>
            </a:r>
            <a:r>
              <a:rPr lang="en-US" sz="3800" dirty="0">
                <a:latin typeface="Calibri" panose="020F0502020204030204" pitchFamily="34" charset="0"/>
                <a:ea typeface="+mn-ea"/>
                <a:cs typeface="Calibri" panose="020F0502020204030204" pitchFamily="34" charset="0"/>
              </a:rPr>
              <a:t> as NFSP</a:t>
            </a:r>
            <a:r>
              <a:rPr lang="pt-BR" sz="3800" dirty="0">
                <a:latin typeface="Calibri" panose="020F0502020204030204" pitchFamily="34" charset="0"/>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nominais</a:t>
            </a:r>
            <a:r>
              <a:rPr lang="en-US" sz="3800" dirty="0">
                <a:latin typeface="Calibri" panose="020F0502020204030204" pitchFamily="34" charset="0"/>
                <a:ea typeface="+mn-ea"/>
                <a:cs typeface="Calibri" panose="020F0502020204030204" pitchFamily="34" charset="0"/>
              </a:rPr>
              <a:t> do </a:t>
            </a:r>
            <a:r>
              <a:rPr lang="en-US" sz="3800" dirty="0" err="1">
                <a:latin typeface="Calibri" panose="020F0502020204030204" pitchFamily="34" charset="0"/>
                <a:ea typeface="+mn-ea"/>
                <a:cs typeface="Calibri" panose="020F0502020204030204" pitchFamily="34" charset="0"/>
              </a:rPr>
              <a:t>período</a:t>
            </a:r>
            <a:r>
              <a:rPr lang="en-US" sz="3800" dirty="0">
                <a:latin typeface="Calibri" panose="020F0502020204030204" pitchFamily="34" charset="0"/>
                <a:ea typeface="+mn-ea"/>
                <a:cs typeface="Calibri" panose="020F0502020204030204" pitchFamily="34" charset="0"/>
              </a:rPr>
              <a:t> para 4,0% do PIB, </a:t>
            </a:r>
            <a:r>
              <a:rPr lang="en-US" sz="3800" dirty="0" err="1">
                <a:latin typeface="Calibri" panose="020F0502020204030204" pitchFamily="34" charset="0"/>
                <a:ea typeface="+mn-ea"/>
                <a:cs typeface="Calibri" panose="020F0502020204030204" pitchFamily="34" charset="0"/>
              </a:rPr>
              <a:t>estas</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continuaram</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sendo</a:t>
            </a:r>
            <a:r>
              <a:rPr lang="en-US" sz="3800" dirty="0">
                <a:latin typeface="Calibri" panose="020F0502020204030204" pitchFamily="34" charset="0"/>
                <a:ea typeface="+mn-ea"/>
                <a:cs typeface="Calibri" panose="020F0502020204030204" pitchFamily="34" charset="0"/>
              </a:rPr>
              <a:t> </a:t>
            </a:r>
            <a:r>
              <a:rPr lang="en-US" sz="3800" dirty="0" err="1">
                <a:latin typeface="Calibri" panose="020F0502020204030204" pitchFamily="34" charset="0"/>
                <a:ea typeface="+mn-ea"/>
                <a:cs typeface="Calibri" panose="020F0502020204030204" pitchFamily="34" charset="0"/>
              </a:rPr>
              <a:t>relevantes</a:t>
            </a:r>
            <a:r>
              <a:rPr lang="en-US" sz="3800" dirty="0">
                <a:latin typeface="Calibri" panose="020F0502020204030204" pitchFamily="34" charset="0"/>
                <a:ea typeface="+mn-ea"/>
                <a:cs typeface="Calibri" panose="020F0502020204030204" pitchFamily="34" charset="0"/>
              </a:rPr>
              <a:t>. </a:t>
            </a:r>
          </a:p>
          <a:p>
            <a:pPr lvl="1" algn="just">
              <a:buClrTx/>
              <a:buFont typeface="Wingdings" panose="05000000000000000000" pitchFamily="2" charset="2"/>
              <a:buChar char="§"/>
              <a:defRPr/>
            </a:pPr>
            <a:endParaRPr lang="en-US" sz="3800" dirty="0">
              <a:latin typeface="Calibri" panose="020F0502020204030204" pitchFamily="34" charset="0"/>
              <a:ea typeface="+mn-ea"/>
              <a:cs typeface="Calibri" panose="020F0502020204030204" pitchFamily="34" charset="0"/>
            </a:endParaRPr>
          </a:p>
          <a:p>
            <a:pPr lvl="1">
              <a:buFont typeface="Wingdings" panose="05000000000000000000" pitchFamily="2" charset="2"/>
              <a:buChar char="§"/>
              <a:defRPr/>
            </a:pPr>
            <a:endParaRPr lang="pt-BR" sz="3800" dirty="0">
              <a:latin typeface="Calibri" panose="020F0502020204030204" pitchFamily="34" charset="0"/>
              <a:cs typeface="Calibri" panose="020F0502020204030204" pitchFamily="34" charset="0"/>
            </a:endParaRPr>
          </a:p>
        </p:txBody>
      </p:sp>
      <p:sp>
        <p:nvSpPr>
          <p:cNvPr id="6" name="Rectangle 2"/>
          <p:cNvSpPr>
            <a:spLocks noGrp="1" noChangeArrowheads="1"/>
          </p:cNvSpPr>
          <p:nvPr>
            <p:ph type="title"/>
          </p:nvPr>
        </p:nvSpPr>
        <p:spPr>
          <a:xfrm>
            <a:off x="76200" y="457200"/>
            <a:ext cx="12192000" cy="990600"/>
          </a:xfrm>
        </p:spPr>
        <p:txBody>
          <a:bodyPr/>
          <a:lstStyle/>
          <a:p>
            <a:pPr eaLnBrk="1" hangingPunct="1"/>
            <a:r>
              <a:rPr lang="pt-BR" sz="4500" b="1" dirty="0">
                <a:solidFill>
                  <a:schemeClr val="tx1"/>
                </a:solidFill>
                <a:latin typeface="Calibri" panose="020F0502020204030204" pitchFamily="34" charset="0"/>
                <a:cs typeface="Calibri" panose="020F0502020204030204" pitchFamily="34" charset="0"/>
              </a:rPr>
              <a:t>Caracterização dos Resultados Fiscais em Períodos</a:t>
            </a:r>
            <a:br>
              <a:rPr lang="pt-BR" sz="4500" b="1" dirty="0">
                <a:solidFill>
                  <a:schemeClr val="tx1"/>
                </a:solidFill>
                <a:latin typeface="Calibri" panose="020F0502020204030204" pitchFamily="34" charset="0"/>
                <a:cs typeface="Calibri" panose="020F0502020204030204" pitchFamily="34" charset="0"/>
              </a:rPr>
            </a:br>
            <a:endParaRPr lang="en-US" altLang="en-US" sz="4500"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trutura padrã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pt-BR" sz="32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pt-BR" sz="32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 DSc</Template>
  <TotalTime>7164</TotalTime>
  <Words>12114</Words>
  <Application>Microsoft Office PowerPoint</Application>
  <PresentationFormat>Widescreen</PresentationFormat>
  <Paragraphs>920</Paragraphs>
  <Slides>181</Slides>
  <Notes>1</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1</vt:i4>
      </vt:variant>
      <vt:variant>
        <vt:lpstr>Títulos de slides</vt:lpstr>
      </vt:variant>
      <vt:variant>
        <vt:i4>181</vt:i4>
      </vt:variant>
    </vt:vector>
  </HeadingPairs>
  <TitlesOfParts>
    <vt:vector size="192" baseType="lpstr">
      <vt:lpstr>Arial</vt:lpstr>
      <vt:lpstr>Calibri</vt:lpstr>
      <vt:lpstr>inherit</vt:lpstr>
      <vt:lpstr>Lucida Sans Unicode</vt:lpstr>
      <vt:lpstr>Source Sans Pro</vt:lpstr>
      <vt:lpstr>Symbol</vt:lpstr>
      <vt:lpstr>Times New Roman</vt:lpstr>
      <vt:lpstr>Wingdings</vt:lpstr>
      <vt:lpstr>Wingdings 2</vt:lpstr>
      <vt:lpstr>Estrutura padrão</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Contas Públicas: O Caso Brasileiro</vt:lpstr>
      <vt:lpstr>Contas Públicas: O Caso Brasileiro</vt:lpstr>
      <vt:lpstr>Contas Públicas: O Caso Brasileiro</vt:lpstr>
      <vt:lpstr>Contas Públicas: O Caso Brasileiro</vt:lpstr>
      <vt:lpstr>Contas Públicas: O Caso Brasileiro</vt:lpstr>
      <vt:lpstr>Contas Públicas: O Caso Brasileiro</vt:lpstr>
      <vt:lpstr>Contas Públicas: O Caso Brasileiro</vt:lpstr>
      <vt:lpstr>Contas Públicas: O Caso Brasileiro</vt:lpstr>
      <vt:lpstr>Características do Regime Previdenciário Brasileiro</vt:lpstr>
      <vt:lpstr>Características do Regime Previdenciário Brasileiro</vt:lpstr>
      <vt:lpstr>Características do Regime Previdenciário Brasileiro</vt:lpstr>
      <vt:lpstr>Características do Regime Previdenciário Brasileiro</vt:lpstr>
      <vt:lpstr>Apresentação do PowerPoint</vt:lpstr>
      <vt:lpstr>Apresentação do PowerPoint</vt:lpstr>
      <vt:lpstr>Características do Regime Previdenciário Brasileiro</vt:lpstr>
      <vt:lpstr>As Reformas Parciais</vt:lpstr>
      <vt:lpstr>As Reformas Parciais</vt:lpstr>
      <vt:lpstr>As Reformas Parciais</vt:lpstr>
      <vt:lpstr>As Reformas Parciais</vt:lpstr>
      <vt:lpstr>Arrecadação Líquida, Despesa de Déficit – RGPS (% PIB)</vt:lpstr>
      <vt:lpstr>Déficit – RPPS Federal (% PIB)</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Caracterização dos Resultados Fiscais em Períodos </vt:lpstr>
      <vt:lpstr>Contas Públicas: O Caso Brasileiro</vt:lpstr>
      <vt:lpstr>O Efeito do Ajuste Patrimonial</vt:lpstr>
      <vt:lpstr>Apresentação do PowerPoint</vt:lpstr>
      <vt:lpstr>Apresentação do PowerPoint</vt:lpstr>
      <vt:lpstr>Apresentação do PowerPoint</vt:lpstr>
      <vt:lpstr>Apresentação do PowerPoint</vt:lpstr>
      <vt:lpstr>Apresentação do PowerPoint</vt:lpstr>
      <vt:lpstr>Apresentação do PowerPoint</vt:lpstr>
      <vt:lpstr>Observação</vt:lpstr>
      <vt:lpstr>Apresentação do PowerPoint</vt:lpstr>
      <vt:lpstr>Apresentação do PowerPoint</vt:lpstr>
      <vt:lpstr>O Crescimento das Despesas Primárias</vt:lpstr>
      <vt:lpstr>Carga Tributária (% do PIB) - STN</vt:lpstr>
      <vt:lpstr>Estrutura da Carga Tributária (% do PIB) - STN</vt:lpstr>
      <vt:lpstr>Competência Tributária</vt:lpstr>
      <vt:lpstr>Competência Tributária</vt:lpstr>
      <vt:lpstr>Tributos Federais</vt:lpstr>
      <vt:lpstr>Observações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Particlar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 2</dc:title>
  <dc:creator>ac</dc:creator>
  <cp:lastModifiedBy>Antonio Carlos Assumpção</cp:lastModifiedBy>
  <cp:revision>414</cp:revision>
  <dcterms:created xsi:type="dcterms:W3CDTF">2002-11-11T15:45:04Z</dcterms:created>
  <dcterms:modified xsi:type="dcterms:W3CDTF">2024-04-22T12:48:50Z</dcterms:modified>
</cp:coreProperties>
</file>