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89" r:id="rId3"/>
    <p:sldId id="390" r:id="rId4"/>
    <p:sldId id="422" r:id="rId5"/>
    <p:sldId id="393" r:id="rId6"/>
    <p:sldId id="398" r:id="rId7"/>
    <p:sldId id="399" r:id="rId8"/>
    <p:sldId id="400" r:id="rId9"/>
    <p:sldId id="401" r:id="rId10"/>
    <p:sldId id="409" r:id="rId11"/>
    <p:sldId id="423" r:id="rId12"/>
    <p:sldId id="424" r:id="rId13"/>
    <p:sldId id="425" r:id="rId14"/>
    <p:sldId id="426" r:id="rId15"/>
    <p:sldId id="433" r:id="rId16"/>
    <p:sldId id="434" r:id="rId17"/>
    <p:sldId id="435" r:id="rId18"/>
    <p:sldId id="427" r:id="rId19"/>
    <p:sldId id="428" r:id="rId20"/>
    <p:sldId id="429" r:id="rId21"/>
    <p:sldId id="430" r:id="rId22"/>
    <p:sldId id="431" r:id="rId23"/>
    <p:sldId id="432" r:id="rId24"/>
    <p:sldId id="43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0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6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0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6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4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3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FF85E-7DE2-4811-A7EE-8B5D542EF5C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EA9D4BF-7B06-454C-B0D5-A59DFA5B76E0}"/>
              </a:ext>
            </a:extLst>
          </p:cNvPr>
          <p:cNvSpPr/>
          <p:nvPr userDrawn="1"/>
        </p:nvSpPr>
        <p:spPr>
          <a:xfrm>
            <a:off x="0" y="2"/>
            <a:ext cx="12192000" cy="1698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939637D-8748-4796-A2AD-041D20387554}"/>
              </a:ext>
            </a:extLst>
          </p:cNvPr>
          <p:cNvSpPr/>
          <p:nvPr userDrawn="1"/>
        </p:nvSpPr>
        <p:spPr>
          <a:xfrm>
            <a:off x="0" y="6734537"/>
            <a:ext cx="12192000" cy="1333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7129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1E21907A-1751-15BE-CC2C-FC6D3A699CD7}"/>
              </a:ext>
            </a:extLst>
          </p:cNvPr>
          <p:cNvSpPr/>
          <p:nvPr/>
        </p:nvSpPr>
        <p:spPr>
          <a:xfrm>
            <a:off x="609602" y="327264"/>
            <a:ext cx="1097280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A53D484-C0A5-F0A6-05DA-D32742CF03C6}"/>
              </a:ext>
            </a:extLst>
          </p:cNvPr>
          <p:cNvSpPr/>
          <p:nvPr/>
        </p:nvSpPr>
        <p:spPr>
          <a:xfrm>
            <a:off x="1145282" y="3784898"/>
            <a:ext cx="9838709" cy="7265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83F1CB8-D3D9-1A46-CA28-50EB8EE25989}"/>
              </a:ext>
            </a:extLst>
          </p:cNvPr>
          <p:cNvSpPr/>
          <p:nvPr/>
        </p:nvSpPr>
        <p:spPr>
          <a:xfrm>
            <a:off x="1152940" y="2364835"/>
            <a:ext cx="9819864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CE79F77-F274-111A-BD44-0BE57B838FAA}"/>
              </a:ext>
            </a:extLst>
          </p:cNvPr>
          <p:cNvSpPr txBox="1">
            <a:spLocks/>
          </p:cNvSpPr>
          <p:nvPr/>
        </p:nvSpPr>
        <p:spPr bwMode="auto">
          <a:xfrm>
            <a:off x="7636373" y="1631725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2" name="CaixaDeTexto 15">
            <a:extLst>
              <a:ext uri="{FF2B5EF4-FFF2-40B4-BE49-F238E27FC236}">
                <a16:creationId xmlns:a16="http://schemas.microsoft.com/office/drawing/2014/main" id="{3F2EBD86-F58C-1D94-743B-C337F4A30B84}"/>
              </a:ext>
            </a:extLst>
          </p:cNvPr>
          <p:cNvSpPr txBox="1"/>
          <p:nvPr/>
        </p:nvSpPr>
        <p:spPr>
          <a:xfrm>
            <a:off x="6391562" y="6007516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13" name="Picture 2" descr="O que mais cai na UERJ - Vestibular UERJ - EducaBras">
            <a:extLst>
              <a:ext uri="{FF2B5EF4-FFF2-40B4-BE49-F238E27FC236}">
                <a16:creationId xmlns:a16="http://schemas.microsoft.com/office/drawing/2014/main" id="{4E7236E3-67A4-77D2-DDE1-CAA9B43A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63" y="359566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6FC3B480-1CC8-4A02-1C9D-C7515B7B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464" y="2522411"/>
            <a:ext cx="971550" cy="923925"/>
          </a:xfrm>
          <a:prstGeom prst="rect">
            <a:avLst/>
          </a:prstGeom>
        </p:spPr>
      </p:pic>
      <p:sp>
        <p:nvSpPr>
          <p:cNvPr id="15" name="CaixaDeTexto 13">
            <a:extLst>
              <a:ext uri="{FF2B5EF4-FFF2-40B4-BE49-F238E27FC236}">
                <a16:creationId xmlns:a16="http://schemas.microsoft.com/office/drawing/2014/main" id="{796022B0-D03E-C3FF-8FA6-CAD4824E9F1B}"/>
              </a:ext>
            </a:extLst>
          </p:cNvPr>
          <p:cNvSpPr txBox="1"/>
          <p:nvPr/>
        </p:nvSpPr>
        <p:spPr>
          <a:xfrm>
            <a:off x="2257015" y="2669635"/>
            <a:ext cx="8715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pt-BR" sz="4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6" name="CaixaDeTexto 14">
            <a:extLst>
              <a:ext uri="{FF2B5EF4-FFF2-40B4-BE49-F238E27FC236}">
                <a16:creationId xmlns:a16="http://schemas.microsoft.com/office/drawing/2014/main" id="{3C91B9AE-42F9-19ED-5E90-F4B5E19EFC65}"/>
              </a:ext>
            </a:extLst>
          </p:cNvPr>
          <p:cNvSpPr txBox="1"/>
          <p:nvPr/>
        </p:nvSpPr>
        <p:spPr>
          <a:xfrm>
            <a:off x="2422662" y="857347"/>
            <a:ext cx="9424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7" name="CaixaDeTexto 15">
            <a:extLst>
              <a:ext uri="{FF2B5EF4-FFF2-40B4-BE49-F238E27FC236}">
                <a16:creationId xmlns:a16="http://schemas.microsoft.com/office/drawing/2014/main" id="{D8BFFD46-BD8B-012E-37AC-65A9F7ECE4DB}"/>
              </a:ext>
            </a:extLst>
          </p:cNvPr>
          <p:cNvSpPr txBox="1"/>
          <p:nvPr/>
        </p:nvSpPr>
        <p:spPr>
          <a:xfrm>
            <a:off x="1136372" y="3838984"/>
            <a:ext cx="98387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3400" b="1" dirty="0">
                <a:solidFill>
                  <a:srgbClr val="002060"/>
                </a:solidFill>
              </a:rPr>
              <a:t>Disciplina: </a:t>
            </a:r>
            <a:r>
              <a:rPr lang="pt-BR" sz="3400" dirty="0">
                <a:solidFill>
                  <a:srgbClr val="002060"/>
                </a:solidFill>
              </a:rPr>
              <a:t>ESP II</a:t>
            </a:r>
            <a:r>
              <a:rPr lang="pt-BR" sz="3400" b="1" dirty="0">
                <a:solidFill>
                  <a:srgbClr val="002060"/>
                </a:solidFill>
              </a:rPr>
              <a:t> – </a:t>
            </a:r>
            <a:r>
              <a:rPr lang="pt-BR" sz="3400" dirty="0">
                <a:solidFill>
                  <a:srgbClr val="002060"/>
                </a:solidFill>
              </a:rPr>
              <a:t>Lista 2 – Resolução</a:t>
            </a:r>
            <a:r>
              <a:rPr lang="pt-BR" sz="34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DF2B7873-3146-1351-1F53-1FBEE1F1B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735" y="4925230"/>
            <a:ext cx="4996075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743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9B3A2-15C1-4FE6-82C4-39D77C41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3" y="286749"/>
            <a:ext cx="11688418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6)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F7363A-8B4D-4A87-8836-3745A673E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564365"/>
            <a:ext cx="11688418" cy="4351338"/>
          </a:xfrm>
        </p:spPr>
        <p:txBody>
          <a:bodyPr>
            <a:noAutofit/>
          </a:bodyPr>
          <a:lstStyle/>
          <a:p>
            <a:pPr algn="just"/>
            <a:r>
              <a:rPr lang="pt-BR" sz="2600" dirty="0"/>
              <a:t>O defeso é a paralisação das atividades de pesca para proteger as espécies de peixes durante o seu período de reprodução, garantir a manutenção de forma sustentável</a:t>
            </a:r>
            <a:br>
              <a:rPr lang="pt-BR" sz="2600" dirty="0"/>
            </a:br>
            <a:r>
              <a:rPr lang="pt-BR" sz="2600" dirty="0"/>
              <a:t>dos estoques pesqueiros e, consequentemente, manter a atividade e a renda dos pescadores. Assim, todo pescador profissional que exerce suas atividades de forma</a:t>
            </a:r>
            <a:br>
              <a:rPr lang="pt-BR" sz="2600" dirty="0"/>
            </a:br>
            <a:r>
              <a:rPr lang="pt-BR" sz="2600" dirty="0"/>
              <a:t>individual ou em regime de economia familiar fica impedido de pescar durante a época de reprodução das espécies-alvo de suas pescarias. Nesse período, os pescadores profissionais recebem seguro-desemprego ou seguro-defeso em parcelas mensais, na quantia de um salário mínimo, em número equivalente ao período de paralisação.</a:t>
            </a:r>
          </a:p>
          <a:p>
            <a:pPr algn="just"/>
            <a:r>
              <a:rPr lang="pt-BR" sz="2600" dirty="0"/>
              <a:t>Internet: &lt; www.mpa.gov.br &gt; (com adaptações).</a:t>
            </a:r>
          </a:p>
        </p:txBody>
      </p:sp>
    </p:spTree>
    <p:extLst>
      <p:ext uri="{BB962C8B-B14F-4D97-AF65-F5344CB8AC3E}">
        <p14:creationId xmlns:p14="http://schemas.microsoft.com/office/powerpoint/2010/main" val="1826726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A884F7D-D42E-3F3B-FF7C-875422B3E5C9}"/>
              </a:ext>
            </a:extLst>
          </p:cNvPr>
          <p:cNvSpPr/>
          <p:nvPr/>
        </p:nvSpPr>
        <p:spPr>
          <a:xfrm>
            <a:off x="238731" y="1824637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C6909-3ED0-E54C-5E81-7FA9CB0E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314878"/>
            <a:ext cx="1171492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7) A política de preços praticada pela Petrobras, a partir de 2016, definiu que o preço dos combustíveis no Brasil seria pautado pela cotação do barril de petróleo no mercado internacional, em dólar. O exemplo acima indica o seguinte tipo de função econômica governamental: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estabilizadora.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alocativa.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distributiva.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reguladora.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concedente.</a:t>
            </a:r>
            <a:r>
              <a:rPr lang="pt-BR" sz="2600" dirty="0"/>
              <a:t> </a:t>
            </a:r>
            <a:br>
              <a:rPr lang="pt-BR" sz="2600" dirty="0"/>
            </a:b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19666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CF29AD3-FE65-E372-5E22-327AB9CCDCD5}"/>
              </a:ext>
            </a:extLst>
          </p:cNvPr>
          <p:cNvSpPr/>
          <p:nvPr/>
        </p:nvSpPr>
        <p:spPr>
          <a:xfrm>
            <a:off x="198975" y="2049921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5726AA-115B-B302-6631-AADEE61F8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275120"/>
            <a:ext cx="1172817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8) Sobre os objetivos da função estabilizadora do governo, assinale a afirmativa correta.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Deve realizar parcerias com o setor privado para fornecer bens públicos.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Busca reformular os tributos com o fim de melhorar a distribuição de renda.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Deve utilizar a política fiscal para manter a taxa inflacionária em níveis reduzidos.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Busca definir a contribuição de cada consumidor para financiar algum bem público.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Pretende melhorar as condições de moradia da população de baixa renda.</a:t>
            </a:r>
            <a:r>
              <a:rPr lang="pt-BR" sz="2600" dirty="0"/>
              <a:t> </a:t>
            </a:r>
            <a:br>
              <a:rPr lang="pt-BR" sz="2600" dirty="0"/>
            </a:b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25629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>
            <a:extLst>
              <a:ext uri="{FF2B5EF4-FFF2-40B4-BE49-F238E27FC236}">
                <a16:creationId xmlns:a16="http://schemas.microsoft.com/office/drawing/2014/main" id="{ADDD9004-C488-85D2-6E81-6021CE902001}"/>
              </a:ext>
            </a:extLst>
          </p:cNvPr>
          <p:cNvSpPr/>
          <p:nvPr/>
        </p:nvSpPr>
        <p:spPr>
          <a:xfrm>
            <a:off x="106211" y="4899140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BA5414-1594-30B5-BEBB-062CAEFE1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86" y="195613"/>
            <a:ext cx="11923644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9) Relacione cada função econômica do governo à sua característica ou ao seu exemplo.</a:t>
            </a:r>
          </a:p>
          <a:p>
            <a:pPr algn="just"/>
            <a:r>
              <a:rPr lang="pt-BR" sz="2600" b="1" i="0" dirty="0">
                <a:solidFill>
                  <a:srgbClr val="000000"/>
                </a:solidFill>
                <a:effectLst/>
              </a:rPr>
              <a:t>1.Função Alocativa 2.Função Distributiva 3.Função Estabilizadora </a:t>
            </a:r>
          </a:p>
          <a:p>
            <a:pPr algn="just"/>
            <a:r>
              <a:rPr lang="pt-BR" sz="2600" b="0" i="0" dirty="0">
                <a:solidFill>
                  <a:srgbClr val="000000"/>
                </a:solidFill>
                <a:effectLst/>
              </a:rPr>
              <a:t>(   ) O acesso da população à água e ao esgoto tratável contribui para reduzir os gastos públicos com saúde.</a:t>
            </a:r>
          </a:p>
          <a:p>
            <a:pPr algn="just"/>
            <a:r>
              <a:rPr lang="pt-BR" sz="2600" b="0" i="0" dirty="0">
                <a:solidFill>
                  <a:srgbClr val="000000"/>
                </a:solidFill>
                <a:effectLst/>
              </a:rPr>
              <a:t>(  ) O adequado uso  da política monetária leva a uma taxa de inflação menor, sem afetar fortemente o desemprego.</a:t>
            </a:r>
          </a:p>
          <a:p>
            <a:pPr algn="just"/>
            <a:r>
              <a:rPr lang="pt-BR" sz="2600" b="0" i="0" dirty="0">
                <a:solidFill>
                  <a:srgbClr val="000000"/>
                </a:solidFill>
                <a:effectLst/>
              </a:rPr>
              <a:t>(  ) Reduzir  impostos  sobre  consumo tem efeitos progressivos sobre a renda das pessoas</a:t>
            </a:r>
          </a:p>
          <a:p>
            <a:pPr algn="just"/>
            <a:r>
              <a:rPr lang="pt-BR" sz="2400" b="0" i="0" dirty="0">
                <a:solidFill>
                  <a:srgbClr val="000000"/>
                </a:solidFill>
                <a:effectLst/>
              </a:rPr>
              <a:t>Assinale a opção que apresenta a relação correta.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400" b="0" i="0" dirty="0">
                <a:solidFill>
                  <a:srgbClr val="000000"/>
                </a:solidFill>
                <a:effectLst/>
              </a:rPr>
              <a:t>1, 2 e 3.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400" b="0" i="0" dirty="0">
                <a:solidFill>
                  <a:srgbClr val="000000"/>
                </a:solidFill>
                <a:effectLst/>
              </a:rPr>
              <a:t>1, 3 e 2.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400" b="0" i="0" dirty="0">
                <a:solidFill>
                  <a:srgbClr val="000000"/>
                </a:solidFill>
                <a:effectLst/>
              </a:rPr>
              <a:t>2, 3 e 1.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400" b="0" i="0" dirty="0">
                <a:solidFill>
                  <a:srgbClr val="000000"/>
                </a:solidFill>
                <a:effectLst/>
              </a:rPr>
              <a:t>3, 1 e 2;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400" b="0" i="0" dirty="0">
                <a:solidFill>
                  <a:srgbClr val="000000"/>
                </a:solidFill>
                <a:effectLst/>
              </a:rPr>
              <a:t>3, 2 e 1.</a:t>
            </a:r>
            <a:r>
              <a:rPr lang="pt-BR" sz="2400" dirty="0"/>
              <a:t>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602BB6-B758-B341-575A-A7328A8EA453}"/>
              </a:ext>
            </a:extLst>
          </p:cNvPr>
          <p:cNvSpPr txBox="1"/>
          <p:nvPr/>
        </p:nvSpPr>
        <p:spPr>
          <a:xfrm>
            <a:off x="530087" y="2345635"/>
            <a:ext cx="1457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6E89359-5C0A-D61B-E43A-EE0F586B4C6C}"/>
              </a:ext>
            </a:extLst>
          </p:cNvPr>
          <p:cNvSpPr txBox="1"/>
          <p:nvPr/>
        </p:nvSpPr>
        <p:spPr>
          <a:xfrm>
            <a:off x="510210" y="3173896"/>
            <a:ext cx="3644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D00D0EB-CB42-52E0-02D6-00B33B20C365}"/>
              </a:ext>
            </a:extLst>
          </p:cNvPr>
          <p:cNvSpPr txBox="1"/>
          <p:nvPr/>
        </p:nvSpPr>
        <p:spPr>
          <a:xfrm>
            <a:off x="503586" y="1497498"/>
            <a:ext cx="3644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8967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5ED6C8-3E95-6B70-FC0D-CE2497EAD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34" y="208860"/>
            <a:ext cx="1189714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10) Assinale V ou F nas afirmações abaixo justificando a sua resposta.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Um fator agravante da falta de equidade do sistema tributário brasileiro é a excessiva participação dos tributos sobre o consumo, em relação àqueles sobre a renda e a propriedade, na arrecadação.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A carga tributária no Brasil tem como principal base de incidência os bens e serviços, o que lhe confere caráter essencialmente regressivo.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A aplicação de uma mesma alíquota de um imposto sobre vendas a varejo para todos os produtos contribui para um sistema tributário regressivo.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A Contribuição Provisória sobre Movimentações Financeiras (CPMF) contribui para a eficiência do sistema tributário, visto que é paga por todas as pessoas ou empresas que transferirem qualquer valor por meio dos bancos e instituições financeiras.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O imposto de renda no Brasil possui um sistema progressivo, o que favorece uma política de distribuição de renda.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A9F3546-A9D5-0FC0-8149-38679E45A088}"/>
              </a:ext>
            </a:extLst>
          </p:cNvPr>
          <p:cNvSpPr txBox="1"/>
          <p:nvPr/>
        </p:nvSpPr>
        <p:spPr>
          <a:xfrm>
            <a:off x="5989991" y="1364975"/>
            <a:ext cx="3818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8758AC3-43F1-5DA9-8AB3-D69E7083E45E}"/>
              </a:ext>
            </a:extLst>
          </p:cNvPr>
          <p:cNvSpPr txBox="1"/>
          <p:nvPr/>
        </p:nvSpPr>
        <p:spPr>
          <a:xfrm>
            <a:off x="8965105" y="2219740"/>
            <a:ext cx="3818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2839AED-8628-9BF3-655F-AFC99858236C}"/>
              </a:ext>
            </a:extLst>
          </p:cNvPr>
          <p:cNvSpPr txBox="1"/>
          <p:nvPr/>
        </p:nvSpPr>
        <p:spPr>
          <a:xfrm>
            <a:off x="9515069" y="3061254"/>
            <a:ext cx="3818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BBE188A-2A55-9727-BBFC-B9B05FAA479F}"/>
              </a:ext>
            </a:extLst>
          </p:cNvPr>
          <p:cNvSpPr txBox="1"/>
          <p:nvPr/>
        </p:nvSpPr>
        <p:spPr>
          <a:xfrm>
            <a:off x="2219737" y="4605132"/>
            <a:ext cx="3369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94382E4-17D2-1082-177B-6B0915F25683}"/>
              </a:ext>
            </a:extLst>
          </p:cNvPr>
          <p:cNvSpPr txBox="1"/>
          <p:nvPr/>
        </p:nvSpPr>
        <p:spPr>
          <a:xfrm>
            <a:off x="5082212" y="5440020"/>
            <a:ext cx="3818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1D14B41A-6067-240B-EB5B-D15DFD44AA43}"/>
              </a:ext>
            </a:extLst>
          </p:cNvPr>
          <p:cNvCxnSpPr/>
          <p:nvPr/>
        </p:nvCxnSpPr>
        <p:spPr>
          <a:xfrm>
            <a:off x="7328452" y="6308035"/>
            <a:ext cx="470452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3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65C46BA-D1BC-2FB0-637C-17E81D7C6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34" y="314876"/>
            <a:ext cx="11897140" cy="322345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arenR" startAt="6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No desenvolvimento de um sistema tributário, é inevitável o debate acerca dos critérios a partir dos quais os ônus do financiamento público são distribuídos. Nesse sentido, o uso de uma tabela progressiva de imposto de renda pode combinar os conceitos de equidade horizontal e vertical.</a:t>
            </a:r>
          </a:p>
          <a:p>
            <a:pPr marL="457200" indent="-457200" algn="just">
              <a:buFont typeface="+mj-lt"/>
              <a:buAutoNum type="alphaLcParenR" startAt="6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Se a prefeitura de determinado município instituir taxa única para o financiamento do serviço público de coleta de lixo estipulada em 1% do valor atribuído ao imóvel, tal medida caracterizará a adoção do critério da capacidade de pagamento em detrimento do critério do benefício.</a:t>
            </a:r>
            <a:r>
              <a:rPr lang="pt-BR" sz="2600" dirty="0"/>
              <a:t> </a:t>
            </a:r>
            <a:endParaRPr lang="pt-BR" sz="26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B75436-CCB6-8CD3-6438-58B10D71DCCF}"/>
              </a:ext>
            </a:extLst>
          </p:cNvPr>
          <p:cNvSpPr txBox="1"/>
          <p:nvPr/>
        </p:nvSpPr>
        <p:spPr>
          <a:xfrm>
            <a:off x="6526698" y="1345095"/>
            <a:ext cx="3818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AAFE837-865B-5E63-B9B7-C6FBF0315A8A}"/>
              </a:ext>
            </a:extLst>
          </p:cNvPr>
          <p:cNvSpPr txBox="1"/>
          <p:nvPr/>
        </p:nvSpPr>
        <p:spPr>
          <a:xfrm>
            <a:off x="5512907" y="2902224"/>
            <a:ext cx="3818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38750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15F34-119A-4CE8-09D0-57C8917A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275120"/>
            <a:ext cx="11741426" cy="641722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pt-BR" sz="2800" dirty="0">
                <a:solidFill>
                  <a:srgbClr val="FF0000"/>
                </a:solidFill>
              </a:rPr>
              <a:t>A tributação no Brasil é fortemente concentrada em tributos indiretos. Principalmente quando consideramos os Estados.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800" dirty="0">
                <a:solidFill>
                  <a:srgbClr val="FF0000"/>
                </a:solidFill>
              </a:rPr>
              <a:t>A tributação no Brasil é fortemente concentrada em tributos indiretos. Principalmente quando consideramos os Estados. Como vimos, os tributos indiretos são regressivos.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800" dirty="0">
                <a:solidFill>
                  <a:srgbClr val="FF0000"/>
                </a:solidFill>
              </a:rPr>
              <a:t>Nesse caso todos pagarão o mesmo imposto (em valor monetário) para o mesmo padrão de consumo. Com isso, os indivíduos de renda mais elevada pagarão menos em relação à renda.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dirty="0">
                <a:solidFill>
                  <a:srgbClr val="FF0000"/>
                </a:solidFill>
              </a:rPr>
              <a:t>Trata-se de um tributo em cascata. Portanto, não é eficiente; tributa transações que não geram valor econômico, como o pagamento da mesada do seu filho.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FF0000"/>
                </a:solidFill>
              </a:rPr>
              <a:t>IPMF foi criado em 1993 (alíquota de 0,25%). Depois, e, 1997, foi transformado em CPMF (alíquota de 0,38%). Deixou de existir em 2007.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800" dirty="0">
                <a:solidFill>
                  <a:srgbClr val="FF0000"/>
                </a:solidFill>
              </a:rPr>
              <a:t>Alíquotas crescentes </a:t>
            </a:r>
            <a:r>
              <a:rPr lang="pt-B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elasticidade da tributação em relação à renda e alíquota marginal &gt; alíquota média.</a:t>
            </a:r>
          </a:p>
          <a:p>
            <a:pPr marL="514350" indent="-514350" algn="just">
              <a:buFont typeface="+mj-lt"/>
              <a:buAutoNum type="alphaLcParenR"/>
            </a:pPr>
            <a:endParaRPr lang="pt-BR" sz="2800" dirty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lphaLcParenR"/>
            </a:pPr>
            <a:endParaRPr lang="pt-BR" sz="2800" dirty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lphaLcParenR"/>
            </a:pPr>
            <a:endParaRPr lang="pt-BR" sz="2800" dirty="0">
              <a:solidFill>
                <a:srgbClr val="FF0000"/>
              </a:solidFill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145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B70072B-EE73-58FD-9806-32511AD1CA03}"/>
              </a:ext>
            </a:extLst>
          </p:cNvPr>
          <p:cNvSpPr txBox="1"/>
          <p:nvPr/>
        </p:nvSpPr>
        <p:spPr>
          <a:xfrm>
            <a:off x="251793" y="331301"/>
            <a:ext cx="116619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 startAt="6"/>
            </a:pPr>
            <a:r>
              <a:rPr lang="pt-BR" alt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Definições: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alt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Equidade Horizontal → </a:t>
            </a:r>
            <a:r>
              <a:rPr lang="pt-BR" altLang="en-US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aqueles que são iguais em todos os aspectos levados em consideração devem ser tratados de modo igual.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alt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Equidade Vertical → </a:t>
            </a:r>
            <a:r>
              <a:rPr lang="pt-BR" altLang="en-US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indivíduos que podem pagar mais tributos do que outros devem pagar mais tributos.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alt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Separando os “iguais” em categorias distintas, de acordo com a renda, podemos usar um tributo progressivo sobre a renda.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altLang="en-US" sz="2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lphaLcParenR" startAt="7"/>
            </a:pPr>
            <a:r>
              <a:rPr lang="pt-BR" altLang="en-US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Observe que a cobrança é realizada com uma única alíquota. Portanto, temos um tributo que considera a capacidade de pagamento do contribuinte.</a:t>
            </a:r>
          </a:p>
          <a:p>
            <a:pPr lvl="1" algn="just"/>
            <a:r>
              <a:rPr lang="pt-BR" altLang="en-US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Nesse caso: paga mais, mesmo que na mesma</a:t>
            </a:r>
            <a:endParaRPr lang="pt-BR" altLang="en-US" sz="2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443158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C578373-1431-EA9A-29AD-0B48A664B6D0}"/>
              </a:ext>
            </a:extLst>
          </p:cNvPr>
          <p:cNvSpPr/>
          <p:nvPr/>
        </p:nvSpPr>
        <p:spPr>
          <a:xfrm>
            <a:off x="106211" y="1559588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F21330-D2F6-C3A7-0292-3800974F0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397565"/>
            <a:ext cx="11887200" cy="57793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11) Uma forma de avaliar a </a:t>
            </a:r>
            <a:r>
              <a:rPr lang="pt-BR" sz="2600" b="1" i="0" dirty="0">
                <a:solidFill>
                  <a:srgbClr val="000000"/>
                </a:solidFill>
                <a:effectLst/>
              </a:rPr>
              <a:t>equidade </a:t>
            </a:r>
            <a:r>
              <a:rPr lang="pt-BR" sz="2600" b="0" i="0" dirty="0">
                <a:solidFill>
                  <a:srgbClr val="000000"/>
                </a:solidFill>
                <a:effectLst/>
              </a:rPr>
              <a:t>de um sistema tributário é chamada de </a:t>
            </a:r>
            <a:r>
              <a:rPr lang="pt-BR" sz="2600" b="1" i="0" dirty="0">
                <a:solidFill>
                  <a:srgbClr val="000000"/>
                </a:solidFill>
                <a:effectLst/>
              </a:rPr>
              <a:t>princípio de capacidade de pagamento</a:t>
            </a:r>
            <a:r>
              <a:rPr lang="pt-BR" sz="2600" b="0" i="0" dirty="0">
                <a:solidFill>
                  <a:srgbClr val="000000"/>
                </a:solidFill>
                <a:effectLst/>
              </a:rPr>
              <a:t>. Segundo o princípio de </a:t>
            </a:r>
            <a:r>
              <a:rPr lang="pt-BR" sz="2600" b="1" i="0" dirty="0">
                <a:solidFill>
                  <a:srgbClr val="000000"/>
                </a:solidFill>
                <a:effectLst/>
              </a:rPr>
              <a:t>equidade vertical</a:t>
            </a:r>
            <a:r>
              <a:rPr lang="pt-BR" sz="2600" b="0" i="0" dirty="0">
                <a:solidFill>
                  <a:srgbClr val="000000"/>
                </a:solidFill>
                <a:effectLst/>
              </a:rPr>
              <a:t>, diz-se que o sistema tributário </a:t>
            </a:r>
            <a:r>
              <a:rPr lang="pt-BR" sz="2600" b="1" i="0" dirty="0">
                <a:solidFill>
                  <a:srgbClr val="000000"/>
                </a:solidFill>
                <a:effectLst/>
              </a:rPr>
              <a:t>é regressivo quando</a:t>
            </a:r>
            <a:r>
              <a:rPr lang="pt-BR" sz="26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os contribuintes com altas rendas pagam proporção menor de sua renda, mesmo que a quantia paga seja maior.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os contribuintes com a mesma capacidade de pagamento arcam com o mesmo ônus fiscal.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os contribuintes com capacidade de pagamento similares pagam a mesma quantia.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os contribuintes pagam tributos de acordo com o montante de benefícios que eles recebem.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o percentual do imposto a ser pago aumenta quando aumenta o nível de renda.</a:t>
            </a:r>
            <a:r>
              <a:rPr lang="pt-BR" sz="2600" dirty="0"/>
              <a:t> </a:t>
            </a:r>
            <a:br>
              <a:rPr lang="pt-BR" sz="2600" dirty="0"/>
            </a:b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88963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4651200-3158-5BC2-CB01-2FF8D386C34F}"/>
              </a:ext>
            </a:extLst>
          </p:cNvPr>
          <p:cNvSpPr/>
          <p:nvPr/>
        </p:nvSpPr>
        <p:spPr>
          <a:xfrm>
            <a:off x="159219" y="1572842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A1EF5B-E049-8E25-5435-937C6A3B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47" y="291547"/>
            <a:ext cx="11751366" cy="58589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12) Com base nos sistemas de tributação, aponte a opção </a:t>
            </a:r>
            <a:r>
              <a:rPr lang="pt-BR" sz="2600" b="1" i="0" dirty="0">
                <a:solidFill>
                  <a:srgbClr val="000000"/>
                </a:solidFill>
                <a:effectLst/>
              </a:rPr>
              <a:t>falsa</a:t>
            </a:r>
            <a:r>
              <a:rPr lang="pt-BR" sz="26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Em um sistema de impostos proporcionais, a alíquota média é menor que a alíquota marginal.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Em um sistema de impostos proporcionais, as alíquotas marginal e média dos impostos permanecem as mesmas quando a renda se eleva.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Em um sistema de impostos regressivos, a alíquota média é maior que a alíquota marginal.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Em um sistema de impostos regressivos, as alíquotas marginal e média dos impostos reduzem-se quando a renda se eleva.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Em um sistema de impostos progressivos, as alíquotas marginal e média dos impostos aumentam quando a renda se eleva.</a:t>
            </a:r>
            <a:r>
              <a:rPr lang="pt-BR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24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1693B-69AB-4817-BB47-29225040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232604"/>
            <a:ext cx="11887199" cy="1325563"/>
          </a:xfrm>
        </p:spPr>
        <p:txBody>
          <a:bodyPr>
            <a:noAutofit/>
          </a:bodyPr>
          <a:lstStyle/>
          <a:p>
            <a:r>
              <a:rPr lang="pt-BR" sz="3800" b="1" dirty="0"/>
              <a:t>1)</a:t>
            </a:r>
            <a:br>
              <a:rPr lang="pt-BR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4F1281-472F-4736-933C-D2044DF8A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176269"/>
            <a:ext cx="11767930" cy="4351338"/>
          </a:xfrm>
        </p:spPr>
        <p:txBody>
          <a:bodyPr>
            <a:noAutofit/>
          </a:bodyPr>
          <a:lstStyle/>
          <a:p>
            <a:pPr algn="just"/>
            <a:r>
              <a:rPr lang="pt-BR" sz="2700" dirty="0"/>
              <a:t>No que diz respeito a políticas econômicas governamentais, julgue os itens a seguir.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700" dirty="0"/>
              <a:t>Para o exercício da função alocativa, o governo deve ocupar-se exclusivamente da produção de bens e serviços públicos.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700" dirty="0"/>
              <a:t>O governo utiliza transferências, impostos e subsídios como instrumentos para o exercício da função alocativa.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700" dirty="0"/>
              <a:t>A função estabilizadora do governo protege a economia de flutuações bruscas nos níveis de emprego e de inflação, valendo-se das políticas fiscal e monetária.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634761-705A-436C-BA77-42FA10BDF40A}"/>
              </a:ext>
            </a:extLst>
          </p:cNvPr>
          <p:cNvSpPr txBox="1"/>
          <p:nvPr/>
        </p:nvSpPr>
        <p:spPr>
          <a:xfrm>
            <a:off x="-13253" y="2014333"/>
            <a:ext cx="503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FB9D11A-9EC6-4833-9313-E70FCC0A9009}"/>
              </a:ext>
            </a:extLst>
          </p:cNvPr>
          <p:cNvSpPr txBox="1"/>
          <p:nvPr/>
        </p:nvSpPr>
        <p:spPr>
          <a:xfrm>
            <a:off x="-6625" y="2869100"/>
            <a:ext cx="503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FC3DED0-D4E4-468D-85E5-202C73BEC3BE}"/>
              </a:ext>
            </a:extLst>
          </p:cNvPr>
          <p:cNvSpPr txBox="1"/>
          <p:nvPr/>
        </p:nvSpPr>
        <p:spPr>
          <a:xfrm>
            <a:off x="-13249" y="3763623"/>
            <a:ext cx="503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1427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740A411F-8FFE-41EF-2E01-D1391ED8A60E}"/>
              </a:ext>
            </a:extLst>
          </p:cNvPr>
          <p:cNvSpPr/>
          <p:nvPr/>
        </p:nvSpPr>
        <p:spPr>
          <a:xfrm>
            <a:off x="159219" y="1427068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F50D67-060D-D786-7046-CACA085CC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47" y="248617"/>
            <a:ext cx="11738113" cy="4681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13) Supondo que os agentes econômicos são idênticos em suas preferências e que os mercados são independentes, a adoção da Regra de Ramsey para tributação ótima significa que: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a adoção de um imposto eficiente é de caráter regressivo, dado que bens de menor elasticidade preço da demanda ocupam uma parcela maior da renda dos mais pobres, em relação aos mais ricos.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os bens de luxo serão tributados com alíquotas maiores.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não permite o uso de tributos do tipo </a:t>
            </a:r>
            <a:r>
              <a:rPr lang="pt-BR" sz="2600" b="0" i="1" dirty="0" err="1">
                <a:solidFill>
                  <a:srgbClr val="000000"/>
                </a:solidFill>
                <a:effectLst/>
              </a:rPr>
              <a:t>Lump</a:t>
            </a:r>
            <a:r>
              <a:rPr lang="pt-BR" sz="2600" b="0" i="1" dirty="0">
                <a:solidFill>
                  <a:srgbClr val="000000"/>
                </a:solidFill>
                <a:effectLst/>
              </a:rPr>
              <a:t> Sum</a:t>
            </a:r>
            <a:r>
              <a:rPr lang="pt-BR" sz="26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fundamenta-se na busca de maior equidade.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b="0" i="0" dirty="0">
                <a:solidFill>
                  <a:srgbClr val="000000"/>
                </a:solidFill>
                <a:effectLst/>
              </a:rPr>
              <a:t>é necessário conhecer as preferências de cada agente.</a:t>
            </a:r>
            <a:r>
              <a:rPr lang="pt-BR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750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61A74371-EEDF-8765-31C8-07EED6791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76" y="318052"/>
            <a:ext cx="11695883" cy="53437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14) As características do sistema tributário de um país afetam a distribuição de renda da sociedade. A equidade entre os grupos de renda é um princípio importante no projeto de um sistema tributário. Suponha que o governo utilizasse a seguinte fórmula para calcular quanto uma família teria como valor do imposto devido: Impostos devidos = (1/3 da renda) − 10 mil Diante dessa regra de tributação, considere as seguintes situações de renda familiar e valor de imposto devido:</a:t>
            </a:r>
          </a:p>
          <a:p>
            <a:pPr algn="just"/>
            <a:r>
              <a:rPr lang="pt-BR" b="1" dirty="0"/>
              <a:t>I.</a:t>
            </a:r>
            <a:r>
              <a:rPr lang="pt-BR" dirty="0"/>
              <a:t> Uma família com renda de $ 66 mil teria um imposto devido de  $ 12 mil; uma família com renda de $ 105 mil teria um imposto devido de $ 25 mil; uma família com renda de $ 21 mil teria um imposto calculado de (−) $ 3 mil; assim, essa família receberia do governo um cheque de $ 3 mil, pois trata-se da política do imposto de renda negativo.</a:t>
            </a:r>
          </a:p>
        </p:txBody>
      </p:sp>
    </p:spTree>
    <p:extLst>
      <p:ext uri="{BB962C8B-B14F-4D97-AF65-F5344CB8AC3E}">
        <p14:creationId xmlns:p14="http://schemas.microsoft.com/office/powerpoint/2010/main" val="38579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0CB1022-8197-2A7A-21F8-D3CB4599A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77" y="487158"/>
            <a:ext cx="11682632" cy="4351338"/>
          </a:xfrm>
        </p:spPr>
        <p:txBody>
          <a:bodyPr>
            <a:noAutofit/>
          </a:bodyPr>
          <a:lstStyle/>
          <a:p>
            <a:pPr algn="just"/>
            <a:r>
              <a:rPr lang="pt-BR" b="1" dirty="0"/>
              <a:t>II.</a:t>
            </a:r>
            <a:r>
              <a:rPr lang="pt-BR" dirty="0"/>
              <a:t> Uma família com renda de $ 96 mil teria um imposto devido de $ 22 mil; uma família com renda de $ 45 mil teria um imposto devido de $ 5 mil; uma família com renda de $ 18 mil teria um imposto calculado de (−) $ 4 mil; assim, essa família receberia do governo um cheque de $ 4 mil, pois trata-se da política do imposto de renda equitativo.</a:t>
            </a:r>
          </a:p>
          <a:p>
            <a:pPr algn="just"/>
            <a:r>
              <a:rPr lang="pt-BR" b="1" dirty="0"/>
              <a:t>III.</a:t>
            </a:r>
            <a:r>
              <a:rPr lang="pt-BR" dirty="0"/>
              <a:t> Uma família com renda de $ 117 mil teria um imposto devido de $ 29 mil; uma família com renda de $ 84 mil teria um imposto devido de $ 18 mil; uma família com renda de $ 24 mil teria um imposto calculado de (−) $ 2 mil; assim, essa família receberia do governo um cheque de $ 2 mil, pois trata-se da política do imposto de renda positivo.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58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BA28CD6-393B-36B6-DA7B-0A6E4072378F}"/>
              </a:ext>
            </a:extLst>
          </p:cNvPr>
          <p:cNvSpPr/>
          <p:nvPr/>
        </p:nvSpPr>
        <p:spPr>
          <a:xfrm>
            <a:off x="703112" y="995967"/>
            <a:ext cx="540913" cy="51515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30C8BFE-CF20-7FC2-FD77-83F1C891B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21" y="516274"/>
            <a:ext cx="7886700" cy="4351338"/>
          </a:xfrm>
        </p:spPr>
        <p:txBody>
          <a:bodyPr/>
          <a:lstStyle/>
          <a:p>
            <a:r>
              <a:rPr lang="pt-BR" dirty="0"/>
              <a:t>Está correto o que se afirma APENAS em</a:t>
            </a:r>
          </a:p>
          <a:p>
            <a:r>
              <a:rPr lang="en-US" dirty="0"/>
              <a:t>(A) I.</a:t>
            </a:r>
          </a:p>
          <a:p>
            <a:r>
              <a:rPr lang="en-US" dirty="0"/>
              <a:t>(B) I e II.</a:t>
            </a:r>
          </a:p>
          <a:p>
            <a:r>
              <a:rPr lang="en-US" dirty="0"/>
              <a:t>(C) II e III.</a:t>
            </a:r>
          </a:p>
          <a:p>
            <a:r>
              <a:rPr lang="en-US" dirty="0"/>
              <a:t>(D) III.</a:t>
            </a:r>
          </a:p>
          <a:p>
            <a:r>
              <a:rPr lang="en-US" dirty="0"/>
              <a:t>(E) II.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D0D947C-D32F-16E9-4889-71EF7C548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376"/>
            <a:ext cx="7328078" cy="1963090"/>
          </a:xfrm>
          <a:prstGeom prst="rect">
            <a:avLst/>
          </a:prstGeom>
        </p:spPr>
      </p:pic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E431496E-8315-A5BA-D5D1-EC9076301563}"/>
              </a:ext>
            </a:extLst>
          </p:cNvPr>
          <p:cNvCxnSpPr>
            <a:cxnSpLocks/>
          </p:cNvCxnSpPr>
          <p:nvPr/>
        </p:nvCxnSpPr>
        <p:spPr>
          <a:xfrm flipV="1">
            <a:off x="3013656" y="978792"/>
            <a:ext cx="0" cy="85000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9D746801-26BD-9190-A01B-514F1F6DC204}"/>
              </a:ext>
            </a:extLst>
          </p:cNvPr>
          <p:cNvCxnSpPr>
            <a:cxnSpLocks/>
          </p:cNvCxnSpPr>
          <p:nvPr/>
        </p:nvCxnSpPr>
        <p:spPr>
          <a:xfrm flipV="1">
            <a:off x="6939570" y="976644"/>
            <a:ext cx="0" cy="85000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>
            <a:extLst>
              <a:ext uri="{FF2B5EF4-FFF2-40B4-BE49-F238E27FC236}">
                <a16:creationId xmlns:a16="http://schemas.microsoft.com/office/drawing/2014/main" id="{E961855D-B0FC-3383-64FC-2B1B4C3F7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956240"/>
            <a:ext cx="7324709" cy="195893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042B5CF-894D-7F2F-931E-EFDA857C8E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5" y="3909668"/>
            <a:ext cx="7288811" cy="1958933"/>
          </a:xfrm>
          <a:prstGeom prst="rect">
            <a:avLst/>
          </a:prstGeom>
        </p:spPr>
      </p:pic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44900D7-AB0A-08DA-C4ED-74A148830D9D}"/>
              </a:ext>
            </a:extLst>
          </p:cNvPr>
          <p:cNvCxnSpPr>
            <a:cxnSpLocks/>
          </p:cNvCxnSpPr>
          <p:nvPr/>
        </p:nvCxnSpPr>
        <p:spPr>
          <a:xfrm flipV="1">
            <a:off x="3011508" y="2921358"/>
            <a:ext cx="0" cy="85000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3B13B44B-A363-8E05-E9D9-22EB5C131D75}"/>
              </a:ext>
            </a:extLst>
          </p:cNvPr>
          <p:cNvCxnSpPr>
            <a:cxnSpLocks/>
          </p:cNvCxnSpPr>
          <p:nvPr/>
        </p:nvCxnSpPr>
        <p:spPr>
          <a:xfrm flipV="1">
            <a:off x="6937422" y="2919210"/>
            <a:ext cx="0" cy="85000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EDBE7D15-2324-ABB8-7DAC-C2A4E77D6E7A}"/>
              </a:ext>
            </a:extLst>
          </p:cNvPr>
          <p:cNvCxnSpPr>
            <a:cxnSpLocks/>
          </p:cNvCxnSpPr>
          <p:nvPr/>
        </p:nvCxnSpPr>
        <p:spPr>
          <a:xfrm flipV="1">
            <a:off x="3011508" y="4878946"/>
            <a:ext cx="0" cy="85000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ECE77FDB-D94F-3C74-56A6-FD48A4206A54}"/>
              </a:ext>
            </a:extLst>
          </p:cNvPr>
          <p:cNvCxnSpPr>
            <a:cxnSpLocks/>
          </p:cNvCxnSpPr>
          <p:nvPr/>
        </p:nvCxnSpPr>
        <p:spPr>
          <a:xfrm flipV="1">
            <a:off x="6937422" y="4876798"/>
            <a:ext cx="0" cy="85000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DB0D574-91BD-4D91-BF25-3D47DD10A554}"/>
              </a:ext>
            </a:extLst>
          </p:cNvPr>
          <p:cNvSpPr txBox="1"/>
          <p:nvPr/>
        </p:nvSpPr>
        <p:spPr>
          <a:xfrm>
            <a:off x="10526" y="5924286"/>
            <a:ext cx="12181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b="1" dirty="0"/>
              <a:t>Nos três casos temos uma política de imposto de </a:t>
            </a:r>
            <a:r>
              <a:rPr lang="pt-BR" sz="2200" b="1" u="sng" dirty="0"/>
              <a:t>renda negativo </a:t>
            </a:r>
            <a:r>
              <a:rPr lang="pt-BR" sz="2200" b="1" dirty="0"/>
              <a:t>(o indivíduo com uma renda muito baixa recebe recursos do governo). Adicionalmente, a tributação é progressiva nos três casos.</a:t>
            </a:r>
          </a:p>
        </p:txBody>
      </p:sp>
    </p:spTree>
    <p:extLst>
      <p:ext uri="{BB962C8B-B14F-4D97-AF65-F5344CB8AC3E}">
        <p14:creationId xmlns:p14="http://schemas.microsoft.com/office/powerpoint/2010/main" val="12886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852C61DC-9892-4CC9-B800-A7D98C3FBA06}"/>
              </a:ext>
            </a:extLst>
          </p:cNvPr>
          <p:cNvSpPr/>
          <p:nvPr/>
        </p:nvSpPr>
        <p:spPr>
          <a:xfrm>
            <a:off x="278299" y="1484240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5D224C0-D3E4-4236-8552-CC142DBE0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487157"/>
            <a:ext cx="10177669" cy="4351338"/>
          </a:xfrm>
        </p:spPr>
        <p:txBody>
          <a:bodyPr>
            <a:noAutofit/>
          </a:bodyPr>
          <a:lstStyle/>
          <a:p>
            <a:r>
              <a:rPr lang="pt-BR" dirty="0"/>
              <a:t>Assinale a opção correta.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 item </a:t>
            </a:r>
            <a:r>
              <a:rPr lang="pt-BR" b="1" dirty="0"/>
              <a:t>II </a:t>
            </a:r>
            <a:r>
              <a:rPr lang="pt-BR" dirty="0"/>
              <a:t>está certo.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 item </a:t>
            </a:r>
            <a:r>
              <a:rPr lang="pt-BR" b="1" dirty="0"/>
              <a:t>III </a:t>
            </a:r>
            <a:r>
              <a:rPr lang="pt-BR" dirty="0"/>
              <a:t>está certo.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os itens </a:t>
            </a:r>
            <a:r>
              <a:rPr lang="pt-BR" b="1" dirty="0"/>
              <a:t>I </a:t>
            </a:r>
            <a:r>
              <a:rPr lang="pt-BR" dirty="0"/>
              <a:t>e </a:t>
            </a:r>
            <a:r>
              <a:rPr lang="pt-BR" b="1" dirty="0"/>
              <a:t>II </a:t>
            </a:r>
            <a:r>
              <a:rPr lang="pt-BR" dirty="0"/>
              <a:t>estão certos.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os itens </a:t>
            </a:r>
            <a:r>
              <a:rPr lang="pt-BR" b="1" dirty="0"/>
              <a:t>I </a:t>
            </a:r>
            <a:r>
              <a:rPr lang="pt-BR" dirty="0"/>
              <a:t>e </a:t>
            </a:r>
            <a:r>
              <a:rPr lang="pt-BR" b="1" dirty="0"/>
              <a:t>III </a:t>
            </a:r>
            <a:r>
              <a:rPr lang="pt-BR" dirty="0"/>
              <a:t>estão certos.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Todos os itens estão certos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897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56AF08-3174-37A4-2DFE-5DFEC6C7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84" y="155856"/>
            <a:ext cx="11950146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500" b="0" i="0" dirty="0">
                <a:solidFill>
                  <a:srgbClr val="000000"/>
                </a:solidFill>
                <a:effectLst/>
              </a:rPr>
              <a:t>2) </a:t>
            </a:r>
            <a:r>
              <a:rPr lang="pt-BR" sz="2500" b="1" i="0" dirty="0">
                <a:solidFill>
                  <a:srgbClr val="000000"/>
                </a:solidFill>
                <a:effectLst/>
              </a:rPr>
              <a:t>Assinale V ou F nas afirmações abaixo justificando a sua resposta.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500" b="0" i="0" dirty="0">
                <a:solidFill>
                  <a:srgbClr val="000000"/>
                </a:solidFill>
                <a:effectLst/>
              </a:rPr>
              <a:t>Denomina-se função alocativa a função básica do governo que preconiza a justa distribuição de renda na sociedade.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500" b="0" i="0" dirty="0">
                <a:solidFill>
                  <a:srgbClr val="000000"/>
                </a:solidFill>
                <a:effectLst/>
              </a:rPr>
              <a:t>As funções típicas de governo, como, por exemplo, a saúde, não podem ser assumidas pelo setor privado.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500" b="0" i="0" dirty="0">
                <a:solidFill>
                  <a:srgbClr val="000000"/>
                </a:solidFill>
                <a:effectLst/>
              </a:rPr>
              <a:t>O fornecimento de iluminação pública é exemplo de atuação do governo em sua função alocativa.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500" b="0" i="0" dirty="0">
                <a:solidFill>
                  <a:srgbClr val="000000"/>
                </a:solidFill>
                <a:effectLst/>
              </a:rPr>
              <a:t>Ao desenvolver os programas Fome Zero, Bolsa Família e Bolsa Escola, o governo brasileiro exerce primordialmente uma função alocativa de recursos.</a:t>
            </a:r>
            <a:endParaRPr lang="pt-BR" sz="2500" dirty="0"/>
          </a:p>
          <a:p>
            <a:pPr marL="514350" indent="-514350" algn="just">
              <a:buFont typeface="+mj-lt"/>
              <a:buAutoNum type="alphaLcParenR"/>
            </a:pPr>
            <a:r>
              <a:rPr lang="pt-BR" sz="2500" b="0" i="0" dirty="0">
                <a:solidFill>
                  <a:srgbClr val="000000"/>
                </a:solidFill>
                <a:effectLst/>
              </a:rPr>
              <a:t>A obrigatoriedade de divulgação, pelas instituições financeiras, do custo efetivo total dos empréstimos e financiamentos a pretendente de crédito, estabelecida pelo Conselho Monetário Nacional, constitui forma de intervenção do Estado na economia no âmbito de sua função alocativa.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500" b="0" i="0" dirty="0">
                <a:solidFill>
                  <a:srgbClr val="000000"/>
                </a:solidFill>
                <a:effectLst/>
              </a:rPr>
              <a:t>Em economias modernas, é consenso que o estímulo a setores considerados estratégicos, por meio do fornecimento de crédito subsidiado, é considerado um instrumento eficaz de desenvolvimento econômico e social, fato esse que gera eficiência econômica.</a:t>
            </a:r>
            <a:r>
              <a:rPr lang="pt-BR" sz="2500" dirty="0"/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9D7FC99-7867-E0D4-A3BB-DF0263664F8C}"/>
              </a:ext>
            </a:extLst>
          </p:cNvPr>
          <p:cNvSpPr txBox="1"/>
          <p:nvPr/>
        </p:nvSpPr>
        <p:spPr>
          <a:xfrm>
            <a:off x="5300869" y="940905"/>
            <a:ext cx="344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BB909F-F06B-D189-5FE2-5AD9CC58D172}"/>
              </a:ext>
            </a:extLst>
          </p:cNvPr>
          <p:cNvSpPr txBox="1"/>
          <p:nvPr/>
        </p:nvSpPr>
        <p:spPr>
          <a:xfrm>
            <a:off x="3160641" y="1729411"/>
            <a:ext cx="344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B9A959E-8E36-2343-A1B0-1DB02A2666F4}"/>
              </a:ext>
            </a:extLst>
          </p:cNvPr>
          <p:cNvSpPr txBox="1"/>
          <p:nvPr/>
        </p:nvSpPr>
        <p:spPr>
          <a:xfrm>
            <a:off x="2888973" y="2570925"/>
            <a:ext cx="344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E23799E-40FA-4E8E-4DD1-73C1E499CEBE}"/>
              </a:ext>
            </a:extLst>
          </p:cNvPr>
          <p:cNvSpPr txBox="1"/>
          <p:nvPr/>
        </p:nvSpPr>
        <p:spPr>
          <a:xfrm>
            <a:off x="9554821" y="3379306"/>
            <a:ext cx="344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F7CB5A4-AF21-5DA6-FC7D-C5CCB79681BA}"/>
              </a:ext>
            </a:extLst>
          </p:cNvPr>
          <p:cNvSpPr txBox="1"/>
          <p:nvPr/>
        </p:nvSpPr>
        <p:spPr>
          <a:xfrm>
            <a:off x="5188228" y="4870175"/>
            <a:ext cx="344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D747376-1ACB-4673-70F8-DA292F3A6352}"/>
              </a:ext>
            </a:extLst>
          </p:cNvPr>
          <p:cNvSpPr txBox="1"/>
          <p:nvPr/>
        </p:nvSpPr>
        <p:spPr>
          <a:xfrm>
            <a:off x="3458813" y="6387556"/>
            <a:ext cx="344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03976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4FB9692E-4784-44E4-A136-E880371A75F1}"/>
              </a:ext>
            </a:extLst>
          </p:cNvPr>
          <p:cNvSpPr/>
          <p:nvPr/>
        </p:nvSpPr>
        <p:spPr>
          <a:xfrm>
            <a:off x="278299" y="4678015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465886-D559-41CA-8336-B4C0CF9DE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259107"/>
            <a:ext cx="11834192" cy="1325563"/>
          </a:xfrm>
        </p:spPr>
        <p:txBody>
          <a:bodyPr>
            <a:normAutofit/>
          </a:bodyPr>
          <a:lstStyle/>
          <a:p>
            <a:r>
              <a:rPr lang="pt-BR" b="1" dirty="0"/>
              <a:t>3) 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4D92D2-F8AC-4EF0-AC13-1553F0207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149767"/>
            <a:ext cx="11595652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O Estado realiza intervenções na economia para garantir a provisão de bens e serviços públicos financiados pelo poder público, uma vez que indivíduos e organizações não possuem disponibilidade para pagar por eles voluntariamente. Essa intervenção do Estado na economia é denominada função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legislativa.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jurisdicional.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distributiva.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alocativa.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estabilizadora. </a:t>
            </a:r>
          </a:p>
        </p:txBody>
      </p:sp>
    </p:spTree>
    <p:extLst>
      <p:ext uri="{BB962C8B-B14F-4D97-AF65-F5344CB8AC3E}">
        <p14:creationId xmlns:p14="http://schemas.microsoft.com/office/powerpoint/2010/main" val="185386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D239E-5210-45CE-84BF-F5B7273E7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-138455"/>
            <a:ext cx="11860696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4) 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F6A0A2-8534-447F-B972-40F830B70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126476"/>
            <a:ext cx="11648661" cy="4351338"/>
          </a:xfrm>
        </p:spPr>
        <p:txBody>
          <a:bodyPr>
            <a:noAutofit/>
          </a:bodyPr>
          <a:lstStyle/>
          <a:p>
            <a:pPr algn="just"/>
            <a:r>
              <a:rPr lang="pt-BR" sz="2600" dirty="0"/>
              <a:t>A falta de informações sobre o histórico de crédito afeta especialmente os mais frágeis, já que os ricos têm bens para oferecer como garantia. Para lidar com esse</a:t>
            </a:r>
            <a:br>
              <a:rPr lang="pt-BR" sz="2600" dirty="0"/>
            </a:br>
            <a:r>
              <a:rPr lang="pt-BR" sz="2600" dirty="0"/>
              <a:t>problema, tramita no Congresso Nacional um projeto de lei que corrigirá a fragilidade da ausência de informação sobre o histórico de crédito: o aperfeiçoamento do Cadastro Positivo.</a:t>
            </a:r>
          </a:p>
          <a:p>
            <a:pPr algn="just"/>
            <a:r>
              <a:rPr lang="pt-BR" sz="2600" dirty="0"/>
              <a:t>Nesse cadastro, computa-se a nota de crédito do cidadão. Quanto mais responsável ele for ao pagar as suas contas, melhor será a sua nota, que estará disponível para</a:t>
            </a:r>
            <a:br>
              <a:rPr lang="pt-BR" sz="2600" dirty="0"/>
            </a:br>
            <a:r>
              <a:rPr lang="pt-BR" sz="2600" dirty="0"/>
              <a:t>todo o mercado. Reduzem-se, assim, o risco de emprestar e, com ele, as taxas de juros dos tomadores.</a:t>
            </a:r>
          </a:p>
          <a:p>
            <a:pPr algn="just"/>
            <a:r>
              <a:rPr lang="pt-BR" sz="2000" b="1" dirty="0"/>
              <a:t>Cadastro Positivo e a democratização do crédito </a:t>
            </a:r>
            <a:r>
              <a:rPr lang="pt-BR" sz="2000" dirty="0"/>
              <a:t>J M Pinho de Melo, M</a:t>
            </a:r>
            <a:br>
              <a:rPr lang="pt-BR" sz="2000" dirty="0"/>
            </a:br>
            <a:r>
              <a:rPr lang="pt-BR" sz="2000" dirty="0"/>
              <a:t>Mendes e M e F </a:t>
            </a:r>
            <a:r>
              <a:rPr lang="pt-BR" sz="2000" dirty="0" err="1"/>
              <a:t>Kanczuk</a:t>
            </a:r>
            <a:r>
              <a:rPr lang="pt-BR" sz="2000" dirty="0"/>
              <a:t> In: </a:t>
            </a:r>
            <a:r>
              <a:rPr lang="pt-BR" sz="2000" b="1" dirty="0"/>
              <a:t>Folha de </a:t>
            </a:r>
            <a:r>
              <a:rPr lang="pt-BR" sz="2000" b="1" dirty="0" err="1"/>
              <a:t>S.Paulo</a:t>
            </a:r>
            <a:r>
              <a:rPr lang="pt-BR" sz="2000" dirty="0"/>
              <a:t>, 12/2/2018 (com adaptações) </a:t>
            </a:r>
          </a:p>
        </p:txBody>
      </p:sp>
    </p:spTree>
    <p:extLst>
      <p:ext uri="{BB962C8B-B14F-4D97-AF65-F5344CB8AC3E}">
        <p14:creationId xmlns:p14="http://schemas.microsoft.com/office/powerpoint/2010/main" val="22034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B4115E-1A8D-4902-A54C-70D085F98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571589"/>
            <a:ext cx="11714921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Tendo o texto anterior como referência inicial, julgue o item a seguir, acerca das funções do Estado na economia. O Estado, ao contribuir para a disponibilização de informações acerca do histórico de crédito de pessoas físicas e jurídicas, atua no âmbito de sua função alocativa, uma vez que as informações constantes do Cadastro Positivo podem ser consideradas bens públicos.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1E2DDC8-89F0-44BE-BEAF-DB968A9BAB11}"/>
              </a:ext>
            </a:extLst>
          </p:cNvPr>
          <p:cNvSpPr txBox="1"/>
          <p:nvPr/>
        </p:nvSpPr>
        <p:spPr>
          <a:xfrm>
            <a:off x="370871" y="2979468"/>
            <a:ext cx="410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668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62A78-793D-4C72-91F7-5A0722DD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-56294"/>
            <a:ext cx="11728173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5) 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F7AB21-422C-4B3E-860B-9099BB251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329231"/>
            <a:ext cx="11529392" cy="4351338"/>
          </a:xfrm>
        </p:spPr>
        <p:txBody>
          <a:bodyPr>
            <a:noAutofit/>
          </a:bodyPr>
          <a:lstStyle/>
          <a:p>
            <a:pPr algn="just"/>
            <a:r>
              <a:rPr lang="pt-BR" sz="2600" dirty="0"/>
              <a:t>Julgue os itens a seguir, relativos às funções econômicas governamentais.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500" dirty="0"/>
              <a:t>O governo federal, ao ter reduzido o preço do óleo diesel nas distribuidoras, em atendimento a reivindicações dos caminhoneiros, atuou, primordialmente, no âmbito de sua função estabilizadora, tendo interferido no mercado por meio da concessão de subsídios e da redução da carga tributária.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500" dirty="0"/>
              <a:t>A utilização de recursos do Fundo de Garantia do Tempo de Serviço (FGTS) para financiamentos habitacionais a taxas de juros mais baixas para as classes de menor renda da população exemplifica, essencialmente, a atuação do governo no âmbito de sua função alocativa.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2400" dirty="0"/>
              <a:t>A edição de lei governamental que isente da cobrança de impostos os produtos que compõem a cesta básica é um exemplo de ação no âmbito da função distributiva do Estado.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8AD8D9B-765B-4393-8193-B8173821F7FA}"/>
              </a:ext>
            </a:extLst>
          </p:cNvPr>
          <p:cNvSpPr txBox="1"/>
          <p:nvPr/>
        </p:nvSpPr>
        <p:spPr>
          <a:xfrm>
            <a:off x="53006" y="177579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1948358-B97F-4F91-9321-EBE278157E93}"/>
              </a:ext>
            </a:extLst>
          </p:cNvPr>
          <p:cNvSpPr txBox="1"/>
          <p:nvPr/>
        </p:nvSpPr>
        <p:spPr>
          <a:xfrm>
            <a:off x="46382" y="475090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6DC359A-6562-42F1-A19D-DA39C18099A8}"/>
              </a:ext>
            </a:extLst>
          </p:cNvPr>
          <p:cNvSpPr txBox="1"/>
          <p:nvPr/>
        </p:nvSpPr>
        <p:spPr>
          <a:xfrm>
            <a:off x="53010" y="328653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7870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B19103E4-B656-46B6-BDCB-B7AEBEED4BAB}"/>
              </a:ext>
            </a:extLst>
          </p:cNvPr>
          <p:cNvSpPr/>
          <p:nvPr/>
        </p:nvSpPr>
        <p:spPr>
          <a:xfrm>
            <a:off x="185723" y="2036669"/>
            <a:ext cx="530087" cy="516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6243081-59D8-4D48-BF85-1F61B5F01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506276"/>
            <a:ext cx="10260022" cy="4351338"/>
          </a:xfrm>
        </p:spPr>
        <p:txBody>
          <a:bodyPr>
            <a:normAutofit/>
          </a:bodyPr>
          <a:lstStyle/>
          <a:p>
            <a:r>
              <a:rPr lang="pt-BR" dirty="0"/>
              <a:t>Assinale a opção correta.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 item </a:t>
            </a:r>
            <a:r>
              <a:rPr lang="pt-BR" b="1" dirty="0"/>
              <a:t>I </a:t>
            </a:r>
            <a:r>
              <a:rPr lang="pt-BR" dirty="0"/>
              <a:t>está certo.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 item </a:t>
            </a:r>
            <a:r>
              <a:rPr lang="pt-BR" b="1" dirty="0"/>
              <a:t>II </a:t>
            </a:r>
            <a:r>
              <a:rPr lang="pt-BR" dirty="0"/>
              <a:t>está certo.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os itens </a:t>
            </a:r>
            <a:r>
              <a:rPr lang="pt-BR" b="1" dirty="0"/>
              <a:t>I </a:t>
            </a:r>
            <a:r>
              <a:rPr lang="pt-BR" dirty="0"/>
              <a:t>e </a:t>
            </a:r>
            <a:r>
              <a:rPr lang="pt-BR" b="1" dirty="0"/>
              <a:t>III </a:t>
            </a:r>
            <a:r>
              <a:rPr lang="pt-BR" dirty="0"/>
              <a:t>estão certos.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os itens </a:t>
            </a:r>
            <a:r>
              <a:rPr lang="pt-BR" b="1" dirty="0"/>
              <a:t>II </a:t>
            </a:r>
            <a:r>
              <a:rPr lang="pt-BR" dirty="0"/>
              <a:t>e </a:t>
            </a:r>
            <a:r>
              <a:rPr lang="pt-BR" b="1" dirty="0"/>
              <a:t>III </a:t>
            </a:r>
            <a:r>
              <a:rPr lang="pt-BR" dirty="0"/>
              <a:t>estão certos.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Todos os itens estão certos.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126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4254</TotalTime>
  <Words>2460</Words>
  <Application>Microsoft Office PowerPoint</Application>
  <PresentationFormat>Widescreen</PresentationFormat>
  <Paragraphs>151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1) </vt:lpstr>
      <vt:lpstr>Apresentação do PowerPoint</vt:lpstr>
      <vt:lpstr>Apresentação do PowerPoint</vt:lpstr>
      <vt:lpstr>3)  </vt:lpstr>
      <vt:lpstr>4)  </vt:lpstr>
      <vt:lpstr>Apresentação do PowerPoint</vt:lpstr>
      <vt:lpstr>5)  </vt:lpstr>
      <vt:lpstr>Apresentação do PowerPoint</vt:lpstr>
      <vt:lpstr>6)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</dc:title>
  <dc:creator>ac</dc:creator>
  <cp:lastModifiedBy>Antonio Carlos Assumpção</cp:lastModifiedBy>
  <cp:revision>344</cp:revision>
  <dcterms:created xsi:type="dcterms:W3CDTF">2015-04-14T21:17:59Z</dcterms:created>
  <dcterms:modified xsi:type="dcterms:W3CDTF">2023-05-23T17:56:15Z</dcterms:modified>
</cp:coreProperties>
</file>