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7" r:id="rId2"/>
    <p:sldId id="536" r:id="rId3"/>
    <p:sldId id="537" r:id="rId4"/>
    <p:sldId id="538" r:id="rId5"/>
    <p:sldId id="539" r:id="rId6"/>
    <p:sldId id="540" r:id="rId7"/>
    <p:sldId id="541" r:id="rId8"/>
    <p:sldId id="542" r:id="rId9"/>
    <p:sldId id="543" r:id="rId10"/>
    <p:sldId id="544" r:id="rId11"/>
    <p:sldId id="545" r:id="rId12"/>
    <p:sldId id="546" r:id="rId13"/>
    <p:sldId id="547" r:id="rId14"/>
    <p:sldId id="597" r:id="rId15"/>
    <p:sldId id="598" r:id="rId16"/>
    <p:sldId id="599" r:id="rId17"/>
    <p:sldId id="600" r:id="rId18"/>
    <p:sldId id="601" r:id="rId19"/>
    <p:sldId id="602" r:id="rId20"/>
    <p:sldId id="603" r:id="rId21"/>
    <p:sldId id="604" r:id="rId22"/>
    <p:sldId id="605" r:id="rId23"/>
    <p:sldId id="606" r:id="rId24"/>
    <p:sldId id="607" r:id="rId25"/>
    <p:sldId id="608" r:id="rId26"/>
    <p:sldId id="609" r:id="rId27"/>
    <p:sldId id="610" r:id="rId28"/>
    <p:sldId id="554" r:id="rId29"/>
    <p:sldId id="555" r:id="rId30"/>
    <p:sldId id="556" r:id="rId31"/>
    <p:sldId id="557" r:id="rId32"/>
    <p:sldId id="558" r:id="rId33"/>
    <p:sldId id="559" r:id="rId34"/>
    <p:sldId id="560" r:id="rId35"/>
    <p:sldId id="617" r:id="rId36"/>
    <p:sldId id="618" r:id="rId37"/>
    <p:sldId id="619" r:id="rId38"/>
    <p:sldId id="620" r:id="rId39"/>
    <p:sldId id="621" r:id="rId40"/>
    <p:sldId id="622" r:id="rId41"/>
    <p:sldId id="581" r:id="rId42"/>
    <p:sldId id="611" r:id="rId43"/>
    <p:sldId id="612" r:id="rId44"/>
    <p:sldId id="613" r:id="rId45"/>
    <p:sldId id="614" r:id="rId46"/>
    <p:sldId id="615" r:id="rId47"/>
    <p:sldId id="616" r:id="rId4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CC"/>
    <a:srgbClr val="AB473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97" autoAdjust="0"/>
    <p:restoredTop sz="94660"/>
  </p:normalViewPr>
  <p:slideViewPr>
    <p:cSldViewPr>
      <p:cViewPr varScale="1">
        <p:scale>
          <a:sx n="95" d="100"/>
          <a:sy n="95" d="100"/>
        </p:scale>
        <p:origin x="528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32BB6-13C8-449D-AB90-9274CCE9E0AA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95B8E-CB2F-46A4-A7CA-51BCA516C0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77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95B8E-CB2F-46A4-A7CA-51BCA516C07F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5D0A5EA-2DDB-41DE-AFE7-C60B9CE6F3DD}"/>
              </a:ext>
            </a:extLst>
          </p:cNvPr>
          <p:cNvSpPr/>
          <p:nvPr userDrawn="1"/>
        </p:nvSpPr>
        <p:spPr>
          <a:xfrm>
            <a:off x="3203848" y="1275606"/>
            <a:ext cx="2952328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EE16511-02B5-4401-8A3F-B3DE4FDE8B95}"/>
              </a:ext>
            </a:extLst>
          </p:cNvPr>
          <p:cNvSpPr/>
          <p:nvPr userDrawn="1"/>
        </p:nvSpPr>
        <p:spPr>
          <a:xfrm>
            <a:off x="0" y="19878"/>
            <a:ext cx="9144000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5EEADB3-A10B-4742-B94F-8D65C818AFBB}"/>
              </a:ext>
            </a:extLst>
          </p:cNvPr>
          <p:cNvSpPr/>
          <p:nvPr userDrawn="1"/>
        </p:nvSpPr>
        <p:spPr>
          <a:xfrm>
            <a:off x="0" y="5098774"/>
            <a:ext cx="9144000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31.wmf"/><Relationship Id="rId7" Type="http://schemas.openxmlformats.org/officeDocument/2006/relationships/image" Target="../media/image33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7.bin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4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52.wmf"/><Relationship Id="rId2" Type="http://schemas.openxmlformats.org/officeDocument/2006/relationships/oleObject" Target="../embeddings/oleObject41.bin"/><Relationship Id="rId16" Type="http://schemas.openxmlformats.org/officeDocument/2006/relationships/oleObject" Target="../embeddings/oleObject4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4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2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63.wmf"/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7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image" Target="../media/image66.wmf"/><Relationship Id="rId7" Type="http://schemas.openxmlformats.org/officeDocument/2006/relationships/image" Target="../media/image68.wmf"/><Relationship Id="rId2" Type="http://schemas.openxmlformats.org/officeDocument/2006/relationships/oleObject" Target="../embeddings/oleObject5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70.wmf"/><Relationship Id="rId5" Type="http://schemas.openxmlformats.org/officeDocument/2006/relationships/image" Target="../media/image67.wmf"/><Relationship Id="rId10" Type="http://schemas.openxmlformats.org/officeDocument/2006/relationships/oleObject" Target="../embeddings/oleObject63.bin"/><Relationship Id="rId4" Type="http://schemas.openxmlformats.org/officeDocument/2006/relationships/oleObject" Target="../embeddings/oleObject60.bin"/><Relationship Id="rId9" Type="http://schemas.openxmlformats.org/officeDocument/2006/relationships/image" Target="../media/image69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image" Target="../media/image71.wmf"/><Relationship Id="rId7" Type="http://schemas.openxmlformats.org/officeDocument/2006/relationships/image" Target="../media/image73.wmf"/><Relationship Id="rId2" Type="http://schemas.openxmlformats.org/officeDocument/2006/relationships/oleObject" Target="../embeddings/oleObject6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74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oleObject" Target="../embeddings/oleObject69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7" Type="http://schemas.openxmlformats.org/officeDocument/2006/relationships/image" Target="../media/image79.wmf"/><Relationship Id="rId2" Type="http://schemas.openxmlformats.org/officeDocument/2006/relationships/oleObject" Target="../embeddings/oleObject7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2.bin"/><Relationship Id="rId5" Type="http://schemas.openxmlformats.org/officeDocument/2006/relationships/image" Target="../media/image78.emf"/><Relationship Id="rId4" Type="http://schemas.openxmlformats.org/officeDocument/2006/relationships/oleObject" Target="../embeddings/oleObject7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oleObject" Target="../embeddings/oleObject7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1.wmf"/><Relationship Id="rId4" Type="http://schemas.openxmlformats.org/officeDocument/2006/relationships/oleObject" Target="../embeddings/oleObject7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oleObject" Target="../embeddings/oleObject75.bin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7" Type="http://schemas.openxmlformats.org/officeDocument/2006/relationships/image" Target="../media/image85.wmf"/><Relationship Id="rId2" Type="http://schemas.openxmlformats.org/officeDocument/2006/relationships/oleObject" Target="../embeddings/oleObject7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8.bin"/><Relationship Id="rId5" Type="http://schemas.openxmlformats.org/officeDocument/2006/relationships/image" Target="../media/image84.wmf"/><Relationship Id="rId4" Type="http://schemas.openxmlformats.org/officeDocument/2006/relationships/oleObject" Target="../embeddings/oleObject7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oleObject" Target="../embeddings/oleObject79.bin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7" Type="http://schemas.openxmlformats.org/officeDocument/2006/relationships/image" Target="../media/image89.wmf"/><Relationship Id="rId2" Type="http://schemas.openxmlformats.org/officeDocument/2006/relationships/oleObject" Target="../embeddings/oleObject8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2.bin"/><Relationship Id="rId5" Type="http://schemas.openxmlformats.org/officeDocument/2006/relationships/image" Target="../media/image88.wmf"/><Relationship Id="rId4" Type="http://schemas.openxmlformats.org/officeDocument/2006/relationships/oleObject" Target="../embeddings/oleObject81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3" Type="http://schemas.openxmlformats.org/officeDocument/2006/relationships/image" Target="../media/image90.wmf"/><Relationship Id="rId7" Type="http://schemas.openxmlformats.org/officeDocument/2006/relationships/image" Target="../media/image92.wmf"/><Relationship Id="rId2" Type="http://schemas.openxmlformats.org/officeDocument/2006/relationships/oleObject" Target="../embeddings/oleObject8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5.bin"/><Relationship Id="rId5" Type="http://schemas.openxmlformats.org/officeDocument/2006/relationships/image" Target="../media/image91.wmf"/><Relationship Id="rId4" Type="http://schemas.openxmlformats.org/officeDocument/2006/relationships/oleObject" Target="../embeddings/oleObject84.bin"/><Relationship Id="rId9" Type="http://schemas.openxmlformats.org/officeDocument/2006/relationships/image" Target="../media/image93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7" Type="http://schemas.openxmlformats.org/officeDocument/2006/relationships/image" Target="../media/image96.wmf"/><Relationship Id="rId2" Type="http://schemas.openxmlformats.org/officeDocument/2006/relationships/oleObject" Target="../embeddings/oleObject8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9.bin"/><Relationship Id="rId5" Type="http://schemas.openxmlformats.org/officeDocument/2006/relationships/image" Target="../media/image95.wmf"/><Relationship Id="rId4" Type="http://schemas.openxmlformats.org/officeDocument/2006/relationships/oleObject" Target="../embeddings/oleObject88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oleObject" Target="../embeddings/oleObject90.bin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oleObject" Target="../embeddings/oleObject91.bin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48EB92B-8E87-494F-9E95-38D9500BF83E}"/>
              </a:ext>
            </a:extLst>
          </p:cNvPr>
          <p:cNvSpPr txBox="1">
            <a:spLocks/>
          </p:cNvSpPr>
          <p:nvPr/>
        </p:nvSpPr>
        <p:spPr bwMode="auto">
          <a:xfrm>
            <a:off x="3597350" y="1354260"/>
            <a:ext cx="4791075" cy="510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800" i="1" dirty="0">
                <a:solidFill>
                  <a:schemeClr val="bg1"/>
                </a:solidFill>
                <a:latin typeface="Arial Narrow" charset="0"/>
                <a:cs typeface="Arial Narrow" charset="0"/>
              </a:rPr>
              <a:t>Prof. Antonio Carlos Assumpção</a:t>
            </a:r>
          </a:p>
        </p:txBody>
      </p:sp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id="{835CBC6D-8D5A-406F-A354-24219BB70FC9}"/>
              </a:ext>
            </a:extLst>
          </p:cNvPr>
          <p:cNvCxnSpPr/>
          <p:nvPr/>
        </p:nvCxnSpPr>
        <p:spPr>
          <a:xfrm>
            <a:off x="3828741" y="1193255"/>
            <a:ext cx="4811712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1A18D24E-5D29-4ACC-9E4A-0940A4E6E850}"/>
              </a:ext>
            </a:extLst>
          </p:cNvPr>
          <p:cNvSpPr txBox="1">
            <a:spLocks/>
          </p:cNvSpPr>
          <p:nvPr/>
        </p:nvSpPr>
        <p:spPr bwMode="auto">
          <a:xfrm>
            <a:off x="1763688" y="2558901"/>
            <a:ext cx="5328593" cy="5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4200" b="1" dirty="0">
                <a:solidFill>
                  <a:srgbClr val="FFFFFF"/>
                </a:solidFill>
                <a:latin typeface="Arial Narrow" charset="0"/>
                <a:cs typeface="Arial Narrow" charset="0"/>
              </a:rPr>
              <a:t>Aula 3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CEB0F9A-D303-44A6-A81D-6D973B885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4758"/>
            <a:ext cx="9144000" cy="39590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C2EA2E5-0224-47FF-8418-ECB100082F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115746"/>
            <a:ext cx="3096343" cy="996081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3C58DCA1-8019-4572-BB69-A9FC65244B8F}"/>
              </a:ext>
            </a:extLst>
          </p:cNvPr>
          <p:cNvSpPr/>
          <p:nvPr/>
        </p:nvSpPr>
        <p:spPr bwMode="auto">
          <a:xfrm>
            <a:off x="0" y="-10267"/>
            <a:ext cx="9144000" cy="1200329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CaixaDeTexto 24">
            <a:extLst>
              <a:ext uri="{FF2B5EF4-FFF2-40B4-BE49-F238E27FC236}">
                <a16:creationId xmlns:a16="http://schemas.microsoft.com/office/drawing/2014/main" id="{9696E1AE-DDBE-4F54-B92A-CB64334BE0F9}"/>
              </a:ext>
            </a:extLst>
          </p:cNvPr>
          <p:cNvSpPr txBox="1"/>
          <p:nvPr/>
        </p:nvSpPr>
        <p:spPr>
          <a:xfrm>
            <a:off x="3851920" y="123478"/>
            <a:ext cx="51125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Microeconomia - ANPEC</a:t>
            </a:r>
          </a:p>
          <a:p>
            <a:pPr algn="ctr"/>
            <a:r>
              <a:rPr lang="pt-BR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Intensivo – 2021 – Parte 2a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794A7A7-C590-4071-B979-4C361212F9B5}"/>
              </a:ext>
            </a:extLst>
          </p:cNvPr>
          <p:cNvSpPr txBox="1"/>
          <p:nvPr/>
        </p:nvSpPr>
        <p:spPr>
          <a:xfrm>
            <a:off x="5076057" y="4168700"/>
            <a:ext cx="39604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800" b="1" i="1" dirty="0">
                <a:solidFill>
                  <a:srgbClr val="002060"/>
                </a:solidFill>
                <a:latin typeface="+mn-lt"/>
              </a:rPr>
              <a:t>Prof.: Antonio Carlos Assumpção</a:t>
            </a:r>
          </a:p>
          <a:p>
            <a:pPr algn="ctr"/>
            <a:r>
              <a:rPr lang="pt-BR" b="1" i="1" dirty="0">
                <a:solidFill>
                  <a:srgbClr val="002060"/>
                </a:solidFill>
              </a:rPr>
              <a:t>Doutor em Economia – UFF</a:t>
            </a:r>
          </a:p>
          <a:p>
            <a:pPr algn="ctr"/>
            <a:r>
              <a:rPr lang="pt-BR" b="1" i="1" dirty="0">
                <a:solidFill>
                  <a:srgbClr val="002060"/>
                </a:solidFill>
              </a:rPr>
              <a:t>Site: a</a:t>
            </a:r>
            <a:r>
              <a:rPr lang="pt-BR" sz="1800" b="1" i="1" dirty="0">
                <a:solidFill>
                  <a:srgbClr val="002060"/>
                </a:solidFill>
                <a:latin typeface="+mn-lt"/>
              </a:rPr>
              <a:t>cjassumpcao.com</a:t>
            </a:r>
          </a:p>
        </p:txBody>
      </p:sp>
    </p:spTree>
    <p:extLst>
      <p:ext uri="{BB962C8B-B14F-4D97-AF65-F5344CB8AC3E}">
        <p14:creationId xmlns:p14="http://schemas.microsoft.com/office/powerpoint/2010/main" val="1272262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C8AD32C-13AA-4EF0-BDB0-1E5166CE2AD9}"/>
              </a:ext>
            </a:extLst>
          </p:cNvPr>
          <p:cNvSpPr txBox="1"/>
          <p:nvPr/>
        </p:nvSpPr>
        <p:spPr>
          <a:xfrm>
            <a:off x="323528" y="506740"/>
            <a:ext cx="860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Como Ana é avessa ao risco, ela não compraria o bilhete que ganhou.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B1D496E-B6DD-4E28-A119-70CFDF563940}"/>
              </a:ext>
            </a:extLst>
          </p:cNvPr>
          <p:cNvSpPr txBox="1"/>
          <p:nvPr/>
        </p:nvSpPr>
        <p:spPr>
          <a:xfrm>
            <a:off x="7812360" y="48351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EB3F760-6B5C-41CA-B4CB-DFC3E362E934}"/>
              </a:ext>
            </a:extLst>
          </p:cNvPr>
          <p:cNvSpPr txBox="1"/>
          <p:nvPr/>
        </p:nvSpPr>
        <p:spPr>
          <a:xfrm>
            <a:off x="395536" y="987574"/>
            <a:ext cx="8532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Ana comprará o bilhete desde que o preço seja inferior ou igual a $1.</a:t>
            </a:r>
          </a:p>
        </p:txBody>
      </p:sp>
    </p:spTree>
    <p:extLst>
      <p:ext uri="{BB962C8B-B14F-4D97-AF65-F5344CB8AC3E}">
        <p14:creationId xmlns:p14="http://schemas.microsoft.com/office/powerpoint/2010/main" val="271899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EC8D199-C229-4B7A-B2F1-AACB28D07EF9}"/>
              </a:ext>
            </a:extLst>
          </p:cNvPr>
          <p:cNvSpPr txBox="1"/>
          <p:nvPr/>
        </p:nvSpPr>
        <p:spPr>
          <a:xfrm>
            <a:off x="323528" y="123478"/>
            <a:ext cx="860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4) 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coeficiente de aversão absoluta ao risco de Ana é crescente em relação a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98339D5-5A10-43AC-8361-EEEADEE2DECF}"/>
              </a:ext>
            </a:extLst>
          </p:cNvPr>
          <p:cNvSpPr txBox="1"/>
          <p:nvPr/>
        </p:nvSpPr>
        <p:spPr>
          <a:xfrm>
            <a:off x="395536" y="529392"/>
            <a:ext cx="84601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kern="0" dirty="0">
                <a:latin typeface="Arial" panose="020B0604020202020204" pitchFamily="34" charset="0"/>
                <a:cs typeface="Arial" panose="020B0604020202020204" pitchFamily="34" charset="0"/>
              </a:rPr>
              <a:t>Como vimos anteriormente, Ana é avessa ao risco, pois a sua função utilidade em relação à riqueza é côncava em relação à origem.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kern="0" dirty="0">
                <a:latin typeface="Arial" panose="020B0604020202020204" pitchFamily="34" charset="0"/>
                <a:cs typeface="Arial" panose="020B0604020202020204" pitchFamily="34" charset="0"/>
              </a:rPr>
              <a:t>Desta forma, à medida que o grau de risco aumenta, o retorno esperado exigido para manter a utilidade constante deve aumentar mais  que proporcionalmente ao aumento do risco.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979EC48-3877-43FB-B5F7-459057F00D30}"/>
              </a:ext>
            </a:extLst>
          </p:cNvPr>
          <p:cNvSpPr txBox="1"/>
          <p:nvPr/>
        </p:nvSpPr>
        <p:spPr>
          <a:xfrm>
            <a:off x="395536" y="2157700"/>
            <a:ext cx="846018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Entretanto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pergunta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foi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respondida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riqueza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de Ana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aumente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ela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aplicará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menos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ativos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risco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Se o volume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aumentar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(valor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absoluto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diz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-se que o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agente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(no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, Ana)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possui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aversão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absoluta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ao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risco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decrescente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sz="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Se o volume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permanecer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inalterado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(valor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absoluto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diz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-se que o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agente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possui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aversão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absoluta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ao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risco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constante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sz="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Se o volume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diminuir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(valor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absoluto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diz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-se que o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agente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possui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aversão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absoluta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ao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risco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Arial" panose="020B0604020202020204" pitchFamily="34" charset="0"/>
                <a:cs typeface="Arial" panose="020B0604020202020204" pitchFamily="34" charset="0"/>
              </a:rPr>
              <a:t>crescente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0736EDD-8787-41FA-B39E-7FCFC2F20F8D}"/>
              </a:ext>
            </a:extLst>
          </p:cNvPr>
          <p:cNvSpPr txBox="1"/>
          <p:nvPr/>
        </p:nvSpPr>
        <p:spPr>
          <a:xfrm>
            <a:off x="8748464" y="123478"/>
            <a:ext cx="144016" cy="378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78492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A8CDADD-74DB-4BF3-9671-CDD6A3F5977A}"/>
              </a:ext>
            </a:extLst>
          </p:cNvPr>
          <p:cNvSpPr/>
          <p:nvPr/>
        </p:nvSpPr>
        <p:spPr>
          <a:xfrm>
            <a:off x="659080" y="2571750"/>
            <a:ext cx="6145168" cy="158417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823EF89-3288-4940-B7B6-8610236E2006}"/>
              </a:ext>
            </a:extLst>
          </p:cNvPr>
          <p:cNvSpPr txBox="1">
            <a:spLocks noChangeArrowheads="1"/>
          </p:cNvSpPr>
          <p:nvPr/>
        </p:nvSpPr>
        <p:spPr>
          <a:xfrm>
            <a:off x="177422" y="469451"/>
            <a:ext cx="8789157" cy="1166195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663300"/>
              </a:buClr>
              <a:buSzPct val="75000"/>
              <a:buFont typeface="Wingdings" pitchFamily="2" charset="2"/>
              <a:buChar char="n"/>
              <a:defRPr sz="3200">
                <a:solidFill>
                  <a:srgbClr val="37654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63300"/>
              </a:buClr>
              <a:buSzPct val="80000"/>
              <a:buFont typeface="Wingdings" pitchFamily="2" charset="2"/>
              <a:buChar char="l"/>
              <a:defRPr sz="2800">
                <a:solidFill>
                  <a:srgbClr val="37654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34000"/>
              </a:spcBef>
              <a:spcAft>
                <a:spcPct val="0"/>
              </a:spcAft>
              <a:buClr>
                <a:srgbClr val="663300"/>
              </a:buClr>
              <a:buSzPct val="40000"/>
              <a:buFont typeface="Wingdings" pitchFamily="2" charset="2"/>
              <a:buChar char="u"/>
              <a:defRPr sz="2800">
                <a:solidFill>
                  <a:srgbClr val="37654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•"/>
              <a:defRPr sz="2400">
                <a:solidFill>
                  <a:srgbClr val="37654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9pPr>
          </a:lstStyle>
          <a:p>
            <a:pPr algn="just">
              <a:spcBef>
                <a:spcPct val="7000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economistas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Kenneth Arrow e John W. Pratt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demonstraram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anteriores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podem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resumidos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formula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matemática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denominada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coeficiente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aversão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absoluta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ao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risco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Arrow-Pratt.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0FA89DAD-AE14-40C1-9B17-EE6B727F25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823797"/>
              </p:ext>
            </p:extLst>
          </p:nvPr>
        </p:nvGraphicFramePr>
        <p:xfrm>
          <a:off x="659080" y="1491630"/>
          <a:ext cx="2381118" cy="917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18960" imgH="469800" progId="Equation.DSMT4">
                  <p:embed/>
                </p:oleObj>
              </mc:Choice>
              <mc:Fallback>
                <p:oleObj name="Equation" r:id="rId2" imgW="1218960" imgH="469800" progId="Equation.DSMT4">
                  <p:embed/>
                  <p:pic>
                    <p:nvPicPr>
                      <p:cNvPr id="4" name="Objeto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9080" y="1491630"/>
                        <a:ext cx="2381118" cy="917722"/>
                      </a:xfrm>
                      <a:prstGeom prst="rect">
                        <a:avLst/>
                      </a:prstGeom>
                      <a:solidFill>
                        <a:srgbClr val="F8F8F8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9E1B5AF2-7D83-4153-BA0F-2BA0AC5FB8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6575"/>
              </p:ext>
            </p:extLst>
          </p:nvPr>
        </p:nvGraphicFramePr>
        <p:xfrm>
          <a:off x="5171878" y="2715766"/>
          <a:ext cx="1464880" cy="40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7000" imgH="253800" progId="Equation.DSMT4">
                  <p:embed/>
                </p:oleObj>
              </mc:Choice>
              <mc:Fallback>
                <p:oleObj name="Equation" r:id="rId4" imgW="927000" imgH="253800" progId="Equation.DSMT4">
                  <p:embed/>
                  <p:pic>
                    <p:nvPicPr>
                      <p:cNvPr id="5" name="Objeto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71878" y="2715766"/>
                        <a:ext cx="1464880" cy="400563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5FB1BFA5-C2B2-4F18-8A62-583FE92066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98875"/>
              </p:ext>
            </p:extLst>
          </p:nvPr>
        </p:nvGraphicFramePr>
        <p:xfrm>
          <a:off x="5148064" y="3179299"/>
          <a:ext cx="1484138" cy="40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39600" imgH="253800" progId="Equation.DSMT4">
                  <p:embed/>
                </p:oleObj>
              </mc:Choice>
              <mc:Fallback>
                <p:oleObj name="Equation" r:id="rId6" imgW="939600" imgH="253800" progId="Equation.DSMT4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48064" y="3179299"/>
                        <a:ext cx="1484138" cy="400563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CCE42B13-2823-4BE7-9E6D-DB46987B25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449844"/>
              </p:ext>
            </p:extLst>
          </p:nvPr>
        </p:nvGraphicFramePr>
        <p:xfrm>
          <a:off x="5149652" y="3683355"/>
          <a:ext cx="1484138" cy="40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39600" imgH="253800" progId="Equation.DSMT4">
                  <p:embed/>
                </p:oleObj>
              </mc:Choice>
              <mc:Fallback>
                <p:oleObj name="Equation" r:id="rId8" imgW="939600" imgH="253800" progId="Equation.DSMT4">
                  <p:embed/>
                  <p:pic>
                    <p:nvPicPr>
                      <p:cNvPr id="7" name="Objeto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49652" y="3683355"/>
                        <a:ext cx="1484138" cy="400563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>
            <a:extLst>
              <a:ext uri="{FF2B5EF4-FFF2-40B4-BE49-F238E27FC236}">
                <a16:creationId xmlns:a16="http://schemas.microsoft.com/office/drawing/2014/main" id="{7D34AC08-BA19-4AF7-A10A-B3D51702E55C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2427735"/>
            <a:ext cx="8789157" cy="1728192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663300"/>
              </a:buClr>
              <a:buSzPct val="75000"/>
              <a:buFont typeface="Wingdings" pitchFamily="2" charset="2"/>
              <a:buChar char="n"/>
              <a:defRPr sz="3200">
                <a:solidFill>
                  <a:srgbClr val="37654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63300"/>
              </a:buClr>
              <a:buSzPct val="80000"/>
              <a:buFont typeface="Wingdings" pitchFamily="2" charset="2"/>
              <a:buChar char="l"/>
              <a:defRPr sz="2800">
                <a:solidFill>
                  <a:srgbClr val="37654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34000"/>
              </a:spcBef>
              <a:spcAft>
                <a:spcPct val="0"/>
              </a:spcAft>
              <a:buClr>
                <a:srgbClr val="663300"/>
              </a:buClr>
              <a:buSzPct val="40000"/>
              <a:buFont typeface="Wingdings" pitchFamily="2" charset="2"/>
              <a:buChar char="u"/>
              <a:defRPr sz="2800">
                <a:solidFill>
                  <a:srgbClr val="37654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•"/>
              <a:defRPr sz="2400">
                <a:solidFill>
                  <a:srgbClr val="37654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+mn-lt"/>
              </a:defRPr>
            </a:lvl9pPr>
          </a:lstStyle>
          <a:p>
            <a:pPr marL="0" indent="0" algn="just">
              <a:spcBef>
                <a:spcPct val="70000"/>
              </a:spcBef>
              <a:buNone/>
            </a:pPr>
            <a:endParaRPr lang="pt-BR" sz="8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ct val="7000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Aversão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Absoluta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Risco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Decrescente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spcBef>
                <a:spcPct val="7000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Aversão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Absoluta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Risco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Constante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spcBef>
                <a:spcPct val="7000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Aversão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Absoluta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Risco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Crescente</a:t>
            </a:r>
            <a:r>
              <a:rPr lang="en-US" sz="1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70000"/>
              </a:spcBef>
            </a:pPr>
            <a:endParaRPr lang="en-US" sz="18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49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C278E8FC-4C51-46C9-A587-8847833350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485527"/>
              </p:ext>
            </p:extLst>
          </p:nvPr>
        </p:nvGraphicFramePr>
        <p:xfrm>
          <a:off x="2627784" y="151630"/>
          <a:ext cx="4365625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34880" imgH="685800" progId="Equation.DSMT4">
                  <p:embed/>
                </p:oleObj>
              </mc:Choice>
              <mc:Fallback>
                <p:oleObj name="Equation" r:id="rId2" imgW="2234880" imgH="685800" progId="Equation.DSMT4">
                  <p:embed/>
                  <p:pic>
                    <p:nvPicPr>
                      <p:cNvPr id="2" name="Objeto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27784" y="151630"/>
                        <a:ext cx="4365625" cy="13382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75AEEAA5-3DE1-4986-AFD2-6EA3DCC8DC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170094"/>
              </p:ext>
            </p:extLst>
          </p:nvPr>
        </p:nvGraphicFramePr>
        <p:xfrm>
          <a:off x="2652985" y="1561901"/>
          <a:ext cx="5159375" cy="158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41320" imgH="812520" progId="Equation.DSMT4">
                  <p:embed/>
                </p:oleObj>
              </mc:Choice>
              <mc:Fallback>
                <p:oleObj name="Equation" r:id="rId4" imgW="2641320" imgH="812520" progId="Equation.DSMT4">
                  <p:embed/>
                  <p:pic>
                    <p:nvPicPr>
                      <p:cNvPr id="3" name="Objeto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52985" y="1561901"/>
                        <a:ext cx="5159375" cy="158591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2B5CC8DD-FDAF-4AF7-8EBF-1BDA2B3E8DA8}"/>
              </a:ext>
            </a:extLst>
          </p:cNvPr>
          <p:cNvSpPr txBox="1"/>
          <p:nvPr/>
        </p:nvSpPr>
        <p:spPr>
          <a:xfrm>
            <a:off x="472085" y="3243629"/>
            <a:ext cx="8420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Derivando o coeficiente de Arrow-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Pratt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 aversão absoluta ao risco de Ana em relação a w:</a:t>
            </a:r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34741914-291F-487B-9078-DFA4CF6F7C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700942"/>
              </p:ext>
            </p:extLst>
          </p:nvPr>
        </p:nvGraphicFramePr>
        <p:xfrm>
          <a:off x="792163" y="4034403"/>
          <a:ext cx="2652712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58640" imgH="419040" progId="Equation.DSMT4">
                  <p:embed/>
                </p:oleObj>
              </mc:Choice>
              <mc:Fallback>
                <p:oleObj name="Equation" r:id="rId6" imgW="1358640" imgH="419040" progId="Equation.DSMT4">
                  <p:embed/>
                  <p:pic>
                    <p:nvPicPr>
                      <p:cNvPr id="5" name="Objeto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2163" y="4034403"/>
                        <a:ext cx="2652712" cy="817562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6DA5F881-648B-4D69-9E33-DE43053C95E9}"/>
              </a:ext>
            </a:extLst>
          </p:cNvPr>
          <p:cNvSpPr txBox="1"/>
          <p:nvPr/>
        </p:nvSpPr>
        <p:spPr>
          <a:xfrm>
            <a:off x="3707904" y="3819693"/>
            <a:ext cx="518457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Ana possui aversão absoluta ao risco decrescente. Logo, um aumento em sua riqueza fará com que ela aplique mais recursos em ativos de risco (em termos absolutos).</a:t>
            </a: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76EAF30B-A71E-4F4F-A313-AA28B2CED2DB}"/>
              </a:ext>
            </a:extLst>
          </p:cNvPr>
          <p:cNvCxnSpPr/>
          <p:nvPr/>
        </p:nvCxnSpPr>
        <p:spPr>
          <a:xfrm>
            <a:off x="3446735" y="4467765"/>
            <a:ext cx="2611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72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EE877-40CF-490E-8DD7-7A97B92E2B83}"/>
              </a:ext>
            </a:extLst>
          </p:cNvPr>
          <p:cNvSpPr txBox="1">
            <a:spLocks/>
          </p:cNvSpPr>
          <p:nvPr/>
        </p:nvSpPr>
        <p:spPr>
          <a:xfrm>
            <a:off x="407368" y="30115"/>
            <a:ext cx="8125072" cy="59741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Estratégias Mistas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E9FE0B7F-BE10-4265-AAE1-7B10B68B6E4A}"/>
              </a:ext>
            </a:extLst>
          </p:cNvPr>
          <p:cNvSpPr txBox="1"/>
          <p:nvPr/>
        </p:nvSpPr>
        <p:spPr>
          <a:xfrm>
            <a:off x="251520" y="3147814"/>
            <a:ext cx="871296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Observe que não existe equilíbrio com estratégias puras.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Jogando “puramente” A ou B, não existe equilíbrio de Nash.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Entretanto, existe equilíbrio com estratégias mistas.</a:t>
            </a:r>
            <a:endParaRPr lang="en-US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D93322C3-6C2E-4D5B-A7A3-25C7B2DC0B23}"/>
              </a:ext>
            </a:extLst>
          </p:cNvPr>
          <p:cNvGrpSpPr/>
          <p:nvPr/>
        </p:nvGrpSpPr>
        <p:grpSpPr>
          <a:xfrm>
            <a:off x="395536" y="1059582"/>
            <a:ext cx="4668688" cy="1938992"/>
            <a:chOff x="983432" y="764704"/>
            <a:chExt cx="4464496" cy="180020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3713D381-A2AA-464F-B868-E653E9466C0F}"/>
                </a:ext>
              </a:extLst>
            </p:cNvPr>
            <p:cNvSpPr/>
            <p:nvPr/>
          </p:nvSpPr>
          <p:spPr>
            <a:xfrm>
              <a:off x="1424724" y="1483623"/>
              <a:ext cx="1142884" cy="10812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3E2BED8A-5758-4E5F-8554-92DCDE89D6DE}"/>
                </a:ext>
              </a:extLst>
            </p:cNvPr>
            <p:cNvSpPr/>
            <p:nvPr/>
          </p:nvSpPr>
          <p:spPr>
            <a:xfrm>
              <a:off x="2567608" y="1124744"/>
              <a:ext cx="2880320" cy="358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75616188-FE05-4B96-AB6A-2CBEA479DB2B}"/>
                </a:ext>
              </a:extLst>
            </p:cNvPr>
            <p:cNvSpPr/>
            <p:nvPr/>
          </p:nvSpPr>
          <p:spPr>
            <a:xfrm>
              <a:off x="983432" y="1483623"/>
              <a:ext cx="441292" cy="10812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D554F376-EA26-489C-9881-8439D55B56D8}"/>
                </a:ext>
              </a:extLst>
            </p:cNvPr>
            <p:cNvSpPr/>
            <p:nvPr/>
          </p:nvSpPr>
          <p:spPr>
            <a:xfrm>
              <a:off x="2567608" y="764704"/>
              <a:ext cx="2880320" cy="3600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AFC853C8-A6A3-4D3A-9803-D2076516F20F}"/>
                </a:ext>
              </a:extLst>
            </p:cNvPr>
            <p:cNvSpPr/>
            <p:nvPr/>
          </p:nvSpPr>
          <p:spPr>
            <a:xfrm>
              <a:off x="983432" y="764704"/>
              <a:ext cx="1584176" cy="7189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7B95E0A5-F984-414C-ADA5-8587C169B481}"/>
                </a:ext>
              </a:extLst>
            </p:cNvPr>
            <p:cNvSpPr/>
            <p:nvPr/>
          </p:nvSpPr>
          <p:spPr>
            <a:xfrm>
              <a:off x="983432" y="764704"/>
              <a:ext cx="4464496" cy="1800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0" name="Conector reto 9">
              <a:extLst>
                <a:ext uri="{FF2B5EF4-FFF2-40B4-BE49-F238E27FC236}">
                  <a16:creationId xmlns:a16="http://schemas.microsoft.com/office/drawing/2014/main" id="{19FB75A6-9DB8-4E62-9E74-CD167D4D647D}"/>
                </a:ext>
              </a:extLst>
            </p:cNvPr>
            <p:cNvCxnSpPr/>
            <p:nvPr/>
          </p:nvCxnSpPr>
          <p:spPr>
            <a:xfrm>
              <a:off x="2567608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>
              <a:extLst>
                <a:ext uri="{FF2B5EF4-FFF2-40B4-BE49-F238E27FC236}">
                  <a16:creationId xmlns:a16="http://schemas.microsoft.com/office/drawing/2014/main" id="{EB5D7F63-08C5-4061-9322-A7543460CBD3}"/>
                </a:ext>
              </a:extLst>
            </p:cNvPr>
            <p:cNvCxnSpPr/>
            <p:nvPr/>
          </p:nvCxnSpPr>
          <p:spPr>
            <a:xfrm>
              <a:off x="2567608" y="1124744"/>
              <a:ext cx="28803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391B29F-C7CE-4A78-99ED-0B95083664DB}"/>
                </a:ext>
              </a:extLst>
            </p:cNvPr>
            <p:cNvSpPr txBox="1"/>
            <p:nvPr/>
          </p:nvSpPr>
          <p:spPr>
            <a:xfrm>
              <a:off x="3719736" y="765865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C07F9406-2438-4D50-A400-BD30F62C7A77}"/>
                </a:ext>
              </a:extLst>
            </p:cNvPr>
            <p:cNvSpPr txBox="1"/>
            <p:nvPr/>
          </p:nvSpPr>
          <p:spPr>
            <a:xfrm>
              <a:off x="983432" y="1701969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id="{9B80C55F-F29F-4195-B9AF-EFFF7F6237BB}"/>
                </a:ext>
              </a:extLst>
            </p:cNvPr>
            <p:cNvCxnSpPr/>
            <p:nvPr/>
          </p:nvCxnSpPr>
          <p:spPr>
            <a:xfrm>
              <a:off x="1415481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>
              <a:extLst>
                <a:ext uri="{FF2B5EF4-FFF2-40B4-BE49-F238E27FC236}">
                  <a16:creationId xmlns:a16="http://schemas.microsoft.com/office/drawing/2014/main" id="{730B6EF1-6D32-4500-9A02-BD521493593D}"/>
                </a:ext>
              </a:extLst>
            </p:cNvPr>
            <p:cNvCxnSpPr/>
            <p:nvPr/>
          </p:nvCxnSpPr>
          <p:spPr>
            <a:xfrm>
              <a:off x="983432" y="1484784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>
              <a:extLst>
                <a:ext uri="{FF2B5EF4-FFF2-40B4-BE49-F238E27FC236}">
                  <a16:creationId xmlns:a16="http://schemas.microsoft.com/office/drawing/2014/main" id="{2B33594D-2EEA-4E39-B72A-31B9B5B4986A}"/>
                </a:ext>
              </a:extLst>
            </p:cNvPr>
            <p:cNvCxnSpPr/>
            <p:nvPr/>
          </p:nvCxnSpPr>
          <p:spPr>
            <a:xfrm>
              <a:off x="1415481" y="1988840"/>
              <a:ext cx="403244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C1154B2-1606-4F1F-8A8E-51CBAF256FBD}"/>
                </a:ext>
              </a:extLst>
            </p:cNvPr>
            <p:cNvCxnSpPr/>
            <p:nvPr/>
          </p:nvCxnSpPr>
          <p:spPr>
            <a:xfrm>
              <a:off x="3935760" y="1124744"/>
              <a:ext cx="0" cy="14401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48FE1286-88E6-4FFB-9B8F-A1AB7A6AC1AC}"/>
                </a:ext>
              </a:extLst>
            </p:cNvPr>
            <p:cNvSpPr txBox="1"/>
            <p:nvPr/>
          </p:nvSpPr>
          <p:spPr>
            <a:xfrm>
              <a:off x="1989516" y="1557953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7A3F5495-9281-4D96-A6B6-E5B733FDA230}"/>
                </a:ext>
              </a:extLst>
            </p:cNvPr>
            <p:cNvSpPr txBox="1"/>
            <p:nvPr/>
          </p:nvSpPr>
          <p:spPr>
            <a:xfrm>
              <a:off x="1989516" y="2062009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223EDBAF-6694-49F3-A08C-6ABCB2E4DD83}"/>
                </a:ext>
              </a:extLst>
            </p:cNvPr>
            <p:cNvSpPr txBox="1"/>
            <p:nvPr/>
          </p:nvSpPr>
          <p:spPr>
            <a:xfrm>
              <a:off x="3143672" y="1125905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9532A81F-5F46-444A-9025-72B486B86F3B}"/>
                </a:ext>
              </a:extLst>
            </p:cNvPr>
            <p:cNvSpPr txBox="1"/>
            <p:nvPr/>
          </p:nvSpPr>
          <p:spPr>
            <a:xfrm>
              <a:off x="4503711" y="1124744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2505E68C-BAB1-46AF-8368-F63DEE9033AC}"/>
                </a:ext>
              </a:extLst>
            </p:cNvPr>
            <p:cNvSpPr txBox="1"/>
            <p:nvPr/>
          </p:nvSpPr>
          <p:spPr>
            <a:xfrm>
              <a:off x="2783632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( 1 , 2 )</a:t>
              </a:r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27C57ABA-6329-4F49-94E6-DD2C26F1635A}"/>
                </a:ext>
              </a:extLst>
            </p:cNvPr>
            <p:cNvSpPr txBox="1"/>
            <p:nvPr/>
          </p:nvSpPr>
          <p:spPr>
            <a:xfrm>
              <a:off x="2783632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5 )</a:t>
              </a: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966604C-86DB-49B9-AA63-AAD081654BDC}"/>
                </a:ext>
              </a:extLst>
            </p:cNvPr>
            <p:cNvSpPr txBox="1"/>
            <p:nvPr/>
          </p:nvSpPr>
          <p:spPr>
            <a:xfrm>
              <a:off x="4151784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4 )</a:t>
              </a: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EB611445-9FAD-4E89-984E-6294FCC8DE78}"/>
                </a:ext>
              </a:extLst>
            </p:cNvPr>
            <p:cNvSpPr txBox="1"/>
            <p:nvPr/>
          </p:nvSpPr>
          <p:spPr>
            <a:xfrm>
              <a:off x="4151784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( 3 , 2 )</a:t>
              </a:r>
            </a:p>
          </p:txBody>
        </p:sp>
      </p:grpSp>
      <p:sp>
        <p:nvSpPr>
          <p:cNvPr id="27" name="Retângulo 26">
            <a:extLst>
              <a:ext uri="{FF2B5EF4-FFF2-40B4-BE49-F238E27FC236}">
                <a16:creationId xmlns:a16="http://schemas.microsoft.com/office/drawing/2014/main" id="{2D141AB5-A3DD-4895-AEC6-1A80EE55A777}"/>
              </a:ext>
            </a:extLst>
          </p:cNvPr>
          <p:cNvSpPr/>
          <p:nvPr/>
        </p:nvSpPr>
        <p:spPr>
          <a:xfrm>
            <a:off x="4355976" y="1995686"/>
            <a:ext cx="301206" cy="3340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98CDA263-D67C-496D-A765-35570CD1EE95}"/>
              </a:ext>
            </a:extLst>
          </p:cNvPr>
          <p:cNvSpPr/>
          <p:nvPr/>
        </p:nvSpPr>
        <p:spPr>
          <a:xfrm>
            <a:off x="2915816" y="2525776"/>
            <a:ext cx="301206" cy="3340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F883C235-42EA-4DF8-880C-446C2B69F75A}"/>
              </a:ext>
            </a:extLst>
          </p:cNvPr>
          <p:cNvSpPr/>
          <p:nvPr/>
        </p:nvSpPr>
        <p:spPr>
          <a:xfrm>
            <a:off x="2483768" y="1995686"/>
            <a:ext cx="301206" cy="33400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8DB5B16D-F222-40B2-BF6E-59179855E344}"/>
              </a:ext>
            </a:extLst>
          </p:cNvPr>
          <p:cNvSpPr/>
          <p:nvPr/>
        </p:nvSpPr>
        <p:spPr>
          <a:xfrm>
            <a:off x="3908188" y="2525776"/>
            <a:ext cx="301206" cy="33400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03D7C82C-92B4-4B91-B880-1DFB0A914331}"/>
              </a:ext>
            </a:extLst>
          </p:cNvPr>
          <p:cNvSpPr txBox="1"/>
          <p:nvPr/>
        </p:nvSpPr>
        <p:spPr>
          <a:xfrm>
            <a:off x="5220072" y="1362130"/>
            <a:ext cx="2476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= Alto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B = Baixo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 = Esquerda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 = Direita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ítulo 1">
            <a:extLst>
              <a:ext uri="{FF2B5EF4-FFF2-40B4-BE49-F238E27FC236}">
                <a16:creationId xmlns:a16="http://schemas.microsoft.com/office/drawing/2014/main" id="{2C90A066-4068-4CC5-9B77-98713E28E5AD}"/>
              </a:ext>
            </a:extLst>
          </p:cNvPr>
          <p:cNvSpPr txBox="1">
            <a:spLocks/>
          </p:cNvSpPr>
          <p:nvPr/>
        </p:nvSpPr>
        <p:spPr>
          <a:xfrm>
            <a:off x="187896" y="195486"/>
            <a:ext cx="4240088" cy="1749547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b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Suponha o Seguinte Jogo</a:t>
            </a:r>
          </a:p>
        </p:txBody>
      </p:sp>
    </p:spTree>
    <p:extLst>
      <p:ext uri="{BB962C8B-B14F-4D97-AF65-F5344CB8AC3E}">
        <p14:creationId xmlns:p14="http://schemas.microsoft.com/office/powerpoint/2010/main" val="332803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 animBg="1"/>
      <p:bldP spid="29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82712BD-6968-40B7-9F93-0BAD479C4E55}"/>
              </a:ext>
            </a:extLst>
          </p:cNvPr>
          <p:cNvSpPr txBox="1"/>
          <p:nvPr/>
        </p:nvSpPr>
        <p:spPr>
          <a:xfrm>
            <a:off x="47328" y="44624"/>
            <a:ext cx="898916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Em vez de jogar puramente A ou B, o J</a:t>
            </a:r>
            <a:r>
              <a:rPr lang="pt-BR" sz="15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 pode escolher jogar: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Jogar A com probabilidade 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Jogar B com probabilidade (1-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Dito de outra forma, o jogador A “seleciona” uma distribuição de probabilidade (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, 1-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Como ele está “misturando” as estratégias puras Alto e Baixo, a distribuição de probabilidade (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, 1-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) é sua estratégia mista.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6D697A2-E9AF-46A1-8625-BC99BE610942}"/>
              </a:ext>
            </a:extLst>
          </p:cNvPr>
          <p:cNvSpPr txBox="1"/>
          <p:nvPr/>
        </p:nvSpPr>
        <p:spPr>
          <a:xfrm>
            <a:off x="47328" y="2557809"/>
            <a:ext cx="904934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Em vez de jogar puramente E ou D, o J</a:t>
            </a:r>
            <a:r>
              <a:rPr lang="pt-BR" sz="15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 pode escolher jogar: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Jogar E com probabilidade 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Jogar D com probabilidade (1-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Dito de outra forma, o jogador B “seleciona” uma distribuição de probabilidade (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, 1-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Como ele está “misturando” as estratégias puras Esquerda e Direita, a distribuição de probabilidade (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, 1-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) é sua estratégia mista.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86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C9CD614-201C-4EE9-BF66-CB0906C79ADC}"/>
              </a:ext>
            </a:extLst>
          </p:cNvPr>
          <p:cNvSpPr/>
          <p:nvPr/>
        </p:nvSpPr>
        <p:spPr>
          <a:xfrm>
            <a:off x="6486524" y="4252919"/>
            <a:ext cx="1772396" cy="7648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CBC2256-D496-4C06-8B0C-95D5D015EE0C}"/>
              </a:ext>
            </a:extLst>
          </p:cNvPr>
          <p:cNvSpPr/>
          <p:nvPr/>
        </p:nvSpPr>
        <p:spPr>
          <a:xfrm>
            <a:off x="5050242" y="4252919"/>
            <a:ext cx="1080372" cy="7648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B13C1503-BC6E-4D32-908B-03015BBFB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217831"/>
              </p:ext>
            </p:extLst>
          </p:nvPr>
        </p:nvGraphicFramePr>
        <p:xfrm>
          <a:off x="277813" y="2231293"/>
          <a:ext cx="1770574" cy="482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241200" progId="Equation.DSMT4">
                  <p:embed/>
                </p:oleObj>
              </mc:Choice>
              <mc:Fallback>
                <p:oleObj name="Equation" r:id="rId2" imgW="711000" imgH="241200" progId="Equation.DSMT4">
                  <p:embed/>
                  <p:pic>
                    <p:nvPicPr>
                      <p:cNvPr id="4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2231293"/>
                        <a:ext cx="1770574" cy="482841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EE539A95-D5D2-4052-A94D-81806CD5CB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195007"/>
              </p:ext>
            </p:extLst>
          </p:nvPr>
        </p:nvGraphicFramePr>
        <p:xfrm>
          <a:off x="344281" y="2796063"/>
          <a:ext cx="8152292" cy="508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276360" imgH="253800" progId="Equation.DSMT4">
                  <p:embed/>
                </p:oleObj>
              </mc:Choice>
              <mc:Fallback>
                <p:oleObj name="Equation" r:id="rId4" imgW="3276360" imgH="253800" progId="Equation.DSMT4">
                  <p:embed/>
                  <p:pic>
                    <p:nvPicPr>
                      <p:cNvPr id="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281" y="2796063"/>
                        <a:ext cx="8152292" cy="5088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B58A9FC3-EFB3-40DF-B78F-E693106E82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935688"/>
              </p:ext>
            </p:extLst>
          </p:nvPr>
        </p:nvGraphicFramePr>
        <p:xfrm>
          <a:off x="325640" y="4235549"/>
          <a:ext cx="7933280" cy="789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187440" imgH="393480" progId="Equation.DSMT4">
                  <p:embed/>
                </p:oleObj>
              </mc:Choice>
              <mc:Fallback>
                <p:oleObj name="Equation" r:id="rId6" imgW="3187440" imgH="393480" progId="Equation.DSMT4">
                  <p:embed/>
                  <p:pic>
                    <p:nvPicPr>
                      <p:cNvPr id="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640" y="4235549"/>
                        <a:ext cx="7933280" cy="7898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CDBC9F2-9383-45D8-A980-04EA396D00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95270"/>
              </p:ext>
            </p:extLst>
          </p:nvPr>
        </p:nvGraphicFramePr>
        <p:xfrm>
          <a:off x="344584" y="3488385"/>
          <a:ext cx="8691909" cy="508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492360" imgH="253800" progId="Equation.DSMT4">
                  <p:embed/>
                </p:oleObj>
              </mc:Choice>
              <mc:Fallback>
                <p:oleObj name="Equation" r:id="rId8" imgW="3492360" imgH="253800" progId="Equation.DSMT4">
                  <p:embed/>
                  <p:pic>
                    <p:nvPicPr>
                      <p:cNvPr id="5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584" y="3488385"/>
                        <a:ext cx="8691909" cy="508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Agrupar 7">
            <a:extLst>
              <a:ext uri="{FF2B5EF4-FFF2-40B4-BE49-F238E27FC236}">
                <a16:creationId xmlns:a16="http://schemas.microsoft.com/office/drawing/2014/main" id="{A44FB34A-8823-41B4-990C-3008C102DD03}"/>
              </a:ext>
            </a:extLst>
          </p:cNvPr>
          <p:cNvGrpSpPr/>
          <p:nvPr/>
        </p:nvGrpSpPr>
        <p:grpSpPr>
          <a:xfrm>
            <a:off x="3221806" y="123478"/>
            <a:ext cx="5112568" cy="2232248"/>
            <a:chOff x="983432" y="764704"/>
            <a:chExt cx="4464496" cy="1800200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7AFF1F6E-24EE-42B0-A2E1-229E358AA340}"/>
                </a:ext>
              </a:extLst>
            </p:cNvPr>
            <p:cNvSpPr/>
            <p:nvPr/>
          </p:nvSpPr>
          <p:spPr>
            <a:xfrm>
              <a:off x="1424724" y="1483623"/>
              <a:ext cx="1142884" cy="10812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08D7F0B0-65DB-46C1-BC8F-BCDC689197D5}"/>
                </a:ext>
              </a:extLst>
            </p:cNvPr>
            <p:cNvSpPr/>
            <p:nvPr/>
          </p:nvSpPr>
          <p:spPr>
            <a:xfrm>
              <a:off x="2567608" y="1124744"/>
              <a:ext cx="2880320" cy="358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9BDBFC89-4AB1-44CB-AD12-5D7E4F2CA2F0}"/>
                </a:ext>
              </a:extLst>
            </p:cNvPr>
            <p:cNvSpPr/>
            <p:nvPr/>
          </p:nvSpPr>
          <p:spPr>
            <a:xfrm>
              <a:off x="983432" y="1483623"/>
              <a:ext cx="441292" cy="10812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17568C7E-D414-4FF3-9C24-852AABF0291F}"/>
                </a:ext>
              </a:extLst>
            </p:cNvPr>
            <p:cNvSpPr/>
            <p:nvPr/>
          </p:nvSpPr>
          <p:spPr>
            <a:xfrm>
              <a:off x="2567608" y="764704"/>
              <a:ext cx="2880320" cy="3600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F709169D-1169-45AD-BF26-99ADE9FC7F27}"/>
                </a:ext>
              </a:extLst>
            </p:cNvPr>
            <p:cNvSpPr/>
            <p:nvPr/>
          </p:nvSpPr>
          <p:spPr>
            <a:xfrm>
              <a:off x="983432" y="764704"/>
              <a:ext cx="1584176" cy="7189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4DB9C663-4F7B-4A81-B5C4-FCB0D17B002B}"/>
                </a:ext>
              </a:extLst>
            </p:cNvPr>
            <p:cNvSpPr/>
            <p:nvPr/>
          </p:nvSpPr>
          <p:spPr>
            <a:xfrm>
              <a:off x="983432" y="764704"/>
              <a:ext cx="4464496" cy="1800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5" name="Conector reto 14">
              <a:extLst>
                <a:ext uri="{FF2B5EF4-FFF2-40B4-BE49-F238E27FC236}">
                  <a16:creationId xmlns:a16="http://schemas.microsoft.com/office/drawing/2014/main" id="{B5A68DCB-7989-499A-B785-E23ED47BF1C9}"/>
                </a:ext>
              </a:extLst>
            </p:cNvPr>
            <p:cNvCxnSpPr/>
            <p:nvPr/>
          </p:nvCxnSpPr>
          <p:spPr>
            <a:xfrm>
              <a:off x="2567608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>
              <a:extLst>
                <a:ext uri="{FF2B5EF4-FFF2-40B4-BE49-F238E27FC236}">
                  <a16:creationId xmlns:a16="http://schemas.microsoft.com/office/drawing/2014/main" id="{476EE99E-DF19-4CFF-8C5B-22C98DB5565B}"/>
                </a:ext>
              </a:extLst>
            </p:cNvPr>
            <p:cNvCxnSpPr/>
            <p:nvPr/>
          </p:nvCxnSpPr>
          <p:spPr>
            <a:xfrm>
              <a:off x="2567608" y="1124744"/>
              <a:ext cx="28803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EFADFAB8-C34A-4C2D-BC2D-6A593ADD7E4F}"/>
                </a:ext>
              </a:extLst>
            </p:cNvPr>
            <p:cNvSpPr txBox="1"/>
            <p:nvPr/>
          </p:nvSpPr>
          <p:spPr>
            <a:xfrm>
              <a:off x="3719736" y="765865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2DCDE061-7213-464E-ABBF-62D6514074DA}"/>
                </a:ext>
              </a:extLst>
            </p:cNvPr>
            <p:cNvSpPr txBox="1"/>
            <p:nvPr/>
          </p:nvSpPr>
          <p:spPr>
            <a:xfrm>
              <a:off x="983432" y="1701969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2922469B-8D7F-40E7-BE41-52F5623C56EA}"/>
                </a:ext>
              </a:extLst>
            </p:cNvPr>
            <p:cNvCxnSpPr/>
            <p:nvPr/>
          </p:nvCxnSpPr>
          <p:spPr>
            <a:xfrm>
              <a:off x="1415481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>
              <a:extLst>
                <a:ext uri="{FF2B5EF4-FFF2-40B4-BE49-F238E27FC236}">
                  <a16:creationId xmlns:a16="http://schemas.microsoft.com/office/drawing/2014/main" id="{BFB14F4F-352D-4DD6-A583-C2F053026F6C}"/>
                </a:ext>
              </a:extLst>
            </p:cNvPr>
            <p:cNvCxnSpPr/>
            <p:nvPr/>
          </p:nvCxnSpPr>
          <p:spPr>
            <a:xfrm>
              <a:off x="983432" y="1484784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>
              <a:extLst>
                <a:ext uri="{FF2B5EF4-FFF2-40B4-BE49-F238E27FC236}">
                  <a16:creationId xmlns:a16="http://schemas.microsoft.com/office/drawing/2014/main" id="{92EF536F-A1C4-4EB8-8F30-275701123726}"/>
                </a:ext>
              </a:extLst>
            </p:cNvPr>
            <p:cNvCxnSpPr/>
            <p:nvPr/>
          </p:nvCxnSpPr>
          <p:spPr>
            <a:xfrm>
              <a:off x="1415481" y="1988840"/>
              <a:ext cx="403244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1DD71547-AF69-4B91-B1A7-4121AEBAA37F}"/>
                </a:ext>
              </a:extLst>
            </p:cNvPr>
            <p:cNvCxnSpPr/>
            <p:nvPr/>
          </p:nvCxnSpPr>
          <p:spPr>
            <a:xfrm>
              <a:off x="3935760" y="1124744"/>
              <a:ext cx="0" cy="14401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A5E7A301-94DB-4BFF-BF4B-4F4ABE7600CB}"/>
                </a:ext>
              </a:extLst>
            </p:cNvPr>
            <p:cNvSpPr txBox="1"/>
            <p:nvPr/>
          </p:nvSpPr>
          <p:spPr>
            <a:xfrm>
              <a:off x="2042047" y="1557953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A8C68605-DA47-440B-BA45-A4301EAF16E4}"/>
                </a:ext>
              </a:extLst>
            </p:cNvPr>
            <p:cNvSpPr txBox="1"/>
            <p:nvPr/>
          </p:nvSpPr>
          <p:spPr>
            <a:xfrm>
              <a:off x="2042047" y="2062009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EBE28638-6579-43C2-BCA9-3EF5249EA7CB}"/>
                </a:ext>
              </a:extLst>
            </p:cNvPr>
            <p:cNvSpPr txBox="1"/>
            <p:nvPr/>
          </p:nvSpPr>
          <p:spPr>
            <a:xfrm>
              <a:off x="3143672" y="1125905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1F5432AB-26C3-495E-8F99-53055C7FC246}"/>
                </a:ext>
              </a:extLst>
            </p:cNvPr>
            <p:cNvSpPr txBox="1"/>
            <p:nvPr/>
          </p:nvSpPr>
          <p:spPr>
            <a:xfrm>
              <a:off x="4503711" y="1124744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64DA8F6A-9EBC-4639-989E-FCB43427A6BD}"/>
                </a:ext>
              </a:extLst>
            </p:cNvPr>
            <p:cNvSpPr txBox="1"/>
            <p:nvPr/>
          </p:nvSpPr>
          <p:spPr>
            <a:xfrm>
              <a:off x="2783632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( 1 , 2 )</a:t>
              </a: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B18BCE3D-72F1-46E0-A54D-5EBA35AA03D5}"/>
                </a:ext>
              </a:extLst>
            </p:cNvPr>
            <p:cNvSpPr txBox="1"/>
            <p:nvPr/>
          </p:nvSpPr>
          <p:spPr>
            <a:xfrm>
              <a:off x="2783632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5 )</a:t>
              </a:r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5BC760E7-151E-411E-81BA-91B07CEF3481}"/>
                </a:ext>
              </a:extLst>
            </p:cNvPr>
            <p:cNvSpPr txBox="1"/>
            <p:nvPr/>
          </p:nvSpPr>
          <p:spPr>
            <a:xfrm>
              <a:off x="4151784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4 )</a:t>
              </a:r>
            </a:p>
          </p:txBody>
        </p:sp>
        <p:sp>
          <p:nvSpPr>
            <p:cNvPr id="30" name="CaixaDeTexto 29">
              <a:extLst>
                <a:ext uri="{FF2B5EF4-FFF2-40B4-BE49-F238E27FC236}">
                  <a16:creationId xmlns:a16="http://schemas.microsoft.com/office/drawing/2014/main" id="{553B5818-BF25-454D-B15A-BD7085DB8374}"/>
                </a:ext>
              </a:extLst>
            </p:cNvPr>
            <p:cNvSpPr txBox="1"/>
            <p:nvPr/>
          </p:nvSpPr>
          <p:spPr>
            <a:xfrm>
              <a:off x="4151784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( 3 , 2 )</a:t>
              </a:r>
            </a:p>
          </p:txBody>
        </p:sp>
      </p:grpSp>
      <p:grpSp>
        <p:nvGrpSpPr>
          <p:cNvPr id="31" name="Agrupar 30">
            <a:extLst>
              <a:ext uri="{FF2B5EF4-FFF2-40B4-BE49-F238E27FC236}">
                <a16:creationId xmlns:a16="http://schemas.microsoft.com/office/drawing/2014/main" id="{93EC4734-2BE0-46A2-AB77-FCD0A126EA6F}"/>
              </a:ext>
            </a:extLst>
          </p:cNvPr>
          <p:cNvGrpSpPr/>
          <p:nvPr/>
        </p:nvGrpSpPr>
        <p:grpSpPr>
          <a:xfrm>
            <a:off x="3715172" y="564195"/>
            <a:ext cx="3764635" cy="1584176"/>
            <a:chOff x="6249260" y="865588"/>
            <a:chExt cx="3764635" cy="1584176"/>
          </a:xfrm>
        </p:grpSpPr>
        <p:sp>
          <p:nvSpPr>
            <p:cNvPr id="32" name="CaixaDeTexto 31">
              <a:extLst>
                <a:ext uri="{FF2B5EF4-FFF2-40B4-BE49-F238E27FC236}">
                  <a16:creationId xmlns:a16="http://schemas.microsoft.com/office/drawing/2014/main" id="{E4EF5978-CBD6-40EF-8A07-ABE7358D4500}"/>
                </a:ext>
              </a:extLst>
            </p:cNvPr>
            <p:cNvSpPr txBox="1"/>
            <p:nvPr/>
          </p:nvSpPr>
          <p:spPr>
            <a:xfrm>
              <a:off x="6483557" y="1484784"/>
              <a:ext cx="338591" cy="442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a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id="{8FDA1EAD-0763-46D2-BACA-0D8C033A10AD}"/>
                </a:ext>
              </a:extLst>
            </p:cNvPr>
            <p:cNvSpPr txBox="1"/>
            <p:nvPr/>
          </p:nvSpPr>
          <p:spPr>
            <a:xfrm>
              <a:off x="6249260" y="2018877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(1-a)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4" name="CaixaDeTexto 33">
              <a:extLst>
                <a:ext uri="{FF2B5EF4-FFF2-40B4-BE49-F238E27FC236}">
                  <a16:creationId xmlns:a16="http://schemas.microsoft.com/office/drawing/2014/main" id="{0CE46183-AABB-4449-8DB2-14377AFF6849}"/>
                </a:ext>
              </a:extLst>
            </p:cNvPr>
            <p:cNvSpPr txBox="1"/>
            <p:nvPr/>
          </p:nvSpPr>
          <p:spPr>
            <a:xfrm>
              <a:off x="7796459" y="865588"/>
              <a:ext cx="3250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b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F6D7C476-93C9-4BE4-8C55-99C981B8B039}"/>
                </a:ext>
              </a:extLst>
            </p:cNvPr>
            <p:cNvSpPr txBox="1"/>
            <p:nvPr/>
          </p:nvSpPr>
          <p:spPr>
            <a:xfrm>
              <a:off x="9129580" y="865588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(1-b)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967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D10D9D76-9305-427E-8BF6-891071BF33F7}"/>
              </a:ext>
            </a:extLst>
          </p:cNvPr>
          <p:cNvGrpSpPr/>
          <p:nvPr/>
        </p:nvGrpSpPr>
        <p:grpSpPr>
          <a:xfrm>
            <a:off x="3221806" y="116632"/>
            <a:ext cx="5112568" cy="2232248"/>
            <a:chOff x="983432" y="764704"/>
            <a:chExt cx="4464496" cy="1800200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517D5F02-E12F-422E-9162-5F744DE7FE6B}"/>
                </a:ext>
              </a:extLst>
            </p:cNvPr>
            <p:cNvSpPr/>
            <p:nvPr/>
          </p:nvSpPr>
          <p:spPr>
            <a:xfrm>
              <a:off x="1424724" y="1483623"/>
              <a:ext cx="1142884" cy="10812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E581B03F-19A4-4070-8835-6D3A750A53CE}"/>
                </a:ext>
              </a:extLst>
            </p:cNvPr>
            <p:cNvSpPr/>
            <p:nvPr/>
          </p:nvSpPr>
          <p:spPr>
            <a:xfrm>
              <a:off x="2567608" y="1124744"/>
              <a:ext cx="2880320" cy="358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7681B111-3995-4023-A168-F3860FA786DA}"/>
                </a:ext>
              </a:extLst>
            </p:cNvPr>
            <p:cNvSpPr/>
            <p:nvPr/>
          </p:nvSpPr>
          <p:spPr>
            <a:xfrm>
              <a:off x="983432" y="1483623"/>
              <a:ext cx="441292" cy="10812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3212D551-D539-41BB-907D-50F1646062D6}"/>
                </a:ext>
              </a:extLst>
            </p:cNvPr>
            <p:cNvSpPr/>
            <p:nvPr/>
          </p:nvSpPr>
          <p:spPr>
            <a:xfrm>
              <a:off x="2567608" y="764704"/>
              <a:ext cx="2880320" cy="3600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3F443C2-8434-4BC6-8A92-EC238912C77C}"/>
                </a:ext>
              </a:extLst>
            </p:cNvPr>
            <p:cNvSpPr/>
            <p:nvPr/>
          </p:nvSpPr>
          <p:spPr>
            <a:xfrm>
              <a:off x="983432" y="764704"/>
              <a:ext cx="1584176" cy="7189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EFBEEBF3-5234-4663-B063-88046656F265}"/>
                </a:ext>
              </a:extLst>
            </p:cNvPr>
            <p:cNvSpPr/>
            <p:nvPr/>
          </p:nvSpPr>
          <p:spPr>
            <a:xfrm>
              <a:off x="983432" y="764704"/>
              <a:ext cx="4464496" cy="1800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id="{4E896BF0-1C59-402D-A9FF-3770BF2FFFAB}"/>
                </a:ext>
              </a:extLst>
            </p:cNvPr>
            <p:cNvCxnSpPr/>
            <p:nvPr/>
          </p:nvCxnSpPr>
          <p:spPr>
            <a:xfrm>
              <a:off x="2567608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>
              <a:extLst>
                <a:ext uri="{FF2B5EF4-FFF2-40B4-BE49-F238E27FC236}">
                  <a16:creationId xmlns:a16="http://schemas.microsoft.com/office/drawing/2014/main" id="{3D076C30-BD86-44AB-8EED-86660A2DE4B6}"/>
                </a:ext>
              </a:extLst>
            </p:cNvPr>
            <p:cNvCxnSpPr/>
            <p:nvPr/>
          </p:nvCxnSpPr>
          <p:spPr>
            <a:xfrm>
              <a:off x="2567608" y="1124744"/>
              <a:ext cx="28803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C12FBD84-7224-4074-954D-C6EF56D2469A}"/>
                </a:ext>
              </a:extLst>
            </p:cNvPr>
            <p:cNvSpPr txBox="1"/>
            <p:nvPr/>
          </p:nvSpPr>
          <p:spPr>
            <a:xfrm>
              <a:off x="3719736" y="765865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040D4FF1-116B-47DB-B4E2-2EE1CC061C73}"/>
                </a:ext>
              </a:extLst>
            </p:cNvPr>
            <p:cNvSpPr txBox="1"/>
            <p:nvPr/>
          </p:nvSpPr>
          <p:spPr>
            <a:xfrm>
              <a:off x="983432" y="1701969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CFE2D920-109D-4CD1-BE52-2184E5C67504}"/>
                </a:ext>
              </a:extLst>
            </p:cNvPr>
            <p:cNvCxnSpPr/>
            <p:nvPr/>
          </p:nvCxnSpPr>
          <p:spPr>
            <a:xfrm>
              <a:off x="1415481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5C01836B-A4E9-43BE-AF14-8197A7E25E0D}"/>
                </a:ext>
              </a:extLst>
            </p:cNvPr>
            <p:cNvCxnSpPr/>
            <p:nvPr/>
          </p:nvCxnSpPr>
          <p:spPr>
            <a:xfrm>
              <a:off x="983432" y="1484784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>
              <a:extLst>
                <a:ext uri="{FF2B5EF4-FFF2-40B4-BE49-F238E27FC236}">
                  <a16:creationId xmlns:a16="http://schemas.microsoft.com/office/drawing/2014/main" id="{5B48177A-3B2B-452A-8432-B53E1EFA9A8F}"/>
                </a:ext>
              </a:extLst>
            </p:cNvPr>
            <p:cNvCxnSpPr/>
            <p:nvPr/>
          </p:nvCxnSpPr>
          <p:spPr>
            <a:xfrm>
              <a:off x="1415481" y="1988840"/>
              <a:ext cx="403244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>
              <a:extLst>
                <a:ext uri="{FF2B5EF4-FFF2-40B4-BE49-F238E27FC236}">
                  <a16:creationId xmlns:a16="http://schemas.microsoft.com/office/drawing/2014/main" id="{ED979D4F-71D3-4A75-98B9-32E9027946A4}"/>
                </a:ext>
              </a:extLst>
            </p:cNvPr>
            <p:cNvCxnSpPr/>
            <p:nvPr/>
          </p:nvCxnSpPr>
          <p:spPr>
            <a:xfrm>
              <a:off x="3935760" y="1124744"/>
              <a:ext cx="0" cy="14401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418AC822-A3F4-46FE-A2E1-AAA5D5BBC9D2}"/>
                </a:ext>
              </a:extLst>
            </p:cNvPr>
            <p:cNvSpPr txBox="1"/>
            <p:nvPr/>
          </p:nvSpPr>
          <p:spPr>
            <a:xfrm>
              <a:off x="2042047" y="1557953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864947A3-6C98-4078-A081-22FC103E5E06}"/>
                </a:ext>
              </a:extLst>
            </p:cNvPr>
            <p:cNvSpPr txBox="1"/>
            <p:nvPr/>
          </p:nvSpPr>
          <p:spPr>
            <a:xfrm>
              <a:off x="2042047" y="2062009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583161F7-9D94-463A-A472-453A839C351E}"/>
                </a:ext>
              </a:extLst>
            </p:cNvPr>
            <p:cNvSpPr txBox="1"/>
            <p:nvPr/>
          </p:nvSpPr>
          <p:spPr>
            <a:xfrm>
              <a:off x="3143672" y="1125905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DCB4BAA3-32DD-4BEA-89CE-D415CAA1E4FB}"/>
                </a:ext>
              </a:extLst>
            </p:cNvPr>
            <p:cNvSpPr txBox="1"/>
            <p:nvPr/>
          </p:nvSpPr>
          <p:spPr>
            <a:xfrm>
              <a:off x="4503711" y="1124744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08853FA6-93FB-4F22-9E60-39A7DC780A93}"/>
                </a:ext>
              </a:extLst>
            </p:cNvPr>
            <p:cNvSpPr txBox="1"/>
            <p:nvPr/>
          </p:nvSpPr>
          <p:spPr>
            <a:xfrm>
              <a:off x="2783632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( 1 , 2 )</a:t>
              </a: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3A440C4D-6A37-40F8-9EE2-2D029C6DD11A}"/>
                </a:ext>
              </a:extLst>
            </p:cNvPr>
            <p:cNvSpPr txBox="1"/>
            <p:nvPr/>
          </p:nvSpPr>
          <p:spPr>
            <a:xfrm>
              <a:off x="2783632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5 )</a:t>
              </a: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4055CB6E-CAA4-4F4F-9A93-25FDFF7FF58A}"/>
                </a:ext>
              </a:extLst>
            </p:cNvPr>
            <p:cNvSpPr txBox="1"/>
            <p:nvPr/>
          </p:nvSpPr>
          <p:spPr>
            <a:xfrm>
              <a:off x="4151784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4 )</a:t>
              </a:r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2D63959B-4BF4-4499-8FCC-E7024579A204}"/>
                </a:ext>
              </a:extLst>
            </p:cNvPr>
            <p:cNvSpPr txBox="1"/>
            <p:nvPr/>
          </p:nvSpPr>
          <p:spPr>
            <a:xfrm>
              <a:off x="4151784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( 3 , 2 )</a:t>
              </a:r>
            </a:p>
          </p:txBody>
        </p:sp>
      </p:grp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206D6841-C4CC-41EA-A193-E260D9E211BA}"/>
              </a:ext>
            </a:extLst>
          </p:cNvPr>
          <p:cNvGrpSpPr/>
          <p:nvPr/>
        </p:nvGrpSpPr>
        <p:grpSpPr>
          <a:xfrm>
            <a:off x="3715172" y="564195"/>
            <a:ext cx="3764635" cy="1584176"/>
            <a:chOff x="6249260" y="865588"/>
            <a:chExt cx="3764635" cy="1584176"/>
          </a:xfrm>
        </p:grpSpPr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id="{B0877D60-7420-42E2-B922-A2836505B724}"/>
                </a:ext>
              </a:extLst>
            </p:cNvPr>
            <p:cNvSpPr txBox="1"/>
            <p:nvPr/>
          </p:nvSpPr>
          <p:spPr>
            <a:xfrm>
              <a:off x="6483557" y="1484784"/>
              <a:ext cx="338591" cy="442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a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2" name="CaixaDeTexto 31">
              <a:extLst>
                <a:ext uri="{FF2B5EF4-FFF2-40B4-BE49-F238E27FC236}">
                  <a16:creationId xmlns:a16="http://schemas.microsoft.com/office/drawing/2014/main" id="{996BCA83-EA9C-4E89-868C-6143499A2E82}"/>
                </a:ext>
              </a:extLst>
            </p:cNvPr>
            <p:cNvSpPr txBox="1"/>
            <p:nvPr/>
          </p:nvSpPr>
          <p:spPr>
            <a:xfrm>
              <a:off x="6249260" y="2018877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(1-a)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id="{5894BCCB-922B-417E-8D07-19D4FB09F4C8}"/>
                </a:ext>
              </a:extLst>
            </p:cNvPr>
            <p:cNvSpPr txBox="1"/>
            <p:nvPr/>
          </p:nvSpPr>
          <p:spPr>
            <a:xfrm>
              <a:off x="7796459" y="865588"/>
              <a:ext cx="3250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b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4" name="CaixaDeTexto 33">
              <a:extLst>
                <a:ext uri="{FF2B5EF4-FFF2-40B4-BE49-F238E27FC236}">
                  <a16:creationId xmlns:a16="http://schemas.microsoft.com/office/drawing/2014/main" id="{1C688C41-DE8A-4DEA-B1B1-D379666CCE4E}"/>
                </a:ext>
              </a:extLst>
            </p:cNvPr>
            <p:cNvSpPr txBox="1"/>
            <p:nvPr/>
          </p:nvSpPr>
          <p:spPr>
            <a:xfrm>
              <a:off x="9129580" y="865588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(1-b)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9222BB22-5B0B-48C6-B6E9-C69EFC629D22}"/>
              </a:ext>
            </a:extLst>
          </p:cNvPr>
          <p:cNvSpPr/>
          <p:nvPr/>
        </p:nvSpPr>
        <p:spPr>
          <a:xfrm>
            <a:off x="6138338" y="4289215"/>
            <a:ext cx="1831005" cy="7494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98399BD-34DA-4586-9258-DA34F51E649E}"/>
              </a:ext>
            </a:extLst>
          </p:cNvPr>
          <p:cNvSpPr/>
          <p:nvPr/>
        </p:nvSpPr>
        <p:spPr>
          <a:xfrm>
            <a:off x="4654560" y="4289215"/>
            <a:ext cx="1116098" cy="7494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1F044DCF-7C8D-405C-9C88-7F7508833F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7811158"/>
              </p:ext>
            </p:extLst>
          </p:nvPr>
        </p:nvGraphicFramePr>
        <p:xfrm>
          <a:off x="191928" y="1847032"/>
          <a:ext cx="1829123" cy="473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241200" progId="Equation.DSMT4">
                  <p:embed/>
                </p:oleObj>
              </mc:Choice>
              <mc:Fallback>
                <p:oleObj name="Equation" r:id="rId2" imgW="711000" imgH="241200" progId="Equation.DSMT4">
                  <p:embed/>
                  <p:pic>
                    <p:nvPicPr>
                      <p:cNvPr id="6" name="Object 6">
                        <a:extLst>
                          <a:ext uri="{FF2B5EF4-FFF2-40B4-BE49-F238E27FC236}">
                            <a16:creationId xmlns:a16="http://schemas.microsoft.com/office/drawing/2014/main" id="{44B158A2-81D2-41A2-A371-96C5261A1D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" y="1847032"/>
                        <a:ext cx="1829123" cy="473136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25EE27FF-E5A1-4EA3-B183-B2C3CE33AC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152088"/>
              </p:ext>
            </p:extLst>
          </p:nvPr>
        </p:nvGraphicFramePr>
        <p:xfrm>
          <a:off x="254411" y="2400237"/>
          <a:ext cx="8518644" cy="49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14520" imgH="253800" progId="Equation.DSMT4">
                  <p:embed/>
                </p:oleObj>
              </mc:Choice>
              <mc:Fallback>
                <p:oleObj name="Equation" r:id="rId4" imgW="331452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6F3474F6-13AC-4ED9-AA04-62ABDA229B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411" y="2400237"/>
                        <a:ext cx="8518644" cy="49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86EDB35A-5039-4861-96E7-01B4B0192A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315315"/>
              </p:ext>
            </p:extLst>
          </p:nvPr>
        </p:nvGraphicFramePr>
        <p:xfrm>
          <a:off x="179512" y="4268288"/>
          <a:ext cx="7771730" cy="823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22560" imgH="419040" progId="Equation.DSMT4">
                  <p:embed/>
                </p:oleObj>
              </mc:Choice>
              <mc:Fallback>
                <p:oleObj name="Equation" r:id="rId6" imgW="3022560" imgH="419040" progId="Equation.DSMT4">
                  <p:embed/>
                  <p:pic>
                    <p:nvPicPr>
                      <p:cNvPr id="8" name="Object 6">
                        <a:extLst>
                          <a:ext uri="{FF2B5EF4-FFF2-40B4-BE49-F238E27FC236}">
                            <a16:creationId xmlns:a16="http://schemas.microsoft.com/office/drawing/2014/main" id="{33CA4B74-B4BF-4AB9-B2C3-8C55FB6B99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268288"/>
                        <a:ext cx="7771730" cy="823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6">
            <a:extLst>
              <a:ext uri="{FF2B5EF4-FFF2-40B4-BE49-F238E27FC236}">
                <a16:creationId xmlns:a16="http://schemas.microsoft.com/office/drawing/2014/main" id="{64936548-B366-4F26-9EC1-8969251027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859993"/>
              </p:ext>
            </p:extLst>
          </p:nvPr>
        </p:nvGraphicFramePr>
        <p:xfrm>
          <a:off x="265528" y="3048978"/>
          <a:ext cx="8878472" cy="448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454200" imgH="228600" progId="Equation.DSMT4">
                  <p:embed/>
                </p:oleObj>
              </mc:Choice>
              <mc:Fallback>
                <p:oleObj name="Equation" r:id="rId8" imgW="3454200" imgH="228600" progId="Equation.DSMT4">
                  <p:embed/>
                  <p:pic>
                    <p:nvPicPr>
                      <p:cNvPr id="38" name="Object 6">
                        <a:extLst>
                          <a:ext uri="{FF2B5EF4-FFF2-40B4-BE49-F238E27FC236}">
                            <a16:creationId xmlns:a16="http://schemas.microsoft.com/office/drawing/2014/main" id="{3E525997-70C6-42BA-A70E-9925FC2A61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28" y="3048978"/>
                        <a:ext cx="8878472" cy="4488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6">
            <a:extLst>
              <a:ext uri="{FF2B5EF4-FFF2-40B4-BE49-F238E27FC236}">
                <a16:creationId xmlns:a16="http://schemas.microsoft.com/office/drawing/2014/main" id="{2930F9A9-C01D-496B-A32B-30FC81E3ED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486545"/>
              </p:ext>
            </p:extLst>
          </p:nvPr>
        </p:nvGraphicFramePr>
        <p:xfrm>
          <a:off x="254411" y="3662974"/>
          <a:ext cx="4373812" cy="448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01720" imgH="228600" progId="Equation.DSMT4">
                  <p:embed/>
                </p:oleObj>
              </mc:Choice>
              <mc:Fallback>
                <p:oleObj name="Equation" r:id="rId10" imgW="1701720" imgH="228600" progId="Equation.DSMT4">
                  <p:embed/>
                  <p:pic>
                    <p:nvPicPr>
                      <p:cNvPr id="39" name="Object 6">
                        <a:extLst>
                          <a:ext uri="{FF2B5EF4-FFF2-40B4-BE49-F238E27FC236}">
                            <a16:creationId xmlns:a16="http://schemas.microsoft.com/office/drawing/2014/main" id="{2FD6068C-188C-494E-BD87-3E6D1329D3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411" y="3662974"/>
                        <a:ext cx="4373812" cy="4488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10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7E0D26F-11A2-4DA4-BB68-C9DCE04466FB}"/>
              </a:ext>
            </a:extLst>
          </p:cNvPr>
          <p:cNvSpPr txBox="1"/>
          <p:nvPr/>
        </p:nvSpPr>
        <p:spPr>
          <a:xfrm>
            <a:off x="144016" y="2225266"/>
            <a:ext cx="65882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Se B jogar esquerda seu </a:t>
            </a:r>
            <a:r>
              <a:rPr lang="pt-BR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payoff</a:t>
            </a: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sperado será: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0" name="Agrupar 39">
            <a:extLst>
              <a:ext uri="{FF2B5EF4-FFF2-40B4-BE49-F238E27FC236}">
                <a16:creationId xmlns:a16="http://schemas.microsoft.com/office/drawing/2014/main" id="{C5AC7C79-621A-4553-AE87-4873C8148FBC}"/>
              </a:ext>
            </a:extLst>
          </p:cNvPr>
          <p:cNvGrpSpPr/>
          <p:nvPr/>
        </p:nvGrpSpPr>
        <p:grpSpPr>
          <a:xfrm>
            <a:off x="168979" y="44624"/>
            <a:ext cx="8911047" cy="1997060"/>
            <a:chOff x="1201442" y="44624"/>
            <a:chExt cx="9188363" cy="2232248"/>
          </a:xfrm>
        </p:grpSpPr>
        <p:grpSp>
          <p:nvGrpSpPr>
            <p:cNvPr id="3" name="Agrupar 2">
              <a:extLst>
                <a:ext uri="{FF2B5EF4-FFF2-40B4-BE49-F238E27FC236}">
                  <a16:creationId xmlns:a16="http://schemas.microsoft.com/office/drawing/2014/main" id="{F127A0A5-D5E5-44A9-9F40-20DAC07F3CD7}"/>
                </a:ext>
              </a:extLst>
            </p:cNvPr>
            <p:cNvGrpSpPr/>
            <p:nvPr/>
          </p:nvGrpSpPr>
          <p:grpSpPr>
            <a:xfrm>
              <a:off x="3221806" y="44624"/>
              <a:ext cx="5118395" cy="2232248"/>
              <a:chOff x="983432" y="764704"/>
              <a:chExt cx="4469584" cy="1800200"/>
            </a:xfrm>
          </p:grpSpPr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8C9430A0-88AE-40C4-9307-588D0882CF14}"/>
                  </a:ext>
                </a:extLst>
              </p:cNvPr>
              <p:cNvSpPr/>
              <p:nvPr/>
            </p:nvSpPr>
            <p:spPr>
              <a:xfrm>
                <a:off x="1424724" y="1483623"/>
                <a:ext cx="1142884" cy="10812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A355056B-684C-4E96-BC79-B0AFF34F0C65}"/>
                  </a:ext>
                </a:extLst>
              </p:cNvPr>
              <p:cNvSpPr/>
              <p:nvPr/>
            </p:nvSpPr>
            <p:spPr>
              <a:xfrm>
                <a:off x="2567608" y="1124744"/>
                <a:ext cx="2880320" cy="35887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6" name="Retângulo 5">
                <a:extLst>
                  <a:ext uri="{FF2B5EF4-FFF2-40B4-BE49-F238E27FC236}">
                    <a16:creationId xmlns:a16="http://schemas.microsoft.com/office/drawing/2014/main" id="{7509D277-ED07-4115-BE66-7BABB6BE9181}"/>
                  </a:ext>
                </a:extLst>
              </p:cNvPr>
              <p:cNvSpPr/>
              <p:nvPr/>
            </p:nvSpPr>
            <p:spPr>
              <a:xfrm>
                <a:off x="983432" y="1483623"/>
                <a:ext cx="441292" cy="108128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" name="Retângulo 6">
                <a:extLst>
                  <a:ext uri="{FF2B5EF4-FFF2-40B4-BE49-F238E27FC236}">
                    <a16:creationId xmlns:a16="http://schemas.microsoft.com/office/drawing/2014/main" id="{DF41000D-566A-41C4-B7E2-C9FF76B8DDE0}"/>
                  </a:ext>
                </a:extLst>
              </p:cNvPr>
              <p:cNvSpPr/>
              <p:nvPr/>
            </p:nvSpPr>
            <p:spPr>
              <a:xfrm>
                <a:off x="2567608" y="764704"/>
                <a:ext cx="2880320" cy="36004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" name="Retângulo 7">
                <a:extLst>
                  <a:ext uri="{FF2B5EF4-FFF2-40B4-BE49-F238E27FC236}">
                    <a16:creationId xmlns:a16="http://schemas.microsoft.com/office/drawing/2014/main" id="{27AD0882-8D95-4A9F-8A3E-6CA262B5A1D4}"/>
                  </a:ext>
                </a:extLst>
              </p:cNvPr>
              <p:cNvSpPr/>
              <p:nvPr/>
            </p:nvSpPr>
            <p:spPr>
              <a:xfrm>
                <a:off x="983432" y="764704"/>
                <a:ext cx="1584176" cy="71891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6064BEAC-33FB-4AC4-8A90-5AACBDB38DBA}"/>
                  </a:ext>
                </a:extLst>
              </p:cNvPr>
              <p:cNvSpPr/>
              <p:nvPr/>
            </p:nvSpPr>
            <p:spPr>
              <a:xfrm>
                <a:off x="988520" y="764704"/>
                <a:ext cx="4464496" cy="18002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10" name="Conector reto 9">
                <a:extLst>
                  <a:ext uri="{FF2B5EF4-FFF2-40B4-BE49-F238E27FC236}">
                    <a16:creationId xmlns:a16="http://schemas.microsoft.com/office/drawing/2014/main" id="{8413C80D-DDE3-4491-B013-8328663EDF66}"/>
                  </a:ext>
                </a:extLst>
              </p:cNvPr>
              <p:cNvCxnSpPr/>
              <p:nvPr/>
            </p:nvCxnSpPr>
            <p:spPr>
              <a:xfrm>
                <a:off x="2567608" y="764704"/>
                <a:ext cx="0" cy="1800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to 10">
                <a:extLst>
                  <a:ext uri="{FF2B5EF4-FFF2-40B4-BE49-F238E27FC236}">
                    <a16:creationId xmlns:a16="http://schemas.microsoft.com/office/drawing/2014/main" id="{CE4EE343-E073-4B56-9B2B-FE6D1B538505}"/>
                  </a:ext>
                </a:extLst>
              </p:cNvPr>
              <p:cNvCxnSpPr/>
              <p:nvPr/>
            </p:nvCxnSpPr>
            <p:spPr>
              <a:xfrm>
                <a:off x="2567608" y="1124744"/>
                <a:ext cx="288032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6ED5B6DD-CC4A-4E11-8C2D-95AA78960C3E}"/>
                  </a:ext>
                </a:extLst>
              </p:cNvPr>
              <p:cNvSpPr txBox="1"/>
              <p:nvPr/>
            </p:nvSpPr>
            <p:spPr>
              <a:xfrm>
                <a:off x="3719736" y="765865"/>
                <a:ext cx="7200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:r>
                  <a:rPr lang="pt-B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A776F88A-03AE-40BC-8D2E-220F616A8FA9}"/>
                  </a:ext>
                </a:extLst>
              </p:cNvPr>
              <p:cNvSpPr txBox="1"/>
              <p:nvPr/>
            </p:nvSpPr>
            <p:spPr>
              <a:xfrm>
                <a:off x="983432" y="1701969"/>
                <a:ext cx="7200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:r>
                  <a:rPr lang="pt-B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</a:p>
            </p:txBody>
          </p:sp>
          <p:cxnSp>
            <p:nvCxnSpPr>
              <p:cNvPr id="14" name="Conector reto 13">
                <a:extLst>
                  <a:ext uri="{FF2B5EF4-FFF2-40B4-BE49-F238E27FC236}">
                    <a16:creationId xmlns:a16="http://schemas.microsoft.com/office/drawing/2014/main" id="{CD4A60EC-D37F-4E4C-8BF2-78F09A55A067}"/>
                  </a:ext>
                </a:extLst>
              </p:cNvPr>
              <p:cNvCxnSpPr/>
              <p:nvPr/>
            </p:nvCxnSpPr>
            <p:spPr>
              <a:xfrm>
                <a:off x="1415481" y="764704"/>
                <a:ext cx="0" cy="1800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reto 14">
                <a:extLst>
                  <a:ext uri="{FF2B5EF4-FFF2-40B4-BE49-F238E27FC236}">
                    <a16:creationId xmlns:a16="http://schemas.microsoft.com/office/drawing/2014/main" id="{F46292F5-7404-4599-8873-89FDD833BE2E}"/>
                  </a:ext>
                </a:extLst>
              </p:cNvPr>
              <p:cNvCxnSpPr/>
              <p:nvPr/>
            </p:nvCxnSpPr>
            <p:spPr>
              <a:xfrm>
                <a:off x="983432" y="1484784"/>
                <a:ext cx="446449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ector reto 15">
                <a:extLst>
                  <a:ext uri="{FF2B5EF4-FFF2-40B4-BE49-F238E27FC236}">
                    <a16:creationId xmlns:a16="http://schemas.microsoft.com/office/drawing/2014/main" id="{7FDAEB04-2BD3-48C8-941F-E712A39294AA}"/>
                  </a:ext>
                </a:extLst>
              </p:cNvPr>
              <p:cNvCxnSpPr/>
              <p:nvPr/>
            </p:nvCxnSpPr>
            <p:spPr>
              <a:xfrm>
                <a:off x="1415481" y="1988840"/>
                <a:ext cx="403244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ector reto 16">
                <a:extLst>
                  <a:ext uri="{FF2B5EF4-FFF2-40B4-BE49-F238E27FC236}">
                    <a16:creationId xmlns:a16="http://schemas.microsoft.com/office/drawing/2014/main" id="{C33F0EB1-08D8-4534-8421-9544C1F007C3}"/>
                  </a:ext>
                </a:extLst>
              </p:cNvPr>
              <p:cNvCxnSpPr/>
              <p:nvPr/>
            </p:nvCxnSpPr>
            <p:spPr>
              <a:xfrm>
                <a:off x="3935760" y="1124744"/>
                <a:ext cx="0" cy="144016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ED0E2B75-7043-4D73-BFC6-490DF3827B03}"/>
                  </a:ext>
                </a:extLst>
              </p:cNvPr>
              <p:cNvSpPr txBox="1"/>
              <p:nvPr/>
            </p:nvSpPr>
            <p:spPr>
              <a:xfrm>
                <a:off x="2042047" y="1557953"/>
                <a:ext cx="504056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9" name="CaixaDeTexto 18">
                <a:extLst>
                  <a:ext uri="{FF2B5EF4-FFF2-40B4-BE49-F238E27FC236}">
                    <a16:creationId xmlns:a16="http://schemas.microsoft.com/office/drawing/2014/main" id="{D71BA350-6218-4C80-A44C-8995A19993EB}"/>
                  </a:ext>
                </a:extLst>
              </p:cNvPr>
              <p:cNvSpPr txBox="1"/>
              <p:nvPr/>
            </p:nvSpPr>
            <p:spPr>
              <a:xfrm>
                <a:off x="2042047" y="2062009"/>
                <a:ext cx="504056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0" name="CaixaDeTexto 19">
                <a:extLst>
                  <a:ext uri="{FF2B5EF4-FFF2-40B4-BE49-F238E27FC236}">
                    <a16:creationId xmlns:a16="http://schemas.microsoft.com/office/drawing/2014/main" id="{D560FBFA-04DD-479A-B07A-44F140C52C63}"/>
                  </a:ext>
                </a:extLst>
              </p:cNvPr>
              <p:cNvSpPr txBox="1"/>
              <p:nvPr/>
            </p:nvSpPr>
            <p:spPr>
              <a:xfrm>
                <a:off x="3143672" y="1125905"/>
                <a:ext cx="504056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</a:p>
            </p:txBody>
          </p:sp>
          <p:sp>
            <p:nvSpPr>
              <p:cNvPr id="21" name="CaixaDeTexto 20">
                <a:extLst>
                  <a:ext uri="{FF2B5EF4-FFF2-40B4-BE49-F238E27FC236}">
                    <a16:creationId xmlns:a16="http://schemas.microsoft.com/office/drawing/2014/main" id="{50A2A255-4A7C-49DA-A0B3-279BA59268DB}"/>
                  </a:ext>
                </a:extLst>
              </p:cNvPr>
              <p:cNvSpPr txBox="1"/>
              <p:nvPr/>
            </p:nvSpPr>
            <p:spPr>
              <a:xfrm>
                <a:off x="4503711" y="1124744"/>
                <a:ext cx="504056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  <p:sp>
            <p:nvSpPr>
              <p:cNvPr id="22" name="CaixaDeTexto 21">
                <a:extLst>
                  <a:ext uri="{FF2B5EF4-FFF2-40B4-BE49-F238E27FC236}">
                    <a16:creationId xmlns:a16="http://schemas.microsoft.com/office/drawing/2014/main" id="{E2EFE73D-8905-4FB3-B928-27409C85352B}"/>
                  </a:ext>
                </a:extLst>
              </p:cNvPr>
              <p:cNvSpPr txBox="1"/>
              <p:nvPr/>
            </p:nvSpPr>
            <p:spPr>
              <a:xfrm>
                <a:off x="2783632" y="1556792"/>
                <a:ext cx="1224136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( 1 , 2 )</a:t>
                </a:r>
              </a:p>
            </p:txBody>
          </p:sp>
          <p:sp>
            <p:nvSpPr>
              <p:cNvPr id="23" name="CaixaDeTexto 22">
                <a:extLst>
                  <a:ext uri="{FF2B5EF4-FFF2-40B4-BE49-F238E27FC236}">
                    <a16:creationId xmlns:a16="http://schemas.microsoft.com/office/drawing/2014/main" id="{C16771B9-9755-4F35-B801-9E6579E3E253}"/>
                  </a:ext>
                </a:extLst>
              </p:cNvPr>
              <p:cNvSpPr txBox="1"/>
              <p:nvPr/>
            </p:nvSpPr>
            <p:spPr>
              <a:xfrm>
                <a:off x="2783632" y="2062009"/>
                <a:ext cx="1224136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( 0 , 5 )</a:t>
                </a:r>
              </a:p>
            </p:txBody>
          </p:sp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id="{649E0C11-3283-422F-B5B8-0C40F5F4139B}"/>
                  </a:ext>
                </a:extLst>
              </p:cNvPr>
              <p:cNvSpPr txBox="1"/>
              <p:nvPr/>
            </p:nvSpPr>
            <p:spPr>
              <a:xfrm>
                <a:off x="4151784" y="1556792"/>
                <a:ext cx="1224136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( 0 , 4 )</a:t>
                </a:r>
              </a:p>
            </p:txBody>
          </p:sp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A8942965-8206-43A0-92AA-BFCD420FC4F3}"/>
                  </a:ext>
                </a:extLst>
              </p:cNvPr>
              <p:cNvSpPr txBox="1"/>
              <p:nvPr/>
            </p:nvSpPr>
            <p:spPr>
              <a:xfrm>
                <a:off x="4151784" y="2062009"/>
                <a:ext cx="1224136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( 3 , 2 )</a:t>
                </a:r>
              </a:p>
            </p:txBody>
          </p:sp>
        </p:grpSp>
        <p:grpSp>
          <p:nvGrpSpPr>
            <p:cNvPr id="26" name="Agrupar 25">
              <a:extLst>
                <a:ext uri="{FF2B5EF4-FFF2-40B4-BE49-F238E27FC236}">
                  <a16:creationId xmlns:a16="http://schemas.microsoft.com/office/drawing/2014/main" id="{097DD77A-04C1-4BE9-B522-FCB6FD55ED09}"/>
                </a:ext>
              </a:extLst>
            </p:cNvPr>
            <p:cNvGrpSpPr/>
            <p:nvPr/>
          </p:nvGrpSpPr>
          <p:grpSpPr>
            <a:xfrm>
              <a:off x="3720998" y="492187"/>
              <a:ext cx="3721542" cy="1584176"/>
              <a:chOff x="6255086" y="865588"/>
              <a:chExt cx="3721542" cy="1584176"/>
            </a:xfrm>
          </p:grpSpPr>
          <p:sp>
            <p:nvSpPr>
              <p:cNvPr id="27" name="CaixaDeTexto 26">
                <a:extLst>
                  <a:ext uri="{FF2B5EF4-FFF2-40B4-BE49-F238E27FC236}">
                    <a16:creationId xmlns:a16="http://schemas.microsoft.com/office/drawing/2014/main" id="{E2AE74F0-C08F-4051-8936-E4E0F55F63AB}"/>
                  </a:ext>
                </a:extLst>
              </p:cNvPr>
              <p:cNvSpPr txBox="1"/>
              <p:nvPr/>
            </p:nvSpPr>
            <p:spPr>
              <a:xfrm>
                <a:off x="6489383" y="1484784"/>
                <a:ext cx="338591" cy="442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200" b="1" dirty="0">
                    <a:solidFill>
                      <a:srgbClr val="003399"/>
                    </a:solidFill>
                    <a:latin typeface="Symbol" panose="05050102010706020507" pitchFamily="18" charset="2"/>
                  </a:rPr>
                  <a:t>a</a:t>
                </a:r>
                <a:endParaRPr lang="en-US" sz="2200" b="1" dirty="0">
                  <a:solidFill>
                    <a:srgbClr val="003399"/>
                  </a:solidFill>
                  <a:latin typeface="Symbol" panose="05050102010706020507" pitchFamily="18" charset="2"/>
                </a:endParaRPr>
              </a:p>
            </p:txBody>
          </p:sp>
          <p:sp>
            <p:nvSpPr>
              <p:cNvPr id="28" name="CaixaDeTexto 27">
                <a:extLst>
                  <a:ext uri="{FF2B5EF4-FFF2-40B4-BE49-F238E27FC236}">
                    <a16:creationId xmlns:a16="http://schemas.microsoft.com/office/drawing/2014/main" id="{969E7586-B534-4B7E-AB7B-02302477C950}"/>
                  </a:ext>
                </a:extLst>
              </p:cNvPr>
              <p:cNvSpPr txBox="1"/>
              <p:nvPr/>
            </p:nvSpPr>
            <p:spPr>
              <a:xfrm>
                <a:off x="6255086" y="2018877"/>
                <a:ext cx="88431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200" b="1" dirty="0">
                    <a:solidFill>
                      <a:srgbClr val="003399"/>
                    </a:solidFill>
                    <a:latin typeface="Symbol" panose="05050102010706020507" pitchFamily="18" charset="2"/>
                  </a:rPr>
                  <a:t>(1-a)</a:t>
                </a:r>
                <a:endParaRPr lang="en-US" sz="2200" b="1" dirty="0">
                  <a:solidFill>
                    <a:srgbClr val="003399"/>
                  </a:solidFill>
                  <a:latin typeface="Symbol" panose="05050102010706020507" pitchFamily="18" charset="2"/>
                </a:endParaRPr>
              </a:p>
            </p:txBody>
          </p:sp>
          <p:sp>
            <p:nvSpPr>
              <p:cNvPr id="29" name="CaixaDeTexto 28">
                <a:extLst>
                  <a:ext uri="{FF2B5EF4-FFF2-40B4-BE49-F238E27FC236}">
                    <a16:creationId xmlns:a16="http://schemas.microsoft.com/office/drawing/2014/main" id="{536E9EDE-6103-4D88-A0F1-67BDB1B8D9AE}"/>
                  </a:ext>
                </a:extLst>
              </p:cNvPr>
              <p:cNvSpPr txBox="1"/>
              <p:nvPr/>
            </p:nvSpPr>
            <p:spPr>
              <a:xfrm>
                <a:off x="7802285" y="865588"/>
                <a:ext cx="32500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200" b="1" dirty="0">
                    <a:solidFill>
                      <a:srgbClr val="003399"/>
                    </a:solidFill>
                    <a:latin typeface="Symbol" panose="05050102010706020507" pitchFamily="18" charset="2"/>
                  </a:rPr>
                  <a:t>b</a:t>
                </a:r>
                <a:endParaRPr lang="en-US" sz="2200" b="1" dirty="0">
                  <a:solidFill>
                    <a:srgbClr val="003399"/>
                  </a:solidFill>
                  <a:latin typeface="Symbol" panose="05050102010706020507" pitchFamily="18" charset="2"/>
                </a:endParaRPr>
              </a:p>
            </p:txBody>
          </p:sp>
          <p:sp>
            <p:nvSpPr>
              <p:cNvPr id="30" name="CaixaDeTexto 29">
                <a:extLst>
                  <a:ext uri="{FF2B5EF4-FFF2-40B4-BE49-F238E27FC236}">
                    <a16:creationId xmlns:a16="http://schemas.microsoft.com/office/drawing/2014/main" id="{A236446C-624D-40C1-BF4F-8BFB8AEDFB75}"/>
                  </a:ext>
                </a:extLst>
              </p:cNvPr>
              <p:cNvSpPr txBox="1"/>
              <p:nvPr/>
            </p:nvSpPr>
            <p:spPr>
              <a:xfrm>
                <a:off x="9092313" y="865588"/>
                <a:ext cx="88431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200" b="1" dirty="0">
                    <a:solidFill>
                      <a:srgbClr val="003399"/>
                    </a:solidFill>
                    <a:latin typeface="Symbol" panose="05050102010706020507" pitchFamily="18" charset="2"/>
                  </a:rPr>
                  <a:t>(1-b)</a:t>
                </a:r>
                <a:endParaRPr lang="en-US" sz="2200" b="1" dirty="0">
                  <a:solidFill>
                    <a:srgbClr val="003399"/>
                  </a:solidFill>
                  <a:latin typeface="Symbol" panose="05050102010706020507" pitchFamily="18" charset="2"/>
                </a:endParaRPr>
              </a:p>
            </p:txBody>
          </p:sp>
        </p:grpSp>
        <p:graphicFrame>
          <p:nvGraphicFramePr>
            <p:cNvPr id="31" name="Object 6">
              <a:extLst>
                <a:ext uri="{FF2B5EF4-FFF2-40B4-BE49-F238E27FC236}">
                  <a16:creationId xmlns:a16="http://schemas.microsoft.com/office/drawing/2014/main" id="{CAEE7347-93EB-48C0-908D-8AE38EA6642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359955"/>
                </p:ext>
              </p:extLst>
            </p:nvPr>
          </p:nvGraphicFramePr>
          <p:xfrm>
            <a:off x="1201442" y="374229"/>
            <a:ext cx="1867084" cy="18670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698400" imgH="812520" progId="Equation.DSMT4">
                    <p:embed/>
                  </p:oleObj>
                </mc:Choice>
                <mc:Fallback>
                  <p:oleObj name="Equation" r:id="rId2" imgW="698400" imgH="812520" progId="Equation.DSMT4">
                    <p:embed/>
                    <p:pic>
                      <p:nvPicPr>
                        <p:cNvPr id="33" name="Object 6">
                          <a:extLst>
                            <a:ext uri="{FF2B5EF4-FFF2-40B4-BE49-F238E27FC236}">
                              <a16:creationId xmlns:a16="http://schemas.microsoft.com/office/drawing/2014/main" id="{EBE476B5-85B4-4B0F-9DC8-4D5D31A893C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1442" y="374229"/>
                          <a:ext cx="1867084" cy="1867084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95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6">
              <a:extLst>
                <a:ext uri="{FF2B5EF4-FFF2-40B4-BE49-F238E27FC236}">
                  <a16:creationId xmlns:a16="http://schemas.microsoft.com/office/drawing/2014/main" id="{4D3FB1C8-066A-430A-AF4D-792A1152621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0520193"/>
                </p:ext>
              </p:extLst>
            </p:nvPr>
          </p:nvGraphicFramePr>
          <p:xfrm>
            <a:off x="8488697" y="374229"/>
            <a:ext cx="1901108" cy="18670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711000" imgH="812520" progId="Equation.DSMT4">
                    <p:embed/>
                  </p:oleObj>
                </mc:Choice>
                <mc:Fallback>
                  <p:oleObj name="Equation" r:id="rId4" imgW="711000" imgH="812520" progId="Equation.DSMT4">
                    <p:embed/>
                    <p:pic>
                      <p:nvPicPr>
                        <p:cNvPr id="34" name="Object 6">
                          <a:extLst>
                            <a:ext uri="{FF2B5EF4-FFF2-40B4-BE49-F238E27FC236}">
                              <a16:creationId xmlns:a16="http://schemas.microsoft.com/office/drawing/2014/main" id="{56A7B9C1-8131-4C70-992C-6742C290C63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88697" y="374229"/>
                          <a:ext cx="1901108" cy="1867084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95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3" name="Object 6">
            <a:extLst>
              <a:ext uri="{FF2B5EF4-FFF2-40B4-BE49-F238E27FC236}">
                <a16:creationId xmlns:a16="http://schemas.microsoft.com/office/drawing/2014/main" id="{597BBC85-BE9D-4FF2-8BA4-0842F6D0BF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717180"/>
              </p:ext>
            </p:extLst>
          </p:nvPr>
        </p:nvGraphicFramePr>
        <p:xfrm>
          <a:off x="6401568" y="2211710"/>
          <a:ext cx="2680087" cy="508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34960" imgH="253800" progId="Equation.DSMT4">
                  <p:embed/>
                </p:oleObj>
              </mc:Choice>
              <mc:Fallback>
                <p:oleObj name="Equation" r:id="rId6" imgW="1434960" imgH="253800" progId="Equation.DSMT4">
                  <p:embed/>
                  <p:pic>
                    <p:nvPicPr>
                      <p:cNvPr id="35" name="Object 6">
                        <a:extLst>
                          <a:ext uri="{FF2B5EF4-FFF2-40B4-BE49-F238E27FC236}">
                            <a16:creationId xmlns:a16="http://schemas.microsoft.com/office/drawing/2014/main" id="{5EAEB437-C55E-4668-B2DA-D44932C704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1568" y="2211710"/>
                        <a:ext cx="2680087" cy="508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CaixaDeTexto 33">
            <a:extLst>
              <a:ext uri="{FF2B5EF4-FFF2-40B4-BE49-F238E27FC236}">
                <a16:creationId xmlns:a16="http://schemas.microsoft.com/office/drawing/2014/main" id="{70390B43-7EDF-49F5-8FB0-C03A96B629FC}"/>
              </a:ext>
            </a:extLst>
          </p:cNvPr>
          <p:cNvSpPr txBox="1"/>
          <p:nvPr/>
        </p:nvSpPr>
        <p:spPr>
          <a:xfrm>
            <a:off x="144016" y="2788935"/>
            <a:ext cx="6077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Se B jogar direita seu </a:t>
            </a:r>
            <a:r>
              <a:rPr lang="pt-BR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payoff</a:t>
            </a: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sperado será: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" name="Object 6">
            <a:extLst>
              <a:ext uri="{FF2B5EF4-FFF2-40B4-BE49-F238E27FC236}">
                <a16:creationId xmlns:a16="http://schemas.microsoft.com/office/drawing/2014/main" id="{EEE2F59E-1FDF-414E-9058-93BC0936B0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563726"/>
              </p:ext>
            </p:extLst>
          </p:nvPr>
        </p:nvGraphicFramePr>
        <p:xfrm>
          <a:off x="5994325" y="2787774"/>
          <a:ext cx="2754139" cy="508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60160" imgH="253800" progId="Equation.DSMT4">
                  <p:embed/>
                </p:oleObj>
              </mc:Choice>
              <mc:Fallback>
                <p:oleObj name="Equation" r:id="rId8" imgW="1460160" imgH="253800" progId="Equation.DSMT4">
                  <p:embed/>
                  <p:pic>
                    <p:nvPicPr>
                      <p:cNvPr id="37" name="Object 6">
                        <a:extLst>
                          <a:ext uri="{FF2B5EF4-FFF2-40B4-BE49-F238E27FC236}">
                            <a16:creationId xmlns:a16="http://schemas.microsoft.com/office/drawing/2014/main" id="{B1D41EAF-F888-4C80-8741-FA0659E2D1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325" y="2787774"/>
                        <a:ext cx="2754139" cy="508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CaixaDeTexto 35">
            <a:extLst>
              <a:ext uri="{FF2B5EF4-FFF2-40B4-BE49-F238E27FC236}">
                <a16:creationId xmlns:a16="http://schemas.microsoft.com/office/drawing/2014/main" id="{5B99C004-75DF-4214-8A88-E0DD3B8A6824}"/>
              </a:ext>
            </a:extLst>
          </p:cNvPr>
          <p:cNvSpPr txBox="1"/>
          <p:nvPr/>
        </p:nvSpPr>
        <p:spPr>
          <a:xfrm>
            <a:off x="144016" y="3663046"/>
            <a:ext cx="8820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Se                                                 , B  jogará somente esquerda.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7" name="Object 6">
            <a:extLst>
              <a:ext uri="{FF2B5EF4-FFF2-40B4-BE49-F238E27FC236}">
                <a16:creationId xmlns:a16="http://schemas.microsoft.com/office/drawing/2014/main" id="{260A77AE-E2E4-4A0F-96A9-AF1145CB8E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094955"/>
              </p:ext>
            </p:extLst>
          </p:nvPr>
        </p:nvGraphicFramePr>
        <p:xfrm>
          <a:off x="971600" y="3658656"/>
          <a:ext cx="3588568" cy="497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15840" imgH="253800" progId="Equation.DSMT4">
                  <p:embed/>
                </p:oleObj>
              </mc:Choice>
              <mc:Fallback>
                <p:oleObj name="Equation" r:id="rId10" imgW="1815840" imgH="253800" progId="Equation.DSMT4">
                  <p:embed/>
                  <p:pic>
                    <p:nvPicPr>
                      <p:cNvPr id="39" name="Object 6">
                        <a:extLst>
                          <a:ext uri="{FF2B5EF4-FFF2-40B4-BE49-F238E27FC236}">
                            <a16:creationId xmlns:a16="http://schemas.microsoft.com/office/drawing/2014/main" id="{20F8208E-4DAC-4290-8B39-FD66DF5C7B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658656"/>
                        <a:ext cx="3588568" cy="4972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CaixaDeTexto 37">
            <a:extLst>
              <a:ext uri="{FF2B5EF4-FFF2-40B4-BE49-F238E27FC236}">
                <a16:creationId xmlns:a16="http://schemas.microsoft.com/office/drawing/2014/main" id="{70FB1A8C-47FC-44E7-B071-2BB80908F720}"/>
              </a:ext>
            </a:extLst>
          </p:cNvPr>
          <p:cNvSpPr txBox="1"/>
          <p:nvPr/>
        </p:nvSpPr>
        <p:spPr>
          <a:xfrm>
            <a:off x="144016" y="4239110"/>
            <a:ext cx="8532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Se                                                 , B  jogará somente direita.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9" name="Object 6">
            <a:extLst>
              <a:ext uri="{FF2B5EF4-FFF2-40B4-BE49-F238E27FC236}">
                <a16:creationId xmlns:a16="http://schemas.microsoft.com/office/drawing/2014/main" id="{8C2050DD-CDEF-4DC3-974F-6550DBFE1E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115447"/>
              </p:ext>
            </p:extLst>
          </p:nvPr>
        </p:nvGraphicFramePr>
        <p:xfrm>
          <a:off x="971600" y="4234720"/>
          <a:ext cx="3588568" cy="497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815840" imgH="253800" progId="Equation.DSMT4">
                  <p:embed/>
                </p:oleObj>
              </mc:Choice>
              <mc:Fallback>
                <p:oleObj name="Equation" r:id="rId12" imgW="1815840" imgH="253800" progId="Equation.DSMT4">
                  <p:embed/>
                  <p:pic>
                    <p:nvPicPr>
                      <p:cNvPr id="41" name="Object 6">
                        <a:extLst>
                          <a:ext uri="{FF2B5EF4-FFF2-40B4-BE49-F238E27FC236}">
                            <a16:creationId xmlns:a16="http://schemas.microsoft.com/office/drawing/2014/main" id="{ECB66B68-4F5F-4393-B8BB-F8098410EA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234720"/>
                        <a:ext cx="3588568" cy="4972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59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  <p:bldP spid="36" grpId="0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D9E0E89-6C24-4943-9536-AAD02690C15D}"/>
              </a:ext>
            </a:extLst>
          </p:cNvPr>
          <p:cNvSpPr txBox="1"/>
          <p:nvPr/>
        </p:nvSpPr>
        <p:spPr>
          <a:xfrm>
            <a:off x="144016" y="116632"/>
            <a:ext cx="889248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Mas não existe equilíbrio de Nash com B jogando apenas esquerda ou jogando direita !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Logo, haverá equilíbrio de Nash somente quando B for 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indiferente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entre jogar direita ou esquerda, ou seja, quando                          .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6">
            <a:extLst>
              <a:ext uri="{FF2B5EF4-FFF2-40B4-BE49-F238E27FC236}">
                <a16:creationId xmlns:a16="http://schemas.microsoft.com/office/drawing/2014/main" id="{26224305-A27F-48EC-8424-608B3B835D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940720"/>
              </p:ext>
            </p:extLst>
          </p:nvPr>
        </p:nvGraphicFramePr>
        <p:xfrm>
          <a:off x="6516216" y="1269129"/>
          <a:ext cx="1941984" cy="366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5160" imgH="177480" progId="Equation.DSMT4">
                  <p:embed/>
                </p:oleObj>
              </mc:Choice>
              <mc:Fallback>
                <p:oleObj name="Equation" r:id="rId2" imgW="965160" imgH="177480" progId="Equation.DSMT4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81B3EBD3-F162-4A49-B486-C0C0D552F3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1269129"/>
                        <a:ext cx="1941984" cy="3665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09A88A39-31AB-4A00-A662-EED43CA80F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847986"/>
              </p:ext>
            </p:extLst>
          </p:nvPr>
        </p:nvGraphicFramePr>
        <p:xfrm>
          <a:off x="534050" y="1691276"/>
          <a:ext cx="5333156" cy="880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27200" imgH="431640" progId="Equation.DSMT4">
                  <p:embed/>
                </p:oleObj>
              </mc:Choice>
              <mc:Fallback>
                <p:oleObj name="Equation" r:id="rId4" imgW="2527200" imgH="4316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B05EA5D-438B-4D35-95B8-86D1F288EC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050" y="1691276"/>
                        <a:ext cx="5333156" cy="880474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88524DE6-537A-45F7-B5C0-F848C34256F9}"/>
              </a:ext>
            </a:extLst>
          </p:cNvPr>
          <p:cNvSpPr txBox="1"/>
          <p:nvPr/>
        </p:nvSpPr>
        <p:spPr>
          <a:xfrm>
            <a:off x="144016" y="2687890"/>
            <a:ext cx="88924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Observe que, com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 a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= 0,6 (3/5), teremos o valor esperado de jogar esquerda igual ao valor esperado de jogar direita, ou seja, teremos um equilíbrio de Nash com estratégias mistas.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28D9E784-A9C8-4385-96C5-C99B79D120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836321"/>
              </p:ext>
            </p:extLst>
          </p:nvPr>
        </p:nvGraphicFramePr>
        <p:xfrm>
          <a:off x="524126" y="3805939"/>
          <a:ext cx="6640162" cy="11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58840" imgH="533160" progId="Equation.DSMT4">
                  <p:embed/>
                </p:oleObj>
              </mc:Choice>
              <mc:Fallback>
                <p:oleObj name="Equation" r:id="rId6" imgW="2958840" imgH="533160" progId="Equation.DSMT4">
                  <p:embed/>
                  <p:pic>
                    <p:nvPicPr>
                      <p:cNvPr id="9" name="Object 6">
                        <a:extLst>
                          <a:ext uri="{FF2B5EF4-FFF2-40B4-BE49-F238E27FC236}">
                            <a16:creationId xmlns:a16="http://schemas.microsoft.com/office/drawing/2014/main" id="{ECCE4F73-593A-4AC6-ABFB-E88FF0E597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126" y="3805939"/>
                        <a:ext cx="6640162" cy="115731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587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6E3D7C40-A1C7-421C-922E-5692328B6E78}"/>
              </a:ext>
            </a:extLst>
          </p:cNvPr>
          <p:cNvSpPr txBox="1"/>
          <p:nvPr/>
        </p:nvSpPr>
        <p:spPr>
          <a:xfrm>
            <a:off x="-36512" y="260524"/>
            <a:ext cx="914951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Parte 2a: 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Conforme comentei com vocês, vou adicionar alguns exercícios, que complementam o aprendizado. </a:t>
            </a: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4A548C37-6F33-48F7-B3ED-A70A8A2A3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3" y="1779662"/>
            <a:ext cx="9082014" cy="3193194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E9343A08-10F4-4180-A85A-B4881EEB1BBB}"/>
              </a:ext>
            </a:extLst>
          </p:cNvPr>
          <p:cNvSpPr/>
          <p:nvPr/>
        </p:nvSpPr>
        <p:spPr>
          <a:xfrm>
            <a:off x="8465951" y="3939902"/>
            <a:ext cx="472553" cy="26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7FDC4E6B-E844-4294-8B5F-9FAAA29811EC}"/>
              </a:ext>
            </a:extLst>
          </p:cNvPr>
          <p:cNvSpPr/>
          <p:nvPr/>
        </p:nvSpPr>
        <p:spPr>
          <a:xfrm>
            <a:off x="8465951" y="4296572"/>
            <a:ext cx="472553" cy="26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298CA13-5103-49BE-B847-8B4DD2649A57}"/>
              </a:ext>
            </a:extLst>
          </p:cNvPr>
          <p:cNvSpPr/>
          <p:nvPr/>
        </p:nvSpPr>
        <p:spPr>
          <a:xfrm>
            <a:off x="8465951" y="4659982"/>
            <a:ext cx="472553" cy="2615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3E4CF43A-82FE-45AB-8D6B-42BDBFA62E7D}"/>
              </a:ext>
            </a:extLst>
          </p:cNvPr>
          <p:cNvSpPr/>
          <p:nvPr/>
        </p:nvSpPr>
        <p:spPr>
          <a:xfrm>
            <a:off x="8465951" y="2546584"/>
            <a:ext cx="472553" cy="27549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6B97B12F-B64E-496E-A006-94AAA5BC10D2}"/>
              </a:ext>
            </a:extLst>
          </p:cNvPr>
          <p:cNvSpPr/>
          <p:nvPr/>
        </p:nvSpPr>
        <p:spPr>
          <a:xfrm>
            <a:off x="8465951" y="2906623"/>
            <a:ext cx="472553" cy="27549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37E98ECB-7F81-4C27-A4A2-11665603BB31}"/>
              </a:ext>
            </a:extLst>
          </p:cNvPr>
          <p:cNvSpPr/>
          <p:nvPr/>
        </p:nvSpPr>
        <p:spPr>
          <a:xfrm>
            <a:off x="8465951" y="3234128"/>
            <a:ext cx="472553" cy="29618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E65EA82E-2DC8-4975-BD4A-3B673DC50B41}"/>
              </a:ext>
            </a:extLst>
          </p:cNvPr>
          <p:cNvSpPr/>
          <p:nvPr/>
        </p:nvSpPr>
        <p:spPr>
          <a:xfrm>
            <a:off x="8465951" y="3602319"/>
            <a:ext cx="472553" cy="26155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621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2226E68-B763-4AF3-A6E1-922394FF215F}"/>
              </a:ext>
            </a:extLst>
          </p:cNvPr>
          <p:cNvSpPr txBox="1"/>
          <p:nvPr/>
        </p:nvSpPr>
        <p:spPr>
          <a:xfrm>
            <a:off x="-36512" y="116632"/>
            <a:ext cx="925252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Equilíbrios de Nash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Não Existe Equilíbrio com Estratégias Puras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 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= 0 (não há equilíbrio)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 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= 1 (não há equilíbrio)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Tx/>
              <a:buFont typeface="Wingdings" panose="05000000000000000000" pitchFamily="2" charset="2"/>
              <a:buChar char="§"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Equilíbrio com Estratégias Mistas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(Ocorre quando 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= 0,6 e </a:t>
            </a: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= 0,75)</a:t>
            </a:r>
          </a:p>
          <a:p>
            <a:pPr>
              <a:buFont typeface="Wingdings" panose="05000000000000000000" pitchFamily="2" charset="2"/>
              <a:buChar char="§"/>
            </a:pPr>
            <a:endParaRPr lang="pt-BR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sz="2200" dirty="0">
                <a:latin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Jogador A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Joga a estratégia A com probabilidade de 3/5.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Logo, joga a estratégia B com probabilidade de 2/5.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Jogador B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Joga a estratégia E com probabilidade de 3/4.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Logo, joga a estratégia D com probabilidade de 1/4.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9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25C99E1-4023-4DEF-938B-C186EA87253A}"/>
              </a:ext>
            </a:extLst>
          </p:cNvPr>
          <p:cNvSpPr/>
          <p:nvPr/>
        </p:nvSpPr>
        <p:spPr>
          <a:xfrm>
            <a:off x="539552" y="190871"/>
            <a:ext cx="7992888" cy="482915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CA95CA2-D398-4E06-BA78-0B1A3A367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118" y="5912061"/>
            <a:ext cx="2143125" cy="537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46A477-6E36-46BE-8965-3946392D1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043" y="5912061"/>
            <a:ext cx="3257550" cy="537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28AE339-9C49-42D5-96B0-1A7D0282D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118" y="5912061"/>
            <a:ext cx="2143125" cy="537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D30C7E0-B4A9-47B6-9D9B-D03D4405C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043" y="5912061"/>
            <a:ext cx="3257550" cy="537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5FBACBB-9BA0-49F4-96E5-D4679FE68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118" y="5912061"/>
            <a:ext cx="2143125" cy="537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Line 11">
            <a:extLst>
              <a:ext uri="{FF2B5EF4-FFF2-40B4-BE49-F238E27FC236}">
                <a16:creationId xmlns:a16="http://schemas.microsoft.com/office/drawing/2014/main" id="{18AF7FDB-FBD2-4512-93E6-E754D6381B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0533" y="267494"/>
            <a:ext cx="0" cy="418872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Line 16">
            <a:extLst>
              <a:ext uri="{FF2B5EF4-FFF2-40B4-BE49-F238E27FC236}">
                <a16:creationId xmlns:a16="http://schemas.microsoft.com/office/drawing/2014/main" id="{2544A9A9-F704-4061-B14B-8410195AA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0534" y="822471"/>
            <a:ext cx="4493139" cy="21431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E24209C1-C8AB-44CB-B295-8892C970F85D}"/>
              </a:ext>
            </a:extLst>
          </p:cNvPr>
          <p:cNvCxnSpPr>
            <a:cxnSpLocks/>
          </p:cNvCxnSpPr>
          <p:nvPr/>
        </p:nvCxnSpPr>
        <p:spPr bwMode="auto">
          <a:xfrm>
            <a:off x="1770417" y="4438430"/>
            <a:ext cx="5747876" cy="17791"/>
          </a:xfrm>
          <a:prstGeom prst="straightConnector1">
            <a:avLst/>
          </a:prstGeom>
          <a:solidFill>
            <a:srgbClr val="FFCC99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56CB4D00-3889-4547-B898-87BE9B593815}"/>
              </a:ext>
            </a:extLst>
          </p:cNvPr>
          <p:cNvCxnSpPr>
            <a:cxnSpLocks/>
          </p:cNvCxnSpPr>
          <p:nvPr/>
        </p:nvCxnSpPr>
        <p:spPr>
          <a:xfrm>
            <a:off x="6316221" y="4246637"/>
            <a:ext cx="0" cy="36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F9919D0D-0527-4CA9-9558-378732A5BEA3}"/>
              </a:ext>
            </a:extLst>
          </p:cNvPr>
          <p:cNvCxnSpPr>
            <a:cxnSpLocks/>
          </p:cNvCxnSpPr>
          <p:nvPr/>
        </p:nvCxnSpPr>
        <p:spPr>
          <a:xfrm>
            <a:off x="2935398" y="4246637"/>
            <a:ext cx="0" cy="36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4BCC622D-521D-42E8-84FA-AF67B1B899CE}"/>
              </a:ext>
            </a:extLst>
          </p:cNvPr>
          <p:cNvCxnSpPr>
            <a:cxnSpLocks/>
          </p:cNvCxnSpPr>
          <p:nvPr/>
        </p:nvCxnSpPr>
        <p:spPr>
          <a:xfrm>
            <a:off x="4062339" y="4246637"/>
            <a:ext cx="0" cy="36039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5F38ED9F-277C-4351-A9E3-272183A2BB29}"/>
              </a:ext>
            </a:extLst>
          </p:cNvPr>
          <p:cNvCxnSpPr>
            <a:cxnSpLocks/>
          </p:cNvCxnSpPr>
          <p:nvPr/>
        </p:nvCxnSpPr>
        <p:spPr>
          <a:xfrm>
            <a:off x="5189280" y="4318716"/>
            <a:ext cx="0" cy="36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2C555709-4E61-488B-B8DF-577A8FFA1576}"/>
              </a:ext>
            </a:extLst>
          </p:cNvPr>
          <p:cNvCxnSpPr>
            <a:cxnSpLocks/>
          </p:cNvCxnSpPr>
          <p:nvPr/>
        </p:nvCxnSpPr>
        <p:spPr>
          <a:xfrm flipH="1">
            <a:off x="1583069" y="786887"/>
            <a:ext cx="375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F06B7D52-FBF0-4B9C-9A72-26FD11AE563A}"/>
              </a:ext>
            </a:extLst>
          </p:cNvPr>
          <p:cNvCxnSpPr>
            <a:cxnSpLocks/>
          </p:cNvCxnSpPr>
          <p:nvPr/>
        </p:nvCxnSpPr>
        <p:spPr>
          <a:xfrm flipH="1">
            <a:off x="1583069" y="1507668"/>
            <a:ext cx="375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4C1C5764-573C-4D20-976F-75A0C45AF0DE}"/>
              </a:ext>
            </a:extLst>
          </p:cNvPr>
          <p:cNvCxnSpPr>
            <a:cxnSpLocks/>
          </p:cNvCxnSpPr>
          <p:nvPr/>
        </p:nvCxnSpPr>
        <p:spPr>
          <a:xfrm flipH="1">
            <a:off x="1583069" y="2228450"/>
            <a:ext cx="375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07E17E1B-0E52-4C1E-A9AD-7B89517223A1}"/>
              </a:ext>
            </a:extLst>
          </p:cNvPr>
          <p:cNvCxnSpPr>
            <a:cxnSpLocks/>
          </p:cNvCxnSpPr>
          <p:nvPr/>
        </p:nvCxnSpPr>
        <p:spPr>
          <a:xfrm flipH="1">
            <a:off x="1583069" y="3670013"/>
            <a:ext cx="375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424CE002-7DDF-49A4-AA1B-17E1AB3DAE01}"/>
              </a:ext>
            </a:extLst>
          </p:cNvPr>
          <p:cNvCxnSpPr>
            <a:cxnSpLocks/>
          </p:cNvCxnSpPr>
          <p:nvPr/>
        </p:nvCxnSpPr>
        <p:spPr>
          <a:xfrm flipH="1">
            <a:off x="1583069" y="2949231"/>
            <a:ext cx="375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C65AEC7A-3BFA-401D-AF7A-8A3F479397AD}"/>
              </a:ext>
            </a:extLst>
          </p:cNvPr>
          <p:cNvCxnSpPr/>
          <p:nvPr/>
        </p:nvCxnSpPr>
        <p:spPr>
          <a:xfrm>
            <a:off x="6316221" y="642730"/>
            <a:ext cx="0" cy="36039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ine 16">
            <a:extLst>
              <a:ext uri="{FF2B5EF4-FFF2-40B4-BE49-F238E27FC236}">
                <a16:creationId xmlns:a16="http://schemas.microsoft.com/office/drawing/2014/main" id="{B1219E7E-34A6-4CB6-A2BB-8C66B989CF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70417" y="1507668"/>
            <a:ext cx="4523281" cy="14593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AAD5E90E-B728-4FBE-92B4-A2875E5F4EED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1958716" y="1507668"/>
            <a:ext cx="433498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3545CFDF-0597-47FD-8404-EC3DCC10C144}"/>
              </a:ext>
            </a:extLst>
          </p:cNvPr>
          <p:cNvCxnSpPr>
            <a:cxnSpLocks/>
          </p:cNvCxnSpPr>
          <p:nvPr/>
        </p:nvCxnSpPr>
        <p:spPr>
          <a:xfrm flipH="1">
            <a:off x="1981240" y="2949231"/>
            <a:ext cx="433498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6">
            <a:extLst>
              <a:ext uri="{FF2B5EF4-FFF2-40B4-BE49-F238E27FC236}">
                <a16:creationId xmlns:a16="http://schemas.microsoft.com/office/drawing/2014/main" id="{5E11DC47-E4E7-49FA-BB19-9823C7E1C5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22956"/>
              </p:ext>
            </p:extLst>
          </p:nvPr>
        </p:nvGraphicFramePr>
        <p:xfrm>
          <a:off x="7311544" y="4534950"/>
          <a:ext cx="609342" cy="51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80" imgH="139680" progId="Equation.DSMT4">
                  <p:embed/>
                </p:oleObj>
              </mc:Choice>
              <mc:Fallback>
                <p:oleObj name="Equation" r:id="rId2" imgW="152280" imgH="139680" progId="Equation.DSMT4">
                  <p:embed/>
                  <p:pic>
                    <p:nvPicPr>
                      <p:cNvPr id="55" name="Object 6">
                        <a:extLst>
                          <a:ext uri="{FF2B5EF4-FFF2-40B4-BE49-F238E27FC236}">
                            <a16:creationId xmlns:a16="http://schemas.microsoft.com/office/drawing/2014/main" id="{1059EBB3-56A4-4B9A-9DEC-A2465A70FC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1544" y="4534950"/>
                        <a:ext cx="609342" cy="51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6">
            <a:extLst>
              <a:ext uri="{FF2B5EF4-FFF2-40B4-BE49-F238E27FC236}">
                <a16:creationId xmlns:a16="http://schemas.microsoft.com/office/drawing/2014/main" id="{E4E987DF-5697-4B3A-97D4-009742143F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063036"/>
              </p:ext>
            </p:extLst>
          </p:nvPr>
        </p:nvGraphicFramePr>
        <p:xfrm>
          <a:off x="6385373" y="2629814"/>
          <a:ext cx="1132919" cy="457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9040" imgH="177480" progId="Equation.DSMT4">
                  <p:embed/>
                </p:oleObj>
              </mc:Choice>
              <mc:Fallback>
                <p:oleObj name="Equation" r:id="rId4" imgW="419040" imgH="177480" progId="Equation.DSMT4">
                  <p:embed/>
                  <p:pic>
                    <p:nvPicPr>
                      <p:cNvPr id="56" name="Object 6">
                        <a:extLst>
                          <a:ext uri="{FF2B5EF4-FFF2-40B4-BE49-F238E27FC236}">
                            <a16:creationId xmlns:a16="http://schemas.microsoft.com/office/drawing/2014/main" id="{06C2A02E-3929-4C0E-A59A-F0B7AB2BEE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5373" y="2629814"/>
                        <a:ext cx="1132919" cy="457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6">
            <a:extLst>
              <a:ext uri="{FF2B5EF4-FFF2-40B4-BE49-F238E27FC236}">
                <a16:creationId xmlns:a16="http://schemas.microsoft.com/office/drawing/2014/main" id="{10E33E30-B5E5-4039-9A0C-09F67ADCEA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87237"/>
              </p:ext>
            </p:extLst>
          </p:nvPr>
        </p:nvGraphicFramePr>
        <p:xfrm>
          <a:off x="6338747" y="1278845"/>
          <a:ext cx="1202485" cy="457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4240" imgH="177480" progId="Equation.DSMT4">
                  <p:embed/>
                </p:oleObj>
              </mc:Choice>
              <mc:Fallback>
                <p:oleObj name="Equation" r:id="rId6" imgW="444240" imgH="177480" progId="Equation.DSMT4">
                  <p:embed/>
                  <p:pic>
                    <p:nvPicPr>
                      <p:cNvPr id="57" name="Object 6">
                        <a:extLst>
                          <a:ext uri="{FF2B5EF4-FFF2-40B4-BE49-F238E27FC236}">
                            <a16:creationId xmlns:a16="http://schemas.microsoft.com/office/drawing/2014/main" id="{B87751CE-9EF0-48E8-A382-AB51AFFD6A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8747" y="1278845"/>
                        <a:ext cx="1202485" cy="457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065F910F-CD09-41EB-94F1-6977D5BAD3F1}"/>
              </a:ext>
            </a:extLst>
          </p:cNvPr>
          <p:cNvCxnSpPr>
            <a:cxnSpLocks/>
          </p:cNvCxnSpPr>
          <p:nvPr/>
        </p:nvCxnSpPr>
        <p:spPr>
          <a:xfrm>
            <a:off x="4437986" y="2084293"/>
            <a:ext cx="0" cy="23065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6">
            <a:extLst>
              <a:ext uri="{FF2B5EF4-FFF2-40B4-BE49-F238E27FC236}">
                <a16:creationId xmlns:a16="http://schemas.microsoft.com/office/drawing/2014/main" id="{2313281B-02A4-422D-A7E3-8EA9578E5D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772572"/>
              </p:ext>
            </p:extLst>
          </p:nvPr>
        </p:nvGraphicFramePr>
        <p:xfrm>
          <a:off x="4183357" y="4462872"/>
          <a:ext cx="687372" cy="522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53800" imgH="203040" progId="Equation.DSMT4">
                  <p:embed/>
                </p:oleObj>
              </mc:Choice>
              <mc:Fallback>
                <p:oleObj name="Equation" r:id="rId8" imgW="253800" imgH="203040" progId="Equation.DSMT4">
                  <p:embed/>
                  <p:pic>
                    <p:nvPicPr>
                      <p:cNvPr id="60" name="Object 6">
                        <a:extLst>
                          <a:ext uri="{FF2B5EF4-FFF2-40B4-BE49-F238E27FC236}">
                            <a16:creationId xmlns:a16="http://schemas.microsoft.com/office/drawing/2014/main" id="{1D4DA3C3-1460-4EE8-8249-5288716CF1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357" y="4462872"/>
                        <a:ext cx="687372" cy="522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BA6FF8D3-06BF-4A1F-9159-307A1AD41F04}"/>
              </a:ext>
            </a:extLst>
          </p:cNvPr>
          <p:cNvCxnSpPr>
            <a:cxnSpLocks/>
          </p:cNvCxnSpPr>
          <p:nvPr/>
        </p:nvCxnSpPr>
        <p:spPr>
          <a:xfrm flipH="1">
            <a:off x="1808457" y="2084293"/>
            <a:ext cx="262952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6">
            <a:extLst>
              <a:ext uri="{FF2B5EF4-FFF2-40B4-BE49-F238E27FC236}">
                <a16:creationId xmlns:a16="http://schemas.microsoft.com/office/drawing/2014/main" id="{AFAA9E35-67D4-40D4-91DC-A971B3BAE0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158032"/>
              </p:ext>
            </p:extLst>
          </p:nvPr>
        </p:nvGraphicFramePr>
        <p:xfrm>
          <a:off x="1187624" y="1822895"/>
          <a:ext cx="652588" cy="522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41200" imgH="203040" progId="Equation.DSMT4">
                  <p:embed/>
                </p:oleObj>
              </mc:Choice>
              <mc:Fallback>
                <p:oleObj name="Equation" r:id="rId10" imgW="241200" imgH="203040" progId="Equation.DSMT4">
                  <p:embed/>
                  <p:pic>
                    <p:nvPicPr>
                      <p:cNvPr id="63" name="Object 6">
                        <a:extLst>
                          <a:ext uri="{FF2B5EF4-FFF2-40B4-BE49-F238E27FC236}">
                            <a16:creationId xmlns:a16="http://schemas.microsoft.com/office/drawing/2014/main" id="{4C763494-6829-41C6-8C04-CB6F78D1C2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822895"/>
                        <a:ext cx="652588" cy="522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Elipse 30">
            <a:extLst>
              <a:ext uri="{FF2B5EF4-FFF2-40B4-BE49-F238E27FC236}">
                <a16:creationId xmlns:a16="http://schemas.microsoft.com/office/drawing/2014/main" id="{11EE4C48-667B-4897-8D10-FB9C4D4AFBB6}"/>
              </a:ext>
            </a:extLst>
          </p:cNvPr>
          <p:cNvSpPr/>
          <p:nvPr/>
        </p:nvSpPr>
        <p:spPr>
          <a:xfrm>
            <a:off x="4362857" y="2012218"/>
            <a:ext cx="136328" cy="14415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095041D1-6A71-41B2-BDBF-C305F1A41EC9}"/>
              </a:ext>
            </a:extLst>
          </p:cNvPr>
          <p:cNvCxnSpPr>
            <a:cxnSpLocks/>
          </p:cNvCxnSpPr>
          <p:nvPr/>
        </p:nvCxnSpPr>
        <p:spPr>
          <a:xfrm>
            <a:off x="4062339" y="1940137"/>
            <a:ext cx="0" cy="230650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6">
            <a:extLst>
              <a:ext uri="{FF2B5EF4-FFF2-40B4-BE49-F238E27FC236}">
                <a16:creationId xmlns:a16="http://schemas.microsoft.com/office/drawing/2014/main" id="{9884480C-80C8-4FE2-ADFA-F2FFAB75F3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419758"/>
              </p:ext>
            </p:extLst>
          </p:nvPr>
        </p:nvGraphicFramePr>
        <p:xfrm>
          <a:off x="3686692" y="4550793"/>
          <a:ext cx="520061" cy="416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41200" imgH="203040" progId="Equation.DSMT4">
                  <p:embed/>
                </p:oleObj>
              </mc:Choice>
              <mc:Fallback>
                <p:oleObj name="Equation" r:id="rId12" imgW="241200" imgH="203040" progId="Equation.DSMT4">
                  <p:embed/>
                  <p:pic>
                    <p:nvPicPr>
                      <p:cNvPr id="66" name="Object 6">
                        <a:extLst>
                          <a:ext uri="{FF2B5EF4-FFF2-40B4-BE49-F238E27FC236}">
                            <a16:creationId xmlns:a16="http://schemas.microsoft.com/office/drawing/2014/main" id="{A89BB1C4-7DB2-42E4-8224-CF40BB74CC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6692" y="4550793"/>
                        <a:ext cx="520061" cy="416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Elipse 33">
            <a:extLst>
              <a:ext uri="{FF2B5EF4-FFF2-40B4-BE49-F238E27FC236}">
                <a16:creationId xmlns:a16="http://schemas.microsoft.com/office/drawing/2014/main" id="{9522F13F-7711-492C-A777-3995EE131054}"/>
              </a:ext>
            </a:extLst>
          </p:cNvPr>
          <p:cNvSpPr/>
          <p:nvPr/>
        </p:nvSpPr>
        <p:spPr>
          <a:xfrm>
            <a:off x="3987210" y="2164766"/>
            <a:ext cx="136328" cy="14415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E1191A84-AA82-4113-9F70-EF8358B368AD}"/>
              </a:ext>
            </a:extLst>
          </p:cNvPr>
          <p:cNvSpPr/>
          <p:nvPr/>
        </p:nvSpPr>
        <p:spPr>
          <a:xfrm>
            <a:off x="3987210" y="1795984"/>
            <a:ext cx="136328" cy="14415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6" name="Object 6">
            <a:extLst>
              <a:ext uri="{FF2B5EF4-FFF2-40B4-BE49-F238E27FC236}">
                <a16:creationId xmlns:a16="http://schemas.microsoft.com/office/drawing/2014/main" id="{3D825026-0206-4E14-964D-FFC0571B8B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440196"/>
              </p:ext>
            </p:extLst>
          </p:nvPr>
        </p:nvGraphicFramePr>
        <p:xfrm>
          <a:off x="3842774" y="1453317"/>
          <a:ext cx="520083" cy="414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41200" imgH="203040" progId="Equation.DSMT4">
                  <p:embed/>
                </p:oleObj>
              </mc:Choice>
              <mc:Fallback>
                <p:oleObj name="Equation" r:id="rId14" imgW="241200" imgH="203040" progId="Equation.DSMT4">
                  <p:embed/>
                  <p:pic>
                    <p:nvPicPr>
                      <p:cNvPr id="71" name="Object 6">
                        <a:extLst>
                          <a:ext uri="{FF2B5EF4-FFF2-40B4-BE49-F238E27FC236}">
                            <a16:creationId xmlns:a16="http://schemas.microsoft.com/office/drawing/2014/main" id="{C8569DA3-BE23-4349-95E8-13BBE6B6B6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2774" y="1453317"/>
                        <a:ext cx="520083" cy="414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6">
            <a:extLst>
              <a:ext uri="{FF2B5EF4-FFF2-40B4-BE49-F238E27FC236}">
                <a16:creationId xmlns:a16="http://schemas.microsoft.com/office/drawing/2014/main" id="{A99EE5E7-0931-4241-A15C-D00F035C96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160014"/>
              </p:ext>
            </p:extLst>
          </p:nvPr>
        </p:nvGraphicFramePr>
        <p:xfrm>
          <a:off x="3842774" y="2372606"/>
          <a:ext cx="520083" cy="416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41200" imgH="203040" progId="Equation.DSMT4">
                  <p:embed/>
                </p:oleObj>
              </mc:Choice>
              <mc:Fallback>
                <p:oleObj name="Equation" r:id="rId16" imgW="241200" imgH="203040" progId="Equation.DSMT4">
                  <p:embed/>
                  <p:pic>
                    <p:nvPicPr>
                      <p:cNvPr id="72" name="Object 6">
                        <a:extLst>
                          <a:ext uri="{FF2B5EF4-FFF2-40B4-BE49-F238E27FC236}">
                            <a16:creationId xmlns:a16="http://schemas.microsoft.com/office/drawing/2014/main" id="{C381B461-7931-4C7A-BCBF-25009234D7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2774" y="2372606"/>
                        <a:ext cx="520083" cy="4163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90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9729B73F-4BC0-436E-AFAF-BC72BA9E0368}"/>
              </a:ext>
            </a:extLst>
          </p:cNvPr>
          <p:cNvSpPr txBox="1">
            <a:spLocks/>
          </p:cNvSpPr>
          <p:nvPr/>
        </p:nvSpPr>
        <p:spPr bwMode="auto">
          <a:xfrm>
            <a:off x="179512" y="618657"/>
            <a:ext cx="8784976" cy="27451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just">
              <a:spcBef>
                <a:spcPct val="50000"/>
              </a:spcBef>
              <a:buSzPct val="75000"/>
              <a:buFont typeface="Wingdings" pitchFamily="2" charset="2"/>
              <a:buChar char="n"/>
              <a:defRPr/>
            </a:pPr>
            <a:r>
              <a:rPr lang="pt-BR" sz="2200" kern="0" dirty="0">
                <a:latin typeface="Arial" panose="020B0604020202020204" pitchFamily="34" charset="0"/>
                <a:cs typeface="Arial" panose="020B0604020202020204" pitchFamily="34" charset="0"/>
              </a:rPr>
              <a:t>Considere o jogo abaixo entre os agentes A e B, cada um com duas possíveis estratégias (na matriz de ganhos, os valores à esquerda são referentes ao jogador A e os ganhos à direita são referentes ao jogador B). Suponha que os dois jogadores tomam sua decisão simultaneamente.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E9385AD2-BB8A-443D-BBB8-DD45761BB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98" y="2427734"/>
            <a:ext cx="3432946" cy="1725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2E71668D-22A5-4CFF-ADF5-9823C0502C30}"/>
              </a:ext>
            </a:extLst>
          </p:cNvPr>
          <p:cNvSpPr txBox="1"/>
          <p:nvPr/>
        </p:nvSpPr>
        <p:spPr>
          <a:xfrm>
            <a:off x="179512" y="123478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ANPEC 1999 – Questão 14</a:t>
            </a:r>
          </a:p>
        </p:txBody>
      </p:sp>
    </p:spTree>
    <p:extLst>
      <p:ext uri="{BB962C8B-B14F-4D97-AF65-F5344CB8AC3E}">
        <p14:creationId xmlns:p14="http://schemas.microsoft.com/office/powerpoint/2010/main" val="195674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D055610F-F76D-449D-8B88-C9C5E4B99EDB}"/>
              </a:ext>
            </a:extLst>
          </p:cNvPr>
          <p:cNvSpPr txBox="1">
            <a:spLocks/>
          </p:cNvSpPr>
          <p:nvPr/>
        </p:nvSpPr>
        <p:spPr>
          <a:xfrm>
            <a:off x="575816" y="2283719"/>
            <a:ext cx="8460680" cy="1965326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Font typeface="Wingdings" panose="05000000000000000000" pitchFamily="2" charset="2"/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Nesta situação: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0) A estratégia A</a:t>
            </a:r>
            <a:r>
              <a:rPr lang="pt-B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é dominante para o jogador A.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1) (A</a:t>
            </a:r>
            <a:r>
              <a:rPr lang="pt-B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,B</a:t>
            </a:r>
            <a:r>
              <a:rPr lang="pt-B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 é o único equilíbrio de Nash em estratégias puras.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2) Não há equilíbrio com estratégias dominantes.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3FC7AD03-CD6B-4C07-B410-EC3107E8C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5486"/>
            <a:ext cx="3908425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FF7C15F6-03D5-4ECF-979A-D430963EB1B4}"/>
              </a:ext>
            </a:extLst>
          </p:cNvPr>
          <p:cNvSpPr/>
          <p:nvPr/>
        </p:nvSpPr>
        <p:spPr>
          <a:xfrm>
            <a:off x="2318345" y="1059581"/>
            <a:ext cx="21602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83F32B1-B1BD-4FB5-9182-79003F98B176}"/>
              </a:ext>
            </a:extLst>
          </p:cNvPr>
          <p:cNvSpPr/>
          <p:nvPr/>
        </p:nvSpPr>
        <p:spPr>
          <a:xfrm>
            <a:off x="3614489" y="1707653"/>
            <a:ext cx="21602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9B82ABA6-250B-49DF-9FA1-B9194B764979}"/>
              </a:ext>
            </a:extLst>
          </p:cNvPr>
          <p:cNvSpPr/>
          <p:nvPr/>
        </p:nvSpPr>
        <p:spPr>
          <a:xfrm>
            <a:off x="1958305" y="987573"/>
            <a:ext cx="28803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3693715-8967-41AD-B193-6FF1CBF67528}"/>
              </a:ext>
            </a:extLst>
          </p:cNvPr>
          <p:cNvSpPr/>
          <p:nvPr/>
        </p:nvSpPr>
        <p:spPr>
          <a:xfrm>
            <a:off x="3254449" y="1635645"/>
            <a:ext cx="28803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A24B8A0-410D-49CA-A547-AD3FD99B3CDB}"/>
              </a:ext>
            </a:extLst>
          </p:cNvPr>
          <p:cNvSpPr txBox="1"/>
          <p:nvPr/>
        </p:nvSpPr>
        <p:spPr>
          <a:xfrm>
            <a:off x="395536" y="2715766"/>
            <a:ext cx="370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en-US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42259B6-AF2C-4444-8726-03352BDB5AB3}"/>
              </a:ext>
            </a:extLst>
          </p:cNvPr>
          <p:cNvSpPr txBox="1"/>
          <p:nvPr/>
        </p:nvSpPr>
        <p:spPr>
          <a:xfrm>
            <a:off x="395536" y="3147814"/>
            <a:ext cx="370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en-US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3504171-E343-45EF-B909-27535AA6DFE6}"/>
              </a:ext>
            </a:extLst>
          </p:cNvPr>
          <p:cNvSpPr txBox="1"/>
          <p:nvPr/>
        </p:nvSpPr>
        <p:spPr>
          <a:xfrm>
            <a:off x="395536" y="3579862"/>
            <a:ext cx="370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US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07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1B0204FD-36DF-419D-BC78-FA29529533F5}"/>
              </a:ext>
            </a:extLst>
          </p:cNvPr>
          <p:cNvSpPr txBox="1">
            <a:spLocks/>
          </p:cNvSpPr>
          <p:nvPr/>
        </p:nvSpPr>
        <p:spPr>
          <a:xfrm>
            <a:off x="35496" y="267494"/>
            <a:ext cx="8928992" cy="4224338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Font typeface="Wingdings" panose="05000000000000000000" pitchFamily="2" charset="2"/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3) No equilíbrio com estratégias mistas, o jogador A escolhe a estratégia A</a:t>
            </a:r>
            <a:r>
              <a:rPr lang="pt-B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com probabilidade </a:t>
            </a:r>
            <a:r>
              <a:rPr lang="pt-B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a estratégia A</a:t>
            </a:r>
            <a:r>
              <a:rPr lang="pt-B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com probabilidade </a:t>
            </a:r>
            <a:r>
              <a:rPr lang="pt-B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Suponha que o agente A jogue A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com probabilidade </a:t>
            </a:r>
            <a:r>
              <a:rPr 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A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com probabilidade (1-</a:t>
            </a:r>
            <a:r>
              <a:rPr 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 e que o agente B jogue B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com probabilidade </a:t>
            </a:r>
            <a:r>
              <a:rPr 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B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com probabilidade (1-</a:t>
            </a:r>
            <a:r>
              <a:rPr lang="pt-BR" sz="24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B5E326-BC2C-4A82-91FB-0AD3E89AA813}"/>
              </a:ext>
            </a:extLst>
          </p:cNvPr>
          <p:cNvSpPr txBox="1"/>
          <p:nvPr/>
        </p:nvSpPr>
        <p:spPr>
          <a:xfrm>
            <a:off x="2843808" y="1059582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FF0000"/>
                </a:solidFill>
              </a:rPr>
              <a:t>V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8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AF67330D-9D32-4EA3-A330-A0B22D253230}"/>
              </a:ext>
            </a:extLst>
          </p:cNvPr>
          <p:cNvSpPr/>
          <p:nvPr/>
        </p:nvSpPr>
        <p:spPr>
          <a:xfrm>
            <a:off x="4860032" y="123478"/>
            <a:ext cx="4104456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0AA8B193-38FB-498E-9B1D-759DCC5C5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074" y="591856"/>
            <a:ext cx="3069398" cy="147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13A67E5-766E-47F9-90E9-F8B7FD25F836}"/>
              </a:ext>
            </a:extLst>
          </p:cNvPr>
          <p:cNvSpPr txBox="1"/>
          <p:nvPr/>
        </p:nvSpPr>
        <p:spPr>
          <a:xfrm>
            <a:off x="5166337" y="987574"/>
            <a:ext cx="3250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E928820-4EE6-464F-B2A6-D9A7D9918433}"/>
              </a:ext>
            </a:extLst>
          </p:cNvPr>
          <p:cNvSpPr txBox="1"/>
          <p:nvPr/>
        </p:nvSpPr>
        <p:spPr>
          <a:xfrm>
            <a:off x="4932040" y="1521667"/>
            <a:ext cx="8843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(1-a)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F8BDB54-0B00-4E00-934B-0286DC53E844}"/>
              </a:ext>
            </a:extLst>
          </p:cNvPr>
          <p:cNvSpPr txBox="1"/>
          <p:nvPr/>
        </p:nvSpPr>
        <p:spPr>
          <a:xfrm>
            <a:off x="7032921" y="123478"/>
            <a:ext cx="3250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b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B286303-0756-42E6-B42C-F7465F062DD0}"/>
              </a:ext>
            </a:extLst>
          </p:cNvPr>
          <p:cNvSpPr txBox="1"/>
          <p:nvPr/>
        </p:nvSpPr>
        <p:spPr>
          <a:xfrm>
            <a:off x="7854905" y="123478"/>
            <a:ext cx="8843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(1-b)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A732969-9F27-4D0C-A1FF-BE3F42666536}"/>
              </a:ext>
            </a:extLst>
          </p:cNvPr>
          <p:cNvSpPr/>
          <p:nvPr/>
        </p:nvSpPr>
        <p:spPr>
          <a:xfrm>
            <a:off x="4384619" y="4274898"/>
            <a:ext cx="1054689" cy="7451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B9886922-1A14-4865-AC23-38EC1AD36B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022202"/>
              </p:ext>
            </p:extLst>
          </p:nvPr>
        </p:nvGraphicFramePr>
        <p:xfrm>
          <a:off x="255385" y="1832223"/>
          <a:ext cx="1687706" cy="430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72840" imgH="228600" progId="Equation.DSMT4">
                  <p:embed/>
                </p:oleObj>
              </mc:Choice>
              <mc:Fallback>
                <p:oleObj name="Equation" r:id="rId3" imgW="672840" imgH="228600" progId="Equation.DSMT4">
                  <p:embed/>
                  <p:pic>
                    <p:nvPicPr>
                      <p:cNvPr id="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385" y="1832223"/>
                        <a:ext cx="1687706" cy="43095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>
            <a:extLst>
              <a:ext uri="{FF2B5EF4-FFF2-40B4-BE49-F238E27FC236}">
                <a16:creationId xmlns:a16="http://schemas.microsoft.com/office/drawing/2014/main" id="{FE14A251-2589-4DB2-9618-FFF0325455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056787"/>
              </p:ext>
            </p:extLst>
          </p:nvPr>
        </p:nvGraphicFramePr>
        <p:xfrm>
          <a:off x="304387" y="2318273"/>
          <a:ext cx="8148830" cy="48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251160" imgH="253800" progId="Equation.DSMT4">
                  <p:embed/>
                </p:oleObj>
              </mc:Choice>
              <mc:Fallback>
                <p:oleObj name="Equation" r:id="rId5" imgW="3251160" imgH="253800" progId="Equation.DSMT4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387" y="2318273"/>
                        <a:ext cx="8148830" cy="4800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>
            <a:extLst>
              <a:ext uri="{FF2B5EF4-FFF2-40B4-BE49-F238E27FC236}">
                <a16:creationId xmlns:a16="http://schemas.microsoft.com/office/drawing/2014/main" id="{57DA1D91-6F1D-43ED-B3AD-E1ABF5B728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081448"/>
              </p:ext>
            </p:extLst>
          </p:nvPr>
        </p:nvGraphicFramePr>
        <p:xfrm>
          <a:off x="251520" y="4274898"/>
          <a:ext cx="5157470" cy="745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057400" imgH="393480" progId="Equation.DSMT4">
                  <p:embed/>
                </p:oleObj>
              </mc:Choice>
              <mc:Fallback>
                <p:oleObj name="Equation" r:id="rId7" imgW="2057400" imgH="393480" progId="Equation.DSMT4">
                  <p:embed/>
                  <p:pic>
                    <p:nvPicPr>
                      <p:cNvPr id="1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274898"/>
                        <a:ext cx="5157470" cy="745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>
            <a:extLst>
              <a:ext uri="{FF2B5EF4-FFF2-40B4-BE49-F238E27FC236}">
                <a16:creationId xmlns:a16="http://schemas.microsoft.com/office/drawing/2014/main" id="{98230E45-D96E-4819-A730-BB2AF9BF98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321011"/>
              </p:ext>
            </p:extLst>
          </p:nvPr>
        </p:nvGraphicFramePr>
        <p:xfrm>
          <a:off x="318798" y="3589684"/>
          <a:ext cx="3914947" cy="43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62040" imgH="228600" progId="Equation.DSMT4">
                  <p:embed/>
                </p:oleObj>
              </mc:Choice>
              <mc:Fallback>
                <p:oleObj name="Equation" r:id="rId9" imgW="1562040" imgH="228600" progId="Equation.DSMT4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98" y="3589684"/>
                        <a:ext cx="3914947" cy="43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>
            <a:extLst>
              <a:ext uri="{FF2B5EF4-FFF2-40B4-BE49-F238E27FC236}">
                <a16:creationId xmlns:a16="http://schemas.microsoft.com/office/drawing/2014/main" id="{E52C30E1-DC41-456F-A9AB-F20035E714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909644"/>
              </p:ext>
            </p:extLst>
          </p:nvPr>
        </p:nvGraphicFramePr>
        <p:xfrm>
          <a:off x="315663" y="2953978"/>
          <a:ext cx="6365443" cy="43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539800" imgH="228600" progId="Equation.DSMT4">
                  <p:embed/>
                </p:oleObj>
              </mc:Choice>
              <mc:Fallback>
                <p:oleObj name="Equation" r:id="rId11" imgW="2539800" imgH="228600" progId="Equation.DSMT4">
                  <p:embed/>
                  <p:pic>
                    <p:nvPicPr>
                      <p:cNvPr id="1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663" y="2953978"/>
                        <a:ext cx="6365443" cy="43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6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3261A8AC-6C46-443D-8AE6-472379655A13}"/>
              </a:ext>
            </a:extLst>
          </p:cNvPr>
          <p:cNvSpPr/>
          <p:nvPr/>
        </p:nvSpPr>
        <p:spPr>
          <a:xfrm>
            <a:off x="4860032" y="123478"/>
            <a:ext cx="4104456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27422BE3-1E30-4B55-86B8-5EB7B1CBC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074" y="591856"/>
            <a:ext cx="3069398" cy="147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1AA36DD-178A-45A9-81E5-DDA7137084D1}"/>
              </a:ext>
            </a:extLst>
          </p:cNvPr>
          <p:cNvSpPr txBox="1"/>
          <p:nvPr/>
        </p:nvSpPr>
        <p:spPr>
          <a:xfrm>
            <a:off x="5166337" y="987574"/>
            <a:ext cx="3250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E69B269-4E4E-49E3-95F9-2862FA0B3A00}"/>
              </a:ext>
            </a:extLst>
          </p:cNvPr>
          <p:cNvSpPr txBox="1"/>
          <p:nvPr/>
        </p:nvSpPr>
        <p:spPr>
          <a:xfrm>
            <a:off x="4932040" y="1521667"/>
            <a:ext cx="8843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(1-a)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CD1C596-7DEA-44DB-9B4D-6332244BFF2D}"/>
              </a:ext>
            </a:extLst>
          </p:cNvPr>
          <p:cNvSpPr txBox="1"/>
          <p:nvPr/>
        </p:nvSpPr>
        <p:spPr>
          <a:xfrm>
            <a:off x="7032921" y="123478"/>
            <a:ext cx="3250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b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66DE077-C2F0-4340-B963-3A4E66EE7596}"/>
              </a:ext>
            </a:extLst>
          </p:cNvPr>
          <p:cNvSpPr txBox="1"/>
          <p:nvPr/>
        </p:nvSpPr>
        <p:spPr>
          <a:xfrm>
            <a:off x="7854905" y="123478"/>
            <a:ext cx="8843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(1-b)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F4ABE84-DF2D-4C18-95E7-5AA64A3F3B0D}"/>
              </a:ext>
            </a:extLst>
          </p:cNvPr>
          <p:cNvSpPr/>
          <p:nvPr/>
        </p:nvSpPr>
        <p:spPr>
          <a:xfrm>
            <a:off x="4403285" y="4178513"/>
            <a:ext cx="1119850" cy="841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80171A20-2989-40DE-A751-57FE47105C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247767"/>
              </p:ext>
            </p:extLst>
          </p:nvPr>
        </p:nvGraphicFramePr>
        <p:xfrm>
          <a:off x="297168" y="1779662"/>
          <a:ext cx="1747390" cy="458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72840" imgH="228600" progId="Equation.DSMT4">
                  <p:embed/>
                </p:oleObj>
              </mc:Choice>
              <mc:Fallback>
                <p:oleObj name="Equation" r:id="rId3" imgW="672840" imgH="228600" progId="Equation.DSMT4">
                  <p:embed/>
                  <p:pic>
                    <p:nvPicPr>
                      <p:cNvPr id="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68" y="1779662"/>
                        <a:ext cx="1747390" cy="458896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>
            <a:extLst>
              <a:ext uri="{FF2B5EF4-FFF2-40B4-BE49-F238E27FC236}">
                <a16:creationId xmlns:a16="http://schemas.microsoft.com/office/drawing/2014/main" id="{C499F75C-14C3-4DA0-898C-DF5314D931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72986"/>
              </p:ext>
            </p:extLst>
          </p:nvPr>
        </p:nvGraphicFramePr>
        <p:xfrm>
          <a:off x="309832" y="2328876"/>
          <a:ext cx="8510640" cy="509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276360" imgH="253800" progId="Equation.DSMT4">
                  <p:embed/>
                </p:oleObj>
              </mc:Choice>
              <mc:Fallback>
                <p:oleObj name="Equation" r:id="rId5" imgW="3276360" imgH="253800" progId="Equation.DSMT4">
                  <p:embed/>
                  <p:pic>
                    <p:nvPicPr>
                      <p:cNvPr id="1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32" y="2328876"/>
                        <a:ext cx="8510640" cy="5097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>
            <a:extLst>
              <a:ext uri="{FF2B5EF4-FFF2-40B4-BE49-F238E27FC236}">
                <a16:creationId xmlns:a16="http://schemas.microsoft.com/office/drawing/2014/main" id="{8A69C3B0-8277-436A-A671-D47CFF3018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09712"/>
              </p:ext>
            </p:extLst>
          </p:nvPr>
        </p:nvGraphicFramePr>
        <p:xfrm>
          <a:off x="251520" y="4178513"/>
          <a:ext cx="5211995" cy="841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006280" imgH="419040" progId="Equation.DSMT4">
                  <p:embed/>
                </p:oleObj>
              </mc:Choice>
              <mc:Fallback>
                <p:oleObj name="Equation" r:id="rId7" imgW="2006280" imgH="419040" progId="Equation.DSMT4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178513"/>
                        <a:ext cx="5211995" cy="8415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>
            <a:extLst>
              <a:ext uri="{FF2B5EF4-FFF2-40B4-BE49-F238E27FC236}">
                <a16:creationId xmlns:a16="http://schemas.microsoft.com/office/drawing/2014/main" id="{EE1BA522-A788-4B66-907D-D93EBDF5EF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415603"/>
              </p:ext>
            </p:extLst>
          </p:nvPr>
        </p:nvGraphicFramePr>
        <p:xfrm>
          <a:off x="309832" y="3517621"/>
          <a:ext cx="3825331" cy="458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473120" imgH="228600" progId="Equation.DSMT4">
                  <p:embed/>
                </p:oleObj>
              </mc:Choice>
              <mc:Fallback>
                <p:oleObj name="Equation" r:id="rId9" imgW="1473120" imgH="228600" progId="Equation.DSMT4">
                  <p:embed/>
                  <p:pic>
                    <p:nvPicPr>
                      <p:cNvPr id="1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32" y="3517621"/>
                        <a:ext cx="3825331" cy="4588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>
            <a:extLst>
              <a:ext uri="{FF2B5EF4-FFF2-40B4-BE49-F238E27FC236}">
                <a16:creationId xmlns:a16="http://schemas.microsoft.com/office/drawing/2014/main" id="{41A9F8E9-33D3-4861-B3B6-85CE09A2E5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317033"/>
              </p:ext>
            </p:extLst>
          </p:nvPr>
        </p:nvGraphicFramePr>
        <p:xfrm>
          <a:off x="297168" y="2913487"/>
          <a:ext cx="6926467" cy="458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666880" imgH="228600" progId="Equation.DSMT4">
                  <p:embed/>
                </p:oleObj>
              </mc:Choice>
              <mc:Fallback>
                <p:oleObj name="Equation" r:id="rId11" imgW="2666880" imgH="228600" progId="Equation.DSMT4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68" y="2913487"/>
                        <a:ext cx="6926467" cy="4588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591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E98F79A7-3644-405A-B117-D8C423443DCA}"/>
              </a:ext>
            </a:extLst>
          </p:cNvPr>
          <p:cNvSpPr txBox="1">
            <a:spLocks/>
          </p:cNvSpPr>
          <p:nvPr/>
        </p:nvSpPr>
        <p:spPr>
          <a:xfrm>
            <a:off x="4211960" y="279849"/>
            <a:ext cx="4896543" cy="2507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Font typeface="Wingdings" panose="05000000000000000000" pitchFamily="2" charset="2"/>
              <a:buChar char="§"/>
            </a:pP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Logo, temos 3 equilíbrios de Nash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Estratégias Puras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t-BR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= 0 (estratégias A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, B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t-BR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= 1 (estratégias A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, B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Mistas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= 1/5 , </a:t>
            </a:r>
            <a:r>
              <a:rPr lang="pt-BR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= 6/7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pt-B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0BB93A2-2A95-4005-B23D-3844B7ABE209}"/>
              </a:ext>
            </a:extLst>
          </p:cNvPr>
          <p:cNvSpPr/>
          <p:nvPr/>
        </p:nvSpPr>
        <p:spPr>
          <a:xfrm>
            <a:off x="35496" y="411510"/>
            <a:ext cx="4104456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FC85B30C-3DFC-48D9-A7D4-782D9AAAB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38" y="879888"/>
            <a:ext cx="3069398" cy="147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3A3E29A-2FA0-49D6-8B61-0624D1819878}"/>
              </a:ext>
            </a:extLst>
          </p:cNvPr>
          <p:cNvSpPr txBox="1"/>
          <p:nvPr/>
        </p:nvSpPr>
        <p:spPr>
          <a:xfrm>
            <a:off x="341801" y="1275606"/>
            <a:ext cx="3250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B24193C-BED9-4BFA-BA51-C81AFE681FB2}"/>
              </a:ext>
            </a:extLst>
          </p:cNvPr>
          <p:cNvSpPr txBox="1"/>
          <p:nvPr/>
        </p:nvSpPr>
        <p:spPr>
          <a:xfrm>
            <a:off x="107504" y="1809699"/>
            <a:ext cx="8843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(1-a)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5774098-02AD-4741-88B2-63560931A794}"/>
              </a:ext>
            </a:extLst>
          </p:cNvPr>
          <p:cNvSpPr txBox="1"/>
          <p:nvPr/>
        </p:nvSpPr>
        <p:spPr>
          <a:xfrm>
            <a:off x="2208385" y="411510"/>
            <a:ext cx="3250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b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3F6D789-B177-432E-9D84-94D711D1D915}"/>
              </a:ext>
            </a:extLst>
          </p:cNvPr>
          <p:cNvSpPr txBox="1"/>
          <p:nvPr/>
        </p:nvSpPr>
        <p:spPr>
          <a:xfrm>
            <a:off x="3030369" y="411510"/>
            <a:ext cx="8843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002060"/>
                </a:solidFill>
                <a:latin typeface="Symbol" panose="05050102010706020507" pitchFamily="18" charset="2"/>
              </a:rPr>
              <a:t>(1-b)</a:t>
            </a:r>
            <a:endParaRPr lang="en-US" sz="2200" b="1" dirty="0">
              <a:solidFill>
                <a:srgbClr val="002060"/>
              </a:solidFill>
              <a:latin typeface="Symbol" panose="05050102010706020507" pitchFamily="18" charset="2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54672662-EFA6-4724-8A49-F65157ECB82B}"/>
              </a:ext>
            </a:extLst>
          </p:cNvPr>
          <p:cNvSpPr/>
          <p:nvPr/>
        </p:nvSpPr>
        <p:spPr>
          <a:xfrm>
            <a:off x="2208385" y="1491630"/>
            <a:ext cx="491407" cy="318069"/>
          </a:xfrm>
          <a:prstGeom prst="rect">
            <a:avLst/>
          </a:prstGeom>
          <a:noFill/>
          <a:ln w="28575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B7D2A0BD-A8A4-4A59-A1DF-AEADEBF89AC2}"/>
              </a:ext>
            </a:extLst>
          </p:cNvPr>
          <p:cNvSpPr/>
          <p:nvPr/>
        </p:nvSpPr>
        <p:spPr>
          <a:xfrm>
            <a:off x="3216497" y="1965649"/>
            <a:ext cx="491407" cy="318069"/>
          </a:xfrm>
          <a:prstGeom prst="rect">
            <a:avLst/>
          </a:prstGeom>
          <a:noFill/>
          <a:ln w="28575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13142F7-281C-4E5F-B5C3-913924B51259}"/>
              </a:ext>
            </a:extLst>
          </p:cNvPr>
          <p:cNvSpPr txBox="1"/>
          <p:nvPr/>
        </p:nvSpPr>
        <p:spPr>
          <a:xfrm>
            <a:off x="35496" y="3147814"/>
            <a:ext cx="903649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Logo, no equilíbrio com estratégias mistas, o jogador A escolhe a estratégia A</a:t>
            </a:r>
            <a:r>
              <a:rPr lang="pt-B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com probabilidade 1/5 e a estratégia A</a:t>
            </a:r>
            <a:r>
              <a:rPr lang="pt-B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com probabilidade 4/5.</a:t>
            </a:r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84E98F7A-AB5F-4D5E-A515-441BD7F283D5}"/>
              </a:ext>
            </a:extLst>
          </p:cNvPr>
          <p:cNvCxnSpPr/>
          <p:nvPr/>
        </p:nvCxnSpPr>
        <p:spPr>
          <a:xfrm>
            <a:off x="5220072" y="2787774"/>
            <a:ext cx="0" cy="3723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99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aixaDeTexto 48">
            <a:extLst>
              <a:ext uri="{FF2B5EF4-FFF2-40B4-BE49-F238E27FC236}">
                <a16:creationId xmlns:a16="http://schemas.microsoft.com/office/drawing/2014/main" id="{032F95AF-4695-4961-94DD-2AA5658AD15F}"/>
              </a:ext>
            </a:extLst>
          </p:cNvPr>
          <p:cNvSpPr txBox="1"/>
          <p:nvPr/>
        </p:nvSpPr>
        <p:spPr>
          <a:xfrm>
            <a:off x="107504" y="168760"/>
            <a:ext cx="892899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4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 12 – 2005</a:t>
            </a:r>
            <a:endParaRPr lang="pt-BR" sz="3200" b="1" dirty="0">
              <a:solidFill>
                <a:srgbClr val="242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10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Considere o seguinte jogo conhecido como a Batalha Dos Sexos. Nesse jogo, ele prefere ir ao futebol e ela ao </a:t>
            </a:r>
            <a:r>
              <a:rPr lang="pt-BR" sz="2100" i="1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shopping</a:t>
            </a:r>
            <a:r>
              <a:rPr lang="pt-BR" sz="210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Porém, entre a opção de desfrutarem do lazer sozinhos ou acompanhados, ambos preferem estar acompanhados. Com base na teoria dos jogos, julgue as afirmativas.</a:t>
            </a: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" name="Imagem 49">
            <a:extLst>
              <a:ext uri="{FF2B5EF4-FFF2-40B4-BE49-F238E27FC236}">
                <a16:creationId xmlns:a16="http://schemas.microsoft.com/office/drawing/2014/main" id="{C1129852-DB22-4B46-A6B0-508538CA1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66" y="1995685"/>
            <a:ext cx="8835529" cy="216024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37049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BAF5574-F794-4CB5-87F6-F0CFBF4A5BDA}"/>
              </a:ext>
            </a:extLst>
          </p:cNvPr>
          <p:cNvSpPr txBox="1"/>
          <p:nvPr/>
        </p:nvSpPr>
        <p:spPr>
          <a:xfrm>
            <a:off x="107504" y="51470"/>
            <a:ext cx="8928992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1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(0) </a:t>
            </a:r>
            <a:r>
              <a:rPr lang="pt-BR" sz="2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Como para todos os jogos não cooperativos, a solução deste jogo envolve um equilíbrio de estratégias dominantes.</a:t>
            </a:r>
          </a:p>
          <a:p>
            <a:pPr algn="just"/>
            <a:endParaRPr lang="pt-BR" sz="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1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t-BR" sz="2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Este jogo caracteriza-se por possuir dois equilíbrios de Nash em estratégias puras.</a:t>
            </a:r>
          </a:p>
          <a:p>
            <a:pPr algn="just"/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2F016E-A35D-48F1-B8FE-8A34E0BEBB42}"/>
              </a:ext>
            </a:extLst>
          </p:cNvPr>
          <p:cNvSpPr txBox="1"/>
          <p:nvPr/>
        </p:nvSpPr>
        <p:spPr>
          <a:xfrm>
            <a:off x="5940152" y="356052"/>
            <a:ext cx="36004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pt-BR" sz="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0B348F-C48E-47DB-B9EA-961618A5CC16}"/>
              </a:ext>
            </a:extLst>
          </p:cNvPr>
          <p:cNvSpPr txBox="1"/>
          <p:nvPr/>
        </p:nvSpPr>
        <p:spPr>
          <a:xfrm>
            <a:off x="2339752" y="1148140"/>
            <a:ext cx="36004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pt-BR" sz="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5904542-3C6C-4920-9476-19D0BA53E3EC}"/>
              </a:ext>
            </a:extLst>
          </p:cNvPr>
          <p:cNvSpPr txBox="1"/>
          <p:nvPr/>
        </p:nvSpPr>
        <p:spPr>
          <a:xfrm>
            <a:off x="179512" y="1617062"/>
            <a:ext cx="879366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No jogo Batalha dos Sexos temos 2 equilíbrios em estratégias puras, mas não existe estratégia dominante para nenhum dos jogadores.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Sendo J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 = Ela, J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 = Ele, (</a:t>
            </a:r>
            <a:r>
              <a:rPr lang="pt-BR" sz="2100" dirty="0" err="1">
                <a:latin typeface="Arial" panose="020B0604020202020204" pitchFamily="34" charset="0"/>
                <a:cs typeface="Arial" panose="020B0604020202020204" pitchFamily="34" charset="0"/>
              </a:rPr>
              <a:t>A,a</a:t>
            </a: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) Shopping-Shopping e                (</a:t>
            </a:r>
            <a:r>
              <a:rPr lang="pt-BR" sz="2100" dirty="0" err="1">
                <a:latin typeface="Arial" panose="020B0604020202020204" pitchFamily="34" charset="0"/>
                <a:cs typeface="Arial" panose="020B0604020202020204" pitchFamily="34" charset="0"/>
              </a:rPr>
              <a:t>B,b</a:t>
            </a: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) = Futebol-Futebol.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942EE70-D267-44B6-9068-042C7E33A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075806"/>
            <a:ext cx="4248472" cy="1814403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0A1D373-87FB-4469-9CDB-AA8DAE9A96CE}"/>
              </a:ext>
            </a:extLst>
          </p:cNvPr>
          <p:cNvSpPr/>
          <p:nvPr/>
        </p:nvSpPr>
        <p:spPr>
          <a:xfrm>
            <a:off x="3851920" y="4011911"/>
            <a:ext cx="288032" cy="36004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2A6D38B-ED16-4EF1-B51E-C96BF82952F3}"/>
              </a:ext>
            </a:extLst>
          </p:cNvPr>
          <p:cNvSpPr/>
          <p:nvPr/>
        </p:nvSpPr>
        <p:spPr>
          <a:xfrm>
            <a:off x="4860032" y="4443959"/>
            <a:ext cx="288032" cy="36004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8C97A664-F3BF-4E59-82AE-CD1F06436A61}"/>
              </a:ext>
            </a:extLst>
          </p:cNvPr>
          <p:cNvSpPr/>
          <p:nvPr/>
        </p:nvSpPr>
        <p:spPr>
          <a:xfrm>
            <a:off x="3491880" y="4011911"/>
            <a:ext cx="288032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D7A7134E-76F1-41EF-8926-00DFB7DD94D2}"/>
              </a:ext>
            </a:extLst>
          </p:cNvPr>
          <p:cNvSpPr/>
          <p:nvPr/>
        </p:nvSpPr>
        <p:spPr>
          <a:xfrm>
            <a:off x="4499992" y="4443959"/>
            <a:ext cx="288032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59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1B9CB9-AFEB-49AD-A744-CD90664959B6}"/>
              </a:ext>
            </a:extLst>
          </p:cNvPr>
          <p:cNvSpPr txBox="1">
            <a:spLocks/>
          </p:cNvSpPr>
          <p:nvPr/>
        </p:nvSpPr>
        <p:spPr bwMode="auto">
          <a:xfrm>
            <a:off x="357352" y="60796"/>
            <a:ext cx="8570376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3200" b="1" dirty="0" err="1">
                <a:latin typeface="Arial Narrow" charset="0"/>
                <a:cs typeface="Arial Narrow" charset="0"/>
              </a:rPr>
              <a:t>Questão</a:t>
            </a:r>
            <a:r>
              <a:rPr lang="en-US" sz="3200" b="1" dirty="0">
                <a:latin typeface="Arial Narrow" charset="0"/>
                <a:cs typeface="Arial Narrow" charset="0"/>
              </a:rPr>
              <a:t> 10 - 2015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6122534-F168-4891-8F4C-7205738317F3}"/>
              </a:ext>
            </a:extLst>
          </p:cNvPr>
          <p:cNvSpPr txBox="1"/>
          <p:nvPr/>
        </p:nvSpPr>
        <p:spPr>
          <a:xfrm>
            <a:off x="323528" y="411510"/>
            <a:ext cx="860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Ana ganhou um bilhete de uma loteria que paga $0 ou $4 com probabilidade         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= 1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2  para cada evento.  Sua  função  utilidade  é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sendo 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w 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quantidade de dinheiro envolvida. Ana conhece Maria, cuja função utilidade           é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 A  avaliação  que  ambas  fazem  de  situações  envolvendo risco é descrita por funções de utilidade de von Neumann-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Morgenstern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 Avalie: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F88E542D-61CD-4265-A28F-61CDA39648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028667"/>
              </p:ext>
            </p:extLst>
          </p:nvPr>
        </p:nvGraphicFramePr>
        <p:xfrm>
          <a:off x="6003949" y="676320"/>
          <a:ext cx="137636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63280" imgH="266400" progId="Equation.DSMT4">
                  <p:embed/>
                </p:oleObj>
              </mc:Choice>
              <mc:Fallback>
                <p:oleObj name="Equation" r:id="rId2" imgW="863280" imgH="266400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3949" y="676320"/>
                        <a:ext cx="1376363" cy="436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870D395-F992-4CCA-9A8B-700E7E23F7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040861"/>
              </p:ext>
            </p:extLst>
          </p:nvPr>
        </p:nvGraphicFramePr>
        <p:xfrm>
          <a:off x="735013" y="1196499"/>
          <a:ext cx="12366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0" imgH="253800" progId="Equation.DSMT4">
                  <p:embed/>
                </p:oleObj>
              </mc:Choice>
              <mc:Fallback>
                <p:oleObj name="Equation" r:id="rId4" imgW="774360" imgH="2538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1196499"/>
                        <a:ext cx="1236662" cy="415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8E735F82-9EB9-4A9A-9ACA-E990D82DDFCE}"/>
              </a:ext>
            </a:extLst>
          </p:cNvPr>
          <p:cNvSpPr txBox="1"/>
          <p:nvPr/>
        </p:nvSpPr>
        <p:spPr>
          <a:xfrm>
            <a:off x="357352" y="1923678"/>
            <a:ext cx="8498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Observando o enunciado e o item 2, notamos que a questão contempla três agentes com preferências diferentes em relação ao risco.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Ana é avessa ao risco: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Prefere uma renda certa do que uma renda incerta com o mesmo valor esperado (função utilidade côncava).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Maria é neutra ao risco: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indiferente entre uma renda certa e uma renda incerta com o mesmo valor esperado (função utilidade linear).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Júlia é propensa ao risco: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Prefere uma renda incerta do que uma renda certa com o mesmo valor esperado (função utilidade convexa)</a:t>
            </a: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E1BE5D09-DCFF-4990-9CEA-FC7106E2F5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031503"/>
              </p:ext>
            </p:extLst>
          </p:nvPr>
        </p:nvGraphicFramePr>
        <p:xfrm>
          <a:off x="3726681" y="2500313"/>
          <a:ext cx="13493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52200" imgH="304560" progId="Equation.DSMT4">
                  <p:embed/>
                </p:oleObj>
              </mc:Choice>
              <mc:Fallback>
                <p:oleObj name="Equation" r:id="rId6" imgW="952200" imgH="304560" progId="Equation.DSMT4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6681" y="2500313"/>
                        <a:ext cx="1349375" cy="44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F154DE65-2569-4D70-9675-E572BCF770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130374"/>
              </p:ext>
            </p:extLst>
          </p:nvPr>
        </p:nvGraphicFramePr>
        <p:xfrm>
          <a:off x="3842568" y="3397250"/>
          <a:ext cx="1233488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63280" imgH="253800" progId="Equation.DSMT4">
                  <p:embed/>
                </p:oleObj>
              </mc:Choice>
              <mc:Fallback>
                <p:oleObj name="Equation" r:id="rId8" imgW="863280" imgH="253800" progId="Equation.DSMT4">
                  <p:embed/>
                  <p:pic>
                    <p:nvPicPr>
                      <p:cNvPr id="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2568" y="3397250"/>
                        <a:ext cx="1233488" cy="373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44A19F8C-9308-46E8-95C1-036551061E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68284"/>
              </p:ext>
            </p:extLst>
          </p:nvPr>
        </p:nvGraphicFramePr>
        <p:xfrm>
          <a:off x="4067944" y="4227934"/>
          <a:ext cx="124142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76240" imgH="253800" progId="Equation.DSMT4">
                  <p:embed/>
                </p:oleObj>
              </mc:Choice>
              <mc:Fallback>
                <p:oleObj name="Equation" r:id="rId10" imgW="876240" imgH="25380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4227934"/>
                        <a:ext cx="1241425" cy="369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339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31EE751A-0E45-4D5A-A8A4-C4490680CBA7}"/>
              </a:ext>
            </a:extLst>
          </p:cNvPr>
          <p:cNvGrpSpPr/>
          <p:nvPr/>
        </p:nvGrpSpPr>
        <p:grpSpPr>
          <a:xfrm>
            <a:off x="251520" y="915566"/>
            <a:ext cx="4464496" cy="1800200"/>
            <a:chOff x="983432" y="764704"/>
            <a:chExt cx="4464496" cy="1800200"/>
          </a:xfrm>
        </p:grpSpPr>
        <p:sp>
          <p:nvSpPr>
            <p:cNvPr id="3" name="Retângulo 2">
              <a:extLst>
                <a:ext uri="{FF2B5EF4-FFF2-40B4-BE49-F238E27FC236}">
                  <a16:creationId xmlns:a16="http://schemas.microsoft.com/office/drawing/2014/main" id="{4F496DC8-C196-4FE4-BF71-3778EB678847}"/>
                </a:ext>
              </a:extLst>
            </p:cNvPr>
            <p:cNvSpPr/>
            <p:nvPr/>
          </p:nvSpPr>
          <p:spPr>
            <a:xfrm>
              <a:off x="1424724" y="1483623"/>
              <a:ext cx="1142884" cy="10812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9A4CEFA1-517B-465B-A357-DB15CF114C59}"/>
                </a:ext>
              </a:extLst>
            </p:cNvPr>
            <p:cNvSpPr/>
            <p:nvPr/>
          </p:nvSpPr>
          <p:spPr>
            <a:xfrm>
              <a:off x="2567608" y="1124744"/>
              <a:ext cx="2880320" cy="358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11D2ADDE-BC7C-4D28-A671-0D3D3F337470}"/>
                </a:ext>
              </a:extLst>
            </p:cNvPr>
            <p:cNvSpPr/>
            <p:nvPr/>
          </p:nvSpPr>
          <p:spPr>
            <a:xfrm>
              <a:off x="983432" y="1483623"/>
              <a:ext cx="441292" cy="10812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ABCC2F7D-B8D0-4895-ACF6-42DECDD73BC8}"/>
                </a:ext>
              </a:extLst>
            </p:cNvPr>
            <p:cNvSpPr/>
            <p:nvPr/>
          </p:nvSpPr>
          <p:spPr>
            <a:xfrm>
              <a:off x="2567608" y="764704"/>
              <a:ext cx="2880320" cy="3600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F1721A82-B339-4DFE-85B1-B8EA18D4BF81}"/>
                </a:ext>
              </a:extLst>
            </p:cNvPr>
            <p:cNvSpPr/>
            <p:nvPr/>
          </p:nvSpPr>
          <p:spPr>
            <a:xfrm>
              <a:off x="983432" y="764704"/>
              <a:ext cx="1584176" cy="7189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844DA5E9-9935-4D06-9947-59B0B4E13171}"/>
                </a:ext>
              </a:extLst>
            </p:cNvPr>
            <p:cNvSpPr/>
            <p:nvPr/>
          </p:nvSpPr>
          <p:spPr>
            <a:xfrm>
              <a:off x="983432" y="764704"/>
              <a:ext cx="4464496" cy="1800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" name="Conector reto 8">
              <a:extLst>
                <a:ext uri="{FF2B5EF4-FFF2-40B4-BE49-F238E27FC236}">
                  <a16:creationId xmlns:a16="http://schemas.microsoft.com/office/drawing/2014/main" id="{A8DAECD1-6992-4CAB-9E9A-926457B3C5AA}"/>
                </a:ext>
              </a:extLst>
            </p:cNvPr>
            <p:cNvCxnSpPr/>
            <p:nvPr/>
          </p:nvCxnSpPr>
          <p:spPr>
            <a:xfrm>
              <a:off x="2567608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>
              <a:extLst>
                <a:ext uri="{FF2B5EF4-FFF2-40B4-BE49-F238E27FC236}">
                  <a16:creationId xmlns:a16="http://schemas.microsoft.com/office/drawing/2014/main" id="{48B2DAD4-361D-4A19-80E0-3F44BAED3229}"/>
                </a:ext>
              </a:extLst>
            </p:cNvPr>
            <p:cNvCxnSpPr/>
            <p:nvPr/>
          </p:nvCxnSpPr>
          <p:spPr>
            <a:xfrm>
              <a:off x="2567608" y="1124744"/>
              <a:ext cx="28803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30C7A981-F32B-4FC1-93D2-1E01022BEF00}"/>
                </a:ext>
              </a:extLst>
            </p:cNvPr>
            <p:cNvSpPr txBox="1"/>
            <p:nvPr/>
          </p:nvSpPr>
          <p:spPr>
            <a:xfrm>
              <a:off x="3719736" y="765865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J2</a:t>
              </a:r>
            </a:p>
          </p:txBody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B03CED7E-04E6-4245-8340-AD0F7D08FF5B}"/>
                </a:ext>
              </a:extLst>
            </p:cNvPr>
            <p:cNvSpPr txBox="1"/>
            <p:nvPr/>
          </p:nvSpPr>
          <p:spPr>
            <a:xfrm>
              <a:off x="983432" y="1701969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J1</a:t>
              </a:r>
            </a:p>
          </p:txBody>
        </p:sp>
        <p:cxnSp>
          <p:nvCxnSpPr>
            <p:cNvPr id="13" name="Conector reto 12">
              <a:extLst>
                <a:ext uri="{FF2B5EF4-FFF2-40B4-BE49-F238E27FC236}">
                  <a16:creationId xmlns:a16="http://schemas.microsoft.com/office/drawing/2014/main" id="{FFEAEF95-2BAC-4D21-B07E-10EBDAB20CDF}"/>
                </a:ext>
              </a:extLst>
            </p:cNvPr>
            <p:cNvCxnSpPr/>
            <p:nvPr/>
          </p:nvCxnSpPr>
          <p:spPr>
            <a:xfrm>
              <a:off x="1415481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id="{57D6E4F6-D11D-48CC-9D52-648E47DC7AD0}"/>
                </a:ext>
              </a:extLst>
            </p:cNvPr>
            <p:cNvCxnSpPr/>
            <p:nvPr/>
          </p:nvCxnSpPr>
          <p:spPr>
            <a:xfrm>
              <a:off x="983432" y="1484784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>
              <a:extLst>
                <a:ext uri="{FF2B5EF4-FFF2-40B4-BE49-F238E27FC236}">
                  <a16:creationId xmlns:a16="http://schemas.microsoft.com/office/drawing/2014/main" id="{431EE311-8BAC-4670-A546-01B9CEED9461}"/>
                </a:ext>
              </a:extLst>
            </p:cNvPr>
            <p:cNvCxnSpPr/>
            <p:nvPr/>
          </p:nvCxnSpPr>
          <p:spPr>
            <a:xfrm>
              <a:off x="1415481" y="1988840"/>
              <a:ext cx="403244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>
              <a:extLst>
                <a:ext uri="{FF2B5EF4-FFF2-40B4-BE49-F238E27FC236}">
                  <a16:creationId xmlns:a16="http://schemas.microsoft.com/office/drawing/2014/main" id="{EF78AB61-98BD-4B88-B493-6B4A81598F75}"/>
                </a:ext>
              </a:extLst>
            </p:cNvPr>
            <p:cNvCxnSpPr/>
            <p:nvPr/>
          </p:nvCxnSpPr>
          <p:spPr>
            <a:xfrm>
              <a:off x="3935760" y="1124744"/>
              <a:ext cx="0" cy="14401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ADF289FB-0A05-4B54-AE7D-619602C00B2F}"/>
                </a:ext>
              </a:extLst>
            </p:cNvPr>
            <p:cNvSpPr txBox="1"/>
            <p:nvPr/>
          </p:nvSpPr>
          <p:spPr>
            <a:xfrm>
              <a:off x="2207568" y="1557953"/>
              <a:ext cx="50405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698669DA-76B7-42BF-8159-DB4854EBE898}"/>
                </a:ext>
              </a:extLst>
            </p:cNvPr>
            <p:cNvSpPr txBox="1"/>
            <p:nvPr/>
          </p:nvSpPr>
          <p:spPr>
            <a:xfrm>
              <a:off x="2207568" y="2062009"/>
              <a:ext cx="50405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165055BF-AA29-48F6-9921-8C7761612DBF}"/>
                </a:ext>
              </a:extLst>
            </p:cNvPr>
            <p:cNvSpPr txBox="1"/>
            <p:nvPr/>
          </p:nvSpPr>
          <p:spPr>
            <a:xfrm>
              <a:off x="3431704" y="1125905"/>
              <a:ext cx="50405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DA20D702-45C2-4EA9-8606-A3511454E9F0}"/>
                </a:ext>
              </a:extLst>
            </p:cNvPr>
            <p:cNvSpPr txBox="1"/>
            <p:nvPr/>
          </p:nvSpPr>
          <p:spPr>
            <a:xfrm>
              <a:off x="4151784" y="1125905"/>
              <a:ext cx="50405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A593AE90-64AB-4E87-9C48-482A4953E638}"/>
                </a:ext>
              </a:extLst>
            </p:cNvPr>
            <p:cNvSpPr txBox="1"/>
            <p:nvPr/>
          </p:nvSpPr>
          <p:spPr>
            <a:xfrm>
              <a:off x="2783632" y="1556792"/>
              <a:ext cx="122413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( 3 , 2 )</a:t>
              </a:r>
            </a:p>
          </p:txBody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73AA6341-9CE5-48F2-A97C-9BE41581045F}"/>
                </a:ext>
              </a:extLst>
            </p:cNvPr>
            <p:cNvSpPr txBox="1"/>
            <p:nvPr/>
          </p:nvSpPr>
          <p:spPr>
            <a:xfrm>
              <a:off x="2783632" y="2062009"/>
              <a:ext cx="122413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0 )</a:t>
              </a:r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382890A8-5D9A-4CC2-9768-20CE31F36615}"/>
                </a:ext>
              </a:extLst>
            </p:cNvPr>
            <p:cNvSpPr txBox="1"/>
            <p:nvPr/>
          </p:nvSpPr>
          <p:spPr>
            <a:xfrm>
              <a:off x="4151784" y="1556792"/>
              <a:ext cx="122413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0 )</a:t>
              </a: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8835D732-22E8-43CC-965E-F5BC4629025E}"/>
                </a:ext>
              </a:extLst>
            </p:cNvPr>
            <p:cNvSpPr txBox="1"/>
            <p:nvPr/>
          </p:nvSpPr>
          <p:spPr>
            <a:xfrm>
              <a:off x="4151784" y="2062009"/>
              <a:ext cx="122413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( 2 , 3 )</a:t>
              </a:r>
            </a:p>
          </p:txBody>
        </p:sp>
      </p:grp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EE77F135-0FF5-4F9F-8C0E-359079CF903B}"/>
              </a:ext>
            </a:extLst>
          </p:cNvPr>
          <p:cNvGrpSpPr/>
          <p:nvPr/>
        </p:nvGrpSpPr>
        <p:grpSpPr>
          <a:xfrm>
            <a:off x="683568" y="1196752"/>
            <a:ext cx="4023204" cy="1397028"/>
            <a:chOff x="6249260" y="1052736"/>
            <a:chExt cx="4023204" cy="1397028"/>
          </a:xfrm>
        </p:grpSpPr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8ED2E5A1-1646-4449-B6FA-29ABB14DAF05}"/>
                </a:ext>
              </a:extLst>
            </p:cNvPr>
            <p:cNvSpPr txBox="1"/>
            <p:nvPr/>
          </p:nvSpPr>
          <p:spPr>
            <a:xfrm>
              <a:off x="6483557" y="1484784"/>
              <a:ext cx="338591" cy="442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a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374BF940-B305-4F3C-9052-133C87459D56}"/>
                </a:ext>
              </a:extLst>
            </p:cNvPr>
            <p:cNvSpPr txBox="1"/>
            <p:nvPr/>
          </p:nvSpPr>
          <p:spPr>
            <a:xfrm>
              <a:off x="6249260" y="2018877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(1-a)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5FC6E2F9-F566-4A0F-8401-B624A76A93CC}"/>
                </a:ext>
              </a:extLst>
            </p:cNvPr>
            <p:cNvSpPr txBox="1"/>
            <p:nvPr/>
          </p:nvSpPr>
          <p:spPr>
            <a:xfrm>
              <a:off x="7536160" y="1052736"/>
              <a:ext cx="3250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b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7AF49BB0-780E-40BD-858F-EF70CEB0902B}"/>
                </a:ext>
              </a:extLst>
            </p:cNvPr>
            <p:cNvSpPr txBox="1"/>
            <p:nvPr/>
          </p:nvSpPr>
          <p:spPr>
            <a:xfrm>
              <a:off x="9388149" y="1053897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(1-b)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</p:grp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71F1792C-29FC-4A21-974F-E98435D6CAD5}"/>
              </a:ext>
            </a:extLst>
          </p:cNvPr>
          <p:cNvSpPr txBox="1"/>
          <p:nvPr/>
        </p:nvSpPr>
        <p:spPr>
          <a:xfrm>
            <a:off x="107504" y="51470"/>
            <a:ext cx="8928992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1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pt-BR" sz="2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equilíbrio de Nash em estratégias mistas para este jogo é para Ela (</a:t>
            </a:r>
            <a:r>
              <a:rPr lang="pt-BR" sz="21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Shopping</a:t>
            </a:r>
            <a:r>
              <a:rPr lang="pt-BR" sz="2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3/5; Futebol: 2/5) e para Ele (</a:t>
            </a:r>
            <a:r>
              <a:rPr lang="pt-BR" sz="21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Shopping</a:t>
            </a:r>
            <a:r>
              <a:rPr lang="pt-BR" sz="2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2/5; Futebol: 3/5).</a:t>
            </a:r>
          </a:p>
          <a:p>
            <a:pPr algn="just"/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1086DDE0-16B2-4147-B5AC-2B32920AB7A3}"/>
              </a:ext>
            </a:extLst>
          </p:cNvPr>
          <p:cNvSpPr txBox="1"/>
          <p:nvPr/>
        </p:nvSpPr>
        <p:spPr>
          <a:xfrm>
            <a:off x="8388424" y="428060"/>
            <a:ext cx="36004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pt-BR" sz="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18EFC132-C07A-4675-AB8B-6D80C6488508}"/>
              </a:ext>
            </a:extLst>
          </p:cNvPr>
          <p:cNvSpPr txBox="1"/>
          <p:nvPr/>
        </p:nvSpPr>
        <p:spPr>
          <a:xfrm>
            <a:off x="47328" y="2931790"/>
            <a:ext cx="89891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Em vez de jogar puramente A ou B, os jogadores podem “misturar” as estratégias → selecionam uma distribuição de probabilidade buscando a maximização do </a:t>
            </a:r>
            <a:r>
              <a:rPr lang="pt-BR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payoff</a:t>
            </a: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esperado.</a:t>
            </a:r>
          </a:p>
        </p:txBody>
      </p:sp>
    </p:spTree>
    <p:extLst>
      <p:ext uri="{BB962C8B-B14F-4D97-AF65-F5344CB8AC3E}">
        <p14:creationId xmlns:p14="http://schemas.microsoft.com/office/powerpoint/2010/main" val="105861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5D336FE-F49C-43D9-87EB-8C566934BDA6}"/>
              </a:ext>
            </a:extLst>
          </p:cNvPr>
          <p:cNvSpPr/>
          <p:nvPr/>
        </p:nvSpPr>
        <p:spPr>
          <a:xfrm>
            <a:off x="4067944" y="3303413"/>
            <a:ext cx="1152128" cy="8381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" name="Object 6">
            <a:extLst>
              <a:ext uri="{FF2B5EF4-FFF2-40B4-BE49-F238E27FC236}">
                <a16:creationId xmlns:a16="http://schemas.microsoft.com/office/drawing/2014/main" id="{88AF4E16-C236-40F5-95EC-479FFFC7AF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418770"/>
              </p:ext>
            </p:extLst>
          </p:nvPr>
        </p:nvGraphicFramePr>
        <p:xfrm>
          <a:off x="156668" y="195487"/>
          <a:ext cx="1624896" cy="514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72840" imgH="241200" progId="Equation.DSMT4">
                  <p:embed/>
                </p:oleObj>
              </mc:Choice>
              <mc:Fallback>
                <p:oleObj name="Equation" r:id="rId2" imgW="672840" imgH="241200" progId="Equation.DSMT4">
                  <p:embed/>
                  <p:pic>
                    <p:nvPicPr>
                      <p:cNvPr id="3" name="Object 6">
                        <a:extLst>
                          <a:ext uri="{FF2B5EF4-FFF2-40B4-BE49-F238E27FC236}">
                            <a16:creationId xmlns:a16="http://schemas.microsoft.com/office/drawing/2014/main" id="{F3499BBF-80AA-4D60-9244-8E0C1ED6EB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68" y="195487"/>
                        <a:ext cx="1624896" cy="5146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7FEF77F4-00A9-4EEE-9C6E-4D4AFFFDB2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259569"/>
              </p:ext>
            </p:extLst>
          </p:nvPr>
        </p:nvGraphicFramePr>
        <p:xfrm>
          <a:off x="203846" y="859062"/>
          <a:ext cx="7967110" cy="542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01920" imgH="253800" progId="Equation.DSMT4">
                  <p:embed/>
                </p:oleObj>
              </mc:Choice>
              <mc:Fallback>
                <p:oleObj name="Equation" r:id="rId4" imgW="3301920" imgH="253800" progId="Equation.DSMT4">
                  <p:embed/>
                  <p:pic>
                    <p:nvPicPr>
                      <p:cNvPr id="4" name="Object 6">
                        <a:extLst>
                          <a:ext uri="{FF2B5EF4-FFF2-40B4-BE49-F238E27FC236}">
                            <a16:creationId xmlns:a16="http://schemas.microsoft.com/office/drawing/2014/main" id="{756C90C4-A73A-40B8-B1B5-FCA786D6C7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46" y="859062"/>
                        <a:ext cx="7967110" cy="5423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A824CB26-D590-4977-838F-E52CC95452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586799"/>
              </p:ext>
            </p:extLst>
          </p:nvPr>
        </p:nvGraphicFramePr>
        <p:xfrm>
          <a:off x="107505" y="3302620"/>
          <a:ext cx="5026943" cy="841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82600" imgH="393480" progId="Equation.DSMT4">
                  <p:embed/>
                </p:oleObj>
              </mc:Choice>
              <mc:Fallback>
                <p:oleObj name="Equation" r:id="rId6" imgW="2082600" imgH="393480" progId="Equation.DSMT4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1D7747E0-BB1F-4BA5-AEE2-7C4BAC0DC3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5" y="3302620"/>
                        <a:ext cx="5026943" cy="8418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C9545F3F-B0E9-4C45-AD4F-143BFEEDD3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354065"/>
              </p:ext>
            </p:extLst>
          </p:nvPr>
        </p:nvGraphicFramePr>
        <p:xfrm>
          <a:off x="178892" y="1687737"/>
          <a:ext cx="8857604" cy="542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70200" imgH="253800" progId="Equation.DSMT4">
                  <p:embed/>
                </p:oleObj>
              </mc:Choice>
              <mc:Fallback>
                <p:oleObj name="Equation" r:id="rId8" imgW="3670200" imgH="253800" progId="Equation.DSMT4">
                  <p:embed/>
                  <p:pic>
                    <p:nvPicPr>
                      <p:cNvPr id="6" name="Object 6">
                        <a:extLst>
                          <a:ext uri="{FF2B5EF4-FFF2-40B4-BE49-F238E27FC236}">
                            <a16:creationId xmlns:a16="http://schemas.microsoft.com/office/drawing/2014/main" id="{A7178F66-F5C9-4D85-8636-43337DE0AD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892" y="1687737"/>
                        <a:ext cx="8857604" cy="5423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5CBAF3D-E894-4C1C-BAAE-CC414CABD7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646407"/>
              </p:ext>
            </p:extLst>
          </p:nvPr>
        </p:nvGraphicFramePr>
        <p:xfrm>
          <a:off x="178893" y="2514007"/>
          <a:ext cx="3861367" cy="488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00200" imgH="228600" progId="Equation.DSMT4">
                  <p:embed/>
                </p:oleObj>
              </mc:Choice>
              <mc:Fallback>
                <p:oleObj name="Equation" r:id="rId10" imgW="1600200" imgH="2286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DC141B7-D15D-410F-9BCC-58A273248E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893" y="2514007"/>
                        <a:ext cx="3861367" cy="488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A2F145F3-7B2B-45C7-B014-911E54488D2C}"/>
              </a:ext>
            </a:extLst>
          </p:cNvPr>
          <p:cNvSpPr txBox="1"/>
          <p:nvPr/>
        </p:nvSpPr>
        <p:spPr>
          <a:xfrm>
            <a:off x="4067944" y="4373111"/>
            <a:ext cx="4653111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joga 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com probabilidade de 2/5.</a:t>
            </a:r>
          </a:p>
        </p:txBody>
      </p:sp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02EA293F-3D51-4E48-BB3A-B7AE867996CA}"/>
              </a:ext>
            </a:extLst>
          </p:cNvPr>
          <p:cNvCxnSpPr>
            <a:cxnSpLocks/>
          </p:cNvCxnSpPr>
          <p:nvPr/>
        </p:nvCxnSpPr>
        <p:spPr>
          <a:xfrm>
            <a:off x="4644008" y="4155926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06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92C1B77-F2FA-47CE-9141-FAFD24861C04}"/>
              </a:ext>
            </a:extLst>
          </p:cNvPr>
          <p:cNvSpPr/>
          <p:nvPr/>
        </p:nvSpPr>
        <p:spPr>
          <a:xfrm>
            <a:off x="4139952" y="3158836"/>
            <a:ext cx="1152128" cy="9642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B21B8E3-7DFE-417E-B29C-7CBA84806819}"/>
              </a:ext>
            </a:extLst>
          </p:cNvPr>
          <p:cNvSpPr txBox="1"/>
          <p:nvPr/>
        </p:nvSpPr>
        <p:spPr>
          <a:xfrm>
            <a:off x="4139952" y="4301103"/>
            <a:ext cx="4653111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joga 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com probabilidade de 3/5.</a:t>
            </a:r>
          </a:p>
        </p:txBody>
      </p: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7B3A8B02-39D3-42FE-9911-FDD847E48902}"/>
              </a:ext>
            </a:extLst>
          </p:cNvPr>
          <p:cNvCxnSpPr>
            <a:cxnSpLocks/>
          </p:cNvCxnSpPr>
          <p:nvPr/>
        </p:nvCxnSpPr>
        <p:spPr>
          <a:xfrm>
            <a:off x="4644008" y="4123039"/>
            <a:ext cx="0" cy="1769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F8593A74-C80A-4029-A980-E79DFB718D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450138"/>
              </p:ext>
            </p:extLst>
          </p:nvPr>
        </p:nvGraphicFramePr>
        <p:xfrm>
          <a:off x="107505" y="123479"/>
          <a:ext cx="1690650" cy="531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98400" imgH="241200" progId="Equation.DSMT4">
                  <p:embed/>
                </p:oleObj>
              </mc:Choice>
              <mc:Fallback>
                <p:oleObj name="Equation" r:id="rId2" imgW="698400" imgH="241200" progId="Equation.DSMT4">
                  <p:embed/>
                  <p:pic>
                    <p:nvPicPr>
                      <p:cNvPr id="28" name="Object 6">
                        <a:extLst>
                          <a:ext uri="{FF2B5EF4-FFF2-40B4-BE49-F238E27FC236}">
                            <a16:creationId xmlns:a16="http://schemas.microsoft.com/office/drawing/2014/main" id="{FD40BB07-B3EA-4AF3-AF8F-CD2D345A75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5" y="123479"/>
                        <a:ext cx="1690650" cy="5313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BF5B4413-83CD-4B3C-81EE-2A5E37D3EF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977817"/>
              </p:ext>
            </p:extLst>
          </p:nvPr>
        </p:nvGraphicFramePr>
        <p:xfrm>
          <a:off x="174180" y="787053"/>
          <a:ext cx="8018402" cy="559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14520" imgH="253800" progId="Equation.DSMT4">
                  <p:embed/>
                </p:oleObj>
              </mc:Choice>
              <mc:Fallback>
                <p:oleObj name="Equation" r:id="rId4" imgW="3314520" imgH="253800" progId="Equation.DSMT4">
                  <p:embed/>
                  <p:pic>
                    <p:nvPicPr>
                      <p:cNvPr id="29" name="Object 6">
                        <a:extLst>
                          <a:ext uri="{FF2B5EF4-FFF2-40B4-BE49-F238E27FC236}">
                            <a16:creationId xmlns:a16="http://schemas.microsoft.com/office/drawing/2014/main" id="{5441C064-9E93-44C9-9A85-3F3ACBADBC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80" y="787053"/>
                        <a:ext cx="8018402" cy="5599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DF47F6D-8CAE-4E13-A530-01FA766BA6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948353"/>
              </p:ext>
            </p:extLst>
          </p:nvPr>
        </p:nvGraphicFramePr>
        <p:xfrm>
          <a:off x="115441" y="3198466"/>
          <a:ext cx="5009097" cy="925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70000" imgH="419040" progId="Equation.DSMT4">
                  <p:embed/>
                </p:oleObj>
              </mc:Choice>
              <mc:Fallback>
                <p:oleObj name="Equation" r:id="rId6" imgW="2070000" imgH="419040" progId="Equation.DSMT4">
                  <p:embed/>
                  <p:pic>
                    <p:nvPicPr>
                      <p:cNvPr id="30" name="Object 6">
                        <a:extLst>
                          <a:ext uri="{FF2B5EF4-FFF2-40B4-BE49-F238E27FC236}">
                            <a16:creationId xmlns:a16="http://schemas.microsoft.com/office/drawing/2014/main" id="{00B1B9FC-3E54-4F01-BF04-77D4447955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41" y="3198466"/>
                        <a:ext cx="5009097" cy="925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>
            <a:extLst>
              <a:ext uri="{FF2B5EF4-FFF2-40B4-BE49-F238E27FC236}">
                <a16:creationId xmlns:a16="http://schemas.microsoft.com/office/drawing/2014/main" id="{86F3C6E2-F55E-4546-AC55-D4C56C1C3F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582241"/>
              </p:ext>
            </p:extLst>
          </p:nvPr>
        </p:nvGraphicFramePr>
        <p:xfrm>
          <a:off x="186879" y="1615728"/>
          <a:ext cx="8849617" cy="559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57600" imgH="253800" progId="Equation.DSMT4">
                  <p:embed/>
                </p:oleObj>
              </mc:Choice>
              <mc:Fallback>
                <p:oleObj name="Equation" r:id="rId8" imgW="3657600" imgH="253800" progId="Equation.DSMT4">
                  <p:embed/>
                  <p:pic>
                    <p:nvPicPr>
                      <p:cNvPr id="31" name="Object 6">
                        <a:extLst>
                          <a:ext uri="{FF2B5EF4-FFF2-40B4-BE49-F238E27FC236}">
                            <a16:creationId xmlns:a16="http://schemas.microsoft.com/office/drawing/2014/main" id="{FC2FF4A9-97A3-451E-A8F6-104B97252E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79" y="1615728"/>
                        <a:ext cx="8849617" cy="5599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>
            <a:extLst>
              <a:ext uri="{FF2B5EF4-FFF2-40B4-BE49-F238E27FC236}">
                <a16:creationId xmlns:a16="http://schemas.microsoft.com/office/drawing/2014/main" id="{37E2B290-A1A1-445D-AC55-32AB5D7B8A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139188"/>
              </p:ext>
            </p:extLst>
          </p:nvPr>
        </p:nvGraphicFramePr>
        <p:xfrm>
          <a:off x="186880" y="2441228"/>
          <a:ext cx="3840521" cy="504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87240" imgH="228600" progId="Equation.DSMT4">
                  <p:embed/>
                </p:oleObj>
              </mc:Choice>
              <mc:Fallback>
                <p:oleObj name="Equation" r:id="rId10" imgW="1587240" imgH="228600" progId="Equation.DSMT4">
                  <p:embed/>
                  <p:pic>
                    <p:nvPicPr>
                      <p:cNvPr id="32" name="Object 6">
                        <a:extLst>
                          <a:ext uri="{FF2B5EF4-FFF2-40B4-BE49-F238E27FC236}">
                            <a16:creationId xmlns:a16="http://schemas.microsoft.com/office/drawing/2014/main" id="{6C7AA0CC-BAD5-4962-9958-F0EF3BA204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80" y="2441228"/>
                        <a:ext cx="3840521" cy="504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962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6839CED-8F03-4FAD-86B3-38F2D28CA266}"/>
              </a:ext>
            </a:extLst>
          </p:cNvPr>
          <p:cNvSpPr/>
          <p:nvPr/>
        </p:nvSpPr>
        <p:spPr>
          <a:xfrm>
            <a:off x="35496" y="1203598"/>
            <a:ext cx="9053565" cy="38164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2F9BECC-4D33-4390-A22C-E28F4DFABAF6}"/>
              </a:ext>
            </a:extLst>
          </p:cNvPr>
          <p:cNvSpPr txBox="1"/>
          <p:nvPr/>
        </p:nvSpPr>
        <p:spPr>
          <a:xfrm>
            <a:off x="107504" y="-12119"/>
            <a:ext cx="8928992" cy="121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pt-BR" sz="2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ao invés deste jogo simultâneo, Ele e Ela jogassem um jogo sequencial em que Ela fosse a primeira a jogar, a solução do jogo seria </a:t>
            </a:r>
            <a:r>
              <a:rPr lang="pt-BR" sz="21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invariavelmente</a:t>
            </a:r>
            <a:r>
              <a:rPr lang="pt-BR" sz="2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pt-BR" sz="21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Shopping</a:t>
            </a:r>
            <a:r>
              <a:rPr lang="pt-BR" sz="2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1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Shopping</a:t>
            </a:r>
            <a:r>
              <a:rPr lang="pt-BR" sz="2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}.</a:t>
            </a:r>
          </a:p>
          <a:p>
            <a:pPr algn="just"/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6B0A8DDE-97C5-4D00-9D5F-99781F98747B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1908030" y="1920648"/>
            <a:ext cx="1288068" cy="844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A94F1AC3-D7EF-4805-9871-213088112B70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933267" y="1866247"/>
            <a:ext cx="1327981" cy="993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18CC3CD9-73C7-47DC-8D26-F2F97D438B93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607982" y="3337755"/>
            <a:ext cx="1327981" cy="5880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491A7D25-880A-4B08-BF28-A719452D7D43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2122129" y="3475484"/>
            <a:ext cx="1327981" cy="3126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282382C6-9432-49C0-BBB2-DBD8A2EA3EBA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760895" y="3382505"/>
            <a:ext cx="1327981" cy="5880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C0A35134-A4D1-488E-A9FB-3DD179E77DA5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275041" y="3520234"/>
            <a:ext cx="1327981" cy="31263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7D8FC92-63E6-41A8-AA27-CBE978B3412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905905" y="2912045"/>
            <a:ext cx="79824" cy="111535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E1CA700-F331-409D-8A5F-1738F34EED9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77407" y="2956794"/>
            <a:ext cx="79824" cy="111535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57ACA8-D7BE-402F-8E6D-A1584117FC5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29487" y="4265423"/>
            <a:ext cx="79824" cy="111535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BA8DA9C-EE2F-45CE-B227-D54A7B9478C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584819" y="4272680"/>
            <a:ext cx="79824" cy="111535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7F467EF-8A23-4BBB-9AD5-DD3EDD39195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94229" y="4318639"/>
            <a:ext cx="79824" cy="111535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FE255E2-7C07-4F35-A700-6F492CC196E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6181" y="4311383"/>
            <a:ext cx="79824" cy="111535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0EFD9FB-4C43-4B6A-8CEC-0A1E0C4F75F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76152" y="1623975"/>
            <a:ext cx="79824" cy="111535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6796118C-A9E9-4B5E-8C79-D7379FE9F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273" y="1266314"/>
            <a:ext cx="99009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800" b="1" dirty="0"/>
              <a:t>J</a:t>
            </a:r>
            <a:r>
              <a:rPr lang="pt-BR" altLang="pt-BR" sz="1400" b="1" dirty="0"/>
              <a:t>1</a:t>
            </a:r>
            <a:r>
              <a:rPr lang="pt-BR" altLang="pt-BR" sz="1800" b="1" dirty="0"/>
              <a:t> - Ela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C3485A9D-1B3B-4BC0-A1EE-A9FEDB0D3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8562" y="2778482"/>
            <a:ext cx="992580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800" b="1" dirty="0"/>
              <a:t>J</a:t>
            </a:r>
            <a:r>
              <a:rPr lang="pt-BR" altLang="pt-BR" sz="1400" b="1" dirty="0"/>
              <a:t>2</a:t>
            </a:r>
            <a:r>
              <a:rPr lang="pt-BR" altLang="pt-BR" sz="1800" b="1" dirty="0"/>
              <a:t> - Ele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FACB8E08-4D0E-472E-ACCB-112B810E4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982" y="1923678"/>
            <a:ext cx="325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800" b="1" dirty="0"/>
              <a:t>F</a:t>
            </a: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41C26D79-B93C-433A-BEA5-CD64B5ADA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323" y="1923678"/>
            <a:ext cx="3385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800" b="1" dirty="0"/>
              <a:t>S</a:t>
            </a:r>
          </a:p>
        </p:txBody>
      </p:sp>
      <p:sp>
        <p:nvSpPr>
          <p:cNvPr id="21" name="Oval 23">
            <a:extLst>
              <a:ext uri="{FF2B5EF4-FFF2-40B4-BE49-F238E27FC236}">
                <a16:creationId xmlns:a16="http://schemas.microsoft.com/office/drawing/2014/main" id="{F7011E0F-7D23-4B9A-A4DB-D4D87C7B521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84090" y="4298079"/>
            <a:ext cx="79824" cy="111535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2" name="Oval 24">
            <a:extLst>
              <a:ext uri="{FF2B5EF4-FFF2-40B4-BE49-F238E27FC236}">
                <a16:creationId xmlns:a16="http://schemas.microsoft.com/office/drawing/2014/main" id="{AB3B32A5-5874-493E-9705-BAFBFFEDCE0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39422" y="4305336"/>
            <a:ext cx="79824" cy="111535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9EEBB39B-4AEE-4DA3-98BC-65C143248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42" y="4443958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pt-BR" sz="1800" b="1" dirty="0"/>
              <a:t>(3 , 2)</a:t>
            </a:r>
            <a:endParaRPr lang="pt-BR" altLang="pt-BR" sz="1800" dirty="0"/>
          </a:p>
        </p:txBody>
      </p: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701BE489-B762-487B-AB16-D2380DFE895B}"/>
              </a:ext>
            </a:extLst>
          </p:cNvPr>
          <p:cNvCxnSpPr>
            <a:cxnSpLocks/>
          </p:cNvCxnSpPr>
          <p:nvPr/>
        </p:nvCxnSpPr>
        <p:spPr>
          <a:xfrm flipH="1">
            <a:off x="874800" y="3216522"/>
            <a:ext cx="246270" cy="106475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7E0F1084-5077-4123-BCB0-858380C6C998}"/>
              </a:ext>
            </a:extLst>
          </p:cNvPr>
          <p:cNvCxnSpPr>
            <a:cxnSpLocks/>
          </p:cNvCxnSpPr>
          <p:nvPr/>
        </p:nvCxnSpPr>
        <p:spPr>
          <a:xfrm flipH="1">
            <a:off x="1235758" y="1923151"/>
            <a:ext cx="787394" cy="1055231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17">
            <a:extLst>
              <a:ext uri="{FF2B5EF4-FFF2-40B4-BE49-F238E27FC236}">
                <a16:creationId xmlns:a16="http://schemas.microsoft.com/office/drawing/2014/main" id="{55B82994-9486-4103-B133-39A42C513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10" y="2787774"/>
            <a:ext cx="992580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800" b="1" dirty="0"/>
              <a:t>J</a:t>
            </a:r>
            <a:r>
              <a:rPr lang="pt-BR" altLang="pt-BR" sz="1400" b="1" dirty="0"/>
              <a:t>2</a:t>
            </a:r>
            <a:r>
              <a:rPr lang="pt-BR" altLang="pt-BR" sz="1800" b="1" dirty="0"/>
              <a:t> - Ele</a:t>
            </a:r>
          </a:p>
        </p:txBody>
      </p:sp>
      <p:sp>
        <p:nvSpPr>
          <p:cNvPr id="27" name="Text Box 19">
            <a:extLst>
              <a:ext uri="{FF2B5EF4-FFF2-40B4-BE49-F238E27FC236}">
                <a16:creationId xmlns:a16="http://schemas.microsoft.com/office/drawing/2014/main" id="{F63C2448-BF04-4CA4-98E0-C61FFA1D6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171" y="3498562"/>
            <a:ext cx="325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800" b="1" dirty="0"/>
              <a:t>F</a:t>
            </a:r>
          </a:p>
        </p:txBody>
      </p:sp>
      <p:sp>
        <p:nvSpPr>
          <p:cNvPr id="28" name="Text Box 20">
            <a:extLst>
              <a:ext uri="{FF2B5EF4-FFF2-40B4-BE49-F238E27FC236}">
                <a16:creationId xmlns:a16="http://schemas.microsoft.com/office/drawing/2014/main" id="{DDCEC7B3-55F1-4D35-AA43-D9EC8627B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43" y="3498562"/>
            <a:ext cx="3385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800" b="1" dirty="0"/>
              <a:t>S</a:t>
            </a:r>
          </a:p>
        </p:txBody>
      </p:sp>
      <p:sp>
        <p:nvSpPr>
          <p:cNvPr id="29" name="Text Box 19">
            <a:extLst>
              <a:ext uri="{FF2B5EF4-FFF2-40B4-BE49-F238E27FC236}">
                <a16:creationId xmlns:a16="http://schemas.microsoft.com/office/drawing/2014/main" id="{1A0DA198-3B52-4401-A76B-CCF4EDF65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7379" y="3507854"/>
            <a:ext cx="325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800" b="1" dirty="0"/>
              <a:t>F</a:t>
            </a:r>
          </a:p>
        </p:txBody>
      </p:sp>
      <p:sp>
        <p:nvSpPr>
          <p:cNvPr id="30" name="Text Box 20">
            <a:extLst>
              <a:ext uri="{FF2B5EF4-FFF2-40B4-BE49-F238E27FC236}">
                <a16:creationId xmlns:a16="http://schemas.microsoft.com/office/drawing/2014/main" id="{C13CAB82-027B-43DC-B6CF-5543B4111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443" y="3507854"/>
            <a:ext cx="3385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1800" b="1" dirty="0"/>
              <a:t>S</a:t>
            </a:r>
          </a:p>
        </p:txBody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4F75C1BE-8122-454E-94D4-DA3B98975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547" y="4443958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pt-BR" sz="1800" b="1" dirty="0"/>
              <a:t>(0 , 0)</a:t>
            </a:r>
            <a:endParaRPr lang="pt-BR" altLang="pt-BR" sz="1800" dirty="0"/>
          </a:p>
        </p:txBody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8B0CF372-5A97-4E52-A454-1FF183109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2950" y="4443958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pt-BR" sz="1800" b="1" dirty="0"/>
              <a:t>(0 , 0)</a:t>
            </a:r>
            <a:endParaRPr lang="pt-BR" altLang="pt-BR" sz="1800" dirty="0"/>
          </a:p>
        </p:txBody>
      </p:sp>
      <p:sp>
        <p:nvSpPr>
          <p:cNvPr id="33" name="Rectangle 27">
            <a:extLst>
              <a:ext uri="{FF2B5EF4-FFF2-40B4-BE49-F238E27FC236}">
                <a16:creationId xmlns:a16="http://schemas.microsoft.com/office/drawing/2014/main" id="{38197E26-FD8A-47D6-A0AF-E73990A25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755" y="4443958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pt-BR" sz="1800" b="1" dirty="0"/>
              <a:t>(2 , 3)</a:t>
            </a:r>
            <a:endParaRPr lang="pt-BR" altLang="pt-BR" sz="1800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C6ADCB3D-3DCA-47B0-BC22-A2001213ADE8}"/>
              </a:ext>
            </a:extLst>
          </p:cNvPr>
          <p:cNvSpPr txBox="1"/>
          <p:nvPr/>
        </p:nvSpPr>
        <p:spPr>
          <a:xfrm>
            <a:off x="4123542" y="3147814"/>
            <a:ext cx="4888160" cy="18004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Se Ela escolhe S ele escolhe 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Ela escolhe F ele escolhe F.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6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Ela escolhe primeiro → Escolherá jogar S para que Ele jogue S.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 ENPS = (3,2) = (S,S).</a:t>
            </a:r>
          </a:p>
        </p:txBody>
      </p:sp>
      <p:cxnSp>
        <p:nvCxnSpPr>
          <p:cNvPr id="35" name="Conector de Seta Reta 34">
            <a:extLst>
              <a:ext uri="{FF2B5EF4-FFF2-40B4-BE49-F238E27FC236}">
                <a16:creationId xmlns:a16="http://schemas.microsoft.com/office/drawing/2014/main" id="{59617F59-3F1E-4A30-8584-16A5B1E68F0C}"/>
              </a:ext>
            </a:extLst>
          </p:cNvPr>
          <p:cNvCxnSpPr>
            <a:cxnSpLocks/>
          </p:cNvCxnSpPr>
          <p:nvPr/>
        </p:nvCxnSpPr>
        <p:spPr>
          <a:xfrm>
            <a:off x="2170942" y="1923678"/>
            <a:ext cx="655220" cy="10133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id="{DCFC83F4-5B87-4B76-9935-75E66D8DB747}"/>
              </a:ext>
            </a:extLst>
          </p:cNvPr>
          <p:cNvCxnSpPr>
            <a:cxnSpLocks/>
          </p:cNvCxnSpPr>
          <p:nvPr/>
        </p:nvCxnSpPr>
        <p:spPr>
          <a:xfrm>
            <a:off x="2963030" y="3147814"/>
            <a:ext cx="478857" cy="109259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61ED3154-FE1D-4243-B3EA-C9B28AEB2BD3}"/>
              </a:ext>
            </a:extLst>
          </p:cNvPr>
          <p:cNvSpPr txBox="1"/>
          <p:nvPr/>
        </p:nvSpPr>
        <p:spPr>
          <a:xfrm>
            <a:off x="5004048" y="716092"/>
            <a:ext cx="36004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pt-BR" sz="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688F6EA3-237D-47F1-B20E-75901ABCD5BE}"/>
              </a:ext>
            </a:extLst>
          </p:cNvPr>
          <p:cNvCxnSpPr/>
          <p:nvPr/>
        </p:nvCxnSpPr>
        <p:spPr>
          <a:xfrm>
            <a:off x="4067944" y="1203598"/>
            <a:ext cx="0" cy="38164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Imagem 38">
            <a:extLst>
              <a:ext uri="{FF2B5EF4-FFF2-40B4-BE49-F238E27FC236}">
                <a16:creationId xmlns:a16="http://schemas.microsoft.com/office/drawing/2014/main" id="{86ABD29B-8B13-45AB-B0FE-6D1465E59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031" y="1285194"/>
            <a:ext cx="4888153" cy="1739360"/>
          </a:xfrm>
          <a:prstGeom prst="rect">
            <a:avLst/>
          </a:prstGeom>
        </p:spPr>
      </p:pic>
      <p:sp>
        <p:nvSpPr>
          <p:cNvPr id="40" name="CaixaDeTexto 39">
            <a:extLst>
              <a:ext uri="{FF2B5EF4-FFF2-40B4-BE49-F238E27FC236}">
                <a16:creationId xmlns:a16="http://schemas.microsoft.com/office/drawing/2014/main" id="{7B998552-788D-4763-8E44-3FB45328D81E}"/>
              </a:ext>
            </a:extLst>
          </p:cNvPr>
          <p:cNvSpPr txBox="1"/>
          <p:nvPr/>
        </p:nvSpPr>
        <p:spPr>
          <a:xfrm>
            <a:off x="4612327" y="2571750"/>
            <a:ext cx="607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3300"/>
                </a:solidFill>
              </a:rPr>
              <a:t>ELA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177C28D8-7542-4FBB-97FE-9E409154519E}"/>
              </a:ext>
            </a:extLst>
          </p:cNvPr>
          <p:cNvSpPr txBox="1"/>
          <p:nvPr/>
        </p:nvSpPr>
        <p:spPr>
          <a:xfrm>
            <a:off x="8500759" y="1369100"/>
            <a:ext cx="607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3300"/>
                </a:solidFill>
              </a:rPr>
              <a:t>ELE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97E1421A-3F6A-4E5D-828A-6ADEDED8DDD6}"/>
              </a:ext>
            </a:extLst>
          </p:cNvPr>
          <p:cNvSpPr txBox="1"/>
          <p:nvPr/>
        </p:nvSpPr>
        <p:spPr>
          <a:xfrm>
            <a:off x="6412527" y="2233196"/>
            <a:ext cx="607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14889A3B-E901-48EF-825E-F50CAD718C20}"/>
              </a:ext>
            </a:extLst>
          </p:cNvPr>
          <p:cNvSpPr txBox="1"/>
          <p:nvPr/>
        </p:nvSpPr>
        <p:spPr>
          <a:xfrm>
            <a:off x="7492647" y="1851670"/>
            <a:ext cx="607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440FF158-067C-4D90-89D9-769E32D720C9}"/>
              </a:ext>
            </a:extLst>
          </p:cNvPr>
          <p:cNvSpPr txBox="1"/>
          <p:nvPr/>
        </p:nvSpPr>
        <p:spPr>
          <a:xfrm>
            <a:off x="6412527" y="2643758"/>
            <a:ext cx="607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3300"/>
                </a:solidFill>
              </a:rPr>
              <a:t>F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54FF3A0C-D899-473A-AC23-775049DB075E}"/>
              </a:ext>
            </a:extLst>
          </p:cNvPr>
          <p:cNvSpPr txBox="1"/>
          <p:nvPr/>
        </p:nvSpPr>
        <p:spPr>
          <a:xfrm>
            <a:off x="8644775" y="1851670"/>
            <a:ext cx="607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33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87342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B492C84-2072-4078-A01A-046DBF705259}"/>
              </a:ext>
            </a:extLst>
          </p:cNvPr>
          <p:cNvSpPr txBox="1"/>
          <p:nvPr/>
        </p:nvSpPr>
        <p:spPr>
          <a:xfrm>
            <a:off x="107504" y="-7183"/>
            <a:ext cx="8928992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(4) </a:t>
            </a:r>
            <a:r>
              <a:rPr lang="pt-BR" sz="21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equilíbrio de Nash pode envolver uma situação em que um dos jogadores, dadas as escolhas dos demais, encontraria incentivo para mudar sua escolha unilateralmente.</a:t>
            </a:r>
            <a:endParaRPr lang="pt-B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32C80C8-865C-4602-B6C1-172405C5E4B1}"/>
              </a:ext>
            </a:extLst>
          </p:cNvPr>
          <p:cNvSpPr txBox="1"/>
          <p:nvPr/>
        </p:nvSpPr>
        <p:spPr>
          <a:xfrm>
            <a:off x="4427984" y="716092"/>
            <a:ext cx="100811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→ F</a:t>
            </a:r>
            <a:endParaRPr lang="pt-BR" sz="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3B584F4B-9A26-46ED-8D29-BAED61F79099}"/>
              </a:ext>
            </a:extLst>
          </p:cNvPr>
          <p:cNvCxnSpPr/>
          <p:nvPr/>
        </p:nvCxnSpPr>
        <p:spPr>
          <a:xfrm>
            <a:off x="4499992" y="771550"/>
            <a:ext cx="288032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A23637CD-98C7-43AF-B4CB-B86327361E01}"/>
              </a:ext>
            </a:extLst>
          </p:cNvPr>
          <p:cNvCxnSpPr>
            <a:cxnSpLocks/>
          </p:cNvCxnSpPr>
          <p:nvPr/>
        </p:nvCxnSpPr>
        <p:spPr>
          <a:xfrm flipH="1">
            <a:off x="4499992" y="771550"/>
            <a:ext cx="224408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C7A7108B-7183-425A-BAEF-4A41ECE79B1E}"/>
              </a:ext>
            </a:extLst>
          </p:cNvPr>
          <p:cNvSpPr txBox="1"/>
          <p:nvPr/>
        </p:nvSpPr>
        <p:spPr>
          <a:xfrm>
            <a:off x="107504" y="915566"/>
            <a:ext cx="8928992" cy="2539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Como vimos os </a:t>
            </a:r>
            <a:r>
              <a:rPr lang="pt-BR" sz="2100" b="1" dirty="0">
                <a:latin typeface="Arial" panose="020B0604020202020204" pitchFamily="34" charset="0"/>
                <a:cs typeface="Arial" panose="020B0604020202020204" pitchFamily="34" charset="0"/>
              </a:rPr>
              <a:t>Equilíbrios de Nash são</a:t>
            </a: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 estáveis, não existindo incentivo para que qualquer agente econômico modifique sua escolha.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Note que, no caso do nosso exercício, o jogo possui dois equilíbrios de Nash. Cada um deles é estável porque, uma vez escolhidas as estratégias, nenhum dos jogadores se desviará unilateralmente delas.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A questão é saber qual dos equilíbrios prevalecerá. </a:t>
            </a:r>
          </a:p>
        </p:txBody>
      </p:sp>
    </p:spTree>
    <p:extLst>
      <p:ext uri="{BB962C8B-B14F-4D97-AF65-F5344CB8AC3E}">
        <p14:creationId xmlns:p14="http://schemas.microsoft.com/office/powerpoint/2010/main" val="302159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27B3798-B149-4958-82B3-9778C19E25A9}"/>
              </a:ext>
            </a:extLst>
          </p:cNvPr>
          <p:cNvSpPr txBox="1"/>
          <p:nvPr/>
        </p:nvSpPr>
        <p:spPr>
          <a:xfrm>
            <a:off x="251520" y="627534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Calcule a quantidade que a empresa seguidora produz em um equilíbrio de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Stackelberg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, em que a função de demanda do mercado é dada por                  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= 122 – 0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5(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), sendo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 preço de mercado,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a quantidade produzida pela líder e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a quantidade produzida pela seguidora, e as curvas de custo de líder e seguidora são, respectivamente,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E2DCBEA5-C881-452A-876E-91987D372DC6}"/>
              </a:ext>
            </a:extLst>
          </p:cNvPr>
          <p:cNvSpPr txBox="1">
            <a:spLocks/>
          </p:cNvSpPr>
          <p:nvPr/>
        </p:nvSpPr>
        <p:spPr bwMode="auto">
          <a:xfrm>
            <a:off x="251520" y="132804"/>
            <a:ext cx="50038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3200" b="1" dirty="0" err="1">
                <a:latin typeface="Arial Narrow" charset="0"/>
                <a:cs typeface="Arial Narrow" charset="0"/>
              </a:rPr>
              <a:t>Questão</a:t>
            </a:r>
            <a:r>
              <a:rPr lang="en-US" sz="3200" b="1" dirty="0">
                <a:latin typeface="Arial Narrow" charset="0"/>
                <a:cs typeface="Arial Narrow" charset="0"/>
              </a:rPr>
              <a:t> 15 - 2010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FCD692F-41A5-49AF-ABFF-4E1529A21A4C}"/>
              </a:ext>
            </a:extLst>
          </p:cNvPr>
          <p:cNvSpPr txBox="1"/>
          <p:nvPr/>
        </p:nvSpPr>
        <p:spPr>
          <a:xfrm>
            <a:off x="323528" y="2211710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Como se trata do modelo de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Stakelberg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com uma demanda linear, podemos calcular diretamente a quantidade da firma seguidora da seguinte forma: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5BEC86D-E4F1-453A-90A8-412CD8E332BC}"/>
              </a:ext>
            </a:extLst>
          </p:cNvPr>
          <p:cNvSpPr txBox="1"/>
          <p:nvPr/>
        </p:nvSpPr>
        <p:spPr>
          <a:xfrm>
            <a:off x="6876256" y="170765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: 60 .</a:t>
            </a:r>
            <a:endParaRPr lang="pt-B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9BDE37CE-49D8-45D2-9238-7D190ED640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448977"/>
              </p:ext>
            </p:extLst>
          </p:nvPr>
        </p:nvGraphicFramePr>
        <p:xfrm>
          <a:off x="701278" y="3003798"/>
          <a:ext cx="50228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49280" imgH="711000" progId="Equation.DSMT4">
                  <p:embed/>
                </p:oleObj>
              </mc:Choice>
              <mc:Fallback>
                <p:oleObj name="Equation" r:id="rId2" imgW="3149280" imgH="711000" progId="Equation.DSMT4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D86EBB72-E619-4114-AEEB-E53C6ACD53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278" y="3003798"/>
                        <a:ext cx="5022850" cy="11620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1544FC5C-4CD2-46F9-BC72-CBD7C14F5E85}"/>
              </a:ext>
            </a:extLst>
          </p:cNvPr>
          <p:cNvSpPr txBox="1"/>
          <p:nvPr/>
        </p:nvSpPr>
        <p:spPr>
          <a:xfrm>
            <a:off x="323528" y="443466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Podemos desenvolver melhor a resolução...</a:t>
            </a:r>
          </a:p>
        </p:txBody>
      </p:sp>
    </p:spTree>
    <p:extLst>
      <p:ext uri="{BB962C8B-B14F-4D97-AF65-F5344CB8AC3E}">
        <p14:creationId xmlns:p14="http://schemas.microsoft.com/office/powerpoint/2010/main" val="429250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226BB6C-9848-4783-8376-A00FE9ADA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09278"/>
            <a:ext cx="8534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50000"/>
              </a:spcBef>
              <a:buSzPct val="75000"/>
              <a:buFont typeface="Wingdings" pitchFamily="2" charset="2"/>
              <a:buChar char="n"/>
            </a:pPr>
            <a:r>
              <a:rPr lang="pt-BR" sz="2200" dirty="0">
                <a:latin typeface="Arial" charset="0"/>
              </a:rPr>
              <a:t>Primeiro, vamos calcular as quantidades produzidas levando em conta decisões simultâneas de produção (equilíbrio de Nash).</a:t>
            </a:r>
          </a:p>
          <a:p>
            <a:pPr marL="342900" indent="-342900" algn="just">
              <a:spcBef>
                <a:spcPct val="50000"/>
              </a:spcBef>
              <a:buSzPct val="75000"/>
              <a:buFont typeface="Wingdings" pitchFamily="2" charset="2"/>
              <a:buChar char="n"/>
            </a:pPr>
            <a:r>
              <a:rPr lang="pt-BR" sz="2200" b="1" dirty="0">
                <a:latin typeface="Arial" charset="0"/>
              </a:rPr>
              <a:t>Duopólio de </a:t>
            </a:r>
            <a:r>
              <a:rPr lang="pt-BR" sz="2200" b="1" dirty="0" err="1">
                <a:latin typeface="Arial" charset="0"/>
              </a:rPr>
              <a:t>Cournot</a:t>
            </a:r>
            <a:endParaRPr lang="pt-BR" sz="2200" b="1" dirty="0">
              <a:latin typeface="Arial" charset="0"/>
            </a:endParaRPr>
          </a:p>
          <a:p>
            <a:pPr marL="742950" lvl="1" indent="-285750" algn="just">
              <a:spcBef>
                <a:spcPct val="40000"/>
              </a:spcBef>
              <a:buSzPct val="80000"/>
              <a:buFont typeface="Wingdings" pitchFamily="2" charset="2"/>
              <a:buChar char="l"/>
            </a:pPr>
            <a:r>
              <a:rPr lang="pt-BR" sz="2200" dirty="0">
                <a:latin typeface="Arial" charset="0"/>
              </a:rPr>
              <a:t>Decisões de produção simultâneas</a:t>
            </a:r>
          </a:p>
          <a:p>
            <a:pPr marL="742950" lvl="1" indent="-285750" algn="just">
              <a:spcBef>
                <a:spcPct val="40000"/>
              </a:spcBef>
              <a:buSzPct val="80000"/>
              <a:buFont typeface="Wingdings" pitchFamily="2" charset="2"/>
              <a:buChar char="l"/>
            </a:pPr>
            <a:r>
              <a:rPr lang="pt-BR" sz="2200" dirty="0">
                <a:latin typeface="Arial" charset="0"/>
              </a:rPr>
              <a:t>O  preço depende  da quantidade ofertada por ambas as firmas</a:t>
            </a:r>
          </a:p>
          <a:p>
            <a:pPr marL="742950" lvl="1" indent="-285750" algn="just">
              <a:spcBef>
                <a:spcPct val="40000"/>
              </a:spcBef>
              <a:buSzPct val="80000"/>
              <a:buFont typeface="Wingdings" pitchFamily="2" charset="2"/>
              <a:buChar char="l"/>
            </a:pPr>
            <a:r>
              <a:rPr lang="pt-BR" sz="2200" dirty="0">
                <a:latin typeface="Arial" charset="0"/>
              </a:rPr>
              <a:t>Cada firma considera fixo o nível de produção do concorrente e toma sua decisão de produção</a:t>
            </a:r>
          </a:p>
        </p:txBody>
      </p:sp>
      <p:graphicFrame>
        <p:nvGraphicFramePr>
          <p:cNvPr id="3" name="Object 6">
            <a:extLst>
              <a:ext uri="{FF2B5EF4-FFF2-40B4-BE49-F238E27FC236}">
                <a16:creationId xmlns:a16="http://schemas.microsoft.com/office/drawing/2014/main" id="{853A9A0D-9E18-456D-B348-C1E9C2E3AF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880717"/>
              </p:ext>
            </p:extLst>
          </p:nvPr>
        </p:nvGraphicFramePr>
        <p:xfrm>
          <a:off x="277813" y="307975"/>
          <a:ext cx="2493962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52200" imgH="203040" progId="Equation.DSMT4">
                  <p:embed/>
                </p:oleObj>
              </mc:Choice>
              <mc:Fallback>
                <p:oleObj name="Equation" r:id="rId2" imgW="952200" imgH="203040" progId="Equation.DSMT4">
                  <p:embed/>
                  <p:pic>
                    <p:nvPicPr>
                      <p:cNvPr id="3" name="Object 6">
                        <a:extLst>
                          <a:ext uri="{FF2B5EF4-FFF2-40B4-BE49-F238E27FC236}">
                            <a16:creationId xmlns:a16="http://schemas.microsoft.com/office/drawing/2014/main" id="{B8D8112E-F860-4C22-95EC-2AC46D218A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307975"/>
                        <a:ext cx="2493962" cy="5318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>
            <a:extLst>
              <a:ext uri="{FF2B5EF4-FFF2-40B4-BE49-F238E27FC236}">
                <a16:creationId xmlns:a16="http://schemas.microsoft.com/office/drawing/2014/main" id="{2312393F-D683-49C8-A7F3-E4D5A218A8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624747"/>
              </p:ext>
            </p:extLst>
          </p:nvPr>
        </p:nvGraphicFramePr>
        <p:xfrm>
          <a:off x="3276600" y="267494"/>
          <a:ext cx="19050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8400" imgH="215640" progId="Equation.3">
                  <p:embed/>
                </p:oleObj>
              </mc:Choice>
              <mc:Fallback>
                <p:oleObj name="Equation" r:id="rId4" imgW="698400" imgH="215640" progId="Equation.3">
                  <p:embed/>
                  <p:pic>
                    <p:nvPicPr>
                      <p:cNvPr id="4" name="Object 7">
                        <a:extLst>
                          <a:ext uri="{FF2B5EF4-FFF2-40B4-BE49-F238E27FC236}">
                            <a16:creationId xmlns:a16="http://schemas.microsoft.com/office/drawing/2014/main" id="{E7D57A02-50A0-4837-BB4F-8B04E42751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67494"/>
                        <a:ext cx="1905000" cy="5889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8">
            <a:extLst>
              <a:ext uri="{FF2B5EF4-FFF2-40B4-BE49-F238E27FC236}">
                <a16:creationId xmlns:a16="http://schemas.microsoft.com/office/drawing/2014/main" id="{F2B8F371-9FE8-4D5C-8A9E-B76BCB4382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925727"/>
              </p:ext>
            </p:extLst>
          </p:nvPr>
        </p:nvGraphicFramePr>
        <p:xfrm>
          <a:off x="5807075" y="292100"/>
          <a:ext cx="286385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43000" imgH="228600" progId="Equation.DSMT4">
                  <p:embed/>
                </p:oleObj>
              </mc:Choice>
              <mc:Fallback>
                <p:oleObj name="Equation" r:id="rId6" imgW="1143000" imgH="228600" progId="Equation.DSMT4">
                  <p:embed/>
                  <p:pic>
                    <p:nvPicPr>
                      <p:cNvPr id="5" name="Object 8">
                        <a:extLst>
                          <a:ext uri="{FF2B5EF4-FFF2-40B4-BE49-F238E27FC236}">
                            <a16:creationId xmlns:a16="http://schemas.microsoft.com/office/drawing/2014/main" id="{FD7B81AE-0E51-4DB0-890A-ED96C42865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7075" y="292100"/>
                        <a:ext cx="2863850" cy="573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018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05EB5E26-F27D-47FE-B1CF-3035E2D57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235" y="3507854"/>
            <a:ext cx="1975549" cy="5031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3F78E2A-EA48-4C65-80A0-1513E8F02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816" y="3579862"/>
            <a:ext cx="3352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10">
            <a:extLst>
              <a:ext uri="{FF2B5EF4-FFF2-40B4-BE49-F238E27FC236}">
                <a16:creationId xmlns:a16="http://schemas.microsoft.com/office/drawing/2014/main" id="{5586818E-6F0F-4975-BC82-C653AD49A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784" y="379588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E42E1-8632-489F-89B1-7DAC89BAB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8575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SzPct val="75000"/>
              <a:buFont typeface="Wingdings" pitchFamily="2" charset="2"/>
              <a:buChar char="n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Curva de Reação da Firma 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2E7CC8-7FAE-4EF9-850B-528F84478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816" y="2283718"/>
            <a:ext cx="3352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CD44F34-ED15-456A-A6D3-2B148C3E9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235" y="2237606"/>
            <a:ext cx="1975549" cy="5031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833BC085-960D-4BFA-B13B-13EBFADA6F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228833"/>
              </p:ext>
            </p:extLst>
          </p:nvPr>
        </p:nvGraphicFramePr>
        <p:xfrm>
          <a:off x="652235" y="449729"/>
          <a:ext cx="8524875" cy="224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28920" imgH="1193760" progId="Equation.DSMT4">
                  <p:embed/>
                </p:oleObj>
              </mc:Choice>
              <mc:Fallback>
                <p:oleObj name="Equation" r:id="rId2" imgW="4228920" imgH="1193760" progId="Equation.DSMT4">
                  <p:embed/>
                  <p:pic>
                    <p:nvPicPr>
                      <p:cNvPr id="19" name="Object 8">
                        <a:extLst>
                          <a:ext uri="{FF2B5EF4-FFF2-40B4-BE49-F238E27FC236}">
                            <a16:creationId xmlns:a16="http://schemas.microsoft.com/office/drawing/2014/main" id="{4941E810-2078-438D-87E6-B015A4F50E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235" y="449729"/>
                        <a:ext cx="8524875" cy="224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10">
            <a:extLst>
              <a:ext uri="{FF2B5EF4-FFF2-40B4-BE49-F238E27FC236}">
                <a16:creationId xmlns:a16="http://schemas.microsoft.com/office/drawing/2014/main" id="{5226E5B1-3A12-4ABB-AE7D-B2652BA627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784" y="249974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5C3F1224-7D15-4872-90EA-BACF867B2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816" y="2311014"/>
            <a:ext cx="419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Curva de Reação da Firma 1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4533EC72-BA77-4CAC-994D-7D0DDA268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3110086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SzPct val="75000"/>
              <a:buFont typeface="Wingdings" pitchFamily="2" charset="2"/>
              <a:buChar char="n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Curva de Reação da Firma 2</a:t>
            </a:r>
          </a:p>
        </p:txBody>
      </p:sp>
      <p:graphicFrame>
        <p:nvGraphicFramePr>
          <p:cNvPr id="12" name="Object 8">
            <a:extLst>
              <a:ext uri="{FF2B5EF4-FFF2-40B4-BE49-F238E27FC236}">
                <a16:creationId xmlns:a16="http://schemas.microsoft.com/office/drawing/2014/main" id="{800DF8ED-1719-4AD4-916C-A6F20DE51C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65468"/>
              </p:ext>
            </p:extLst>
          </p:nvPr>
        </p:nvGraphicFramePr>
        <p:xfrm>
          <a:off x="683568" y="3579862"/>
          <a:ext cx="199707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0360" imgH="228600" progId="Equation.DSMT4">
                  <p:embed/>
                </p:oleObj>
              </mc:Choice>
              <mc:Fallback>
                <p:oleObj name="Equation" r:id="rId4" imgW="990360" imgH="228600" progId="Equation.DSMT4">
                  <p:embed/>
                  <p:pic>
                    <p:nvPicPr>
                      <p:cNvPr id="23" name="Object 8">
                        <a:extLst>
                          <a:ext uri="{FF2B5EF4-FFF2-40B4-BE49-F238E27FC236}">
                            <a16:creationId xmlns:a16="http://schemas.microsoft.com/office/drawing/2014/main" id="{5FE032E2-8379-49E5-8AB9-2A9817510F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579862"/>
                        <a:ext cx="1997075" cy="430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1">
            <a:extLst>
              <a:ext uri="{FF2B5EF4-FFF2-40B4-BE49-F238E27FC236}">
                <a16:creationId xmlns:a16="http://schemas.microsoft.com/office/drawing/2014/main" id="{BC6FBA8F-F4C3-4F1E-A7E0-30CEC17D6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3288" y="3642578"/>
            <a:ext cx="419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Curva de Reação da Firma 2</a:t>
            </a:r>
          </a:p>
        </p:txBody>
      </p:sp>
    </p:spTree>
    <p:extLst>
      <p:ext uri="{BB962C8B-B14F-4D97-AF65-F5344CB8AC3E}">
        <p14:creationId xmlns:p14="http://schemas.microsoft.com/office/powerpoint/2010/main" val="220721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1" grpId="0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8">
            <a:extLst>
              <a:ext uri="{FF2B5EF4-FFF2-40B4-BE49-F238E27FC236}">
                <a16:creationId xmlns:a16="http://schemas.microsoft.com/office/drawing/2014/main" id="{20915388-FD64-4974-88C8-712B498BA7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314130"/>
              </p:ext>
            </p:extLst>
          </p:nvPr>
        </p:nvGraphicFramePr>
        <p:xfrm>
          <a:off x="467544" y="123363"/>
          <a:ext cx="5862638" cy="18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08080" imgH="965160" progId="Equation.DSMT4">
                  <p:embed/>
                </p:oleObj>
              </mc:Choice>
              <mc:Fallback>
                <p:oleObj name="Equation" r:id="rId2" imgW="2908080" imgH="965160" progId="Equation.DSMT4">
                  <p:embed/>
                  <p:pic>
                    <p:nvPicPr>
                      <p:cNvPr id="2" name="Object 8">
                        <a:extLst>
                          <a:ext uri="{FF2B5EF4-FFF2-40B4-BE49-F238E27FC236}">
                            <a16:creationId xmlns:a16="http://schemas.microsoft.com/office/drawing/2014/main" id="{643CC881-47AB-4094-BC10-8ACB8155D3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23363"/>
                        <a:ext cx="5862638" cy="1814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ine 4">
            <a:extLst>
              <a:ext uri="{FF2B5EF4-FFF2-40B4-BE49-F238E27FC236}">
                <a16:creationId xmlns:a16="http://schemas.microsoft.com/office/drawing/2014/main" id="{92E64D67-6859-4CE3-8858-24E68E3377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90604" y="2144551"/>
            <a:ext cx="0" cy="23899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8471A0FB-2E65-47FA-BCEE-69B159750F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0187" y="4482526"/>
            <a:ext cx="347881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AA32A225-EC64-44CF-AD18-D0CA7BE28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040641"/>
            <a:ext cx="6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000" b="1" dirty="0"/>
              <a:t>Q</a:t>
            </a:r>
            <a:r>
              <a:rPr lang="pt-BR" sz="1400" b="1" dirty="0"/>
              <a:t>1</a:t>
            </a:r>
            <a:endParaRPr lang="en-US" sz="1400" b="1" dirty="0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7E7B747-9EC8-4D43-8430-F05A6578C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8163" y="4482526"/>
            <a:ext cx="554593" cy="27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2000" b="1"/>
              <a:t>Q</a:t>
            </a:r>
            <a:r>
              <a:rPr lang="pt-BR" sz="1400" b="1"/>
              <a:t>2</a:t>
            </a:r>
            <a:endParaRPr lang="en-US" sz="1400" b="1"/>
          </a:p>
        </p:txBody>
      </p:sp>
      <p:sp>
        <p:nvSpPr>
          <p:cNvPr id="7" name="Line 20">
            <a:extLst>
              <a:ext uri="{FF2B5EF4-FFF2-40B4-BE49-F238E27FC236}">
                <a16:creationId xmlns:a16="http://schemas.microsoft.com/office/drawing/2014/main" id="{ACC6052E-ACED-48A8-96AC-6B9D5A01DF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99791" y="3391471"/>
            <a:ext cx="1109186" cy="259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8" name="Text Box 21">
            <a:extLst>
              <a:ext uri="{FF2B5EF4-FFF2-40B4-BE49-F238E27FC236}">
                <a16:creationId xmlns:a16="http://schemas.microsoft.com/office/drawing/2014/main" id="{2252F450-7603-4295-995C-A8FDC64AC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675" y="3235606"/>
            <a:ext cx="2181610" cy="33879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sz="1600" b="1" dirty="0"/>
              <a:t>Solução de </a:t>
            </a:r>
            <a:r>
              <a:rPr lang="pt-BR" sz="1600" b="1" dirty="0" err="1"/>
              <a:t>Cournot</a:t>
            </a:r>
            <a:endParaRPr lang="en-US" sz="1600" b="1" dirty="0"/>
          </a:p>
        </p:txBody>
      </p:sp>
      <p:sp>
        <p:nvSpPr>
          <p:cNvPr id="9" name="Line 22">
            <a:extLst>
              <a:ext uri="{FF2B5EF4-FFF2-40B4-BE49-F238E27FC236}">
                <a16:creationId xmlns:a16="http://schemas.microsoft.com/office/drawing/2014/main" id="{22CC012C-6A42-49EC-85E8-EDCBADFDB9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41857" y="2404326"/>
            <a:ext cx="4537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0" name="Text Box 23">
            <a:extLst>
              <a:ext uri="{FF2B5EF4-FFF2-40B4-BE49-F238E27FC236}">
                <a16:creationId xmlns:a16="http://schemas.microsoft.com/office/drawing/2014/main" id="{5DFBB060-97F1-436D-88F1-464485EE3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5615" y="2248461"/>
            <a:ext cx="3068118" cy="3387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sz="1600" b="1" dirty="0"/>
              <a:t>Curva de Reação da Firma 2</a:t>
            </a:r>
            <a:endParaRPr lang="en-US" sz="1600" b="1" dirty="0"/>
          </a:p>
        </p:txBody>
      </p:sp>
      <p:sp>
        <p:nvSpPr>
          <p:cNvPr id="11" name="Line 24">
            <a:extLst>
              <a:ext uri="{FF2B5EF4-FFF2-40B4-BE49-F238E27FC236}">
                <a16:creationId xmlns:a16="http://schemas.microsoft.com/office/drawing/2014/main" id="{10F220FA-DCBF-4A53-A9F2-009CC89933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0604" y="2352371"/>
            <a:ext cx="1613362" cy="21301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" name="Line 25">
            <a:extLst>
              <a:ext uri="{FF2B5EF4-FFF2-40B4-BE49-F238E27FC236}">
                <a16:creationId xmlns:a16="http://schemas.microsoft.com/office/drawing/2014/main" id="{9AF6717F-C617-44C7-A394-77EBC6418A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0604" y="3287561"/>
            <a:ext cx="3075471" cy="11949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3" name="Line 26">
            <a:extLst>
              <a:ext uri="{FF2B5EF4-FFF2-40B4-BE49-F238E27FC236}">
                <a16:creationId xmlns:a16="http://schemas.microsoft.com/office/drawing/2014/main" id="{A2B251FD-C7C3-44AD-A18A-AFE07C0F4B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8955" y="3703201"/>
            <a:ext cx="0" cy="7793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" name="Line 27">
            <a:extLst>
              <a:ext uri="{FF2B5EF4-FFF2-40B4-BE49-F238E27FC236}">
                <a16:creationId xmlns:a16="http://schemas.microsoft.com/office/drawing/2014/main" id="{5BD43124-5F2D-42AD-97CE-E6F3F0BB87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0604" y="3651246"/>
            <a:ext cx="1008351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" name="Text Box 28">
            <a:extLst>
              <a:ext uri="{FF2B5EF4-FFF2-40B4-BE49-F238E27FC236}">
                <a16:creationId xmlns:a16="http://schemas.microsoft.com/office/drawing/2014/main" id="{01B18145-9D2C-49B9-8ADA-34282A611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264" y="3283232"/>
            <a:ext cx="453758" cy="58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1600" b="1" dirty="0"/>
              <a:t>   80</a:t>
            </a:r>
            <a:endParaRPr lang="en-US" sz="1600" b="1" dirty="0"/>
          </a:p>
        </p:txBody>
      </p:sp>
      <p:sp>
        <p:nvSpPr>
          <p:cNvPr id="16" name="Line 29">
            <a:extLst>
              <a:ext uri="{FF2B5EF4-FFF2-40B4-BE49-F238E27FC236}">
                <a16:creationId xmlns:a16="http://schemas.microsoft.com/office/drawing/2014/main" id="{EA12D077-AA2A-4E7E-A7CC-9F745DB13B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3600" y="4105853"/>
            <a:ext cx="0" cy="311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" name="Text Box 30">
            <a:extLst>
              <a:ext uri="{FF2B5EF4-FFF2-40B4-BE49-F238E27FC236}">
                <a16:creationId xmlns:a16="http://schemas.microsoft.com/office/drawing/2014/main" id="{A51DA684-15D9-479B-A3D2-BCA8A690C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4719" y="3796287"/>
            <a:ext cx="2989341" cy="3387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sz="1600" b="1" dirty="0"/>
              <a:t>Curva de Reação da Firma 1</a:t>
            </a:r>
            <a:endParaRPr lang="en-US" sz="1600" b="1" dirty="0"/>
          </a:p>
        </p:txBody>
      </p:sp>
      <p:sp>
        <p:nvSpPr>
          <p:cNvPr id="18" name="Oval 31">
            <a:extLst>
              <a:ext uri="{FF2B5EF4-FFF2-40B4-BE49-F238E27FC236}">
                <a16:creationId xmlns:a16="http://schemas.microsoft.com/office/drawing/2014/main" id="{0E5CC6CF-75E8-40DD-B0F2-677E86D1F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8538" y="3599291"/>
            <a:ext cx="100835" cy="10391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9" name="Text Box 32">
            <a:extLst>
              <a:ext uri="{FF2B5EF4-FFF2-40B4-BE49-F238E27FC236}">
                <a16:creationId xmlns:a16="http://schemas.microsoft.com/office/drawing/2014/main" id="{A3C3F652-84AD-4258-B81C-8CAF33439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631" y="4465208"/>
            <a:ext cx="462161" cy="33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1600" b="1" dirty="0"/>
              <a:t>80</a:t>
            </a:r>
            <a:endParaRPr lang="en-US" sz="1600" b="1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5C42A2AE-D62B-4363-9A6E-165EE8888DD3}"/>
              </a:ext>
            </a:extLst>
          </p:cNvPr>
          <p:cNvSpPr/>
          <p:nvPr/>
        </p:nvSpPr>
        <p:spPr>
          <a:xfrm>
            <a:off x="467544" y="1491515"/>
            <a:ext cx="2231411" cy="4463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76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18" grpId="0" animBg="1"/>
      <p:bldP spid="1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4DF693-554D-454A-8FFF-B6F0A107E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9088"/>
            <a:ext cx="8534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 Vantagem de Ser o Primeiro  ( Modelo de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Stackelberg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Ao determinar  seu nível de produção, a firma 1 deverá considerar de que forma a firma 2 reagirá (em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Cournot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nenhuma das firmas tem a oportunidade de reagir).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ct val="50000"/>
              </a:spcBef>
              <a:buClr>
                <a:srgbClr val="663300"/>
              </a:buClr>
              <a:buSzPct val="75000"/>
              <a:buFont typeface="Wingdings" pitchFamily="2" charset="2"/>
              <a:buChar char="n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D235DED-3917-4E0E-AE98-2928C7336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1500286"/>
            <a:ext cx="8388424" cy="359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50000"/>
              </a:spcBef>
              <a:buSzPct val="75000"/>
              <a:buFont typeface="Arial" panose="020B0604020202020204" pitchFamily="34" charset="0"/>
              <a:buChar char="•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Máximo Lucro da Firma 1 (Líder)</a:t>
            </a:r>
          </a:p>
          <a:p>
            <a:pPr marL="742950" lvl="1" indent="-285750" algn="just">
              <a:spcBef>
                <a:spcPct val="40000"/>
              </a:spcBef>
              <a:buSzPct val="80000"/>
              <a:buFont typeface="Wingdings" pitchFamily="2" charset="2"/>
              <a:buChar char="l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Escolha de q</a:t>
            </a:r>
            <a:r>
              <a:rPr lang="pt-BR" baseline="-25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de tal forma que  RMg</a:t>
            </a:r>
            <a:r>
              <a:rPr lang="pt-BR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= CMg</a:t>
            </a:r>
            <a:r>
              <a:rPr lang="pt-BR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 algn="just">
              <a:spcBef>
                <a:spcPct val="40000"/>
              </a:spcBef>
              <a:buSzPct val="80000"/>
              <a:buFont typeface="Wingdings" pitchFamily="2" charset="2"/>
              <a:buChar char="l"/>
            </a:pPr>
            <a:endParaRPr lang="pt-BR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80000"/>
              </a:lnSpc>
              <a:spcBef>
                <a:spcPct val="40000"/>
              </a:spcBef>
              <a:buSzPct val="80000"/>
              <a:buFont typeface="Wingdings" pitchFamily="2" charset="2"/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 algn="just">
              <a:spcBef>
                <a:spcPct val="40000"/>
              </a:spcBef>
              <a:buSzPct val="80000"/>
              <a:buFont typeface="Wingdings" pitchFamily="2" charset="2"/>
              <a:buChar char="l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Como RT</a:t>
            </a:r>
            <a:r>
              <a:rPr lang="pt-BR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depende de q</a:t>
            </a:r>
            <a:r>
              <a:rPr lang="pt-BR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a firma 1 utiliza a curva de reação da firma 2.</a:t>
            </a:r>
          </a:p>
          <a:p>
            <a:pPr marL="742950" lvl="1" indent="-285750" algn="just">
              <a:lnSpc>
                <a:spcPct val="70000"/>
              </a:lnSpc>
              <a:spcBef>
                <a:spcPct val="40000"/>
              </a:spcBef>
              <a:buSzPct val="80000"/>
              <a:buFont typeface="Wingdings" pitchFamily="2" charset="2"/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 algn="just">
              <a:lnSpc>
                <a:spcPct val="70000"/>
              </a:lnSpc>
              <a:spcBef>
                <a:spcPct val="40000"/>
              </a:spcBef>
              <a:buSzPct val="80000"/>
              <a:buFont typeface="Wingdings" pitchFamily="2" charset="2"/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 algn="just">
              <a:spcBef>
                <a:spcPct val="40000"/>
              </a:spcBef>
              <a:buSzPct val="80000"/>
              <a:buFont typeface="Wingdings" pitchFamily="2" charset="2"/>
              <a:buChar char="l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Logo: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ct val="40000"/>
              </a:spcBef>
              <a:buClr>
                <a:srgbClr val="663300"/>
              </a:buClr>
              <a:buSzPct val="80000"/>
              <a:buFont typeface="Wingdings" pitchFamily="2" charset="2"/>
              <a:buChar char="l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6">
            <a:extLst>
              <a:ext uri="{FF2B5EF4-FFF2-40B4-BE49-F238E27FC236}">
                <a16:creationId xmlns:a16="http://schemas.microsoft.com/office/drawing/2014/main" id="{7EDF7CCF-6CD6-4F13-8E1B-82A18282F9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583982"/>
              </p:ext>
            </p:extLst>
          </p:nvPr>
        </p:nvGraphicFramePr>
        <p:xfrm>
          <a:off x="1579364" y="2226593"/>
          <a:ext cx="35687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240" imgH="241200" progId="Equation.DSMT4">
                  <p:embed/>
                </p:oleObj>
              </mc:Choice>
              <mc:Fallback>
                <p:oleObj name="Equation" r:id="rId2" imgW="1803240" imgH="241200" progId="Equation.DSMT4">
                  <p:embed/>
                  <p:pic>
                    <p:nvPicPr>
                      <p:cNvPr id="4" name="Object 6">
                        <a:extLst>
                          <a:ext uri="{FF2B5EF4-FFF2-40B4-BE49-F238E27FC236}">
                            <a16:creationId xmlns:a16="http://schemas.microsoft.com/office/drawing/2014/main" id="{FEB0DE74-A3B2-49D1-AC3B-E8F36D8B57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364" y="2226593"/>
                        <a:ext cx="3568700" cy="450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>
            <a:extLst>
              <a:ext uri="{FF2B5EF4-FFF2-40B4-BE49-F238E27FC236}">
                <a16:creationId xmlns:a16="http://schemas.microsoft.com/office/drawing/2014/main" id="{DBDE0643-3457-4578-A0B3-EC8442EC2D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100968"/>
              </p:ext>
            </p:extLst>
          </p:nvPr>
        </p:nvGraphicFramePr>
        <p:xfrm>
          <a:off x="1564779" y="3148062"/>
          <a:ext cx="21431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0360" imgH="228600" progId="Equation.DSMT4">
                  <p:embed/>
                </p:oleObj>
              </mc:Choice>
              <mc:Fallback>
                <p:oleObj name="Equation" r:id="rId4" imgW="990360" imgH="228600" progId="Equation.DSMT4">
                  <p:embed/>
                  <p:pic>
                    <p:nvPicPr>
                      <p:cNvPr id="5" name="Object 7">
                        <a:extLst>
                          <a:ext uri="{FF2B5EF4-FFF2-40B4-BE49-F238E27FC236}">
                            <a16:creationId xmlns:a16="http://schemas.microsoft.com/office/drawing/2014/main" id="{37AD21A2-776B-4D1A-BCAD-4D4EEDBF36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4779" y="3148062"/>
                        <a:ext cx="2143125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>
            <a:extLst>
              <a:ext uri="{FF2B5EF4-FFF2-40B4-BE49-F238E27FC236}">
                <a16:creationId xmlns:a16="http://schemas.microsoft.com/office/drawing/2014/main" id="{10801040-FFF4-4345-B94C-5A9D5E2138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099179"/>
              </p:ext>
            </p:extLst>
          </p:nvPr>
        </p:nvGraphicFramePr>
        <p:xfrm>
          <a:off x="1547664" y="4069680"/>
          <a:ext cx="5287963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89040" imgH="507960" progId="Equation.DSMT4">
                  <p:embed/>
                </p:oleObj>
              </mc:Choice>
              <mc:Fallback>
                <p:oleObj name="Equation" r:id="rId6" imgW="2489040" imgH="507960" progId="Equation.DSMT4">
                  <p:embed/>
                  <p:pic>
                    <p:nvPicPr>
                      <p:cNvPr id="6" name="Object 10">
                        <a:extLst>
                          <a:ext uri="{FF2B5EF4-FFF2-40B4-BE49-F238E27FC236}">
                            <a16:creationId xmlns:a16="http://schemas.microsoft.com/office/drawing/2014/main" id="{DEDB0D3F-77AB-4FAA-89B1-D995265C2F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069680"/>
                        <a:ext cx="5287963" cy="1022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091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265C98B-5998-4614-A363-EF4DCC892471}"/>
              </a:ext>
            </a:extLst>
          </p:cNvPr>
          <p:cNvSpPr/>
          <p:nvPr/>
        </p:nvSpPr>
        <p:spPr>
          <a:xfrm>
            <a:off x="4860032" y="483518"/>
            <a:ext cx="1584176" cy="1305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6337B73-9AE9-45AB-8942-77C3A17BD42B}"/>
              </a:ext>
            </a:extLst>
          </p:cNvPr>
          <p:cNvSpPr txBox="1"/>
          <p:nvPr/>
        </p:nvSpPr>
        <p:spPr>
          <a:xfrm>
            <a:off x="323528" y="12347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As utilidades esperadas podem ser calculadas da seguinte forma: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719293D2-65FE-4F0B-B0D3-3E79DE06AA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36069"/>
              </p:ext>
            </p:extLst>
          </p:nvPr>
        </p:nvGraphicFramePr>
        <p:xfrm>
          <a:off x="683567" y="483518"/>
          <a:ext cx="4176465" cy="1305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25680" imgH="736560" progId="Equation.DSMT4">
                  <p:embed/>
                </p:oleObj>
              </mc:Choice>
              <mc:Fallback>
                <p:oleObj name="Equation" r:id="rId2" imgW="2425680" imgH="736560" progId="Equation.DSMT4">
                  <p:embed/>
                  <p:pic>
                    <p:nvPicPr>
                      <p:cNvPr id="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7" y="483518"/>
                        <a:ext cx="4176465" cy="130599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2613744B-4A92-4778-93AF-CAFA33843D25}"/>
              </a:ext>
            </a:extLst>
          </p:cNvPr>
          <p:cNvSpPr txBox="1"/>
          <p:nvPr/>
        </p:nvSpPr>
        <p:spPr>
          <a:xfrm>
            <a:off x="323528" y="1886510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Equivalente Certo ou de Certeza: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Valor monetário que deixa o indivíduo indiferente entre participar ou não de uma loteria. Dito de outro modo, o equivalente certo (EC) é o montante que o indivíduo aceitaria receber com certeza para não entrar numa loteria.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A642E77-06AE-43EF-B38B-74170E4FD682}"/>
              </a:ext>
            </a:extLst>
          </p:cNvPr>
          <p:cNvSpPr txBox="1"/>
          <p:nvPr/>
        </p:nvSpPr>
        <p:spPr>
          <a:xfrm>
            <a:off x="323528" y="3435846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Prêmio de Risco: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Diferença entre o valor esperado de uma loteria e o equivalente certo.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Para uma pessoa avessa ao risco, seria o montante que ela estaria disposta a pagar para se livrar do risco. Para uma pessoa propensa ao risco, o mínimo que ela estaria disposta a receber para ter risco.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0DE87C73-8BFA-426C-AE1F-F891A168B4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658469"/>
              </p:ext>
            </p:extLst>
          </p:nvPr>
        </p:nvGraphicFramePr>
        <p:xfrm>
          <a:off x="5076056" y="483518"/>
          <a:ext cx="1223962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280" imgH="266400" progId="Equation.DSMT4">
                  <p:embed/>
                </p:oleObj>
              </mc:Choice>
              <mc:Fallback>
                <p:oleObj name="Equation" r:id="rId4" imgW="863280" imgH="266400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83518"/>
                        <a:ext cx="1223962" cy="388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EB1F1E69-60F1-4B11-9E24-4C3A3B3D07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166399"/>
              </p:ext>
            </p:extLst>
          </p:nvPr>
        </p:nvGraphicFramePr>
        <p:xfrm>
          <a:off x="5049689" y="974551"/>
          <a:ext cx="11064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74360" imgH="253800" progId="Equation.DSMT4">
                  <p:embed/>
                </p:oleObj>
              </mc:Choice>
              <mc:Fallback>
                <p:oleObj name="Equation" r:id="rId6" imgW="774360" imgH="253800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689" y="974551"/>
                        <a:ext cx="1106487" cy="373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D8037A67-F1A2-4CE1-9343-60AB3F18EE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438432"/>
              </p:ext>
            </p:extLst>
          </p:nvPr>
        </p:nvGraphicFramePr>
        <p:xfrm>
          <a:off x="5076056" y="1409774"/>
          <a:ext cx="1133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99920" imgH="253800" progId="Equation.DSMT4">
                  <p:embed/>
                </p:oleObj>
              </mc:Choice>
              <mc:Fallback>
                <p:oleObj name="Equation" r:id="rId8" imgW="799920" imgH="253800" progId="Equation.DSMT4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409774"/>
                        <a:ext cx="1133475" cy="369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250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39D4DC1-A07C-43F1-8627-6682E1C3690C}"/>
              </a:ext>
            </a:extLst>
          </p:cNvPr>
          <p:cNvSpPr/>
          <p:nvPr/>
        </p:nvSpPr>
        <p:spPr>
          <a:xfrm>
            <a:off x="4644008" y="1563638"/>
            <a:ext cx="1152128" cy="47176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488A4ED-3222-4D27-A8CF-20D9BB687D7E}"/>
              </a:ext>
            </a:extLst>
          </p:cNvPr>
          <p:cNvSpPr/>
          <p:nvPr/>
        </p:nvSpPr>
        <p:spPr>
          <a:xfrm>
            <a:off x="251520" y="1563638"/>
            <a:ext cx="1152128" cy="47176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Object 10">
            <a:extLst>
              <a:ext uri="{FF2B5EF4-FFF2-40B4-BE49-F238E27FC236}">
                <a16:creationId xmlns:a16="http://schemas.microsoft.com/office/drawing/2014/main" id="{8B0FD8F5-5977-4659-8F25-8FF0A4A03F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537737"/>
              </p:ext>
            </p:extLst>
          </p:nvPr>
        </p:nvGraphicFramePr>
        <p:xfrm>
          <a:off x="251520" y="195486"/>
          <a:ext cx="5476875" cy="183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77960" imgH="914400" progId="Equation.DSMT4">
                  <p:embed/>
                </p:oleObj>
              </mc:Choice>
              <mc:Fallback>
                <p:oleObj name="Equation" r:id="rId2" imgW="2577960" imgH="914400" progId="Equation.DSMT4">
                  <p:embed/>
                  <p:pic>
                    <p:nvPicPr>
                      <p:cNvPr id="4" name="Object 10">
                        <a:extLst>
                          <a:ext uri="{FF2B5EF4-FFF2-40B4-BE49-F238E27FC236}">
                            <a16:creationId xmlns:a16="http://schemas.microsoft.com/office/drawing/2014/main" id="{EB502F95-13E5-481B-93D2-B5AE9FBD96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95486"/>
                        <a:ext cx="5476875" cy="1839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EEE57680-D950-4F7D-BB1C-D15A1FB9254A}"/>
              </a:ext>
            </a:extLst>
          </p:cNvPr>
          <p:cNvCxnSpPr>
            <a:stCxn id="3" idx="2"/>
          </p:cNvCxnSpPr>
          <p:nvPr/>
        </p:nvCxnSpPr>
        <p:spPr>
          <a:xfrm>
            <a:off x="827584" y="2035399"/>
            <a:ext cx="0" cy="3203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0D8D816F-E5C1-4AD0-AE96-2EF2F61C0D50}"/>
              </a:ext>
            </a:extLst>
          </p:cNvPr>
          <p:cNvSpPr txBox="1"/>
          <p:nvPr/>
        </p:nvSpPr>
        <p:spPr>
          <a:xfrm>
            <a:off x="395536" y="2355726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Líder</a:t>
            </a: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1D00F32F-E379-4B76-A2E7-13C36CEF1B3D}"/>
              </a:ext>
            </a:extLst>
          </p:cNvPr>
          <p:cNvCxnSpPr/>
          <p:nvPr/>
        </p:nvCxnSpPr>
        <p:spPr>
          <a:xfrm>
            <a:off x="5220072" y="2026107"/>
            <a:ext cx="0" cy="3203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EE09ED56-35AA-4816-B8E4-5C5E75560FC5}"/>
              </a:ext>
            </a:extLst>
          </p:cNvPr>
          <p:cNvSpPr txBox="1"/>
          <p:nvPr/>
        </p:nvSpPr>
        <p:spPr>
          <a:xfrm>
            <a:off x="4572000" y="2346434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Seguidora</a:t>
            </a:r>
          </a:p>
        </p:txBody>
      </p:sp>
      <p:sp>
        <p:nvSpPr>
          <p:cNvPr id="9" name="Seta Dobrada para Cima 10">
            <a:extLst>
              <a:ext uri="{FF2B5EF4-FFF2-40B4-BE49-F238E27FC236}">
                <a16:creationId xmlns:a16="http://schemas.microsoft.com/office/drawing/2014/main" id="{7C3EB488-B02D-4FAE-9ED4-18864A711D04}"/>
              </a:ext>
            </a:extLst>
          </p:cNvPr>
          <p:cNvSpPr/>
          <p:nvPr/>
        </p:nvSpPr>
        <p:spPr>
          <a:xfrm>
            <a:off x="1403648" y="1961307"/>
            <a:ext cx="1800200" cy="731520"/>
          </a:xfrm>
          <a:prstGeom prst="bentUpArrow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011EA94-F6BF-409C-8C12-03528B32CA37}"/>
              </a:ext>
            </a:extLst>
          </p:cNvPr>
          <p:cNvSpPr txBox="1"/>
          <p:nvPr/>
        </p:nvSpPr>
        <p:spPr>
          <a:xfrm>
            <a:off x="1475656" y="247999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/>
              <a:t>Curva de Reação</a:t>
            </a:r>
          </a:p>
        </p:txBody>
      </p:sp>
    </p:spTree>
    <p:extLst>
      <p:ext uri="{BB962C8B-B14F-4D97-AF65-F5344CB8AC3E}">
        <p14:creationId xmlns:p14="http://schemas.microsoft.com/office/powerpoint/2010/main" val="206549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8" grpId="0" animBg="1"/>
      <p:bldP spid="9" grpId="0" animBg="1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FA75199-91C4-4962-9387-E53D5976B1C5}"/>
              </a:ext>
            </a:extLst>
          </p:cNvPr>
          <p:cNvSpPr/>
          <p:nvPr/>
        </p:nvSpPr>
        <p:spPr>
          <a:xfrm>
            <a:off x="107504" y="119990"/>
            <a:ext cx="87849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b="1" dirty="0">
                <a:solidFill>
                  <a:srgbClr val="000000"/>
                </a:solidFill>
                <a:latin typeface="Arial" panose="020B0604020202020204" pitchFamily="34" charset="0"/>
              </a:rPr>
              <a:t>QUESTÃO 09 - 2017 </a:t>
            </a:r>
          </a:p>
          <a:p>
            <a:pPr algn="just"/>
            <a:endParaRPr lang="pt-BR" sz="2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FE42574-8F7D-451E-89C9-D0EA1EB00B5E}"/>
              </a:ext>
            </a:extLst>
          </p:cNvPr>
          <p:cNvSpPr txBox="1"/>
          <p:nvPr/>
        </p:nvSpPr>
        <p:spPr>
          <a:xfrm>
            <a:off x="179512" y="624046"/>
            <a:ext cx="871296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No Modelo de Liderança-Preço, a firma líder escolhe o preço que deseja cobrar, levando em conta em sua decisão o fato de que a empresa seguidora agirá como tomadora de preços ao maximizar seu próprio lucro. A demanda inversa enfrentada pelas firmas é      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𝑃 = 100 − 𝑄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𝑡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, sendo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𝑄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𝑡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a produção conjunta das duas firmas. Se as funções custo marginal da seguidora e da líder forem representadas respectivamente por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𝑆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4𝑄 e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𝐿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0,4𝑄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, então:</a:t>
            </a:r>
          </a:p>
        </p:txBody>
      </p:sp>
    </p:spTree>
    <p:extLst>
      <p:ext uri="{BB962C8B-B14F-4D97-AF65-F5344CB8AC3E}">
        <p14:creationId xmlns:p14="http://schemas.microsoft.com/office/powerpoint/2010/main" val="11848952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830F44E-F125-4D9A-AB20-41AC41DE8EE2}"/>
              </a:ext>
            </a:extLst>
          </p:cNvPr>
          <p:cNvSpPr/>
          <p:nvPr/>
        </p:nvSpPr>
        <p:spPr>
          <a:xfrm>
            <a:off x="2195736" y="2355726"/>
            <a:ext cx="1477541" cy="8905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D387BDCB-B5E9-468A-8C41-4D0256F9EBDE}"/>
              </a:ext>
            </a:extLst>
          </p:cNvPr>
          <p:cNvSpPr/>
          <p:nvPr/>
        </p:nvSpPr>
        <p:spPr>
          <a:xfrm>
            <a:off x="2732682" y="756611"/>
            <a:ext cx="1980953" cy="51899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Object 5">
            <a:extLst>
              <a:ext uri="{FF2B5EF4-FFF2-40B4-BE49-F238E27FC236}">
                <a16:creationId xmlns:a16="http://schemas.microsoft.com/office/drawing/2014/main" id="{6C4C57AC-ACA8-47B7-B473-C53055B489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898321"/>
              </p:ext>
            </p:extLst>
          </p:nvPr>
        </p:nvGraphicFramePr>
        <p:xfrm>
          <a:off x="467544" y="758986"/>
          <a:ext cx="4209355" cy="516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39880" imgH="228600" progId="Equation.DSMT4">
                  <p:embed/>
                </p:oleObj>
              </mc:Choice>
              <mc:Fallback>
                <p:oleObj name="Equation" r:id="rId2" imgW="1739880" imgH="228600" progId="Equation.DSMT4">
                  <p:embed/>
                  <p:pic>
                    <p:nvPicPr>
                      <p:cNvPr id="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758986"/>
                        <a:ext cx="4209355" cy="516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9D61A702-F4D9-46BE-9E3C-C325C1D589CE}"/>
              </a:ext>
            </a:extLst>
          </p:cNvPr>
          <p:cNvSpPr txBox="1"/>
          <p:nvPr/>
        </p:nvSpPr>
        <p:spPr>
          <a:xfrm>
            <a:off x="74613" y="267494"/>
            <a:ext cx="8817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Resolvendo o problema: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1DC8F2C-5D80-43F6-B2DA-FF96745B8D94}"/>
              </a:ext>
            </a:extLst>
          </p:cNvPr>
          <p:cNvSpPr txBox="1"/>
          <p:nvPr/>
        </p:nvSpPr>
        <p:spPr>
          <a:xfrm>
            <a:off x="74613" y="1462013"/>
            <a:ext cx="8961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função de oferta da seguidora é encontrada igualando o seu custo marginal ao preço do produto (tomadora de preço):</a:t>
            </a:r>
          </a:p>
        </p:txBody>
      </p:sp>
      <p:graphicFrame>
        <p:nvGraphicFramePr>
          <p:cNvPr id="7" name="Object 5">
            <a:extLst>
              <a:ext uri="{FF2B5EF4-FFF2-40B4-BE49-F238E27FC236}">
                <a16:creationId xmlns:a16="http://schemas.microsoft.com/office/drawing/2014/main" id="{4A5247E0-8498-4CA5-A500-05EE36ECB7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462496"/>
              </p:ext>
            </p:extLst>
          </p:nvPr>
        </p:nvGraphicFramePr>
        <p:xfrm>
          <a:off x="539552" y="2355726"/>
          <a:ext cx="313372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95280" imgH="393480" progId="Equation.DSMT4">
                  <p:embed/>
                </p:oleObj>
              </mc:Choice>
              <mc:Fallback>
                <p:oleObj name="Equation" r:id="rId4" imgW="1295280" imgH="393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355726"/>
                        <a:ext cx="3133725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AE3ED515-C228-410D-B30D-85EFD3177C6E}"/>
              </a:ext>
            </a:extLst>
          </p:cNvPr>
          <p:cNvCxnSpPr/>
          <p:nvPr/>
        </p:nvCxnSpPr>
        <p:spPr>
          <a:xfrm>
            <a:off x="755576" y="3003798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92116B02-2AA4-497A-8E4B-32D8E5C591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822908"/>
              </p:ext>
            </p:extLst>
          </p:nvPr>
        </p:nvGraphicFramePr>
        <p:xfrm>
          <a:off x="323528" y="3291830"/>
          <a:ext cx="9842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6080" imgH="228600" progId="Equation.DSMT4">
                  <p:embed/>
                </p:oleObj>
              </mc:Choice>
              <mc:Fallback>
                <p:oleObj name="Equation" r:id="rId6" imgW="406080" imgH="228600" progId="Equation.DSMT4">
                  <p:embed/>
                  <p:pic>
                    <p:nvPicPr>
                      <p:cNvPr id="1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291830"/>
                        <a:ext cx="984250" cy="5175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442775AD-F04A-46F9-A030-ED36D1FA2501}"/>
              </a:ext>
            </a:extLst>
          </p:cNvPr>
          <p:cNvSpPr txBox="1"/>
          <p:nvPr/>
        </p:nvSpPr>
        <p:spPr>
          <a:xfrm>
            <a:off x="3923928" y="2571750"/>
            <a:ext cx="489654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Quantidade produzida pela seguidora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F20CD791-8B20-4581-A86E-1093630D111F}"/>
              </a:ext>
            </a:extLst>
          </p:cNvPr>
          <p:cNvCxnSpPr/>
          <p:nvPr/>
        </p:nvCxnSpPr>
        <p:spPr>
          <a:xfrm>
            <a:off x="3635896" y="278777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80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6" grpId="0"/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A2A3343-EB48-436E-90CF-7E47975AF8D8}"/>
              </a:ext>
            </a:extLst>
          </p:cNvPr>
          <p:cNvSpPr/>
          <p:nvPr/>
        </p:nvSpPr>
        <p:spPr>
          <a:xfrm>
            <a:off x="3491880" y="2653050"/>
            <a:ext cx="2448272" cy="56677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2EDF7B4-1E89-4217-BFF4-FEBE6C4E2C7C}"/>
              </a:ext>
            </a:extLst>
          </p:cNvPr>
          <p:cNvSpPr/>
          <p:nvPr/>
        </p:nvSpPr>
        <p:spPr>
          <a:xfrm>
            <a:off x="6372200" y="771550"/>
            <a:ext cx="2592288" cy="63878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4A2F55C-49C8-4ED0-8E71-01B29CD090A6}"/>
              </a:ext>
            </a:extLst>
          </p:cNvPr>
          <p:cNvSpPr txBox="1"/>
          <p:nvPr/>
        </p:nvSpPr>
        <p:spPr>
          <a:xfrm>
            <a:off x="107504" y="19548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Logo, a demanda residual da empresa líder é dada por:</a:t>
            </a: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8133C1E1-784F-431F-9866-300021765B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80782"/>
              </p:ext>
            </p:extLst>
          </p:nvPr>
        </p:nvGraphicFramePr>
        <p:xfrm>
          <a:off x="509016" y="657225"/>
          <a:ext cx="8455472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55720" imgH="393480" progId="Equation.DSMT4">
                  <p:embed/>
                </p:oleObj>
              </mc:Choice>
              <mc:Fallback>
                <p:oleObj name="Equation" r:id="rId2" imgW="3555720" imgH="393480" progId="Equation.DSMT4">
                  <p:embed/>
                  <p:pic>
                    <p:nvPicPr>
                      <p:cNvPr id="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016" y="657225"/>
                        <a:ext cx="8455472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2FA6C6E-0888-4C87-93BF-02FE8B80DF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779287"/>
              </p:ext>
            </p:extLst>
          </p:nvPr>
        </p:nvGraphicFramePr>
        <p:xfrm>
          <a:off x="539552" y="2672134"/>
          <a:ext cx="5249863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71520" imgH="241200" progId="Equation.DSMT4">
                  <p:embed/>
                </p:oleObj>
              </mc:Choice>
              <mc:Fallback>
                <p:oleObj name="Equation" r:id="rId4" imgW="2171520" imgH="241200" progId="Equation.DSMT4">
                  <p:embed/>
                  <p:pic>
                    <p:nvPicPr>
                      <p:cNvPr id="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672134"/>
                        <a:ext cx="5249863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0E3FA847-1AF7-4CF9-BF3A-58B5025712D8}"/>
              </a:ext>
            </a:extLst>
          </p:cNvPr>
          <p:cNvSpPr txBox="1"/>
          <p:nvPr/>
        </p:nvSpPr>
        <p:spPr>
          <a:xfrm>
            <a:off x="107504" y="177966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DEEBC74-45B4-4C36-84D0-9A689F0D0F6A}"/>
              </a:ext>
            </a:extLst>
          </p:cNvPr>
          <p:cNvSpPr txBox="1"/>
          <p:nvPr/>
        </p:nvSpPr>
        <p:spPr>
          <a:xfrm>
            <a:off x="107504" y="1750045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Para determinar a receita marginal da líder, inicialmente invertemos a função de demanda líquida: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8785EEF-D607-41AD-8F7F-C365E4A1FC10}"/>
              </a:ext>
            </a:extLst>
          </p:cNvPr>
          <p:cNvSpPr txBox="1"/>
          <p:nvPr/>
        </p:nvSpPr>
        <p:spPr>
          <a:xfrm>
            <a:off x="107504" y="3468945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Portanto, a Receita Total da firma líder é dada por:</a:t>
            </a:r>
          </a:p>
        </p:txBody>
      </p:sp>
      <p:graphicFrame>
        <p:nvGraphicFramePr>
          <p:cNvPr id="10" name="Object 5">
            <a:extLst>
              <a:ext uri="{FF2B5EF4-FFF2-40B4-BE49-F238E27FC236}">
                <a16:creationId xmlns:a16="http://schemas.microsoft.com/office/drawing/2014/main" id="{B3E429DE-F3D0-40F4-92F3-4EFEEB91CD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79562"/>
              </p:ext>
            </p:extLst>
          </p:nvPr>
        </p:nvGraphicFramePr>
        <p:xfrm>
          <a:off x="529605" y="3939902"/>
          <a:ext cx="59245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50880" imgH="253800" progId="Equation.DSMT4">
                  <p:embed/>
                </p:oleObj>
              </mc:Choice>
              <mc:Fallback>
                <p:oleObj name="Equation" r:id="rId6" imgW="2450880" imgH="253800" progId="Equation.DSMT4">
                  <p:embed/>
                  <p:pic>
                    <p:nvPicPr>
                      <p:cNvPr id="1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605" y="3939902"/>
                        <a:ext cx="59245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>
            <a:extLst>
              <a:ext uri="{FF2B5EF4-FFF2-40B4-BE49-F238E27FC236}">
                <a16:creationId xmlns:a16="http://schemas.microsoft.com/office/drawing/2014/main" id="{D3D4560F-A5D1-4D13-B3DF-988612E9F5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338400"/>
              </p:ext>
            </p:extLst>
          </p:nvPr>
        </p:nvGraphicFramePr>
        <p:xfrm>
          <a:off x="611560" y="4519613"/>
          <a:ext cx="3008313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44520" imgH="241200" progId="Equation.DSMT4">
                  <p:embed/>
                </p:oleObj>
              </mc:Choice>
              <mc:Fallback>
                <p:oleObj name="Equation" r:id="rId8" imgW="1244520" imgH="241200" progId="Equation.DSMT4">
                  <p:embed/>
                  <p:pic>
                    <p:nvPicPr>
                      <p:cNvPr id="1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519613"/>
                        <a:ext cx="3008313" cy="547687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090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/>
      <p:bldP spid="8" grpId="0"/>
      <p:bldP spid="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2C04328-C739-4751-A235-DE30140978D9}"/>
              </a:ext>
            </a:extLst>
          </p:cNvPr>
          <p:cNvSpPr/>
          <p:nvPr/>
        </p:nvSpPr>
        <p:spPr>
          <a:xfrm>
            <a:off x="6156176" y="4428901"/>
            <a:ext cx="1287711" cy="5191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452C105-D696-46E9-BB9E-BFCD7A4A8D61}"/>
              </a:ext>
            </a:extLst>
          </p:cNvPr>
          <p:cNvSpPr/>
          <p:nvPr/>
        </p:nvSpPr>
        <p:spPr>
          <a:xfrm>
            <a:off x="6452641" y="2772716"/>
            <a:ext cx="1287711" cy="5191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65829EA-36D0-42DE-833B-F7AE4395C498}"/>
              </a:ext>
            </a:extLst>
          </p:cNvPr>
          <p:cNvSpPr/>
          <p:nvPr/>
        </p:nvSpPr>
        <p:spPr>
          <a:xfrm>
            <a:off x="3059832" y="771550"/>
            <a:ext cx="2943895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CEDCCB-BCB8-4A3E-8DFB-8AC970627F09}"/>
              </a:ext>
            </a:extLst>
          </p:cNvPr>
          <p:cNvSpPr txBox="1"/>
          <p:nvPr/>
        </p:nvSpPr>
        <p:spPr>
          <a:xfrm>
            <a:off x="107504" y="19548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Logo, a receita marginal da firma líder é dada por: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E6C32B0-184B-4658-B5D9-894FA76ADC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930309"/>
              </p:ext>
            </p:extLst>
          </p:nvPr>
        </p:nvGraphicFramePr>
        <p:xfrm>
          <a:off x="539552" y="699542"/>
          <a:ext cx="5464175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60440" imgH="431640" progId="Equation.DSMT4">
                  <p:embed/>
                </p:oleObj>
              </mc:Choice>
              <mc:Fallback>
                <p:oleObj name="Equation" r:id="rId2" imgW="2260440" imgH="431640" progId="Equation.DSMT4">
                  <p:embed/>
                  <p:pic>
                    <p:nvPicPr>
                      <p:cNvPr id="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699542"/>
                        <a:ext cx="5464175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4DE5142A-E4CC-4300-ADE9-02CFEB0C58D1}"/>
              </a:ext>
            </a:extLst>
          </p:cNvPr>
          <p:cNvSpPr txBox="1"/>
          <p:nvPr/>
        </p:nvSpPr>
        <p:spPr>
          <a:xfrm>
            <a:off x="107504" y="185167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Podemos obter a produção ótima da firma líder igualando seu custo marginal à sua receita marginal.</a:t>
            </a:r>
          </a:p>
        </p:txBody>
      </p:sp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AAE4FC75-4092-4E35-8264-ADE122B5AF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262005"/>
              </p:ext>
            </p:extLst>
          </p:nvPr>
        </p:nvGraphicFramePr>
        <p:xfrm>
          <a:off x="528339" y="2772717"/>
          <a:ext cx="721201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84400" imgH="228600" progId="Equation.DSMT4">
                  <p:embed/>
                </p:oleObj>
              </mc:Choice>
              <mc:Fallback>
                <p:oleObj name="Equation" r:id="rId4" imgW="2984400" imgH="228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39" y="2772717"/>
                        <a:ext cx="721201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BCF85AE9-E4ED-4878-94DF-EB6ABEC19B7C}"/>
              </a:ext>
            </a:extLst>
          </p:cNvPr>
          <p:cNvSpPr txBox="1"/>
          <p:nvPr/>
        </p:nvSpPr>
        <p:spPr>
          <a:xfrm>
            <a:off x="179512" y="357986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Substituindo na função de demanda da firma líder, obtemos o preço.</a:t>
            </a:r>
          </a:p>
        </p:txBody>
      </p:sp>
      <p:graphicFrame>
        <p:nvGraphicFramePr>
          <p:cNvPr id="10" name="Object 5">
            <a:extLst>
              <a:ext uri="{FF2B5EF4-FFF2-40B4-BE49-F238E27FC236}">
                <a16:creationId xmlns:a16="http://schemas.microsoft.com/office/drawing/2014/main" id="{EFAB39D0-2D04-4AC7-B846-C1E7E0B1BC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194981"/>
              </p:ext>
            </p:extLst>
          </p:nvPr>
        </p:nvGraphicFramePr>
        <p:xfrm>
          <a:off x="615403" y="4429125"/>
          <a:ext cx="6692901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68400" imgH="253800" progId="Equation.DSMT4">
                  <p:embed/>
                </p:oleObj>
              </mc:Choice>
              <mc:Fallback>
                <p:oleObj name="Equation" r:id="rId6" imgW="2768400" imgH="253800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403" y="4429125"/>
                        <a:ext cx="6692901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703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7" grpId="0"/>
      <p:bldP spid="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9CCD74E-7691-4A40-9BA1-8BD77F535BF8}"/>
              </a:ext>
            </a:extLst>
          </p:cNvPr>
          <p:cNvSpPr/>
          <p:nvPr/>
        </p:nvSpPr>
        <p:spPr>
          <a:xfrm>
            <a:off x="4652441" y="1347614"/>
            <a:ext cx="1287711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41E3713-FCF6-448D-AB4B-2FDCEB165EDA}"/>
              </a:ext>
            </a:extLst>
          </p:cNvPr>
          <p:cNvSpPr txBox="1"/>
          <p:nvPr/>
        </p:nvSpPr>
        <p:spPr>
          <a:xfrm>
            <a:off x="251520" y="267494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firma seguidora toma esse preço como dado e, com isso, produz a seguinte quantidade: </a:t>
            </a:r>
          </a:p>
        </p:txBody>
      </p:sp>
      <p:graphicFrame>
        <p:nvGraphicFramePr>
          <p:cNvPr id="4" name="Object 5">
            <a:extLst>
              <a:ext uri="{FF2B5EF4-FFF2-40B4-BE49-F238E27FC236}">
                <a16:creationId xmlns:a16="http://schemas.microsoft.com/office/drawing/2014/main" id="{D6B39DCA-EF9B-4CD3-BBA9-5238760A97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711471"/>
              </p:ext>
            </p:extLst>
          </p:nvPr>
        </p:nvGraphicFramePr>
        <p:xfrm>
          <a:off x="645268" y="1203325"/>
          <a:ext cx="5222876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8920" imgH="393480" progId="Equation.DSMT4">
                  <p:embed/>
                </p:oleObj>
              </mc:Choice>
              <mc:Fallback>
                <p:oleObj name="Equation" r:id="rId2" imgW="2158920" imgH="393480" progId="Equation.DSMT4">
                  <p:embed/>
                  <p:pic>
                    <p:nvPicPr>
                      <p:cNvPr id="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268" y="1203325"/>
                        <a:ext cx="5222876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584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A004795-EEF7-4D0D-9283-142E24288148}"/>
              </a:ext>
            </a:extLst>
          </p:cNvPr>
          <p:cNvSpPr txBox="1"/>
          <p:nvPr/>
        </p:nvSpPr>
        <p:spPr>
          <a:xfrm>
            <a:off x="251520" y="123478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A firma líder, ao cobrar mais caro, além de reduzir a demanda total, observa parcela maior da demanda atendida pela rival;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9F567A-6734-402A-8DA9-87D798597DCA}"/>
              </a:ext>
            </a:extLst>
          </p:cNvPr>
          <p:cNvSpPr txBox="1"/>
          <p:nvPr/>
        </p:nvSpPr>
        <p:spPr>
          <a:xfrm>
            <a:off x="7884368" y="483518"/>
            <a:ext cx="43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05ACA5-F55D-4DA6-9F56-D6987EE7FB17}"/>
              </a:ext>
            </a:extLst>
          </p:cNvPr>
          <p:cNvSpPr txBox="1"/>
          <p:nvPr/>
        </p:nvSpPr>
        <p:spPr>
          <a:xfrm>
            <a:off x="251520" y="1059582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 firma líder e a seguidora cobram o mesmo preço e a líder atende 77% do mercado. </a:t>
            </a: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BB39DFC9-7214-4316-8D6C-2C4E48622E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033747"/>
              </p:ext>
            </p:extLst>
          </p:nvPr>
        </p:nvGraphicFramePr>
        <p:xfrm>
          <a:off x="683568" y="1863659"/>
          <a:ext cx="54006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82600" imgH="228600" progId="Equation.DSMT4">
                  <p:embed/>
                </p:oleObj>
              </mc:Choice>
              <mc:Fallback>
                <p:oleObj name="Equation" r:id="rId2" imgW="2082600" imgH="228600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863659"/>
                        <a:ext cx="54006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ECC88EF2-244F-4BB5-B011-F31E7B12FD0A}"/>
              </a:ext>
            </a:extLst>
          </p:cNvPr>
          <p:cNvCxnSpPr/>
          <p:nvPr/>
        </p:nvCxnSpPr>
        <p:spPr>
          <a:xfrm>
            <a:off x="4283968" y="2310764"/>
            <a:ext cx="0" cy="2609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6BC5931D-D226-4995-8FEF-E62FC799C67F}"/>
              </a:ext>
            </a:extLst>
          </p:cNvPr>
          <p:cNvCxnSpPr/>
          <p:nvPr/>
        </p:nvCxnSpPr>
        <p:spPr>
          <a:xfrm>
            <a:off x="5004048" y="2310764"/>
            <a:ext cx="0" cy="2609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C122382B-E316-4583-BCFD-63F798017A80}"/>
              </a:ext>
            </a:extLst>
          </p:cNvPr>
          <p:cNvSpPr txBox="1"/>
          <p:nvPr/>
        </p:nvSpPr>
        <p:spPr>
          <a:xfrm>
            <a:off x="4067944" y="2571750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77%  33%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3963BB8-ABB8-4891-AFC6-CB566E882875}"/>
              </a:ext>
            </a:extLst>
          </p:cNvPr>
          <p:cNvSpPr txBox="1"/>
          <p:nvPr/>
        </p:nvSpPr>
        <p:spPr>
          <a:xfrm>
            <a:off x="251520" y="3098453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A firma seguidora age como monopolista, levando em conta a função de demanda residual para o cálculo da sua receita marginal;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71DBA4B-793C-48AB-AA2A-B1274D124835}"/>
              </a:ext>
            </a:extLst>
          </p:cNvPr>
          <p:cNvSpPr txBox="1"/>
          <p:nvPr/>
        </p:nvSpPr>
        <p:spPr>
          <a:xfrm>
            <a:off x="8748464" y="3437007"/>
            <a:ext cx="43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D5B71C7-FCCC-47E8-9CAF-B223ED450331}"/>
              </a:ext>
            </a:extLst>
          </p:cNvPr>
          <p:cNvSpPr txBox="1"/>
          <p:nvPr/>
        </p:nvSpPr>
        <p:spPr>
          <a:xfrm>
            <a:off x="323528" y="3939902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 empresa </a:t>
            </a: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líder</a:t>
            </a: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age como monopolista, levando em conta a função de demanda residual para o cálculo de sua </a:t>
            </a:r>
            <a:r>
              <a:rPr 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RMg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 empresa seguidora se comporta como tomadora de preço.</a:t>
            </a:r>
          </a:p>
        </p:txBody>
      </p:sp>
    </p:spTree>
    <p:extLst>
      <p:ext uri="{BB962C8B-B14F-4D97-AF65-F5344CB8AC3E}">
        <p14:creationId xmlns:p14="http://schemas.microsoft.com/office/powerpoint/2010/main" val="382668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10" grpId="0"/>
      <p:bldP spid="1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2EB1DB6-5658-4878-BAA8-1149BBDD91AC}"/>
              </a:ext>
            </a:extLst>
          </p:cNvPr>
          <p:cNvSpPr txBox="1"/>
          <p:nvPr/>
        </p:nvSpPr>
        <p:spPr>
          <a:xfrm>
            <a:off x="251520" y="1390005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O preço escolhido pela líder será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𝑃 = $48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0E167F7-092E-4433-BF92-5F80EE7DF4A8}"/>
              </a:ext>
            </a:extLst>
          </p:cNvPr>
          <p:cNvSpPr txBox="1"/>
          <p:nvPr/>
        </p:nvSpPr>
        <p:spPr>
          <a:xfrm>
            <a:off x="251520" y="12347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A função demanda residual inversa é dada por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𝑃(𝑞) = 80 - 0,8𝑄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452118B-64E3-49F7-92A2-2135EBF0AE70}"/>
              </a:ext>
            </a:extLst>
          </p:cNvPr>
          <p:cNvSpPr txBox="1"/>
          <p:nvPr/>
        </p:nvSpPr>
        <p:spPr>
          <a:xfrm>
            <a:off x="251520" y="235572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A firma seguidora produzirá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𝑄 = 16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81CC9AC-8D88-42AE-951C-55C7DA355ECC}"/>
              </a:ext>
            </a:extLst>
          </p:cNvPr>
          <p:cNvSpPr txBox="1"/>
          <p:nvPr/>
        </p:nvSpPr>
        <p:spPr>
          <a:xfrm>
            <a:off x="8676456" y="196647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04E4598-E262-43E4-ADE9-1425A67BCFF1}"/>
              </a:ext>
            </a:extLst>
          </p:cNvPr>
          <p:cNvSpPr txBox="1"/>
          <p:nvPr/>
        </p:nvSpPr>
        <p:spPr>
          <a:xfrm>
            <a:off x="323528" y="669925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Exatamente como calculamos.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19B10F7-90F4-4BB3-B4DF-EBEB86BC0A3B}"/>
              </a:ext>
            </a:extLst>
          </p:cNvPr>
          <p:cNvSpPr txBox="1"/>
          <p:nvPr/>
        </p:nvSpPr>
        <p:spPr>
          <a:xfrm>
            <a:off x="6012160" y="1420783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C8D42D5-5F3E-4D88-940B-3C6C9BBEBC85}"/>
              </a:ext>
            </a:extLst>
          </p:cNvPr>
          <p:cNvSpPr txBox="1"/>
          <p:nvPr/>
        </p:nvSpPr>
        <p:spPr>
          <a:xfrm>
            <a:off x="5292080" y="2355726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5424929-72EF-4659-928E-274FEB0C854C}"/>
              </a:ext>
            </a:extLst>
          </p:cNvPr>
          <p:cNvSpPr txBox="1"/>
          <p:nvPr/>
        </p:nvSpPr>
        <p:spPr>
          <a:xfrm>
            <a:off x="323528" y="2860943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Conforme calculamos, a quantidade produzida pela firma seguidora é 12.</a:t>
            </a:r>
          </a:p>
        </p:txBody>
      </p:sp>
    </p:spTree>
    <p:extLst>
      <p:ext uri="{BB962C8B-B14F-4D97-AF65-F5344CB8AC3E}">
        <p14:creationId xmlns:p14="http://schemas.microsoft.com/office/powerpoint/2010/main" val="280495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65344AC-551C-4530-88A8-87030BD70F12}"/>
              </a:ext>
            </a:extLst>
          </p:cNvPr>
          <p:cNvSpPr txBox="1"/>
          <p:nvPr/>
        </p:nvSpPr>
        <p:spPr>
          <a:xfrm>
            <a:off x="323528" y="267494"/>
            <a:ext cx="86409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Como, no caso dessa loteria, o valor esperado é igual a $2 (0,5x$0+0,5x$4):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EC para uma pessoa avessa ao risco tem que ser menor do que 2.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EC para uma pessoa propensa ao risco tem que ser maior do que 2.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EC para uma pessoa neutra ao risco tem que ser 0.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576A88A-D993-4A4D-A18E-A0E8DB8D2135}"/>
              </a:ext>
            </a:extLst>
          </p:cNvPr>
          <p:cNvSpPr txBox="1"/>
          <p:nvPr/>
        </p:nvSpPr>
        <p:spPr>
          <a:xfrm>
            <a:off x="323528" y="187605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Para encontrarmos o valor da renda relativo ao equivalente da certeza, temos que igualar a utilidade esperada da loteria à utilidade esperada referente ao equivalente certo: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BEC56BD3-262F-41C6-B827-61D5D238D0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566150"/>
              </p:ext>
            </p:extLst>
          </p:nvPr>
        </p:nvGraphicFramePr>
        <p:xfrm>
          <a:off x="755576" y="2913608"/>
          <a:ext cx="4154488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2720" imgH="863280" progId="Equation.DSMT4">
                  <p:embed/>
                </p:oleObj>
              </mc:Choice>
              <mc:Fallback>
                <p:oleObj name="Equation" r:id="rId2" imgW="2412720" imgH="863280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913608"/>
                        <a:ext cx="4154488" cy="15303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65EC3B9-0D10-4B36-AD34-1807783077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454687"/>
              </p:ext>
            </p:extLst>
          </p:nvPr>
        </p:nvGraphicFramePr>
        <p:xfrm>
          <a:off x="5076056" y="2882547"/>
          <a:ext cx="3318197" cy="1561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03240" imgH="990360" progId="Equation.DSMT4">
                  <p:embed/>
                </p:oleObj>
              </mc:Choice>
              <mc:Fallback>
                <p:oleObj name="Equation" r:id="rId4" imgW="1803240" imgH="9903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882547"/>
                        <a:ext cx="3318197" cy="1561411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999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CFE63E8-0D71-4C28-B9E4-32E089414684}"/>
              </a:ext>
            </a:extLst>
          </p:cNvPr>
          <p:cNvSpPr txBox="1"/>
          <p:nvPr/>
        </p:nvSpPr>
        <p:spPr>
          <a:xfrm>
            <a:off x="395536" y="12347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Assim, o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prêmio de risco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(diferença entre o valor esperado de uma loteria e o equivalente certo) de cada uma seria:</a:t>
            </a:r>
          </a:p>
        </p:txBody>
      </p:sp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00BB2F2E-3DDB-4A4C-9A0F-9E315F6B90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916941"/>
              </p:ext>
            </p:extLst>
          </p:nvPr>
        </p:nvGraphicFramePr>
        <p:xfrm>
          <a:off x="755576" y="926579"/>
          <a:ext cx="2865438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63560" imgH="685800" progId="Equation.DSMT4">
                  <p:embed/>
                </p:oleObj>
              </mc:Choice>
              <mc:Fallback>
                <p:oleObj name="Equation" r:id="rId2" imgW="1663560" imgH="685800" progId="Equation.DSMT4">
                  <p:embed/>
                  <p:pic>
                    <p:nvPicPr>
                      <p:cNvPr id="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926579"/>
                        <a:ext cx="2865438" cy="121602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CA260516-98C0-4A92-94F0-B0610112A9E9}"/>
              </a:ext>
            </a:extLst>
          </p:cNvPr>
          <p:cNvSpPr txBox="1"/>
          <p:nvPr/>
        </p:nvSpPr>
        <p:spPr>
          <a:xfrm>
            <a:off x="395536" y="2493352"/>
            <a:ext cx="84249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Note então que (como era esperado):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Ana estaria disposta a pagar até $1 para se livrar do risco.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Maria não estaria disposta a pagar qualquer valor para se livrar do risco.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Júlia teria que ser remunerada para abrir mão do risco.</a:t>
            </a:r>
          </a:p>
        </p:txBody>
      </p:sp>
    </p:spTree>
    <p:extLst>
      <p:ext uri="{BB962C8B-B14F-4D97-AF65-F5344CB8AC3E}">
        <p14:creationId xmlns:p14="http://schemas.microsoft.com/office/powerpoint/2010/main" val="308321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BFB0B00C-66D8-4EFD-A516-D43146575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0809" y="4232237"/>
            <a:ext cx="111729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latin typeface="Arial" charset="0"/>
              </a:rPr>
              <a:t>Renda ($)</a:t>
            </a:r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12D33D68-3C7A-4F9E-8219-776C24A22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664" y="885979"/>
            <a:ext cx="104996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 err="1">
                <a:latin typeface="Arial" charset="0"/>
              </a:rPr>
              <a:t>Utilidade</a:t>
            </a:r>
            <a:endParaRPr lang="en-US" sz="1600" b="1" dirty="0">
              <a:latin typeface="Arial" charset="0"/>
            </a:endParaRPr>
          </a:p>
        </p:txBody>
      </p:sp>
      <p:sp>
        <p:nvSpPr>
          <p:cNvPr id="4" name="Line 10">
            <a:extLst>
              <a:ext uri="{FF2B5EF4-FFF2-40B4-BE49-F238E27FC236}">
                <a16:creationId xmlns:a16="http://schemas.microsoft.com/office/drawing/2014/main" id="{EAA3B917-35C9-4897-9301-861F55DB8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521" y="4368037"/>
            <a:ext cx="365509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BDE6E2BD-635B-4FCC-93BA-FADA8EB62B67}"/>
              </a:ext>
            </a:extLst>
          </p:cNvPr>
          <p:cNvSpPr>
            <a:spLocks/>
          </p:cNvSpPr>
          <p:nvPr/>
        </p:nvSpPr>
        <p:spPr bwMode="auto">
          <a:xfrm>
            <a:off x="747035" y="1645067"/>
            <a:ext cx="3075456" cy="2732256"/>
          </a:xfrm>
          <a:custGeom>
            <a:avLst/>
            <a:gdLst>
              <a:gd name="T0" fmla="*/ 0 w 2496"/>
              <a:gd name="T1" fmla="*/ 3738563 h 2356"/>
              <a:gd name="T2" fmla="*/ 39687 w 2496"/>
              <a:gd name="T3" fmla="*/ 3671888 h 2356"/>
              <a:gd name="T4" fmla="*/ 98425 w 2496"/>
              <a:gd name="T5" fmla="*/ 3594100 h 2356"/>
              <a:gd name="T6" fmla="*/ 157162 w 2496"/>
              <a:gd name="T7" fmla="*/ 3487738 h 2356"/>
              <a:gd name="T8" fmla="*/ 227013 w 2496"/>
              <a:gd name="T9" fmla="*/ 3381375 h 2356"/>
              <a:gd name="T10" fmla="*/ 306387 w 2496"/>
              <a:gd name="T11" fmla="*/ 3267075 h 2356"/>
              <a:gd name="T12" fmla="*/ 384175 w 2496"/>
              <a:gd name="T13" fmla="*/ 3141662 h 2356"/>
              <a:gd name="T14" fmla="*/ 552450 w 2496"/>
              <a:gd name="T15" fmla="*/ 2871787 h 2356"/>
              <a:gd name="T16" fmla="*/ 730250 w 2496"/>
              <a:gd name="T17" fmla="*/ 2601912 h 2356"/>
              <a:gd name="T18" fmla="*/ 898525 w 2496"/>
              <a:gd name="T19" fmla="*/ 2341562 h 2356"/>
              <a:gd name="T20" fmla="*/ 987425 w 2496"/>
              <a:gd name="T21" fmla="*/ 2216150 h 2356"/>
              <a:gd name="T22" fmla="*/ 1057275 w 2496"/>
              <a:gd name="T23" fmla="*/ 2100262 h 2356"/>
              <a:gd name="T24" fmla="*/ 1125537 w 2496"/>
              <a:gd name="T25" fmla="*/ 2005012 h 2356"/>
              <a:gd name="T26" fmla="*/ 1185862 w 2496"/>
              <a:gd name="T27" fmla="*/ 1917700 h 2356"/>
              <a:gd name="T28" fmla="*/ 1293812 w 2496"/>
              <a:gd name="T29" fmla="*/ 1773238 h 2356"/>
              <a:gd name="T30" fmla="*/ 1392237 w 2496"/>
              <a:gd name="T31" fmla="*/ 1647825 h 2356"/>
              <a:gd name="T32" fmla="*/ 1471612 w 2496"/>
              <a:gd name="T33" fmla="*/ 1541462 h 2356"/>
              <a:gd name="T34" fmla="*/ 1550987 w 2496"/>
              <a:gd name="T35" fmla="*/ 1446212 h 2356"/>
              <a:gd name="T36" fmla="*/ 1619250 w 2496"/>
              <a:gd name="T37" fmla="*/ 1368425 h 2356"/>
              <a:gd name="T38" fmla="*/ 1689100 w 2496"/>
              <a:gd name="T39" fmla="*/ 1301750 h 2356"/>
              <a:gd name="T40" fmla="*/ 1808163 w 2496"/>
              <a:gd name="T41" fmla="*/ 1166812 h 2356"/>
              <a:gd name="T42" fmla="*/ 1857375 w 2496"/>
              <a:gd name="T43" fmla="*/ 1108075 h 2356"/>
              <a:gd name="T44" fmla="*/ 1906588 w 2496"/>
              <a:gd name="T45" fmla="*/ 1060450 h 2356"/>
              <a:gd name="T46" fmla="*/ 1974850 w 2496"/>
              <a:gd name="T47" fmla="*/ 982662 h 2356"/>
              <a:gd name="T48" fmla="*/ 2035175 w 2496"/>
              <a:gd name="T49" fmla="*/ 925513 h 2356"/>
              <a:gd name="T50" fmla="*/ 2112962 w 2496"/>
              <a:gd name="T51" fmla="*/ 857250 h 2356"/>
              <a:gd name="T52" fmla="*/ 2201862 w 2496"/>
              <a:gd name="T53" fmla="*/ 781050 h 2356"/>
              <a:gd name="T54" fmla="*/ 2290762 w 2496"/>
              <a:gd name="T55" fmla="*/ 703262 h 2356"/>
              <a:gd name="T56" fmla="*/ 2390775 w 2496"/>
              <a:gd name="T57" fmla="*/ 627062 h 2356"/>
              <a:gd name="T58" fmla="*/ 2508250 w 2496"/>
              <a:gd name="T59" fmla="*/ 539750 h 2356"/>
              <a:gd name="T60" fmla="*/ 2667000 w 2496"/>
              <a:gd name="T61" fmla="*/ 442913 h 2356"/>
              <a:gd name="T62" fmla="*/ 2844800 w 2496"/>
              <a:gd name="T63" fmla="*/ 338137 h 2356"/>
              <a:gd name="T64" fmla="*/ 3032125 w 2496"/>
              <a:gd name="T65" fmla="*/ 241300 h 2356"/>
              <a:gd name="T66" fmla="*/ 3219450 w 2496"/>
              <a:gd name="T67" fmla="*/ 163512 h 2356"/>
              <a:gd name="T68" fmla="*/ 3308350 w 2496"/>
              <a:gd name="T69" fmla="*/ 134937 h 2356"/>
              <a:gd name="T70" fmla="*/ 3417888 w 2496"/>
              <a:gd name="T71" fmla="*/ 106363 h 2356"/>
              <a:gd name="T72" fmla="*/ 3624263 w 2496"/>
              <a:gd name="T73" fmla="*/ 68262 h 2356"/>
              <a:gd name="T74" fmla="*/ 3724275 w 2496"/>
              <a:gd name="T75" fmla="*/ 49212 h 2356"/>
              <a:gd name="T76" fmla="*/ 3813175 w 2496"/>
              <a:gd name="T77" fmla="*/ 30162 h 2356"/>
              <a:gd name="T78" fmla="*/ 3890963 w 2496"/>
              <a:gd name="T79" fmla="*/ 19050 h 2356"/>
              <a:gd name="T80" fmla="*/ 3960813 w 2496"/>
              <a:gd name="T81" fmla="*/ 0 h 235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496"/>
              <a:gd name="T124" fmla="*/ 0 h 2356"/>
              <a:gd name="T125" fmla="*/ 2496 w 2496"/>
              <a:gd name="T126" fmla="*/ 2356 h 235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496" h="2356">
                <a:moveTo>
                  <a:pt x="0" y="2355"/>
                </a:moveTo>
                <a:lnTo>
                  <a:pt x="25" y="2313"/>
                </a:lnTo>
                <a:lnTo>
                  <a:pt x="62" y="2264"/>
                </a:lnTo>
                <a:lnTo>
                  <a:pt x="99" y="2197"/>
                </a:lnTo>
                <a:lnTo>
                  <a:pt x="143" y="2130"/>
                </a:lnTo>
                <a:lnTo>
                  <a:pt x="193" y="2058"/>
                </a:lnTo>
                <a:lnTo>
                  <a:pt x="242" y="1979"/>
                </a:lnTo>
                <a:lnTo>
                  <a:pt x="348" y="1809"/>
                </a:lnTo>
                <a:lnTo>
                  <a:pt x="460" y="1639"/>
                </a:lnTo>
                <a:lnTo>
                  <a:pt x="566" y="1475"/>
                </a:lnTo>
                <a:lnTo>
                  <a:pt x="622" y="1396"/>
                </a:lnTo>
                <a:lnTo>
                  <a:pt x="666" y="1323"/>
                </a:lnTo>
                <a:lnTo>
                  <a:pt x="709" y="1263"/>
                </a:lnTo>
                <a:lnTo>
                  <a:pt x="747" y="1208"/>
                </a:lnTo>
                <a:lnTo>
                  <a:pt x="815" y="1117"/>
                </a:lnTo>
                <a:lnTo>
                  <a:pt x="877" y="1038"/>
                </a:lnTo>
                <a:lnTo>
                  <a:pt x="927" y="971"/>
                </a:lnTo>
                <a:lnTo>
                  <a:pt x="977" y="911"/>
                </a:lnTo>
                <a:lnTo>
                  <a:pt x="1020" y="862"/>
                </a:lnTo>
                <a:lnTo>
                  <a:pt x="1064" y="820"/>
                </a:lnTo>
                <a:lnTo>
                  <a:pt x="1139" y="735"/>
                </a:lnTo>
                <a:lnTo>
                  <a:pt x="1170" y="698"/>
                </a:lnTo>
                <a:lnTo>
                  <a:pt x="1201" y="668"/>
                </a:lnTo>
                <a:lnTo>
                  <a:pt x="1244" y="619"/>
                </a:lnTo>
                <a:lnTo>
                  <a:pt x="1282" y="583"/>
                </a:lnTo>
                <a:lnTo>
                  <a:pt x="1331" y="540"/>
                </a:lnTo>
                <a:lnTo>
                  <a:pt x="1387" y="492"/>
                </a:lnTo>
                <a:lnTo>
                  <a:pt x="1443" y="443"/>
                </a:lnTo>
                <a:lnTo>
                  <a:pt x="1506" y="395"/>
                </a:lnTo>
                <a:lnTo>
                  <a:pt x="1580" y="340"/>
                </a:lnTo>
                <a:lnTo>
                  <a:pt x="1680" y="279"/>
                </a:lnTo>
                <a:lnTo>
                  <a:pt x="1792" y="213"/>
                </a:lnTo>
                <a:lnTo>
                  <a:pt x="1910" y="152"/>
                </a:lnTo>
                <a:lnTo>
                  <a:pt x="2028" y="103"/>
                </a:lnTo>
                <a:lnTo>
                  <a:pt x="2084" y="85"/>
                </a:lnTo>
                <a:lnTo>
                  <a:pt x="2153" y="67"/>
                </a:lnTo>
                <a:lnTo>
                  <a:pt x="2283" y="43"/>
                </a:lnTo>
                <a:lnTo>
                  <a:pt x="2346" y="31"/>
                </a:lnTo>
                <a:lnTo>
                  <a:pt x="2402" y="19"/>
                </a:lnTo>
                <a:lnTo>
                  <a:pt x="2451" y="12"/>
                </a:lnTo>
                <a:lnTo>
                  <a:pt x="2495" y="0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" name="Oval 25">
            <a:extLst>
              <a:ext uri="{FF2B5EF4-FFF2-40B4-BE49-F238E27FC236}">
                <a16:creationId xmlns:a16="http://schemas.microsoft.com/office/drawing/2014/main" id="{0EBCB2CC-EF11-4D28-93C4-C067DB667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208" y="2809260"/>
            <a:ext cx="120705" cy="11142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2508169F-0CA0-458A-AA17-197A514CB9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123" y="1184276"/>
            <a:ext cx="13831" cy="31814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0A283A3A-C358-4C57-AECF-79BAE31F8944}"/>
              </a:ext>
            </a:extLst>
          </p:cNvPr>
          <p:cNvCxnSpPr>
            <a:stCxn id="7" idx="1"/>
            <a:endCxn id="15" idx="4"/>
          </p:cNvCxnSpPr>
          <p:nvPr/>
        </p:nvCxnSpPr>
        <p:spPr>
          <a:xfrm flipV="1">
            <a:off x="762123" y="1700781"/>
            <a:ext cx="3000016" cy="2664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E2E9B53A-3F9F-47A1-8337-714DF9C4C8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725295"/>
              </p:ext>
            </p:extLst>
          </p:nvPr>
        </p:nvGraphicFramePr>
        <p:xfrm>
          <a:off x="3888601" y="1367105"/>
          <a:ext cx="13493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52200" imgH="304560" progId="Equation.DSMT4">
                  <p:embed/>
                </p:oleObj>
              </mc:Choice>
              <mc:Fallback>
                <p:oleObj name="Equation" r:id="rId2" imgW="952200" imgH="304560" progId="Equation.DSMT4">
                  <p:embed/>
                  <p:pic>
                    <p:nvPicPr>
                      <p:cNvPr id="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8601" y="1367105"/>
                        <a:ext cx="1349375" cy="44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184673F7-1B54-4642-B5D5-9ACD0CC33127}"/>
              </a:ext>
            </a:extLst>
          </p:cNvPr>
          <p:cNvCxnSpPr/>
          <p:nvPr/>
        </p:nvCxnSpPr>
        <p:spPr>
          <a:xfrm>
            <a:off x="1815216" y="2864973"/>
            <a:ext cx="0" cy="14564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EA500C2-5941-4A74-8702-F4E723952C50}"/>
              </a:ext>
            </a:extLst>
          </p:cNvPr>
          <p:cNvSpPr txBox="1"/>
          <p:nvPr/>
        </p:nvSpPr>
        <p:spPr>
          <a:xfrm>
            <a:off x="1671200" y="4321428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BDD6FFC-7AC3-413B-A561-5A07710716B8}"/>
              </a:ext>
            </a:extLst>
          </p:cNvPr>
          <p:cNvSpPr txBox="1"/>
          <p:nvPr/>
        </p:nvSpPr>
        <p:spPr>
          <a:xfrm>
            <a:off x="5652120" y="611852"/>
            <a:ext cx="3312368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Arial" charset="0"/>
              </a:rPr>
              <a:t>Ana é </a:t>
            </a:r>
            <a:r>
              <a:rPr lang="en-US" sz="1600" dirty="0" err="1">
                <a:latin typeface="Arial" charset="0"/>
              </a:rPr>
              <a:t>avessa</a:t>
            </a:r>
            <a:r>
              <a:rPr lang="en-US" sz="1600" dirty="0">
                <a:latin typeface="Arial" charset="0"/>
              </a:rPr>
              <a:t> ao </a:t>
            </a:r>
            <a:r>
              <a:rPr lang="en-US" sz="1600" dirty="0" err="1">
                <a:latin typeface="Arial" charset="0"/>
              </a:rPr>
              <a:t>risco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porque</a:t>
            </a:r>
            <a:r>
              <a:rPr lang="en-US" sz="1600" dirty="0">
                <a:latin typeface="Arial" charset="0"/>
              </a:rPr>
              <a:t>  </a:t>
            </a:r>
            <a:r>
              <a:rPr lang="en-US" sz="1600" dirty="0" err="1">
                <a:latin typeface="Arial" charset="0"/>
              </a:rPr>
              <a:t>prefere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renda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certa</a:t>
            </a:r>
            <a:r>
              <a:rPr lang="en-US" sz="1600" dirty="0">
                <a:latin typeface="Arial" charset="0"/>
              </a:rPr>
              <a:t> de $2 (com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utilidade</a:t>
            </a:r>
            <a:r>
              <a:rPr lang="en-US" sz="1600" dirty="0">
                <a:latin typeface="Arial" charset="0"/>
              </a:rPr>
              <a:t> de 1,414) a </a:t>
            </a:r>
            <a:r>
              <a:rPr lang="en-US" sz="1600" dirty="0" err="1">
                <a:latin typeface="Arial" charset="0"/>
              </a:rPr>
              <a:t>apostar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em</a:t>
            </a:r>
            <a:r>
              <a:rPr lang="en-US" sz="1600" dirty="0">
                <a:latin typeface="Arial" charset="0"/>
              </a:rPr>
              <a:t> 0,5 de </a:t>
            </a:r>
            <a:r>
              <a:rPr lang="en-US" sz="1600" dirty="0" err="1">
                <a:latin typeface="Arial" charset="0"/>
              </a:rPr>
              <a:t>probabilidade</a:t>
            </a:r>
            <a:r>
              <a:rPr lang="en-US" sz="1600" dirty="0">
                <a:latin typeface="Arial" charset="0"/>
              </a:rPr>
              <a:t>  de </a:t>
            </a:r>
            <a:r>
              <a:rPr lang="en-US" sz="1600" dirty="0" err="1">
                <a:latin typeface="Arial" charset="0"/>
              </a:rPr>
              <a:t>receber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renda</a:t>
            </a:r>
            <a:r>
              <a:rPr lang="en-US" sz="1600" dirty="0">
                <a:latin typeface="Arial" charset="0"/>
              </a:rPr>
              <a:t> de $4 e  0,5 de </a:t>
            </a:r>
            <a:r>
              <a:rPr lang="en-US" sz="1600" dirty="0" err="1">
                <a:latin typeface="Arial" charset="0"/>
              </a:rPr>
              <a:t>probabilidade</a:t>
            </a:r>
            <a:r>
              <a:rPr lang="en-US" sz="1600" dirty="0">
                <a:latin typeface="Arial" charset="0"/>
              </a:rPr>
              <a:t>  de </a:t>
            </a:r>
            <a:r>
              <a:rPr lang="en-US" sz="1600" dirty="0" err="1">
                <a:latin typeface="Arial" charset="0"/>
              </a:rPr>
              <a:t>receber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renda</a:t>
            </a:r>
            <a:r>
              <a:rPr lang="en-US" sz="1600" dirty="0">
                <a:latin typeface="Arial" charset="0"/>
              </a:rPr>
              <a:t> de $0.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D21503E-6D1F-4E29-94EF-8F6EF6658EF7}"/>
              </a:ext>
            </a:extLst>
          </p:cNvPr>
          <p:cNvSpPr txBox="1"/>
          <p:nvPr/>
        </p:nvSpPr>
        <p:spPr>
          <a:xfrm>
            <a:off x="5652120" y="2571750"/>
            <a:ext cx="331236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latin typeface="Arial" charset="0"/>
              </a:rPr>
              <a:t>Aqui</a:t>
            </a:r>
            <a:r>
              <a:rPr lang="en-US" sz="1600" dirty="0">
                <a:latin typeface="Arial" charset="0"/>
              </a:rPr>
              <a:t>, o </a:t>
            </a:r>
            <a:r>
              <a:rPr lang="en-US" sz="1600" dirty="0" err="1">
                <a:latin typeface="Arial" charset="0"/>
              </a:rPr>
              <a:t>prêmio</a:t>
            </a:r>
            <a:r>
              <a:rPr lang="en-US" sz="1600" dirty="0">
                <a:latin typeface="Arial" charset="0"/>
              </a:rPr>
              <a:t> de </a:t>
            </a:r>
            <a:r>
              <a:rPr lang="en-US" sz="1600" dirty="0" err="1">
                <a:latin typeface="Arial" charset="0"/>
              </a:rPr>
              <a:t>risco</a:t>
            </a:r>
            <a:r>
              <a:rPr lang="en-US" sz="1600" dirty="0">
                <a:latin typeface="Arial" charset="0"/>
              </a:rPr>
              <a:t> é $1  </a:t>
            </a:r>
            <a:r>
              <a:rPr lang="en-US" sz="1600" dirty="0" err="1">
                <a:latin typeface="Arial" charset="0"/>
              </a:rPr>
              <a:t>porque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renda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certa</a:t>
            </a:r>
            <a:r>
              <a:rPr lang="en-US" sz="1600" dirty="0">
                <a:latin typeface="Arial" charset="0"/>
              </a:rPr>
              <a:t> de $1 (</a:t>
            </a:r>
            <a:r>
              <a:rPr lang="en-US" sz="1600" dirty="0" err="1">
                <a:latin typeface="Arial" charset="0"/>
              </a:rPr>
              <a:t>ponto</a:t>
            </a:r>
            <a:r>
              <a:rPr lang="en-US" sz="1600" dirty="0">
                <a:latin typeface="Arial" charset="0"/>
              </a:rPr>
              <a:t> C) </a:t>
            </a:r>
            <a:r>
              <a:rPr lang="en-US" sz="1600" dirty="0" err="1">
                <a:latin typeface="Arial" charset="0"/>
              </a:rPr>
              <a:t>dá</a:t>
            </a:r>
            <a:r>
              <a:rPr lang="en-US" sz="1600" dirty="0">
                <a:latin typeface="Arial" charset="0"/>
              </a:rPr>
              <a:t> ao </a:t>
            </a:r>
            <a:r>
              <a:rPr lang="en-US" sz="1600" dirty="0" err="1">
                <a:latin typeface="Arial" charset="0"/>
              </a:rPr>
              <a:t>indivíduo</a:t>
            </a:r>
            <a:r>
              <a:rPr lang="en-US" sz="1600" dirty="0">
                <a:latin typeface="Arial" charset="0"/>
              </a:rPr>
              <a:t> a </a:t>
            </a:r>
            <a:r>
              <a:rPr lang="en-US" sz="1600" dirty="0" err="1">
                <a:latin typeface="Arial" charset="0"/>
              </a:rPr>
              <a:t>mesma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utilidade</a:t>
            </a:r>
            <a:r>
              <a:rPr lang="en-US" sz="1600" dirty="0">
                <a:latin typeface="Arial" charset="0"/>
              </a:rPr>
              <a:t>  </a:t>
            </a:r>
            <a:r>
              <a:rPr lang="en-US" sz="1600" dirty="0" err="1">
                <a:latin typeface="Arial" charset="0"/>
              </a:rPr>
              <a:t>esperada</a:t>
            </a:r>
            <a:r>
              <a:rPr lang="en-US" sz="1600" dirty="0">
                <a:latin typeface="Arial" charset="0"/>
              </a:rPr>
              <a:t> (1) de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 </a:t>
            </a:r>
            <a:r>
              <a:rPr lang="en-US" sz="1600" dirty="0" err="1">
                <a:latin typeface="Arial" charset="0"/>
              </a:rPr>
              <a:t>renda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incerta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cujo</a:t>
            </a:r>
            <a:r>
              <a:rPr lang="en-US" sz="1600" dirty="0">
                <a:latin typeface="Arial" charset="0"/>
              </a:rPr>
              <a:t> valor </a:t>
            </a:r>
            <a:r>
              <a:rPr lang="en-US" sz="1600" dirty="0" err="1">
                <a:latin typeface="Arial" charset="0"/>
              </a:rPr>
              <a:t>esperado</a:t>
            </a:r>
            <a:r>
              <a:rPr lang="en-US" sz="1600" dirty="0">
                <a:latin typeface="Arial" charset="0"/>
              </a:rPr>
              <a:t> é $2 (com 0,5 de </a:t>
            </a:r>
            <a:r>
              <a:rPr lang="en-US" sz="1600" dirty="0" err="1">
                <a:latin typeface="Arial" charset="0"/>
              </a:rPr>
              <a:t>probabilidade</a:t>
            </a:r>
            <a:r>
              <a:rPr lang="en-US" sz="1600" dirty="0">
                <a:latin typeface="Arial" charset="0"/>
              </a:rPr>
              <a:t> de  </a:t>
            </a:r>
            <a:r>
              <a:rPr lang="en-US" sz="1600" dirty="0" err="1">
                <a:latin typeface="Arial" charset="0"/>
              </a:rPr>
              <a:t>estar</a:t>
            </a:r>
            <a:r>
              <a:rPr lang="en-US" sz="1600" dirty="0">
                <a:latin typeface="Arial" charset="0"/>
              </a:rPr>
              <a:t>  no  </a:t>
            </a:r>
            <a:r>
              <a:rPr lang="en-US" sz="1600" dirty="0" err="1">
                <a:latin typeface="Arial" charset="0"/>
              </a:rPr>
              <a:t>ponto</a:t>
            </a:r>
            <a:r>
              <a:rPr lang="en-US" sz="1600" dirty="0">
                <a:latin typeface="Arial" charset="0"/>
              </a:rPr>
              <a:t>  A e 0,5  de </a:t>
            </a:r>
            <a:r>
              <a:rPr lang="en-US" sz="1600" dirty="0" err="1">
                <a:latin typeface="Arial" charset="0"/>
              </a:rPr>
              <a:t>probabilidade</a:t>
            </a:r>
            <a:r>
              <a:rPr lang="en-US" sz="1600" dirty="0">
                <a:latin typeface="Arial" charset="0"/>
              </a:rPr>
              <a:t> de </a:t>
            </a:r>
            <a:r>
              <a:rPr lang="en-US" sz="1600" dirty="0" err="1">
                <a:latin typeface="Arial" charset="0"/>
              </a:rPr>
              <a:t>estar</a:t>
            </a:r>
            <a:r>
              <a:rPr lang="en-US" sz="1600" dirty="0">
                <a:latin typeface="Arial" charset="0"/>
              </a:rPr>
              <a:t> no </a:t>
            </a:r>
            <a:r>
              <a:rPr lang="en-US" sz="1600" dirty="0" err="1">
                <a:latin typeface="Arial" charset="0"/>
              </a:rPr>
              <a:t>ponto</a:t>
            </a:r>
            <a:r>
              <a:rPr lang="en-US" sz="1600" dirty="0">
                <a:latin typeface="Arial" charset="0"/>
              </a:rPr>
              <a:t> E).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526912AE-18B9-4C80-BCD0-3AACFD698868}"/>
              </a:ext>
            </a:extLst>
          </p:cNvPr>
          <p:cNvSpPr txBox="1"/>
          <p:nvPr/>
        </p:nvSpPr>
        <p:spPr>
          <a:xfrm>
            <a:off x="1587062" y="2521228"/>
            <a:ext cx="22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5" name="Oval 26">
            <a:extLst>
              <a:ext uri="{FF2B5EF4-FFF2-40B4-BE49-F238E27FC236}">
                <a16:creationId xmlns:a16="http://schemas.microsoft.com/office/drawing/2014/main" id="{CD84E198-6495-46C3-A386-37476C45E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786" y="1589355"/>
            <a:ext cx="120705" cy="11142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EFC1C3D7-F26A-4E9D-9B8E-7F9B2FD0986E}"/>
              </a:ext>
            </a:extLst>
          </p:cNvPr>
          <p:cNvCxnSpPr>
            <a:stCxn id="15" idx="0"/>
          </p:cNvCxnSpPr>
          <p:nvPr/>
        </p:nvCxnSpPr>
        <p:spPr>
          <a:xfrm flipH="1">
            <a:off x="3762138" y="1589355"/>
            <a:ext cx="1" cy="27763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5E9E51D0-2200-4210-951B-D1751883DECE}"/>
              </a:ext>
            </a:extLst>
          </p:cNvPr>
          <p:cNvCxnSpPr/>
          <p:nvPr/>
        </p:nvCxnSpPr>
        <p:spPr>
          <a:xfrm>
            <a:off x="769038" y="1657132"/>
            <a:ext cx="299310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3188441-C750-4440-A31C-70D05E991970}"/>
              </a:ext>
            </a:extLst>
          </p:cNvPr>
          <p:cNvSpPr txBox="1"/>
          <p:nvPr/>
        </p:nvSpPr>
        <p:spPr>
          <a:xfrm>
            <a:off x="3601054" y="4321428"/>
            <a:ext cx="302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4560BC7-BCE9-402F-88B8-A22A55CA218A}"/>
              </a:ext>
            </a:extLst>
          </p:cNvPr>
          <p:cNvSpPr txBox="1"/>
          <p:nvPr/>
        </p:nvSpPr>
        <p:spPr>
          <a:xfrm>
            <a:off x="504710" y="1441108"/>
            <a:ext cx="302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46AC3F-19F9-466A-86D8-92D62BF35F4E}"/>
              </a:ext>
            </a:extLst>
          </p:cNvPr>
          <p:cNvSpPr txBox="1"/>
          <p:nvPr/>
        </p:nvSpPr>
        <p:spPr>
          <a:xfrm>
            <a:off x="3563888" y="1318578"/>
            <a:ext cx="22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1" name="Oval 24">
            <a:extLst>
              <a:ext uri="{FF2B5EF4-FFF2-40B4-BE49-F238E27FC236}">
                <a16:creationId xmlns:a16="http://schemas.microsoft.com/office/drawing/2014/main" id="{0123248E-EFC9-4B46-A89E-DFE46E5E4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1280" y="2193778"/>
            <a:ext cx="120705" cy="11142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D125537D-C893-4A6D-AD0E-14AD41AEDDEE}"/>
              </a:ext>
            </a:extLst>
          </p:cNvPr>
          <p:cNvCxnSpPr>
            <a:endCxn id="21" idx="2"/>
          </p:cNvCxnSpPr>
          <p:nvPr/>
        </p:nvCxnSpPr>
        <p:spPr>
          <a:xfrm>
            <a:off x="769038" y="2249491"/>
            <a:ext cx="162224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F294298-D253-4FE8-B48A-6638D5820AE1}"/>
              </a:ext>
            </a:extLst>
          </p:cNvPr>
          <p:cNvSpPr txBox="1"/>
          <p:nvPr/>
        </p:nvSpPr>
        <p:spPr>
          <a:xfrm>
            <a:off x="87024" y="2089180"/>
            <a:ext cx="789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1,414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DC08169F-78F8-4B66-A551-3EEE8894A1F7}"/>
              </a:ext>
            </a:extLst>
          </p:cNvPr>
          <p:cNvSpPr txBox="1"/>
          <p:nvPr/>
        </p:nvSpPr>
        <p:spPr>
          <a:xfrm>
            <a:off x="2267744" y="1894642"/>
            <a:ext cx="22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D22FF5B2-968F-4A0A-8E30-0AC15EA8F05D}"/>
              </a:ext>
            </a:extLst>
          </p:cNvPr>
          <p:cNvCxnSpPr/>
          <p:nvPr/>
        </p:nvCxnSpPr>
        <p:spPr>
          <a:xfrm>
            <a:off x="2463288" y="2249491"/>
            <a:ext cx="0" cy="213552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3">
            <a:extLst>
              <a:ext uri="{FF2B5EF4-FFF2-40B4-BE49-F238E27FC236}">
                <a16:creationId xmlns:a16="http://schemas.microsoft.com/office/drawing/2014/main" id="{7C2887A6-8A1A-48DE-9AFD-6FAEF4538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1280" y="2809260"/>
            <a:ext cx="120705" cy="111426"/>
          </a:xfrm>
          <a:prstGeom prst="ellipse">
            <a:avLst/>
          </a:prstGeom>
          <a:solidFill>
            <a:srgbClr val="0070C0"/>
          </a:solidFill>
          <a:ln w="127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2F104CA9-AA07-4A89-972E-63D940336723}"/>
              </a:ext>
            </a:extLst>
          </p:cNvPr>
          <p:cNvSpPr txBox="1"/>
          <p:nvPr/>
        </p:nvSpPr>
        <p:spPr>
          <a:xfrm>
            <a:off x="2319272" y="4321428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EA465C33-56BA-46E2-98DE-AC3A1A54FC3E}"/>
              </a:ext>
            </a:extLst>
          </p:cNvPr>
          <p:cNvSpPr txBox="1"/>
          <p:nvPr/>
        </p:nvSpPr>
        <p:spPr>
          <a:xfrm>
            <a:off x="447064" y="268673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E39262EF-FBFC-44C0-B123-59D8AAE76849}"/>
              </a:ext>
            </a:extLst>
          </p:cNvPr>
          <p:cNvSpPr txBox="1"/>
          <p:nvPr/>
        </p:nvSpPr>
        <p:spPr>
          <a:xfrm>
            <a:off x="2479531" y="2686730"/>
            <a:ext cx="22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5B3B827A-B980-41D0-B335-E2B80E6B8751}"/>
              </a:ext>
            </a:extLst>
          </p:cNvPr>
          <p:cNvCxnSpPr/>
          <p:nvPr/>
        </p:nvCxnSpPr>
        <p:spPr>
          <a:xfrm>
            <a:off x="775954" y="2881268"/>
            <a:ext cx="103926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4C2AF743-5B93-4C4D-B4E5-C5104A46E292}"/>
              </a:ext>
            </a:extLst>
          </p:cNvPr>
          <p:cNvCxnSpPr/>
          <p:nvPr/>
        </p:nvCxnSpPr>
        <p:spPr>
          <a:xfrm>
            <a:off x="1835695" y="2881268"/>
            <a:ext cx="627593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BB3AACB7-C430-4BFE-B7B0-C8C394793363}"/>
              </a:ext>
            </a:extLst>
          </p:cNvPr>
          <p:cNvSpPr txBox="1"/>
          <p:nvPr/>
        </p:nvSpPr>
        <p:spPr>
          <a:xfrm>
            <a:off x="2627784" y="51876"/>
            <a:ext cx="288032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Ana: Avessa ao Risco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CB91AF56-5E29-47BE-97D7-4F329795BAA0}"/>
              </a:ext>
            </a:extLst>
          </p:cNvPr>
          <p:cNvSpPr txBox="1"/>
          <p:nvPr/>
        </p:nvSpPr>
        <p:spPr>
          <a:xfrm>
            <a:off x="450528" y="4168120"/>
            <a:ext cx="161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4" name="Oval 26">
            <a:extLst>
              <a:ext uri="{FF2B5EF4-FFF2-40B4-BE49-F238E27FC236}">
                <a16:creationId xmlns:a16="http://schemas.microsoft.com/office/drawing/2014/main" id="{7E878643-8F4A-4F2E-B299-1DFA8227B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879" y="4282010"/>
            <a:ext cx="120705" cy="11142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FD6D283D-9FEC-4FE9-B04E-1D17962A00BA}"/>
              </a:ext>
            </a:extLst>
          </p:cNvPr>
          <p:cNvSpPr txBox="1"/>
          <p:nvPr/>
        </p:nvSpPr>
        <p:spPr>
          <a:xfrm>
            <a:off x="827584" y="4033396"/>
            <a:ext cx="22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BD01584F-F761-44B8-8378-FECF95A8B285}"/>
              </a:ext>
            </a:extLst>
          </p:cNvPr>
          <p:cNvSpPr txBox="1"/>
          <p:nvPr/>
        </p:nvSpPr>
        <p:spPr>
          <a:xfrm>
            <a:off x="611560" y="4393436"/>
            <a:ext cx="161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9BF97A65-E3F5-4DBE-BC91-34B1E6252F5E}"/>
              </a:ext>
            </a:extLst>
          </p:cNvPr>
          <p:cNvGrpSpPr/>
          <p:nvPr/>
        </p:nvGrpSpPr>
        <p:grpSpPr>
          <a:xfrm>
            <a:off x="1835697" y="2275007"/>
            <a:ext cx="3225291" cy="584775"/>
            <a:chOff x="1835697" y="2305204"/>
            <a:chExt cx="3225291" cy="584775"/>
          </a:xfrm>
        </p:grpSpPr>
        <p:cxnSp>
          <p:nvCxnSpPr>
            <p:cNvPr id="38" name="Conector de Seta Reta 37">
              <a:extLst>
                <a:ext uri="{FF2B5EF4-FFF2-40B4-BE49-F238E27FC236}">
                  <a16:creationId xmlns:a16="http://schemas.microsoft.com/office/drawing/2014/main" id="{58761BA3-57FA-43A4-B23C-6960AAEB6B4D}"/>
                </a:ext>
              </a:extLst>
            </p:cNvPr>
            <p:cNvCxnSpPr/>
            <p:nvPr/>
          </p:nvCxnSpPr>
          <p:spPr>
            <a:xfrm>
              <a:off x="2195736" y="2593236"/>
              <a:ext cx="1872208" cy="0"/>
            </a:xfrm>
            <a:prstGeom prst="straightConnector1">
              <a:avLst/>
            </a:prstGeom>
            <a:ln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CaixaDeTexto 38">
              <a:extLst>
                <a:ext uri="{FF2B5EF4-FFF2-40B4-BE49-F238E27FC236}">
                  <a16:creationId xmlns:a16="http://schemas.microsoft.com/office/drawing/2014/main" id="{9D7F2605-FA0C-4946-A2EC-87AAE039CBC8}"/>
                </a:ext>
              </a:extLst>
            </p:cNvPr>
            <p:cNvSpPr txBox="1"/>
            <p:nvPr/>
          </p:nvSpPr>
          <p:spPr>
            <a:xfrm>
              <a:off x="4067944" y="2305204"/>
              <a:ext cx="993044" cy="5847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33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Prêmio de Risco</a:t>
              </a:r>
            </a:p>
          </p:txBody>
        </p:sp>
        <p:sp>
          <p:nvSpPr>
            <p:cNvPr id="40" name="Colchete Direito 39">
              <a:extLst>
                <a:ext uri="{FF2B5EF4-FFF2-40B4-BE49-F238E27FC236}">
                  <a16:creationId xmlns:a16="http://schemas.microsoft.com/office/drawing/2014/main" id="{272284AD-E731-4F33-A022-C6EF241328F5}"/>
                </a:ext>
              </a:extLst>
            </p:cNvPr>
            <p:cNvSpPr/>
            <p:nvPr/>
          </p:nvSpPr>
          <p:spPr>
            <a:xfrm rot="16200000">
              <a:off x="2124232" y="2520726"/>
              <a:ext cx="50521" cy="627592"/>
            </a:xfrm>
            <a:prstGeom prst="rightBracket">
              <a:avLst/>
            </a:prstGeom>
            <a:ln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41" name="Conector reto 40">
              <a:extLst>
                <a:ext uri="{FF2B5EF4-FFF2-40B4-BE49-F238E27FC236}">
                  <a16:creationId xmlns:a16="http://schemas.microsoft.com/office/drawing/2014/main" id="{DD57E393-2BAB-45C2-817A-B312431CC83E}"/>
                </a:ext>
              </a:extLst>
            </p:cNvPr>
            <p:cNvCxnSpPr/>
            <p:nvPr/>
          </p:nvCxnSpPr>
          <p:spPr>
            <a:xfrm flipV="1">
              <a:off x="2195737" y="2593236"/>
              <a:ext cx="0" cy="216024"/>
            </a:xfrm>
            <a:prstGeom prst="line">
              <a:avLst/>
            </a:prstGeom>
            <a:ln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1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4" grpId="0"/>
      <p:bldP spid="15" grpId="0" animBg="1"/>
      <p:bldP spid="18" grpId="0"/>
      <p:bldP spid="19" grpId="0"/>
      <p:bldP spid="20" grpId="0"/>
      <p:bldP spid="21" grpId="0" animBg="1"/>
      <p:bldP spid="23" grpId="0"/>
      <p:bldP spid="24" grpId="0"/>
      <p:bldP spid="26" grpId="0" animBg="1"/>
      <p:bldP spid="27" grpId="0"/>
      <p:bldP spid="28" grpId="0"/>
      <p:bldP spid="29" grpId="0"/>
      <p:bldP spid="33" grpId="0"/>
      <p:bldP spid="34" grpId="0" animBg="1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>
            <a:extLst>
              <a:ext uri="{FF2B5EF4-FFF2-40B4-BE49-F238E27FC236}">
                <a16:creationId xmlns:a16="http://schemas.microsoft.com/office/drawing/2014/main" id="{3B0421F5-CB02-432B-96EB-6516107B6F5B}"/>
              </a:ext>
            </a:extLst>
          </p:cNvPr>
          <p:cNvCxnSpPr/>
          <p:nvPr/>
        </p:nvCxnSpPr>
        <p:spPr>
          <a:xfrm>
            <a:off x="3004840" y="2720957"/>
            <a:ext cx="0" cy="153525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D65F19A1-5268-41FB-AD22-591DBC10016E}"/>
              </a:ext>
            </a:extLst>
          </p:cNvPr>
          <p:cNvCxnSpPr/>
          <p:nvPr/>
        </p:nvCxnSpPr>
        <p:spPr>
          <a:xfrm>
            <a:off x="2345113" y="2737252"/>
            <a:ext cx="65972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D62952E9-91A5-43F7-B204-C1E4DC99CA9B}"/>
              </a:ext>
            </a:extLst>
          </p:cNvPr>
          <p:cNvCxnSpPr/>
          <p:nvPr/>
        </p:nvCxnSpPr>
        <p:spPr>
          <a:xfrm>
            <a:off x="662518" y="2737252"/>
            <a:ext cx="1682595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7">
            <a:extLst>
              <a:ext uri="{FF2B5EF4-FFF2-40B4-BE49-F238E27FC236}">
                <a16:creationId xmlns:a16="http://schemas.microsoft.com/office/drawing/2014/main" id="{C5E39F98-3547-4107-A7C9-8D65A2B4F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289" y="4088221"/>
            <a:ext cx="111729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latin typeface="Arial" charset="0"/>
              </a:rPr>
              <a:t>Renda ($)</a:t>
            </a:r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D4CDBAA-37D6-4388-94EF-4706BB386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664" y="741963"/>
            <a:ext cx="104996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 err="1">
                <a:latin typeface="Arial" charset="0"/>
              </a:rPr>
              <a:t>Utilidade</a:t>
            </a:r>
            <a:endParaRPr lang="en-US" sz="1600" b="1" dirty="0">
              <a:latin typeface="Arial" charset="0"/>
            </a:endParaRPr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144F50D8-E03C-4E1A-9D5E-6CDAA01FD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894" y="4249420"/>
            <a:ext cx="365509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D926C744-39C1-4FE7-8D30-DBC8E7C85D5E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764207" y="1343648"/>
            <a:ext cx="2804081" cy="3007461"/>
          </a:xfrm>
          <a:custGeom>
            <a:avLst/>
            <a:gdLst>
              <a:gd name="T0" fmla="*/ 0 w 2496"/>
              <a:gd name="T1" fmla="*/ 3738563 h 2356"/>
              <a:gd name="T2" fmla="*/ 39687 w 2496"/>
              <a:gd name="T3" fmla="*/ 3671888 h 2356"/>
              <a:gd name="T4" fmla="*/ 98425 w 2496"/>
              <a:gd name="T5" fmla="*/ 3594100 h 2356"/>
              <a:gd name="T6" fmla="*/ 157162 w 2496"/>
              <a:gd name="T7" fmla="*/ 3487738 h 2356"/>
              <a:gd name="T8" fmla="*/ 227013 w 2496"/>
              <a:gd name="T9" fmla="*/ 3381375 h 2356"/>
              <a:gd name="T10" fmla="*/ 306387 w 2496"/>
              <a:gd name="T11" fmla="*/ 3267075 h 2356"/>
              <a:gd name="T12" fmla="*/ 384175 w 2496"/>
              <a:gd name="T13" fmla="*/ 3141662 h 2356"/>
              <a:gd name="T14" fmla="*/ 552450 w 2496"/>
              <a:gd name="T15" fmla="*/ 2871787 h 2356"/>
              <a:gd name="T16" fmla="*/ 730250 w 2496"/>
              <a:gd name="T17" fmla="*/ 2601912 h 2356"/>
              <a:gd name="T18" fmla="*/ 898525 w 2496"/>
              <a:gd name="T19" fmla="*/ 2341562 h 2356"/>
              <a:gd name="T20" fmla="*/ 987425 w 2496"/>
              <a:gd name="T21" fmla="*/ 2216150 h 2356"/>
              <a:gd name="T22" fmla="*/ 1057275 w 2496"/>
              <a:gd name="T23" fmla="*/ 2100262 h 2356"/>
              <a:gd name="T24" fmla="*/ 1125537 w 2496"/>
              <a:gd name="T25" fmla="*/ 2005012 h 2356"/>
              <a:gd name="T26" fmla="*/ 1185862 w 2496"/>
              <a:gd name="T27" fmla="*/ 1917700 h 2356"/>
              <a:gd name="T28" fmla="*/ 1293812 w 2496"/>
              <a:gd name="T29" fmla="*/ 1773238 h 2356"/>
              <a:gd name="T30" fmla="*/ 1392237 w 2496"/>
              <a:gd name="T31" fmla="*/ 1647825 h 2356"/>
              <a:gd name="T32" fmla="*/ 1471612 w 2496"/>
              <a:gd name="T33" fmla="*/ 1541462 h 2356"/>
              <a:gd name="T34" fmla="*/ 1550987 w 2496"/>
              <a:gd name="T35" fmla="*/ 1446212 h 2356"/>
              <a:gd name="T36" fmla="*/ 1619250 w 2496"/>
              <a:gd name="T37" fmla="*/ 1368425 h 2356"/>
              <a:gd name="T38" fmla="*/ 1689100 w 2496"/>
              <a:gd name="T39" fmla="*/ 1301750 h 2356"/>
              <a:gd name="T40" fmla="*/ 1808163 w 2496"/>
              <a:gd name="T41" fmla="*/ 1166812 h 2356"/>
              <a:gd name="T42" fmla="*/ 1857375 w 2496"/>
              <a:gd name="T43" fmla="*/ 1108075 h 2356"/>
              <a:gd name="T44" fmla="*/ 1906588 w 2496"/>
              <a:gd name="T45" fmla="*/ 1060450 h 2356"/>
              <a:gd name="T46" fmla="*/ 1974850 w 2496"/>
              <a:gd name="T47" fmla="*/ 982662 h 2356"/>
              <a:gd name="T48" fmla="*/ 2035175 w 2496"/>
              <a:gd name="T49" fmla="*/ 925513 h 2356"/>
              <a:gd name="T50" fmla="*/ 2112962 w 2496"/>
              <a:gd name="T51" fmla="*/ 857250 h 2356"/>
              <a:gd name="T52" fmla="*/ 2201862 w 2496"/>
              <a:gd name="T53" fmla="*/ 781050 h 2356"/>
              <a:gd name="T54" fmla="*/ 2290762 w 2496"/>
              <a:gd name="T55" fmla="*/ 703262 h 2356"/>
              <a:gd name="T56" fmla="*/ 2390775 w 2496"/>
              <a:gd name="T57" fmla="*/ 627062 h 2356"/>
              <a:gd name="T58" fmla="*/ 2508250 w 2496"/>
              <a:gd name="T59" fmla="*/ 539750 h 2356"/>
              <a:gd name="T60" fmla="*/ 2667000 w 2496"/>
              <a:gd name="T61" fmla="*/ 442913 h 2356"/>
              <a:gd name="T62" fmla="*/ 2844800 w 2496"/>
              <a:gd name="T63" fmla="*/ 338137 h 2356"/>
              <a:gd name="T64" fmla="*/ 3032125 w 2496"/>
              <a:gd name="T65" fmla="*/ 241300 h 2356"/>
              <a:gd name="T66" fmla="*/ 3219450 w 2496"/>
              <a:gd name="T67" fmla="*/ 163512 h 2356"/>
              <a:gd name="T68" fmla="*/ 3308350 w 2496"/>
              <a:gd name="T69" fmla="*/ 134937 h 2356"/>
              <a:gd name="T70" fmla="*/ 3417888 w 2496"/>
              <a:gd name="T71" fmla="*/ 106363 h 2356"/>
              <a:gd name="T72" fmla="*/ 3624263 w 2496"/>
              <a:gd name="T73" fmla="*/ 68262 h 2356"/>
              <a:gd name="T74" fmla="*/ 3724275 w 2496"/>
              <a:gd name="T75" fmla="*/ 49212 h 2356"/>
              <a:gd name="T76" fmla="*/ 3813175 w 2496"/>
              <a:gd name="T77" fmla="*/ 30162 h 2356"/>
              <a:gd name="T78" fmla="*/ 3890963 w 2496"/>
              <a:gd name="T79" fmla="*/ 19050 h 2356"/>
              <a:gd name="T80" fmla="*/ 3960813 w 2496"/>
              <a:gd name="T81" fmla="*/ 0 h 235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496"/>
              <a:gd name="T124" fmla="*/ 0 h 2356"/>
              <a:gd name="T125" fmla="*/ 2496 w 2496"/>
              <a:gd name="T126" fmla="*/ 2356 h 235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496" h="2356">
                <a:moveTo>
                  <a:pt x="0" y="2355"/>
                </a:moveTo>
                <a:lnTo>
                  <a:pt x="25" y="2313"/>
                </a:lnTo>
                <a:lnTo>
                  <a:pt x="62" y="2264"/>
                </a:lnTo>
                <a:lnTo>
                  <a:pt x="99" y="2197"/>
                </a:lnTo>
                <a:lnTo>
                  <a:pt x="143" y="2130"/>
                </a:lnTo>
                <a:lnTo>
                  <a:pt x="193" y="2058"/>
                </a:lnTo>
                <a:lnTo>
                  <a:pt x="242" y="1979"/>
                </a:lnTo>
                <a:lnTo>
                  <a:pt x="348" y="1809"/>
                </a:lnTo>
                <a:lnTo>
                  <a:pt x="460" y="1639"/>
                </a:lnTo>
                <a:lnTo>
                  <a:pt x="566" y="1475"/>
                </a:lnTo>
                <a:lnTo>
                  <a:pt x="622" y="1396"/>
                </a:lnTo>
                <a:lnTo>
                  <a:pt x="666" y="1323"/>
                </a:lnTo>
                <a:lnTo>
                  <a:pt x="709" y="1263"/>
                </a:lnTo>
                <a:lnTo>
                  <a:pt x="747" y="1208"/>
                </a:lnTo>
                <a:lnTo>
                  <a:pt x="815" y="1117"/>
                </a:lnTo>
                <a:lnTo>
                  <a:pt x="877" y="1038"/>
                </a:lnTo>
                <a:lnTo>
                  <a:pt x="927" y="971"/>
                </a:lnTo>
                <a:lnTo>
                  <a:pt x="977" y="911"/>
                </a:lnTo>
                <a:lnTo>
                  <a:pt x="1020" y="862"/>
                </a:lnTo>
                <a:lnTo>
                  <a:pt x="1064" y="820"/>
                </a:lnTo>
                <a:lnTo>
                  <a:pt x="1139" y="735"/>
                </a:lnTo>
                <a:lnTo>
                  <a:pt x="1170" y="698"/>
                </a:lnTo>
                <a:lnTo>
                  <a:pt x="1201" y="668"/>
                </a:lnTo>
                <a:lnTo>
                  <a:pt x="1244" y="619"/>
                </a:lnTo>
                <a:lnTo>
                  <a:pt x="1282" y="583"/>
                </a:lnTo>
                <a:lnTo>
                  <a:pt x="1331" y="540"/>
                </a:lnTo>
                <a:lnTo>
                  <a:pt x="1387" y="492"/>
                </a:lnTo>
                <a:lnTo>
                  <a:pt x="1443" y="443"/>
                </a:lnTo>
                <a:lnTo>
                  <a:pt x="1506" y="395"/>
                </a:lnTo>
                <a:lnTo>
                  <a:pt x="1580" y="340"/>
                </a:lnTo>
                <a:lnTo>
                  <a:pt x="1680" y="279"/>
                </a:lnTo>
                <a:lnTo>
                  <a:pt x="1792" y="213"/>
                </a:lnTo>
                <a:lnTo>
                  <a:pt x="1910" y="152"/>
                </a:lnTo>
                <a:lnTo>
                  <a:pt x="2028" y="103"/>
                </a:lnTo>
                <a:lnTo>
                  <a:pt x="2084" y="85"/>
                </a:lnTo>
                <a:lnTo>
                  <a:pt x="2153" y="67"/>
                </a:lnTo>
                <a:lnTo>
                  <a:pt x="2283" y="43"/>
                </a:lnTo>
                <a:lnTo>
                  <a:pt x="2346" y="31"/>
                </a:lnTo>
                <a:lnTo>
                  <a:pt x="2402" y="19"/>
                </a:lnTo>
                <a:lnTo>
                  <a:pt x="2451" y="12"/>
                </a:lnTo>
                <a:lnTo>
                  <a:pt x="2495" y="0"/>
                </a:lnTo>
              </a:path>
            </a:pathLst>
          </a:custGeom>
          <a:noFill/>
          <a:ln w="2857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" name="Oval 25">
            <a:extLst>
              <a:ext uri="{FF2B5EF4-FFF2-40B4-BE49-F238E27FC236}">
                <a16:creationId xmlns:a16="http://schemas.microsoft.com/office/drawing/2014/main" id="{CBF02C80-5819-427C-AC38-804EE759D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071" y="3201890"/>
            <a:ext cx="120705" cy="11142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Oval 26">
            <a:extLst>
              <a:ext uri="{FF2B5EF4-FFF2-40B4-BE49-F238E27FC236}">
                <a16:creationId xmlns:a16="http://schemas.microsoft.com/office/drawing/2014/main" id="{4E126CA3-E10C-428B-AE9D-287377FFC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266" y="1445339"/>
            <a:ext cx="120705" cy="11142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" name="Line 6">
            <a:extLst>
              <a:ext uri="{FF2B5EF4-FFF2-40B4-BE49-F238E27FC236}">
                <a16:creationId xmlns:a16="http://schemas.microsoft.com/office/drawing/2014/main" id="{BBEE51A7-07D4-4D83-ADC2-52DC2B4C65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753" y="1067980"/>
            <a:ext cx="13831" cy="31814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2659F368-3DA3-40D1-B093-4C5D8FDDCBC2}"/>
              </a:ext>
            </a:extLst>
          </p:cNvPr>
          <p:cNvCxnSpPr>
            <a:stCxn id="11" idx="1"/>
            <a:endCxn id="10" idx="3"/>
          </p:cNvCxnSpPr>
          <p:nvPr/>
        </p:nvCxnSpPr>
        <p:spPr>
          <a:xfrm flipV="1">
            <a:off x="686753" y="1540447"/>
            <a:ext cx="2926190" cy="270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F3716DF5-1BD1-4C06-9D13-AE9B76CB8F16}"/>
              </a:ext>
            </a:extLst>
          </p:cNvPr>
          <p:cNvCxnSpPr>
            <a:stCxn id="10" idx="0"/>
          </p:cNvCxnSpPr>
          <p:nvPr/>
        </p:nvCxnSpPr>
        <p:spPr>
          <a:xfrm flipH="1">
            <a:off x="3655618" y="1445339"/>
            <a:ext cx="1" cy="27763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5F5ACAB8-3F4A-4A4B-A5FA-88DCD08BBC43}"/>
              </a:ext>
            </a:extLst>
          </p:cNvPr>
          <p:cNvCxnSpPr/>
          <p:nvPr/>
        </p:nvCxnSpPr>
        <p:spPr>
          <a:xfrm>
            <a:off x="662518" y="1513116"/>
            <a:ext cx="299310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9D69EF5-EDC7-43EE-BE69-18717B67D7B6}"/>
              </a:ext>
            </a:extLst>
          </p:cNvPr>
          <p:cNvSpPr txBox="1"/>
          <p:nvPr/>
        </p:nvSpPr>
        <p:spPr>
          <a:xfrm>
            <a:off x="3494534" y="4249420"/>
            <a:ext cx="302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FF72B19-31C1-4B1F-8BE2-1EFA19E46780}"/>
              </a:ext>
            </a:extLst>
          </p:cNvPr>
          <p:cNvSpPr txBox="1"/>
          <p:nvPr/>
        </p:nvSpPr>
        <p:spPr>
          <a:xfrm>
            <a:off x="268536" y="131857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7" name="Oval 23">
            <a:extLst>
              <a:ext uri="{FF2B5EF4-FFF2-40B4-BE49-F238E27FC236}">
                <a16:creationId xmlns:a16="http://schemas.microsoft.com/office/drawing/2014/main" id="{DEB58856-787C-40AB-A416-E37BFBC14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760" y="2665244"/>
            <a:ext cx="120705" cy="111426"/>
          </a:xfrm>
          <a:prstGeom prst="ellipse">
            <a:avLst/>
          </a:prstGeom>
          <a:solidFill>
            <a:srgbClr val="0070C0"/>
          </a:solidFill>
          <a:ln w="127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7E9A87D0-C7AD-404D-A95F-3786EAF720E5}"/>
              </a:ext>
            </a:extLst>
          </p:cNvPr>
          <p:cNvSpPr txBox="1"/>
          <p:nvPr/>
        </p:nvSpPr>
        <p:spPr>
          <a:xfrm>
            <a:off x="2212752" y="4249420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10DC0A2F-1409-4CEB-BDF7-2CE97169560D}"/>
              </a:ext>
            </a:extLst>
          </p:cNvPr>
          <p:cNvCxnSpPr/>
          <p:nvPr/>
        </p:nvCxnSpPr>
        <p:spPr>
          <a:xfrm>
            <a:off x="2356768" y="2792965"/>
            <a:ext cx="0" cy="14564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A4A0888-3090-4674-9A33-0389D71152DF}"/>
              </a:ext>
            </a:extLst>
          </p:cNvPr>
          <p:cNvSpPr txBox="1"/>
          <p:nvPr/>
        </p:nvSpPr>
        <p:spPr>
          <a:xfrm>
            <a:off x="412552" y="2542714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graphicFrame>
        <p:nvGraphicFramePr>
          <p:cNvPr id="21" name="Object 4">
            <a:extLst>
              <a:ext uri="{FF2B5EF4-FFF2-40B4-BE49-F238E27FC236}">
                <a16:creationId xmlns:a16="http://schemas.microsoft.com/office/drawing/2014/main" id="{EEDD51BF-EDE6-4355-9A4D-D0A8194736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345681"/>
              </p:ext>
            </p:extLst>
          </p:nvPr>
        </p:nvGraphicFramePr>
        <p:xfrm>
          <a:off x="3779639" y="1287245"/>
          <a:ext cx="124142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76240" imgH="253800" progId="Equation.DSMT4">
                  <p:embed/>
                </p:oleObj>
              </mc:Choice>
              <mc:Fallback>
                <p:oleObj name="Equation" r:id="rId2" imgW="876240" imgH="253800" progId="Equation.DSMT4">
                  <p:embed/>
                  <p:pic>
                    <p:nvPicPr>
                      <p:cNvPr id="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639" y="1287245"/>
                        <a:ext cx="1241425" cy="369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19B96063-F95F-4EE3-92C0-F3F71D888B6D}"/>
              </a:ext>
            </a:extLst>
          </p:cNvPr>
          <p:cNvCxnSpPr/>
          <p:nvPr/>
        </p:nvCxnSpPr>
        <p:spPr>
          <a:xfrm>
            <a:off x="662517" y="3241308"/>
            <a:ext cx="17059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BFD1843-AC88-46B2-87A6-51ACCEF19ACF}"/>
              </a:ext>
            </a:extLst>
          </p:cNvPr>
          <p:cNvSpPr txBox="1"/>
          <p:nvPr/>
        </p:nvSpPr>
        <p:spPr>
          <a:xfrm>
            <a:off x="398190" y="3097292"/>
            <a:ext cx="302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4" name="Oval 26">
            <a:extLst>
              <a:ext uri="{FF2B5EF4-FFF2-40B4-BE49-F238E27FC236}">
                <a16:creationId xmlns:a16="http://schemas.microsoft.com/office/drawing/2014/main" id="{F1006C5C-8220-4C59-8278-5E18BD224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832" y="2697834"/>
            <a:ext cx="120705" cy="11142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AB5D1FE2-EFA7-447C-81EE-28A33D813EAA}"/>
              </a:ext>
            </a:extLst>
          </p:cNvPr>
          <p:cNvSpPr txBox="1"/>
          <p:nvPr/>
        </p:nvSpPr>
        <p:spPr>
          <a:xfrm>
            <a:off x="2748503" y="4249420"/>
            <a:ext cx="68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2,83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7F0104B-3BF1-454C-AD19-F8F4A640F58E}"/>
              </a:ext>
            </a:extLst>
          </p:cNvPr>
          <p:cNvSpPr txBox="1"/>
          <p:nvPr/>
        </p:nvSpPr>
        <p:spPr>
          <a:xfrm>
            <a:off x="378520" y="4074626"/>
            <a:ext cx="161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80A6A488-A4A8-4EF3-AAB6-E63078985C62}"/>
              </a:ext>
            </a:extLst>
          </p:cNvPr>
          <p:cNvSpPr txBox="1"/>
          <p:nvPr/>
        </p:nvSpPr>
        <p:spPr>
          <a:xfrm>
            <a:off x="2627784" y="51876"/>
            <a:ext cx="324036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Júlia: Propensa ao Risco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40FC543-19F3-4711-AB98-96F0B3CF089B}"/>
              </a:ext>
            </a:extLst>
          </p:cNvPr>
          <p:cNvSpPr txBox="1"/>
          <p:nvPr/>
        </p:nvSpPr>
        <p:spPr>
          <a:xfrm>
            <a:off x="530920" y="4227026"/>
            <a:ext cx="161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EBDF35-7BBD-4421-866B-694513615A1C}"/>
              </a:ext>
            </a:extLst>
          </p:cNvPr>
          <p:cNvSpPr txBox="1"/>
          <p:nvPr/>
        </p:nvSpPr>
        <p:spPr>
          <a:xfrm>
            <a:off x="5652120" y="1176303"/>
            <a:ext cx="331236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latin typeface="Arial" charset="0"/>
              </a:rPr>
              <a:t>Júlia</a:t>
            </a:r>
            <a:r>
              <a:rPr lang="en-US" sz="1600" dirty="0">
                <a:latin typeface="Arial" charset="0"/>
              </a:rPr>
              <a:t> é </a:t>
            </a:r>
            <a:r>
              <a:rPr lang="en-US" sz="1600" dirty="0" err="1">
                <a:latin typeface="Arial" charset="0"/>
              </a:rPr>
              <a:t>propensa</a:t>
            </a:r>
            <a:r>
              <a:rPr lang="en-US" sz="1600" dirty="0">
                <a:latin typeface="Arial" charset="0"/>
              </a:rPr>
              <a:t> ao </a:t>
            </a:r>
            <a:r>
              <a:rPr lang="en-US" sz="1600" dirty="0" err="1">
                <a:latin typeface="Arial" charset="0"/>
              </a:rPr>
              <a:t>risco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porque</a:t>
            </a:r>
            <a:r>
              <a:rPr lang="en-US" sz="1600" dirty="0">
                <a:latin typeface="Arial" charset="0"/>
              </a:rPr>
              <a:t>  </a:t>
            </a:r>
            <a:r>
              <a:rPr lang="en-US" sz="1600" dirty="0" err="1">
                <a:latin typeface="Arial" charset="0"/>
              </a:rPr>
              <a:t>prefere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renda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incerta</a:t>
            </a:r>
            <a:r>
              <a:rPr lang="en-US" sz="1600" dirty="0">
                <a:latin typeface="Arial" charset="0"/>
              </a:rPr>
              <a:t> de $2 (com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utilidade</a:t>
            </a:r>
            <a:r>
              <a:rPr lang="en-US" sz="1600" dirty="0">
                <a:latin typeface="Arial" charset="0"/>
              </a:rPr>
              <a:t> de 8) do que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renda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certa</a:t>
            </a:r>
            <a:r>
              <a:rPr lang="en-US" sz="1600" dirty="0">
                <a:latin typeface="Arial" charset="0"/>
              </a:rPr>
              <a:t> de $2 (com </a:t>
            </a:r>
            <a:r>
              <a:rPr lang="en-US" sz="1600" dirty="0" err="1">
                <a:latin typeface="Arial" charset="0"/>
              </a:rPr>
              <a:t>utilidade</a:t>
            </a:r>
            <a:r>
              <a:rPr lang="en-US" sz="1600" dirty="0">
                <a:latin typeface="Arial" charset="0"/>
              </a:rPr>
              <a:t> de 4).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C727B19C-C1CF-415B-A92B-DDA8F34D760D}"/>
              </a:ext>
            </a:extLst>
          </p:cNvPr>
          <p:cNvSpPr txBox="1"/>
          <p:nvPr/>
        </p:nvSpPr>
        <p:spPr>
          <a:xfrm>
            <a:off x="5652120" y="2802290"/>
            <a:ext cx="3312368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latin typeface="Arial" charset="0"/>
              </a:rPr>
              <a:t>Aqui</a:t>
            </a:r>
            <a:r>
              <a:rPr lang="en-US" sz="1600" dirty="0">
                <a:latin typeface="Arial" charset="0"/>
              </a:rPr>
              <a:t>, o </a:t>
            </a:r>
            <a:r>
              <a:rPr lang="en-US" sz="1600" dirty="0" err="1">
                <a:latin typeface="Arial" charset="0"/>
              </a:rPr>
              <a:t>prêmio</a:t>
            </a:r>
            <a:r>
              <a:rPr lang="en-US" sz="1600" dirty="0">
                <a:latin typeface="Arial" charset="0"/>
              </a:rPr>
              <a:t> de </a:t>
            </a:r>
            <a:r>
              <a:rPr lang="en-US" sz="1600" dirty="0" err="1">
                <a:latin typeface="Arial" charset="0"/>
              </a:rPr>
              <a:t>risco</a:t>
            </a:r>
            <a:r>
              <a:rPr lang="en-US" sz="1600" dirty="0">
                <a:latin typeface="Arial" charset="0"/>
              </a:rPr>
              <a:t> é -$0,83  </a:t>
            </a:r>
            <a:r>
              <a:rPr lang="en-US" sz="1600" dirty="0" err="1">
                <a:latin typeface="Arial" charset="0"/>
              </a:rPr>
              <a:t>porque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renda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certa</a:t>
            </a:r>
            <a:r>
              <a:rPr lang="en-US" sz="1600" dirty="0">
                <a:latin typeface="Arial" charset="0"/>
              </a:rPr>
              <a:t> de $2,83 (</a:t>
            </a:r>
            <a:r>
              <a:rPr lang="en-US" sz="1600" dirty="0" err="1">
                <a:latin typeface="Arial" charset="0"/>
              </a:rPr>
              <a:t>ponto</a:t>
            </a:r>
            <a:r>
              <a:rPr lang="en-US" sz="1600" dirty="0">
                <a:latin typeface="Arial" charset="0"/>
              </a:rPr>
              <a:t> C) </a:t>
            </a:r>
            <a:r>
              <a:rPr lang="en-US" sz="1600" dirty="0" err="1">
                <a:latin typeface="Arial" charset="0"/>
              </a:rPr>
              <a:t>dá</a:t>
            </a:r>
            <a:r>
              <a:rPr lang="en-US" sz="1600" dirty="0">
                <a:latin typeface="Arial" charset="0"/>
              </a:rPr>
              <a:t> ao </a:t>
            </a:r>
            <a:r>
              <a:rPr lang="en-US" sz="1600" dirty="0" err="1">
                <a:latin typeface="Arial" charset="0"/>
              </a:rPr>
              <a:t>indivíduo</a:t>
            </a:r>
            <a:r>
              <a:rPr lang="en-US" sz="1600" dirty="0">
                <a:latin typeface="Arial" charset="0"/>
              </a:rPr>
              <a:t> a </a:t>
            </a:r>
            <a:r>
              <a:rPr lang="en-US" sz="1600" dirty="0" err="1">
                <a:latin typeface="Arial" charset="0"/>
              </a:rPr>
              <a:t>mesma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utilidade</a:t>
            </a:r>
            <a:r>
              <a:rPr lang="en-US" sz="1600" dirty="0">
                <a:latin typeface="Arial" charset="0"/>
              </a:rPr>
              <a:t>  </a:t>
            </a:r>
            <a:r>
              <a:rPr lang="en-US" sz="1600" dirty="0" err="1">
                <a:latin typeface="Arial" charset="0"/>
              </a:rPr>
              <a:t>esperada</a:t>
            </a:r>
            <a:r>
              <a:rPr lang="en-US" sz="1600" dirty="0">
                <a:latin typeface="Arial" charset="0"/>
              </a:rPr>
              <a:t> (8) de </a:t>
            </a:r>
            <a:r>
              <a:rPr lang="en-US" sz="1600" dirty="0" err="1">
                <a:latin typeface="Arial" charset="0"/>
              </a:rPr>
              <a:t>uma</a:t>
            </a:r>
            <a:r>
              <a:rPr lang="en-US" sz="1600" dirty="0">
                <a:latin typeface="Arial" charset="0"/>
              </a:rPr>
              <a:t>  </a:t>
            </a:r>
            <a:r>
              <a:rPr lang="en-US" sz="1600" dirty="0" err="1">
                <a:latin typeface="Arial" charset="0"/>
              </a:rPr>
              <a:t>renda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incerta</a:t>
            </a:r>
            <a:r>
              <a:rPr lang="en-US" sz="1600" dirty="0">
                <a:latin typeface="Arial" charset="0"/>
              </a:rPr>
              <a:t> </a:t>
            </a:r>
            <a:r>
              <a:rPr lang="en-US" sz="1600" dirty="0" err="1">
                <a:latin typeface="Arial" charset="0"/>
              </a:rPr>
              <a:t>cujo</a:t>
            </a:r>
            <a:r>
              <a:rPr lang="en-US" sz="1600" dirty="0">
                <a:latin typeface="Arial" charset="0"/>
              </a:rPr>
              <a:t> valor </a:t>
            </a:r>
            <a:r>
              <a:rPr lang="en-US" sz="1600" dirty="0" err="1">
                <a:latin typeface="Arial" charset="0"/>
              </a:rPr>
              <a:t>esperado</a:t>
            </a:r>
            <a:r>
              <a:rPr lang="en-US" sz="1600" dirty="0">
                <a:latin typeface="Arial" charset="0"/>
              </a:rPr>
              <a:t> é $2. 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41F2EA1B-B3D2-4470-8503-18877E1C4C86}"/>
              </a:ext>
            </a:extLst>
          </p:cNvPr>
          <p:cNvSpPr txBox="1"/>
          <p:nvPr/>
        </p:nvSpPr>
        <p:spPr>
          <a:xfrm>
            <a:off x="3055595" y="2593236"/>
            <a:ext cx="22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793726DE-AE79-4C9F-B5DF-BB5C08F4BD13}"/>
              </a:ext>
            </a:extLst>
          </p:cNvPr>
          <p:cNvSpPr txBox="1"/>
          <p:nvPr/>
        </p:nvSpPr>
        <p:spPr>
          <a:xfrm>
            <a:off x="611560" y="3817372"/>
            <a:ext cx="22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3" name="Oval 26">
            <a:extLst>
              <a:ext uri="{FF2B5EF4-FFF2-40B4-BE49-F238E27FC236}">
                <a16:creationId xmlns:a16="http://schemas.microsoft.com/office/drawing/2014/main" id="{843CC213-E477-4FD3-A04D-87C25B2DC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871" y="4188516"/>
            <a:ext cx="120705" cy="111426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C0601562-AB6D-4FD9-AA9F-D106B93734A6}"/>
              </a:ext>
            </a:extLst>
          </p:cNvPr>
          <p:cNvSpPr txBox="1"/>
          <p:nvPr/>
        </p:nvSpPr>
        <p:spPr>
          <a:xfrm>
            <a:off x="2339752" y="3169300"/>
            <a:ext cx="22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57BA9B54-0869-473F-9775-6C9B9FCA7FE1}"/>
              </a:ext>
            </a:extLst>
          </p:cNvPr>
          <p:cNvSpPr txBox="1"/>
          <p:nvPr/>
        </p:nvSpPr>
        <p:spPr>
          <a:xfrm>
            <a:off x="2051720" y="2449220"/>
            <a:ext cx="22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B3BD6BFD-9F73-4E7A-B215-47D6F5FE6C2E}"/>
              </a:ext>
            </a:extLst>
          </p:cNvPr>
          <p:cNvSpPr txBox="1"/>
          <p:nvPr/>
        </p:nvSpPr>
        <p:spPr>
          <a:xfrm>
            <a:off x="3415635" y="1153076"/>
            <a:ext cx="220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3ECF7167-36C3-4031-8736-34C2AE71DAF1}"/>
              </a:ext>
            </a:extLst>
          </p:cNvPr>
          <p:cNvGrpSpPr/>
          <p:nvPr/>
        </p:nvGrpSpPr>
        <p:grpSpPr>
          <a:xfrm>
            <a:off x="2354820" y="2211710"/>
            <a:ext cx="2562152" cy="584775"/>
            <a:chOff x="2354820" y="2211710"/>
            <a:chExt cx="2562152" cy="584775"/>
          </a:xfrm>
        </p:grpSpPr>
        <p:sp>
          <p:nvSpPr>
            <p:cNvPr id="38" name="Colchete Direito 37">
              <a:extLst>
                <a:ext uri="{FF2B5EF4-FFF2-40B4-BE49-F238E27FC236}">
                  <a16:creationId xmlns:a16="http://schemas.microsoft.com/office/drawing/2014/main" id="{CEAD0366-395C-4CE3-81AA-EF12B3EF8EE1}"/>
                </a:ext>
              </a:extLst>
            </p:cNvPr>
            <p:cNvSpPr/>
            <p:nvPr/>
          </p:nvSpPr>
          <p:spPr>
            <a:xfrm rot="16200000">
              <a:off x="2643355" y="2355224"/>
              <a:ext cx="50521" cy="627592"/>
            </a:xfrm>
            <a:prstGeom prst="rightBracket">
              <a:avLst/>
            </a:prstGeom>
            <a:ln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9" name="Conector reto 38">
              <a:extLst>
                <a:ext uri="{FF2B5EF4-FFF2-40B4-BE49-F238E27FC236}">
                  <a16:creationId xmlns:a16="http://schemas.microsoft.com/office/drawing/2014/main" id="{1D2EEAB3-B9D9-4FC9-ACD4-BD708B660FE0}"/>
                </a:ext>
              </a:extLst>
            </p:cNvPr>
            <p:cNvCxnSpPr/>
            <p:nvPr/>
          </p:nvCxnSpPr>
          <p:spPr>
            <a:xfrm flipV="1">
              <a:off x="2714860" y="2427734"/>
              <a:ext cx="0" cy="216024"/>
            </a:xfrm>
            <a:prstGeom prst="line">
              <a:avLst/>
            </a:prstGeom>
            <a:ln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A1B966E3-5E7A-4DEF-9B08-3373ACA76582}"/>
                </a:ext>
              </a:extLst>
            </p:cNvPr>
            <p:cNvSpPr txBox="1"/>
            <p:nvPr/>
          </p:nvSpPr>
          <p:spPr>
            <a:xfrm>
              <a:off x="3923928" y="2211710"/>
              <a:ext cx="993044" cy="5847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33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>
                  <a:latin typeface="Arial" panose="020B0604020202020204" pitchFamily="34" charset="0"/>
                  <a:cs typeface="Arial" panose="020B0604020202020204" pitchFamily="34" charset="0"/>
                </a:rPr>
                <a:t>Prêmio de Risco</a:t>
              </a:r>
            </a:p>
          </p:txBody>
        </p:sp>
        <p:cxnSp>
          <p:nvCxnSpPr>
            <p:cNvPr id="41" name="Conector de Seta Reta 40">
              <a:extLst>
                <a:ext uri="{FF2B5EF4-FFF2-40B4-BE49-F238E27FC236}">
                  <a16:creationId xmlns:a16="http://schemas.microsoft.com/office/drawing/2014/main" id="{0805F9A4-2144-49B6-A0E3-0478CB83BA0B}"/>
                </a:ext>
              </a:extLst>
            </p:cNvPr>
            <p:cNvCxnSpPr/>
            <p:nvPr/>
          </p:nvCxnSpPr>
          <p:spPr>
            <a:xfrm>
              <a:off x="2714860" y="2427734"/>
              <a:ext cx="1209068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1981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/>
      <p:bldP spid="16" grpId="0"/>
      <p:bldP spid="17" grpId="0" animBg="1"/>
      <p:bldP spid="18" grpId="0"/>
      <p:bldP spid="20" grpId="0"/>
      <p:bldP spid="23" grpId="0"/>
      <p:bldP spid="24" grpId="0" animBg="1"/>
      <p:bldP spid="25" grpId="0"/>
      <p:bldP spid="26" grpId="0"/>
      <p:bldP spid="28" grpId="0"/>
      <p:bldP spid="31" grpId="0"/>
      <p:bldP spid="32" grpId="0"/>
      <p:bldP spid="33" grpId="0" animBg="1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5B1944A-E0DD-4CD9-8374-FFF9A1F38086}"/>
              </a:ext>
            </a:extLst>
          </p:cNvPr>
          <p:cNvSpPr/>
          <p:nvPr/>
        </p:nvSpPr>
        <p:spPr>
          <a:xfrm>
            <a:off x="251520" y="51470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0)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Ana é indiferente entre participar da loteria e ganhar $1 com certeza.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5FEB77FA-0159-4C73-953D-1CD5F4F5B615}"/>
              </a:ext>
            </a:extLst>
          </p:cNvPr>
          <p:cNvGrpSpPr/>
          <p:nvPr/>
        </p:nvGrpSpPr>
        <p:grpSpPr>
          <a:xfrm>
            <a:off x="323528" y="123478"/>
            <a:ext cx="8064896" cy="648072"/>
            <a:chOff x="323528" y="123478"/>
            <a:chExt cx="8064896" cy="648072"/>
          </a:xfrm>
        </p:grpSpPr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id="{45C44B85-2840-4FBE-AFBF-CE975F0FFB47}"/>
                </a:ext>
              </a:extLst>
            </p:cNvPr>
            <p:cNvSpPr txBox="1"/>
            <p:nvPr/>
          </p:nvSpPr>
          <p:spPr>
            <a:xfrm>
              <a:off x="7596336" y="12347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</a:p>
          </p:txBody>
        </p:sp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02FB535C-7727-424D-A98E-896A622EDF1C}"/>
                </a:ext>
              </a:extLst>
            </p:cNvPr>
            <p:cNvSpPr txBox="1"/>
            <p:nvPr/>
          </p:nvSpPr>
          <p:spPr>
            <a:xfrm>
              <a:off x="323528" y="402218"/>
              <a:ext cx="8064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Como acabamos de ver, o item é verdadeiro (Ana é avessa ao risco).</a:t>
              </a:r>
            </a:p>
          </p:txBody>
        </p:sp>
      </p:grpSp>
      <p:sp>
        <p:nvSpPr>
          <p:cNvPr id="6" name="CaixaDeTexto 5">
            <a:extLst>
              <a:ext uri="{FF2B5EF4-FFF2-40B4-BE49-F238E27FC236}">
                <a16:creationId xmlns:a16="http://schemas.microsoft.com/office/drawing/2014/main" id="{53BF01DC-0478-463B-AFE2-D597F3FE4C4F}"/>
              </a:ext>
            </a:extLst>
          </p:cNvPr>
          <p:cNvSpPr txBox="1"/>
          <p:nvPr/>
        </p:nvSpPr>
        <p:spPr>
          <a:xfrm>
            <a:off x="251520" y="699542"/>
            <a:ext cx="860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Se Ana  vendesse o bilhete para Maria, o preço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do bilhete estaria no intervalo $1 ≤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≤ $2.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6554E83-5E25-40D5-BC37-5C47256792C4}"/>
              </a:ext>
            </a:extLst>
          </p:cNvPr>
          <p:cNvSpPr txBox="1"/>
          <p:nvPr/>
        </p:nvSpPr>
        <p:spPr>
          <a:xfrm>
            <a:off x="1475656" y="116527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67E4FB0-D5C5-4FE4-ADFC-98A640FEDAEA}"/>
              </a:ext>
            </a:extLst>
          </p:cNvPr>
          <p:cNvSpPr txBox="1"/>
          <p:nvPr/>
        </p:nvSpPr>
        <p:spPr>
          <a:xfrm>
            <a:off x="323528" y="1525310"/>
            <a:ext cx="853219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Comparando os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ECs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 Ana e Maria, notamos que: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Ana (avessa) gostaria de vender acima de $1 , mas maria (neutra) só compraria até o preço de $2.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83BD1CE-8B8D-4B3D-88C4-7A3FF6EF0B61}"/>
              </a:ext>
            </a:extLst>
          </p:cNvPr>
          <p:cNvSpPr txBox="1"/>
          <p:nvPr/>
        </p:nvSpPr>
        <p:spPr>
          <a:xfrm>
            <a:off x="251520" y="2573491"/>
            <a:ext cx="860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 Se Júlia (com função utilidade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² concorresse com Maria pelo bilhete de Ana, Julia compraria o mesmo a um preço p no intervalo $2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≤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≤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1DF001B-740D-4D30-8EDC-D3D7A50AE7F0}"/>
              </a:ext>
            </a:extLst>
          </p:cNvPr>
          <p:cNvSpPr txBox="1"/>
          <p:nvPr/>
        </p:nvSpPr>
        <p:spPr>
          <a:xfrm>
            <a:off x="7740352" y="284874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5EB3213-66B3-4A74-947A-35E3B7F53A81}"/>
              </a:ext>
            </a:extLst>
          </p:cNvPr>
          <p:cNvSpPr txBox="1"/>
          <p:nvPr/>
        </p:nvSpPr>
        <p:spPr>
          <a:xfrm>
            <a:off x="323528" y="3251761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Comparando os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Ecs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das três: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Júlia compraria até                   . Como Maria compraria até $2, Júlia sabe que   logrará  o  bilhete  se  disser  a   Ana  que  compra  a   partir  de  $2,               até  </a:t>
            </a:r>
          </a:p>
        </p:txBody>
      </p:sp>
      <p:graphicFrame>
        <p:nvGraphicFramePr>
          <p:cNvPr id="12" name="Object 4">
            <a:extLst>
              <a:ext uri="{FF2B5EF4-FFF2-40B4-BE49-F238E27FC236}">
                <a16:creationId xmlns:a16="http://schemas.microsoft.com/office/drawing/2014/main" id="{928F3E20-0CEC-4DD1-8B6E-260B97F75A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931443"/>
              </p:ext>
            </p:extLst>
          </p:nvPr>
        </p:nvGraphicFramePr>
        <p:xfrm>
          <a:off x="3131840" y="3630883"/>
          <a:ext cx="1152128" cy="451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99920" imgH="304560" progId="Equation.DSMT4">
                  <p:embed/>
                </p:oleObj>
              </mc:Choice>
              <mc:Fallback>
                <p:oleObj name="Equation" r:id="rId2" imgW="799920" imgH="304560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630883"/>
                        <a:ext cx="1152128" cy="4512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id="{7DB46EEF-1C54-40F6-8DD0-ECF6D34336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284436"/>
              </p:ext>
            </p:extLst>
          </p:nvPr>
        </p:nvGraphicFramePr>
        <p:xfrm>
          <a:off x="1547664" y="4209132"/>
          <a:ext cx="120808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38080" imgH="304560" progId="Equation.DSMT4">
                  <p:embed/>
                </p:oleObj>
              </mc:Choice>
              <mc:Fallback>
                <p:oleObj name="Equation" r:id="rId4" imgW="838080" imgH="30456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209132"/>
                        <a:ext cx="1208088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C5AF6A21-4481-4390-9668-ADD12D0817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527992"/>
              </p:ext>
            </p:extLst>
          </p:nvPr>
        </p:nvGraphicFramePr>
        <p:xfrm>
          <a:off x="7020272" y="2864043"/>
          <a:ext cx="653149" cy="355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6080" imgH="215640" progId="Equation.DSMT4">
                  <p:embed/>
                </p:oleObj>
              </mc:Choice>
              <mc:Fallback>
                <p:oleObj name="Equation" r:id="rId6" imgW="406080" imgH="21564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2864043"/>
                        <a:ext cx="653149" cy="355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951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10503</TotalTime>
  <Words>3155</Words>
  <Application>Microsoft Office PowerPoint</Application>
  <PresentationFormat>Apresentação na tela (16:9)</PresentationFormat>
  <Paragraphs>379</Paragraphs>
  <Slides>47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9" baseType="lpstr">
      <vt:lpstr>Arial</vt:lpstr>
      <vt:lpstr>Arial Narrow</vt:lpstr>
      <vt:lpstr>Calibri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Concurso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para Início de Capítulo ou Assunto</dc:title>
  <dc:creator>Alexandre Melo</dc:creator>
  <cp:lastModifiedBy>Antonio Carlos Assumpção</cp:lastModifiedBy>
  <cp:revision>1052</cp:revision>
  <cp:lastPrinted>2020-08-24T01:20:36Z</cp:lastPrinted>
  <dcterms:created xsi:type="dcterms:W3CDTF">2013-02-04T13:34:58Z</dcterms:created>
  <dcterms:modified xsi:type="dcterms:W3CDTF">2021-09-01T16:50:57Z</dcterms:modified>
</cp:coreProperties>
</file>