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688" r:id="rId3"/>
    <p:sldId id="689" r:id="rId4"/>
    <p:sldId id="681" r:id="rId5"/>
    <p:sldId id="690" r:id="rId6"/>
    <p:sldId id="687" r:id="rId7"/>
    <p:sldId id="691" r:id="rId8"/>
    <p:sldId id="692" r:id="rId9"/>
    <p:sldId id="69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8000"/>
    <a:srgbClr val="FFCC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444" autoAdjust="0"/>
  </p:normalViewPr>
  <p:slideViewPr>
    <p:cSldViewPr>
      <p:cViewPr varScale="1">
        <p:scale>
          <a:sx n="68" d="100"/>
          <a:sy n="68" d="100"/>
        </p:scale>
        <p:origin x="82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0E7A7-EDE0-43BA-964D-44C485A65A1D}" type="datetimeFigureOut">
              <a:rPr lang="pt-BR" smtClean="0"/>
              <a:t>24/07/2020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8348E-5CE1-4406-8756-FF155F1825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632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tângulo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tângulo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tângulo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tângulo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tângulo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8" name="Picture 2" descr="slide-intern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389"/>
          </a:xfrm>
          <a:prstGeom prst="rect">
            <a:avLst/>
          </a:prstGeom>
        </p:spPr>
      </p:pic>
      <p:sp>
        <p:nvSpPr>
          <p:cNvPr id="20" name="Retângulo 19">
            <a:extLst>
              <a:ext uri="{FF2B5EF4-FFF2-40B4-BE49-F238E27FC236}">
                <a16:creationId xmlns:a16="http://schemas.microsoft.com/office/drawing/2014/main" id="{B3E7342E-C5F3-4F4F-AB6B-6C7468485C41}"/>
              </a:ext>
            </a:extLst>
          </p:cNvPr>
          <p:cNvSpPr/>
          <p:nvPr userDrawn="1"/>
        </p:nvSpPr>
        <p:spPr bwMode="auto">
          <a:xfrm>
            <a:off x="4167051" y="1632857"/>
            <a:ext cx="3879669" cy="3762103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2" descr="slide-intern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661"/>
            <a:ext cx="12192000" cy="6860389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56D04D92-5898-48D2-A48E-A5DDD8EC8D8D}"/>
              </a:ext>
            </a:extLst>
          </p:cNvPr>
          <p:cNvSpPr/>
          <p:nvPr userDrawn="1"/>
        </p:nvSpPr>
        <p:spPr bwMode="auto">
          <a:xfrm>
            <a:off x="4167051" y="1632857"/>
            <a:ext cx="3879669" cy="3762103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2" descr="slide-intern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3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Picture 2" descr="slide-intern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3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  <p:pic>
        <p:nvPicPr>
          <p:cNvPr id="10" name="Picture 2" descr="slide-intern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3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6" name="Picture 2" descr="slide-intern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3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tângulo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tângulo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tângulo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tângulo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tângulo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tângulo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tângulo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85240E5-84A1-4D61-B311-AFF9344A67D2}" type="datetimeFigureOut">
              <a:rPr lang="pt-BR" smtClean="0"/>
              <a:pPr/>
              <a:t>24/07/2020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C196FA3-B2AC-4918-B108-9DE2F6E8C2B5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20" name="Picture 2" descr="slide-intern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0389"/>
          </a:xfrm>
          <a:prstGeom prst="rect">
            <a:avLst/>
          </a:prstGeom>
        </p:spPr>
      </p:pic>
      <p:sp>
        <p:nvSpPr>
          <p:cNvPr id="21" name="Retângulo 20">
            <a:extLst>
              <a:ext uri="{FF2B5EF4-FFF2-40B4-BE49-F238E27FC236}">
                <a16:creationId xmlns:a16="http://schemas.microsoft.com/office/drawing/2014/main" id="{A60FEFE9-87DF-4875-BF3B-18F02B5DCDBD}"/>
              </a:ext>
            </a:extLst>
          </p:cNvPr>
          <p:cNvSpPr/>
          <p:nvPr userDrawn="1"/>
        </p:nvSpPr>
        <p:spPr bwMode="auto">
          <a:xfrm>
            <a:off x="4167051" y="1632857"/>
            <a:ext cx="3879669" cy="3762103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9FA093DF-E03D-4439-92F8-97297F0A4A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6850"/>
            <a:ext cx="12192000" cy="5401702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387A3B35-484D-4EE7-A438-1D06E32CD0F9}"/>
              </a:ext>
            </a:extLst>
          </p:cNvPr>
          <p:cNvSpPr/>
          <p:nvPr/>
        </p:nvSpPr>
        <p:spPr bwMode="auto">
          <a:xfrm>
            <a:off x="0" y="0"/>
            <a:ext cx="12192000" cy="1744394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EBBDE79F-55BF-41E2-8407-BF4B61329A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729"/>
            <a:ext cx="3486150" cy="1085850"/>
          </a:xfrm>
          <a:prstGeom prst="rect">
            <a:avLst/>
          </a:prstGeom>
        </p:spPr>
      </p:pic>
      <p:sp>
        <p:nvSpPr>
          <p:cNvPr id="14" name="Retângulo 13">
            <a:extLst>
              <a:ext uri="{FF2B5EF4-FFF2-40B4-BE49-F238E27FC236}">
                <a16:creationId xmlns:a16="http://schemas.microsoft.com/office/drawing/2014/main" id="{C2B152EB-B402-411A-9B4F-AF7F159F29E0}"/>
              </a:ext>
            </a:extLst>
          </p:cNvPr>
          <p:cNvSpPr/>
          <p:nvPr/>
        </p:nvSpPr>
        <p:spPr bwMode="auto">
          <a:xfrm>
            <a:off x="0" y="0"/>
            <a:ext cx="12192000" cy="1744394"/>
          </a:xfrm>
          <a:prstGeom prst="rect">
            <a:avLst/>
          </a:prstGeom>
          <a:noFill/>
          <a:ln w="381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F3C09258-8D34-4F5C-AF05-3EE8E6A7E8DC}"/>
              </a:ext>
            </a:extLst>
          </p:cNvPr>
          <p:cNvSpPr txBox="1">
            <a:spLocks/>
          </p:cNvSpPr>
          <p:nvPr/>
        </p:nvSpPr>
        <p:spPr bwMode="auto">
          <a:xfrm>
            <a:off x="6582324" y="184634"/>
            <a:ext cx="5442225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3800" b="1" dirty="0" err="1">
                <a:solidFill>
                  <a:srgbClr val="002060"/>
                </a:solidFill>
                <a:latin typeface="Arial Narrow" charset="0"/>
                <a:cs typeface="Arial Narrow" charset="0"/>
              </a:rPr>
              <a:t>Microeconomia</a:t>
            </a:r>
            <a:r>
              <a:rPr lang="en-US" sz="3800" b="1" dirty="0">
                <a:solidFill>
                  <a:srgbClr val="002060"/>
                </a:solidFill>
                <a:latin typeface="Arial Narrow" charset="0"/>
                <a:cs typeface="Arial Narrow" charset="0"/>
              </a:rPr>
              <a:t> - ANPEC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87539358-6F67-4B12-9E3F-7D12A8EAFC4F}"/>
              </a:ext>
            </a:extLst>
          </p:cNvPr>
          <p:cNvSpPr txBox="1">
            <a:spLocks/>
          </p:cNvSpPr>
          <p:nvPr/>
        </p:nvSpPr>
        <p:spPr bwMode="auto">
          <a:xfrm>
            <a:off x="6984109" y="852529"/>
            <a:ext cx="4791075" cy="74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4200" dirty="0" err="1">
                <a:solidFill>
                  <a:srgbClr val="002060"/>
                </a:solidFill>
                <a:latin typeface="Arial Narrow" charset="0"/>
                <a:cs typeface="Arial Narrow" charset="0"/>
              </a:rPr>
              <a:t>Teoria</a:t>
            </a:r>
            <a:r>
              <a:rPr lang="en-US" sz="4200" dirty="0">
                <a:solidFill>
                  <a:srgbClr val="002060"/>
                </a:solidFill>
                <a:latin typeface="Arial Narrow" charset="0"/>
                <a:cs typeface="Arial Narrow" charset="0"/>
              </a:rPr>
              <a:t> dos </a:t>
            </a:r>
            <a:r>
              <a:rPr lang="en-US" sz="4200" dirty="0" err="1">
                <a:solidFill>
                  <a:srgbClr val="002060"/>
                </a:solidFill>
                <a:latin typeface="Arial Narrow" charset="0"/>
                <a:cs typeface="Arial Narrow" charset="0"/>
              </a:rPr>
              <a:t>Jogos</a:t>
            </a:r>
            <a:endParaRPr lang="en-US" sz="4200" dirty="0">
              <a:solidFill>
                <a:srgbClr val="002060"/>
              </a:solidFill>
              <a:latin typeface="Arial Narrow" charset="0"/>
              <a:cs typeface="Arial Narrow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3800" dirty="0">
              <a:solidFill>
                <a:srgbClr val="002060"/>
              </a:solidFill>
              <a:latin typeface="Arial Narrow" charset="0"/>
              <a:cs typeface="Arial Narrow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3800" dirty="0">
              <a:solidFill>
                <a:srgbClr val="002060"/>
              </a:solidFill>
              <a:latin typeface="Arial Narrow" charset="0"/>
              <a:cs typeface="Arial Narrow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3800" dirty="0">
              <a:solidFill>
                <a:srgbClr val="002060"/>
              </a:solidFill>
              <a:latin typeface="Arial Narrow" charset="0"/>
              <a:cs typeface="Arial Narrow" charset="0"/>
            </a:endParaRPr>
          </a:p>
        </p:txBody>
      </p:sp>
      <p:cxnSp>
        <p:nvCxnSpPr>
          <p:cNvPr id="17" name="Straight Connector 8">
            <a:extLst>
              <a:ext uri="{FF2B5EF4-FFF2-40B4-BE49-F238E27FC236}">
                <a16:creationId xmlns:a16="http://schemas.microsoft.com/office/drawing/2014/main" id="{DB23AB4C-13BA-474C-A33F-26EAA8E65A21}"/>
              </a:ext>
            </a:extLst>
          </p:cNvPr>
          <p:cNvCxnSpPr/>
          <p:nvPr/>
        </p:nvCxnSpPr>
        <p:spPr>
          <a:xfrm>
            <a:off x="6963467" y="738092"/>
            <a:ext cx="4811712" cy="0"/>
          </a:xfrm>
          <a:prstGeom prst="line">
            <a:avLst/>
          </a:prstGeom>
          <a:ln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7BDD00D-97D3-4E90-8C39-8264F5FE0079}"/>
              </a:ext>
            </a:extLst>
          </p:cNvPr>
          <p:cNvSpPr txBox="1"/>
          <p:nvPr/>
        </p:nvSpPr>
        <p:spPr>
          <a:xfrm>
            <a:off x="6312025" y="6093296"/>
            <a:ext cx="5657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pt-BR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Prof.: Antonio Carlos Assumpção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F1F8805-92D8-4375-9D56-836388BEE1F1}"/>
              </a:ext>
            </a:extLst>
          </p:cNvPr>
          <p:cNvSpPr txBox="1">
            <a:spLocks/>
          </p:cNvSpPr>
          <p:nvPr/>
        </p:nvSpPr>
        <p:spPr bwMode="auto">
          <a:xfrm>
            <a:off x="7320136" y="1988840"/>
            <a:ext cx="4320480" cy="103777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34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</a:t>
            </a:r>
            <a:r>
              <a:rPr lang="en-US" sz="34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Adicional</a:t>
            </a:r>
            <a:r>
              <a:rPr lang="en-US" sz="34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34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Estratégias</a:t>
            </a:r>
            <a:r>
              <a:rPr lang="en-US" sz="34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Mistas</a:t>
            </a:r>
            <a:endParaRPr lang="en-US" sz="34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34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34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34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CF5EC67-FED5-4E62-A87B-1EF09B1D9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-171400"/>
            <a:ext cx="10972800" cy="106680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Suponha o Seguinte Jogo</a:t>
            </a: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E7BB7B0A-0821-46B6-9B3F-F53B6197F72C}"/>
              </a:ext>
            </a:extLst>
          </p:cNvPr>
          <p:cNvGrpSpPr/>
          <p:nvPr/>
        </p:nvGrpSpPr>
        <p:grpSpPr>
          <a:xfrm>
            <a:off x="623392" y="764704"/>
            <a:ext cx="5112568" cy="2232248"/>
            <a:chOff x="983432" y="764704"/>
            <a:chExt cx="4464496" cy="1800200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DA8D53ED-8CA9-48DA-AC2E-1CE64054F470}"/>
                </a:ext>
              </a:extLst>
            </p:cNvPr>
            <p:cNvSpPr/>
            <p:nvPr/>
          </p:nvSpPr>
          <p:spPr>
            <a:xfrm>
              <a:off x="1424724" y="1483623"/>
              <a:ext cx="1142884" cy="10812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0FE3C4D1-81DB-412E-8B63-9209851F7D00}"/>
                </a:ext>
              </a:extLst>
            </p:cNvPr>
            <p:cNvSpPr/>
            <p:nvPr/>
          </p:nvSpPr>
          <p:spPr>
            <a:xfrm>
              <a:off x="2567608" y="1124744"/>
              <a:ext cx="2880320" cy="358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2B313508-B0F9-4C9A-BE87-0A6EA638D82C}"/>
                </a:ext>
              </a:extLst>
            </p:cNvPr>
            <p:cNvSpPr/>
            <p:nvPr/>
          </p:nvSpPr>
          <p:spPr>
            <a:xfrm>
              <a:off x="983432" y="1483623"/>
              <a:ext cx="441292" cy="10812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45FA9D14-C038-4615-9C18-F39F60D10594}"/>
                </a:ext>
              </a:extLst>
            </p:cNvPr>
            <p:cNvSpPr/>
            <p:nvPr/>
          </p:nvSpPr>
          <p:spPr>
            <a:xfrm>
              <a:off x="2567608" y="764704"/>
              <a:ext cx="2880320" cy="3600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F56C7A5B-8C29-4B03-9BAA-A2EBA9DE3182}"/>
                </a:ext>
              </a:extLst>
            </p:cNvPr>
            <p:cNvSpPr/>
            <p:nvPr/>
          </p:nvSpPr>
          <p:spPr>
            <a:xfrm>
              <a:off x="983432" y="764704"/>
              <a:ext cx="1584176" cy="7189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F52C9B86-006F-419A-B889-19D146F40121}"/>
                </a:ext>
              </a:extLst>
            </p:cNvPr>
            <p:cNvSpPr/>
            <p:nvPr/>
          </p:nvSpPr>
          <p:spPr>
            <a:xfrm>
              <a:off x="983432" y="764704"/>
              <a:ext cx="4464496" cy="1800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95AA11D3-9FCC-40DE-B483-B340A7FAFB53}"/>
                </a:ext>
              </a:extLst>
            </p:cNvPr>
            <p:cNvCxnSpPr/>
            <p:nvPr/>
          </p:nvCxnSpPr>
          <p:spPr>
            <a:xfrm>
              <a:off x="2567608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>
              <a:extLst>
                <a:ext uri="{FF2B5EF4-FFF2-40B4-BE49-F238E27FC236}">
                  <a16:creationId xmlns:a16="http://schemas.microsoft.com/office/drawing/2014/main" id="{5D0FA856-BB8E-4FB6-AE7F-D67A51969AC2}"/>
                </a:ext>
              </a:extLst>
            </p:cNvPr>
            <p:cNvCxnSpPr/>
            <p:nvPr/>
          </p:nvCxnSpPr>
          <p:spPr>
            <a:xfrm>
              <a:off x="2567608" y="1124744"/>
              <a:ext cx="28803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95229B9A-A9B1-4F3F-9D1A-177027549734}"/>
                </a:ext>
              </a:extLst>
            </p:cNvPr>
            <p:cNvSpPr txBox="1"/>
            <p:nvPr/>
          </p:nvSpPr>
          <p:spPr>
            <a:xfrm>
              <a:off x="3719736" y="765865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31E149AF-19DD-4955-96EB-9B63579E784C}"/>
                </a:ext>
              </a:extLst>
            </p:cNvPr>
            <p:cNvSpPr txBox="1"/>
            <p:nvPr/>
          </p:nvSpPr>
          <p:spPr>
            <a:xfrm>
              <a:off x="983432" y="1701969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16" name="Conector reto 15">
              <a:extLst>
                <a:ext uri="{FF2B5EF4-FFF2-40B4-BE49-F238E27FC236}">
                  <a16:creationId xmlns:a16="http://schemas.microsoft.com/office/drawing/2014/main" id="{574BD1D2-417C-47ED-A479-D06E9B9AFDD9}"/>
                </a:ext>
              </a:extLst>
            </p:cNvPr>
            <p:cNvCxnSpPr/>
            <p:nvPr/>
          </p:nvCxnSpPr>
          <p:spPr>
            <a:xfrm>
              <a:off x="1415481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A9488A51-7BA2-4E93-8D0B-5E15E6F0D255}"/>
                </a:ext>
              </a:extLst>
            </p:cNvPr>
            <p:cNvCxnSpPr/>
            <p:nvPr/>
          </p:nvCxnSpPr>
          <p:spPr>
            <a:xfrm>
              <a:off x="983432" y="1484784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9A619DBE-5781-4982-A589-DCB2BDABCF41}"/>
                </a:ext>
              </a:extLst>
            </p:cNvPr>
            <p:cNvCxnSpPr/>
            <p:nvPr/>
          </p:nvCxnSpPr>
          <p:spPr>
            <a:xfrm>
              <a:off x="1415481" y="1988840"/>
              <a:ext cx="403244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B83647-A942-4D53-81DD-268FBFA40E72}"/>
                </a:ext>
              </a:extLst>
            </p:cNvPr>
            <p:cNvCxnSpPr/>
            <p:nvPr/>
          </p:nvCxnSpPr>
          <p:spPr>
            <a:xfrm>
              <a:off x="3935760" y="1124744"/>
              <a:ext cx="0" cy="14401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A44C32CC-F3B4-4D2C-B10F-7C6E16DD4DA0}"/>
                </a:ext>
              </a:extLst>
            </p:cNvPr>
            <p:cNvSpPr txBox="1"/>
            <p:nvPr/>
          </p:nvSpPr>
          <p:spPr>
            <a:xfrm>
              <a:off x="1989516" y="1557953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FCB0671C-6145-48E3-B35E-DFD22ACBA446}"/>
                </a:ext>
              </a:extLst>
            </p:cNvPr>
            <p:cNvSpPr txBox="1"/>
            <p:nvPr/>
          </p:nvSpPr>
          <p:spPr>
            <a:xfrm>
              <a:off x="1989516" y="2062009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FD7405E0-F90B-4C00-AE64-AD331106B76A}"/>
                </a:ext>
              </a:extLst>
            </p:cNvPr>
            <p:cNvSpPr txBox="1"/>
            <p:nvPr/>
          </p:nvSpPr>
          <p:spPr>
            <a:xfrm>
              <a:off x="3143672" y="1125905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750ACCD3-F595-4507-8D99-939A56BFF953}"/>
                </a:ext>
              </a:extLst>
            </p:cNvPr>
            <p:cNvSpPr txBox="1"/>
            <p:nvPr/>
          </p:nvSpPr>
          <p:spPr>
            <a:xfrm>
              <a:off x="4503711" y="1124744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A85CF70B-732C-429F-9B2A-29C161EF055F}"/>
                </a:ext>
              </a:extLst>
            </p:cNvPr>
            <p:cNvSpPr txBox="1"/>
            <p:nvPr/>
          </p:nvSpPr>
          <p:spPr>
            <a:xfrm>
              <a:off x="2783632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( 1 , 2 )</a:t>
              </a: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74887BAD-A184-48D7-B1EF-7E3C8AB634F6}"/>
                </a:ext>
              </a:extLst>
            </p:cNvPr>
            <p:cNvSpPr txBox="1"/>
            <p:nvPr/>
          </p:nvSpPr>
          <p:spPr>
            <a:xfrm>
              <a:off x="2783632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5 )</a:t>
              </a: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A40494E3-509E-449E-A9AA-73462CD9FD3C}"/>
                </a:ext>
              </a:extLst>
            </p:cNvPr>
            <p:cNvSpPr txBox="1"/>
            <p:nvPr/>
          </p:nvSpPr>
          <p:spPr>
            <a:xfrm>
              <a:off x="4151784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4 )</a:t>
              </a: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B243D0B6-9235-460C-B527-008F65886817}"/>
                </a:ext>
              </a:extLst>
            </p:cNvPr>
            <p:cNvSpPr txBox="1"/>
            <p:nvPr/>
          </p:nvSpPr>
          <p:spPr>
            <a:xfrm>
              <a:off x="4151784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( 3 , 2 )</a:t>
              </a:r>
            </a:p>
          </p:txBody>
        </p:sp>
      </p:grp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20A9C2E7-5FA9-4A5E-BDFC-1106A40E1CF2}"/>
              </a:ext>
            </a:extLst>
          </p:cNvPr>
          <p:cNvSpPr txBox="1"/>
          <p:nvPr/>
        </p:nvSpPr>
        <p:spPr>
          <a:xfrm>
            <a:off x="551384" y="3212976"/>
            <a:ext cx="111612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Observe que não existe equilíbrio com estratégias puras.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Jogando “puramente” A ou B, não existe equilíbrio de Nash.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Entretanto, existe equilíbrio com estratégias mistas.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8F4B8623-8998-47FD-8096-CD48BD08F208}"/>
              </a:ext>
            </a:extLst>
          </p:cNvPr>
          <p:cNvSpPr/>
          <p:nvPr/>
        </p:nvSpPr>
        <p:spPr>
          <a:xfrm>
            <a:off x="4902061" y="1772816"/>
            <a:ext cx="329843" cy="3845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AACF6BC8-9A48-4622-BFA3-C3C98E07E6B1}"/>
              </a:ext>
            </a:extLst>
          </p:cNvPr>
          <p:cNvSpPr/>
          <p:nvPr/>
        </p:nvSpPr>
        <p:spPr>
          <a:xfrm>
            <a:off x="3359696" y="2420888"/>
            <a:ext cx="329843" cy="3845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166B4207-4C71-4C7C-B588-3E1E8C5DAE62}"/>
              </a:ext>
            </a:extLst>
          </p:cNvPr>
          <p:cNvSpPr/>
          <p:nvPr/>
        </p:nvSpPr>
        <p:spPr>
          <a:xfrm>
            <a:off x="2885837" y="1772816"/>
            <a:ext cx="329843" cy="3845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5D2CCE3A-4959-45FA-BA2A-56DA273E11E5}"/>
              </a:ext>
            </a:extLst>
          </p:cNvPr>
          <p:cNvSpPr/>
          <p:nvPr/>
        </p:nvSpPr>
        <p:spPr>
          <a:xfrm>
            <a:off x="4470013" y="2420888"/>
            <a:ext cx="329843" cy="38452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865AE086-5208-4883-B11A-88A2833DF850}"/>
              </a:ext>
            </a:extLst>
          </p:cNvPr>
          <p:cNvSpPr txBox="1"/>
          <p:nvPr/>
        </p:nvSpPr>
        <p:spPr>
          <a:xfrm>
            <a:off x="6168010" y="908720"/>
            <a:ext cx="49685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A = Alto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B = Baixo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E = Esquerda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D = Direita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65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6" grpId="0" animBg="1"/>
      <p:bldP spid="38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9B92A80-7887-462C-A840-D448947319AB}"/>
              </a:ext>
            </a:extLst>
          </p:cNvPr>
          <p:cNvSpPr txBox="1"/>
          <p:nvPr/>
        </p:nvSpPr>
        <p:spPr>
          <a:xfrm>
            <a:off x="47328" y="44624"/>
            <a:ext cx="120726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Em vez de jogar puramente A ou B, o J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pode escolher jogar: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Jogar A com probabilidade 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Jogar B com probabilidade (1-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Dito de outra forma, o jogador A “seleciona” uma distribuição de probabilidade (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, 1-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Como ele está “misturando” as estratégias puras Alto e Baixo, a distribuição de probabilidade (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, 1-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) é sua estratégia mista.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C3A713-8EA1-46DD-9016-A347F64D5CDE}"/>
              </a:ext>
            </a:extLst>
          </p:cNvPr>
          <p:cNvSpPr txBox="1"/>
          <p:nvPr/>
        </p:nvSpPr>
        <p:spPr>
          <a:xfrm>
            <a:off x="47328" y="3489389"/>
            <a:ext cx="120726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Em vez de jogar puramente E ou D, o J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pode escolher jogar: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Jogar E com probabilidade 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Jogar D com probabilidade (1-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Dito de outra forma, o jogador B “seleciona” uma distribuição de probabilidade (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, 1-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Como ele está “misturando” as estratégias puras Esquerda e Direita, a distribuição de probabilidade (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, 1-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) é sua estratégia mista.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49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tângulo 80">
            <a:extLst>
              <a:ext uri="{FF2B5EF4-FFF2-40B4-BE49-F238E27FC236}">
                <a16:creationId xmlns:a16="http://schemas.microsoft.com/office/drawing/2014/main" id="{35646857-5ED6-4F7E-8626-DF16D5571655}"/>
              </a:ext>
            </a:extLst>
          </p:cNvPr>
          <p:cNvSpPr/>
          <p:nvPr/>
        </p:nvSpPr>
        <p:spPr>
          <a:xfrm>
            <a:off x="7748381" y="5013176"/>
            <a:ext cx="2132617" cy="9807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6020189" y="5013176"/>
            <a:ext cx="1299947" cy="9807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528461"/>
              </p:ext>
            </p:extLst>
          </p:nvPr>
        </p:nvGraphicFramePr>
        <p:xfrm>
          <a:off x="277813" y="2420938"/>
          <a:ext cx="21304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64" name="Equation" r:id="rId3" imgW="711000" imgH="241200" progId="Equation.DSMT4">
                  <p:embed/>
                </p:oleObj>
              </mc:Choice>
              <mc:Fallback>
                <p:oleObj name="Equation" r:id="rId3" imgW="711000" imgH="241200" progId="Equation.DSMT4">
                  <p:embed/>
                  <p:pic>
                    <p:nvPicPr>
                      <p:cNvPr id="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2420938"/>
                        <a:ext cx="21304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272521"/>
              </p:ext>
            </p:extLst>
          </p:nvPr>
        </p:nvGraphicFramePr>
        <p:xfrm>
          <a:off x="357790" y="3145117"/>
          <a:ext cx="9809162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65" name="Equation" r:id="rId5" imgW="3276360" imgH="253800" progId="Equation.DSMT4">
                  <p:embed/>
                </p:oleObj>
              </mc:Choice>
              <mc:Fallback>
                <p:oleObj name="Equation" r:id="rId5" imgW="3276360" imgH="253800" progId="Equation.DSMT4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790" y="3145117"/>
                        <a:ext cx="9809162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864956"/>
              </p:ext>
            </p:extLst>
          </p:nvPr>
        </p:nvGraphicFramePr>
        <p:xfrm>
          <a:off x="335360" y="4990903"/>
          <a:ext cx="954563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66" name="Equation" r:id="rId7" imgW="3187440" imgH="393480" progId="Equation.DSMT4">
                  <p:embed/>
                </p:oleObj>
              </mc:Choice>
              <mc:Fallback>
                <p:oleObj name="Equation" r:id="rId7" imgW="3187440" imgH="393480" progId="Equation.DSMT4">
                  <p:embed/>
                  <p:pic>
                    <p:nvPicPr>
                      <p:cNvPr id="1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360" y="4990903"/>
                        <a:ext cx="9545638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749923"/>
              </p:ext>
            </p:extLst>
          </p:nvPr>
        </p:nvGraphicFramePr>
        <p:xfrm>
          <a:off x="358155" y="4032849"/>
          <a:ext cx="1045845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67" name="Equation" r:id="rId9" imgW="3492360" imgH="253800" progId="Equation.DSMT4">
                  <p:embed/>
                </p:oleObj>
              </mc:Choice>
              <mc:Fallback>
                <p:oleObj name="Equation" r:id="rId9" imgW="3492360" imgH="253800" progId="Equation.DSMT4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55" y="4032849"/>
                        <a:ext cx="10458450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" name="Agrupar 46">
            <a:extLst>
              <a:ext uri="{FF2B5EF4-FFF2-40B4-BE49-F238E27FC236}">
                <a16:creationId xmlns:a16="http://schemas.microsoft.com/office/drawing/2014/main" id="{3C227FB5-D1DA-46A1-BEB7-AC0AE32D6210}"/>
              </a:ext>
            </a:extLst>
          </p:cNvPr>
          <p:cNvGrpSpPr/>
          <p:nvPr/>
        </p:nvGrpSpPr>
        <p:grpSpPr>
          <a:xfrm>
            <a:off x="3221806" y="116632"/>
            <a:ext cx="5112568" cy="2232248"/>
            <a:chOff x="983432" y="764704"/>
            <a:chExt cx="4464496" cy="1800200"/>
          </a:xfrm>
        </p:grpSpPr>
        <p:sp>
          <p:nvSpPr>
            <p:cNvPr id="53" name="Retângulo 52">
              <a:extLst>
                <a:ext uri="{FF2B5EF4-FFF2-40B4-BE49-F238E27FC236}">
                  <a16:creationId xmlns:a16="http://schemas.microsoft.com/office/drawing/2014/main" id="{312037A2-FC5C-4300-80E5-11FBFD246623}"/>
                </a:ext>
              </a:extLst>
            </p:cNvPr>
            <p:cNvSpPr/>
            <p:nvPr/>
          </p:nvSpPr>
          <p:spPr>
            <a:xfrm>
              <a:off x="1424724" y="1483623"/>
              <a:ext cx="1142884" cy="10812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4" name="Retângulo 53">
              <a:extLst>
                <a:ext uri="{FF2B5EF4-FFF2-40B4-BE49-F238E27FC236}">
                  <a16:creationId xmlns:a16="http://schemas.microsoft.com/office/drawing/2014/main" id="{72883E57-8054-4A09-83C3-60BEDC65F3C2}"/>
                </a:ext>
              </a:extLst>
            </p:cNvPr>
            <p:cNvSpPr/>
            <p:nvPr/>
          </p:nvSpPr>
          <p:spPr>
            <a:xfrm>
              <a:off x="2567608" y="1124744"/>
              <a:ext cx="2880320" cy="358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5" name="Retângulo 54">
              <a:extLst>
                <a:ext uri="{FF2B5EF4-FFF2-40B4-BE49-F238E27FC236}">
                  <a16:creationId xmlns:a16="http://schemas.microsoft.com/office/drawing/2014/main" id="{0709BD4F-D918-4302-A641-3C5FF86805F9}"/>
                </a:ext>
              </a:extLst>
            </p:cNvPr>
            <p:cNvSpPr/>
            <p:nvPr/>
          </p:nvSpPr>
          <p:spPr>
            <a:xfrm>
              <a:off x="983432" y="1483623"/>
              <a:ext cx="441292" cy="10812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6" name="Retângulo 55">
              <a:extLst>
                <a:ext uri="{FF2B5EF4-FFF2-40B4-BE49-F238E27FC236}">
                  <a16:creationId xmlns:a16="http://schemas.microsoft.com/office/drawing/2014/main" id="{0B3E4EFF-790F-44AD-96EF-51C81B5B30A2}"/>
                </a:ext>
              </a:extLst>
            </p:cNvPr>
            <p:cNvSpPr/>
            <p:nvPr/>
          </p:nvSpPr>
          <p:spPr>
            <a:xfrm>
              <a:off x="2567608" y="764704"/>
              <a:ext cx="2880320" cy="3600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7" name="Retângulo 56">
              <a:extLst>
                <a:ext uri="{FF2B5EF4-FFF2-40B4-BE49-F238E27FC236}">
                  <a16:creationId xmlns:a16="http://schemas.microsoft.com/office/drawing/2014/main" id="{109F6297-6797-4FD5-9C46-03CACE4945CD}"/>
                </a:ext>
              </a:extLst>
            </p:cNvPr>
            <p:cNvSpPr/>
            <p:nvPr/>
          </p:nvSpPr>
          <p:spPr>
            <a:xfrm>
              <a:off x="983432" y="764704"/>
              <a:ext cx="1584176" cy="7189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8" name="Retângulo 57">
              <a:extLst>
                <a:ext uri="{FF2B5EF4-FFF2-40B4-BE49-F238E27FC236}">
                  <a16:creationId xmlns:a16="http://schemas.microsoft.com/office/drawing/2014/main" id="{8AB5E7DD-06F9-4388-8352-1AAD038D573C}"/>
                </a:ext>
              </a:extLst>
            </p:cNvPr>
            <p:cNvSpPr/>
            <p:nvPr/>
          </p:nvSpPr>
          <p:spPr>
            <a:xfrm>
              <a:off x="983432" y="764704"/>
              <a:ext cx="4464496" cy="1800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59" name="Conector reto 58">
              <a:extLst>
                <a:ext uri="{FF2B5EF4-FFF2-40B4-BE49-F238E27FC236}">
                  <a16:creationId xmlns:a16="http://schemas.microsoft.com/office/drawing/2014/main" id="{23B2CBD6-2CCF-4E9F-BF47-272A92DDCEDA}"/>
                </a:ext>
              </a:extLst>
            </p:cNvPr>
            <p:cNvCxnSpPr/>
            <p:nvPr/>
          </p:nvCxnSpPr>
          <p:spPr>
            <a:xfrm>
              <a:off x="2567608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to 59">
              <a:extLst>
                <a:ext uri="{FF2B5EF4-FFF2-40B4-BE49-F238E27FC236}">
                  <a16:creationId xmlns:a16="http://schemas.microsoft.com/office/drawing/2014/main" id="{81F4E02A-8BDA-4BB6-824F-48F6A6D10D8B}"/>
                </a:ext>
              </a:extLst>
            </p:cNvPr>
            <p:cNvCxnSpPr/>
            <p:nvPr/>
          </p:nvCxnSpPr>
          <p:spPr>
            <a:xfrm>
              <a:off x="2567608" y="1124744"/>
              <a:ext cx="28803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ixaDeTexto 60">
              <a:extLst>
                <a:ext uri="{FF2B5EF4-FFF2-40B4-BE49-F238E27FC236}">
                  <a16:creationId xmlns:a16="http://schemas.microsoft.com/office/drawing/2014/main" id="{926B7252-CB66-431E-A518-155555A616CC}"/>
                </a:ext>
              </a:extLst>
            </p:cNvPr>
            <p:cNvSpPr txBox="1"/>
            <p:nvPr/>
          </p:nvSpPr>
          <p:spPr>
            <a:xfrm>
              <a:off x="3719736" y="765865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62" name="CaixaDeTexto 61">
              <a:extLst>
                <a:ext uri="{FF2B5EF4-FFF2-40B4-BE49-F238E27FC236}">
                  <a16:creationId xmlns:a16="http://schemas.microsoft.com/office/drawing/2014/main" id="{EF8934B5-ECB1-477B-A35F-984FEC673959}"/>
                </a:ext>
              </a:extLst>
            </p:cNvPr>
            <p:cNvSpPr txBox="1"/>
            <p:nvPr/>
          </p:nvSpPr>
          <p:spPr>
            <a:xfrm>
              <a:off x="983432" y="1701969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63" name="Conector reto 62">
              <a:extLst>
                <a:ext uri="{FF2B5EF4-FFF2-40B4-BE49-F238E27FC236}">
                  <a16:creationId xmlns:a16="http://schemas.microsoft.com/office/drawing/2014/main" id="{014200CC-4B58-48BB-AD13-3CC5721C61D1}"/>
                </a:ext>
              </a:extLst>
            </p:cNvPr>
            <p:cNvCxnSpPr/>
            <p:nvPr/>
          </p:nvCxnSpPr>
          <p:spPr>
            <a:xfrm>
              <a:off x="1415481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to 63">
              <a:extLst>
                <a:ext uri="{FF2B5EF4-FFF2-40B4-BE49-F238E27FC236}">
                  <a16:creationId xmlns:a16="http://schemas.microsoft.com/office/drawing/2014/main" id="{F44A64AE-0EF0-4B2E-918E-71EF071315BE}"/>
                </a:ext>
              </a:extLst>
            </p:cNvPr>
            <p:cNvCxnSpPr/>
            <p:nvPr/>
          </p:nvCxnSpPr>
          <p:spPr>
            <a:xfrm>
              <a:off x="983432" y="1484784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to 64">
              <a:extLst>
                <a:ext uri="{FF2B5EF4-FFF2-40B4-BE49-F238E27FC236}">
                  <a16:creationId xmlns:a16="http://schemas.microsoft.com/office/drawing/2014/main" id="{1B30F3D1-7080-4E2C-BD1D-8C94DA967196}"/>
                </a:ext>
              </a:extLst>
            </p:cNvPr>
            <p:cNvCxnSpPr/>
            <p:nvPr/>
          </p:nvCxnSpPr>
          <p:spPr>
            <a:xfrm>
              <a:off x="1415481" y="1988840"/>
              <a:ext cx="403244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to 65">
              <a:extLst>
                <a:ext uri="{FF2B5EF4-FFF2-40B4-BE49-F238E27FC236}">
                  <a16:creationId xmlns:a16="http://schemas.microsoft.com/office/drawing/2014/main" id="{50A42921-BA13-40D9-8807-3EE1F4B7C19C}"/>
                </a:ext>
              </a:extLst>
            </p:cNvPr>
            <p:cNvCxnSpPr/>
            <p:nvPr/>
          </p:nvCxnSpPr>
          <p:spPr>
            <a:xfrm>
              <a:off x="3935760" y="1124744"/>
              <a:ext cx="0" cy="14401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CaixaDeTexto 66">
              <a:extLst>
                <a:ext uri="{FF2B5EF4-FFF2-40B4-BE49-F238E27FC236}">
                  <a16:creationId xmlns:a16="http://schemas.microsoft.com/office/drawing/2014/main" id="{3BC2C95C-F41C-464D-B021-C933AD170C02}"/>
                </a:ext>
              </a:extLst>
            </p:cNvPr>
            <p:cNvSpPr txBox="1"/>
            <p:nvPr/>
          </p:nvSpPr>
          <p:spPr>
            <a:xfrm>
              <a:off x="2042047" y="1557953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68" name="CaixaDeTexto 67">
              <a:extLst>
                <a:ext uri="{FF2B5EF4-FFF2-40B4-BE49-F238E27FC236}">
                  <a16:creationId xmlns:a16="http://schemas.microsoft.com/office/drawing/2014/main" id="{478F8341-61A9-4940-94DD-706ACA97DB95}"/>
                </a:ext>
              </a:extLst>
            </p:cNvPr>
            <p:cNvSpPr txBox="1"/>
            <p:nvPr/>
          </p:nvSpPr>
          <p:spPr>
            <a:xfrm>
              <a:off x="2042047" y="2062009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69" name="CaixaDeTexto 68">
              <a:extLst>
                <a:ext uri="{FF2B5EF4-FFF2-40B4-BE49-F238E27FC236}">
                  <a16:creationId xmlns:a16="http://schemas.microsoft.com/office/drawing/2014/main" id="{7AB6CBCD-121C-48D6-AA8A-A52F6D3AA7A4}"/>
                </a:ext>
              </a:extLst>
            </p:cNvPr>
            <p:cNvSpPr txBox="1"/>
            <p:nvPr/>
          </p:nvSpPr>
          <p:spPr>
            <a:xfrm>
              <a:off x="3143672" y="1125905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70" name="CaixaDeTexto 69">
              <a:extLst>
                <a:ext uri="{FF2B5EF4-FFF2-40B4-BE49-F238E27FC236}">
                  <a16:creationId xmlns:a16="http://schemas.microsoft.com/office/drawing/2014/main" id="{6415EE3B-4406-4DB3-9CA0-DEF4C882CE69}"/>
                </a:ext>
              </a:extLst>
            </p:cNvPr>
            <p:cNvSpPr txBox="1"/>
            <p:nvPr/>
          </p:nvSpPr>
          <p:spPr>
            <a:xfrm>
              <a:off x="4503711" y="1124744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71" name="CaixaDeTexto 70">
              <a:extLst>
                <a:ext uri="{FF2B5EF4-FFF2-40B4-BE49-F238E27FC236}">
                  <a16:creationId xmlns:a16="http://schemas.microsoft.com/office/drawing/2014/main" id="{70BA2FE3-46E0-4BED-B592-105B4E1C4F70}"/>
                </a:ext>
              </a:extLst>
            </p:cNvPr>
            <p:cNvSpPr txBox="1"/>
            <p:nvPr/>
          </p:nvSpPr>
          <p:spPr>
            <a:xfrm>
              <a:off x="2783632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( 1 , 2 )</a:t>
              </a:r>
            </a:p>
          </p:txBody>
        </p:sp>
        <p:sp>
          <p:nvSpPr>
            <p:cNvPr id="72" name="CaixaDeTexto 71">
              <a:extLst>
                <a:ext uri="{FF2B5EF4-FFF2-40B4-BE49-F238E27FC236}">
                  <a16:creationId xmlns:a16="http://schemas.microsoft.com/office/drawing/2014/main" id="{C8E66AB2-6C81-4739-A95D-44406811F4D9}"/>
                </a:ext>
              </a:extLst>
            </p:cNvPr>
            <p:cNvSpPr txBox="1"/>
            <p:nvPr/>
          </p:nvSpPr>
          <p:spPr>
            <a:xfrm>
              <a:off x="2783632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5 )</a:t>
              </a:r>
            </a:p>
          </p:txBody>
        </p:sp>
        <p:sp>
          <p:nvSpPr>
            <p:cNvPr id="73" name="CaixaDeTexto 72">
              <a:extLst>
                <a:ext uri="{FF2B5EF4-FFF2-40B4-BE49-F238E27FC236}">
                  <a16:creationId xmlns:a16="http://schemas.microsoft.com/office/drawing/2014/main" id="{52C9C1AB-C50B-467E-A1E3-9A5E1231CD10}"/>
                </a:ext>
              </a:extLst>
            </p:cNvPr>
            <p:cNvSpPr txBox="1"/>
            <p:nvPr/>
          </p:nvSpPr>
          <p:spPr>
            <a:xfrm>
              <a:off x="4151784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4 )</a:t>
              </a:r>
            </a:p>
          </p:txBody>
        </p:sp>
        <p:sp>
          <p:nvSpPr>
            <p:cNvPr id="74" name="CaixaDeTexto 73">
              <a:extLst>
                <a:ext uri="{FF2B5EF4-FFF2-40B4-BE49-F238E27FC236}">
                  <a16:creationId xmlns:a16="http://schemas.microsoft.com/office/drawing/2014/main" id="{A343AF9F-5B45-4D5E-ADFC-038118D98E33}"/>
                </a:ext>
              </a:extLst>
            </p:cNvPr>
            <p:cNvSpPr txBox="1"/>
            <p:nvPr/>
          </p:nvSpPr>
          <p:spPr>
            <a:xfrm>
              <a:off x="4151784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( 3 , 2 )</a:t>
              </a:r>
            </a:p>
          </p:txBody>
        </p:sp>
      </p:grpSp>
      <p:grpSp>
        <p:nvGrpSpPr>
          <p:cNvPr id="3" name="Agrupar 2"/>
          <p:cNvGrpSpPr/>
          <p:nvPr/>
        </p:nvGrpSpPr>
        <p:grpSpPr>
          <a:xfrm>
            <a:off x="3715172" y="564195"/>
            <a:ext cx="3764635" cy="1584176"/>
            <a:chOff x="6249260" y="865588"/>
            <a:chExt cx="3764635" cy="1584176"/>
          </a:xfrm>
        </p:grpSpPr>
        <p:sp>
          <p:nvSpPr>
            <p:cNvPr id="6" name="CaixaDeTexto 5"/>
            <p:cNvSpPr txBox="1"/>
            <p:nvPr/>
          </p:nvSpPr>
          <p:spPr>
            <a:xfrm>
              <a:off x="6483557" y="1484784"/>
              <a:ext cx="338591" cy="442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a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6249260" y="2018877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(1-a)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7796459" y="865588"/>
              <a:ext cx="3250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b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9129580" y="865588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(1-b)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8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7FD401A-34E0-43D8-B063-4FB2665A3EF4}"/>
              </a:ext>
            </a:extLst>
          </p:cNvPr>
          <p:cNvSpPr/>
          <p:nvPr/>
        </p:nvSpPr>
        <p:spPr>
          <a:xfrm>
            <a:off x="7203743" y="5690839"/>
            <a:ext cx="2132617" cy="9807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23E99FC-F471-4536-A2DE-BEDB98C6EF64}"/>
              </a:ext>
            </a:extLst>
          </p:cNvPr>
          <p:cNvSpPr/>
          <p:nvPr/>
        </p:nvSpPr>
        <p:spPr>
          <a:xfrm>
            <a:off x="5475551" y="5690839"/>
            <a:ext cx="1299947" cy="9807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44B158A2-81D2-41A2-A371-96C5261A1D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186751"/>
              </p:ext>
            </p:extLst>
          </p:nvPr>
        </p:nvGraphicFramePr>
        <p:xfrm>
          <a:off x="277813" y="2495103"/>
          <a:ext cx="21304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7" name="Equation" r:id="rId3" imgW="711000" imgH="241200" progId="Equation.DSMT4">
                  <p:embed/>
                </p:oleObj>
              </mc:Choice>
              <mc:Fallback>
                <p:oleObj name="Equation" r:id="rId3" imgW="711000" imgH="241200" progId="Equation.DSMT4">
                  <p:embed/>
                  <p:pic>
                    <p:nvPicPr>
                      <p:cNvPr id="4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2495103"/>
                        <a:ext cx="21304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F3474F6-13AC-4ED9-AA04-62ABDA229B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785132"/>
              </p:ext>
            </p:extLst>
          </p:nvPr>
        </p:nvGraphicFramePr>
        <p:xfrm>
          <a:off x="350589" y="3219003"/>
          <a:ext cx="9921875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8" name="Equation" r:id="rId5" imgW="3314520" imgH="253800" progId="Equation.DSMT4">
                  <p:embed/>
                </p:oleObj>
              </mc:Choice>
              <mc:Fallback>
                <p:oleObj name="Equation" r:id="rId5" imgW="3314520" imgH="253800" progId="Equation.DSMT4">
                  <p:embed/>
                  <p:pic>
                    <p:nvPicPr>
                      <p:cNvPr id="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89" y="3219003"/>
                        <a:ext cx="9921875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>
            <a:extLst>
              <a:ext uri="{FF2B5EF4-FFF2-40B4-BE49-F238E27FC236}">
                <a16:creationId xmlns:a16="http://schemas.microsoft.com/office/drawing/2014/main" id="{33CA4B74-B4BF-4AB9-B2C3-8C55FB6B99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888992"/>
              </p:ext>
            </p:extLst>
          </p:nvPr>
        </p:nvGraphicFramePr>
        <p:xfrm>
          <a:off x="263352" y="5663455"/>
          <a:ext cx="9051925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9" name="Equation" r:id="rId7" imgW="3022560" imgH="419040" progId="Equation.DSMT4">
                  <p:embed/>
                </p:oleObj>
              </mc:Choice>
              <mc:Fallback>
                <p:oleObj name="Equation" r:id="rId7" imgW="3022560" imgH="419040" progId="Equation.DSMT4">
                  <p:embed/>
                  <p:pic>
                    <p:nvPicPr>
                      <p:cNvPr id="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52" y="5663455"/>
                        <a:ext cx="9051925" cy="107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Agrupar 9">
            <a:extLst>
              <a:ext uri="{FF2B5EF4-FFF2-40B4-BE49-F238E27FC236}">
                <a16:creationId xmlns:a16="http://schemas.microsoft.com/office/drawing/2014/main" id="{FBB94951-5198-400B-AEA4-7438CC8CD4A9}"/>
              </a:ext>
            </a:extLst>
          </p:cNvPr>
          <p:cNvGrpSpPr/>
          <p:nvPr/>
        </p:nvGrpSpPr>
        <p:grpSpPr>
          <a:xfrm>
            <a:off x="3221806" y="116632"/>
            <a:ext cx="5112568" cy="2232248"/>
            <a:chOff x="983432" y="764704"/>
            <a:chExt cx="4464496" cy="1800200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3A492B44-57A4-4A23-BA9F-3035FDCCB54B}"/>
                </a:ext>
              </a:extLst>
            </p:cNvPr>
            <p:cNvSpPr/>
            <p:nvPr/>
          </p:nvSpPr>
          <p:spPr>
            <a:xfrm>
              <a:off x="1424724" y="1483623"/>
              <a:ext cx="1142884" cy="10812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F91403C4-A69D-4E6C-8D2F-24CA83B63873}"/>
                </a:ext>
              </a:extLst>
            </p:cNvPr>
            <p:cNvSpPr/>
            <p:nvPr/>
          </p:nvSpPr>
          <p:spPr>
            <a:xfrm>
              <a:off x="2567608" y="1124744"/>
              <a:ext cx="2880320" cy="358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51701815-1FBD-4398-AE9B-452A2A624D67}"/>
                </a:ext>
              </a:extLst>
            </p:cNvPr>
            <p:cNvSpPr/>
            <p:nvPr/>
          </p:nvSpPr>
          <p:spPr>
            <a:xfrm>
              <a:off x="983432" y="1483623"/>
              <a:ext cx="441292" cy="10812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C47A213F-4875-472E-8228-DEEEB906E8E6}"/>
                </a:ext>
              </a:extLst>
            </p:cNvPr>
            <p:cNvSpPr/>
            <p:nvPr/>
          </p:nvSpPr>
          <p:spPr>
            <a:xfrm>
              <a:off x="2567608" y="764704"/>
              <a:ext cx="2880320" cy="3600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76C91BA7-B3A6-450A-B39B-13C543A7B3E6}"/>
                </a:ext>
              </a:extLst>
            </p:cNvPr>
            <p:cNvSpPr/>
            <p:nvPr/>
          </p:nvSpPr>
          <p:spPr>
            <a:xfrm>
              <a:off x="983432" y="764704"/>
              <a:ext cx="1584176" cy="7189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3C5879DD-FA94-41AC-9A08-2E989BEF9CFB}"/>
                </a:ext>
              </a:extLst>
            </p:cNvPr>
            <p:cNvSpPr/>
            <p:nvPr/>
          </p:nvSpPr>
          <p:spPr>
            <a:xfrm>
              <a:off x="983432" y="764704"/>
              <a:ext cx="4464496" cy="1800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6FF7E90A-D53F-438C-BFB9-911D0650FD19}"/>
                </a:ext>
              </a:extLst>
            </p:cNvPr>
            <p:cNvCxnSpPr/>
            <p:nvPr/>
          </p:nvCxnSpPr>
          <p:spPr>
            <a:xfrm>
              <a:off x="2567608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3F7F65F-C05E-43B4-8AB3-1AAD3F9FEFD7}"/>
                </a:ext>
              </a:extLst>
            </p:cNvPr>
            <p:cNvCxnSpPr/>
            <p:nvPr/>
          </p:nvCxnSpPr>
          <p:spPr>
            <a:xfrm>
              <a:off x="2567608" y="1124744"/>
              <a:ext cx="28803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8E6CC03A-1D26-4288-9219-44241DFDB41F}"/>
                </a:ext>
              </a:extLst>
            </p:cNvPr>
            <p:cNvSpPr txBox="1"/>
            <p:nvPr/>
          </p:nvSpPr>
          <p:spPr>
            <a:xfrm>
              <a:off x="3719736" y="765865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D9265FE0-2190-4A19-A3BC-9F074AD46602}"/>
                </a:ext>
              </a:extLst>
            </p:cNvPr>
            <p:cNvSpPr txBox="1"/>
            <p:nvPr/>
          </p:nvSpPr>
          <p:spPr>
            <a:xfrm>
              <a:off x="983432" y="1701969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21" name="Conector reto 20">
              <a:extLst>
                <a:ext uri="{FF2B5EF4-FFF2-40B4-BE49-F238E27FC236}">
                  <a16:creationId xmlns:a16="http://schemas.microsoft.com/office/drawing/2014/main" id="{0DA1D005-8DFC-436E-AE71-4D84B74E68DA}"/>
                </a:ext>
              </a:extLst>
            </p:cNvPr>
            <p:cNvCxnSpPr/>
            <p:nvPr/>
          </p:nvCxnSpPr>
          <p:spPr>
            <a:xfrm>
              <a:off x="1415481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211FCB74-FBD2-424C-BBBF-423414477D9D}"/>
                </a:ext>
              </a:extLst>
            </p:cNvPr>
            <p:cNvCxnSpPr/>
            <p:nvPr/>
          </p:nvCxnSpPr>
          <p:spPr>
            <a:xfrm>
              <a:off x="983432" y="1484784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>
              <a:extLst>
                <a:ext uri="{FF2B5EF4-FFF2-40B4-BE49-F238E27FC236}">
                  <a16:creationId xmlns:a16="http://schemas.microsoft.com/office/drawing/2014/main" id="{8AB21FFC-AF9E-4E30-9C32-DCC2695F4677}"/>
                </a:ext>
              </a:extLst>
            </p:cNvPr>
            <p:cNvCxnSpPr/>
            <p:nvPr/>
          </p:nvCxnSpPr>
          <p:spPr>
            <a:xfrm>
              <a:off x="1415481" y="1988840"/>
              <a:ext cx="403244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>
              <a:extLst>
                <a:ext uri="{FF2B5EF4-FFF2-40B4-BE49-F238E27FC236}">
                  <a16:creationId xmlns:a16="http://schemas.microsoft.com/office/drawing/2014/main" id="{CE4D6CB7-D342-46E1-ADFF-843BF91DF699}"/>
                </a:ext>
              </a:extLst>
            </p:cNvPr>
            <p:cNvCxnSpPr/>
            <p:nvPr/>
          </p:nvCxnSpPr>
          <p:spPr>
            <a:xfrm>
              <a:off x="3935760" y="1124744"/>
              <a:ext cx="0" cy="14401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223C356C-57E0-414F-9A5A-FC49E9C1CF85}"/>
                </a:ext>
              </a:extLst>
            </p:cNvPr>
            <p:cNvSpPr txBox="1"/>
            <p:nvPr/>
          </p:nvSpPr>
          <p:spPr>
            <a:xfrm>
              <a:off x="2042047" y="1557953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065405AB-A487-4B5C-A0F5-CF301B4B3F13}"/>
                </a:ext>
              </a:extLst>
            </p:cNvPr>
            <p:cNvSpPr txBox="1"/>
            <p:nvPr/>
          </p:nvSpPr>
          <p:spPr>
            <a:xfrm>
              <a:off x="2042047" y="2062009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FCDF1CFB-9A8E-4293-A0F5-9230A40DE6DD}"/>
                </a:ext>
              </a:extLst>
            </p:cNvPr>
            <p:cNvSpPr txBox="1"/>
            <p:nvPr/>
          </p:nvSpPr>
          <p:spPr>
            <a:xfrm>
              <a:off x="3143672" y="1125905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DD9E8469-21B0-4291-89FA-6ADC031E103E}"/>
                </a:ext>
              </a:extLst>
            </p:cNvPr>
            <p:cNvSpPr txBox="1"/>
            <p:nvPr/>
          </p:nvSpPr>
          <p:spPr>
            <a:xfrm>
              <a:off x="4503711" y="1124744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2C79458C-650C-459E-A6BD-587364FB434D}"/>
                </a:ext>
              </a:extLst>
            </p:cNvPr>
            <p:cNvSpPr txBox="1"/>
            <p:nvPr/>
          </p:nvSpPr>
          <p:spPr>
            <a:xfrm>
              <a:off x="2783632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( 1 , 2 )</a:t>
              </a:r>
            </a:p>
          </p:txBody>
        </p:sp>
        <p:sp>
          <p:nvSpPr>
            <p:cNvPr id="30" name="CaixaDeTexto 29">
              <a:extLst>
                <a:ext uri="{FF2B5EF4-FFF2-40B4-BE49-F238E27FC236}">
                  <a16:creationId xmlns:a16="http://schemas.microsoft.com/office/drawing/2014/main" id="{9820F9B0-FE9F-4CA1-AB58-A0BB274C2789}"/>
                </a:ext>
              </a:extLst>
            </p:cNvPr>
            <p:cNvSpPr txBox="1"/>
            <p:nvPr/>
          </p:nvSpPr>
          <p:spPr>
            <a:xfrm>
              <a:off x="2783632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5 )</a:t>
              </a:r>
            </a:p>
          </p:txBody>
        </p:sp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id="{43478DD8-608A-4DC7-8BE5-80064C8D8AB1}"/>
                </a:ext>
              </a:extLst>
            </p:cNvPr>
            <p:cNvSpPr txBox="1"/>
            <p:nvPr/>
          </p:nvSpPr>
          <p:spPr>
            <a:xfrm>
              <a:off x="4151784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4 )</a:t>
              </a:r>
            </a:p>
          </p:txBody>
        </p:sp>
        <p:sp>
          <p:nvSpPr>
            <p:cNvPr id="32" name="CaixaDeTexto 31">
              <a:extLst>
                <a:ext uri="{FF2B5EF4-FFF2-40B4-BE49-F238E27FC236}">
                  <a16:creationId xmlns:a16="http://schemas.microsoft.com/office/drawing/2014/main" id="{A9EBEA83-6AC1-4591-85C1-C9A7153460EB}"/>
                </a:ext>
              </a:extLst>
            </p:cNvPr>
            <p:cNvSpPr txBox="1"/>
            <p:nvPr/>
          </p:nvSpPr>
          <p:spPr>
            <a:xfrm>
              <a:off x="4151784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( 3 , 2 )</a:t>
              </a:r>
            </a:p>
          </p:txBody>
        </p:sp>
      </p:grpSp>
      <p:grpSp>
        <p:nvGrpSpPr>
          <p:cNvPr id="33" name="Agrupar 32">
            <a:extLst>
              <a:ext uri="{FF2B5EF4-FFF2-40B4-BE49-F238E27FC236}">
                <a16:creationId xmlns:a16="http://schemas.microsoft.com/office/drawing/2014/main" id="{702EEC42-21AB-456F-8A7C-4E357A88F72B}"/>
              </a:ext>
            </a:extLst>
          </p:cNvPr>
          <p:cNvGrpSpPr/>
          <p:nvPr/>
        </p:nvGrpSpPr>
        <p:grpSpPr>
          <a:xfrm>
            <a:off x="3715172" y="564195"/>
            <a:ext cx="3764635" cy="1584176"/>
            <a:chOff x="6249260" y="865588"/>
            <a:chExt cx="3764635" cy="1584176"/>
          </a:xfrm>
        </p:grpSpPr>
        <p:sp>
          <p:nvSpPr>
            <p:cNvPr id="34" name="CaixaDeTexto 33">
              <a:extLst>
                <a:ext uri="{FF2B5EF4-FFF2-40B4-BE49-F238E27FC236}">
                  <a16:creationId xmlns:a16="http://schemas.microsoft.com/office/drawing/2014/main" id="{AFB840D6-F64A-4339-B918-DF57ECC12013}"/>
                </a:ext>
              </a:extLst>
            </p:cNvPr>
            <p:cNvSpPr txBox="1"/>
            <p:nvPr/>
          </p:nvSpPr>
          <p:spPr>
            <a:xfrm>
              <a:off x="6483557" y="1484784"/>
              <a:ext cx="338591" cy="442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a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DB03F0C0-4133-4ECA-8646-478ECA7F950E}"/>
                </a:ext>
              </a:extLst>
            </p:cNvPr>
            <p:cNvSpPr txBox="1"/>
            <p:nvPr/>
          </p:nvSpPr>
          <p:spPr>
            <a:xfrm>
              <a:off x="6249260" y="2018877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(1-a)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6" name="CaixaDeTexto 35">
              <a:extLst>
                <a:ext uri="{FF2B5EF4-FFF2-40B4-BE49-F238E27FC236}">
                  <a16:creationId xmlns:a16="http://schemas.microsoft.com/office/drawing/2014/main" id="{8153828D-967E-416E-8EB6-18B4B16C4626}"/>
                </a:ext>
              </a:extLst>
            </p:cNvPr>
            <p:cNvSpPr txBox="1"/>
            <p:nvPr/>
          </p:nvSpPr>
          <p:spPr>
            <a:xfrm>
              <a:off x="7796459" y="865588"/>
              <a:ext cx="3250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b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ED0388F7-5EAF-4D68-842C-48C8154C0BC4}"/>
                </a:ext>
              </a:extLst>
            </p:cNvPr>
            <p:cNvSpPr txBox="1"/>
            <p:nvPr/>
          </p:nvSpPr>
          <p:spPr>
            <a:xfrm>
              <a:off x="9129580" y="865588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(1-b)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</p:grpSp>
      <p:graphicFrame>
        <p:nvGraphicFramePr>
          <p:cNvPr id="38" name="Object 6">
            <a:extLst>
              <a:ext uri="{FF2B5EF4-FFF2-40B4-BE49-F238E27FC236}">
                <a16:creationId xmlns:a16="http://schemas.microsoft.com/office/drawing/2014/main" id="{3E525997-70C6-42BA-A70E-9925FC2A61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160253"/>
              </p:ext>
            </p:extLst>
          </p:nvPr>
        </p:nvGraphicFramePr>
        <p:xfrm>
          <a:off x="363537" y="4067918"/>
          <a:ext cx="103409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0" name="Equation" r:id="rId9" imgW="3454200" imgH="228600" progId="Equation.DSMT4">
                  <p:embed/>
                </p:oleObj>
              </mc:Choice>
              <mc:Fallback>
                <p:oleObj name="Equation" r:id="rId9" imgW="3454200" imgH="2286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6F3474F6-13AC-4ED9-AA04-62ABDA229B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" y="4067918"/>
                        <a:ext cx="103409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6">
            <a:extLst>
              <a:ext uri="{FF2B5EF4-FFF2-40B4-BE49-F238E27FC236}">
                <a16:creationId xmlns:a16="http://schemas.microsoft.com/office/drawing/2014/main" id="{2FD6068C-188C-494E-BD87-3E6D1329D3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095490"/>
              </p:ext>
            </p:extLst>
          </p:nvPr>
        </p:nvGraphicFramePr>
        <p:xfrm>
          <a:off x="350589" y="4871367"/>
          <a:ext cx="50942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1" name="Equation" r:id="rId11" imgW="1701720" imgH="228600" progId="Equation.DSMT4">
                  <p:embed/>
                </p:oleObj>
              </mc:Choice>
              <mc:Fallback>
                <p:oleObj name="Equation" r:id="rId11" imgW="1701720" imgH="228600" progId="Equation.DSMT4">
                  <p:embed/>
                  <p:pic>
                    <p:nvPicPr>
                      <p:cNvPr id="38" name="Object 6">
                        <a:extLst>
                          <a:ext uri="{FF2B5EF4-FFF2-40B4-BE49-F238E27FC236}">
                            <a16:creationId xmlns:a16="http://schemas.microsoft.com/office/drawing/2014/main" id="{3E525997-70C6-42BA-A70E-9925FC2A61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89" y="4871367"/>
                        <a:ext cx="509428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914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34FCE11-CCCA-49CD-8AD9-1FEAA7A6560F}"/>
              </a:ext>
            </a:extLst>
          </p:cNvPr>
          <p:cNvSpPr txBox="1"/>
          <p:nvPr/>
        </p:nvSpPr>
        <p:spPr>
          <a:xfrm>
            <a:off x="144016" y="2581689"/>
            <a:ext cx="1207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 B jogar esquerda seu </a:t>
            </a:r>
            <a:r>
              <a:rPr lang="pt-BR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payoff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sperado será: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9FE41F85-BFFC-49B8-BD32-325D44725D47}"/>
              </a:ext>
            </a:extLst>
          </p:cNvPr>
          <p:cNvGrpSpPr/>
          <p:nvPr/>
        </p:nvGrpSpPr>
        <p:grpSpPr>
          <a:xfrm>
            <a:off x="3221806" y="44624"/>
            <a:ext cx="5112568" cy="2232248"/>
            <a:chOff x="983432" y="764704"/>
            <a:chExt cx="4464496" cy="1800200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69AC5D10-B549-4D66-B13D-C46ECE5FC9A6}"/>
                </a:ext>
              </a:extLst>
            </p:cNvPr>
            <p:cNvSpPr/>
            <p:nvPr/>
          </p:nvSpPr>
          <p:spPr>
            <a:xfrm>
              <a:off x="1424724" y="1483623"/>
              <a:ext cx="1142884" cy="10812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CD6BE945-0354-4AFC-91B5-EA8AC8ECD7AC}"/>
                </a:ext>
              </a:extLst>
            </p:cNvPr>
            <p:cNvSpPr/>
            <p:nvPr/>
          </p:nvSpPr>
          <p:spPr>
            <a:xfrm>
              <a:off x="2567608" y="1124744"/>
              <a:ext cx="2880320" cy="358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B4325D6B-6B0C-40B5-8DB4-38F9115CA042}"/>
                </a:ext>
              </a:extLst>
            </p:cNvPr>
            <p:cNvSpPr/>
            <p:nvPr/>
          </p:nvSpPr>
          <p:spPr>
            <a:xfrm>
              <a:off x="983432" y="1483623"/>
              <a:ext cx="441292" cy="10812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00A6CEB6-C4D5-4192-B850-61CB7BBC1648}"/>
                </a:ext>
              </a:extLst>
            </p:cNvPr>
            <p:cNvSpPr/>
            <p:nvPr/>
          </p:nvSpPr>
          <p:spPr>
            <a:xfrm>
              <a:off x="2567608" y="764704"/>
              <a:ext cx="2880320" cy="3600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20C389B0-0D4F-44FD-B967-2BBE43D7E7A7}"/>
                </a:ext>
              </a:extLst>
            </p:cNvPr>
            <p:cNvSpPr/>
            <p:nvPr/>
          </p:nvSpPr>
          <p:spPr>
            <a:xfrm>
              <a:off x="983432" y="764704"/>
              <a:ext cx="1584176" cy="7189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D2A60C34-BCD7-4E65-B530-6FB1BDE1556D}"/>
                </a:ext>
              </a:extLst>
            </p:cNvPr>
            <p:cNvSpPr/>
            <p:nvPr/>
          </p:nvSpPr>
          <p:spPr>
            <a:xfrm>
              <a:off x="983432" y="764704"/>
              <a:ext cx="4464496" cy="18002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FA806129-119C-4A02-9484-A45044ED75DD}"/>
                </a:ext>
              </a:extLst>
            </p:cNvPr>
            <p:cNvCxnSpPr/>
            <p:nvPr/>
          </p:nvCxnSpPr>
          <p:spPr>
            <a:xfrm>
              <a:off x="2567608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>
              <a:extLst>
                <a:ext uri="{FF2B5EF4-FFF2-40B4-BE49-F238E27FC236}">
                  <a16:creationId xmlns:a16="http://schemas.microsoft.com/office/drawing/2014/main" id="{502A72A2-0F4C-418E-A234-E8817E3DD788}"/>
                </a:ext>
              </a:extLst>
            </p:cNvPr>
            <p:cNvCxnSpPr/>
            <p:nvPr/>
          </p:nvCxnSpPr>
          <p:spPr>
            <a:xfrm>
              <a:off x="2567608" y="1124744"/>
              <a:ext cx="28803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7D0FCEA5-6D73-464C-BDA2-481E5DC12094}"/>
                </a:ext>
              </a:extLst>
            </p:cNvPr>
            <p:cNvSpPr txBox="1"/>
            <p:nvPr/>
          </p:nvSpPr>
          <p:spPr>
            <a:xfrm>
              <a:off x="3719736" y="765865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113BB6BA-747E-4575-8AB3-7368693EAC29}"/>
                </a:ext>
              </a:extLst>
            </p:cNvPr>
            <p:cNvSpPr txBox="1"/>
            <p:nvPr/>
          </p:nvSpPr>
          <p:spPr>
            <a:xfrm>
              <a:off x="983432" y="1701969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pt-BR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16" name="Conector reto 15">
              <a:extLst>
                <a:ext uri="{FF2B5EF4-FFF2-40B4-BE49-F238E27FC236}">
                  <a16:creationId xmlns:a16="http://schemas.microsoft.com/office/drawing/2014/main" id="{856750D8-A754-480B-8148-811D585A4491}"/>
                </a:ext>
              </a:extLst>
            </p:cNvPr>
            <p:cNvCxnSpPr/>
            <p:nvPr/>
          </p:nvCxnSpPr>
          <p:spPr>
            <a:xfrm>
              <a:off x="1415481" y="764704"/>
              <a:ext cx="0" cy="1800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C7EB9AB-7C5D-42AE-8F91-CCB019A1AED1}"/>
                </a:ext>
              </a:extLst>
            </p:cNvPr>
            <p:cNvCxnSpPr/>
            <p:nvPr/>
          </p:nvCxnSpPr>
          <p:spPr>
            <a:xfrm>
              <a:off x="983432" y="1484784"/>
              <a:ext cx="446449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FC9D336A-8978-443C-8A2F-52CA439BF465}"/>
                </a:ext>
              </a:extLst>
            </p:cNvPr>
            <p:cNvCxnSpPr/>
            <p:nvPr/>
          </p:nvCxnSpPr>
          <p:spPr>
            <a:xfrm>
              <a:off x="1415481" y="1988840"/>
              <a:ext cx="403244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DA17FB50-0A56-48E7-83AB-6DC15402F6DC}"/>
                </a:ext>
              </a:extLst>
            </p:cNvPr>
            <p:cNvCxnSpPr/>
            <p:nvPr/>
          </p:nvCxnSpPr>
          <p:spPr>
            <a:xfrm>
              <a:off x="3935760" y="1124744"/>
              <a:ext cx="0" cy="14401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F5AF2BE3-0BA5-44AE-A9D9-C32D88A64609}"/>
                </a:ext>
              </a:extLst>
            </p:cNvPr>
            <p:cNvSpPr txBox="1"/>
            <p:nvPr/>
          </p:nvSpPr>
          <p:spPr>
            <a:xfrm>
              <a:off x="2042047" y="1557953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4B52735E-F888-4FD5-820C-6F741EFD0BF8}"/>
                </a:ext>
              </a:extLst>
            </p:cNvPr>
            <p:cNvSpPr txBox="1"/>
            <p:nvPr/>
          </p:nvSpPr>
          <p:spPr>
            <a:xfrm>
              <a:off x="2042047" y="2062009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5383C1FE-7C6A-4F21-8D0C-131B813C81F1}"/>
                </a:ext>
              </a:extLst>
            </p:cNvPr>
            <p:cNvSpPr txBox="1"/>
            <p:nvPr/>
          </p:nvSpPr>
          <p:spPr>
            <a:xfrm>
              <a:off x="3143672" y="1125905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83A8DF52-8CC4-47F9-9F31-F0F8D9AA19DD}"/>
                </a:ext>
              </a:extLst>
            </p:cNvPr>
            <p:cNvSpPr txBox="1"/>
            <p:nvPr/>
          </p:nvSpPr>
          <p:spPr>
            <a:xfrm>
              <a:off x="4503711" y="1124744"/>
              <a:ext cx="50405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5CB1E21-BC49-46F6-A414-6B82F843ABFF}"/>
                </a:ext>
              </a:extLst>
            </p:cNvPr>
            <p:cNvSpPr txBox="1"/>
            <p:nvPr/>
          </p:nvSpPr>
          <p:spPr>
            <a:xfrm>
              <a:off x="2783632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( 1 , 2 )</a:t>
              </a: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52DA0FE4-3A7D-4BA9-9218-C57802BDD91B}"/>
                </a:ext>
              </a:extLst>
            </p:cNvPr>
            <p:cNvSpPr txBox="1"/>
            <p:nvPr/>
          </p:nvSpPr>
          <p:spPr>
            <a:xfrm>
              <a:off x="2783632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5 )</a:t>
              </a: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34550719-DA8B-4C51-A71B-335847D1943E}"/>
                </a:ext>
              </a:extLst>
            </p:cNvPr>
            <p:cNvSpPr txBox="1"/>
            <p:nvPr/>
          </p:nvSpPr>
          <p:spPr>
            <a:xfrm>
              <a:off x="4151784" y="1556792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( 0 , 4 )</a:t>
              </a: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FA98BD2F-94C6-40D7-A213-F8E2E3819911}"/>
                </a:ext>
              </a:extLst>
            </p:cNvPr>
            <p:cNvSpPr txBox="1"/>
            <p:nvPr/>
          </p:nvSpPr>
          <p:spPr>
            <a:xfrm>
              <a:off x="4151784" y="2062009"/>
              <a:ext cx="122413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( 3 , 2 )</a:t>
              </a:r>
            </a:p>
          </p:txBody>
        </p:sp>
      </p:grp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89D7E2E3-8725-4BFF-A129-91141DEEA5BF}"/>
              </a:ext>
            </a:extLst>
          </p:cNvPr>
          <p:cNvGrpSpPr/>
          <p:nvPr/>
        </p:nvGrpSpPr>
        <p:grpSpPr>
          <a:xfrm>
            <a:off x="3715172" y="492187"/>
            <a:ext cx="3764635" cy="1584176"/>
            <a:chOff x="6249260" y="865588"/>
            <a:chExt cx="3764635" cy="1584176"/>
          </a:xfrm>
        </p:grpSpPr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15CB96F6-B976-4E48-B4C4-F5ABD2174D66}"/>
                </a:ext>
              </a:extLst>
            </p:cNvPr>
            <p:cNvSpPr txBox="1"/>
            <p:nvPr/>
          </p:nvSpPr>
          <p:spPr>
            <a:xfrm>
              <a:off x="6483557" y="1484784"/>
              <a:ext cx="338591" cy="442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a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0" name="CaixaDeTexto 29">
              <a:extLst>
                <a:ext uri="{FF2B5EF4-FFF2-40B4-BE49-F238E27FC236}">
                  <a16:creationId xmlns:a16="http://schemas.microsoft.com/office/drawing/2014/main" id="{E702871A-1014-4FDF-A3ED-C24C115D0452}"/>
                </a:ext>
              </a:extLst>
            </p:cNvPr>
            <p:cNvSpPr txBox="1"/>
            <p:nvPr/>
          </p:nvSpPr>
          <p:spPr>
            <a:xfrm>
              <a:off x="6249260" y="2018877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(1-a)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1" name="CaixaDeTexto 30">
              <a:extLst>
                <a:ext uri="{FF2B5EF4-FFF2-40B4-BE49-F238E27FC236}">
                  <a16:creationId xmlns:a16="http://schemas.microsoft.com/office/drawing/2014/main" id="{C0E6FBDF-4164-4DFD-B4BD-5BC812D41231}"/>
                </a:ext>
              </a:extLst>
            </p:cNvPr>
            <p:cNvSpPr txBox="1"/>
            <p:nvPr/>
          </p:nvSpPr>
          <p:spPr>
            <a:xfrm>
              <a:off x="7796459" y="865588"/>
              <a:ext cx="32500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b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32" name="CaixaDeTexto 31">
              <a:extLst>
                <a:ext uri="{FF2B5EF4-FFF2-40B4-BE49-F238E27FC236}">
                  <a16:creationId xmlns:a16="http://schemas.microsoft.com/office/drawing/2014/main" id="{8CCFC66E-799B-4929-ABD7-828E5F5865D5}"/>
                </a:ext>
              </a:extLst>
            </p:cNvPr>
            <p:cNvSpPr txBox="1"/>
            <p:nvPr/>
          </p:nvSpPr>
          <p:spPr>
            <a:xfrm>
              <a:off x="9129580" y="865588"/>
              <a:ext cx="884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200" b="1" dirty="0">
                  <a:solidFill>
                    <a:srgbClr val="003399"/>
                  </a:solidFill>
                  <a:latin typeface="Symbol" panose="05050102010706020507" pitchFamily="18" charset="2"/>
                </a:rPr>
                <a:t>(1-b)</a:t>
              </a:r>
              <a:endParaRPr lang="en-US" sz="2200" b="1" dirty="0">
                <a:solidFill>
                  <a:srgbClr val="003399"/>
                </a:solidFill>
                <a:latin typeface="Symbol" panose="05050102010706020507" pitchFamily="18" charset="2"/>
              </a:endParaRPr>
            </a:p>
          </p:txBody>
        </p:sp>
      </p:grpSp>
      <p:graphicFrame>
        <p:nvGraphicFramePr>
          <p:cNvPr id="33" name="Object 6">
            <a:extLst>
              <a:ext uri="{FF2B5EF4-FFF2-40B4-BE49-F238E27FC236}">
                <a16:creationId xmlns:a16="http://schemas.microsoft.com/office/drawing/2014/main" id="{EBE476B5-85B4-4B0F-9DC8-4D5D31A893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201463"/>
              </p:ext>
            </p:extLst>
          </p:nvPr>
        </p:nvGraphicFramePr>
        <p:xfrm>
          <a:off x="841058" y="116632"/>
          <a:ext cx="2090737" cy="209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4" name="Equation" r:id="rId3" imgW="698400" imgH="812520" progId="Equation.DSMT4">
                  <p:embed/>
                </p:oleObj>
              </mc:Choice>
              <mc:Fallback>
                <p:oleObj name="Equation" r:id="rId3" imgW="698400" imgH="812520" progId="Equation.DSMT4">
                  <p:embed/>
                  <p:pic>
                    <p:nvPicPr>
                      <p:cNvPr id="8" name="Object 6">
                        <a:extLst>
                          <a:ext uri="{FF2B5EF4-FFF2-40B4-BE49-F238E27FC236}">
                            <a16:creationId xmlns:a16="http://schemas.microsoft.com/office/drawing/2014/main" id="{33CA4B74-B4BF-4AB9-B2C3-8C55FB6B99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058" y="116632"/>
                        <a:ext cx="2090737" cy="2090737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6">
            <a:extLst>
              <a:ext uri="{FF2B5EF4-FFF2-40B4-BE49-F238E27FC236}">
                <a16:creationId xmlns:a16="http://schemas.microsoft.com/office/drawing/2014/main" id="{56A7B9C1-8131-4C70-992C-6742C290C6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235402"/>
              </p:ext>
            </p:extLst>
          </p:nvPr>
        </p:nvGraphicFramePr>
        <p:xfrm>
          <a:off x="8647683" y="116905"/>
          <a:ext cx="2128837" cy="209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5" name="Equation" r:id="rId5" imgW="711000" imgH="812520" progId="Equation.DSMT4">
                  <p:embed/>
                </p:oleObj>
              </mc:Choice>
              <mc:Fallback>
                <p:oleObj name="Equation" r:id="rId5" imgW="711000" imgH="812520" progId="Equation.DSMT4">
                  <p:embed/>
                  <p:pic>
                    <p:nvPicPr>
                      <p:cNvPr id="33" name="Object 6">
                        <a:extLst>
                          <a:ext uri="{FF2B5EF4-FFF2-40B4-BE49-F238E27FC236}">
                            <a16:creationId xmlns:a16="http://schemas.microsoft.com/office/drawing/2014/main" id="{EBE476B5-85B4-4B0F-9DC8-4D5D31A893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7683" y="116905"/>
                        <a:ext cx="2128837" cy="2090737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6">
            <a:extLst>
              <a:ext uri="{FF2B5EF4-FFF2-40B4-BE49-F238E27FC236}">
                <a16:creationId xmlns:a16="http://schemas.microsoft.com/office/drawing/2014/main" id="{5EAEB437-C55E-4668-B2DA-D44932C704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874220"/>
              </p:ext>
            </p:extLst>
          </p:nvPr>
        </p:nvGraphicFramePr>
        <p:xfrm>
          <a:off x="8064896" y="2564904"/>
          <a:ext cx="3719736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6" name="Equation" r:id="rId7" imgW="1434960" imgH="253800" progId="Equation.DSMT4">
                  <p:embed/>
                </p:oleObj>
              </mc:Choice>
              <mc:Fallback>
                <p:oleObj name="Equation" r:id="rId7" imgW="1434960" imgH="253800" progId="Equation.DSMT4">
                  <p:embed/>
                  <p:pic>
                    <p:nvPicPr>
                      <p:cNvPr id="38" name="Object 6">
                        <a:extLst>
                          <a:ext uri="{FF2B5EF4-FFF2-40B4-BE49-F238E27FC236}">
                            <a16:creationId xmlns:a16="http://schemas.microsoft.com/office/drawing/2014/main" id="{3E525997-70C6-42BA-A70E-9925FC2A61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896" y="2564904"/>
                        <a:ext cx="3719736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CaixaDeTexto 35">
            <a:extLst>
              <a:ext uri="{FF2B5EF4-FFF2-40B4-BE49-F238E27FC236}">
                <a16:creationId xmlns:a16="http://schemas.microsoft.com/office/drawing/2014/main" id="{8FA6D5F7-60B0-4E25-9B76-9CB560CA9E6A}"/>
              </a:ext>
            </a:extLst>
          </p:cNvPr>
          <p:cNvSpPr txBox="1"/>
          <p:nvPr/>
        </p:nvSpPr>
        <p:spPr>
          <a:xfrm>
            <a:off x="144016" y="3217366"/>
            <a:ext cx="1207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 B jogar direita seu </a:t>
            </a:r>
            <a:r>
              <a:rPr lang="pt-BR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payoff</a:t>
            </a:r>
            <a:r>
              <a:rPr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sperado será: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7" name="Object 6">
            <a:extLst>
              <a:ext uri="{FF2B5EF4-FFF2-40B4-BE49-F238E27FC236}">
                <a16:creationId xmlns:a16="http://schemas.microsoft.com/office/drawing/2014/main" id="{B1D41EAF-F888-4C80-8741-FA0659E2D1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093654"/>
              </p:ext>
            </p:extLst>
          </p:nvPr>
        </p:nvGraphicFramePr>
        <p:xfrm>
          <a:off x="7567984" y="3212976"/>
          <a:ext cx="378460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7" name="Equation" r:id="rId9" imgW="1460160" imgH="253800" progId="Equation.DSMT4">
                  <p:embed/>
                </p:oleObj>
              </mc:Choice>
              <mc:Fallback>
                <p:oleObj name="Equation" r:id="rId9" imgW="1460160" imgH="253800" progId="Equation.DSMT4">
                  <p:embed/>
                  <p:pic>
                    <p:nvPicPr>
                      <p:cNvPr id="35" name="Object 6">
                        <a:extLst>
                          <a:ext uri="{FF2B5EF4-FFF2-40B4-BE49-F238E27FC236}">
                            <a16:creationId xmlns:a16="http://schemas.microsoft.com/office/drawing/2014/main" id="{5EAEB437-C55E-4668-B2DA-D44932C704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7984" y="3212976"/>
                        <a:ext cx="3784600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CaixaDeTexto 37">
            <a:extLst>
              <a:ext uri="{FF2B5EF4-FFF2-40B4-BE49-F238E27FC236}">
                <a16:creationId xmlns:a16="http://schemas.microsoft.com/office/drawing/2014/main" id="{ADCC797D-5866-45C1-9C10-76157B292328}"/>
              </a:ext>
            </a:extLst>
          </p:cNvPr>
          <p:cNvSpPr txBox="1"/>
          <p:nvPr/>
        </p:nvSpPr>
        <p:spPr>
          <a:xfrm>
            <a:off x="144016" y="4149080"/>
            <a:ext cx="1207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                                                 , B  jogará somente esquerda.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9" name="Object 6">
            <a:extLst>
              <a:ext uri="{FF2B5EF4-FFF2-40B4-BE49-F238E27FC236}">
                <a16:creationId xmlns:a16="http://schemas.microsoft.com/office/drawing/2014/main" id="{20F8208E-4DAC-4290-8B39-FD66DF5C7B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642870"/>
              </p:ext>
            </p:extLst>
          </p:nvPr>
        </p:nvGraphicFramePr>
        <p:xfrm>
          <a:off x="1055440" y="4144689"/>
          <a:ext cx="47085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8" name="Equation" r:id="rId11" imgW="1815840" imgH="253800" progId="Equation.DSMT4">
                  <p:embed/>
                </p:oleObj>
              </mc:Choice>
              <mc:Fallback>
                <p:oleObj name="Equation" r:id="rId11" imgW="1815840" imgH="253800" progId="Equation.DSMT4">
                  <p:embed/>
                  <p:pic>
                    <p:nvPicPr>
                      <p:cNvPr id="35" name="Object 6">
                        <a:extLst>
                          <a:ext uri="{FF2B5EF4-FFF2-40B4-BE49-F238E27FC236}">
                            <a16:creationId xmlns:a16="http://schemas.microsoft.com/office/drawing/2014/main" id="{5EAEB437-C55E-4668-B2DA-D44932C704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440" y="4144689"/>
                        <a:ext cx="4708525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CaixaDeTexto 39">
            <a:extLst>
              <a:ext uri="{FF2B5EF4-FFF2-40B4-BE49-F238E27FC236}">
                <a16:creationId xmlns:a16="http://schemas.microsoft.com/office/drawing/2014/main" id="{3447C18F-97BE-4CEA-B929-872DA2AB0978}"/>
              </a:ext>
            </a:extLst>
          </p:cNvPr>
          <p:cNvSpPr txBox="1"/>
          <p:nvPr/>
        </p:nvSpPr>
        <p:spPr>
          <a:xfrm>
            <a:off x="144016" y="4869160"/>
            <a:ext cx="1207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                                                 , B  jogará somente direita.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Object 6">
            <a:extLst>
              <a:ext uri="{FF2B5EF4-FFF2-40B4-BE49-F238E27FC236}">
                <a16:creationId xmlns:a16="http://schemas.microsoft.com/office/drawing/2014/main" id="{ECB66B68-4F5F-4393-B8BB-F8098410EA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215927"/>
              </p:ext>
            </p:extLst>
          </p:nvPr>
        </p:nvGraphicFramePr>
        <p:xfrm>
          <a:off x="1055440" y="4864769"/>
          <a:ext cx="47085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9" name="Equation" r:id="rId13" imgW="1815840" imgH="253800" progId="Equation.DSMT4">
                  <p:embed/>
                </p:oleObj>
              </mc:Choice>
              <mc:Fallback>
                <p:oleObj name="Equation" r:id="rId13" imgW="1815840" imgH="253800" progId="Equation.DSMT4">
                  <p:embed/>
                  <p:pic>
                    <p:nvPicPr>
                      <p:cNvPr id="39" name="Object 6">
                        <a:extLst>
                          <a:ext uri="{FF2B5EF4-FFF2-40B4-BE49-F238E27FC236}">
                            <a16:creationId xmlns:a16="http://schemas.microsoft.com/office/drawing/2014/main" id="{20F8208E-4DAC-4290-8B39-FD66DF5C7B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440" y="4864769"/>
                        <a:ext cx="4708525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988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8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BB34E7E-E78E-4B8D-921D-32644FB28DE3}"/>
              </a:ext>
            </a:extLst>
          </p:cNvPr>
          <p:cNvSpPr txBox="1"/>
          <p:nvPr/>
        </p:nvSpPr>
        <p:spPr>
          <a:xfrm>
            <a:off x="144016" y="116632"/>
            <a:ext cx="1171262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Mas não existe equilíbrio de Nash com B jogando apenas esquerda ou jogando direita !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Logo, haverá equilíbrio de Nash somente quando B for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indiferente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entre jogar direita ou esquerda, ou seja, quando                          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81B3EBD3-F162-4A49-B486-C0C0D552F3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015031"/>
              </p:ext>
            </p:extLst>
          </p:nvPr>
        </p:nvGraphicFramePr>
        <p:xfrm>
          <a:off x="8184232" y="1556792"/>
          <a:ext cx="25003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1" name="Equation" r:id="rId3" imgW="965160" imgH="177480" progId="Equation.DSMT4">
                  <p:embed/>
                </p:oleObj>
              </mc:Choice>
              <mc:Fallback>
                <p:oleObj name="Equation" r:id="rId3" imgW="965160" imgH="177480" progId="Equation.DSMT4">
                  <p:embed/>
                  <p:pic>
                    <p:nvPicPr>
                      <p:cNvPr id="35" name="Object 6">
                        <a:extLst>
                          <a:ext uri="{FF2B5EF4-FFF2-40B4-BE49-F238E27FC236}">
                            <a16:creationId xmlns:a16="http://schemas.microsoft.com/office/drawing/2014/main" id="{5EAEB437-C55E-4668-B2DA-D44932C704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4232" y="1556792"/>
                        <a:ext cx="25003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B05EA5D-438B-4D35-95B8-86D1F288EC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774261"/>
              </p:ext>
            </p:extLst>
          </p:nvPr>
        </p:nvGraphicFramePr>
        <p:xfrm>
          <a:off x="534988" y="2039938"/>
          <a:ext cx="67310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2" name="Equation" r:id="rId5" imgW="2527200" imgH="431640" progId="Equation.DSMT4">
                  <p:embed/>
                </p:oleObj>
              </mc:Choice>
              <mc:Fallback>
                <p:oleObj name="Equation" r:id="rId5" imgW="2527200" imgH="431640" progId="Equation.DSMT4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81B3EBD3-F162-4A49-B486-C0C0D552F3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039938"/>
                        <a:ext cx="6731000" cy="11112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01D0F292-1B1C-46B1-AF1D-93AF3BDE6AFA}"/>
              </a:ext>
            </a:extLst>
          </p:cNvPr>
          <p:cNvSpPr txBox="1"/>
          <p:nvPr/>
        </p:nvSpPr>
        <p:spPr>
          <a:xfrm>
            <a:off x="144016" y="3284984"/>
            <a:ext cx="11712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Observe que, com</a:t>
            </a:r>
            <a:r>
              <a:rPr lang="pt-BR" sz="2800" dirty="0">
                <a:latin typeface="Symbol" panose="05050102010706020507" pitchFamily="18" charset="2"/>
                <a:cs typeface="Arial" panose="020B0604020202020204" pitchFamily="34" charset="0"/>
              </a:rPr>
              <a:t> 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= 0,6 (3/5), teremos o valor esperado de jogar esquerda igual ao valor esperado de jogar direita, ou seja, teremos um equilíbrio de Nash com estratégias mistas.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6">
            <a:extLst>
              <a:ext uri="{FF2B5EF4-FFF2-40B4-BE49-F238E27FC236}">
                <a16:creationId xmlns:a16="http://schemas.microsoft.com/office/drawing/2014/main" id="{ECCE4F73-593A-4AC6-ABFB-E88FF0E597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691992"/>
              </p:ext>
            </p:extLst>
          </p:nvPr>
        </p:nvGraphicFramePr>
        <p:xfrm>
          <a:off x="551384" y="4743859"/>
          <a:ext cx="7878763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3" name="Equation" r:id="rId7" imgW="2958840" imgH="533160" progId="Equation.DSMT4">
                  <p:embed/>
                </p:oleObj>
              </mc:Choice>
              <mc:Fallback>
                <p:oleObj name="Equation" r:id="rId7" imgW="2958840" imgH="5331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B05EA5D-438B-4D35-95B8-86D1F288EC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84" y="4743859"/>
                        <a:ext cx="7878763" cy="137318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334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2C43006-D9F0-4612-97FC-B91297399C0B}"/>
              </a:ext>
            </a:extLst>
          </p:cNvPr>
          <p:cNvSpPr txBox="1"/>
          <p:nvPr/>
        </p:nvSpPr>
        <p:spPr>
          <a:xfrm>
            <a:off x="144016" y="116632"/>
            <a:ext cx="12047984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Equilíbrios de Nash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Não Existe Equilíbrio com Estratégias Puras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 a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= 0 (não há equilíbrio)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 a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= 1 (não há equilíbrio)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Tx/>
              <a:buFont typeface="Wingdings" panose="05000000000000000000" pitchFamily="2" charset="2"/>
              <a:buChar char="§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Equilíbrio com Estratégias Mistas 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(Ocorre quando </a:t>
            </a:r>
            <a:r>
              <a:rPr lang="pt-BR" sz="2500" dirty="0">
                <a:latin typeface="Symbol" panose="05050102010706020507" pitchFamily="18" charset="2"/>
                <a:cs typeface="Arial" panose="020B0604020202020204" pitchFamily="34" charset="0"/>
              </a:rPr>
              <a:t>a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 = 0,6 e </a:t>
            </a:r>
            <a:r>
              <a:rPr lang="pt-BR" sz="2500" dirty="0">
                <a:latin typeface="Symbol" panose="05050102010706020507" pitchFamily="18" charset="2"/>
                <a:cs typeface="Arial" panose="020B0604020202020204" pitchFamily="34" charset="0"/>
              </a:rPr>
              <a:t>b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 = 0,75)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endParaRPr lang="pt-BR" sz="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sz="3000" dirty="0">
                <a:latin typeface="Symbol" panose="05050102010706020507" pitchFamily="18" charset="2"/>
                <a:cs typeface="Arial" panose="020B0604020202020204" pitchFamily="34" charset="0"/>
              </a:rPr>
              <a:t> 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Jogador A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Joga a estratégia A com probabilidade de 3/5.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Logo, joga a estratégia B com probabilidade de 2/5.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pt-BR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Jogador B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Joga a estratégia E com probabilidade de 3/4.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Logo, joga a estratégia D com probabilidade de 1/4.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31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tângulo 72">
            <a:extLst>
              <a:ext uri="{FF2B5EF4-FFF2-40B4-BE49-F238E27FC236}">
                <a16:creationId xmlns:a16="http://schemas.microsoft.com/office/drawing/2014/main" id="{341D5095-3F8B-4BEF-BF7C-77649F17CC40}"/>
              </a:ext>
            </a:extLst>
          </p:cNvPr>
          <p:cNvSpPr/>
          <p:nvPr/>
        </p:nvSpPr>
        <p:spPr>
          <a:xfrm>
            <a:off x="1127448" y="260648"/>
            <a:ext cx="9721080" cy="626469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77A5A5-CDE3-4364-9EC5-A88F8A6F4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118" y="5912061"/>
            <a:ext cx="2143125" cy="537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8F3D5FF-21A9-4277-BC4C-2DCFF1803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043" y="5912061"/>
            <a:ext cx="3257550" cy="537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82C6E8B-45AB-4D11-9D45-7CECB876C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118" y="5912061"/>
            <a:ext cx="2143125" cy="537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775F75F-FB5D-4AB2-8173-94F1BE0CA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043" y="5912061"/>
            <a:ext cx="3257550" cy="537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A672758-DB51-4E1D-9601-487EDD947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0118" y="5912061"/>
            <a:ext cx="2143125" cy="5375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3CD35BC5-0B53-4E3F-AE56-284B18AEB1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0093" y="666502"/>
            <a:ext cx="0" cy="491979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" name="Line 16">
            <a:extLst>
              <a:ext uri="{FF2B5EF4-FFF2-40B4-BE49-F238E27FC236}">
                <a16:creationId xmlns:a16="http://schemas.microsoft.com/office/drawing/2014/main" id="{E1288478-8951-4917-9275-75D99BC2F8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0094" y="1318340"/>
            <a:ext cx="4844770" cy="25172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3F1C4E77-21F7-488D-B7A7-583587934875}"/>
              </a:ext>
            </a:extLst>
          </p:cNvPr>
          <p:cNvCxnSpPr>
            <a:cxnSpLocks/>
          </p:cNvCxnSpPr>
          <p:nvPr/>
        </p:nvCxnSpPr>
        <p:spPr bwMode="auto">
          <a:xfrm>
            <a:off x="2787620" y="5565397"/>
            <a:ext cx="6197702" cy="20896"/>
          </a:xfrm>
          <a:prstGeom prst="straightConnector1">
            <a:avLst/>
          </a:prstGeom>
          <a:solidFill>
            <a:srgbClr val="FFCC99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4BF8501F-7C27-4648-958D-00C8A017761D}"/>
              </a:ext>
            </a:extLst>
          </p:cNvPr>
          <p:cNvCxnSpPr>
            <a:cxnSpLocks/>
          </p:cNvCxnSpPr>
          <p:nvPr/>
        </p:nvCxnSpPr>
        <p:spPr>
          <a:xfrm>
            <a:off x="7689177" y="5340131"/>
            <a:ext cx="0" cy="423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FA6DEE58-FF52-4F3D-B198-FF9F5FBC0B28}"/>
              </a:ext>
            </a:extLst>
          </p:cNvPr>
          <p:cNvCxnSpPr>
            <a:cxnSpLocks/>
          </p:cNvCxnSpPr>
          <p:nvPr/>
        </p:nvCxnSpPr>
        <p:spPr>
          <a:xfrm>
            <a:off x="4043772" y="5340131"/>
            <a:ext cx="0" cy="423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8810F986-5DE6-4110-ACEA-AB19F1FC231E}"/>
              </a:ext>
            </a:extLst>
          </p:cNvPr>
          <p:cNvCxnSpPr>
            <a:cxnSpLocks/>
          </p:cNvCxnSpPr>
          <p:nvPr/>
        </p:nvCxnSpPr>
        <p:spPr>
          <a:xfrm>
            <a:off x="5258907" y="5340131"/>
            <a:ext cx="0" cy="4232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ECD491C5-90A8-4502-BE52-91D4C29800B7}"/>
              </a:ext>
            </a:extLst>
          </p:cNvPr>
          <p:cNvCxnSpPr>
            <a:cxnSpLocks/>
          </p:cNvCxnSpPr>
          <p:nvPr/>
        </p:nvCxnSpPr>
        <p:spPr>
          <a:xfrm>
            <a:off x="6474042" y="5424789"/>
            <a:ext cx="0" cy="423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429B9E40-CE56-444A-8B75-4BB611C666C9}"/>
              </a:ext>
            </a:extLst>
          </p:cNvPr>
          <p:cNvCxnSpPr>
            <a:cxnSpLocks/>
          </p:cNvCxnSpPr>
          <p:nvPr/>
        </p:nvCxnSpPr>
        <p:spPr>
          <a:xfrm flipH="1">
            <a:off x="2585610" y="1276545"/>
            <a:ext cx="4050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>
            <a:extLst>
              <a:ext uri="{FF2B5EF4-FFF2-40B4-BE49-F238E27FC236}">
                <a16:creationId xmlns:a16="http://schemas.microsoft.com/office/drawing/2014/main" id="{DAA0FAFE-40A5-4049-AC4A-52056ECFA50C}"/>
              </a:ext>
            </a:extLst>
          </p:cNvPr>
          <p:cNvCxnSpPr>
            <a:cxnSpLocks/>
          </p:cNvCxnSpPr>
          <p:nvPr/>
        </p:nvCxnSpPr>
        <p:spPr>
          <a:xfrm flipH="1">
            <a:off x="2585610" y="2123125"/>
            <a:ext cx="4050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id="{20CF4D14-D25F-4A92-A5C4-DC6001C22796}"/>
              </a:ext>
            </a:extLst>
          </p:cNvPr>
          <p:cNvCxnSpPr>
            <a:cxnSpLocks/>
          </p:cNvCxnSpPr>
          <p:nvPr/>
        </p:nvCxnSpPr>
        <p:spPr>
          <a:xfrm flipH="1">
            <a:off x="2585610" y="2969706"/>
            <a:ext cx="4050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>
            <a:extLst>
              <a:ext uri="{FF2B5EF4-FFF2-40B4-BE49-F238E27FC236}">
                <a16:creationId xmlns:a16="http://schemas.microsoft.com/office/drawing/2014/main" id="{ACC53FAD-4738-4671-86C5-C65FE83B5CF3}"/>
              </a:ext>
            </a:extLst>
          </p:cNvPr>
          <p:cNvCxnSpPr>
            <a:cxnSpLocks/>
          </p:cNvCxnSpPr>
          <p:nvPr/>
        </p:nvCxnSpPr>
        <p:spPr>
          <a:xfrm flipH="1">
            <a:off x="2585610" y="4662867"/>
            <a:ext cx="4050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C3F5D137-BE81-40E9-944A-0F54F9C7FE03}"/>
              </a:ext>
            </a:extLst>
          </p:cNvPr>
          <p:cNvCxnSpPr>
            <a:cxnSpLocks/>
          </p:cNvCxnSpPr>
          <p:nvPr/>
        </p:nvCxnSpPr>
        <p:spPr>
          <a:xfrm flipH="1">
            <a:off x="2585610" y="3816286"/>
            <a:ext cx="4050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>
            <a:extLst>
              <a:ext uri="{FF2B5EF4-FFF2-40B4-BE49-F238E27FC236}">
                <a16:creationId xmlns:a16="http://schemas.microsoft.com/office/drawing/2014/main" id="{ADE70E00-6C20-48B9-BA6A-54D08A4AAF58}"/>
              </a:ext>
            </a:extLst>
          </p:cNvPr>
          <p:cNvCxnSpPr/>
          <p:nvPr/>
        </p:nvCxnSpPr>
        <p:spPr>
          <a:xfrm>
            <a:off x="7689177" y="1107229"/>
            <a:ext cx="0" cy="42329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Line 16">
            <a:extLst>
              <a:ext uri="{FF2B5EF4-FFF2-40B4-BE49-F238E27FC236}">
                <a16:creationId xmlns:a16="http://schemas.microsoft.com/office/drawing/2014/main" id="{2E78CB35-57D0-4DF2-BD33-1E72A58024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7620" y="2123125"/>
            <a:ext cx="4877271" cy="17140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49" name="Conector reto 48">
            <a:extLst>
              <a:ext uri="{FF2B5EF4-FFF2-40B4-BE49-F238E27FC236}">
                <a16:creationId xmlns:a16="http://schemas.microsoft.com/office/drawing/2014/main" id="{B45A5D9C-9E84-49DA-89FC-7596AC646B4E}"/>
              </a:ext>
            </a:extLst>
          </p:cNvPr>
          <p:cNvCxnSpPr>
            <a:cxnSpLocks/>
            <a:stCxn id="48" idx="1"/>
          </p:cNvCxnSpPr>
          <p:nvPr/>
        </p:nvCxnSpPr>
        <p:spPr>
          <a:xfrm flipH="1">
            <a:off x="2990655" y="2123125"/>
            <a:ext cx="467423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54E58092-CB42-4B11-947A-6B45D73A6854}"/>
              </a:ext>
            </a:extLst>
          </p:cNvPr>
          <p:cNvCxnSpPr>
            <a:cxnSpLocks/>
          </p:cNvCxnSpPr>
          <p:nvPr/>
        </p:nvCxnSpPr>
        <p:spPr>
          <a:xfrm flipH="1">
            <a:off x="3014942" y="3816286"/>
            <a:ext cx="467423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6">
            <a:extLst>
              <a:ext uri="{FF2B5EF4-FFF2-40B4-BE49-F238E27FC236}">
                <a16:creationId xmlns:a16="http://schemas.microsoft.com/office/drawing/2014/main" id="{1059EBB3-56A4-4B9A-9DEC-A2465A70FC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131561"/>
              </p:ext>
            </p:extLst>
          </p:nvPr>
        </p:nvGraphicFramePr>
        <p:xfrm>
          <a:off x="8762393" y="5678763"/>
          <a:ext cx="657029" cy="608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0" name="Equation" r:id="rId3" imgW="152280" imgH="139680" progId="Equation.DSMT4">
                  <p:embed/>
                </p:oleObj>
              </mc:Choice>
              <mc:Fallback>
                <p:oleObj name="Equation" r:id="rId3" imgW="152280" imgH="139680" progId="Equation.DSMT4">
                  <p:embed/>
                  <p:pic>
                    <p:nvPicPr>
                      <p:cNvPr id="9" name="Object 6">
                        <a:extLst>
                          <a:ext uri="{FF2B5EF4-FFF2-40B4-BE49-F238E27FC236}">
                            <a16:creationId xmlns:a16="http://schemas.microsoft.com/office/drawing/2014/main" id="{ECCE4F73-593A-4AC6-ABFB-E88FF0E597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2393" y="5678763"/>
                        <a:ext cx="657029" cy="6085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6">
            <a:extLst>
              <a:ext uri="{FF2B5EF4-FFF2-40B4-BE49-F238E27FC236}">
                <a16:creationId xmlns:a16="http://schemas.microsoft.com/office/drawing/2014/main" id="{06C2A02E-3929-4C0E-A59A-F0B7AB2BEE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751372"/>
              </p:ext>
            </p:extLst>
          </p:nvPr>
        </p:nvGraphicFramePr>
        <p:xfrm>
          <a:off x="7763740" y="3441121"/>
          <a:ext cx="1221581" cy="537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1" name="Equation" r:id="rId5" imgW="419040" imgH="177480" progId="Equation.DSMT4">
                  <p:embed/>
                </p:oleObj>
              </mc:Choice>
              <mc:Fallback>
                <p:oleObj name="Equation" r:id="rId5" imgW="419040" imgH="177480" progId="Equation.DSMT4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81B3EBD3-F162-4A49-B486-C0C0D552F3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3740" y="3441121"/>
                        <a:ext cx="1221581" cy="5375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6">
            <a:extLst>
              <a:ext uri="{FF2B5EF4-FFF2-40B4-BE49-F238E27FC236}">
                <a16:creationId xmlns:a16="http://schemas.microsoft.com/office/drawing/2014/main" id="{B87751CE-9EF0-48E8-A382-AB51AFFD6A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328732"/>
              </p:ext>
            </p:extLst>
          </p:nvPr>
        </p:nvGraphicFramePr>
        <p:xfrm>
          <a:off x="7713465" y="1854366"/>
          <a:ext cx="1296591" cy="537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2" name="Equation" r:id="rId7" imgW="444240" imgH="177480" progId="Equation.DSMT4">
                  <p:embed/>
                </p:oleObj>
              </mc:Choice>
              <mc:Fallback>
                <p:oleObj name="Equation" r:id="rId7" imgW="444240" imgH="177480" progId="Equation.DSMT4">
                  <p:embed/>
                  <p:pic>
                    <p:nvPicPr>
                      <p:cNvPr id="56" name="Object 6">
                        <a:extLst>
                          <a:ext uri="{FF2B5EF4-FFF2-40B4-BE49-F238E27FC236}">
                            <a16:creationId xmlns:a16="http://schemas.microsoft.com/office/drawing/2014/main" id="{06C2A02E-3929-4C0E-A59A-F0B7AB2BEE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3465" y="1854366"/>
                        <a:ext cx="1296591" cy="5375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8" name="Conector reto 57">
            <a:extLst>
              <a:ext uri="{FF2B5EF4-FFF2-40B4-BE49-F238E27FC236}">
                <a16:creationId xmlns:a16="http://schemas.microsoft.com/office/drawing/2014/main" id="{6D0FC891-356F-49E5-8CE8-D07FA6FC0B05}"/>
              </a:ext>
            </a:extLst>
          </p:cNvPr>
          <p:cNvCxnSpPr>
            <a:cxnSpLocks/>
          </p:cNvCxnSpPr>
          <p:nvPr/>
        </p:nvCxnSpPr>
        <p:spPr>
          <a:xfrm>
            <a:off x="5663952" y="2800390"/>
            <a:ext cx="0" cy="270905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Object 6">
            <a:extLst>
              <a:ext uri="{FF2B5EF4-FFF2-40B4-BE49-F238E27FC236}">
                <a16:creationId xmlns:a16="http://schemas.microsoft.com/office/drawing/2014/main" id="{1D4DA3C3-1460-4EE8-8249-5288716CF1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185631"/>
              </p:ext>
            </p:extLst>
          </p:nvPr>
        </p:nvGraphicFramePr>
        <p:xfrm>
          <a:off x="5389396" y="5594105"/>
          <a:ext cx="741165" cy="614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3" name="Equation" r:id="rId9" imgW="253800" imgH="203040" progId="Equation.DSMT4">
                  <p:embed/>
                </p:oleObj>
              </mc:Choice>
              <mc:Fallback>
                <p:oleObj name="Equation" r:id="rId9" imgW="253800" imgH="203040" progId="Equation.DSMT4">
                  <p:embed/>
                  <p:pic>
                    <p:nvPicPr>
                      <p:cNvPr id="56" name="Object 6">
                        <a:extLst>
                          <a:ext uri="{FF2B5EF4-FFF2-40B4-BE49-F238E27FC236}">
                            <a16:creationId xmlns:a16="http://schemas.microsoft.com/office/drawing/2014/main" id="{06C2A02E-3929-4C0E-A59A-F0B7AB2BEE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396" y="5594105"/>
                        <a:ext cx="741165" cy="6140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0CC478D5-31BF-4227-8B89-05B120AD97E3}"/>
              </a:ext>
            </a:extLst>
          </p:cNvPr>
          <p:cNvCxnSpPr>
            <a:cxnSpLocks/>
          </p:cNvCxnSpPr>
          <p:nvPr/>
        </p:nvCxnSpPr>
        <p:spPr>
          <a:xfrm flipH="1">
            <a:off x="2828637" y="2800390"/>
            <a:ext cx="283531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Object 6">
            <a:extLst>
              <a:ext uri="{FF2B5EF4-FFF2-40B4-BE49-F238E27FC236}">
                <a16:creationId xmlns:a16="http://schemas.microsoft.com/office/drawing/2014/main" id="{4C763494-6829-41C6-8C04-CB6F78D1C2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477431"/>
              </p:ext>
            </p:extLst>
          </p:nvPr>
        </p:nvGraphicFramePr>
        <p:xfrm>
          <a:off x="2159218" y="2493369"/>
          <a:ext cx="703659" cy="614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4" name="Equation" r:id="rId11" imgW="241200" imgH="203040" progId="Equation.DSMT4">
                  <p:embed/>
                </p:oleObj>
              </mc:Choice>
              <mc:Fallback>
                <p:oleObj name="Equation" r:id="rId11" imgW="241200" imgH="203040" progId="Equation.DSMT4">
                  <p:embed/>
                  <p:pic>
                    <p:nvPicPr>
                      <p:cNvPr id="60" name="Object 6">
                        <a:extLst>
                          <a:ext uri="{FF2B5EF4-FFF2-40B4-BE49-F238E27FC236}">
                            <a16:creationId xmlns:a16="http://schemas.microsoft.com/office/drawing/2014/main" id="{1D4DA3C3-1460-4EE8-8249-5288716CF1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218" y="2493369"/>
                        <a:ext cx="703659" cy="6140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Elipse 63">
            <a:extLst>
              <a:ext uri="{FF2B5EF4-FFF2-40B4-BE49-F238E27FC236}">
                <a16:creationId xmlns:a16="http://schemas.microsoft.com/office/drawing/2014/main" id="{A687B9E8-8F6F-4E0B-B740-B161BFF6929B}"/>
              </a:ext>
            </a:extLst>
          </p:cNvPr>
          <p:cNvSpPr/>
          <p:nvPr/>
        </p:nvSpPr>
        <p:spPr>
          <a:xfrm>
            <a:off x="5582943" y="2715735"/>
            <a:ext cx="146997" cy="16931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5" name="Conector reto 64">
            <a:extLst>
              <a:ext uri="{FF2B5EF4-FFF2-40B4-BE49-F238E27FC236}">
                <a16:creationId xmlns:a16="http://schemas.microsoft.com/office/drawing/2014/main" id="{C523B892-28E4-4CC8-80F5-FB7F08585AC0}"/>
              </a:ext>
            </a:extLst>
          </p:cNvPr>
          <p:cNvCxnSpPr>
            <a:cxnSpLocks/>
          </p:cNvCxnSpPr>
          <p:nvPr/>
        </p:nvCxnSpPr>
        <p:spPr>
          <a:xfrm>
            <a:off x="5258907" y="2631074"/>
            <a:ext cx="0" cy="270905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Object 6">
            <a:extLst>
              <a:ext uri="{FF2B5EF4-FFF2-40B4-BE49-F238E27FC236}">
                <a16:creationId xmlns:a16="http://schemas.microsoft.com/office/drawing/2014/main" id="{A89BB1C4-7DB2-42E4-8224-CF40BB74CC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52317"/>
              </p:ext>
            </p:extLst>
          </p:nvPr>
        </p:nvGraphicFramePr>
        <p:xfrm>
          <a:off x="4853862" y="5697371"/>
          <a:ext cx="560761" cy="489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5" name="Equation" r:id="rId13" imgW="241200" imgH="203040" progId="Equation.DSMT4">
                  <p:embed/>
                </p:oleObj>
              </mc:Choice>
              <mc:Fallback>
                <p:oleObj name="Equation" r:id="rId13" imgW="241200" imgH="203040" progId="Equation.DSMT4">
                  <p:embed/>
                  <p:pic>
                    <p:nvPicPr>
                      <p:cNvPr id="60" name="Object 6">
                        <a:extLst>
                          <a:ext uri="{FF2B5EF4-FFF2-40B4-BE49-F238E27FC236}">
                            <a16:creationId xmlns:a16="http://schemas.microsoft.com/office/drawing/2014/main" id="{1D4DA3C3-1460-4EE8-8249-5288716CF1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3862" y="5697371"/>
                        <a:ext cx="560761" cy="489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Elipse 67">
            <a:extLst>
              <a:ext uri="{FF2B5EF4-FFF2-40B4-BE49-F238E27FC236}">
                <a16:creationId xmlns:a16="http://schemas.microsoft.com/office/drawing/2014/main" id="{695B917A-7E5C-47D5-80A8-37C8412A0A2B}"/>
              </a:ext>
            </a:extLst>
          </p:cNvPr>
          <p:cNvSpPr/>
          <p:nvPr/>
        </p:nvSpPr>
        <p:spPr>
          <a:xfrm>
            <a:off x="5177898" y="2894908"/>
            <a:ext cx="146997" cy="1693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2CEC2390-3189-46E1-BECF-2C44528037CE}"/>
              </a:ext>
            </a:extLst>
          </p:cNvPr>
          <p:cNvSpPr/>
          <p:nvPr/>
        </p:nvSpPr>
        <p:spPr>
          <a:xfrm>
            <a:off x="5177898" y="2461761"/>
            <a:ext cx="146997" cy="1693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71" name="Object 6">
            <a:extLst>
              <a:ext uri="{FF2B5EF4-FFF2-40B4-BE49-F238E27FC236}">
                <a16:creationId xmlns:a16="http://schemas.microsoft.com/office/drawing/2014/main" id="{C8569DA3-BE23-4349-95E8-13BBE6B6B6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447679"/>
              </p:ext>
            </p:extLst>
          </p:nvPr>
        </p:nvGraphicFramePr>
        <p:xfrm>
          <a:off x="5022159" y="2059288"/>
          <a:ext cx="560784" cy="487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6" name="Equation" r:id="rId15" imgW="241200" imgH="203040" progId="Equation.DSMT4">
                  <p:embed/>
                </p:oleObj>
              </mc:Choice>
              <mc:Fallback>
                <p:oleObj name="Equation" r:id="rId15" imgW="241200" imgH="203040" progId="Equation.DSMT4">
                  <p:embed/>
                  <p:pic>
                    <p:nvPicPr>
                      <p:cNvPr id="66" name="Object 6">
                        <a:extLst>
                          <a:ext uri="{FF2B5EF4-FFF2-40B4-BE49-F238E27FC236}">
                            <a16:creationId xmlns:a16="http://schemas.microsoft.com/office/drawing/2014/main" id="{A89BB1C4-7DB2-42E4-8224-CF40BB74CC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159" y="2059288"/>
                        <a:ext cx="560784" cy="4871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6">
            <a:extLst>
              <a:ext uri="{FF2B5EF4-FFF2-40B4-BE49-F238E27FC236}">
                <a16:creationId xmlns:a16="http://schemas.microsoft.com/office/drawing/2014/main" id="{C381B461-7931-4C7A-BCBF-25009234D7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439063"/>
              </p:ext>
            </p:extLst>
          </p:nvPr>
        </p:nvGraphicFramePr>
        <p:xfrm>
          <a:off x="5022159" y="3139022"/>
          <a:ext cx="560784" cy="488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7" name="Equation" r:id="rId17" imgW="241200" imgH="203040" progId="Equation.DSMT4">
                  <p:embed/>
                </p:oleObj>
              </mc:Choice>
              <mc:Fallback>
                <p:oleObj name="Equation" r:id="rId17" imgW="241200" imgH="203040" progId="Equation.DSMT4">
                  <p:embed/>
                  <p:pic>
                    <p:nvPicPr>
                      <p:cNvPr id="71" name="Object 6">
                        <a:extLst>
                          <a:ext uri="{FF2B5EF4-FFF2-40B4-BE49-F238E27FC236}">
                            <a16:creationId xmlns:a16="http://schemas.microsoft.com/office/drawing/2014/main" id="{C8569DA3-BE23-4349-95E8-13BBE6B6B6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159" y="3139022"/>
                        <a:ext cx="560784" cy="4889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208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8" grpId="0" animBg="1"/>
      <p:bldP spid="7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3809</TotalTime>
  <Words>542</Words>
  <Application>Microsoft Office PowerPoint</Application>
  <PresentationFormat>Widescreen</PresentationFormat>
  <Paragraphs>101</Paragraphs>
  <Slides>9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20" baseType="lpstr">
      <vt:lpstr>Arial</vt:lpstr>
      <vt:lpstr>Arial Narrow</vt:lpstr>
      <vt:lpstr>Calibri</vt:lpstr>
      <vt:lpstr>Georgia</vt:lpstr>
      <vt:lpstr>Symbol</vt:lpstr>
      <vt:lpstr>Times New Roman</vt:lpstr>
      <vt:lpstr>Trebuchet MS</vt:lpstr>
      <vt:lpstr>Wingdings</vt:lpstr>
      <vt:lpstr>Wingdings 2</vt:lpstr>
      <vt:lpstr>Urbano</vt:lpstr>
      <vt:lpstr>Equation</vt:lpstr>
      <vt:lpstr>Apresentação do PowerPoint</vt:lpstr>
      <vt:lpstr>Suponha o Seguinte Jogo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 9</dc:title>
  <dc:creator>ACJA</dc:creator>
  <cp:lastModifiedBy>Antonio Carlos Assumpção</cp:lastModifiedBy>
  <cp:revision>380</cp:revision>
  <cp:lastPrinted>2014-03-23T01:14:16Z</cp:lastPrinted>
  <dcterms:created xsi:type="dcterms:W3CDTF">2013-04-03T15:13:13Z</dcterms:created>
  <dcterms:modified xsi:type="dcterms:W3CDTF">2020-07-24T16:11:53Z</dcterms:modified>
</cp:coreProperties>
</file>