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75"/>
  </p:notesMasterIdLst>
  <p:handoutMasterIdLst>
    <p:handoutMasterId r:id="rId76"/>
  </p:handoutMasterIdLst>
  <p:sldIdLst>
    <p:sldId id="256" r:id="rId2"/>
    <p:sldId id="512" r:id="rId3"/>
    <p:sldId id="513" r:id="rId4"/>
    <p:sldId id="566" r:id="rId5"/>
    <p:sldId id="567" r:id="rId6"/>
    <p:sldId id="568" r:id="rId7"/>
    <p:sldId id="569" r:id="rId8"/>
    <p:sldId id="570" r:id="rId9"/>
    <p:sldId id="573" r:id="rId10"/>
    <p:sldId id="574" r:id="rId11"/>
    <p:sldId id="575" r:id="rId12"/>
    <p:sldId id="576" r:id="rId13"/>
    <p:sldId id="571" r:id="rId14"/>
    <p:sldId id="572" r:id="rId15"/>
    <p:sldId id="514" r:id="rId16"/>
    <p:sldId id="558" r:id="rId17"/>
    <p:sldId id="515" r:id="rId18"/>
    <p:sldId id="516" r:id="rId19"/>
    <p:sldId id="517" r:id="rId20"/>
    <p:sldId id="518" r:id="rId21"/>
    <p:sldId id="559" r:id="rId22"/>
    <p:sldId id="519" r:id="rId23"/>
    <p:sldId id="520" r:id="rId24"/>
    <p:sldId id="521" r:id="rId25"/>
    <p:sldId id="522" r:id="rId26"/>
    <p:sldId id="523" r:id="rId27"/>
    <p:sldId id="524" r:id="rId28"/>
    <p:sldId id="525" r:id="rId29"/>
    <p:sldId id="526" r:id="rId30"/>
    <p:sldId id="579" r:id="rId31"/>
    <p:sldId id="581" r:id="rId32"/>
    <p:sldId id="583" r:id="rId33"/>
    <p:sldId id="580" r:id="rId34"/>
    <p:sldId id="527" r:id="rId35"/>
    <p:sldId id="577" r:id="rId36"/>
    <p:sldId id="578" r:id="rId37"/>
    <p:sldId id="560" r:id="rId38"/>
    <p:sldId id="528" r:id="rId39"/>
    <p:sldId id="529" r:id="rId40"/>
    <p:sldId id="530" r:id="rId41"/>
    <p:sldId id="561" r:id="rId42"/>
    <p:sldId id="531" r:id="rId43"/>
    <p:sldId id="532" r:id="rId44"/>
    <p:sldId id="533" r:id="rId45"/>
    <p:sldId id="584" r:id="rId46"/>
    <p:sldId id="534" r:id="rId47"/>
    <p:sldId id="585" r:id="rId48"/>
    <p:sldId id="586" r:id="rId49"/>
    <p:sldId id="587" r:id="rId50"/>
    <p:sldId id="588" r:id="rId51"/>
    <p:sldId id="589" r:id="rId52"/>
    <p:sldId id="590" r:id="rId53"/>
    <p:sldId id="535" r:id="rId54"/>
    <p:sldId id="591" r:id="rId55"/>
    <p:sldId id="592" r:id="rId56"/>
    <p:sldId id="537" r:id="rId57"/>
    <p:sldId id="562" r:id="rId58"/>
    <p:sldId id="593" r:id="rId59"/>
    <p:sldId id="594" r:id="rId60"/>
    <p:sldId id="538" r:id="rId61"/>
    <p:sldId id="539" r:id="rId62"/>
    <p:sldId id="541" r:id="rId63"/>
    <p:sldId id="542" r:id="rId64"/>
    <p:sldId id="563" r:id="rId65"/>
    <p:sldId id="543" r:id="rId66"/>
    <p:sldId id="546" r:id="rId67"/>
    <p:sldId id="547" r:id="rId68"/>
    <p:sldId id="549" r:id="rId69"/>
    <p:sldId id="564" r:id="rId70"/>
    <p:sldId id="551" r:id="rId71"/>
    <p:sldId id="565" r:id="rId72"/>
    <p:sldId id="553" r:id="rId73"/>
    <p:sldId id="554" r:id="rId74"/>
  </p:sldIdLst>
  <p:sldSz cx="12192000" cy="6858000"/>
  <p:notesSz cx="7104063" cy="102346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onio Carlos Assumpção" initials="ACA" lastIdx="1" clrIdx="0">
    <p:extLst>
      <p:ext uri="{19B8F6BF-5375-455C-9EA6-DF929625EA0E}">
        <p15:presenceInfo xmlns:p15="http://schemas.microsoft.com/office/powerpoint/2012/main" userId="6220ee74a8c688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EAEAEA"/>
    <a:srgbClr val="F8F8F8"/>
    <a:srgbClr val="FFFFFF"/>
    <a:srgbClr val="99FF99"/>
    <a:srgbClr val="CCECFF"/>
    <a:srgbClr val="99CCFF"/>
    <a:srgbClr val="00FF99"/>
    <a:srgbClr val="C4E3B5"/>
    <a:srgbClr val="DAE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13" autoAdjust="0"/>
    <p:restoredTop sz="96949" autoAdjust="0"/>
  </p:normalViewPr>
  <p:slideViewPr>
    <p:cSldViewPr snapToGrid="0">
      <p:cViewPr varScale="1">
        <p:scale>
          <a:sx n="68" d="100"/>
          <a:sy n="68" d="100"/>
        </p:scale>
        <p:origin x="1056" y="60"/>
      </p:cViewPr>
      <p:guideLst>
        <p:guide orient="horz" pos="2160"/>
        <p:guide pos="3840"/>
      </p:guideLst>
    </p:cSldViewPr>
  </p:slideViewPr>
  <p:outlineViewPr>
    <p:cViewPr>
      <p:scale>
        <a:sx n="33" d="100"/>
        <a:sy n="33" d="100"/>
      </p:scale>
      <p:origin x="0" y="17938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513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idx="2"/>
          </p:nvPr>
        </p:nvSpPr>
        <p:spPr bwMode="auto">
          <a:xfrm>
            <a:off x="152400" y="774700"/>
            <a:ext cx="6799263" cy="38242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63" y="4862096"/>
            <a:ext cx="5208540" cy="4605249"/>
          </a:xfrm>
          <a:prstGeom prst="rect">
            <a:avLst/>
          </a:prstGeom>
          <a:noFill/>
          <a:ln w="12700">
            <a:noFill/>
            <a:miter lim="800000"/>
            <a:headEnd/>
            <a:tailEnd/>
          </a:ln>
          <a:effectLst/>
        </p:spPr>
        <p:txBody>
          <a:bodyPr vert="horz" wrap="square" lIns="93800" tIns="46077" rIns="93800" bIns="460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7795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2493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a:t>
            </a:r>
          </a:p>
        </p:txBody>
      </p:sp>
      <p:sp>
        <p:nvSpPr>
          <p:cNvPr id="12493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2493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24934" name="Rectangle 6"/>
          <p:cNvSpPr>
            <a:spLocks noGrp="1" noRot="1" noChangeAspect="1" noChangeArrowheads="1" noTextEdit="1"/>
          </p:cNvSpPr>
          <p:nvPr>
            <p:ph type="sldImg"/>
          </p:nvPr>
        </p:nvSpPr>
        <p:spPr>
          <a:xfrm>
            <a:off x="152400" y="774700"/>
            <a:ext cx="6799263" cy="3824288"/>
          </a:xfrm>
          <a:ln cap="flat"/>
        </p:spPr>
      </p:sp>
      <p:sp>
        <p:nvSpPr>
          <p:cNvPr id="12493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387609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159281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992177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141083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052984" y="133351"/>
            <a:ext cx="2834216" cy="602297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543984" y="133351"/>
            <a:ext cx="8305800" cy="602297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Gráfico 3"/>
          <p:cNvSpPr>
            <a:spLocks noGrp="1"/>
          </p:cNvSpPr>
          <p:nvPr>
            <p:ph type="chart" sz="half" idx="2"/>
          </p:nvPr>
        </p:nvSpPr>
        <p:spPr>
          <a:xfrm>
            <a:off x="6316133" y="1273175"/>
            <a:ext cx="5571067" cy="4883150"/>
          </a:xfrm>
        </p:spPr>
        <p:txBody>
          <a:bodyPr/>
          <a:lstStyle/>
          <a:p>
            <a:pPr lvl="0"/>
            <a:endParaRPr lang="pt-BR" noProof="0"/>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6316133" y="1273176"/>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6316133" y="3790951"/>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543984" y="1273175"/>
            <a:ext cx="5568949"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888067" y="133351"/>
            <a:ext cx="9491133"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t>Clique para editar o estilo do título mestre</a:t>
            </a:r>
          </a:p>
        </p:txBody>
      </p:sp>
      <p:sp>
        <p:nvSpPr>
          <p:cNvPr id="28675" name="Rectangle 3"/>
          <p:cNvSpPr>
            <a:spLocks noGrp="1" noChangeArrowheads="1"/>
          </p:cNvSpPr>
          <p:nvPr>
            <p:ph type="body" idx="1"/>
          </p:nvPr>
        </p:nvSpPr>
        <p:spPr bwMode="auto">
          <a:xfrm>
            <a:off x="543984" y="1273175"/>
            <a:ext cx="1134321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2" name="Retângulo 1">
            <a:extLst>
              <a:ext uri="{FF2B5EF4-FFF2-40B4-BE49-F238E27FC236}">
                <a16:creationId xmlns:a16="http://schemas.microsoft.com/office/drawing/2014/main" id="{DBB869E3-39CA-45A6-8728-52CDB2D5EAFB}"/>
              </a:ext>
            </a:extLst>
          </p:cNvPr>
          <p:cNvSpPr/>
          <p:nvPr userDrawn="1"/>
        </p:nvSpPr>
        <p:spPr>
          <a:xfrm>
            <a:off x="0" y="-26988"/>
            <a:ext cx="12192000" cy="16033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sp>
        <p:nvSpPr>
          <p:cNvPr id="3" name="Retângulo 2">
            <a:extLst>
              <a:ext uri="{FF2B5EF4-FFF2-40B4-BE49-F238E27FC236}">
                <a16:creationId xmlns:a16="http://schemas.microsoft.com/office/drawing/2014/main" id="{6AC67E6A-EFC0-41D4-B131-0B9C0B7BA5E6}"/>
              </a:ext>
            </a:extLst>
          </p:cNvPr>
          <p:cNvSpPr/>
          <p:nvPr userDrawn="1"/>
        </p:nvSpPr>
        <p:spPr>
          <a:xfrm>
            <a:off x="-4356" y="6753497"/>
            <a:ext cx="12192000" cy="1159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spd="med">
    <p:wipe dir="r"/>
  </p:transition>
  <p:hf hdr="0" dt="0"/>
  <p:txStyles>
    <p:title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2.wmf"/><Relationship Id="rId7" Type="http://schemas.openxmlformats.org/officeDocument/2006/relationships/image" Target="../media/image4.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 Id="rId9" Type="http://schemas.openxmlformats.org/officeDocument/2006/relationships/image" Target="../media/image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83A5E401-D48E-4545-8041-38F00FFF2F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48972"/>
            <a:ext cx="12192000" cy="5409027"/>
          </a:xfrm>
          <a:prstGeom prst="rect">
            <a:avLst/>
          </a:prstGeom>
          <a:ln>
            <a:solidFill>
              <a:schemeClr val="accent6">
                <a:lumMod val="50000"/>
              </a:schemeClr>
            </a:solidFill>
          </a:ln>
        </p:spPr>
      </p:pic>
      <p:sp>
        <p:nvSpPr>
          <p:cNvPr id="8" name="Text Placeholder 2">
            <a:extLst>
              <a:ext uri="{FF2B5EF4-FFF2-40B4-BE49-F238E27FC236}">
                <a16:creationId xmlns:a16="http://schemas.microsoft.com/office/drawing/2014/main" id="{45EBC491-A5DB-48ED-A3FF-43464FAB831E}"/>
              </a:ext>
            </a:extLst>
          </p:cNvPr>
          <p:cNvSpPr txBox="1">
            <a:spLocks/>
          </p:cNvSpPr>
          <p:nvPr/>
        </p:nvSpPr>
        <p:spPr bwMode="auto">
          <a:xfrm>
            <a:off x="4234375" y="260505"/>
            <a:ext cx="7915421" cy="745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lnSpc>
                <a:spcPct val="80000"/>
              </a:lnSpc>
              <a:spcBef>
                <a:spcPct val="20000"/>
              </a:spcBef>
            </a:pPr>
            <a:r>
              <a:rPr lang="pt-BR" sz="3800" b="1" dirty="0">
                <a:solidFill>
                  <a:schemeClr val="accent2">
                    <a:lumMod val="25000"/>
                  </a:schemeClr>
                </a:solidFill>
                <a:latin typeface="+mn-lt"/>
                <a:cs typeface="Arial" panose="020B0604020202020204" pitchFamily="34" charset="0"/>
              </a:rPr>
              <a:t>Exercícios de Finanças Públicas</a:t>
            </a:r>
          </a:p>
          <a:p>
            <a:pPr algn="ctr">
              <a:lnSpc>
                <a:spcPct val="80000"/>
              </a:lnSpc>
              <a:spcBef>
                <a:spcPct val="20000"/>
              </a:spcBef>
            </a:pPr>
            <a:r>
              <a:rPr lang="pt-BR" sz="3800" b="1" dirty="0">
                <a:solidFill>
                  <a:schemeClr val="accent2">
                    <a:lumMod val="25000"/>
                  </a:schemeClr>
                </a:solidFill>
                <a:latin typeface="+mn-lt"/>
                <a:cs typeface="Arial" panose="020B0604020202020204" pitchFamily="34" charset="0"/>
              </a:rPr>
              <a:t>Alunos Gabarito – 2021 - FGV</a:t>
            </a:r>
            <a:endParaRPr lang="en-US" sz="3800" b="1" dirty="0">
              <a:solidFill>
                <a:schemeClr val="accent2">
                  <a:lumMod val="25000"/>
                </a:schemeClr>
              </a:solidFill>
              <a:latin typeface="+mn-lt"/>
              <a:cs typeface="Arial" panose="020B0604020202020204" pitchFamily="34"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a:p>
            <a:pPr algn="ctr">
              <a:lnSpc>
                <a:spcPct val="80000"/>
              </a:lnSpc>
              <a:spcBef>
                <a:spcPct val="20000"/>
              </a:spcBef>
              <a:buFont typeface="Arial" charset="0"/>
              <a:buNone/>
            </a:pPr>
            <a:endParaRPr lang="en-US" sz="3800" dirty="0">
              <a:solidFill>
                <a:schemeClr val="accent2">
                  <a:lumMod val="25000"/>
                </a:schemeClr>
              </a:solidFill>
              <a:latin typeface="+mn-lt"/>
              <a:cs typeface="Arial Narrow" charset="0"/>
            </a:endParaRPr>
          </a:p>
        </p:txBody>
      </p:sp>
      <p:sp>
        <p:nvSpPr>
          <p:cNvPr id="10" name="CaixaDeTexto 9">
            <a:extLst>
              <a:ext uri="{FF2B5EF4-FFF2-40B4-BE49-F238E27FC236}">
                <a16:creationId xmlns:a16="http://schemas.microsoft.com/office/drawing/2014/main" id="{66A081C4-A18C-4276-B023-07FF696FB146}"/>
              </a:ext>
            </a:extLst>
          </p:cNvPr>
          <p:cNvSpPr txBox="1"/>
          <p:nvPr/>
        </p:nvSpPr>
        <p:spPr>
          <a:xfrm>
            <a:off x="6749780" y="6289969"/>
            <a:ext cx="5192855" cy="461665"/>
          </a:xfrm>
          <a:prstGeom prst="rect">
            <a:avLst/>
          </a:prstGeom>
          <a:noFill/>
        </p:spPr>
        <p:txBody>
          <a:bodyPr wrap="square" rtlCol="0">
            <a:spAutoFit/>
          </a:bodyPr>
          <a:lstStyle/>
          <a:p>
            <a:r>
              <a:rPr lang="pt-BR" b="1" i="1" dirty="0">
                <a:solidFill>
                  <a:srgbClr val="002060"/>
                </a:solidFill>
                <a:latin typeface="+mn-lt"/>
              </a:rPr>
              <a:t>Prof.: Antonio Carlos Assumpção</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DEC8FC2C-0BE0-4CF6-8D72-1D2A22EFA70E}"/>
              </a:ext>
            </a:extLst>
          </p:cNvPr>
          <p:cNvSpPr/>
          <p:nvPr/>
        </p:nvSpPr>
        <p:spPr bwMode="auto">
          <a:xfrm>
            <a:off x="335360" y="876532"/>
            <a:ext cx="11521280" cy="5040560"/>
          </a:xfrm>
          <a:prstGeom prst="rect">
            <a:avLst/>
          </a:prstGeom>
          <a:solidFill>
            <a:srgbClr val="EAEAEA"/>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Line 4">
            <a:extLst>
              <a:ext uri="{FF2B5EF4-FFF2-40B4-BE49-F238E27FC236}">
                <a16:creationId xmlns:a16="http://schemas.microsoft.com/office/drawing/2014/main" id="{F886BBE2-DE95-4D19-8B46-979F45A7F466}"/>
              </a:ext>
            </a:extLst>
          </p:cNvPr>
          <p:cNvSpPr>
            <a:spLocks noChangeShapeType="1"/>
          </p:cNvSpPr>
          <p:nvPr/>
        </p:nvSpPr>
        <p:spPr bwMode="auto">
          <a:xfrm flipV="1">
            <a:off x="2095128" y="1516964"/>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5">
            <a:extLst>
              <a:ext uri="{FF2B5EF4-FFF2-40B4-BE49-F238E27FC236}">
                <a16:creationId xmlns:a16="http://schemas.microsoft.com/office/drawing/2014/main" id="{73184E52-71FF-4525-9074-DCF21D1E835C}"/>
              </a:ext>
            </a:extLst>
          </p:cNvPr>
          <p:cNvSpPr>
            <a:spLocks noChangeShapeType="1"/>
          </p:cNvSpPr>
          <p:nvPr/>
        </p:nvSpPr>
        <p:spPr bwMode="auto">
          <a:xfrm>
            <a:off x="2095128" y="5250764"/>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Text Box 6">
            <a:extLst>
              <a:ext uri="{FF2B5EF4-FFF2-40B4-BE49-F238E27FC236}">
                <a16:creationId xmlns:a16="http://schemas.microsoft.com/office/drawing/2014/main" id="{E750F800-63B7-4024-BB88-B5413FE170F0}"/>
              </a:ext>
            </a:extLst>
          </p:cNvPr>
          <p:cNvSpPr txBox="1">
            <a:spLocks noChangeArrowheads="1"/>
          </p:cNvSpPr>
          <p:nvPr/>
        </p:nvSpPr>
        <p:spPr bwMode="auto">
          <a:xfrm>
            <a:off x="1631504" y="1288364"/>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8" name="Text Box 7">
            <a:extLst>
              <a:ext uri="{FF2B5EF4-FFF2-40B4-BE49-F238E27FC236}">
                <a16:creationId xmlns:a16="http://schemas.microsoft.com/office/drawing/2014/main" id="{9BFBFFC7-1B9C-4119-BF70-177D10280B91}"/>
              </a:ext>
            </a:extLst>
          </p:cNvPr>
          <p:cNvSpPr txBox="1">
            <a:spLocks noChangeArrowheads="1"/>
          </p:cNvSpPr>
          <p:nvPr/>
        </p:nvSpPr>
        <p:spPr bwMode="auto">
          <a:xfrm>
            <a:off x="6743328" y="5174564"/>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9" name="Line 8">
            <a:extLst>
              <a:ext uri="{FF2B5EF4-FFF2-40B4-BE49-F238E27FC236}">
                <a16:creationId xmlns:a16="http://schemas.microsoft.com/office/drawing/2014/main" id="{2470EFD3-40AE-4F55-8B44-A9B83BE75986}"/>
              </a:ext>
            </a:extLst>
          </p:cNvPr>
          <p:cNvSpPr>
            <a:spLocks noChangeShapeType="1"/>
          </p:cNvSpPr>
          <p:nvPr/>
        </p:nvSpPr>
        <p:spPr bwMode="auto">
          <a:xfrm>
            <a:off x="2933328" y="1821764"/>
            <a:ext cx="2819400" cy="2819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 name="Line 9">
            <a:extLst>
              <a:ext uri="{FF2B5EF4-FFF2-40B4-BE49-F238E27FC236}">
                <a16:creationId xmlns:a16="http://schemas.microsoft.com/office/drawing/2014/main" id="{C7578EF6-5865-4115-8448-FF23AC89F0F1}"/>
              </a:ext>
            </a:extLst>
          </p:cNvPr>
          <p:cNvSpPr>
            <a:spLocks noChangeShapeType="1"/>
          </p:cNvSpPr>
          <p:nvPr/>
        </p:nvSpPr>
        <p:spPr bwMode="auto">
          <a:xfrm flipV="1">
            <a:off x="2704728" y="1974164"/>
            <a:ext cx="320040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10">
            <a:extLst>
              <a:ext uri="{FF2B5EF4-FFF2-40B4-BE49-F238E27FC236}">
                <a16:creationId xmlns:a16="http://schemas.microsoft.com/office/drawing/2014/main" id="{A381A3E5-0028-4653-9079-29F105BE8B3D}"/>
              </a:ext>
            </a:extLst>
          </p:cNvPr>
          <p:cNvSpPr>
            <a:spLocks noChangeShapeType="1"/>
          </p:cNvSpPr>
          <p:nvPr/>
        </p:nvSpPr>
        <p:spPr bwMode="auto">
          <a:xfrm>
            <a:off x="4304928" y="3193364"/>
            <a:ext cx="0" cy="205740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Line 11">
            <a:extLst>
              <a:ext uri="{FF2B5EF4-FFF2-40B4-BE49-F238E27FC236}">
                <a16:creationId xmlns:a16="http://schemas.microsoft.com/office/drawing/2014/main" id="{02F74FC2-5284-44FA-A387-DF223312E2FF}"/>
              </a:ext>
            </a:extLst>
          </p:cNvPr>
          <p:cNvSpPr>
            <a:spLocks noChangeShapeType="1"/>
          </p:cNvSpPr>
          <p:nvPr/>
        </p:nvSpPr>
        <p:spPr bwMode="auto">
          <a:xfrm flipH="1">
            <a:off x="2095128" y="3193364"/>
            <a:ext cx="22098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Text Box 12">
            <a:extLst>
              <a:ext uri="{FF2B5EF4-FFF2-40B4-BE49-F238E27FC236}">
                <a16:creationId xmlns:a16="http://schemas.microsoft.com/office/drawing/2014/main" id="{1460B279-81F6-4114-A09A-A1A1656AB7E6}"/>
              </a:ext>
            </a:extLst>
          </p:cNvPr>
          <p:cNvSpPr txBox="1">
            <a:spLocks noChangeArrowheads="1"/>
          </p:cNvSpPr>
          <p:nvPr/>
        </p:nvSpPr>
        <p:spPr bwMode="auto">
          <a:xfrm>
            <a:off x="5879976" y="1740628"/>
            <a:ext cx="46805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S = Oferta (Custo Privado)</a:t>
            </a:r>
          </a:p>
        </p:txBody>
      </p:sp>
      <p:sp>
        <p:nvSpPr>
          <p:cNvPr id="14" name="Text Box 13">
            <a:extLst>
              <a:ext uri="{FF2B5EF4-FFF2-40B4-BE49-F238E27FC236}">
                <a16:creationId xmlns:a16="http://schemas.microsoft.com/office/drawing/2014/main" id="{EF80598A-A9BF-4D89-973D-CF6FF970BEA1}"/>
              </a:ext>
            </a:extLst>
          </p:cNvPr>
          <p:cNvSpPr txBox="1">
            <a:spLocks noChangeArrowheads="1"/>
          </p:cNvSpPr>
          <p:nvPr/>
        </p:nvSpPr>
        <p:spPr bwMode="auto">
          <a:xfrm>
            <a:off x="5735960" y="4476932"/>
            <a:ext cx="5167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D = Demanda (Valor Privado)</a:t>
            </a:r>
          </a:p>
        </p:txBody>
      </p:sp>
      <p:sp>
        <p:nvSpPr>
          <p:cNvPr id="15" name="Text Box 14">
            <a:extLst>
              <a:ext uri="{FF2B5EF4-FFF2-40B4-BE49-F238E27FC236}">
                <a16:creationId xmlns:a16="http://schemas.microsoft.com/office/drawing/2014/main" id="{3C32D288-D67B-4CBD-ACE3-DDCF2294DE0F}"/>
              </a:ext>
            </a:extLst>
          </p:cNvPr>
          <p:cNvSpPr txBox="1">
            <a:spLocks noChangeArrowheads="1"/>
          </p:cNvSpPr>
          <p:nvPr/>
        </p:nvSpPr>
        <p:spPr bwMode="auto">
          <a:xfrm>
            <a:off x="4139952" y="5197012"/>
            <a:ext cx="152400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Q</a:t>
            </a:r>
            <a:r>
              <a:rPr lang="pt-BR" altLang="en-US" sz="2000" dirty="0" err="1"/>
              <a:t>mercado</a:t>
            </a:r>
            <a:endParaRPr lang="pt-BR" altLang="en-US" sz="2000" dirty="0"/>
          </a:p>
        </p:txBody>
      </p:sp>
      <p:sp>
        <p:nvSpPr>
          <p:cNvPr id="16" name="Text Box 15">
            <a:extLst>
              <a:ext uri="{FF2B5EF4-FFF2-40B4-BE49-F238E27FC236}">
                <a16:creationId xmlns:a16="http://schemas.microsoft.com/office/drawing/2014/main" id="{69665F70-CDB0-4C4F-A920-7F95CDBC8AAC}"/>
              </a:ext>
            </a:extLst>
          </p:cNvPr>
          <p:cNvSpPr txBox="1">
            <a:spLocks noChangeArrowheads="1"/>
          </p:cNvSpPr>
          <p:nvPr/>
        </p:nvSpPr>
        <p:spPr bwMode="auto">
          <a:xfrm>
            <a:off x="623392" y="2964764"/>
            <a:ext cx="167957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P</a:t>
            </a:r>
            <a:r>
              <a:rPr lang="pt-BR" altLang="en-US" sz="2000" dirty="0" err="1"/>
              <a:t>mercado</a:t>
            </a:r>
            <a:endParaRPr lang="pt-BR" altLang="en-US" sz="2000" dirty="0"/>
          </a:p>
        </p:txBody>
      </p:sp>
      <p:grpSp>
        <p:nvGrpSpPr>
          <p:cNvPr id="17" name="Group 30">
            <a:extLst>
              <a:ext uri="{FF2B5EF4-FFF2-40B4-BE49-F238E27FC236}">
                <a16:creationId xmlns:a16="http://schemas.microsoft.com/office/drawing/2014/main" id="{58C73286-E6FD-42D6-9EDF-97D15C60FF21}"/>
              </a:ext>
            </a:extLst>
          </p:cNvPr>
          <p:cNvGrpSpPr>
            <a:grpSpLocks/>
          </p:cNvGrpSpPr>
          <p:nvPr/>
        </p:nvGrpSpPr>
        <p:grpSpPr bwMode="auto">
          <a:xfrm>
            <a:off x="1733178" y="1164540"/>
            <a:ext cx="6954838" cy="4537077"/>
            <a:chOff x="540" y="1026"/>
            <a:chExt cx="4381" cy="2858"/>
          </a:xfrm>
        </p:grpSpPr>
        <p:sp>
          <p:nvSpPr>
            <p:cNvPr id="18" name="Line 19">
              <a:extLst>
                <a:ext uri="{FF2B5EF4-FFF2-40B4-BE49-F238E27FC236}">
                  <a16:creationId xmlns:a16="http://schemas.microsoft.com/office/drawing/2014/main" id="{A18915F9-E782-4154-8D48-CA2F2F93D2B0}"/>
                </a:ext>
              </a:extLst>
            </p:cNvPr>
            <p:cNvSpPr>
              <a:spLocks noChangeShapeType="1"/>
            </p:cNvSpPr>
            <p:nvPr/>
          </p:nvSpPr>
          <p:spPr bwMode="auto">
            <a:xfrm flipV="1">
              <a:off x="864" y="1248"/>
              <a:ext cx="2016" cy="1536"/>
            </a:xfrm>
            <a:prstGeom prst="line">
              <a:avLst/>
            </a:prstGeom>
            <a:noFill/>
            <a:ln w="38100">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9" name="Text Box 20">
              <a:extLst>
                <a:ext uri="{FF2B5EF4-FFF2-40B4-BE49-F238E27FC236}">
                  <a16:creationId xmlns:a16="http://schemas.microsoft.com/office/drawing/2014/main" id="{5F3BDB00-DECD-4E87-B789-40C962FC949F}"/>
                </a:ext>
              </a:extLst>
            </p:cNvPr>
            <p:cNvSpPr txBox="1">
              <a:spLocks noChangeArrowheads="1"/>
            </p:cNvSpPr>
            <p:nvPr/>
          </p:nvSpPr>
          <p:spPr bwMode="auto">
            <a:xfrm>
              <a:off x="2880" y="1026"/>
              <a:ext cx="177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a:t>
              </a:r>
            </a:p>
          </p:txBody>
        </p:sp>
        <p:sp>
          <p:nvSpPr>
            <p:cNvPr id="20" name="Line 21">
              <a:extLst>
                <a:ext uri="{FF2B5EF4-FFF2-40B4-BE49-F238E27FC236}">
                  <a16:creationId xmlns:a16="http://schemas.microsoft.com/office/drawing/2014/main" id="{7C38C34A-B880-4821-98E0-BA3822D41129}"/>
                </a:ext>
              </a:extLst>
            </p:cNvPr>
            <p:cNvSpPr>
              <a:spLocks noChangeShapeType="1"/>
            </p:cNvSpPr>
            <p:nvPr/>
          </p:nvSpPr>
          <p:spPr bwMode="auto">
            <a:xfrm>
              <a:off x="1872" y="2016"/>
              <a:ext cx="0" cy="1584"/>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1" name="Line 22">
              <a:extLst>
                <a:ext uri="{FF2B5EF4-FFF2-40B4-BE49-F238E27FC236}">
                  <a16:creationId xmlns:a16="http://schemas.microsoft.com/office/drawing/2014/main" id="{F497E138-F322-40D4-BA1E-4DF10999BA1A}"/>
                </a:ext>
              </a:extLst>
            </p:cNvPr>
            <p:cNvSpPr>
              <a:spLocks noChangeShapeType="1"/>
            </p:cNvSpPr>
            <p:nvPr/>
          </p:nvSpPr>
          <p:spPr bwMode="auto">
            <a:xfrm flipH="1">
              <a:off x="768" y="2016"/>
              <a:ext cx="1104" cy="0"/>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 name="Text Box 23">
              <a:extLst>
                <a:ext uri="{FF2B5EF4-FFF2-40B4-BE49-F238E27FC236}">
                  <a16:creationId xmlns:a16="http://schemas.microsoft.com/office/drawing/2014/main" id="{67D36BFF-F80D-491A-B125-4C74BAFD1FDA}"/>
                </a:ext>
              </a:extLst>
            </p:cNvPr>
            <p:cNvSpPr txBox="1">
              <a:spLocks noChangeArrowheads="1"/>
            </p:cNvSpPr>
            <p:nvPr/>
          </p:nvSpPr>
          <p:spPr bwMode="auto">
            <a:xfrm>
              <a:off x="1383" y="3574"/>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solidFill>
                    <a:srgbClr val="008000"/>
                  </a:solidFill>
                </a:rPr>
                <a:t>Q</a:t>
              </a:r>
              <a:r>
                <a:rPr lang="pt-BR" altLang="en-US" sz="2000" dirty="0" err="1">
                  <a:solidFill>
                    <a:srgbClr val="008000"/>
                  </a:solidFill>
                </a:rPr>
                <a:t>ótima</a:t>
              </a:r>
              <a:endParaRPr lang="pt-BR" altLang="en-US" sz="2000" dirty="0">
                <a:solidFill>
                  <a:srgbClr val="008000"/>
                </a:solidFill>
              </a:endParaRPr>
            </a:p>
          </p:txBody>
        </p:sp>
        <p:sp>
          <p:nvSpPr>
            <p:cNvPr id="23" name="Text Box 24">
              <a:extLst>
                <a:ext uri="{FF2B5EF4-FFF2-40B4-BE49-F238E27FC236}">
                  <a16:creationId xmlns:a16="http://schemas.microsoft.com/office/drawing/2014/main" id="{EDE21B87-8937-482A-85F9-3227A8D8C672}"/>
                </a:ext>
              </a:extLst>
            </p:cNvPr>
            <p:cNvSpPr txBox="1">
              <a:spLocks noChangeArrowheads="1"/>
            </p:cNvSpPr>
            <p:nvPr/>
          </p:nvSpPr>
          <p:spPr bwMode="auto">
            <a:xfrm>
              <a:off x="540" y="1872"/>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8000"/>
                  </a:solidFill>
                </a:rPr>
                <a:t>P</a:t>
              </a:r>
            </a:p>
          </p:txBody>
        </p:sp>
        <p:sp>
          <p:nvSpPr>
            <p:cNvPr id="24" name="Line 25">
              <a:extLst>
                <a:ext uri="{FF2B5EF4-FFF2-40B4-BE49-F238E27FC236}">
                  <a16:creationId xmlns:a16="http://schemas.microsoft.com/office/drawing/2014/main" id="{79416C97-7A92-476B-B93B-BB3E3F1FBA0F}"/>
                </a:ext>
              </a:extLst>
            </p:cNvPr>
            <p:cNvSpPr>
              <a:spLocks noChangeShapeType="1"/>
            </p:cNvSpPr>
            <p:nvPr/>
          </p:nvSpPr>
          <p:spPr bwMode="auto">
            <a:xfrm flipH="1" flipV="1">
              <a:off x="2352" y="1728"/>
              <a:ext cx="192" cy="192"/>
            </a:xfrm>
            <a:prstGeom prst="line">
              <a:avLst/>
            </a:prstGeom>
            <a:noFill/>
            <a:ln w="38100">
              <a:solidFill>
                <a:srgbClr val="008000"/>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en-US"/>
            </a:p>
          </p:txBody>
        </p:sp>
        <p:sp>
          <p:nvSpPr>
            <p:cNvPr id="25" name="Line 27">
              <a:extLst>
                <a:ext uri="{FF2B5EF4-FFF2-40B4-BE49-F238E27FC236}">
                  <a16:creationId xmlns:a16="http://schemas.microsoft.com/office/drawing/2014/main" id="{EB83A5B1-62C0-4784-9387-F47D8B7034B8}"/>
                </a:ext>
              </a:extLst>
            </p:cNvPr>
            <p:cNvSpPr>
              <a:spLocks noChangeShapeType="1"/>
            </p:cNvSpPr>
            <p:nvPr/>
          </p:nvSpPr>
          <p:spPr bwMode="auto">
            <a:xfrm>
              <a:off x="2448" y="1872"/>
              <a:ext cx="0" cy="384"/>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6" name="Line 28">
              <a:extLst>
                <a:ext uri="{FF2B5EF4-FFF2-40B4-BE49-F238E27FC236}">
                  <a16:creationId xmlns:a16="http://schemas.microsoft.com/office/drawing/2014/main" id="{59676C03-5E70-4FC0-B3F8-CDC4282E9899}"/>
                </a:ext>
              </a:extLst>
            </p:cNvPr>
            <p:cNvSpPr>
              <a:spLocks noChangeShapeType="1"/>
            </p:cNvSpPr>
            <p:nvPr/>
          </p:nvSpPr>
          <p:spPr bwMode="auto">
            <a:xfrm>
              <a:off x="2448" y="2256"/>
              <a:ext cx="384" cy="0"/>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7" name="Text Box 29">
              <a:extLst>
                <a:ext uri="{FF2B5EF4-FFF2-40B4-BE49-F238E27FC236}">
                  <a16:creationId xmlns:a16="http://schemas.microsoft.com/office/drawing/2014/main" id="{1A27A955-D724-43C2-B8F5-E0F4BDDA8A59}"/>
                </a:ext>
              </a:extLst>
            </p:cNvPr>
            <p:cNvSpPr txBox="1">
              <a:spLocks noChangeArrowheads="1"/>
            </p:cNvSpPr>
            <p:nvPr/>
          </p:nvSpPr>
          <p:spPr bwMode="auto">
            <a:xfrm>
              <a:off x="2832" y="2112"/>
              <a:ext cx="2089" cy="33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a:solidFill>
                    <a:srgbClr val="008000"/>
                  </a:solidFill>
                </a:rPr>
                <a:t>Custo da Poluição</a:t>
              </a:r>
            </a:p>
          </p:txBody>
        </p:sp>
      </p:grpSp>
      <p:sp>
        <p:nvSpPr>
          <p:cNvPr id="28" name="Text Box 31">
            <a:extLst>
              <a:ext uri="{FF2B5EF4-FFF2-40B4-BE49-F238E27FC236}">
                <a16:creationId xmlns:a16="http://schemas.microsoft.com/office/drawing/2014/main" id="{D0B139EB-F25C-4BBD-B6C1-2F787DAB9391}"/>
              </a:ext>
            </a:extLst>
          </p:cNvPr>
          <p:cNvSpPr txBox="1">
            <a:spLocks noChangeArrowheads="1"/>
          </p:cNvSpPr>
          <p:nvPr/>
        </p:nvSpPr>
        <p:spPr bwMode="auto">
          <a:xfrm>
            <a:off x="6133728" y="3701364"/>
            <a:ext cx="5218856" cy="52322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 &gt; Custo Privado</a:t>
            </a:r>
          </a:p>
        </p:txBody>
      </p:sp>
      <p:sp>
        <p:nvSpPr>
          <p:cNvPr id="29" name="Título 1">
            <a:extLst>
              <a:ext uri="{FF2B5EF4-FFF2-40B4-BE49-F238E27FC236}">
                <a16:creationId xmlns:a16="http://schemas.microsoft.com/office/drawing/2014/main" id="{14C6BBA6-7521-4FD8-A87D-8D35115A21B5}"/>
              </a:ext>
            </a:extLst>
          </p:cNvPr>
          <p:cNvSpPr>
            <a:spLocks noGrp="1"/>
          </p:cNvSpPr>
          <p:nvPr>
            <p:ph type="title"/>
          </p:nvPr>
        </p:nvSpPr>
        <p:spPr>
          <a:xfrm>
            <a:off x="2639616" y="-495068"/>
            <a:ext cx="668655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Externalidades Negativas</a:t>
            </a:r>
          </a:p>
        </p:txBody>
      </p:sp>
    </p:spTree>
    <p:extLst>
      <p:ext uri="{BB962C8B-B14F-4D97-AF65-F5344CB8AC3E}">
        <p14:creationId xmlns:p14="http://schemas.microsoft.com/office/powerpoint/2010/main" val="17366095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diamond(in)">
                                      <p:cBhvr>
                                        <p:cTn id="13"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1BF64C44-A459-4A48-86FE-4FE31307CD13}"/>
              </a:ext>
            </a:extLst>
          </p:cNvPr>
          <p:cNvSpPr/>
          <p:nvPr/>
        </p:nvSpPr>
        <p:spPr bwMode="auto">
          <a:xfrm>
            <a:off x="407368" y="1119022"/>
            <a:ext cx="11377264" cy="5040560"/>
          </a:xfrm>
          <a:prstGeom prst="rect">
            <a:avLst/>
          </a:prstGeom>
          <a:solidFill>
            <a:srgbClr val="EAEAEA"/>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Text Box 4">
            <a:extLst>
              <a:ext uri="{FF2B5EF4-FFF2-40B4-BE49-F238E27FC236}">
                <a16:creationId xmlns:a16="http://schemas.microsoft.com/office/drawing/2014/main" id="{CB588CA6-81DA-4BBD-AF0D-59ADF6A3DA8B}"/>
              </a:ext>
            </a:extLst>
          </p:cNvPr>
          <p:cNvSpPr>
            <a:spLocks noGrp="1" noChangeArrowheads="1"/>
          </p:cNvSpPr>
          <p:nvPr>
            <p:ph type="title"/>
          </p:nvPr>
        </p:nvSpPr>
        <p:spPr>
          <a:xfrm>
            <a:off x="12515" y="-163802"/>
            <a:ext cx="12745416" cy="1066800"/>
          </a:xfrm>
          <a:noFill/>
        </p:spPr>
        <p:txBody>
          <a:bodyPr/>
          <a:lstStyle/>
          <a:p>
            <a:pPr>
              <a:spcBef>
                <a:spcPct val="50000"/>
              </a:spcBef>
            </a:pPr>
            <a:r>
              <a:rPr lang="en-US" altLang="en-US" sz="4600" b="1" dirty="0" err="1">
                <a:solidFill>
                  <a:schemeClr val="tx1"/>
                </a:solidFill>
                <a:latin typeface="Calibri" panose="020F0502020204030204" pitchFamily="34" charset="0"/>
                <a:cs typeface="Calibri" panose="020F0502020204030204" pitchFamily="34" charset="0"/>
              </a:rPr>
              <a:t>Externalidade</a:t>
            </a:r>
            <a:r>
              <a:rPr lang="en-US" altLang="en-US" sz="4600" b="1" dirty="0">
                <a:solidFill>
                  <a:schemeClr val="tx1"/>
                </a:solidFill>
                <a:latin typeface="Calibri" panose="020F0502020204030204" pitchFamily="34" charset="0"/>
                <a:cs typeface="Calibri" panose="020F0502020204030204" pitchFamily="34" charset="0"/>
              </a:rPr>
              <a:t> </a:t>
            </a:r>
            <a:r>
              <a:rPr lang="en-US" altLang="en-US" sz="4600" b="1" dirty="0" err="1">
                <a:solidFill>
                  <a:schemeClr val="tx1"/>
                </a:solidFill>
                <a:latin typeface="Calibri" panose="020F0502020204030204" pitchFamily="34" charset="0"/>
                <a:cs typeface="Calibri" panose="020F0502020204030204" pitchFamily="34" charset="0"/>
              </a:rPr>
              <a:t>Positiva</a:t>
            </a:r>
            <a:r>
              <a:rPr lang="en-US" altLang="en-US" sz="4600" b="1" dirty="0">
                <a:solidFill>
                  <a:schemeClr val="tx1"/>
                </a:solidFill>
                <a:latin typeface="Calibri" panose="020F0502020204030204" pitchFamily="34" charset="0"/>
                <a:cs typeface="Calibri" panose="020F0502020204030204" pitchFamily="34" charset="0"/>
              </a:rPr>
              <a:t>: </a:t>
            </a:r>
            <a:r>
              <a:rPr lang="en-US" altLang="en-US" sz="4600" b="1" dirty="0" err="1">
                <a:solidFill>
                  <a:schemeClr val="tx1"/>
                </a:solidFill>
                <a:latin typeface="Calibri" panose="020F0502020204030204" pitchFamily="34" charset="0"/>
                <a:cs typeface="Calibri" panose="020F0502020204030204" pitchFamily="34" charset="0"/>
              </a:rPr>
              <a:t>Educação</a:t>
            </a:r>
            <a:r>
              <a:rPr lang="en-US" altLang="en-US" sz="4600" b="1" dirty="0">
                <a:solidFill>
                  <a:schemeClr val="tx1"/>
                </a:solidFill>
                <a:latin typeface="Calibri" panose="020F0502020204030204" pitchFamily="34" charset="0"/>
                <a:cs typeface="Calibri" panose="020F0502020204030204" pitchFamily="34" charset="0"/>
              </a:rPr>
              <a:t> e o </a:t>
            </a:r>
            <a:r>
              <a:rPr lang="en-US" altLang="en-US" sz="4600" b="1" dirty="0" err="1">
                <a:solidFill>
                  <a:schemeClr val="tx1"/>
                </a:solidFill>
                <a:latin typeface="Calibri" panose="020F0502020204030204" pitchFamily="34" charset="0"/>
                <a:cs typeface="Calibri" panose="020F0502020204030204" pitchFamily="34" charset="0"/>
              </a:rPr>
              <a:t>Ótimo</a:t>
            </a:r>
            <a:r>
              <a:rPr lang="en-US" altLang="en-US" sz="4600" b="1" dirty="0">
                <a:solidFill>
                  <a:schemeClr val="tx1"/>
                </a:solidFill>
                <a:latin typeface="Calibri" panose="020F0502020204030204" pitchFamily="34" charset="0"/>
                <a:cs typeface="Calibri" panose="020F0502020204030204" pitchFamily="34" charset="0"/>
              </a:rPr>
              <a:t> social</a:t>
            </a:r>
          </a:p>
        </p:txBody>
      </p:sp>
      <p:sp>
        <p:nvSpPr>
          <p:cNvPr id="6" name="Line 5">
            <a:extLst>
              <a:ext uri="{FF2B5EF4-FFF2-40B4-BE49-F238E27FC236}">
                <a16:creationId xmlns:a16="http://schemas.microsoft.com/office/drawing/2014/main" id="{54698173-CF00-4426-BC3A-D4BD2F191F2D}"/>
              </a:ext>
            </a:extLst>
          </p:cNvPr>
          <p:cNvSpPr>
            <a:spLocks noChangeShapeType="1"/>
          </p:cNvSpPr>
          <p:nvPr/>
        </p:nvSpPr>
        <p:spPr bwMode="auto">
          <a:xfrm flipV="1">
            <a:off x="2239144" y="1615438"/>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Line 6">
            <a:extLst>
              <a:ext uri="{FF2B5EF4-FFF2-40B4-BE49-F238E27FC236}">
                <a16:creationId xmlns:a16="http://schemas.microsoft.com/office/drawing/2014/main" id="{88F60206-5D92-429B-B803-59D9180F12DB}"/>
              </a:ext>
            </a:extLst>
          </p:cNvPr>
          <p:cNvSpPr>
            <a:spLocks noChangeShapeType="1"/>
          </p:cNvSpPr>
          <p:nvPr/>
        </p:nvSpPr>
        <p:spPr bwMode="auto">
          <a:xfrm>
            <a:off x="2239144" y="5349238"/>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8" name="Text Box 7">
            <a:extLst>
              <a:ext uri="{FF2B5EF4-FFF2-40B4-BE49-F238E27FC236}">
                <a16:creationId xmlns:a16="http://schemas.microsoft.com/office/drawing/2014/main" id="{CBE6ED74-5A9B-4039-A96A-AAD6FBA5E8B6}"/>
              </a:ext>
            </a:extLst>
          </p:cNvPr>
          <p:cNvSpPr txBox="1">
            <a:spLocks noChangeArrowheads="1"/>
          </p:cNvSpPr>
          <p:nvPr/>
        </p:nvSpPr>
        <p:spPr bwMode="auto">
          <a:xfrm>
            <a:off x="1775520" y="1386838"/>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9" name="Text Box 8">
            <a:extLst>
              <a:ext uri="{FF2B5EF4-FFF2-40B4-BE49-F238E27FC236}">
                <a16:creationId xmlns:a16="http://schemas.microsoft.com/office/drawing/2014/main" id="{3B8B621B-FCBB-4C35-9A16-ED110F6375DC}"/>
              </a:ext>
            </a:extLst>
          </p:cNvPr>
          <p:cNvSpPr txBox="1">
            <a:spLocks noChangeArrowheads="1"/>
          </p:cNvSpPr>
          <p:nvPr/>
        </p:nvSpPr>
        <p:spPr bwMode="auto">
          <a:xfrm>
            <a:off x="6887344" y="5273038"/>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10" name="Line 9">
            <a:extLst>
              <a:ext uri="{FF2B5EF4-FFF2-40B4-BE49-F238E27FC236}">
                <a16:creationId xmlns:a16="http://schemas.microsoft.com/office/drawing/2014/main" id="{6CE024D7-1D7D-4BDC-A735-237DE38DD885}"/>
              </a:ext>
            </a:extLst>
          </p:cNvPr>
          <p:cNvSpPr>
            <a:spLocks noChangeShapeType="1"/>
          </p:cNvSpPr>
          <p:nvPr/>
        </p:nvSpPr>
        <p:spPr bwMode="auto">
          <a:xfrm>
            <a:off x="3077344" y="1920238"/>
            <a:ext cx="2819400" cy="2819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10">
            <a:extLst>
              <a:ext uri="{FF2B5EF4-FFF2-40B4-BE49-F238E27FC236}">
                <a16:creationId xmlns:a16="http://schemas.microsoft.com/office/drawing/2014/main" id="{CC4602F4-4BD6-427F-826E-38527D3A1C7D}"/>
              </a:ext>
            </a:extLst>
          </p:cNvPr>
          <p:cNvSpPr>
            <a:spLocks noChangeShapeType="1"/>
          </p:cNvSpPr>
          <p:nvPr/>
        </p:nvSpPr>
        <p:spPr bwMode="auto">
          <a:xfrm flipV="1">
            <a:off x="2848744" y="2072638"/>
            <a:ext cx="320040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Line 11">
            <a:extLst>
              <a:ext uri="{FF2B5EF4-FFF2-40B4-BE49-F238E27FC236}">
                <a16:creationId xmlns:a16="http://schemas.microsoft.com/office/drawing/2014/main" id="{0C2580BC-503B-4536-9387-C450624FC144}"/>
              </a:ext>
            </a:extLst>
          </p:cNvPr>
          <p:cNvSpPr>
            <a:spLocks noChangeShapeType="1"/>
          </p:cNvSpPr>
          <p:nvPr/>
        </p:nvSpPr>
        <p:spPr bwMode="auto">
          <a:xfrm>
            <a:off x="4448944" y="3291838"/>
            <a:ext cx="0" cy="205740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Line 12">
            <a:extLst>
              <a:ext uri="{FF2B5EF4-FFF2-40B4-BE49-F238E27FC236}">
                <a16:creationId xmlns:a16="http://schemas.microsoft.com/office/drawing/2014/main" id="{BE10A9F4-6D33-4F1A-A52E-B6739D246512}"/>
              </a:ext>
            </a:extLst>
          </p:cNvPr>
          <p:cNvSpPr>
            <a:spLocks noChangeShapeType="1"/>
          </p:cNvSpPr>
          <p:nvPr/>
        </p:nvSpPr>
        <p:spPr bwMode="auto">
          <a:xfrm flipH="1">
            <a:off x="2239144" y="3291838"/>
            <a:ext cx="22098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4" name="Text Box 13">
            <a:extLst>
              <a:ext uri="{FF2B5EF4-FFF2-40B4-BE49-F238E27FC236}">
                <a16:creationId xmlns:a16="http://schemas.microsoft.com/office/drawing/2014/main" id="{003911D5-2FF5-4390-A8ED-D38890047CBD}"/>
              </a:ext>
            </a:extLst>
          </p:cNvPr>
          <p:cNvSpPr txBox="1">
            <a:spLocks noChangeArrowheads="1"/>
          </p:cNvSpPr>
          <p:nvPr/>
        </p:nvSpPr>
        <p:spPr bwMode="auto">
          <a:xfrm>
            <a:off x="6044952" y="1767838"/>
            <a:ext cx="465956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S = Oferta (Custo Privado)</a:t>
            </a:r>
          </a:p>
        </p:txBody>
      </p:sp>
      <p:sp>
        <p:nvSpPr>
          <p:cNvPr id="15" name="Text Box 14">
            <a:extLst>
              <a:ext uri="{FF2B5EF4-FFF2-40B4-BE49-F238E27FC236}">
                <a16:creationId xmlns:a16="http://schemas.microsoft.com/office/drawing/2014/main" id="{81483620-BB2D-442E-8C96-47A52F80400A}"/>
              </a:ext>
            </a:extLst>
          </p:cNvPr>
          <p:cNvSpPr txBox="1">
            <a:spLocks noChangeArrowheads="1"/>
          </p:cNvSpPr>
          <p:nvPr/>
        </p:nvSpPr>
        <p:spPr bwMode="auto">
          <a:xfrm>
            <a:off x="5896744" y="4575406"/>
            <a:ext cx="5167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D = Demanda (Valor Privado)</a:t>
            </a:r>
          </a:p>
        </p:txBody>
      </p:sp>
      <p:sp>
        <p:nvSpPr>
          <p:cNvPr id="16" name="Text Box 15">
            <a:extLst>
              <a:ext uri="{FF2B5EF4-FFF2-40B4-BE49-F238E27FC236}">
                <a16:creationId xmlns:a16="http://schemas.microsoft.com/office/drawing/2014/main" id="{4AC939F9-0F54-4738-ADD2-F2B3F2FF0CEE}"/>
              </a:ext>
            </a:extLst>
          </p:cNvPr>
          <p:cNvSpPr txBox="1">
            <a:spLocks noChangeArrowheads="1"/>
          </p:cNvSpPr>
          <p:nvPr/>
        </p:nvSpPr>
        <p:spPr bwMode="auto">
          <a:xfrm>
            <a:off x="3431704" y="5296852"/>
            <a:ext cx="170723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Q</a:t>
            </a:r>
            <a:r>
              <a:rPr lang="pt-BR" altLang="en-US" sz="2000" dirty="0" err="1"/>
              <a:t>mercado</a:t>
            </a:r>
            <a:endParaRPr lang="pt-BR" altLang="en-US" sz="2000" dirty="0"/>
          </a:p>
        </p:txBody>
      </p:sp>
      <p:sp>
        <p:nvSpPr>
          <p:cNvPr id="17" name="Text Box 16">
            <a:extLst>
              <a:ext uri="{FF2B5EF4-FFF2-40B4-BE49-F238E27FC236}">
                <a16:creationId xmlns:a16="http://schemas.microsoft.com/office/drawing/2014/main" id="{376D44E2-8300-448A-8BFD-6E6A44E56E0F}"/>
              </a:ext>
            </a:extLst>
          </p:cNvPr>
          <p:cNvSpPr txBox="1">
            <a:spLocks noChangeArrowheads="1"/>
          </p:cNvSpPr>
          <p:nvPr/>
        </p:nvSpPr>
        <p:spPr bwMode="auto">
          <a:xfrm>
            <a:off x="767408" y="2991230"/>
            <a:ext cx="164306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t>P</a:t>
            </a:r>
            <a:r>
              <a:rPr lang="pt-BR" altLang="en-US" sz="2000" dirty="0" err="1"/>
              <a:t>mercado</a:t>
            </a:r>
            <a:endParaRPr lang="pt-BR" altLang="en-US" sz="2000" dirty="0"/>
          </a:p>
        </p:txBody>
      </p:sp>
      <p:grpSp>
        <p:nvGrpSpPr>
          <p:cNvPr id="18" name="Group 31">
            <a:extLst>
              <a:ext uri="{FF2B5EF4-FFF2-40B4-BE49-F238E27FC236}">
                <a16:creationId xmlns:a16="http://schemas.microsoft.com/office/drawing/2014/main" id="{6341E7D6-0028-4F8D-B2E6-2E7F87AD254A}"/>
              </a:ext>
            </a:extLst>
          </p:cNvPr>
          <p:cNvGrpSpPr>
            <a:grpSpLocks/>
          </p:cNvGrpSpPr>
          <p:nvPr/>
        </p:nvGrpSpPr>
        <p:grpSpPr bwMode="auto">
          <a:xfrm>
            <a:off x="1847032" y="1615438"/>
            <a:ext cx="7129463" cy="4173538"/>
            <a:chOff x="521" y="1248"/>
            <a:chExt cx="4491" cy="2629"/>
          </a:xfrm>
        </p:grpSpPr>
        <p:sp>
          <p:nvSpPr>
            <p:cNvPr id="19" name="Text Box 21">
              <a:extLst>
                <a:ext uri="{FF2B5EF4-FFF2-40B4-BE49-F238E27FC236}">
                  <a16:creationId xmlns:a16="http://schemas.microsoft.com/office/drawing/2014/main" id="{E318C412-E84F-48C0-AD73-C2F5D2E22F23}"/>
                </a:ext>
              </a:extLst>
            </p:cNvPr>
            <p:cNvSpPr txBox="1">
              <a:spLocks noChangeArrowheads="1"/>
            </p:cNvSpPr>
            <p:nvPr/>
          </p:nvSpPr>
          <p:spPr bwMode="auto">
            <a:xfrm>
              <a:off x="2448" y="3567"/>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err="1">
                  <a:solidFill>
                    <a:srgbClr val="008000"/>
                  </a:solidFill>
                </a:rPr>
                <a:t>Q</a:t>
              </a:r>
              <a:r>
                <a:rPr lang="pt-BR" altLang="en-US" sz="2000" dirty="0" err="1">
                  <a:solidFill>
                    <a:srgbClr val="008000"/>
                  </a:solidFill>
                </a:rPr>
                <a:t>ótima</a:t>
              </a:r>
              <a:endParaRPr lang="pt-BR" altLang="en-US" sz="2000" dirty="0">
                <a:solidFill>
                  <a:srgbClr val="008000"/>
                </a:solidFill>
              </a:endParaRPr>
            </a:p>
          </p:txBody>
        </p:sp>
        <p:sp>
          <p:nvSpPr>
            <p:cNvPr id="20" name="Text Box 22">
              <a:extLst>
                <a:ext uri="{FF2B5EF4-FFF2-40B4-BE49-F238E27FC236}">
                  <a16:creationId xmlns:a16="http://schemas.microsoft.com/office/drawing/2014/main" id="{5D7ABD67-A8D5-4BB4-9079-30F64A79C2A0}"/>
                </a:ext>
              </a:extLst>
            </p:cNvPr>
            <p:cNvSpPr txBox="1">
              <a:spLocks noChangeArrowheads="1"/>
            </p:cNvSpPr>
            <p:nvPr/>
          </p:nvSpPr>
          <p:spPr bwMode="auto">
            <a:xfrm>
              <a:off x="521" y="1842"/>
              <a:ext cx="86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8000"/>
                  </a:solidFill>
                </a:rPr>
                <a:t>P</a:t>
              </a:r>
            </a:p>
          </p:txBody>
        </p:sp>
        <p:sp>
          <p:nvSpPr>
            <p:cNvPr id="21" name="Line 27">
              <a:extLst>
                <a:ext uri="{FF2B5EF4-FFF2-40B4-BE49-F238E27FC236}">
                  <a16:creationId xmlns:a16="http://schemas.microsoft.com/office/drawing/2014/main" id="{54E5EE75-6204-4E1E-B1E4-4F58D60AB9A6}"/>
                </a:ext>
              </a:extLst>
            </p:cNvPr>
            <p:cNvSpPr>
              <a:spLocks noChangeShapeType="1"/>
            </p:cNvSpPr>
            <p:nvPr/>
          </p:nvSpPr>
          <p:spPr bwMode="auto">
            <a:xfrm>
              <a:off x="1776" y="1248"/>
              <a:ext cx="1728" cy="1728"/>
            </a:xfrm>
            <a:prstGeom prst="line">
              <a:avLst/>
            </a:prstGeom>
            <a:noFill/>
            <a:ln w="38100">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 name="Line 28">
              <a:extLst>
                <a:ext uri="{FF2B5EF4-FFF2-40B4-BE49-F238E27FC236}">
                  <a16:creationId xmlns:a16="http://schemas.microsoft.com/office/drawing/2014/main" id="{28DAF49A-DF9B-484B-AA04-5F9AA397C12B}"/>
                </a:ext>
              </a:extLst>
            </p:cNvPr>
            <p:cNvSpPr>
              <a:spLocks noChangeShapeType="1"/>
            </p:cNvSpPr>
            <p:nvPr/>
          </p:nvSpPr>
          <p:spPr bwMode="auto">
            <a:xfrm>
              <a:off x="2544" y="2016"/>
              <a:ext cx="0" cy="1584"/>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3" name="Line 29">
              <a:extLst>
                <a:ext uri="{FF2B5EF4-FFF2-40B4-BE49-F238E27FC236}">
                  <a16:creationId xmlns:a16="http://schemas.microsoft.com/office/drawing/2014/main" id="{F851F131-74C7-438C-B252-F66B1C144691}"/>
                </a:ext>
              </a:extLst>
            </p:cNvPr>
            <p:cNvSpPr>
              <a:spLocks noChangeShapeType="1"/>
            </p:cNvSpPr>
            <p:nvPr/>
          </p:nvSpPr>
          <p:spPr bwMode="auto">
            <a:xfrm flipH="1">
              <a:off x="768" y="2016"/>
              <a:ext cx="1776" cy="0"/>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4" name="Text Box 30">
              <a:extLst>
                <a:ext uri="{FF2B5EF4-FFF2-40B4-BE49-F238E27FC236}">
                  <a16:creationId xmlns:a16="http://schemas.microsoft.com/office/drawing/2014/main" id="{2FC85BA9-9049-4155-B098-DF6546C03347}"/>
                </a:ext>
              </a:extLst>
            </p:cNvPr>
            <p:cNvSpPr txBox="1">
              <a:spLocks noChangeArrowheads="1"/>
            </p:cNvSpPr>
            <p:nvPr/>
          </p:nvSpPr>
          <p:spPr bwMode="auto">
            <a:xfrm>
              <a:off x="3504" y="2840"/>
              <a:ext cx="1508"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Valor Social</a:t>
              </a:r>
            </a:p>
          </p:txBody>
        </p:sp>
      </p:grpSp>
      <p:sp>
        <p:nvSpPr>
          <p:cNvPr id="25" name="Text Box 32">
            <a:extLst>
              <a:ext uri="{FF2B5EF4-FFF2-40B4-BE49-F238E27FC236}">
                <a16:creationId xmlns:a16="http://schemas.microsoft.com/office/drawing/2014/main" id="{E5061FDA-EFA2-48D4-B63C-404E8336F283}"/>
              </a:ext>
            </a:extLst>
          </p:cNvPr>
          <p:cNvSpPr txBox="1">
            <a:spLocks noChangeArrowheads="1"/>
          </p:cNvSpPr>
          <p:nvPr/>
        </p:nvSpPr>
        <p:spPr bwMode="auto">
          <a:xfrm>
            <a:off x="6353944" y="2834638"/>
            <a:ext cx="4926632" cy="52322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Valor Social &gt; Valor Privado</a:t>
            </a:r>
          </a:p>
        </p:txBody>
      </p:sp>
    </p:spTree>
    <p:extLst>
      <p:ext uri="{BB962C8B-B14F-4D97-AF65-F5344CB8AC3E}">
        <p14:creationId xmlns:p14="http://schemas.microsoft.com/office/powerpoint/2010/main" val="29633589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amond(in)">
                                      <p:cBhvr>
                                        <p:cTn id="1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AF9B75D-48C5-4B1E-9540-366191C920CF}"/>
              </a:ext>
            </a:extLst>
          </p:cNvPr>
          <p:cNvSpPr>
            <a:spLocks noGrp="1" noChangeArrowheads="1"/>
          </p:cNvSpPr>
          <p:nvPr>
            <p:ph type="title"/>
          </p:nvPr>
        </p:nvSpPr>
        <p:spPr>
          <a:xfrm>
            <a:off x="941228" y="-448810"/>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Rectangle 3">
            <a:extLst>
              <a:ext uri="{FF2B5EF4-FFF2-40B4-BE49-F238E27FC236}">
                <a16:creationId xmlns:a16="http://schemas.microsoft.com/office/drawing/2014/main" id="{097013AE-702B-4756-9696-C3F1CB463CAC}"/>
              </a:ext>
            </a:extLst>
          </p:cNvPr>
          <p:cNvSpPr txBox="1">
            <a:spLocks noChangeArrowheads="1"/>
          </p:cNvSpPr>
          <p:nvPr/>
        </p:nvSpPr>
        <p:spPr bwMode="auto">
          <a:xfrm>
            <a:off x="149140" y="935606"/>
            <a:ext cx="11809312" cy="3048000"/>
          </a:xfrm>
          <a:prstGeom prst="rect">
            <a:avLst/>
          </a:prstGeom>
          <a:noFill/>
          <a:ln w="9525">
            <a:noFill/>
            <a:miter lim="800000"/>
            <a:headEnd/>
            <a:tailEnd/>
          </a:ln>
        </p:spPr>
        <p:txBody>
          <a:bodyPr/>
          <a:lstStyle/>
          <a:p>
            <a:pPr marL="571500" indent="-571500" algn="just">
              <a:lnSpc>
                <a:spcPct val="80000"/>
              </a:lnSpc>
              <a:spcBef>
                <a:spcPct val="20000"/>
              </a:spcBef>
              <a:buSzPct val="100000"/>
              <a:buFont typeface="Arial" panose="020B0604020202020204" pitchFamily="34" charset="0"/>
              <a:buChar char="•"/>
              <a:defRPr/>
            </a:pPr>
            <a:r>
              <a:rPr lang="en-US" sz="4000" b="1" kern="0" dirty="0">
                <a:solidFill>
                  <a:schemeClr val="tx1"/>
                </a:solidFill>
                <a:latin typeface="Calibri" panose="020F0502020204030204" pitchFamily="34" charset="0"/>
                <a:cs typeface="Calibri" panose="020F0502020204030204" pitchFamily="34" charset="0"/>
              </a:rPr>
              <a:t>O </a:t>
            </a:r>
            <a:r>
              <a:rPr lang="en-US" sz="4000" b="1" kern="0" dirty="0" err="1">
                <a:solidFill>
                  <a:schemeClr val="tx1"/>
                </a:solidFill>
                <a:latin typeface="Calibri" panose="020F0502020204030204" pitchFamily="34" charset="0"/>
                <a:cs typeface="Calibri" panose="020F0502020204030204" pitchFamily="34" charset="0"/>
              </a:rPr>
              <a:t>Teorema</a:t>
            </a:r>
            <a:r>
              <a:rPr lang="en-US" sz="4000" b="1" kern="0" dirty="0">
                <a:solidFill>
                  <a:schemeClr val="tx1"/>
                </a:solidFill>
                <a:latin typeface="Calibri" panose="020F0502020204030204" pitchFamily="34" charset="0"/>
                <a:cs typeface="Calibri" panose="020F0502020204030204" pitchFamily="34" charset="0"/>
              </a:rPr>
              <a:t> de Coase:</a:t>
            </a:r>
          </a:p>
          <a:p>
            <a:pPr marL="609600" indent="-609600" algn="just">
              <a:lnSpc>
                <a:spcPct val="80000"/>
              </a:lnSpc>
              <a:spcBef>
                <a:spcPct val="20000"/>
              </a:spcBef>
              <a:buSzPct val="100000"/>
              <a:buFont typeface="Arial" panose="020B0604020202020204" pitchFamily="34" charset="0"/>
              <a:buChar char="•"/>
              <a:defRPr/>
            </a:pPr>
            <a:endParaRPr lang="en-US" sz="600" kern="0" dirty="0">
              <a:solidFill>
                <a:schemeClr val="tx1"/>
              </a:solidFill>
              <a:latin typeface="Calibri" panose="020F0502020204030204" pitchFamily="34" charset="0"/>
              <a:cs typeface="Calibri" panose="020F0502020204030204" pitchFamily="34" charset="0"/>
            </a:endParaRPr>
          </a:p>
          <a:p>
            <a:pPr marL="1028700" lvl="1" indent="-571500" algn="just">
              <a:spcBef>
                <a:spcPct val="20000"/>
              </a:spcBef>
              <a:buSzPct val="100000"/>
              <a:buFont typeface="Arial" panose="020B0604020202020204" pitchFamily="34" charset="0"/>
              <a:buChar char="•"/>
              <a:defRPr/>
            </a:pPr>
            <a:r>
              <a:rPr lang="en-US" sz="4000" b="0" kern="0" dirty="0">
                <a:solidFill>
                  <a:schemeClr val="tx1"/>
                </a:solidFill>
                <a:latin typeface="Calibri" panose="020F0502020204030204" pitchFamily="34" charset="0"/>
                <a:cs typeface="Calibri" panose="020F0502020204030204" pitchFamily="34" charset="0"/>
              </a:rPr>
              <a:t>Se </a:t>
            </a:r>
            <a:r>
              <a:rPr lang="en-US" sz="4000" b="0" kern="0" dirty="0" err="1">
                <a:solidFill>
                  <a:schemeClr val="tx1"/>
                </a:solidFill>
                <a:latin typeface="Calibri" panose="020F0502020204030204" pitchFamily="34" charset="0"/>
                <a:cs typeface="Calibri" panose="020F0502020204030204" pitchFamily="34" charset="0"/>
              </a:rPr>
              <a:t>os</a:t>
            </a:r>
            <a:r>
              <a:rPr lang="en-US" sz="4000" b="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custos</a:t>
            </a:r>
            <a:r>
              <a:rPr lang="en-US" sz="400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transação</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são</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desprezíveis</a:t>
            </a:r>
            <a:r>
              <a:rPr lang="en-US" sz="4000" b="0" kern="0" dirty="0">
                <a:solidFill>
                  <a:schemeClr val="tx1"/>
                </a:solidFill>
                <a:latin typeface="Calibri" panose="020F0502020204030204" pitchFamily="34" charset="0"/>
                <a:cs typeface="Calibri" panose="020F0502020204030204" pitchFamily="34" charset="0"/>
              </a:rPr>
              <a:t>, a </a:t>
            </a:r>
            <a:r>
              <a:rPr lang="en-US" sz="4000" b="0" kern="0" dirty="0" err="1">
                <a:solidFill>
                  <a:schemeClr val="tx1"/>
                </a:solidFill>
                <a:latin typeface="Calibri" panose="020F0502020204030204" pitchFamily="34" charset="0"/>
                <a:cs typeface="Calibri" panose="020F0502020204030204" pitchFamily="34" charset="0"/>
              </a:rPr>
              <a:t>atribuição</a:t>
            </a:r>
            <a:r>
              <a:rPr lang="en-US" sz="4000" b="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direitos</a:t>
            </a:r>
            <a:r>
              <a:rPr lang="en-US" sz="4000" kern="0" dirty="0">
                <a:solidFill>
                  <a:schemeClr val="tx1"/>
                </a:solidFill>
                <a:latin typeface="Calibri" panose="020F0502020204030204" pitchFamily="34" charset="0"/>
                <a:cs typeface="Calibri" panose="020F0502020204030204" pitchFamily="34" charset="0"/>
              </a:rPr>
              <a:t> de </a:t>
            </a:r>
            <a:r>
              <a:rPr lang="en-US" sz="4000" kern="0" dirty="0" err="1">
                <a:solidFill>
                  <a:schemeClr val="tx1"/>
                </a:solidFill>
                <a:latin typeface="Calibri" panose="020F0502020204030204" pitchFamily="34" charset="0"/>
                <a:cs typeface="Calibri" panose="020F0502020204030204" pitchFamily="34" charset="0"/>
              </a:rPr>
              <a:t>propriedade</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bem</a:t>
            </a:r>
            <a:r>
              <a:rPr lang="en-US" sz="4000" kern="0" dirty="0">
                <a:solidFill>
                  <a:schemeClr val="tx1"/>
                </a:solidFill>
                <a:latin typeface="Calibri" panose="020F0502020204030204" pitchFamily="34" charset="0"/>
                <a:cs typeface="Calibri" panose="020F0502020204030204" pitchFamily="34" charset="0"/>
              </a:rPr>
              <a:t> </a:t>
            </a:r>
            <a:r>
              <a:rPr lang="en-US" sz="4000" kern="0" dirty="0" err="1">
                <a:solidFill>
                  <a:schemeClr val="tx1"/>
                </a:solidFill>
                <a:latin typeface="Calibri" panose="020F0502020204030204" pitchFamily="34" charset="0"/>
                <a:cs typeface="Calibri" panose="020F0502020204030204" pitchFamily="34" charset="0"/>
              </a:rPr>
              <a:t>definidos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aos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agentes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econômicos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poderá</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eliminar</a:t>
            </a:r>
            <a:r>
              <a:rPr lang="en-US" sz="4000" b="0" kern="0" dirty="0">
                <a:solidFill>
                  <a:schemeClr val="tx1"/>
                </a:solidFill>
                <a:latin typeface="Calibri" panose="020F0502020204030204" pitchFamily="34" charset="0"/>
                <a:cs typeface="Calibri" panose="020F0502020204030204" pitchFamily="34" charset="0"/>
              </a:rPr>
              <a:t> a </a:t>
            </a:r>
            <a:r>
              <a:rPr lang="en-US" sz="4000" b="0" kern="0" dirty="0" err="1">
                <a:solidFill>
                  <a:schemeClr val="tx1"/>
                </a:solidFill>
                <a:latin typeface="Calibri" panose="020F0502020204030204" pitchFamily="34" charset="0"/>
                <a:cs typeface="Calibri" panose="020F0502020204030204" pitchFamily="34" charset="0"/>
              </a:rPr>
              <a:t>ineficiência</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gerada</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pelas</a:t>
            </a:r>
            <a:r>
              <a:rPr lang="en-US" sz="4000" b="0" kern="0" dirty="0">
                <a:solidFill>
                  <a:schemeClr val="tx1"/>
                </a:solidFill>
                <a:latin typeface="Calibri" panose="020F0502020204030204" pitchFamily="34" charset="0"/>
                <a:cs typeface="Calibri" panose="020F0502020204030204" pitchFamily="34" charset="0"/>
              </a:rPr>
              <a:t> </a:t>
            </a:r>
            <a:r>
              <a:rPr lang="en-US" sz="4000" b="0" kern="0" dirty="0" err="1">
                <a:solidFill>
                  <a:schemeClr val="tx1"/>
                </a:solidFill>
                <a:latin typeface="Calibri" panose="020F0502020204030204" pitchFamily="34" charset="0"/>
                <a:cs typeface="Calibri" panose="020F0502020204030204" pitchFamily="34" charset="0"/>
              </a:rPr>
              <a:t>externalidades</a:t>
            </a:r>
            <a:r>
              <a:rPr lang="en-US" sz="4000" b="0" kern="0" dirty="0">
                <a:solidFill>
                  <a:schemeClr val="tx1"/>
                </a:solidFill>
                <a:latin typeface="Calibri" panose="020F0502020204030204" pitchFamily="34" charset="0"/>
                <a:cs typeface="Calibri" panose="020F0502020204030204" pitchFamily="34" charset="0"/>
              </a:rPr>
              <a:t>. </a:t>
            </a:r>
          </a:p>
        </p:txBody>
      </p:sp>
      <p:sp>
        <p:nvSpPr>
          <p:cNvPr id="6" name="Text Box 4">
            <a:extLst>
              <a:ext uri="{FF2B5EF4-FFF2-40B4-BE49-F238E27FC236}">
                <a16:creationId xmlns:a16="http://schemas.microsoft.com/office/drawing/2014/main" id="{F1100A6D-707C-4C15-9F04-9A31253F9BA2}"/>
              </a:ext>
            </a:extLst>
          </p:cNvPr>
          <p:cNvSpPr txBox="1">
            <a:spLocks noChangeArrowheads="1"/>
          </p:cNvSpPr>
          <p:nvPr/>
        </p:nvSpPr>
        <p:spPr bwMode="auto">
          <a:xfrm>
            <a:off x="293156" y="4513211"/>
            <a:ext cx="11665296" cy="1846659"/>
          </a:xfrm>
          <a:prstGeom prst="rect">
            <a:avLst/>
          </a:prstGeom>
          <a:solidFill>
            <a:srgbClr val="EAEAEA"/>
          </a:solidFill>
          <a:ln w="9525">
            <a:solidFill>
              <a:srgbClr val="000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just" eaLnBrk="1" hangingPunct="1">
              <a:buClrTx/>
              <a:buSzPct val="135000"/>
              <a:buNone/>
              <a:defRPr/>
            </a:pPr>
            <a:r>
              <a:rPr lang="en-US" altLang="en-US" sz="3800" dirty="0">
                <a:latin typeface="Calibri" panose="020F0502020204030204" pitchFamily="34" charset="0"/>
                <a:cs typeface="Calibri" panose="020F0502020204030204" pitchFamily="34" charset="0"/>
              </a:rPr>
              <a:t>Segundo Coase, </a:t>
            </a:r>
            <a:r>
              <a:rPr lang="en-US" altLang="en-US" sz="3800" dirty="0" err="1">
                <a:latin typeface="Calibri" panose="020F0502020204030204" pitchFamily="34" charset="0"/>
                <a:cs typeface="Calibri" panose="020F0502020204030204" pitchFamily="34" charset="0"/>
              </a:rPr>
              <a:t>resultado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eficiente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poderá</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ser</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obtido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independentemente</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como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direitos</a:t>
            </a:r>
            <a:r>
              <a:rPr lang="en-US" altLang="en-US" sz="3800" dirty="0">
                <a:latin typeface="Calibri" panose="020F0502020204030204" pitchFamily="34" charset="0"/>
                <a:cs typeface="Calibri" panose="020F0502020204030204" pitchFamily="34" charset="0"/>
              </a:rPr>
              <a:t> de </a:t>
            </a:r>
            <a:r>
              <a:rPr lang="en-US" altLang="en-US" sz="3800" dirty="0" err="1">
                <a:latin typeface="Calibri" panose="020F0502020204030204" pitchFamily="34" charset="0"/>
                <a:cs typeface="Calibri" panose="020F0502020204030204" pitchFamily="34" charset="0"/>
              </a:rPr>
              <a:t>propriedade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são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inicialmente</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distribuídos</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caso</a:t>
            </a:r>
            <a:r>
              <a:rPr lang="en-US" altLang="en-US" sz="3800" dirty="0">
                <a:latin typeface="Calibri" panose="020F0502020204030204" pitchFamily="34" charset="0"/>
                <a:cs typeface="Calibri" panose="020F0502020204030204" pitchFamily="34" charset="0"/>
              </a:rPr>
              <a:t> </a:t>
            </a:r>
            <a:r>
              <a:rPr lang="en-US" altLang="en-US" sz="3800" dirty="0" err="1">
                <a:latin typeface="Calibri" panose="020F0502020204030204" pitchFamily="34" charset="0"/>
                <a:cs typeface="Calibri" panose="020F0502020204030204" pitchFamily="34" charset="0"/>
              </a:rPr>
              <a:t>BMg</a:t>
            </a:r>
            <a:r>
              <a:rPr lang="en-US" altLang="en-US" sz="3800" dirty="0">
                <a:latin typeface="Calibri" panose="020F0502020204030204" pitchFamily="34" charset="0"/>
                <a:cs typeface="Calibri" panose="020F0502020204030204" pitchFamily="34" charset="0"/>
              </a:rPr>
              <a:t> &gt; </a:t>
            </a:r>
            <a:r>
              <a:rPr lang="en-US" altLang="en-US" sz="3800" dirty="0" err="1">
                <a:latin typeface="Calibri" panose="020F0502020204030204" pitchFamily="34" charset="0"/>
                <a:cs typeface="Calibri" panose="020F0502020204030204" pitchFamily="34" charset="0"/>
              </a:rPr>
              <a:t>CMg</a:t>
            </a:r>
            <a:r>
              <a:rPr lang="en-US" altLang="en-US" sz="38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3821184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6"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0BAF6FD2-55F5-471F-9523-602CC4081FDF}"/>
              </a:ext>
            </a:extLst>
          </p:cNvPr>
          <p:cNvSpPr>
            <a:spLocks noGrp="1" noChangeArrowheads="1"/>
          </p:cNvSpPr>
          <p:nvPr>
            <p:ph type="title"/>
          </p:nvPr>
        </p:nvSpPr>
        <p:spPr>
          <a:xfrm>
            <a:off x="983432" y="-403873"/>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Políticas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Públicas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Rectangle 3">
            <a:extLst>
              <a:ext uri="{FF2B5EF4-FFF2-40B4-BE49-F238E27FC236}">
                <a16:creationId xmlns:a16="http://schemas.microsoft.com/office/drawing/2014/main" id="{D1BCB557-DE28-46AB-BFAF-DF97ABC31DA0}"/>
              </a:ext>
            </a:extLst>
          </p:cNvPr>
          <p:cNvSpPr txBox="1">
            <a:spLocks noChangeArrowheads="1"/>
          </p:cNvSpPr>
          <p:nvPr/>
        </p:nvSpPr>
        <p:spPr bwMode="auto">
          <a:xfrm>
            <a:off x="263352" y="1037702"/>
            <a:ext cx="11623848" cy="3810000"/>
          </a:xfrm>
          <a:prstGeom prst="rect">
            <a:avLst/>
          </a:prstGeom>
          <a:noFill/>
          <a:ln w="9525">
            <a:noFill/>
            <a:miter lim="800000"/>
            <a:headEnd/>
            <a:tailEnd/>
          </a:ln>
        </p:spPr>
        <p:txBody>
          <a:bodyPr/>
          <a:lstStyle/>
          <a:p>
            <a:pPr marL="571500" indent="-571500" algn="just">
              <a:lnSpc>
                <a:spcPct val="90000"/>
              </a:lnSpc>
              <a:spcBef>
                <a:spcPct val="20000"/>
              </a:spcBef>
              <a:buSzPct val="100000"/>
              <a:buFont typeface="Arial" panose="020B0604020202020204" pitchFamily="34" charset="0"/>
              <a:buChar char="•"/>
              <a:defRPr/>
            </a:pPr>
            <a:r>
              <a:rPr lang="en-US" sz="3800" b="0" kern="0" dirty="0" err="1">
                <a:solidFill>
                  <a:schemeClr val="tx1"/>
                </a:solidFill>
                <a:latin typeface="Calibri" panose="020F0502020204030204" pitchFamily="34" charset="0"/>
                <a:cs typeface="Calibri" panose="020F0502020204030204" pitchFamily="34" charset="0"/>
              </a:rPr>
              <a:t>Quando</a:t>
            </a:r>
            <a:r>
              <a:rPr lang="en-US" sz="3800" b="0" kern="0" dirty="0">
                <a:solidFill>
                  <a:schemeClr val="tx1"/>
                </a:solidFill>
                <a:latin typeface="Calibri" panose="020F0502020204030204" pitchFamily="34" charset="0"/>
                <a:cs typeface="Calibri" panose="020F0502020204030204" pitchFamily="34" charset="0"/>
              </a:rPr>
              <a:t> a </a:t>
            </a:r>
            <a:r>
              <a:rPr lang="en-US" sz="3800" b="0" kern="0" dirty="0" err="1">
                <a:solidFill>
                  <a:schemeClr val="tx1"/>
                </a:solidFill>
                <a:latin typeface="Calibri" panose="020F0502020204030204" pitchFamily="34" charset="0"/>
                <a:cs typeface="Calibri" panose="020F0502020204030204" pitchFamily="34" charset="0"/>
              </a:rPr>
              <a:t>negociação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privada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solução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privada</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não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funcionar</a:t>
            </a:r>
            <a:r>
              <a:rPr lang="en-US" sz="3800" b="0" kern="0" dirty="0">
                <a:solidFill>
                  <a:schemeClr val="tx1"/>
                </a:solidFill>
                <a:latin typeface="Calibri" panose="020F0502020204030204" pitchFamily="34" charset="0"/>
                <a:cs typeface="Calibri" panose="020F0502020204030204" pitchFamily="34" charset="0"/>
              </a:rPr>
              <a:t>, o </a:t>
            </a:r>
            <a:r>
              <a:rPr lang="en-US" sz="3800" b="0" kern="0" dirty="0" err="1">
                <a:solidFill>
                  <a:schemeClr val="tx1"/>
                </a:solidFill>
                <a:latin typeface="Calibri" panose="020F0502020204030204" pitchFamily="34" charset="0"/>
                <a:cs typeface="Calibri" panose="020F0502020204030204" pitchFamily="34" charset="0"/>
              </a:rPr>
              <a:t>governo</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poderá</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agir</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através</a:t>
            </a:r>
            <a:r>
              <a:rPr lang="en-US" sz="3800" b="0" kern="0" dirty="0">
                <a:solidFill>
                  <a:schemeClr val="tx1"/>
                </a:solidFill>
                <a:latin typeface="Calibri" panose="020F0502020204030204" pitchFamily="34" charset="0"/>
                <a:cs typeface="Calibri" panose="020F0502020204030204" pitchFamily="34" charset="0"/>
              </a:rPr>
              <a:t> de:</a:t>
            </a:r>
          </a:p>
          <a:p>
            <a:pPr marL="609600" indent="-609600" algn="just">
              <a:lnSpc>
                <a:spcPct val="90000"/>
              </a:lnSpc>
              <a:spcBef>
                <a:spcPct val="20000"/>
              </a:spcBef>
              <a:buSzPct val="100000"/>
              <a:buFont typeface="Arial" panose="020B0604020202020204" pitchFamily="34" charset="0"/>
              <a:buChar char="•"/>
              <a:defRPr/>
            </a:pPr>
            <a:endParaRPr lang="en-US" sz="600" b="0" kern="0" dirty="0">
              <a:solidFill>
                <a:schemeClr val="tx1"/>
              </a:solidFill>
              <a:latin typeface="Calibri" panose="020F0502020204030204" pitchFamily="34" charset="0"/>
              <a:cs typeface="Calibri" panose="020F0502020204030204" pitchFamily="34" charset="0"/>
            </a:endParaRPr>
          </a:p>
          <a:p>
            <a:pPr marL="1028700" lvl="1" indent="-571500" algn="just">
              <a:lnSpc>
                <a:spcPct val="90000"/>
              </a:lnSpc>
              <a:spcBef>
                <a:spcPct val="20000"/>
              </a:spcBef>
              <a:buSzPct val="100000"/>
              <a:buFont typeface="Arial" panose="020B0604020202020204" pitchFamily="34" charset="0"/>
              <a:buChar char="•"/>
              <a:defRPr/>
            </a:pPr>
            <a:r>
              <a:rPr lang="en-US" sz="3800" b="1" kern="0" dirty="0" err="1">
                <a:solidFill>
                  <a:schemeClr val="tx1"/>
                </a:solidFill>
                <a:latin typeface="Calibri" panose="020F0502020204030204" pitchFamily="34" charset="0"/>
                <a:cs typeface="Calibri" panose="020F0502020204030204" pitchFamily="34" charset="0"/>
              </a:rPr>
              <a:t>Políticas</a:t>
            </a:r>
            <a:r>
              <a:rPr lang="en-US" sz="3800" b="1" kern="0" dirty="0">
                <a:solidFill>
                  <a:schemeClr val="tx1"/>
                </a:solidFill>
                <a:latin typeface="Calibri" panose="020F0502020204030204" pitchFamily="34" charset="0"/>
                <a:cs typeface="Calibri" panose="020F0502020204030204" pitchFamily="34" charset="0"/>
              </a:rPr>
              <a:t> de </a:t>
            </a:r>
            <a:r>
              <a:rPr lang="en-US" sz="3800" b="1" kern="0" dirty="0" err="1">
                <a:solidFill>
                  <a:schemeClr val="tx1"/>
                </a:solidFill>
                <a:latin typeface="Calibri" panose="020F0502020204030204" pitchFamily="34" charset="0"/>
                <a:cs typeface="Calibri" panose="020F0502020204030204" pitchFamily="34" charset="0"/>
              </a:rPr>
              <a:t>comando</a:t>
            </a:r>
            <a:r>
              <a:rPr lang="en-US" sz="3800" b="1" kern="0" dirty="0">
                <a:solidFill>
                  <a:schemeClr val="tx1"/>
                </a:solidFill>
                <a:latin typeface="Calibri" panose="020F0502020204030204" pitchFamily="34" charset="0"/>
                <a:cs typeface="Calibri" panose="020F0502020204030204" pitchFamily="34" charset="0"/>
              </a:rPr>
              <a:t> e </a:t>
            </a:r>
            <a:r>
              <a:rPr lang="en-US" sz="3800" b="1" kern="0" dirty="0" err="1">
                <a:solidFill>
                  <a:schemeClr val="tx1"/>
                </a:solidFill>
                <a:latin typeface="Calibri" panose="020F0502020204030204" pitchFamily="34" charset="0"/>
                <a:cs typeface="Calibri" panose="020F0502020204030204" pitchFamily="34" charset="0"/>
              </a:rPr>
              <a:t>controle</a:t>
            </a:r>
            <a:r>
              <a:rPr lang="en-US" sz="3800" kern="0" dirty="0">
                <a:solidFill>
                  <a:schemeClr val="tx1"/>
                </a:solidFill>
                <a:latin typeface="Calibri" panose="020F0502020204030204" pitchFamily="34" charset="0"/>
                <a:cs typeface="Calibri" panose="020F0502020204030204" pitchFamily="34" charset="0"/>
              </a:rPr>
              <a:t>:</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regulam</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diretamente</a:t>
            </a:r>
            <a:r>
              <a:rPr lang="en-US" sz="3800" b="0" kern="0" dirty="0">
                <a:solidFill>
                  <a:schemeClr val="tx1"/>
                </a:solidFill>
                <a:latin typeface="Calibri" panose="020F0502020204030204" pitchFamily="34" charset="0"/>
                <a:cs typeface="Calibri" panose="020F0502020204030204" pitchFamily="34" charset="0"/>
              </a:rPr>
              <a:t> o </a:t>
            </a:r>
            <a:r>
              <a:rPr lang="en-US" sz="3800" b="0" kern="0" dirty="0" err="1">
                <a:solidFill>
                  <a:schemeClr val="tx1"/>
                </a:solidFill>
                <a:latin typeface="Calibri" panose="020F0502020204030204" pitchFamily="34" charset="0"/>
                <a:cs typeface="Calibri" panose="020F0502020204030204" pitchFamily="34" charset="0"/>
              </a:rPr>
              <a:t>comportamento</a:t>
            </a:r>
            <a:r>
              <a:rPr lang="en-US" sz="3800" b="0" kern="0" dirty="0">
                <a:solidFill>
                  <a:schemeClr val="tx1"/>
                </a:solidFill>
                <a:latin typeface="Calibri" panose="020F0502020204030204" pitchFamily="34" charset="0"/>
                <a:cs typeface="Calibri" panose="020F0502020204030204" pitchFamily="34" charset="0"/>
              </a:rPr>
              <a:t> dos </a:t>
            </a:r>
            <a:r>
              <a:rPr lang="en-US" sz="3800" b="0" kern="0" dirty="0" err="1">
                <a:solidFill>
                  <a:schemeClr val="tx1"/>
                </a:solidFill>
                <a:latin typeface="Calibri" panose="020F0502020204030204" pitchFamily="34" charset="0"/>
                <a:cs typeface="Calibri" panose="020F0502020204030204" pitchFamily="34" charset="0"/>
              </a:rPr>
              <a:t>agentes</a:t>
            </a:r>
            <a:r>
              <a:rPr lang="en-US" sz="3800" b="0" kern="0" dirty="0">
                <a:solidFill>
                  <a:schemeClr val="tx1"/>
                </a:solidFill>
                <a:latin typeface="Calibri" panose="020F0502020204030204" pitchFamily="34" charset="0"/>
                <a:cs typeface="Calibri" panose="020F0502020204030204" pitchFamily="34" charset="0"/>
              </a:rPr>
              <a:t>.</a:t>
            </a:r>
          </a:p>
          <a:p>
            <a:pPr marL="1028700" lvl="1" indent="-571500" algn="just">
              <a:lnSpc>
                <a:spcPct val="90000"/>
              </a:lnSpc>
              <a:spcBef>
                <a:spcPct val="20000"/>
              </a:spcBef>
              <a:buSzPct val="100000"/>
              <a:buFont typeface="Arial" panose="020B0604020202020204" pitchFamily="34" charset="0"/>
              <a:buChar char="•"/>
              <a:defRPr/>
            </a:pPr>
            <a:endParaRPr lang="en-US" sz="400" b="0" kern="0" dirty="0">
              <a:solidFill>
                <a:schemeClr val="tx1"/>
              </a:solidFill>
              <a:latin typeface="Calibri" panose="020F0502020204030204" pitchFamily="34" charset="0"/>
              <a:cs typeface="Calibri" panose="020F0502020204030204" pitchFamily="34" charset="0"/>
            </a:endParaRPr>
          </a:p>
          <a:p>
            <a:pPr marL="1028700" lvl="1" indent="-571500" algn="just">
              <a:lnSpc>
                <a:spcPct val="90000"/>
              </a:lnSpc>
              <a:spcBef>
                <a:spcPct val="20000"/>
              </a:spcBef>
              <a:buSzPct val="100000"/>
              <a:buFont typeface="Arial" panose="020B0604020202020204" pitchFamily="34" charset="0"/>
              <a:buChar char="•"/>
              <a:defRPr/>
            </a:pPr>
            <a:r>
              <a:rPr lang="en-US" sz="3800" b="1" kern="0" dirty="0" err="1">
                <a:solidFill>
                  <a:schemeClr val="tx1"/>
                </a:solidFill>
                <a:latin typeface="Calibri" panose="020F0502020204030204" pitchFamily="34" charset="0"/>
                <a:cs typeface="Calibri" panose="020F0502020204030204" pitchFamily="34" charset="0"/>
              </a:rPr>
              <a:t>Políticas</a:t>
            </a:r>
            <a:r>
              <a:rPr lang="en-US" sz="3800" b="1" kern="0" dirty="0">
                <a:solidFill>
                  <a:schemeClr val="tx1"/>
                </a:solidFill>
                <a:latin typeface="Calibri" panose="020F0502020204030204" pitchFamily="34" charset="0"/>
                <a:cs typeface="Calibri" panose="020F0502020204030204" pitchFamily="34" charset="0"/>
              </a:rPr>
              <a:t> </a:t>
            </a:r>
            <a:r>
              <a:rPr lang="en-US" sz="3800" b="1" kern="0" dirty="0" err="1">
                <a:solidFill>
                  <a:schemeClr val="tx1"/>
                </a:solidFill>
                <a:latin typeface="Calibri" panose="020F0502020204030204" pitchFamily="34" charset="0"/>
                <a:cs typeface="Calibri" panose="020F0502020204030204" pitchFamily="34" charset="0"/>
              </a:rPr>
              <a:t>baseadas</a:t>
            </a:r>
            <a:r>
              <a:rPr lang="en-US" sz="3800" b="1" kern="0" dirty="0">
                <a:solidFill>
                  <a:schemeClr val="tx1"/>
                </a:solidFill>
                <a:latin typeface="Calibri" panose="020F0502020204030204" pitchFamily="34" charset="0"/>
                <a:cs typeface="Calibri" panose="020F0502020204030204" pitchFamily="34" charset="0"/>
              </a:rPr>
              <a:t> no mercado</a:t>
            </a:r>
            <a:r>
              <a:rPr lang="en-US" sz="3800" kern="0" dirty="0">
                <a:solidFill>
                  <a:schemeClr val="tx1"/>
                </a:solidFill>
                <a:latin typeface="Calibri" panose="020F0502020204030204" pitchFamily="34" charset="0"/>
                <a:cs typeface="Calibri" panose="020F0502020204030204" pitchFamily="34" charset="0"/>
              </a:rPr>
              <a:t>:</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oferecem</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incentivos</a:t>
            </a:r>
            <a:r>
              <a:rPr lang="en-US" sz="3800" b="0" kern="0" dirty="0">
                <a:solidFill>
                  <a:schemeClr val="tx1"/>
                </a:solidFill>
                <a:latin typeface="Calibri" panose="020F0502020204030204" pitchFamily="34" charset="0"/>
                <a:cs typeface="Calibri" panose="020F0502020204030204" pitchFamily="34" charset="0"/>
              </a:rPr>
              <a:t> de </a:t>
            </a:r>
            <a:r>
              <a:rPr lang="en-US" sz="3800" b="0" kern="0" dirty="0" err="1">
                <a:solidFill>
                  <a:schemeClr val="tx1"/>
                </a:solidFill>
                <a:latin typeface="Calibri" panose="020F0502020204030204" pitchFamily="34" charset="0"/>
                <a:cs typeface="Calibri" panose="020F0502020204030204" pitchFamily="34" charset="0"/>
              </a:rPr>
              <a:t>maneira</a:t>
            </a:r>
            <a:r>
              <a:rPr lang="en-US" sz="3800" b="0" kern="0" dirty="0">
                <a:solidFill>
                  <a:schemeClr val="tx1"/>
                </a:solidFill>
                <a:latin typeface="Calibri" panose="020F0502020204030204" pitchFamily="34" charset="0"/>
                <a:cs typeface="Calibri" panose="020F0502020204030204" pitchFamily="34" charset="0"/>
              </a:rPr>
              <a:t> que </a:t>
            </a:r>
            <a:r>
              <a:rPr lang="en-US" sz="3800" b="0" kern="0" dirty="0" err="1">
                <a:solidFill>
                  <a:schemeClr val="tx1"/>
                </a:solidFill>
                <a:latin typeface="Calibri" panose="020F0502020204030204" pitchFamily="34" charset="0"/>
                <a:cs typeface="Calibri" panose="020F0502020204030204" pitchFamily="34" charset="0"/>
              </a:rPr>
              <a:t>os</a:t>
            </a:r>
            <a:r>
              <a:rPr lang="en-US" sz="3800" b="0" kern="0" dirty="0">
                <a:solidFill>
                  <a:schemeClr val="tx1"/>
                </a:solidFill>
                <a:latin typeface="Calibri" panose="020F0502020204030204" pitchFamily="34" charset="0"/>
                <a:cs typeface="Calibri" panose="020F0502020204030204" pitchFamily="34" charset="0"/>
              </a:rPr>
              <a:t> </a:t>
            </a:r>
            <a:r>
              <a:rPr lang="en-US" sz="3800" b="0" kern="0" dirty="0" err="1">
                <a:solidFill>
                  <a:schemeClr val="tx1"/>
                </a:solidFill>
                <a:latin typeface="Calibri" panose="020F0502020204030204" pitchFamily="34" charset="0"/>
                <a:cs typeface="Calibri" panose="020F0502020204030204" pitchFamily="34" charset="0"/>
              </a:rPr>
              <a:t>agentes</a:t>
            </a:r>
            <a:r>
              <a:rPr lang="en-US" sz="3800" b="0" kern="0" dirty="0">
                <a:solidFill>
                  <a:schemeClr val="tx1"/>
                </a:solidFill>
                <a:latin typeface="Calibri" panose="020F0502020204030204" pitchFamily="34" charset="0"/>
                <a:cs typeface="Calibri" panose="020F0502020204030204" pitchFamily="34" charset="0"/>
              </a:rPr>
              <a:t> privados </a:t>
            </a:r>
            <a:r>
              <a:rPr lang="en-US" sz="3800" b="0" kern="0" dirty="0" err="1">
                <a:solidFill>
                  <a:schemeClr val="tx1"/>
                </a:solidFill>
                <a:latin typeface="Calibri" panose="020F0502020204030204" pitchFamily="34" charset="0"/>
                <a:cs typeface="Calibri" panose="020F0502020204030204" pitchFamily="34" charset="0"/>
              </a:rPr>
              <a:t>optem</a:t>
            </a:r>
            <a:r>
              <a:rPr lang="en-US" sz="3800" b="0" kern="0" dirty="0">
                <a:solidFill>
                  <a:schemeClr val="tx1"/>
                </a:solidFill>
                <a:latin typeface="Calibri" panose="020F0502020204030204" pitchFamily="34" charset="0"/>
                <a:cs typeface="Calibri" panose="020F0502020204030204" pitchFamily="34" charset="0"/>
              </a:rPr>
              <a:t> por resolver o </a:t>
            </a:r>
            <a:r>
              <a:rPr lang="en-US" sz="3800" b="0" kern="0" dirty="0" err="1">
                <a:solidFill>
                  <a:schemeClr val="tx1"/>
                </a:solidFill>
                <a:latin typeface="Calibri" panose="020F0502020204030204" pitchFamily="34" charset="0"/>
                <a:cs typeface="Calibri" panose="020F0502020204030204" pitchFamily="34" charset="0"/>
              </a:rPr>
              <a:t>problema</a:t>
            </a:r>
            <a:r>
              <a:rPr lang="en-US" sz="3800" b="0" kern="0" dirty="0">
                <a:solidFill>
                  <a:schemeClr val="tx1"/>
                </a:solidFill>
                <a:latin typeface="Calibri" panose="020F0502020204030204" pitchFamily="34" charset="0"/>
                <a:cs typeface="Calibri" panose="020F0502020204030204" pitchFamily="34" charset="0"/>
              </a:rPr>
              <a:t> entre </a:t>
            </a:r>
            <a:r>
              <a:rPr lang="en-US" sz="3800" b="0" kern="0" dirty="0" err="1">
                <a:solidFill>
                  <a:schemeClr val="tx1"/>
                </a:solidFill>
                <a:latin typeface="Calibri" panose="020F0502020204030204" pitchFamily="34" charset="0"/>
                <a:cs typeface="Calibri" panose="020F0502020204030204" pitchFamily="34" charset="0"/>
              </a:rPr>
              <a:t>si</a:t>
            </a:r>
            <a:r>
              <a:rPr lang="en-US" sz="3800" b="0" kern="0" dirty="0">
                <a:solidFill>
                  <a:schemeClr val="tx1"/>
                </a:solidFill>
                <a:latin typeface="Calibri" panose="020F0502020204030204" pitchFamily="34" charset="0"/>
                <a:cs typeface="Calibri" panose="020F0502020204030204" pitchFamily="34" charset="0"/>
              </a:rPr>
              <a:t>.</a:t>
            </a:r>
          </a:p>
          <a:p>
            <a:pPr marL="1485900" lvl="2" indent="-571500" algn="just">
              <a:lnSpc>
                <a:spcPct val="90000"/>
              </a:lnSpc>
              <a:spcBef>
                <a:spcPct val="20000"/>
              </a:spcBef>
              <a:buSzPct val="100000"/>
              <a:buFont typeface="Arial" panose="020B0604020202020204" pitchFamily="34" charset="0"/>
              <a:buChar char="•"/>
              <a:defRPr/>
            </a:pPr>
            <a:r>
              <a:rPr lang="en-US" sz="3800" kern="0" dirty="0" err="1">
                <a:latin typeface="Calibri" panose="020F0502020204030204" pitchFamily="34" charset="0"/>
                <a:cs typeface="Calibri" panose="020F0502020204030204" pitchFamily="34" charset="0"/>
              </a:rPr>
              <a:t>Impostos</a:t>
            </a:r>
            <a:r>
              <a:rPr lang="en-US" sz="3800" kern="0" dirty="0">
                <a:latin typeface="Calibri" panose="020F0502020204030204" pitchFamily="34" charset="0"/>
                <a:cs typeface="Calibri" panose="020F0502020204030204" pitchFamily="34" charset="0"/>
              </a:rPr>
              <a:t> e </a:t>
            </a:r>
            <a:r>
              <a:rPr lang="en-US" sz="3800" kern="0" dirty="0" err="1">
                <a:latin typeface="Calibri" panose="020F0502020204030204" pitchFamily="34" charset="0"/>
                <a:cs typeface="Calibri" panose="020F0502020204030204" pitchFamily="34" charset="0"/>
              </a:rPr>
              <a:t>subsídios</a:t>
            </a:r>
            <a:r>
              <a:rPr lang="en-US" sz="3800" kern="0" dirty="0">
                <a:latin typeface="Calibri" panose="020F0502020204030204" pitchFamily="34" charset="0"/>
                <a:cs typeface="Calibri" panose="020F0502020204030204" pitchFamily="34" charset="0"/>
              </a:rPr>
              <a:t> de Pigou.</a:t>
            </a:r>
            <a:endParaRPr lang="en-US" sz="3800" b="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95171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 calcmode="lin" valueType="num">
                                      <p:cBhvr additive="base">
                                        <p:cTn id="15"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DFF22DB-A7D3-4585-8D24-E0CA4CE9ED42}"/>
              </a:ext>
            </a:extLst>
          </p:cNvPr>
          <p:cNvSpPr>
            <a:spLocks noGrp="1"/>
          </p:cNvSpPr>
          <p:nvPr>
            <p:ph type="title"/>
          </p:nvPr>
        </p:nvSpPr>
        <p:spPr>
          <a:xfrm>
            <a:off x="1631504" y="831705"/>
            <a:ext cx="8229600" cy="757237"/>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Recursos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Comuns</a:t>
            </a:r>
            <a:br>
              <a:rPr lang="en-US" altLang="en-US" sz="4800" b="1" dirty="0">
                <a:solidFill>
                  <a:schemeClr val="tx1"/>
                </a:solidFill>
                <a:latin typeface="Calibri" panose="020F0502020204030204" pitchFamily="34" charset="0"/>
                <a:cs typeface="Calibri" panose="020F0502020204030204" pitchFamily="34" charset="0"/>
              </a:rPr>
            </a:br>
            <a:endParaRPr lang="pt-BR" altLang="en-US" sz="4800"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058802A0-8F1B-43A4-A0B2-8E1D15B43221}"/>
              </a:ext>
            </a:extLst>
          </p:cNvPr>
          <p:cNvSpPr>
            <a:spLocks noGrp="1"/>
          </p:cNvSpPr>
          <p:nvPr>
            <p:ph idx="1"/>
          </p:nvPr>
        </p:nvSpPr>
        <p:spPr>
          <a:xfrm>
            <a:off x="98474" y="162022"/>
            <a:ext cx="11974190" cy="3886200"/>
          </a:xfrm>
        </p:spPr>
        <p:txBody>
          <a:bodyPr/>
          <a:lstStyle/>
          <a:p>
            <a:pPr marL="0" indent="0" algn="just">
              <a:lnSpc>
                <a:spcPct val="90000"/>
              </a:lnSpc>
              <a:buClrTx/>
              <a:buSzPct val="90000"/>
              <a:buNone/>
            </a:pPr>
            <a:endParaRPr lang="en-US" altLang="en-US" sz="4000" b="1" dirty="0">
              <a:latin typeface="Calibri" panose="020F0502020204030204" pitchFamily="34" charset="0"/>
              <a:cs typeface="Calibri" panose="020F0502020204030204" pitchFamily="34" charset="0"/>
            </a:endParaRPr>
          </a:p>
          <a:p>
            <a:pPr algn="just">
              <a:lnSpc>
                <a:spcPct val="55000"/>
              </a:lnSpc>
              <a:buClr>
                <a:schemeClr val="tx1"/>
              </a:buClr>
              <a:buSzPct val="101000"/>
              <a:buFont typeface="Arial" panose="020B0604020202020204" pitchFamily="34" charset="0"/>
              <a:buChar char="•"/>
            </a:pPr>
            <a:r>
              <a:rPr lang="en-US" altLang="en-US" sz="3400" dirty="0">
                <a:solidFill>
                  <a:schemeClr val="tx1"/>
                </a:solidFill>
                <a:latin typeface="Calibri" panose="020F0502020204030204" pitchFamily="34" charset="0"/>
                <a:cs typeface="Calibri" panose="020F0502020204030204" pitchFamily="34" charset="0"/>
              </a:rPr>
              <a:t>São </a:t>
            </a:r>
            <a:r>
              <a:rPr lang="en-US" altLang="en-US" sz="3400" b="1" dirty="0" err="1">
                <a:solidFill>
                  <a:schemeClr val="tx1"/>
                </a:solidFill>
                <a:latin typeface="Calibri" panose="020F0502020204030204" pitchFamily="34" charset="0"/>
                <a:cs typeface="Calibri" panose="020F0502020204030204" pitchFamily="34" charset="0"/>
              </a:rPr>
              <a:t>não</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b="1" dirty="0" err="1">
                <a:solidFill>
                  <a:schemeClr val="tx1"/>
                </a:solidFill>
                <a:latin typeface="Calibri" panose="020F0502020204030204" pitchFamily="34" charset="0"/>
                <a:cs typeface="Calibri" panose="020F0502020204030204" pitchFamily="34" charset="0"/>
              </a:rPr>
              <a:t>excludentes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porém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são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b="1" dirty="0" err="1">
                <a:solidFill>
                  <a:schemeClr val="tx1"/>
                </a:solidFill>
                <a:latin typeface="Calibri" panose="020F0502020204030204" pitchFamily="34" charset="0"/>
                <a:cs typeface="Calibri" panose="020F0502020204030204" pitchFamily="34" charset="0"/>
              </a:rPr>
              <a:t>rivais</a:t>
            </a:r>
            <a:r>
              <a:rPr lang="en-US" altLang="en-US" sz="3400" dirty="0">
                <a:solidFill>
                  <a:schemeClr val="tx1"/>
                </a:solidFill>
                <a:latin typeface="Calibri" panose="020F0502020204030204" pitchFamily="34" charset="0"/>
                <a:cs typeface="Calibri" panose="020F0502020204030204" pitchFamily="34" charset="0"/>
              </a:rPr>
              <a:t>.</a:t>
            </a:r>
          </a:p>
          <a:p>
            <a:pPr algn="just">
              <a:lnSpc>
                <a:spcPct val="55000"/>
              </a:lnSpc>
              <a:buClr>
                <a:schemeClr val="tx1"/>
              </a:buClr>
              <a:buSzPct val="101000"/>
              <a:buFont typeface="Arial" panose="020B0604020202020204" pitchFamily="34" charset="0"/>
              <a:buChar char="•"/>
            </a:pPr>
            <a:endParaRPr lang="en-US" altLang="en-US" sz="1200" dirty="0">
              <a:solidFill>
                <a:schemeClr val="tx1"/>
              </a:solidFill>
              <a:latin typeface="Calibri" panose="020F0502020204030204" pitchFamily="34" charset="0"/>
              <a:cs typeface="Calibri" panose="020F0502020204030204" pitchFamily="34" charset="0"/>
            </a:endParaRPr>
          </a:p>
          <a:p>
            <a:pPr algn="just">
              <a:spcBef>
                <a:spcPts val="600"/>
              </a:spcBef>
              <a:buClr>
                <a:schemeClr val="tx1"/>
              </a:buClr>
              <a:buSzPct val="101000"/>
              <a:buFont typeface="Arial" panose="020B0604020202020204" pitchFamily="34" charset="0"/>
              <a:buChar char="•"/>
            </a:pPr>
            <a:r>
              <a:rPr lang="en-US" altLang="en-US" sz="3400" dirty="0">
                <a:solidFill>
                  <a:schemeClr val="tx1"/>
                </a:solidFill>
                <a:latin typeface="Calibri" panose="020F0502020204030204" pitchFamily="34" charset="0"/>
                <a:cs typeface="Calibri" panose="020F0502020204030204" pitchFamily="34" charset="0"/>
              </a:rPr>
              <a:t>A “</a:t>
            </a:r>
            <a:r>
              <a:rPr lang="en-US" altLang="en-US" sz="3400" b="1" dirty="0" err="1">
                <a:solidFill>
                  <a:schemeClr val="tx1"/>
                </a:solidFill>
                <a:latin typeface="Calibri" panose="020F0502020204030204" pitchFamily="34" charset="0"/>
                <a:cs typeface="Calibri" panose="020F0502020204030204" pitchFamily="34" charset="0"/>
              </a:rPr>
              <a:t>Tragédia</a:t>
            </a:r>
            <a:r>
              <a:rPr lang="en-US" altLang="en-US" sz="3400" b="1" dirty="0">
                <a:solidFill>
                  <a:schemeClr val="tx1"/>
                </a:solidFill>
                <a:latin typeface="Calibri" panose="020F0502020204030204" pitchFamily="34" charset="0"/>
                <a:cs typeface="Calibri" panose="020F0502020204030204" pitchFamily="34" charset="0"/>
              </a:rPr>
              <a:t> dos </a:t>
            </a:r>
            <a:r>
              <a:rPr lang="en-US" altLang="en-US" sz="3400" b="1" dirty="0" err="1">
                <a:solidFill>
                  <a:schemeClr val="tx1"/>
                </a:solidFill>
                <a:latin typeface="Calibri" panose="020F0502020204030204" pitchFamily="34" charset="0"/>
                <a:cs typeface="Calibri" panose="020F0502020204030204" pitchFamily="34" charset="0"/>
              </a:rPr>
              <a:t>Comuns</a:t>
            </a:r>
            <a:r>
              <a:rPr lang="en-US" altLang="en-US" sz="3400" dirty="0">
                <a:solidFill>
                  <a:schemeClr val="tx1"/>
                </a:solidFill>
                <a:latin typeface="Calibri" panose="020F0502020204030204" pitchFamily="34" charset="0"/>
                <a:cs typeface="Calibri" panose="020F0502020204030204" pitchFamily="34" charset="0"/>
              </a:rPr>
              <a:t>” → A </a:t>
            </a:r>
            <a:r>
              <a:rPr lang="en-US" altLang="en-US" sz="3400" dirty="0" err="1">
                <a:solidFill>
                  <a:schemeClr val="tx1"/>
                </a:solidFill>
                <a:latin typeface="Calibri" panose="020F0502020204030204" pitchFamily="34" charset="0"/>
                <a:cs typeface="Calibri" panose="020F0502020204030204" pitchFamily="34" charset="0"/>
              </a:rPr>
              <a:t>utilização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em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excesso</a:t>
            </a:r>
            <a:r>
              <a:rPr lang="en-US" altLang="en-US" sz="3400" dirty="0">
                <a:solidFill>
                  <a:schemeClr val="tx1"/>
                </a:solidFill>
                <a:latin typeface="Calibri" panose="020F0502020204030204" pitchFamily="34" charset="0"/>
                <a:cs typeface="Calibri" panose="020F0502020204030204" pitchFamily="34" charset="0"/>
              </a:rPr>
              <a:t> por </a:t>
            </a:r>
            <a:r>
              <a:rPr lang="en-US" altLang="en-US" sz="3400" dirty="0" err="1">
                <a:solidFill>
                  <a:schemeClr val="tx1"/>
                </a:solidFill>
                <a:latin typeface="Calibri" panose="020F0502020204030204" pitchFamily="34" charset="0"/>
                <a:cs typeface="Calibri" panose="020F0502020204030204" pitchFamily="34" charset="0"/>
              </a:rPr>
              <a:t>parte</a:t>
            </a:r>
            <a:r>
              <a:rPr lang="en-US" altLang="en-US" sz="3400" dirty="0">
                <a:solidFill>
                  <a:schemeClr val="tx1"/>
                </a:solidFill>
                <a:latin typeface="Calibri" panose="020F0502020204030204" pitchFamily="34" charset="0"/>
                <a:cs typeface="Calibri" panose="020F0502020204030204" pitchFamily="34" charset="0"/>
              </a:rPr>
              <a:t> de </a:t>
            </a:r>
            <a:r>
              <a:rPr lang="en-US" altLang="en-US" sz="3400" dirty="0" err="1">
                <a:solidFill>
                  <a:schemeClr val="tx1"/>
                </a:solidFill>
                <a:latin typeface="Calibri" panose="020F0502020204030204" pitchFamily="34" charset="0"/>
                <a:cs typeface="Calibri" panose="020F0502020204030204" pitchFamily="34" charset="0"/>
              </a:rPr>
              <a:t>alguns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gera</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uma</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externalidade</a:t>
            </a:r>
            <a:r>
              <a:rPr lang="en-US" altLang="en-US" sz="3400" dirty="0">
                <a:solidFill>
                  <a:schemeClr val="tx1"/>
                </a:solidFill>
                <a:latin typeface="Calibri" panose="020F0502020204030204" pitchFamily="34" charset="0"/>
                <a:cs typeface="Calibri" panose="020F0502020204030204" pitchFamily="34" charset="0"/>
              </a:rPr>
              <a:t> para outros.</a:t>
            </a:r>
            <a:endParaRPr lang="pt-BR" sz="3400" dirty="0">
              <a:solidFill>
                <a:schemeClr val="tx1"/>
              </a:solidFill>
              <a:latin typeface="Calibri" panose="020F0502020204030204" pitchFamily="34" charset="0"/>
              <a:cs typeface="Calibri" panose="020F0502020204030204" pitchFamily="34" charset="0"/>
            </a:endParaRPr>
          </a:p>
          <a:p>
            <a:pPr lvl="1" algn="just">
              <a:spcBef>
                <a:spcPts val="600"/>
              </a:spcBef>
              <a:buClr>
                <a:schemeClr val="tx1"/>
              </a:buClr>
              <a:buSzPct val="101000"/>
              <a:buFont typeface="Arial" panose="020B0604020202020204" pitchFamily="34" charset="0"/>
              <a:buChar char="•"/>
            </a:pPr>
            <a:r>
              <a:rPr lang="pt-BR" sz="3400" dirty="0">
                <a:solidFill>
                  <a:schemeClr val="tx1"/>
                </a:solidFill>
                <a:latin typeface="Calibri" panose="020F0502020204030204" pitchFamily="34" charset="0"/>
                <a:cs typeface="Calibri" panose="020F0502020204030204" pitchFamily="34" charset="0"/>
              </a:rPr>
              <a:t>Garrett </a:t>
            </a:r>
            <a:r>
              <a:rPr lang="pt-BR" sz="3400" dirty="0" err="1">
                <a:solidFill>
                  <a:schemeClr val="tx1"/>
                </a:solidFill>
                <a:latin typeface="Calibri" panose="020F0502020204030204" pitchFamily="34" charset="0"/>
                <a:cs typeface="Calibri" panose="020F0502020204030204" pitchFamily="34" charset="0"/>
              </a:rPr>
              <a:t>Hardin</a:t>
            </a:r>
            <a:r>
              <a:rPr lang="pt-BR" sz="3400" dirty="0">
                <a:solidFill>
                  <a:schemeClr val="tx1"/>
                </a:solidFill>
                <a:latin typeface="Calibri" panose="020F0502020204030204" pitchFamily="34" charset="0"/>
                <a:cs typeface="Calibri" panose="020F0502020204030204" pitchFamily="34" charset="0"/>
              </a:rPr>
              <a:t> (1968).</a:t>
            </a:r>
            <a:endParaRPr lang="en-US" sz="3400" dirty="0">
              <a:solidFill>
                <a:schemeClr val="tx1"/>
              </a:solidFill>
              <a:latin typeface="Calibri" panose="020F0502020204030204" pitchFamily="34" charset="0"/>
              <a:cs typeface="Calibri" panose="020F0502020204030204" pitchFamily="34" charset="0"/>
            </a:endParaRPr>
          </a:p>
          <a:p>
            <a:pPr lvl="1" algn="just">
              <a:spcBef>
                <a:spcPts val="600"/>
              </a:spcBef>
              <a:buClr>
                <a:schemeClr val="tx1"/>
              </a:buClr>
              <a:buSzPct val="101000"/>
              <a:buFont typeface="Arial" panose="020B0604020202020204" pitchFamily="34" charset="0"/>
              <a:buChar char="•"/>
            </a:pPr>
            <a:r>
              <a:rPr lang="en-US" altLang="en-US" sz="3400" b="1" dirty="0" err="1">
                <a:solidFill>
                  <a:schemeClr val="tx1"/>
                </a:solidFill>
                <a:latin typeface="Calibri" panose="020F0502020204030204" pitchFamily="34" charset="0"/>
                <a:cs typeface="Calibri" panose="020F0502020204030204" pitchFamily="34" charset="0"/>
              </a:rPr>
              <a:t>Conclusão</a:t>
            </a:r>
            <a:r>
              <a:rPr lang="en-US" altLang="en-US" sz="3400" b="1" dirty="0">
                <a:solidFill>
                  <a:schemeClr val="tx1"/>
                </a:solidFill>
                <a:latin typeface="Calibri" panose="020F0502020204030204" pitchFamily="34" charset="0"/>
                <a:cs typeface="Calibri" panose="020F0502020204030204" pitchFamily="34" charset="0"/>
              </a:rPr>
              <a:t>:</a:t>
            </a:r>
            <a:r>
              <a:rPr lang="en-US" altLang="en-US" sz="3400" dirty="0">
                <a:solidFill>
                  <a:schemeClr val="tx1"/>
                </a:solidFill>
                <a:latin typeface="Calibri" panose="020F0502020204030204" pitchFamily="34" charset="0"/>
                <a:cs typeface="Calibri" panose="020F0502020204030204" pitchFamily="34" charset="0"/>
              </a:rPr>
              <a:t> a </a:t>
            </a:r>
            <a:r>
              <a:rPr lang="en-US" altLang="en-US" sz="3400" dirty="0" err="1">
                <a:solidFill>
                  <a:schemeClr val="tx1"/>
                </a:solidFill>
                <a:latin typeface="Calibri" panose="020F0502020204030204" pitchFamily="34" charset="0"/>
                <a:cs typeface="Calibri" panose="020F0502020204030204" pitchFamily="34" charset="0"/>
              </a:rPr>
              <a:t>importância</a:t>
            </a:r>
            <a:r>
              <a:rPr lang="en-US" altLang="en-US" sz="3400" dirty="0">
                <a:solidFill>
                  <a:schemeClr val="tx1"/>
                </a:solidFill>
                <a:latin typeface="Calibri" panose="020F0502020204030204" pitchFamily="34" charset="0"/>
                <a:cs typeface="Calibri" panose="020F0502020204030204" pitchFamily="34" charset="0"/>
              </a:rPr>
              <a:t> dos </a:t>
            </a:r>
            <a:r>
              <a:rPr lang="en-US" altLang="en-US" sz="3400" dirty="0" err="1">
                <a:solidFill>
                  <a:schemeClr val="tx1"/>
                </a:solidFill>
                <a:latin typeface="Calibri" panose="020F0502020204030204" pitchFamily="34" charset="0"/>
                <a:cs typeface="Calibri" panose="020F0502020204030204" pitchFamily="34" charset="0"/>
              </a:rPr>
              <a:t>direitos</a:t>
            </a:r>
            <a:r>
              <a:rPr lang="en-US" altLang="en-US" sz="3400" dirty="0">
                <a:solidFill>
                  <a:schemeClr val="tx1"/>
                </a:solidFill>
                <a:latin typeface="Calibri" panose="020F0502020204030204" pitchFamily="34" charset="0"/>
                <a:cs typeface="Calibri" panose="020F0502020204030204" pitchFamily="34" charset="0"/>
              </a:rPr>
              <a:t> de </a:t>
            </a:r>
            <a:r>
              <a:rPr lang="en-US" altLang="en-US" sz="3400" dirty="0" err="1">
                <a:solidFill>
                  <a:schemeClr val="tx1"/>
                </a:solidFill>
                <a:latin typeface="Calibri" panose="020F0502020204030204" pitchFamily="34" charset="0"/>
                <a:cs typeface="Calibri" panose="020F0502020204030204" pitchFamily="34" charset="0"/>
              </a:rPr>
              <a:t>propriedade</a:t>
            </a:r>
            <a:r>
              <a:rPr lang="en-US" altLang="en-US" sz="3400" dirty="0">
                <a:solidFill>
                  <a:schemeClr val="tx1"/>
                </a:solidFill>
                <a:latin typeface="Calibri" panose="020F0502020204030204" pitchFamily="34" charset="0"/>
                <a:cs typeface="Calibri" panose="020F0502020204030204" pitchFamily="34" charset="0"/>
              </a:rPr>
              <a:t>.</a:t>
            </a:r>
          </a:p>
          <a:p>
            <a:pPr marL="959212" lvl="1" indent="-571500" algn="just">
              <a:lnSpc>
                <a:spcPct val="55000"/>
              </a:lnSpc>
              <a:spcBef>
                <a:spcPts val="600"/>
              </a:spcBef>
              <a:buClr>
                <a:schemeClr val="tx1"/>
              </a:buClr>
              <a:buSzPct val="101000"/>
              <a:buFont typeface="Arial" panose="020B0604020202020204" pitchFamily="34" charset="0"/>
              <a:buChar char="•"/>
            </a:pPr>
            <a:endParaRPr lang="en-US" altLang="en-US" sz="1200" dirty="0">
              <a:solidFill>
                <a:schemeClr val="tx1"/>
              </a:solidFill>
              <a:latin typeface="Calibri" panose="020F0502020204030204" pitchFamily="34" charset="0"/>
              <a:cs typeface="Calibri" panose="020F0502020204030204" pitchFamily="34" charset="0"/>
            </a:endParaRPr>
          </a:p>
          <a:p>
            <a:pPr marL="1348312" lvl="2" indent="-571500" algn="just">
              <a:spcBef>
                <a:spcPts val="600"/>
              </a:spcBef>
              <a:buClr>
                <a:schemeClr val="tx1"/>
              </a:buClr>
              <a:buSzPct val="101000"/>
              <a:buFont typeface="Arial" panose="020B0604020202020204" pitchFamily="34" charset="0"/>
              <a:buChar char="•"/>
            </a:pPr>
            <a:r>
              <a:rPr lang="en-US" altLang="en-US" sz="3400" dirty="0">
                <a:solidFill>
                  <a:schemeClr val="tx1"/>
                </a:solidFill>
                <a:latin typeface="Calibri" panose="020F0502020204030204" pitchFamily="34" charset="0"/>
                <a:cs typeface="Calibri" panose="020F0502020204030204" pitchFamily="34" charset="0"/>
              </a:rPr>
              <a:t>O </a:t>
            </a:r>
            <a:r>
              <a:rPr lang="en-US" altLang="en-US" sz="3400" dirty="0" err="1">
                <a:solidFill>
                  <a:schemeClr val="tx1"/>
                </a:solidFill>
                <a:latin typeface="Calibri" panose="020F0502020204030204" pitchFamily="34" charset="0"/>
                <a:cs typeface="Calibri" panose="020F0502020204030204" pitchFamily="34" charset="0"/>
              </a:rPr>
              <a:t>mercado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falha</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na</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alocação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eficiente</a:t>
            </a:r>
            <a:r>
              <a:rPr lang="en-US" altLang="en-US" sz="3400" dirty="0">
                <a:solidFill>
                  <a:schemeClr val="tx1"/>
                </a:solidFill>
                <a:latin typeface="Calibri" panose="020F0502020204030204" pitchFamily="34" charset="0"/>
                <a:cs typeface="Calibri" panose="020F0502020204030204" pitchFamily="34" charset="0"/>
              </a:rPr>
              <a:t> dos </a:t>
            </a:r>
            <a:r>
              <a:rPr lang="en-US" altLang="en-US" sz="3400" dirty="0" err="1">
                <a:solidFill>
                  <a:schemeClr val="tx1"/>
                </a:solidFill>
                <a:latin typeface="Calibri" panose="020F0502020204030204" pitchFamily="34" charset="0"/>
                <a:cs typeface="Calibri" panose="020F0502020204030204" pitchFamily="34" charset="0"/>
              </a:rPr>
              <a:t>recursos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quando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direitos</a:t>
            </a:r>
            <a:r>
              <a:rPr lang="en-US" altLang="en-US" sz="3400" dirty="0">
                <a:solidFill>
                  <a:schemeClr val="tx1"/>
                </a:solidFill>
                <a:latin typeface="Calibri" panose="020F0502020204030204" pitchFamily="34" charset="0"/>
                <a:cs typeface="Calibri" panose="020F0502020204030204" pitchFamily="34" charset="0"/>
              </a:rPr>
              <a:t> de </a:t>
            </a:r>
            <a:r>
              <a:rPr lang="en-US" altLang="en-US" sz="3400" dirty="0" err="1">
                <a:solidFill>
                  <a:schemeClr val="tx1"/>
                </a:solidFill>
                <a:latin typeface="Calibri" panose="020F0502020204030204" pitchFamily="34" charset="0"/>
                <a:cs typeface="Calibri" panose="020F0502020204030204" pitchFamily="34" charset="0"/>
              </a:rPr>
              <a:t>propriedade</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não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estão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bem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definidos</a:t>
            </a:r>
            <a:r>
              <a:rPr lang="en-US" altLang="en-US" sz="3400" dirty="0">
                <a:solidFill>
                  <a:schemeClr val="tx1"/>
                </a:solidFill>
                <a:latin typeface="Calibri" panose="020F0502020204030204" pitchFamily="34" charset="0"/>
                <a:cs typeface="Calibri" panose="020F0502020204030204" pitchFamily="34" charset="0"/>
              </a:rPr>
              <a:t>.</a:t>
            </a:r>
          </a:p>
          <a:p>
            <a:pPr marL="1348312" lvl="2" indent="-571500" algn="just">
              <a:spcBef>
                <a:spcPts val="600"/>
              </a:spcBef>
              <a:buClr>
                <a:schemeClr val="tx1"/>
              </a:buClr>
              <a:buSzPct val="101000"/>
              <a:buFont typeface="Arial" panose="020B0604020202020204" pitchFamily="34" charset="0"/>
              <a:buChar char="•"/>
            </a:pPr>
            <a:r>
              <a:rPr lang="en-US" altLang="en-US" sz="3400" dirty="0" err="1">
                <a:solidFill>
                  <a:schemeClr val="tx1"/>
                </a:solidFill>
                <a:latin typeface="Calibri" panose="020F0502020204030204" pitchFamily="34" charset="0"/>
                <a:cs typeface="Calibri" panose="020F0502020204030204" pitchFamily="34" charset="0"/>
              </a:rPr>
              <a:t>Oportunidade</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neste</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caso</a:t>
            </a:r>
            <a:r>
              <a:rPr lang="en-US" altLang="en-US" sz="3400" dirty="0">
                <a:solidFill>
                  <a:schemeClr val="tx1"/>
                </a:solidFill>
                <a:latin typeface="Calibri" panose="020F0502020204030204" pitchFamily="34" charset="0"/>
                <a:cs typeface="Calibri" panose="020F0502020204030204" pitchFamily="34" charset="0"/>
              </a:rPr>
              <a:t>, para a </a:t>
            </a:r>
            <a:r>
              <a:rPr lang="en-US" altLang="en-US" sz="3400" dirty="0" err="1">
                <a:solidFill>
                  <a:schemeClr val="tx1"/>
                </a:solidFill>
                <a:latin typeface="Calibri" panose="020F0502020204030204" pitchFamily="34" charset="0"/>
                <a:cs typeface="Calibri" panose="020F0502020204030204" pitchFamily="34" charset="0"/>
              </a:rPr>
              <a:t>intervenção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governamental</a:t>
            </a:r>
            <a:r>
              <a:rPr lang="en-US" altLang="en-US" sz="3400" dirty="0">
                <a:solidFill>
                  <a:schemeClr val="tx1"/>
                </a:solidFill>
                <a:latin typeface="Calibri" panose="020F0502020204030204" pitchFamily="34" charset="0"/>
                <a:cs typeface="Calibri" panose="020F0502020204030204" pitchFamily="34" charset="0"/>
              </a:rPr>
              <a:t>.</a:t>
            </a:r>
          </a:p>
          <a:p>
            <a:pPr lvl="1" algn="just">
              <a:lnSpc>
                <a:spcPct val="55000"/>
              </a:lnSpc>
              <a:buClrTx/>
              <a:buSzPct val="90000"/>
              <a:buFont typeface="Arial" panose="020B0604020202020204" pitchFamily="34" charset="0"/>
              <a:buChar char="•"/>
            </a:pPr>
            <a:endParaRPr lang="en-US" alt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7851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anim calcmode="lin" valueType="num">
                                      <p:cBhvr additive="base">
                                        <p:cTn id="2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 calcmode="lin" valueType="num">
                                      <p:cBhvr additive="base">
                                        <p:cTn id="2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32BBA483-F172-462F-AC3E-37F95ACC2990}"/>
              </a:ext>
            </a:extLst>
          </p:cNvPr>
          <p:cNvSpPr/>
          <p:nvPr/>
        </p:nvSpPr>
        <p:spPr bwMode="auto">
          <a:xfrm>
            <a:off x="112542" y="2166420"/>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8A7E7A6F-5233-4E46-BA8F-FF258F640898}"/>
              </a:ext>
            </a:extLst>
          </p:cNvPr>
          <p:cNvSpPr>
            <a:spLocks noGrp="1" noChangeArrowheads="1"/>
          </p:cNvSpPr>
          <p:nvPr>
            <p:ph idx="1"/>
          </p:nvPr>
        </p:nvSpPr>
        <p:spPr bwMode="auto">
          <a:xfrm>
            <a:off x="361101" y="112902"/>
            <a:ext cx="11512029"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inherit"/>
              </a:rPr>
              <a:t>2) </a:t>
            </a:r>
            <a:r>
              <a:rPr lang="pt-BR" altLang="pt-BR" sz="2600" b="1" dirty="0">
                <a:solidFill>
                  <a:srgbClr val="333333"/>
                </a:solidFill>
                <a:latin typeface="inherit"/>
              </a:rPr>
              <a:t>FGV - Agente de Fiscalização (TCM SP)/Economia/2015</a:t>
            </a:r>
            <a:endParaRPr kumimoji="0" lang="pt-BR" altLang="pt-BR" sz="2600" b="1" i="0" u="none" strike="noStrike" cap="none" normalizeH="0" baseline="0" dirty="0">
              <a:ln>
                <a:noFill/>
              </a:ln>
              <a:solidFill>
                <a:schemeClr val="tx1"/>
              </a:solidFill>
              <a:effectLst/>
              <a:latin typeface="inheri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O uso das vias públicas pode produzir diversos problemas para a sociedade em termos de poluição, acidentes causados por velocidade excessiva ou veículos em péssimas condições e perda de tempo devido ao trânsito. Na Teoria Econômica esses são problemas: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 externalidades negativas, e a solução é a intervenção do Estado por meio da imposição de impostos, pedágios urbanos e regulamentação das condições do veículo para desestimular tais externalidades;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 elevado grau de rivalidade, e a solução é a implementação de pedágios urbanos como forma de diminuir o uso de automóveis e estimular o uso de transportes coletivos;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 mercados incompletos, visto que o Estado poderia implementar um mercado de </a:t>
            </a:r>
            <a:r>
              <a:rPr kumimoji="0" lang="pt-BR" altLang="pt-BR" sz="2600" b="0" i="0" u="none" strike="noStrike" cap="none" normalizeH="0" baseline="0" dirty="0" err="1">
                <a:ln>
                  <a:noFill/>
                </a:ln>
                <a:solidFill>
                  <a:schemeClr val="tx1"/>
                </a:solidFill>
                <a:effectLst/>
                <a:latin typeface="Arial" panose="020B0604020202020204" pitchFamily="34" charset="0"/>
              </a:rPr>
              <a:t>Lindhal</a:t>
            </a:r>
            <a:r>
              <a:rPr kumimoji="0" lang="pt-BR" altLang="pt-BR" sz="2600" b="0" i="0" u="none" strike="noStrike" cap="none" normalizeH="0" baseline="0" dirty="0">
                <a:ln>
                  <a:noFill/>
                </a:ln>
                <a:solidFill>
                  <a:schemeClr val="tx1"/>
                </a:solidFill>
                <a:effectLst/>
                <a:latin typeface="Arial" panose="020B0604020202020204" pitchFamily="34" charset="0"/>
              </a:rPr>
              <a:t> para cada um desses “problemas”, ou seja, quem desejar menos poluição, basta pagar uma contribuição, que é repassada pelo Estado para aqueles que optarem por deixar o veículo em suas residências;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34434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E54D15C-184E-46AF-A7C3-713ED319720A}"/>
              </a:ext>
            </a:extLst>
          </p:cNvPr>
          <p:cNvSpPr>
            <a:spLocks noGrp="1" noChangeArrowheads="1"/>
          </p:cNvSpPr>
          <p:nvPr>
            <p:ph idx="1"/>
          </p:nvPr>
        </p:nvSpPr>
        <p:spPr bwMode="auto">
          <a:xfrm>
            <a:off x="332965" y="98656"/>
            <a:ext cx="11512029"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startAt="4"/>
              <a:tabLst/>
            </a:pPr>
            <a:r>
              <a:rPr kumimoji="0" lang="pt-BR" altLang="pt-BR" sz="2600" b="0" i="0" u="none" strike="noStrike" cap="none" normalizeH="0" baseline="0" dirty="0">
                <a:ln>
                  <a:noFill/>
                </a:ln>
                <a:solidFill>
                  <a:schemeClr val="tx1"/>
                </a:solidFill>
                <a:effectLst/>
                <a:latin typeface="Arial" panose="020B0604020202020204" pitchFamily="34" charset="0"/>
              </a:rPr>
              <a:t>de falha de informação, e uma solução possível seria o gasto maior em propagandas públicas advertindo contra o surgimento de tais problemas;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startAt="4"/>
              <a:tabLst/>
            </a:pPr>
            <a:r>
              <a:rPr kumimoji="0" lang="pt-BR" altLang="pt-BR" sz="2600" b="0" i="0" u="none" strike="noStrike" cap="none" normalizeH="0" baseline="0" dirty="0">
                <a:ln>
                  <a:noFill/>
                </a:ln>
                <a:solidFill>
                  <a:schemeClr val="tx1"/>
                </a:solidFill>
                <a:effectLst/>
                <a:latin typeface="Arial" panose="020B0604020202020204" pitchFamily="34" charset="0"/>
              </a:rPr>
              <a:t>de interferência excessiva do governo na economia. Soluções possíveis passam pela privatização de todas as vias públicas, permitindo que o mercado se autorregule, o que minimizaria tais problemas, e maior punição no caso de mortes decorrentes de acidentes de trânsito.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87630937"/>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AFF2893C-74AC-49F7-923B-4308DD3EB91E}"/>
              </a:ext>
            </a:extLst>
          </p:cNvPr>
          <p:cNvSpPr/>
          <p:nvPr/>
        </p:nvSpPr>
        <p:spPr bwMode="auto">
          <a:xfrm>
            <a:off x="126610" y="2912007"/>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BBB84B09-6AAC-4B14-B603-493715A459F2}"/>
              </a:ext>
            </a:extLst>
          </p:cNvPr>
          <p:cNvSpPr>
            <a:spLocks noGrp="1" noChangeArrowheads="1"/>
          </p:cNvSpPr>
          <p:nvPr>
            <p:ph idx="1"/>
          </p:nvPr>
        </p:nvSpPr>
        <p:spPr bwMode="auto">
          <a:xfrm>
            <a:off x="375168" y="281391"/>
            <a:ext cx="114698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lvl="0" indent="0" algn="just">
              <a:spcBef>
                <a:spcPct val="0"/>
              </a:spcBef>
              <a:buClrTx/>
              <a:buSzTx/>
              <a:buNone/>
            </a:pPr>
            <a:r>
              <a:rPr kumimoji="0" lang="pt-BR" altLang="pt-BR" sz="2800" b="1" i="0" u="none" strike="noStrike" cap="none" normalizeH="0" baseline="0" dirty="0">
                <a:ln>
                  <a:noFill/>
                </a:ln>
                <a:solidFill>
                  <a:schemeClr val="tx1"/>
                </a:solidFill>
                <a:effectLst/>
                <a:latin typeface="inherit"/>
              </a:rPr>
              <a:t>3) </a:t>
            </a:r>
            <a:r>
              <a:rPr lang="pt-BR" altLang="pt-BR" sz="2800" b="1" dirty="0">
                <a:solidFill>
                  <a:srgbClr val="333333"/>
                </a:solidFill>
                <a:latin typeface="inherit"/>
              </a:rPr>
              <a:t>FGV - Auditor Fiscal de Tributos Estaduais (SEFIN RO)/2018</a:t>
            </a:r>
            <a:r>
              <a:rPr kumimoji="0" lang="pt-BR" altLang="pt-BR" sz="2800" b="1" i="0" u="none" strike="noStrike" cap="none" normalizeH="0" baseline="0" dirty="0">
                <a:ln>
                  <a:noFill/>
                </a:ln>
                <a:solidFill>
                  <a:schemeClr val="tx1"/>
                </a:solidFill>
                <a:effectLst/>
                <a:latin typeface="inherit"/>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rgbClr val="333333"/>
                </a:solidFill>
                <a:effectLst/>
                <a:latin typeface="Arial" panose="020B0604020202020204" pitchFamily="34" charset="0"/>
              </a:rPr>
              <a:t>Quando uma rua é inaugurada, ela pode ser considerada um bem público.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rgbClr val="333333"/>
                </a:solidFill>
                <a:effectLst/>
                <a:latin typeface="Arial" panose="020B0604020202020204" pitchFamily="34" charset="0"/>
              </a:rPr>
              <a:t>Com o trânsito em determinados horários, no entanto, ela deixa de ser um bem público, porque</a:t>
            </a:r>
            <a:endParaRPr kumimoji="0" lang="pt-BR" altLang="pt-BR" sz="28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perde a característica de não excludência.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o uso excessivo a torna um bem rival.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há a presença de transporte público e carros particulares.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gera poluição, incorrendo em externalidade negativa.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a existência de trânsito gera o mesmo efeito da implementação de um pedágio.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BF4EA7A8-45D2-40ED-A076-D58C02197821}"/>
              </a:ext>
            </a:extLst>
          </p:cNvPr>
          <p:cNvSpPr txBox="1"/>
          <p:nvPr/>
        </p:nvSpPr>
        <p:spPr>
          <a:xfrm>
            <a:off x="375168" y="5373858"/>
            <a:ext cx="10935257" cy="461665"/>
          </a:xfrm>
          <a:prstGeom prst="rect">
            <a:avLst/>
          </a:prstGeom>
          <a:noFill/>
          <a:ln>
            <a:solidFill>
              <a:schemeClr val="accent6">
                <a:lumMod val="50000"/>
              </a:schemeClr>
            </a:solidFill>
          </a:ln>
        </p:spPr>
        <p:txBody>
          <a:bodyPr wrap="square" rtlCol="0">
            <a:spAutoFit/>
          </a:bodyPr>
          <a:lstStyle/>
          <a:p>
            <a:pPr marL="342900" indent="-342900">
              <a:buFont typeface="Wingdings" panose="05000000000000000000" pitchFamily="2" charset="2"/>
              <a:buChar char="§"/>
            </a:pPr>
            <a:r>
              <a:rPr lang="pt-BR" dirty="0">
                <a:solidFill>
                  <a:schemeClr val="accent2">
                    <a:lumMod val="50000"/>
                  </a:schemeClr>
                </a:solidFill>
                <a:latin typeface="+mn-lt"/>
              </a:rPr>
              <a:t>Com a rua congestionada, para um carro entrar um deve sair (há rivalidade).</a:t>
            </a:r>
          </a:p>
        </p:txBody>
      </p:sp>
    </p:spTree>
    <p:extLst>
      <p:ext uri="{BB962C8B-B14F-4D97-AF65-F5344CB8AC3E}">
        <p14:creationId xmlns:p14="http://schemas.microsoft.com/office/powerpoint/2010/main" val="41286727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62691B04-847D-4B01-84F9-C96EDA3A830B}"/>
              </a:ext>
            </a:extLst>
          </p:cNvPr>
          <p:cNvSpPr/>
          <p:nvPr/>
        </p:nvSpPr>
        <p:spPr bwMode="auto">
          <a:xfrm>
            <a:off x="112542" y="4192166"/>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5152775F-0DC0-4203-A3B6-DACFA13F44DE}"/>
              </a:ext>
            </a:extLst>
          </p:cNvPr>
          <p:cNvSpPr>
            <a:spLocks noGrp="1" noChangeArrowheads="1"/>
          </p:cNvSpPr>
          <p:nvPr>
            <p:ph idx="1"/>
          </p:nvPr>
        </p:nvSpPr>
        <p:spPr bwMode="auto">
          <a:xfrm>
            <a:off x="403304" y="172280"/>
            <a:ext cx="11483895"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4) </a:t>
            </a:r>
            <a:r>
              <a:rPr lang="pt-BR" altLang="pt-BR" sz="2600" b="1" dirty="0">
                <a:solidFill>
                  <a:srgbClr val="333333"/>
                </a:solidFill>
                <a:latin typeface="inherit"/>
              </a:rPr>
              <a:t>FGV - Analista de Políticas Públicas e Gestão Governamental (CGM Niterói)/Gestão Governamental/2018</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Acerca do conceito de bens públicos, analise as afirmativas a seguir.</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1" i="0" u="none" strike="noStrike" cap="none" normalizeH="0" baseline="0" dirty="0">
                <a:ln>
                  <a:noFill/>
                </a:ln>
                <a:solidFill>
                  <a:srgbClr val="333333"/>
                </a:solidFill>
                <a:effectLst/>
                <a:latin typeface="Arial" panose="020B0604020202020204" pitchFamily="34" charset="0"/>
              </a:rPr>
              <a:t>I. </a:t>
            </a:r>
            <a:r>
              <a:rPr kumimoji="0" lang="pt-BR" altLang="pt-BR" sz="2600" b="0" i="0" u="none" strike="noStrike" cap="none" normalizeH="0" baseline="0" dirty="0">
                <a:ln>
                  <a:noFill/>
                </a:ln>
                <a:solidFill>
                  <a:srgbClr val="333333"/>
                </a:solidFill>
                <a:effectLst/>
                <a:latin typeface="Arial" panose="020B0604020202020204" pitchFamily="34" charset="0"/>
              </a:rPr>
              <a:t>O bem público é aquele não rival e não exclusivo, tal como uma praça ou parque.</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II</a:t>
            </a:r>
            <a:r>
              <a:rPr kumimoji="0" lang="pt-BR" altLang="pt-BR" sz="2600" b="0" i="0" u="none" strike="noStrike" cap="none" normalizeH="0" baseline="0" dirty="0">
                <a:ln>
                  <a:noFill/>
                </a:ln>
                <a:solidFill>
                  <a:srgbClr val="333333"/>
                </a:solidFill>
                <a:effectLst/>
                <a:latin typeface="Arial" panose="020B0604020202020204" pitchFamily="34" charset="0"/>
              </a:rPr>
              <a:t>. A característica de rivalidade dos bens semipúblicos favorece o surgimento dos </a:t>
            </a:r>
            <a:r>
              <a:rPr kumimoji="0" lang="pt-BR" altLang="pt-BR" sz="2600" b="0" i="1" u="none" strike="noStrike" cap="none" normalizeH="0" baseline="0" dirty="0" err="1">
                <a:ln>
                  <a:noFill/>
                </a:ln>
                <a:solidFill>
                  <a:srgbClr val="333333"/>
                </a:solidFill>
                <a:effectLst/>
                <a:latin typeface="Arial" panose="020B0604020202020204" pitchFamily="34" charset="0"/>
              </a:rPr>
              <a:t>free-riders</a:t>
            </a:r>
            <a:r>
              <a:rPr kumimoji="0" lang="pt-BR" altLang="pt-BR" sz="2600" b="0" i="0" u="none" strike="noStrike" cap="none" normalizeH="0" baseline="0" dirty="0">
                <a:ln>
                  <a:noFill/>
                </a:ln>
                <a:solidFill>
                  <a:srgbClr val="333333"/>
                </a:solidFill>
                <a:effectLst/>
                <a:latin typeface="Arial" panose="020B0604020202020204" pitchFamily="34" charset="0"/>
              </a:rPr>
              <a:t> (caronas).</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III.</a:t>
            </a:r>
            <a:r>
              <a:rPr kumimoji="0" lang="pt-BR" altLang="pt-BR" sz="2600" b="0" i="0" u="none" strike="noStrike" cap="none" normalizeH="0" baseline="0" dirty="0">
                <a:ln>
                  <a:noFill/>
                </a:ln>
                <a:solidFill>
                  <a:srgbClr val="333333"/>
                </a:solidFill>
                <a:effectLst/>
                <a:latin typeface="Arial" panose="020B0604020202020204" pitchFamily="34" charset="0"/>
              </a:rPr>
              <a:t> Os recursos naturais são exemplos de bens meritórios, já que dependem de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políticas públicas para a sua manutenção.</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Está </a:t>
            </a:r>
            <a:r>
              <a:rPr kumimoji="0" lang="pt-BR" altLang="pt-BR" sz="2600" b="1" i="0" u="none" strike="noStrike" cap="none" normalizeH="0" baseline="0" dirty="0">
                <a:ln>
                  <a:noFill/>
                </a:ln>
                <a:solidFill>
                  <a:srgbClr val="333333"/>
                </a:solidFill>
                <a:effectLst/>
                <a:latin typeface="Arial" panose="020B0604020202020204" pitchFamily="34" charset="0"/>
              </a:rPr>
              <a:t>correto</a:t>
            </a:r>
            <a:r>
              <a:rPr kumimoji="0" lang="pt-BR" altLang="pt-BR" sz="2600" b="0" i="0" u="none" strike="noStrike" cap="none" normalizeH="0" baseline="0" dirty="0">
                <a:ln>
                  <a:noFill/>
                </a:ln>
                <a:solidFill>
                  <a:srgbClr val="333333"/>
                </a:solidFill>
                <a:effectLst/>
                <a:latin typeface="Arial" panose="020B0604020202020204" pitchFamily="34" charset="0"/>
              </a:rPr>
              <a:t> o que se afirma em:</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II</a:t>
            </a:r>
            <a:r>
              <a:rPr kumimoji="0" lang="pt-BR" altLang="pt-BR" sz="2600" b="0" i="0" u="none" strike="noStrike" cap="none" normalizeH="0" baseline="0" dirty="0">
                <a:ln>
                  <a:noFill/>
                </a:ln>
                <a:solidFill>
                  <a:schemeClr val="tx1"/>
                </a:solidFill>
                <a:effectLst/>
                <a:latin typeface="Arial" panose="020B0604020202020204" pitchFamily="34" charset="0"/>
              </a:rPr>
              <a:t>,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III</a:t>
            </a:r>
            <a:r>
              <a:rPr kumimoji="0" lang="pt-BR" altLang="pt-BR" sz="2600" b="0" i="0" u="none" strike="noStrike" cap="none" normalizeH="0" baseline="0" dirty="0">
                <a:ln>
                  <a:noFill/>
                </a:ln>
                <a:solidFill>
                  <a:schemeClr val="tx1"/>
                </a:solidFill>
                <a:effectLst/>
                <a:latin typeface="Arial" panose="020B0604020202020204" pitchFamily="34" charset="0"/>
              </a:rPr>
              <a:t>,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II</a:t>
            </a:r>
            <a:r>
              <a:rPr kumimoji="0" lang="pt-BR" altLang="pt-BR" sz="2600" b="0" i="0" u="none" strike="noStrike" cap="none" normalizeH="0" baseline="0" dirty="0">
                <a:ln>
                  <a:noFill/>
                </a:ln>
                <a:solidFill>
                  <a:schemeClr val="tx1"/>
                </a:solidFill>
                <a:effectLst/>
                <a:latin typeface="Arial" panose="020B0604020202020204" pitchFamily="34" charset="0"/>
              </a:rPr>
              <a:t>, apenas.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I, II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III</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4847923B-1805-4EC9-AB99-37D1410555E1}"/>
              </a:ext>
            </a:extLst>
          </p:cNvPr>
          <p:cNvSpPr txBox="1"/>
          <p:nvPr/>
        </p:nvSpPr>
        <p:spPr>
          <a:xfrm>
            <a:off x="-70344" y="1406766"/>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6" name="CaixaDeTexto 5">
            <a:extLst>
              <a:ext uri="{FF2B5EF4-FFF2-40B4-BE49-F238E27FC236}">
                <a16:creationId xmlns:a16="http://schemas.microsoft.com/office/drawing/2014/main" id="{5A687DE0-3FC1-4B56-BE76-02AABD943413}"/>
              </a:ext>
            </a:extLst>
          </p:cNvPr>
          <p:cNvSpPr txBox="1"/>
          <p:nvPr/>
        </p:nvSpPr>
        <p:spPr>
          <a:xfrm>
            <a:off x="-44550" y="2206281"/>
            <a:ext cx="492369" cy="461665"/>
          </a:xfrm>
          <a:prstGeom prst="rect">
            <a:avLst/>
          </a:prstGeom>
          <a:noFill/>
        </p:spPr>
        <p:txBody>
          <a:bodyPr wrap="square" rtlCol="0">
            <a:spAutoFit/>
          </a:bodyPr>
          <a:lstStyle/>
          <a:p>
            <a:r>
              <a:rPr lang="pt-BR" b="1" dirty="0">
                <a:solidFill>
                  <a:schemeClr val="accent2">
                    <a:lumMod val="50000"/>
                  </a:schemeClr>
                </a:solidFill>
              </a:rPr>
              <a:t>F</a:t>
            </a:r>
          </a:p>
        </p:txBody>
      </p:sp>
      <p:sp>
        <p:nvSpPr>
          <p:cNvPr id="7" name="CaixaDeTexto 6">
            <a:extLst>
              <a:ext uri="{FF2B5EF4-FFF2-40B4-BE49-F238E27FC236}">
                <a16:creationId xmlns:a16="http://schemas.microsoft.com/office/drawing/2014/main" id="{512FA3FE-DAFB-4CCB-A1AB-E5EA09DFEADF}"/>
              </a:ext>
            </a:extLst>
          </p:cNvPr>
          <p:cNvSpPr txBox="1"/>
          <p:nvPr/>
        </p:nvSpPr>
        <p:spPr>
          <a:xfrm>
            <a:off x="2977660" y="4271891"/>
            <a:ext cx="8811036" cy="954107"/>
          </a:xfrm>
          <a:prstGeom prst="rect">
            <a:avLst/>
          </a:prstGeom>
          <a:noFill/>
          <a:ln>
            <a:solidFill>
              <a:schemeClr val="accent6">
                <a:lumMod val="50000"/>
              </a:schemeClr>
            </a:solidFill>
          </a:ln>
        </p:spPr>
        <p:txBody>
          <a:bodyPr wrap="square" rtlCol="0">
            <a:spAutoFit/>
          </a:bodyPr>
          <a:lstStyle/>
          <a:p>
            <a:pPr algn="just"/>
            <a:r>
              <a:rPr lang="pt-BR" sz="2800" dirty="0">
                <a:solidFill>
                  <a:schemeClr val="accent2">
                    <a:lumMod val="50000"/>
                  </a:schemeClr>
                </a:solidFill>
              </a:rPr>
              <a:t>Semipúblicos: bens ofertados pelo setor público e pelo setor privado. Logo, parte da oferta é excludente.</a:t>
            </a:r>
          </a:p>
        </p:txBody>
      </p:sp>
      <p:sp>
        <p:nvSpPr>
          <p:cNvPr id="8" name="CaixaDeTexto 7">
            <a:extLst>
              <a:ext uri="{FF2B5EF4-FFF2-40B4-BE49-F238E27FC236}">
                <a16:creationId xmlns:a16="http://schemas.microsoft.com/office/drawing/2014/main" id="{ECCCA2E6-6BEC-458E-9C60-8B9CB2B5D9A7}"/>
              </a:ext>
            </a:extLst>
          </p:cNvPr>
          <p:cNvSpPr txBox="1"/>
          <p:nvPr/>
        </p:nvSpPr>
        <p:spPr>
          <a:xfrm>
            <a:off x="-46897" y="2977658"/>
            <a:ext cx="492369" cy="461665"/>
          </a:xfrm>
          <a:prstGeom prst="rect">
            <a:avLst/>
          </a:prstGeom>
          <a:noFill/>
        </p:spPr>
        <p:txBody>
          <a:bodyPr wrap="square" rtlCol="0">
            <a:spAutoFit/>
          </a:bodyPr>
          <a:lstStyle/>
          <a:p>
            <a:r>
              <a:rPr lang="pt-BR" b="1" dirty="0">
                <a:solidFill>
                  <a:schemeClr val="accent2">
                    <a:lumMod val="50000"/>
                  </a:schemeClr>
                </a:solidFill>
              </a:rPr>
              <a:t>F</a:t>
            </a:r>
          </a:p>
        </p:txBody>
      </p:sp>
      <p:sp>
        <p:nvSpPr>
          <p:cNvPr id="9" name="CaixaDeTexto 8">
            <a:extLst>
              <a:ext uri="{FF2B5EF4-FFF2-40B4-BE49-F238E27FC236}">
                <a16:creationId xmlns:a16="http://schemas.microsoft.com/office/drawing/2014/main" id="{85E49321-CF47-4525-AA50-F81C61324A6C}"/>
              </a:ext>
            </a:extLst>
          </p:cNvPr>
          <p:cNvSpPr txBox="1"/>
          <p:nvPr/>
        </p:nvSpPr>
        <p:spPr>
          <a:xfrm>
            <a:off x="2989381" y="5310554"/>
            <a:ext cx="8811036" cy="1384995"/>
          </a:xfrm>
          <a:prstGeom prst="rect">
            <a:avLst/>
          </a:prstGeom>
          <a:noFill/>
          <a:ln>
            <a:solidFill>
              <a:schemeClr val="accent6">
                <a:lumMod val="50000"/>
              </a:schemeClr>
            </a:solidFill>
          </a:ln>
        </p:spPr>
        <p:txBody>
          <a:bodyPr wrap="square" rtlCol="0">
            <a:spAutoFit/>
          </a:bodyPr>
          <a:lstStyle/>
          <a:p>
            <a:pPr algn="just"/>
            <a:r>
              <a:rPr lang="pt-BR" sz="2800" dirty="0">
                <a:solidFill>
                  <a:schemeClr val="accent2">
                    <a:lumMod val="50000"/>
                  </a:schemeClr>
                </a:solidFill>
              </a:rPr>
              <a:t>Recursos Naturais: são rivais e não excludentes. Tendem a ser utilizados em excesso no caso de ausência de regulação (pode ser a atribuição de propriedade privada).</a:t>
            </a:r>
          </a:p>
        </p:txBody>
      </p:sp>
    </p:spTree>
    <p:extLst>
      <p:ext uri="{BB962C8B-B14F-4D97-AF65-F5344CB8AC3E}">
        <p14:creationId xmlns:p14="http://schemas.microsoft.com/office/powerpoint/2010/main" val="7220498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6" grpId="0"/>
      <p:bldP spid="7" grpId="0" animBg="1"/>
      <p:bldP spid="8"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E1341076-A629-4788-98D3-2629FBD140D1}"/>
              </a:ext>
            </a:extLst>
          </p:cNvPr>
          <p:cNvSpPr/>
          <p:nvPr/>
        </p:nvSpPr>
        <p:spPr bwMode="auto">
          <a:xfrm>
            <a:off x="168814" y="2419639"/>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BBD03386-52F1-4B48-A21A-1F25DD3353CC}"/>
              </a:ext>
            </a:extLst>
          </p:cNvPr>
          <p:cNvSpPr>
            <a:spLocks noGrp="1" noChangeArrowheads="1"/>
          </p:cNvSpPr>
          <p:nvPr>
            <p:ph idx="1"/>
          </p:nvPr>
        </p:nvSpPr>
        <p:spPr bwMode="auto">
          <a:xfrm>
            <a:off x="431440" y="210269"/>
            <a:ext cx="115683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2800" b="1" dirty="0">
                <a:solidFill>
                  <a:schemeClr val="tx1"/>
                </a:solidFill>
                <a:latin typeface="inherit"/>
              </a:rPr>
              <a:t>5) </a:t>
            </a:r>
            <a:r>
              <a:rPr lang="pt-BR" altLang="pt-BR" sz="2800" b="1" dirty="0">
                <a:solidFill>
                  <a:srgbClr val="333333"/>
                </a:solidFill>
                <a:latin typeface="inherit"/>
              </a:rPr>
              <a:t>FGV - Analista de Políticas Públicas e Gestão Governamental (CGM Niterói)/Gestão Governamental/2018</a:t>
            </a:r>
            <a:endParaRPr kumimoji="0" lang="pt-BR" altLang="pt-BR" sz="2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rgbClr val="333333"/>
                </a:solidFill>
                <a:effectLst/>
                <a:latin typeface="Arial" panose="020B0604020202020204" pitchFamily="34" charset="0"/>
              </a:rPr>
              <a:t>O ar que cada cidadão respira é um exemplo de bem</a:t>
            </a:r>
            <a:endParaRPr kumimoji="0" lang="pt-BR" altLang="pt-BR" sz="2800" b="0" i="0" u="none" strike="noStrike" cap="none" normalizeH="0" baseline="0" dirty="0">
              <a:ln>
                <a:noFill/>
              </a:ln>
              <a:solidFill>
                <a:schemeClr val="tx1"/>
              </a:solidFill>
              <a:effectLst/>
              <a:latin typeface="Arial" panose="020B0604020202020204" pitchFamily="34" charset="0"/>
            </a:endParaRP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privado, pois é passível de cobrança.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natural, pois aplica-se o fenômeno da Tragédia dos Comuns.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público, pois não é rival nem excludente.</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semipúblico, pois pode ser fornecido pelo setor privado.</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coletivo, pois pode ser restrito a um grupo.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525835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0600" y="-30136"/>
            <a:ext cx="10252358" cy="785813"/>
          </a:xfrm>
        </p:spPr>
        <p:txBody>
          <a:bodyPr/>
          <a:lstStyle/>
          <a:p>
            <a:pPr algn="ctr"/>
            <a:r>
              <a:rPr lang="pt-BR" dirty="0">
                <a:solidFill>
                  <a:schemeClr val="tx1"/>
                </a:solidFill>
              </a:rPr>
              <a:t>Finanças Públicas – Programação das aulas</a:t>
            </a:r>
          </a:p>
        </p:txBody>
      </p:sp>
      <p:sp>
        <p:nvSpPr>
          <p:cNvPr id="3" name="Espaço Reservado para Conteúdo 2"/>
          <p:cNvSpPr>
            <a:spLocks noGrp="1"/>
          </p:cNvSpPr>
          <p:nvPr>
            <p:ph idx="1"/>
          </p:nvPr>
        </p:nvSpPr>
        <p:spPr>
          <a:xfrm>
            <a:off x="168812" y="944490"/>
            <a:ext cx="11830930" cy="4883150"/>
          </a:xfrm>
        </p:spPr>
        <p:txBody>
          <a:bodyPr/>
          <a:lstStyle/>
          <a:p>
            <a:pPr algn="just">
              <a:spcBef>
                <a:spcPts val="0"/>
              </a:spcBef>
              <a:buClrTx/>
              <a:buFont typeface="Wingdings" panose="05000000000000000000" pitchFamily="2" charset="2"/>
              <a:buChar char="§"/>
            </a:pPr>
            <a:r>
              <a:rPr lang="pt-BR" b="1" dirty="0">
                <a:solidFill>
                  <a:schemeClr val="tx1"/>
                </a:solidFill>
              </a:rPr>
              <a:t>Aula 1</a:t>
            </a:r>
          </a:p>
          <a:p>
            <a:pPr lvl="1" algn="just">
              <a:spcBef>
                <a:spcPts val="0"/>
              </a:spcBef>
              <a:buClrTx/>
              <a:buFont typeface="Wingdings" panose="05000000000000000000" pitchFamily="2" charset="2"/>
              <a:buChar char="§"/>
            </a:pPr>
            <a:r>
              <a:rPr lang="pt-BR" dirty="0">
                <a:solidFill>
                  <a:schemeClr val="tx1"/>
                </a:solidFill>
              </a:rPr>
              <a:t>Tributação e Financiamento dos Gastos Públicos</a:t>
            </a:r>
          </a:p>
          <a:p>
            <a:pPr lvl="1" algn="just">
              <a:spcBef>
                <a:spcPts val="0"/>
              </a:spcBef>
              <a:buClrTx/>
              <a:buFont typeface="Wingdings" panose="05000000000000000000" pitchFamily="2" charset="2"/>
              <a:buChar char="§"/>
            </a:pPr>
            <a:r>
              <a:rPr lang="pt-BR" dirty="0">
                <a:solidFill>
                  <a:schemeClr val="tx1"/>
                </a:solidFill>
              </a:rPr>
              <a:t>Dívida Pública e Déficit Público</a:t>
            </a:r>
          </a:p>
          <a:p>
            <a:pPr lvl="1" algn="just">
              <a:spcBef>
                <a:spcPts val="0"/>
              </a:spcBef>
              <a:buClrTx/>
              <a:buFont typeface="Wingdings" panose="05000000000000000000" pitchFamily="2" charset="2"/>
              <a:buChar char="§"/>
            </a:pPr>
            <a:r>
              <a:rPr lang="pt-BR" dirty="0">
                <a:solidFill>
                  <a:schemeClr val="tx1"/>
                </a:solidFill>
              </a:rPr>
              <a:t>Bem Estar e Funções do Governo</a:t>
            </a:r>
          </a:p>
          <a:p>
            <a:pPr lvl="1" algn="just">
              <a:spcBef>
                <a:spcPts val="0"/>
              </a:spcBef>
              <a:buClrTx/>
              <a:buFont typeface="Wingdings" panose="05000000000000000000" pitchFamily="2" charset="2"/>
              <a:buChar char="§"/>
            </a:pPr>
            <a:endParaRPr lang="pt-BR" sz="800" dirty="0">
              <a:solidFill>
                <a:schemeClr val="tx1"/>
              </a:solidFill>
            </a:endParaRPr>
          </a:p>
          <a:p>
            <a:pPr algn="just">
              <a:spcBef>
                <a:spcPts val="0"/>
              </a:spcBef>
              <a:buClrTx/>
              <a:buFont typeface="Wingdings" panose="05000000000000000000" pitchFamily="2" charset="2"/>
              <a:buChar char="§"/>
            </a:pPr>
            <a:r>
              <a:rPr lang="pt-BR" b="1" dirty="0">
                <a:solidFill>
                  <a:schemeClr val="tx1"/>
                </a:solidFill>
              </a:rPr>
              <a:t>Aula 2</a:t>
            </a:r>
          </a:p>
          <a:p>
            <a:pPr lvl="1" algn="just">
              <a:spcBef>
                <a:spcPts val="0"/>
              </a:spcBef>
              <a:buClrTx/>
              <a:buFont typeface="Wingdings" panose="05000000000000000000" pitchFamily="2" charset="2"/>
              <a:buChar char="§"/>
            </a:pPr>
            <a:r>
              <a:rPr lang="pt-BR" dirty="0">
                <a:solidFill>
                  <a:schemeClr val="tx1"/>
                </a:solidFill>
              </a:rPr>
              <a:t>Evolução das Contas Públicas no Brasil</a:t>
            </a:r>
          </a:p>
          <a:p>
            <a:pPr lvl="1" algn="just">
              <a:spcBef>
                <a:spcPts val="0"/>
              </a:spcBef>
              <a:buClrTx/>
              <a:buFont typeface="Wingdings" panose="05000000000000000000" pitchFamily="2" charset="2"/>
              <a:buChar char="§"/>
            </a:pPr>
            <a:r>
              <a:rPr lang="pt-BR" dirty="0">
                <a:solidFill>
                  <a:schemeClr val="tx1"/>
                </a:solidFill>
              </a:rPr>
              <a:t>Falhas de Mercado</a:t>
            </a:r>
          </a:p>
          <a:p>
            <a:pPr lvl="1" algn="just">
              <a:spcBef>
                <a:spcPts val="0"/>
              </a:spcBef>
              <a:buClrTx/>
              <a:buFont typeface="Wingdings" panose="05000000000000000000" pitchFamily="2" charset="2"/>
              <a:buChar char="§"/>
            </a:pPr>
            <a:r>
              <a:rPr lang="pt-BR" dirty="0">
                <a:solidFill>
                  <a:schemeClr val="tx1"/>
                </a:solidFill>
              </a:rPr>
              <a:t>Federalismo Fiscal</a:t>
            </a:r>
          </a:p>
          <a:p>
            <a:pPr lvl="1" algn="just">
              <a:spcBef>
                <a:spcPts val="0"/>
              </a:spcBef>
              <a:buClrTx/>
              <a:buFont typeface="Wingdings" panose="05000000000000000000" pitchFamily="2" charset="2"/>
              <a:buChar char="§"/>
            </a:pPr>
            <a:r>
              <a:rPr lang="pt-BR" dirty="0">
                <a:solidFill>
                  <a:schemeClr val="tx1"/>
                </a:solidFill>
              </a:rPr>
              <a:t>Parceria Público-Privada</a:t>
            </a:r>
          </a:p>
          <a:p>
            <a:pPr lvl="1" algn="just">
              <a:spcBef>
                <a:spcPts val="0"/>
              </a:spcBef>
              <a:buClrTx/>
              <a:buFont typeface="Wingdings" panose="05000000000000000000" pitchFamily="2" charset="2"/>
              <a:buChar char="§"/>
            </a:pPr>
            <a:endParaRPr lang="pt-BR" sz="800" dirty="0">
              <a:solidFill>
                <a:schemeClr val="tx1"/>
              </a:solidFill>
            </a:endParaRPr>
          </a:p>
          <a:p>
            <a:pPr algn="just">
              <a:spcBef>
                <a:spcPts val="0"/>
              </a:spcBef>
              <a:buClrTx/>
              <a:buFont typeface="Wingdings" panose="05000000000000000000" pitchFamily="2" charset="2"/>
              <a:buChar char="§"/>
            </a:pPr>
            <a:endParaRPr lang="pt-BR" dirty="0">
              <a:solidFill>
                <a:schemeClr val="tx1"/>
              </a:solidFill>
            </a:endParaRPr>
          </a:p>
        </p:txBody>
      </p:sp>
    </p:spTree>
    <p:extLst>
      <p:ext uri="{BB962C8B-B14F-4D97-AF65-F5344CB8AC3E}">
        <p14:creationId xmlns:p14="http://schemas.microsoft.com/office/powerpoint/2010/main" val="9217002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595A194-EFC4-4612-945A-765E2FD17F39}"/>
              </a:ext>
            </a:extLst>
          </p:cNvPr>
          <p:cNvSpPr>
            <a:spLocks noGrp="1" noChangeArrowheads="1"/>
          </p:cNvSpPr>
          <p:nvPr>
            <p:ph idx="1"/>
          </p:nvPr>
        </p:nvSpPr>
        <p:spPr bwMode="auto">
          <a:xfrm>
            <a:off x="445508" y="200413"/>
            <a:ext cx="11284222"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6) </a:t>
            </a:r>
            <a:r>
              <a:rPr lang="pt-BR" altLang="pt-BR" sz="2600" b="1" dirty="0">
                <a:solidFill>
                  <a:srgbClr val="333333"/>
                </a:solidFill>
                <a:latin typeface="inherit"/>
              </a:rPr>
              <a:t>FGV - Técnico de Nível Superior (</a:t>
            </a:r>
            <a:r>
              <a:rPr lang="pt-BR" altLang="pt-BR" sz="2600" b="1" dirty="0" err="1">
                <a:solidFill>
                  <a:srgbClr val="333333"/>
                </a:solidFill>
                <a:latin typeface="inherit"/>
              </a:rPr>
              <a:t>Pref</a:t>
            </a:r>
            <a:r>
              <a:rPr lang="pt-BR" altLang="pt-BR" sz="2600" b="1" dirty="0">
                <a:solidFill>
                  <a:srgbClr val="333333"/>
                </a:solidFill>
                <a:latin typeface="inherit"/>
              </a:rPr>
              <a:t> Salvador)/Suporte Administrativo/ Engenharia Ambiental/2017</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Dentro da teoria microeconômica falhas de mercado estão presentes e esse não pode atuar livremente quando certos pressupostos sobre formação de preço, condições de custo e barreiras de entrada não são atendidos.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 qualidade ambiental é um bem público e por isso gera falha de mercado, uma vez que a derivação convencional da demanda não é mais viável.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Com relação ao conceito de bem público no escopo da economia ambiental, analise as afirmativas a seguir.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a:t>
            </a:r>
            <a:r>
              <a:rPr kumimoji="0" lang="pt-BR" altLang="pt-BR" sz="2600" b="0" i="0" u="none" strike="noStrike" cap="none" normalizeH="0" baseline="0" dirty="0">
                <a:ln>
                  <a:noFill/>
                </a:ln>
                <a:solidFill>
                  <a:srgbClr val="333333"/>
                </a:solidFill>
                <a:effectLst/>
                <a:latin typeface="Arial" panose="020B0604020202020204" pitchFamily="34" charset="0"/>
              </a:rPr>
              <a:t>. Bem público se distingue do bem privado pelo fato de ser fornecido, respectivamente, por entidades públicas e privadas.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II</a:t>
            </a:r>
            <a:r>
              <a:rPr kumimoji="0" lang="pt-BR" altLang="pt-BR" sz="2600" b="0" i="0" u="none" strike="noStrike" cap="none" normalizeH="0" baseline="0" dirty="0">
                <a:ln>
                  <a:noFill/>
                </a:ln>
                <a:solidFill>
                  <a:srgbClr val="333333"/>
                </a:solidFill>
                <a:effectLst/>
                <a:latin typeface="Arial" panose="020B0604020202020204" pitchFamily="34" charset="0"/>
              </a:rPr>
              <a:t>. Bem público é aquele que possui as características de não rival no consumo e de ser não excludente (ou não exclusivo).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III</a:t>
            </a:r>
            <a:r>
              <a:rPr kumimoji="0" lang="pt-BR" altLang="pt-BR" sz="2600" b="0" i="0" u="none" strike="noStrike" cap="none" normalizeH="0" baseline="0" dirty="0">
                <a:ln>
                  <a:noFill/>
                </a:ln>
                <a:solidFill>
                  <a:srgbClr val="333333"/>
                </a:solidFill>
                <a:effectLst/>
                <a:latin typeface="Arial" panose="020B0604020202020204" pitchFamily="34" charset="0"/>
              </a:rPr>
              <a:t>. A qualidade do ar em uma cidade é um bem público, na medida em que o benefício dessa condição é de todos os indivíduos.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8" name="CaixaDeTexto 7">
            <a:extLst>
              <a:ext uri="{FF2B5EF4-FFF2-40B4-BE49-F238E27FC236}">
                <a16:creationId xmlns:a16="http://schemas.microsoft.com/office/drawing/2014/main" id="{65B5512F-0AB2-4C86-AD4D-52A87BBCE38D}"/>
              </a:ext>
            </a:extLst>
          </p:cNvPr>
          <p:cNvSpPr txBox="1"/>
          <p:nvPr/>
        </p:nvSpPr>
        <p:spPr>
          <a:xfrm>
            <a:off x="-28144" y="5401993"/>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9" name="CaixaDeTexto 8">
            <a:extLst>
              <a:ext uri="{FF2B5EF4-FFF2-40B4-BE49-F238E27FC236}">
                <a16:creationId xmlns:a16="http://schemas.microsoft.com/office/drawing/2014/main" id="{2C1EA3D0-9506-4865-902F-AFF48816C770}"/>
              </a:ext>
            </a:extLst>
          </p:cNvPr>
          <p:cNvSpPr txBox="1"/>
          <p:nvPr/>
        </p:nvSpPr>
        <p:spPr>
          <a:xfrm>
            <a:off x="-30482" y="3795931"/>
            <a:ext cx="492369" cy="461665"/>
          </a:xfrm>
          <a:prstGeom prst="rect">
            <a:avLst/>
          </a:prstGeom>
          <a:noFill/>
        </p:spPr>
        <p:txBody>
          <a:bodyPr wrap="square" rtlCol="0">
            <a:spAutoFit/>
          </a:bodyPr>
          <a:lstStyle/>
          <a:p>
            <a:r>
              <a:rPr lang="pt-BR" b="1" dirty="0">
                <a:solidFill>
                  <a:schemeClr val="accent2">
                    <a:lumMod val="50000"/>
                  </a:schemeClr>
                </a:solidFill>
              </a:rPr>
              <a:t>F</a:t>
            </a:r>
          </a:p>
        </p:txBody>
      </p:sp>
      <p:sp>
        <p:nvSpPr>
          <p:cNvPr id="11" name="CaixaDeTexto 10">
            <a:extLst>
              <a:ext uri="{FF2B5EF4-FFF2-40B4-BE49-F238E27FC236}">
                <a16:creationId xmlns:a16="http://schemas.microsoft.com/office/drawing/2014/main" id="{98C3FD75-9602-4B64-A181-A6E95AC755F2}"/>
              </a:ext>
            </a:extLst>
          </p:cNvPr>
          <p:cNvSpPr txBox="1"/>
          <p:nvPr/>
        </p:nvSpPr>
        <p:spPr>
          <a:xfrm>
            <a:off x="-44554" y="4597790"/>
            <a:ext cx="492369" cy="461665"/>
          </a:xfrm>
          <a:prstGeom prst="rect">
            <a:avLst/>
          </a:prstGeom>
          <a:noFill/>
        </p:spPr>
        <p:txBody>
          <a:bodyPr wrap="square" rtlCol="0">
            <a:spAutoFit/>
          </a:bodyPr>
          <a:lstStyle/>
          <a:p>
            <a:r>
              <a:rPr lang="pt-BR" b="1" dirty="0">
                <a:solidFill>
                  <a:schemeClr val="accent2">
                    <a:lumMod val="50000"/>
                  </a:schemeClr>
                </a:solidFill>
              </a:rPr>
              <a:t>V</a:t>
            </a:r>
          </a:p>
        </p:txBody>
      </p:sp>
    </p:spTree>
    <p:extLst>
      <p:ext uri="{BB962C8B-B14F-4D97-AF65-F5344CB8AC3E}">
        <p14:creationId xmlns:p14="http://schemas.microsoft.com/office/powerpoint/2010/main" val="12286681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DFC21B9F-92B3-4278-ADFE-E70DF089828B}"/>
              </a:ext>
            </a:extLst>
          </p:cNvPr>
          <p:cNvSpPr/>
          <p:nvPr/>
        </p:nvSpPr>
        <p:spPr bwMode="auto">
          <a:xfrm>
            <a:off x="168814" y="2419639"/>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9D765919-1083-4C5F-AB61-5905519A4148}"/>
              </a:ext>
            </a:extLst>
          </p:cNvPr>
          <p:cNvSpPr>
            <a:spLocks noGrp="1" noChangeArrowheads="1"/>
          </p:cNvSpPr>
          <p:nvPr>
            <p:ph idx="1"/>
          </p:nvPr>
        </p:nvSpPr>
        <p:spPr bwMode="auto">
          <a:xfrm>
            <a:off x="445508" y="14248"/>
            <a:ext cx="11284222" cy="3293209"/>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 </a:t>
            </a: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estiver correta.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as afirmativas </a:t>
            </a: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as afirmativas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94199"/>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7E20BEAB-B3C6-460D-9275-1F2CB9BF75B9}"/>
              </a:ext>
            </a:extLst>
          </p:cNvPr>
          <p:cNvSpPr/>
          <p:nvPr/>
        </p:nvSpPr>
        <p:spPr bwMode="auto">
          <a:xfrm>
            <a:off x="56271" y="4206234"/>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42D3D531-2B82-4748-9FCB-9728FB187E7B}"/>
              </a:ext>
            </a:extLst>
          </p:cNvPr>
          <p:cNvSpPr>
            <a:spLocks noGrp="1" noChangeArrowheads="1"/>
          </p:cNvSpPr>
          <p:nvPr>
            <p:ph idx="1"/>
          </p:nvPr>
        </p:nvSpPr>
        <p:spPr bwMode="auto">
          <a:xfrm>
            <a:off x="318901" y="192562"/>
            <a:ext cx="116105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inherit"/>
              </a:rPr>
              <a:t> 7) </a:t>
            </a:r>
            <a:r>
              <a:rPr lang="pt-BR" altLang="pt-BR" sz="2600" b="1" dirty="0">
                <a:solidFill>
                  <a:schemeClr val="tx1"/>
                </a:solidFill>
                <a:latin typeface="inherit"/>
              </a:rPr>
              <a:t>FGV - Auditor Fiscal Tributário da Receita Municipal (Cuiabá)/2016</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Considere as duas situações a seguir:</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Situação 1: um consumidor vai a um supermercado e compra um refrigerante por um determinado preço. O produto é prontamente substituído por outro do estoque.</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Situação 2: um parque público é inaugurado, mas, em pouco tempo, fica sujo devido à falta de limpeza e de fiscalização por parte do ente público.</a:t>
            </a:r>
            <a:br>
              <a:rPr kumimoji="0" lang="pt-BR" altLang="pt-BR" sz="2600" b="0" i="0" u="none" strike="noStrike" cap="none" normalizeH="0" baseline="0" dirty="0">
                <a:ln>
                  <a:noFill/>
                </a:ln>
                <a:solidFill>
                  <a:schemeClr val="tx1"/>
                </a:solidFill>
                <a:effectLst/>
                <a:latin typeface="Arial" panose="020B0604020202020204" pitchFamily="34" charset="0"/>
              </a:rPr>
            </a:br>
            <a:r>
              <a:rPr kumimoji="0" lang="pt-BR" altLang="pt-BR" sz="2600" b="0" i="0" u="none" strike="noStrike" cap="none" normalizeH="0" baseline="0" dirty="0">
                <a:ln>
                  <a:noFill/>
                </a:ln>
                <a:solidFill>
                  <a:schemeClr val="tx1"/>
                </a:solidFill>
                <a:effectLst/>
                <a:latin typeface="Arial" panose="020B0604020202020204" pitchFamily="34" charset="0"/>
              </a:rPr>
              <a:t>As situações 1 e 2 descrevem, respectivamente, casos de bens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excludentes e públicos.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rivais e excludentes.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privados e públicos.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privados e rivais.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privados nos dois casos.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1E66B110-3E8F-46E5-852C-673B13E0720A}"/>
              </a:ext>
            </a:extLst>
          </p:cNvPr>
          <p:cNvSpPr txBox="1"/>
          <p:nvPr/>
        </p:nvSpPr>
        <p:spPr>
          <a:xfrm>
            <a:off x="196948" y="5773886"/>
            <a:ext cx="3291840" cy="461665"/>
          </a:xfrm>
          <a:prstGeom prst="rect">
            <a:avLst/>
          </a:prstGeom>
          <a:noFill/>
          <a:ln>
            <a:solidFill>
              <a:schemeClr val="accent6">
                <a:lumMod val="75000"/>
              </a:schemeClr>
            </a:solidFill>
          </a:ln>
        </p:spPr>
        <p:txBody>
          <a:bodyPr wrap="square" rtlCol="0">
            <a:spAutoFit/>
          </a:bodyPr>
          <a:lstStyle/>
          <a:p>
            <a:r>
              <a:rPr lang="pt-BR" b="1" dirty="0">
                <a:solidFill>
                  <a:schemeClr val="accent2">
                    <a:lumMod val="50000"/>
                  </a:schemeClr>
                </a:solidFill>
              </a:rPr>
              <a:t>O gabarito inicial era D</a:t>
            </a:r>
          </a:p>
        </p:txBody>
      </p:sp>
    </p:spTree>
    <p:extLst>
      <p:ext uri="{BB962C8B-B14F-4D97-AF65-F5344CB8AC3E}">
        <p14:creationId xmlns:p14="http://schemas.microsoft.com/office/powerpoint/2010/main" val="35383022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72C61D79-D0AA-4EC0-9123-FF19D255781A}"/>
              </a:ext>
            </a:extLst>
          </p:cNvPr>
          <p:cNvSpPr/>
          <p:nvPr/>
        </p:nvSpPr>
        <p:spPr bwMode="auto">
          <a:xfrm>
            <a:off x="168814" y="1561510"/>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3FC6CBEB-7DCF-4206-B8E5-3BBB383746A5}"/>
              </a:ext>
            </a:extLst>
          </p:cNvPr>
          <p:cNvSpPr>
            <a:spLocks noGrp="1" noChangeArrowheads="1"/>
          </p:cNvSpPr>
          <p:nvPr>
            <p:ph idx="1"/>
          </p:nvPr>
        </p:nvSpPr>
        <p:spPr bwMode="auto">
          <a:xfrm>
            <a:off x="417375" y="250390"/>
            <a:ext cx="11413554"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1" i="0" u="none" strike="noStrike" cap="none" normalizeH="0" baseline="0" dirty="0">
                <a:ln>
                  <a:noFill/>
                </a:ln>
                <a:solidFill>
                  <a:schemeClr val="tx1"/>
                </a:solidFill>
                <a:effectLst/>
                <a:latin typeface="inherit"/>
              </a:rPr>
              <a:t>8) </a:t>
            </a:r>
            <a:r>
              <a:rPr lang="pt-BR" altLang="pt-BR" sz="2700" b="1" dirty="0">
                <a:solidFill>
                  <a:srgbClr val="333333"/>
                </a:solidFill>
                <a:latin typeface="inherit"/>
              </a:rPr>
              <a:t>FGV - Analista Judiciário (TJ RO)/Economista/2015</a:t>
            </a:r>
            <a:endParaRPr kumimoji="0" lang="pt-BR" altLang="pt-BR" sz="27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rgbClr val="333333"/>
                </a:solidFill>
                <a:effectLst/>
                <a:latin typeface="Arial" panose="020B0604020202020204" pitchFamily="34" charset="0"/>
              </a:rPr>
              <a:t>Serviços de saúde podem ser considerados um exemplo de bens “semipúblicos”, pois: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mesmo atendendo ao princípio da exclusão, geram externalidades positivas para toda a população;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podem acabar sendo exauridos totalmente pelo setor privado, como estipulado pelo Teorema de Coase;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podem ser providos pelo setor público, atendendo ao princípio da </a:t>
            </a:r>
            <a:r>
              <a:rPr kumimoji="0" lang="pt-BR" altLang="pt-BR" sz="2700" b="0" i="0" u="none" strike="noStrike" cap="none" normalizeH="0" baseline="0" dirty="0" err="1">
                <a:ln>
                  <a:noFill/>
                </a:ln>
                <a:solidFill>
                  <a:schemeClr val="tx1"/>
                </a:solidFill>
                <a:effectLst/>
                <a:latin typeface="Arial" panose="020B0604020202020204" pitchFamily="34" charset="0"/>
              </a:rPr>
              <a:t>exclusibilidade</a:t>
            </a:r>
            <a:r>
              <a:rPr kumimoji="0" lang="pt-BR" altLang="pt-BR" sz="27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são bens rivais, o que permite a provisão pelo setor privado;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há a necessidade de regulação pelo setor público, exigindo qualidade na provisão à população.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7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568731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E29C9C32-8546-4477-9716-BBD29C6D52D3}"/>
              </a:ext>
            </a:extLst>
          </p:cNvPr>
          <p:cNvSpPr/>
          <p:nvPr/>
        </p:nvSpPr>
        <p:spPr bwMode="auto">
          <a:xfrm>
            <a:off x="168814" y="4712673"/>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0DFE3B34-C883-4C17-A63D-23D6A51916F3}"/>
              </a:ext>
            </a:extLst>
          </p:cNvPr>
          <p:cNvSpPr>
            <a:spLocks noGrp="1" noChangeArrowheads="1"/>
          </p:cNvSpPr>
          <p:nvPr>
            <p:ph idx="1"/>
          </p:nvPr>
        </p:nvSpPr>
        <p:spPr bwMode="auto">
          <a:xfrm>
            <a:off x="445508" y="283494"/>
            <a:ext cx="11343216"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9) </a:t>
            </a:r>
            <a:r>
              <a:rPr lang="pt-BR" altLang="pt-BR" sz="2600" b="1" dirty="0">
                <a:solidFill>
                  <a:srgbClr val="333333"/>
                </a:solidFill>
                <a:latin typeface="inherit"/>
              </a:rPr>
              <a:t>FGV - Economista (SUDENE)/2013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 vias públicas ao serem construídas e antes de serem inauguradas, são consideradas bens públicos. Com o crescente tráfego intenso de veículos, elas passaram a apresentar um grau de rivalidade crescente. Em razão disso, muitas cidades passaram a cobrar pedágio urbano como forma de solucionar tal problema.</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 esse respeito, leia o fragmento a seguir.</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1" u="none" strike="noStrike" cap="none" normalizeH="0" baseline="0" dirty="0">
                <a:ln>
                  <a:noFill/>
                </a:ln>
                <a:solidFill>
                  <a:srgbClr val="333333"/>
                </a:solidFill>
                <a:effectLst/>
                <a:latin typeface="Arial" panose="020B0604020202020204" pitchFamily="34" charset="0"/>
              </a:rPr>
              <a:t>Esse problema pode ser denominado de _____ e a solução imposta pelo pedágio urbano, torna a via púbica um bem _____.</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 a alternativa cujos itens completam corretamente as lacunas.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congestionamento – não‐excludente.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congestionamento – excludente.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tragédia dos comuns – excludente.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externalidade – não‐excludente.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externalidade – excludente.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0954F5FA-E7D8-4774-9EF7-4B27D1DED29D}"/>
              </a:ext>
            </a:extLst>
          </p:cNvPr>
          <p:cNvSpPr txBox="1"/>
          <p:nvPr/>
        </p:nvSpPr>
        <p:spPr>
          <a:xfrm>
            <a:off x="6096000" y="4783013"/>
            <a:ext cx="2851052" cy="461665"/>
          </a:xfrm>
          <a:prstGeom prst="rect">
            <a:avLst/>
          </a:prstGeom>
          <a:noFill/>
          <a:ln>
            <a:solidFill>
              <a:schemeClr val="accent6">
                <a:lumMod val="75000"/>
              </a:schemeClr>
            </a:solidFill>
          </a:ln>
        </p:spPr>
        <p:txBody>
          <a:bodyPr wrap="square" rtlCol="0">
            <a:spAutoFit/>
          </a:bodyPr>
          <a:lstStyle/>
          <a:p>
            <a:r>
              <a:rPr lang="pt-BR" b="1" dirty="0">
                <a:solidFill>
                  <a:schemeClr val="accent2">
                    <a:lumMod val="50000"/>
                  </a:schemeClr>
                </a:solidFill>
              </a:rPr>
              <a:t>Não pagou, não usa.</a:t>
            </a:r>
          </a:p>
        </p:txBody>
      </p:sp>
    </p:spTree>
    <p:extLst>
      <p:ext uri="{BB962C8B-B14F-4D97-AF65-F5344CB8AC3E}">
        <p14:creationId xmlns:p14="http://schemas.microsoft.com/office/powerpoint/2010/main" val="26011510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63666F2D-20F6-49AC-AE64-6A6613CEB1BF}"/>
              </a:ext>
            </a:extLst>
          </p:cNvPr>
          <p:cNvSpPr/>
          <p:nvPr/>
        </p:nvSpPr>
        <p:spPr bwMode="auto">
          <a:xfrm>
            <a:off x="168814" y="4178103"/>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19BBB32B-53C6-4982-9F68-B5D8B5F6D7E3}"/>
              </a:ext>
            </a:extLst>
          </p:cNvPr>
          <p:cNvSpPr>
            <a:spLocks noGrp="1" noChangeArrowheads="1"/>
          </p:cNvSpPr>
          <p:nvPr>
            <p:ph idx="1"/>
          </p:nvPr>
        </p:nvSpPr>
        <p:spPr bwMode="auto">
          <a:xfrm>
            <a:off x="445509" y="161322"/>
            <a:ext cx="11497962"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10) </a:t>
            </a:r>
            <a:r>
              <a:rPr lang="pt-BR" altLang="pt-BR" sz="2600" b="1" dirty="0">
                <a:solidFill>
                  <a:srgbClr val="333333"/>
                </a:solidFill>
                <a:latin typeface="inherit"/>
              </a:rPr>
              <a:t>FGV - Analista de Processos Administrativos (CONDER)/Admin /</a:t>
            </a:r>
            <a:r>
              <a:rPr lang="pt-BR" altLang="pt-BR" sz="2600" b="1" dirty="0" err="1">
                <a:solidFill>
                  <a:srgbClr val="333333"/>
                </a:solidFill>
                <a:latin typeface="inherit"/>
              </a:rPr>
              <a:t>Econ</a:t>
            </a:r>
            <a:r>
              <a:rPr lang="pt-BR" altLang="pt-BR" sz="2600" b="1" dirty="0">
                <a:solidFill>
                  <a:srgbClr val="333333"/>
                </a:solidFill>
                <a:latin typeface="inherit"/>
              </a:rPr>
              <a:t>/2013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Leia o fragmento a seguir:</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t>
            </a:r>
            <a:r>
              <a:rPr kumimoji="0" lang="pt-BR" altLang="pt-BR" sz="2600" b="0" i="1" u="none" strike="noStrike" cap="none" normalizeH="0" baseline="0" dirty="0">
                <a:ln>
                  <a:noFill/>
                </a:ln>
                <a:solidFill>
                  <a:srgbClr val="333333"/>
                </a:solidFill>
                <a:effectLst/>
                <a:latin typeface="Arial" panose="020B0604020202020204" pitchFamily="34" charset="0"/>
              </a:rPr>
              <a:t>Os bens meritórios apresentam algum grau de _____. Por isso podem ser providos pelo setor privado. Um exemplo é o da _____, que gera externalidades positivas para toda a sociedade. Este motivo faz com que o setor público também oferte este tipo de bem ou serviço, sendo financiado via </a:t>
            </a:r>
            <a:r>
              <a:rPr kumimoji="0" lang="pt-BR" altLang="pt-BR" sz="2600" b="0" i="0" u="none" strike="noStrike" cap="none" normalizeH="0" baseline="0" dirty="0">
                <a:ln>
                  <a:noFill/>
                </a:ln>
                <a:solidFill>
                  <a:srgbClr val="333333"/>
                </a:solidFill>
                <a:effectLst/>
                <a:latin typeface="Arial" panose="020B0604020202020204" pitchFamily="34" charset="0"/>
              </a:rPr>
              <a:t>_____”</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 a alternativa que preenche corretamente as lacunas do fragmento acima.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exclusão – iluminação nas ruas – tributação.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i="0" u="none" strike="noStrike" cap="none" normalizeH="0" baseline="0" dirty="0">
                <a:ln>
                  <a:noFill/>
                </a:ln>
                <a:solidFill>
                  <a:schemeClr val="tx1"/>
                </a:solidFill>
                <a:effectLst/>
                <a:latin typeface="Arial" panose="020B0604020202020204" pitchFamily="34" charset="0"/>
              </a:rPr>
              <a:t>exclusão – educação – tributação.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inclusão – saúde – subsídio cruzado.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rivalidade – educação – subsídio cruzado.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rivalidade – saúde – subsídio cruzado.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55837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90ECE6E2-9657-46E6-B145-1ED81C7F7A72}"/>
              </a:ext>
            </a:extLst>
          </p:cNvPr>
          <p:cNvSpPr/>
          <p:nvPr/>
        </p:nvSpPr>
        <p:spPr bwMode="auto">
          <a:xfrm>
            <a:off x="182882" y="1913199"/>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5A18E93F-3B7D-463C-8BD3-CEC7FD90C9DA}"/>
              </a:ext>
            </a:extLst>
          </p:cNvPr>
          <p:cNvSpPr>
            <a:spLocks noGrp="1" noChangeArrowheads="1"/>
          </p:cNvSpPr>
          <p:nvPr>
            <p:ph idx="1"/>
          </p:nvPr>
        </p:nvSpPr>
        <p:spPr bwMode="auto">
          <a:xfrm>
            <a:off x="445507" y="273854"/>
            <a:ext cx="11469827"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11) </a:t>
            </a:r>
            <a:r>
              <a:rPr lang="pt-BR" altLang="pt-BR" sz="2600" b="1" dirty="0">
                <a:solidFill>
                  <a:srgbClr val="333333"/>
                </a:solidFill>
                <a:latin typeface="inherit"/>
              </a:rPr>
              <a:t>FGV - Analista (MPE MS)/Economia/2013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 a alternativa que apresenta a razão pela qual a provisão privada de bens públicos é ineficiente em termos de produzir a quantidade socialmente ótima.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 característica de não‐exclusão, ou seja, que é difícil ou impossível impedir o seu consumo.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 característica de não‐rivalidade, ou seja, o consumo de uma unidade não reduz a quantidade disponível para outras pessoas.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às características de não‐exclusão e não- rivalidade, visto que somente bens privados podem ser providos de forma privada.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 característica de mercado competitivo inerente a tal tipo de bem, que exclui qualquer possibilidade de lucro das empresas.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Devido à característica de mercado monopolista controlado pelo governo, que é responsável pela provisão.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3B3BA935-93FB-4B55-856E-F7F8876E1A4B}"/>
              </a:ext>
            </a:extLst>
          </p:cNvPr>
          <p:cNvSpPr txBox="1"/>
          <p:nvPr/>
        </p:nvSpPr>
        <p:spPr>
          <a:xfrm>
            <a:off x="4417254" y="2307093"/>
            <a:ext cx="5894363" cy="461665"/>
          </a:xfrm>
          <a:prstGeom prst="rect">
            <a:avLst/>
          </a:prstGeom>
          <a:noFill/>
        </p:spPr>
        <p:txBody>
          <a:bodyPr wrap="square" rtlCol="0">
            <a:spAutoFit/>
          </a:bodyPr>
          <a:lstStyle/>
          <a:p>
            <a:r>
              <a:rPr lang="pt-BR" b="1" dirty="0">
                <a:solidFill>
                  <a:schemeClr val="accent2">
                    <a:lumMod val="50000"/>
                  </a:schemeClr>
                </a:solidFill>
              </a:rPr>
              <a:t>Não conseguimos excluir os que não pagam.</a:t>
            </a:r>
          </a:p>
        </p:txBody>
      </p:sp>
    </p:spTree>
    <p:extLst>
      <p:ext uri="{BB962C8B-B14F-4D97-AF65-F5344CB8AC3E}">
        <p14:creationId xmlns:p14="http://schemas.microsoft.com/office/powerpoint/2010/main" val="2115748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32F0FF33-A7CA-4BC1-9133-78EB70F6D66B}"/>
              </a:ext>
            </a:extLst>
          </p:cNvPr>
          <p:cNvSpPr/>
          <p:nvPr/>
        </p:nvSpPr>
        <p:spPr bwMode="auto">
          <a:xfrm>
            <a:off x="168814" y="4937756"/>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ADDD51FB-76CE-49C7-B38F-95C47825C18D}"/>
              </a:ext>
            </a:extLst>
          </p:cNvPr>
          <p:cNvSpPr>
            <a:spLocks noGrp="1" noChangeArrowheads="1"/>
          </p:cNvSpPr>
          <p:nvPr>
            <p:ph idx="1"/>
          </p:nvPr>
        </p:nvSpPr>
        <p:spPr bwMode="auto">
          <a:xfrm>
            <a:off x="424392" y="127650"/>
            <a:ext cx="11448060"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12) </a:t>
            </a:r>
            <a:r>
              <a:rPr lang="pt-BR" altLang="pt-BR" sz="2600" b="1" dirty="0">
                <a:solidFill>
                  <a:srgbClr val="333333"/>
                </a:solidFill>
                <a:latin typeface="inherit"/>
              </a:rPr>
              <a:t>FGV - Analista de Políticas Públicas e Gestão Governamental (CGM Niterói)/Gestão Governamental/2018</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 Administração Municipal, ao notar o aumento da poluição nos rios próximos às zonas industriais, causado pelo tratamento inadequado dos resíduos resultantes dos processos produtivos das fábricas, optou por utilizar a política de internalização para lidar com essa externalidade.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Essa decisão significa que o governo irá</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subsidiar as companhias poluidoras para que tenham meios para adotar práticas com responsabilidade social.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reconhecer a consequência como inevitável e instituir tributos para financiar ações corretivas.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assumir que o próprio mercado vai se autorregular no momento adequado.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aplicar impostos às companhias poluidoras para compensar os custos com a reparação dos danos.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interditar as indústrias responsáveis pela poluição e encerrar suas operações.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60E7A0AA-4D99-4EA2-90A8-242F906E8CEA}"/>
              </a:ext>
            </a:extLst>
          </p:cNvPr>
          <p:cNvSpPr txBox="1"/>
          <p:nvPr/>
        </p:nvSpPr>
        <p:spPr>
          <a:xfrm>
            <a:off x="4290646" y="5317582"/>
            <a:ext cx="4754879" cy="461665"/>
          </a:xfrm>
          <a:prstGeom prst="rect">
            <a:avLst/>
          </a:prstGeom>
          <a:noFill/>
        </p:spPr>
        <p:txBody>
          <a:bodyPr wrap="square" rtlCol="0">
            <a:spAutoFit/>
          </a:bodyPr>
          <a:lstStyle/>
          <a:p>
            <a:r>
              <a:rPr lang="pt-BR" b="1" dirty="0">
                <a:solidFill>
                  <a:schemeClr val="accent2">
                    <a:lumMod val="50000"/>
                  </a:schemeClr>
                </a:solidFill>
              </a:rPr>
              <a:t>Aplicação de um imposto de Pigou.</a:t>
            </a:r>
          </a:p>
        </p:txBody>
      </p:sp>
    </p:spTree>
    <p:extLst>
      <p:ext uri="{BB962C8B-B14F-4D97-AF65-F5344CB8AC3E}">
        <p14:creationId xmlns:p14="http://schemas.microsoft.com/office/powerpoint/2010/main" val="279517992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AE6CD3C2-51A8-4DBE-B863-D426385736D2}"/>
              </a:ext>
            </a:extLst>
          </p:cNvPr>
          <p:cNvSpPr/>
          <p:nvPr/>
        </p:nvSpPr>
        <p:spPr bwMode="auto">
          <a:xfrm>
            <a:off x="154746" y="4473517"/>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1452BB7A-C3ED-4C2A-856A-872CB8212562}"/>
              </a:ext>
            </a:extLst>
          </p:cNvPr>
          <p:cNvSpPr>
            <a:spLocks noGrp="1" noChangeArrowheads="1"/>
          </p:cNvSpPr>
          <p:nvPr>
            <p:ph idx="1"/>
          </p:nvPr>
        </p:nvSpPr>
        <p:spPr bwMode="auto">
          <a:xfrm>
            <a:off x="403304" y="42566"/>
            <a:ext cx="11582369"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13) </a:t>
            </a:r>
            <a:r>
              <a:rPr lang="pt-BR" altLang="pt-BR" sz="2600" b="1" dirty="0">
                <a:solidFill>
                  <a:srgbClr val="333333"/>
                </a:solidFill>
                <a:latin typeface="inherit"/>
              </a:rPr>
              <a:t>FGV - Analista de Políticas Públicas e Gestão Governamental (CGM Niterói)/Gestão Governamental/2018</a:t>
            </a:r>
            <a:r>
              <a:rPr kumimoji="0" lang="pt-BR" altLang="pt-BR" sz="2600" b="0" i="0" u="none" strike="noStrike" cap="none" normalizeH="0" baseline="0" dirty="0">
                <a:ln>
                  <a:noFill/>
                </a:ln>
                <a:solidFill>
                  <a:schemeClr val="tx1"/>
                </a:solidFill>
                <a:effectLst/>
              </a:rPr>
              <a:t> </a:t>
            </a:r>
            <a:r>
              <a:rPr kumimoji="0" lang="pt-BR" altLang="pt-BR" sz="2600" b="0" i="0" u="none" strike="noStrike" cap="none" normalizeH="0" baseline="0" dirty="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 externalidades são definidas por ações de agentes que afetam o bem estar de outros agentes não diretamente relacionados a essa ação.</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As opções a seguir estão corretamente relacionadas ao conceito de externalidades e suas implicações, à exceção de uma. Assinale-a.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As externalidades são entendidas como falhas de mercado.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O resultado de mercado afeta o bem estar de pessoas não envolvidas no mercado.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O governo pode intervir afim de solucionar os possíveis efeitos negativos da externalidade.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Na presença de externalidades negativas, o custo social é menor do que o custo privado.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externalidade pode ser internalizada se for passível de negociação entre as partes envolvidas.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93B0651D-7DCF-4D13-9603-E81290DD3A61}"/>
              </a:ext>
            </a:extLst>
          </p:cNvPr>
          <p:cNvSpPr txBox="1"/>
          <p:nvPr/>
        </p:nvSpPr>
        <p:spPr>
          <a:xfrm>
            <a:off x="2869807" y="4853347"/>
            <a:ext cx="9167447" cy="830997"/>
          </a:xfrm>
          <a:prstGeom prst="rect">
            <a:avLst/>
          </a:prstGeom>
          <a:noFill/>
        </p:spPr>
        <p:txBody>
          <a:bodyPr wrap="square" rtlCol="0">
            <a:spAutoFit/>
          </a:bodyPr>
          <a:lstStyle/>
          <a:p>
            <a:r>
              <a:rPr lang="pt-BR" b="1" dirty="0">
                <a:solidFill>
                  <a:schemeClr val="accent2">
                    <a:lumMod val="50000"/>
                  </a:schemeClr>
                </a:solidFill>
              </a:rPr>
              <a:t>Custo Social &gt; Custo Privado. Solução: induzir a firma a internalizar a externalidade, de forma que o BMG = </a:t>
            </a:r>
            <a:r>
              <a:rPr lang="pt-BR" b="1" dirty="0" err="1">
                <a:solidFill>
                  <a:schemeClr val="accent2">
                    <a:lumMod val="50000"/>
                  </a:schemeClr>
                </a:solidFill>
              </a:rPr>
              <a:t>Csocial</a:t>
            </a:r>
            <a:r>
              <a:rPr lang="pt-BR" b="1" dirty="0">
                <a:solidFill>
                  <a:schemeClr val="accent2">
                    <a:lumMod val="50000"/>
                  </a:schemeClr>
                </a:solidFill>
              </a:rPr>
              <a:t>.</a:t>
            </a:r>
          </a:p>
        </p:txBody>
      </p:sp>
    </p:spTree>
    <p:extLst>
      <p:ext uri="{BB962C8B-B14F-4D97-AF65-F5344CB8AC3E}">
        <p14:creationId xmlns:p14="http://schemas.microsoft.com/office/powerpoint/2010/main" val="28250641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ABEBEC03-530C-432C-940E-B1AC5B1C91F5}"/>
              </a:ext>
            </a:extLst>
          </p:cNvPr>
          <p:cNvSpPr/>
          <p:nvPr/>
        </p:nvSpPr>
        <p:spPr bwMode="auto">
          <a:xfrm>
            <a:off x="56271" y="5725545"/>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ABB48E9F-CD7D-4D57-8029-B1AA1D47C7A1}"/>
              </a:ext>
            </a:extLst>
          </p:cNvPr>
          <p:cNvSpPr>
            <a:spLocks noGrp="1" noChangeArrowheads="1"/>
          </p:cNvSpPr>
          <p:nvPr>
            <p:ph idx="1"/>
          </p:nvPr>
        </p:nvSpPr>
        <p:spPr bwMode="auto">
          <a:xfrm>
            <a:off x="309719" y="113751"/>
            <a:ext cx="11606979"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14) FGV - Especialista em Políticas Públicas e Gestão Governamental (SEPOG RO)/2017</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Em relação ao tópico </a:t>
            </a:r>
            <a:r>
              <a:rPr kumimoji="0" lang="pt-BR" altLang="pt-BR" sz="2600" b="0" i="1" u="none" strike="noStrike" cap="none" normalizeH="0" baseline="0" dirty="0">
                <a:ln>
                  <a:noFill/>
                </a:ln>
                <a:solidFill>
                  <a:schemeClr val="tx1"/>
                </a:solidFill>
                <a:effectLst/>
                <a:latin typeface="Arial" panose="020B0604020202020204" pitchFamily="34" charset="0"/>
              </a:rPr>
              <a:t>Externalidades</a:t>
            </a:r>
            <a:r>
              <a:rPr kumimoji="0" lang="pt-BR" altLang="pt-BR" sz="2600" b="0" i="0" u="none" strike="noStrike" cap="none" normalizeH="0" baseline="0" dirty="0">
                <a:ln>
                  <a:noFill/>
                </a:ln>
                <a:solidFill>
                  <a:schemeClr val="tx1"/>
                </a:solidFill>
                <a:effectLst/>
                <a:latin typeface="Arial" panose="020B0604020202020204" pitchFamily="34" charset="0"/>
              </a:rPr>
              <a:t>,  assinale (V) para a afirmativa correta e (F) para a falsa.</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Arial" panose="020B0604020202020204" pitchFamily="34" charset="0"/>
              </a:rPr>
              <a:t>(  )</a:t>
            </a:r>
            <a:r>
              <a:rPr kumimoji="0" lang="pt-BR" altLang="pt-BR" sz="2600" b="0" i="0" u="none" strike="noStrike" cap="none" normalizeH="0" baseline="0" dirty="0">
                <a:ln>
                  <a:noFill/>
                </a:ln>
                <a:solidFill>
                  <a:schemeClr val="tx1"/>
                </a:solidFill>
                <a:effectLst/>
                <a:latin typeface="Arial" panose="020B0604020202020204" pitchFamily="34" charset="0"/>
              </a:rPr>
              <a:t> O teorema de Coase mostra que a solução de mercado eficiente levará a mesma quantidade de externalidade, para qualquer distribuição dos direitos de propriedade.</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Arial" panose="020B0604020202020204" pitchFamily="34" charset="0"/>
              </a:rPr>
              <a:t>(  )</a:t>
            </a:r>
            <a:r>
              <a:rPr kumimoji="0" lang="pt-BR" altLang="pt-BR" sz="2600" b="0" i="0" u="none" strike="noStrike" cap="none" normalizeH="0" baseline="0" dirty="0">
                <a:ln>
                  <a:noFill/>
                </a:ln>
                <a:solidFill>
                  <a:schemeClr val="tx1"/>
                </a:solidFill>
                <a:effectLst/>
                <a:latin typeface="Arial" panose="020B0604020202020204" pitchFamily="34" charset="0"/>
              </a:rPr>
              <a:t> A existência de custos de transação sobre os direitos de propriedade pode afetar o resultado do Teorema de Coase</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chemeClr val="tx1"/>
                </a:solidFill>
                <a:effectLst/>
                <a:latin typeface="Arial" panose="020B0604020202020204" pitchFamily="34" charset="0"/>
              </a:rPr>
              <a:t>(  )</a:t>
            </a:r>
            <a:r>
              <a:rPr kumimoji="0" lang="pt-BR" altLang="pt-BR" sz="2600" b="0" i="0" u="none" strike="noStrike" cap="none" normalizeH="0" baseline="0" dirty="0">
                <a:ln>
                  <a:noFill/>
                </a:ln>
                <a:solidFill>
                  <a:schemeClr val="tx1"/>
                </a:solidFill>
                <a:effectLst/>
                <a:latin typeface="Arial" panose="020B0604020202020204" pitchFamily="34" charset="0"/>
              </a:rPr>
              <a:t> O preço da externalidade na negociação entre as partes é sempre positivo.</a:t>
            </a:r>
            <a:br>
              <a:rPr kumimoji="0" lang="pt-BR" altLang="pt-BR" sz="2600" b="0" i="0" u="none" strike="noStrike" cap="none" normalizeH="0" baseline="0" dirty="0">
                <a:ln>
                  <a:noFill/>
                </a:ln>
                <a:solidFill>
                  <a:schemeClr val="tx1"/>
                </a:solidFill>
                <a:effectLst/>
                <a:latin typeface="Arial" panose="020B0604020202020204" pitchFamily="34" charset="0"/>
              </a:rPr>
            </a:br>
            <a:r>
              <a:rPr kumimoji="0" lang="pt-BR" altLang="pt-BR" sz="2600" b="0" i="0" u="none" strike="noStrike" cap="none" normalizeH="0" baseline="0" dirty="0">
                <a:ln>
                  <a:noFill/>
                </a:ln>
                <a:solidFill>
                  <a:schemeClr val="tx1"/>
                </a:solidFill>
                <a:effectLst/>
                <a:latin typeface="Arial" panose="020B0604020202020204" pitchFamily="34" charset="0"/>
              </a:rPr>
              <a:t>As afirmativas são, respectivamente,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F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132DF6F3-A8E2-4134-99EF-EB95AE5FED28}"/>
              </a:ext>
            </a:extLst>
          </p:cNvPr>
          <p:cNvSpPr txBox="1"/>
          <p:nvPr/>
        </p:nvSpPr>
        <p:spPr>
          <a:xfrm>
            <a:off x="211007" y="3362178"/>
            <a:ext cx="492369" cy="461665"/>
          </a:xfrm>
          <a:prstGeom prst="rect">
            <a:avLst/>
          </a:prstGeom>
          <a:noFill/>
        </p:spPr>
        <p:txBody>
          <a:bodyPr wrap="square" rtlCol="0">
            <a:spAutoFit/>
          </a:bodyPr>
          <a:lstStyle/>
          <a:p>
            <a:r>
              <a:rPr lang="pt-BR" b="1" dirty="0">
                <a:solidFill>
                  <a:schemeClr val="accent2">
                    <a:lumMod val="50000"/>
                  </a:schemeClr>
                </a:solidFill>
              </a:rPr>
              <a:t>F</a:t>
            </a:r>
          </a:p>
        </p:txBody>
      </p:sp>
      <p:sp>
        <p:nvSpPr>
          <p:cNvPr id="7" name="CaixaDeTexto 6">
            <a:extLst>
              <a:ext uri="{FF2B5EF4-FFF2-40B4-BE49-F238E27FC236}">
                <a16:creationId xmlns:a16="http://schemas.microsoft.com/office/drawing/2014/main" id="{F7204A73-C1FB-4D8B-B127-5AECF0BA71B1}"/>
              </a:ext>
            </a:extLst>
          </p:cNvPr>
          <p:cNvSpPr txBox="1"/>
          <p:nvPr/>
        </p:nvSpPr>
        <p:spPr>
          <a:xfrm>
            <a:off x="208669" y="1362219"/>
            <a:ext cx="492369" cy="461665"/>
          </a:xfrm>
          <a:prstGeom prst="rect">
            <a:avLst/>
          </a:prstGeom>
          <a:noFill/>
        </p:spPr>
        <p:txBody>
          <a:bodyPr wrap="square" rtlCol="0">
            <a:spAutoFit/>
          </a:bodyPr>
          <a:lstStyle/>
          <a:p>
            <a:r>
              <a:rPr lang="pt-BR" b="1" dirty="0">
                <a:solidFill>
                  <a:schemeClr val="accent2">
                    <a:lumMod val="50000"/>
                  </a:schemeClr>
                </a:solidFill>
              </a:rPr>
              <a:t>F</a:t>
            </a:r>
          </a:p>
        </p:txBody>
      </p:sp>
      <p:sp>
        <p:nvSpPr>
          <p:cNvPr id="8" name="CaixaDeTexto 7">
            <a:extLst>
              <a:ext uri="{FF2B5EF4-FFF2-40B4-BE49-F238E27FC236}">
                <a16:creationId xmlns:a16="http://schemas.microsoft.com/office/drawing/2014/main" id="{916C1FA0-4635-44B1-BEE2-3196BA283341}"/>
              </a:ext>
            </a:extLst>
          </p:cNvPr>
          <p:cNvSpPr txBox="1"/>
          <p:nvPr/>
        </p:nvSpPr>
        <p:spPr>
          <a:xfrm>
            <a:off x="194597" y="2557975"/>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2" name="CaixaDeTexto 1">
            <a:extLst>
              <a:ext uri="{FF2B5EF4-FFF2-40B4-BE49-F238E27FC236}">
                <a16:creationId xmlns:a16="http://schemas.microsoft.com/office/drawing/2014/main" id="{940D9998-4781-4F4A-BFE3-6791BC2CDE58}"/>
              </a:ext>
            </a:extLst>
          </p:cNvPr>
          <p:cNvSpPr txBox="1"/>
          <p:nvPr/>
        </p:nvSpPr>
        <p:spPr>
          <a:xfrm>
            <a:off x="2067949" y="2138288"/>
            <a:ext cx="6541477" cy="461665"/>
          </a:xfrm>
          <a:prstGeom prst="rect">
            <a:avLst/>
          </a:prstGeom>
          <a:noFill/>
        </p:spPr>
        <p:txBody>
          <a:bodyPr wrap="square" rtlCol="0">
            <a:spAutoFit/>
          </a:bodyPr>
          <a:lstStyle/>
          <a:p>
            <a:r>
              <a:rPr lang="pt-BR" b="1" dirty="0">
                <a:solidFill>
                  <a:schemeClr val="accent6">
                    <a:lumMod val="75000"/>
                  </a:schemeClr>
                </a:solidFill>
              </a:rPr>
              <a:t>Somente se as preferências forem quase lineares.</a:t>
            </a:r>
          </a:p>
        </p:txBody>
      </p:sp>
    </p:spTree>
    <p:extLst>
      <p:ext uri="{BB962C8B-B14F-4D97-AF65-F5344CB8AC3E}">
        <p14:creationId xmlns:p14="http://schemas.microsoft.com/office/powerpoint/2010/main" val="17110426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C3A01950-048F-418E-BBC6-7E3A0D14DFA5}"/>
              </a:ext>
            </a:extLst>
          </p:cNvPr>
          <p:cNvSpPr/>
          <p:nvPr/>
        </p:nvSpPr>
        <p:spPr bwMode="auto">
          <a:xfrm>
            <a:off x="168814" y="4192171"/>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195D53BB-A3F7-4A11-90A0-8E21E1FCFF7E}"/>
              </a:ext>
            </a:extLst>
          </p:cNvPr>
          <p:cNvSpPr>
            <a:spLocks noGrp="1" noChangeArrowheads="1"/>
          </p:cNvSpPr>
          <p:nvPr>
            <p:ph idx="1"/>
          </p:nvPr>
        </p:nvSpPr>
        <p:spPr bwMode="auto">
          <a:xfrm>
            <a:off x="393895" y="276966"/>
            <a:ext cx="1149330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800" b="1" dirty="0">
                <a:solidFill>
                  <a:schemeClr val="tx1"/>
                </a:solidFill>
                <a:latin typeface="inherit"/>
              </a:rPr>
              <a:t>1) </a:t>
            </a:r>
            <a:r>
              <a:rPr lang="pt-BR" altLang="pt-BR" sz="2800" b="1" dirty="0">
                <a:solidFill>
                  <a:srgbClr val="333333"/>
                </a:solidFill>
                <a:latin typeface="inherit"/>
              </a:rPr>
              <a:t>FGV - Auditor Substituto (TCE-RJ)/2015</a:t>
            </a:r>
            <a:endParaRPr kumimoji="0" lang="pt-BR" altLang="pt-BR" sz="2800" b="1" i="0" u="none" strike="noStrike" cap="none" normalizeH="0" baseline="0" dirty="0">
              <a:ln>
                <a:noFill/>
              </a:ln>
              <a:solidFill>
                <a:schemeClr val="tx1"/>
              </a:solidFill>
              <a:effectLst/>
              <a:latin typeface="inheri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800" b="0" i="0" u="none" strike="noStrike" cap="none" normalizeH="0" baseline="0" dirty="0">
                <a:ln>
                  <a:noFill/>
                </a:ln>
                <a:solidFill>
                  <a:srgbClr val="333333"/>
                </a:solidFill>
                <a:effectLst/>
                <a:latin typeface="Arial" panose="020B0604020202020204" pitchFamily="34" charset="0"/>
              </a:rPr>
              <a:t>Em relação aos conceitos de externalidade e bens públicos na economia, é correto afirmar que: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bens públicos são bens rivais alocados de forma igualitária;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caso a atividade de uma empresa privada esteja gerando uma externalidade sobre outras empresas, é fundamental a atuação do governo na negociação de um acordo;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a regulação ótima de uma externalidade consiste em eliminar completamente seus efeitos prejudiciais;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bens públicos só são providos de forma ótima pelo governo, ou por meio de alguma atuação governamental;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800" b="0" i="0" u="none" strike="noStrike" cap="none" normalizeH="0" baseline="0" dirty="0">
                <a:ln>
                  <a:noFill/>
                </a:ln>
                <a:solidFill>
                  <a:schemeClr val="tx1"/>
                </a:solidFill>
                <a:effectLst/>
                <a:latin typeface="Arial" panose="020B0604020202020204" pitchFamily="34" charset="0"/>
              </a:rPr>
              <a:t>bens públicos devem ser providos apenas pelo governo.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8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AB7995B5-1930-44D0-9CEE-AD8C92A8A655}"/>
              </a:ext>
            </a:extLst>
          </p:cNvPr>
          <p:cNvSpPr txBox="1"/>
          <p:nvPr/>
        </p:nvSpPr>
        <p:spPr>
          <a:xfrm>
            <a:off x="281351" y="5767754"/>
            <a:ext cx="5134711" cy="461665"/>
          </a:xfrm>
          <a:prstGeom prst="rect">
            <a:avLst/>
          </a:prstGeom>
          <a:noFill/>
          <a:ln w="28575">
            <a:solidFill>
              <a:schemeClr val="accent6">
                <a:lumMod val="75000"/>
              </a:schemeClr>
            </a:solidFill>
          </a:ln>
        </p:spPr>
        <p:txBody>
          <a:bodyPr wrap="square" rtlCol="0">
            <a:spAutoFit/>
          </a:bodyPr>
          <a:lstStyle/>
          <a:p>
            <a:r>
              <a:rPr lang="pt-BR" b="1" dirty="0">
                <a:solidFill>
                  <a:schemeClr val="accent6">
                    <a:lumMod val="75000"/>
                  </a:schemeClr>
                </a:solidFill>
              </a:rPr>
              <a:t>Ou oferta ou subsidia o setor privado.</a:t>
            </a:r>
          </a:p>
        </p:txBody>
      </p:sp>
      <p:cxnSp>
        <p:nvCxnSpPr>
          <p:cNvPr id="6" name="Conector de Seta Reta 5">
            <a:extLst>
              <a:ext uri="{FF2B5EF4-FFF2-40B4-BE49-F238E27FC236}">
                <a16:creationId xmlns:a16="http://schemas.microsoft.com/office/drawing/2014/main" id="{D09B90BA-9BD7-4463-BC03-26FB8E295F01}"/>
              </a:ext>
            </a:extLst>
          </p:cNvPr>
          <p:cNvCxnSpPr>
            <a:cxnSpLocks/>
          </p:cNvCxnSpPr>
          <p:nvPr/>
        </p:nvCxnSpPr>
        <p:spPr bwMode="auto">
          <a:xfrm>
            <a:off x="5416062" y="6004336"/>
            <a:ext cx="6471138" cy="0"/>
          </a:xfrm>
          <a:prstGeom prst="straightConnector1">
            <a:avLst/>
          </a:prstGeom>
          <a:solidFill>
            <a:srgbClr val="FFCC99"/>
          </a:solidFill>
          <a:ln w="38100" cap="flat" cmpd="sng" algn="ctr">
            <a:solidFill>
              <a:schemeClr val="accent6">
                <a:lumMod val="75000"/>
              </a:schemeClr>
            </a:solidFill>
            <a:prstDash val="solid"/>
            <a:round/>
            <a:headEnd type="none" w="med" len="med"/>
            <a:tailEnd type="triangle"/>
          </a:ln>
          <a:effectLst/>
        </p:spPr>
      </p:cxnSp>
    </p:spTree>
    <p:extLst>
      <p:ext uri="{BB962C8B-B14F-4D97-AF65-F5344CB8AC3E}">
        <p14:creationId xmlns:p14="http://schemas.microsoft.com/office/powerpoint/2010/main" val="364201904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34D647A2-43A0-4765-9813-971C7349CD26}"/>
              </a:ext>
            </a:extLst>
          </p:cNvPr>
          <p:cNvSpPr>
            <a:spLocks noGrp="1"/>
          </p:cNvSpPr>
          <p:nvPr>
            <p:ph idx="1"/>
          </p:nvPr>
        </p:nvSpPr>
        <p:spPr>
          <a:xfrm>
            <a:off x="191344" y="953353"/>
            <a:ext cx="11737303" cy="1152128"/>
          </a:xfrm>
        </p:spPr>
        <p:txBody>
          <a:bodyPr/>
          <a:lstStyle/>
          <a:p>
            <a:pPr>
              <a:buClr>
                <a:schemeClr val="tx1"/>
              </a:buClr>
              <a:buSzPct val="101000"/>
              <a:buFont typeface="Wingdings" panose="05000000000000000000" pitchFamily="2" charset="2"/>
              <a:buChar char="§"/>
            </a:pPr>
            <a:r>
              <a:rPr lang="pt-BR" sz="4200" b="1" dirty="0">
                <a:solidFill>
                  <a:schemeClr val="bg1">
                    <a:lumMod val="10000"/>
                  </a:schemeClr>
                </a:solidFill>
                <a:latin typeface="Calibri" panose="020F0502020204030204" pitchFamily="34" charset="0"/>
                <a:cs typeface="Calibri" panose="020F0502020204030204" pitchFamily="34" charset="0"/>
              </a:rPr>
              <a:t>Aplicação do Teorema de Coase</a:t>
            </a:r>
          </a:p>
          <a:p>
            <a:pPr>
              <a:buClr>
                <a:schemeClr val="tx1"/>
              </a:buClr>
              <a:buSzPct val="101000"/>
            </a:pPr>
            <a:endParaRPr lang="pt-BR" sz="4200" b="1" dirty="0">
              <a:solidFill>
                <a:schemeClr val="bg1">
                  <a:lumMod val="10000"/>
                </a:schemeClr>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8A58695F-C12C-4FEB-9B22-288208A9CDE5}"/>
              </a:ext>
            </a:extLst>
          </p:cNvPr>
          <p:cNvSpPr txBox="1">
            <a:spLocks/>
          </p:cNvSpPr>
          <p:nvPr/>
        </p:nvSpPr>
        <p:spPr bwMode="auto">
          <a:xfrm>
            <a:off x="263353" y="1643627"/>
            <a:ext cx="11665295" cy="379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629" tIns="40815" rIns="81629" bIns="40815" numCol="1" anchor="t" anchorCtr="0" compatLnSpc="1">
            <a:prstTxWarp prst="textNoShape">
              <a:avLst/>
            </a:prstTxWarp>
            <a:noAutofit/>
          </a:bodyPr>
          <a:lstStyle>
            <a:lvl1pPr marL="402632" indent="-402632" algn="l" rtl="0" eaLnBrk="1" fontAlgn="base" hangingPunct="1">
              <a:spcBef>
                <a:spcPct val="20000"/>
              </a:spcBef>
              <a:spcAft>
                <a:spcPct val="0"/>
              </a:spcAft>
              <a:buChar char="•"/>
              <a:defRPr sz="3612">
                <a:solidFill>
                  <a:schemeClr val="tx1"/>
                </a:solidFill>
                <a:latin typeface="+mn-lt"/>
                <a:ea typeface="+mn-ea"/>
                <a:cs typeface="+mn-cs"/>
              </a:defRPr>
            </a:lvl1pPr>
            <a:lvl2pPr marL="873364" indent="-335726" algn="l" rtl="0" eaLnBrk="1" fontAlgn="base" hangingPunct="1">
              <a:spcBef>
                <a:spcPct val="20000"/>
              </a:spcBef>
              <a:spcAft>
                <a:spcPct val="0"/>
              </a:spcAft>
              <a:buChar char="–"/>
              <a:defRPr sz="3236">
                <a:solidFill>
                  <a:schemeClr val="tx1"/>
                </a:solidFill>
                <a:latin typeface="+mn-lt"/>
              </a:defRPr>
            </a:lvl2pPr>
            <a:lvl3pPr marL="1342902" indent="-267625" algn="l" rtl="0" eaLnBrk="1" fontAlgn="base" hangingPunct="1">
              <a:spcBef>
                <a:spcPct val="20000"/>
              </a:spcBef>
              <a:spcAft>
                <a:spcPct val="0"/>
              </a:spcAft>
              <a:buChar char="•"/>
              <a:defRPr sz="2860">
                <a:solidFill>
                  <a:schemeClr val="tx1"/>
                </a:solidFill>
                <a:latin typeface="+mn-lt"/>
              </a:defRPr>
            </a:lvl3pPr>
            <a:lvl4pPr marL="1880540" indent="-267625" algn="l" rtl="0" eaLnBrk="1" fontAlgn="base" hangingPunct="1">
              <a:spcBef>
                <a:spcPct val="20000"/>
              </a:spcBef>
              <a:spcAft>
                <a:spcPct val="0"/>
              </a:spcAft>
              <a:buChar char="–"/>
              <a:defRPr sz="2333">
                <a:solidFill>
                  <a:schemeClr val="tx1"/>
                </a:solidFill>
                <a:latin typeface="+mn-lt"/>
              </a:defRPr>
            </a:lvl4pPr>
            <a:lvl5pPr marL="2418179" indent="-267625" algn="l" rtl="0" eaLnBrk="1" fontAlgn="base" hangingPunct="1">
              <a:spcBef>
                <a:spcPct val="20000"/>
              </a:spcBef>
              <a:spcAft>
                <a:spcPct val="0"/>
              </a:spcAft>
              <a:buChar char="»"/>
              <a:defRPr sz="2333">
                <a:solidFill>
                  <a:schemeClr val="tx1"/>
                </a:solidFill>
                <a:latin typeface="+mn-lt"/>
              </a:defRPr>
            </a:lvl5pPr>
            <a:lvl6pPr marL="2956019" indent="-268729" algn="l" rtl="0" eaLnBrk="1" fontAlgn="base" hangingPunct="1">
              <a:spcBef>
                <a:spcPct val="20000"/>
              </a:spcBef>
              <a:spcAft>
                <a:spcPct val="0"/>
              </a:spcAft>
              <a:buChar char="»"/>
              <a:defRPr sz="2370">
                <a:solidFill>
                  <a:schemeClr val="tx1"/>
                </a:solidFill>
                <a:latin typeface="+mn-lt"/>
              </a:defRPr>
            </a:lvl6pPr>
            <a:lvl7pPr marL="3493477" indent="-268729" algn="l" rtl="0" eaLnBrk="1" fontAlgn="base" hangingPunct="1">
              <a:spcBef>
                <a:spcPct val="20000"/>
              </a:spcBef>
              <a:spcAft>
                <a:spcPct val="0"/>
              </a:spcAft>
              <a:buChar char="»"/>
              <a:defRPr sz="2370">
                <a:solidFill>
                  <a:schemeClr val="tx1"/>
                </a:solidFill>
                <a:latin typeface="+mn-lt"/>
              </a:defRPr>
            </a:lvl7pPr>
            <a:lvl8pPr marL="4030935" indent="-268729" algn="l" rtl="0" eaLnBrk="1" fontAlgn="base" hangingPunct="1">
              <a:spcBef>
                <a:spcPct val="20000"/>
              </a:spcBef>
              <a:spcAft>
                <a:spcPct val="0"/>
              </a:spcAft>
              <a:buChar char="»"/>
              <a:defRPr sz="2370">
                <a:solidFill>
                  <a:schemeClr val="tx1"/>
                </a:solidFill>
                <a:latin typeface="+mn-lt"/>
              </a:defRPr>
            </a:lvl8pPr>
            <a:lvl9pPr marL="4568393" indent="-268729" algn="l" rtl="0" eaLnBrk="1" fontAlgn="base" hangingPunct="1">
              <a:spcBef>
                <a:spcPct val="20000"/>
              </a:spcBef>
              <a:spcAft>
                <a:spcPct val="0"/>
              </a:spcAft>
              <a:buChar char="»"/>
              <a:defRPr sz="2370">
                <a:solidFill>
                  <a:schemeClr val="tx1"/>
                </a:solidFill>
                <a:latin typeface="+mn-lt"/>
              </a:defRPr>
            </a:lvl9pPr>
          </a:lstStyle>
          <a:p>
            <a:pPr algn="just">
              <a:buFont typeface="Arial" panose="020B0604020202020204" pitchFamily="34" charset="0"/>
              <a:buChar char="•"/>
              <a:defRPr/>
            </a:pPr>
            <a:r>
              <a:rPr lang="pt-BR" sz="3600" b="0" kern="0" dirty="0">
                <a:latin typeface="Calibri" panose="020F0502020204030204" pitchFamily="34" charset="0"/>
                <a:cs typeface="Calibri" panose="020F0502020204030204" pitchFamily="34" charset="0"/>
              </a:rPr>
              <a:t>Uma estação de veraneio na praia e uma indústria química dividem um lago. A planta industrial tem um lucro de US$ 20. Um dispositivo de filtragem para reduzir a poluição que custa US$ 5 faria com que o lucro caísse para US$ 15. O lucro do dono da estação de veraneio seria de US$ 25 caso a poluição fosse reduzida mas somente de US$ 10 quando a planta industrial opera sem o dispositivo. Assumindo que o lago é de propriedade da indústria química:</a:t>
            </a:r>
          </a:p>
          <a:p>
            <a:pPr algn="just">
              <a:buFont typeface="Arial" panose="020B0604020202020204" pitchFamily="34" charset="0"/>
              <a:buChar char="•"/>
              <a:defRPr/>
            </a:pPr>
            <a:endParaRPr lang="pt-BR" sz="3800" b="0" kern="0" dirty="0">
              <a:latin typeface="Calibri" panose="020F0502020204030204" pitchFamily="34" charset="0"/>
              <a:cs typeface="Calibri" panose="020F0502020204030204" pitchFamily="34" charset="0"/>
            </a:endParaRPr>
          </a:p>
          <a:p>
            <a:pPr algn="just">
              <a:buFont typeface="Arial" panose="020B0604020202020204" pitchFamily="34" charset="0"/>
              <a:buChar char="•"/>
              <a:defRPr/>
            </a:pPr>
            <a:endParaRPr lang="pt-BR" sz="3800" b="0" kern="0" dirty="0">
              <a:latin typeface="Calibri" panose="020F0502020204030204" pitchFamily="34" charset="0"/>
              <a:cs typeface="Calibri" panose="020F0502020204030204" pitchFamily="34" charset="0"/>
            </a:endParaRPr>
          </a:p>
        </p:txBody>
      </p:sp>
      <p:sp>
        <p:nvSpPr>
          <p:cNvPr id="6" name="Rectangle 2">
            <a:extLst>
              <a:ext uri="{FF2B5EF4-FFF2-40B4-BE49-F238E27FC236}">
                <a16:creationId xmlns:a16="http://schemas.microsoft.com/office/drawing/2014/main" id="{C94B2011-022F-4650-A409-EC281094FF9F}"/>
              </a:ext>
            </a:extLst>
          </p:cNvPr>
          <p:cNvSpPr>
            <a:spLocks noGrp="1" noChangeArrowheads="1"/>
          </p:cNvSpPr>
          <p:nvPr>
            <p:ph type="title"/>
          </p:nvPr>
        </p:nvSpPr>
        <p:spPr>
          <a:xfrm>
            <a:off x="983432" y="-420672"/>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849585470"/>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7710730-1094-45ED-9533-D021463DA13B}"/>
              </a:ext>
            </a:extLst>
          </p:cNvPr>
          <p:cNvSpPr>
            <a:spLocks noGrp="1" noChangeArrowheads="1"/>
          </p:cNvSpPr>
          <p:nvPr>
            <p:ph type="title"/>
          </p:nvPr>
        </p:nvSpPr>
        <p:spPr>
          <a:xfrm>
            <a:off x="983432" y="-491015"/>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Espaço Reservado para Conteúdo 2">
            <a:extLst>
              <a:ext uri="{FF2B5EF4-FFF2-40B4-BE49-F238E27FC236}">
                <a16:creationId xmlns:a16="http://schemas.microsoft.com/office/drawing/2014/main" id="{2100612F-A80F-4B51-AB9A-22F03CD8C869}"/>
              </a:ext>
            </a:extLst>
          </p:cNvPr>
          <p:cNvSpPr>
            <a:spLocks noGrp="1"/>
          </p:cNvSpPr>
          <p:nvPr>
            <p:ph idx="1"/>
          </p:nvPr>
        </p:nvSpPr>
        <p:spPr>
          <a:xfrm>
            <a:off x="140677" y="868345"/>
            <a:ext cx="11859065" cy="4114316"/>
          </a:xfrm>
        </p:spPr>
        <p:txBody>
          <a:bodyPr/>
          <a:lstStyle/>
          <a:p>
            <a:pPr algn="just">
              <a:spcBef>
                <a:spcPts val="0"/>
              </a:spcBef>
              <a:buClrTx/>
              <a:buFont typeface="Arial" panose="020B0604020202020204" pitchFamily="34" charset="0"/>
              <a:buChar char="•"/>
            </a:pPr>
            <a:r>
              <a:rPr lang="pt-BR" altLang="en-US" sz="3100" dirty="0">
                <a:solidFill>
                  <a:schemeClr val="bg1">
                    <a:lumMod val="10000"/>
                  </a:schemeClr>
                </a:solidFill>
                <a:latin typeface="Calibri" panose="020F0502020204030204" pitchFamily="34" charset="0"/>
                <a:cs typeface="Calibri" panose="020F0502020204030204" pitchFamily="34" charset="0"/>
              </a:rPr>
              <a:t>Note que o custo do dispositivo de filtragem é de $5 e a externalidade gerada por ele reduz o lucro da estação de veraneio em $15.</a:t>
            </a:r>
          </a:p>
          <a:p>
            <a:pPr algn="just">
              <a:spcBef>
                <a:spcPts val="0"/>
              </a:spcBef>
              <a:buClrTx/>
              <a:buFont typeface="Arial" panose="020B0604020202020204" pitchFamily="34" charset="0"/>
              <a:buChar char="•"/>
            </a:pPr>
            <a:endParaRPr lang="pt-BR" altLang="en-US" sz="800" dirty="0">
              <a:solidFill>
                <a:schemeClr val="bg1">
                  <a:lumMod val="10000"/>
                </a:schemeClr>
              </a:solidFill>
              <a:latin typeface="Calibri" panose="020F0502020204030204" pitchFamily="34" charset="0"/>
              <a:cs typeface="Calibri" panose="020F0502020204030204" pitchFamily="34" charset="0"/>
            </a:endParaRPr>
          </a:p>
          <a:p>
            <a:pPr algn="just">
              <a:spcBef>
                <a:spcPts val="0"/>
              </a:spcBef>
              <a:buClrTx/>
              <a:buFont typeface="Arial" panose="020B0604020202020204" pitchFamily="34" charset="0"/>
              <a:buChar char="•"/>
            </a:pPr>
            <a:r>
              <a:rPr lang="pt-BR" altLang="en-US" sz="3100" dirty="0">
                <a:solidFill>
                  <a:schemeClr val="bg1">
                    <a:lumMod val="10000"/>
                  </a:schemeClr>
                </a:solidFill>
                <a:latin typeface="Calibri" panose="020F0502020204030204" pitchFamily="34" charset="0"/>
                <a:cs typeface="Calibri" panose="020F0502020204030204" pitchFamily="34" charset="0"/>
              </a:rPr>
              <a:t>Portanto, o benefício marginal da instalação do dispositivo de filtragem é maior que seu custo marginal. Desta forma, ele será instalado.</a:t>
            </a:r>
          </a:p>
          <a:p>
            <a:pPr algn="just">
              <a:spcBef>
                <a:spcPts val="0"/>
              </a:spcBef>
              <a:buClrTx/>
              <a:buFont typeface="Arial" panose="020B0604020202020204" pitchFamily="34" charset="0"/>
              <a:buChar char="•"/>
            </a:pPr>
            <a:endParaRPr lang="pt-BR" altLang="en-US" sz="800" dirty="0">
              <a:solidFill>
                <a:schemeClr val="bg1">
                  <a:lumMod val="10000"/>
                </a:schemeClr>
              </a:solidFill>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r>
              <a:rPr lang="pt-BR" altLang="en-US" sz="3100" dirty="0">
                <a:solidFill>
                  <a:schemeClr val="bg1">
                    <a:lumMod val="10000"/>
                  </a:schemeClr>
                </a:solidFill>
                <a:latin typeface="Calibri" panose="020F0502020204030204" pitchFamily="34" charset="0"/>
                <a:cs typeface="Calibri" panose="020F0502020204030204" pitchFamily="34" charset="0"/>
              </a:rPr>
              <a:t>Se os direitos de propriedade forem concedidos ao dono da estação de veraneio, ele poderá processar o dono da indústria pelo lucro perdido; logo, o dono da indústria instalará o dispositivo de filtragem.</a:t>
            </a:r>
          </a:p>
          <a:p>
            <a:pPr algn="just">
              <a:spcBef>
                <a:spcPts val="0"/>
              </a:spcBef>
              <a:buFont typeface="Arial" panose="020B0604020202020204" pitchFamily="34" charset="0"/>
              <a:buChar char="•"/>
            </a:pPr>
            <a:endParaRPr lang="pt-BR" altLang="en-US" sz="800" dirty="0">
              <a:solidFill>
                <a:schemeClr val="bg1">
                  <a:lumMod val="10000"/>
                </a:schemeClr>
              </a:solidFill>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r>
              <a:rPr lang="pt-BR" altLang="en-US" sz="3100" dirty="0">
                <a:solidFill>
                  <a:schemeClr val="bg1">
                    <a:lumMod val="10000"/>
                  </a:schemeClr>
                </a:solidFill>
                <a:latin typeface="Calibri" panose="020F0502020204030204" pitchFamily="34" charset="0"/>
                <a:cs typeface="Calibri" panose="020F0502020204030204" pitchFamily="34" charset="0"/>
              </a:rPr>
              <a:t>Se os direitos de propriedade forem concedidos ao dono da indústria, o dono da estação de veraneio instalará o dispositivo de filtragem, pois $5 &lt; $15.</a:t>
            </a:r>
          </a:p>
          <a:p>
            <a:pPr algn="just">
              <a:buClrTx/>
              <a:buFont typeface="Arial" panose="020B0604020202020204" pitchFamily="34" charset="0"/>
              <a:buChar char="•"/>
            </a:pPr>
            <a:endParaRPr lang="pt-BR" altLang="en-US" sz="3100" dirty="0">
              <a:solidFill>
                <a:schemeClr val="bg1">
                  <a:lumMod val="1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0668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3E33B30-9125-4C3D-8635-C2B2D9B0AA50}"/>
              </a:ext>
            </a:extLst>
          </p:cNvPr>
          <p:cNvSpPr>
            <a:spLocks noGrp="1" noChangeArrowheads="1"/>
          </p:cNvSpPr>
          <p:nvPr>
            <p:ph type="title"/>
          </p:nvPr>
        </p:nvSpPr>
        <p:spPr>
          <a:xfrm>
            <a:off x="983432" y="-362734"/>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Espaço Reservado para Conteúdo 2">
            <a:extLst>
              <a:ext uri="{FF2B5EF4-FFF2-40B4-BE49-F238E27FC236}">
                <a16:creationId xmlns:a16="http://schemas.microsoft.com/office/drawing/2014/main" id="{D6894048-9EF4-451C-9B35-7354B17AB5AA}"/>
              </a:ext>
            </a:extLst>
          </p:cNvPr>
          <p:cNvSpPr>
            <a:spLocks noGrp="1"/>
          </p:cNvSpPr>
          <p:nvPr>
            <p:ph idx="1"/>
          </p:nvPr>
        </p:nvSpPr>
        <p:spPr>
          <a:xfrm>
            <a:off x="263352" y="1065291"/>
            <a:ext cx="11665296" cy="4114316"/>
          </a:xfrm>
        </p:spPr>
        <p:txBody>
          <a:bodyPr/>
          <a:lstStyle/>
          <a:p>
            <a:pPr algn="just">
              <a:spcBef>
                <a:spcPts val="600"/>
              </a:spcBef>
              <a:buClr>
                <a:schemeClr val="tx1"/>
              </a:buClr>
              <a:buFont typeface="Arial" panose="020B0604020202020204" pitchFamily="34" charset="0"/>
              <a:buChar char="•"/>
            </a:pPr>
            <a:r>
              <a:rPr lang="pt-BR" altLang="en-US" sz="3800" dirty="0">
                <a:solidFill>
                  <a:schemeClr val="bg1">
                    <a:lumMod val="10000"/>
                  </a:schemeClr>
                </a:solidFill>
                <a:latin typeface="Calibri" panose="020F0502020204030204" pitchFamily="34" charset="0"/>
                <a:cs typeface="Calibri" panose="020F0502020204030204" pitchFamily="34" charset="0"/>
              </a:rPr>
              <a:t>Observe a importância dos custos de transação:</a:t>
            </a:r>
          </a:p>
          <a:p>
            <a:pPr algn="just">
              <a:spcBef>
                <a:spcPts val="600"/>
              </a:spcBef>
              <a:buClr>
                <a:schemeClr val="tx1"/>
              </a:buClr>
              <a:buFont typeface="Arial" panose="020B0604020202020204" pitchFamily="34" charset="0"/>
              <a:buChar char="•"/>
            </a:pPr>
            <a:endParaRPr lang="pt-BR" altLang="en-US" sz="500" dirty="0">
              <a:solidFill>
                <a:schemeClr val="bg1">
                  <a:lumMod val="10000"/>
                </a:schemeClr>
              </a:solidFill>
              <a:latin typeface="Calibri" panose="020F0502020204030204" pitchFamily="34" charset="0"/>
              <a:cs typeface="Calibri" panose="020F0502020204030204" pitchFamily="34" charset="0"/>
            </a:endParaRPr>
          </a:p>
          <a:p>
            <a:pPr marL="742950" indent="-742950" algn="just">
              <a:spcBef>
                <a:spcPts val="600"/>
              </a:spcBef>
              <a:buClr>
                <a:schemeClr val="tx1"/>
              </a:buClr>
              <a:buFont typeface="+mj-lt"/>
              <a:buAutoNum type="alphaLcParenR"/>
            </a:pPr>
            <a:r>
              <a:rPr lang="pt-BR" altLang="en-US" sz="3800" dirty="0">
                <a:solidFill>
                  <a:schemeClr val="bg1">
                    <a:lumMod val="10000"/>
                  </a:schemeClr>
                </a:solidFill>
                <a:latin typeface="Calibri" panose="020F0502020204030204" pitchFamily="34" charset="0"/>
                <a:cs typeface="Calibri" panose="020F0502020204030204" pitchFamily="34" charset="0"/>
              </a:rPr>
              <a:t>Pode ser caro ($) “exercer o direito de propriedade”.</a:t>
            </a:r>
          </a:p>
          <a:p>
            <a:pPr marL="742950" indent="-742950" algn="just">
              <a:spcBef>
                <a:spcPts val="600"/>
              </a:spcBef>
              <a:buClr>
                <a:schemeClr val="tx1"/>
              </a:buClr>
              <a:buFont typeface="+mj-lt"/>
              <a:buAutoNum type="alphaLcParenR"/>
            </a:pPr>
            <a:r>
              <a:rPr lang="pt-BR" altLang="en-US" sz="3800" dirty="0">
                <a:solidFill>
                  <a:schemeClr val="bg1">
                    <a:lumMod val="10000"/>
                  </a:schemeClr>
                </a:solidFill>
                <a:latin typeface="Calibri" panose="020F0502020204030204" pitchFamily="34" charset="0"/>
                <a:cs typeface="Calibri" panose="020F0502020204030204" pitchFamily="34" charset="0"/>
              </a:rPr>
              <a:t>Pode ser custosa a negociação, quando ela envolve múltiplos agentes.</a:t>
            </a:r>
          </a:p>
          <a:p>
            <a:pPr lvl="1" algn="just">
              <a:spcBef>
                <a:spcPts val="600"/>
              </a:spcBef>
              <a:buClr>
                <a:schemeClr val="tx1"/>
              </a:buClr>
              <a:buFont typeface="Arial" panose="020B0604020202020204" pitchFamily="34" charset="0"/>
              <a:buChar char="•"/>
            </a:pPr>
            <a:r>
              <a:rPr lang="pt-BR" altLang="en-US" sz="3500" dirty="0">
                <a:solidFill>
                  <a:schemeClr val="bg1">
                    <a:lumMod val="10000"/>
                  </a:schemeClr>
                </a:solidFill>
                <a:latin typeface="Calibri" panose="020F0502020204030204" pitchFamily="34" charset="0"/>
                <a:cs typeface="Calibri" panose="020F0502020204030204" pitchFamily="34" charset="0"/>
              </a:rPr>
              <a:t>Pense na externalidade gerada aos moradores da área do Aeroporto de Congonhas. Livre negociação com milhares de pessoas...</a:t>
            </a:r>
          </a:p>
        </p:txBody>
      </p:sp>
    </p:spTree>
    <p:extLst>
      <p:ext uri="{BB962C8B-B14F-4D97-AF65-F5344CB8AC3E}">
        <p14:creationId xmlns:p14="http://schemas.microsoft.com/office/powerpoint/2010/main" val="40985462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D1BD352-9310-4B97-9DEC-B062EC5DC55C}"/>
              </a:ext>
            </a:extLst>
          </p:cNvPr>
          <p:cNvSpPr>
            <a:spLocks noGrp="1" noChangeArrowheads="1"/>
          </p:cNvSpPr>
          <p:nvPr>
            <p:ph type="title"/>
          </p:nvPr>
        </p:nvSpPr>
        <p:spPr>
          <a:xfrm>
            <a:off x="913092" y="-362734"/>
            <a:ext cx="10585176" cy="1311275"/>
          </a:xfrm>
        </p:spPr>
        <p:txBody>
          <a:bodyPr/>
          <a:lstStyle/>
          <a:p>
            <a:pPr algn="ctr"/>
            <a:r>
              <a:rPr lang="en-US" altLang="en-US" sz="4800" b="1" dirty="0" err="1">
                <a:solidFill>
                  <a:schemeClr val="tx1"/>
                </a:solidFill>
                <a:latin typeface="Calibri" panose="020F0502020204030204" pitchFamily="34" charset="0"/>
                <a:cs typeface="Calibri" panose="020F0502020204030204" pitchFamily="34" charset="0"/>
              </a:rPr>
              <a:t>Soluções</a:t>
            </a:r>
            <a:r>
              <a:rPr lang="en-US" altLang="en-US" sz="4800" b="1" dirty="0">
                <a:solidFill>
                  <a:schemeClr val="tx1"/>
                </a:solidFill>
                <a:latin typeface="Calibri" panose="020F0502020204030204" pitchFamily="34" charset="0"/>
                <a:cs typeface="Calibri" panose="020F0502020204030204" pitchFamily="34" charset="0"/>
              </a:rPr>
              <a:t> </a:t>
            </a:r>
            <a:r>
              <a:rPr lang="en-US" altLang="en-US" sz="4800" b="1" dirty="0" err="1">
                <a:solidFill>
                  <a:schemeClr val="tx1"/>
                </a:solidFill>
                <a:latin typeface="Calibri" panose="020F0502020204030204" pitchFamily="34" charset="0"/>
                <a:cs typeface="Calibri" panose="020F0502020204030204" pitchFamily="34" charset="0"/>
              </a:rPr>
              <a:t>Privadas</a:t>
            </a:r>
            <a:r>
              <a:rPr lang="en-US" altLang="en-US" sz="4800" b="1" dirty="0">
                <a:solidFill>
                  <a:schemeClr val="tx1"/>
                </a:solidFill>
                <a:latin typeface="Calibri" panose="020F0502020204030204" pitchFamily="34" charset="0"/>
                <a:cs typeface="Calibri" panose="020F0502020204030204" pitchFamily="34" charset="0"/>
              </a:rPr>
              <a:t> Para as </a:t>
            </a:r>
            <a:r>
              <a:rPr lang="en-US" altLang="en-US" sz="4800" b="1" dirty="0" err="1">
                <a:solidFill>
                  <a:schemeClr val="tx1"/>
                </a:solidFill>
                <a:latin typeface="Calibri" panose="020F0502020204030204" pitchFamily="34" charset="0"/>
                <a:cs typeface="Calibri" panose="020F0502020204030204" pitchFamily="34" charset="0"/>
              </a:rPr>
              <a:t>Externalidades</a:t>
            </a:r>
            <a:r>
              <a:rPr lang="en-US" altLang="en-US" sz="4800" b="1" dirty="0">
                <a:solidFill>
                  <a:schemeClr val="tx1"/>
                </a:solidFill>
                <a:latin typeface="Calibri" panose="020F0502020204030204" pitchFamily="34" charset="0"/>
                <a:cs typeface="Calibri" panose="020F0502020204030204" pitchFamily="34" charset="0"/>
              </a:rPr>
              <a:t> </a:t>
            </a:r>
          </a:p>
        </p:txBody>
      </p:sp>
      <p:sp>
        <p:nvSpPr>
          <p:cNvPr id="5" name="Espaço Reservado para Conteúdo 2">
            <a:extLst>
              <a:ext uri="{FF2B5EF4-FFF2-40B4-BE49-F238E27FC236}">
                <a16:creationId xmlns:a16="http://schemas.microsoft.com/office/drawing/2014/main" id="{ECA3FF69-DD7D-4D02-952C-48CB570BC768}"/>
              </a:ext>
            </a:extLst>
          </p:cNvPr>
          <p:cNvSpPr>
            <a:spLocks noGrp="1"/>
          </p:cNvSpPr>
          <p:nvPr>
            <p:ph idx="1"/>
          </p:nvPr>
        </p:nvSpPr>
        <p:spPr>
          <a:xfrm>
            <a:off x="263352" y="1051223"/>
            <a:ext cx="11665296" cy="4114316"/>
          </a:xfrm>
        </p:spPr>
        <p:txBody>
          <a:bodyPr/>
          <a:lstStyle/>
          <a:p>
            <a:pPr algn="just">
              <a:buClr>
                <a:schemeClr val="tx1"/>
              </a:buClr>
              <a:buSzPct val="101000"/>
              <a:buFont typeface="Arial" panose="020B0604020202020204" pitchFamily="34" charset="0"/>
              <a:buChar char="•"/>
            </a:pPr>
            <a:r>
              <a:rPr lang="pt-BR" altLang="en-US" sz="3800" dirty="0">
                <a:solidFill>
                  <a:schemeClr val="bg1">
                    <a:lumMod val="10000"/>
                  </a:schemeClr>
                </a:solidFill>
                <a:latin typeface="Calibri" panose="020F0502020204030204" pitchFamily="34" charset="0"/>
                <a:cs typeface="Calibri" panose="020F0502020204030204" pitchFamily="34" charset="0"/>
              </a:rPr>
              <a:t>Uma questão mais complicada tecnicamente, que não será abordada (tecnicamente).</a:t>
            </a:r>
          </a:p>
          <a:p>
            <a:pPr lvl="1" algn="just">
              <a:buClr>
                <a:schemeClr val="tx1"/>
              </a:buClr>
              <a:buSzPct val="101000"/>
              <a:buFont typeface="Arial" panose="020B0604020202020204" pitchFamily="34" charset="0"/>
              <a:buChar char="•"/>
            </a:pPr>
            <a:r>
              <a:rPr lang="pt-BR" altLang="en-US" sz="3600" dirty="0">
                <a:solidFill>
                  <a:schemeClr val="bg1">
                    <a:lumMod val="10000"/>
                  </a:schemeClr>
                </a:solidFill>
                <a:latin typeface="Calibri" panose="020F0502020204030204" pitchFamily="34" charset="0"/>
                <a:cs typeface="Calibri" panose="020F0502020204030204" pitchFamily="34" charset="0"/>
              </a:rPr>
              <a:t>Para que esse mecanismo funcione as preferências dos agentes econômicos precisam ser quase lineares.</a:t>
            </a:r>
          </a:p>
          <a:p>
            <a:pPr lvl="1" algn="just">
              <a:buClr>
                <a:schemeClr val="tx1"/>
              </a:buClr>
              <a:buSzPct val="101000"/>
              <a:buFont typeface="Arial" panose="020B0604020202020204" pitchFamily="34" charset="0"/>
              <a:buChar char="•"/>
            </a:pPr>
            <a:r>
              <a:rPr lang="pt-BR" altLang="en-US" sz="3600" dirty="0">
                <a:solidFill>
                  <a:schemeClr val="bg1">
                    <a:lumMod val="10000"/>
                  </a:schemeClr>
                </a:solidFill>
                <a:latin typeface="Calibri" panose="020F0502020204030204" pitchFamily="34" charset="0"/>
                <a:cs typeface="Calibri" panose="020F0502020204030204" pitchFamily="34" charset="0"/>
              </a:rPr>
              <a:t>Nesse caso a quantidade da externalidade independe da dotação inicial dos recursos.</a:t>
            </a:r>
          </a:p>
        </p:txBody>
      </p:sp>
    </p:spTree>
    <p:extLst>
      <p:ext uri="{BB962C8B-B14F-4D97-AF65-F5344CB8AC3E}">
        <p14:creationId xmlns:p14="http://schemas.microsoft.com/office/powerpoint/2010/main" val="3974657890"/>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8CEBDB27-2E32-4096-9714-FA6042C9C0AE}"/>
              </a:ext>
            </a:extLst>
          </p:cNvPr>
          <p:cNvSpPr>
            <a:spLocks noGrp="1" noChangeArrowheads="1"/>
          </p:cNvSpPr>
          <p:nvPr>
            <p:ph idx="1"/>
          </p:nvPr>
        </p:nvSpPr>
        <p:spPr bwMode="auto">
          <a:xfrm>
            <a:off x="361101" y="126966"/>
            <a:ext cx="11554234"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15) </a:t>
            </a:r>
            <a:r>
              <a:rPr lang="pt-BR" altLang="pt-BR" sz="2600" b="1" dirty="0">
                <a:solidFill>
                  <a:srgbClr val="333333"/>
                </a:solidFill>
                <a:latin typeface="inherit"/>
              </a:rPr>
              <a:t>FGV - Técnico de Nível Superior (</a:t>
            </a:r>
            <a:r>
              <a:rPr lang="pt-BR" altLang="pt-BR" sz="2600" b="1" dirty="0" err="1">
                <a:solidFill>
                  <a:srgbClr val="333333"/>
                </a:solidFill>
                <a:latin typeface="inherit"/>
              </a:rPr>
              <a:t>Pref</a:t>
            </a:r>
            <a:r>
              <a:rPr lang="pt-BR" altLang="pt-BR" sz="2600" b="1" dirty="0">
                <a:solidFill>
                  <a:srgbClr val="333333"/>
                </a:solidFill>
                <a:latin typeface="inherit"/>
              </a:rPr>
              <a:t> Salvador)/Suporte Administrativo/ Engenharia Ambiental/2017</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Em um mercado privado de petróleo refinado, as curvas de oferta e demanda (preço x quantidade diária de barris) para os produtos de refino de petróleo, que são respectivamente iguais ao custo marginal privado e ao benefício marginal privado, são dadas por:</a:t>
            </a:r>
          </a:p>
          <a:p>
            <a:pPr marR="0" lvl="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pt-BR" altLang="pt-BR" sz="2600" b="0" i="0" u="none" strike="noStrike" cap="none" normalizeH="0" baseline="0" dirty="0">
                <a:ln>
                  <a:noFill/>
                </a:ln>
                <a:solidFill>
                  <a:srgbClr val="333333"/>
                </a:solidFill>
                <a:effectLst/>
                <a:latin typeface="Arial" panose="020B0604020202020204" pitchFamily="34" charset="0"/>
              </a:rPr>
              <a:t>Oferta: CMP = P = 10,0 + 0,08Q</a:t>
            </a:r>
          </a:p>
          <a:p>
            <a:pPr marR="0" lvl="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pt-BR" altLang="pt-BR" sz="2600" b="0" i="0" u="none" strike="noStrike" cap="none" normalizeH="0" baseline="0" dirty="0">
                <a:ln>
                  <a:noFill/>
                </a:ln>
                <a:solidFill>
                  <a:srgbClr val="333333"/>
                </a:solidFill>
                <a:effectLst/>
                <a:latin typeface="Arial" panose="020B0604020202020204" pitchFamily="34" charset="0"/>
              </a:rPr>
              <a:t>Demanda: BMP = P = 50,0 – 0,15Q</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Onde: P é o preço por barril e Q é a quantidade em milhares de barris por dia.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Entretanto, no processo de refino de petróleo há uma contaminação da água (bem público), que é uma externalidade negativa para a sociedade. O custo marginal externo relacionado a esse fato é dado por: CME = 0,06Q</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Assim, traçando um gráfico que relacione o custo marginal social e o benefício marginal social (nesse caso igual ao benefício marginal privado), o preço do barril, que conduz a um ótimo de dano para a sociedade (no sentido de Pareto), será de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9052188"/>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3ADDB6A9-736A-4D28-A798-EA639961C470}"/>
              </a:ext>
            </a:extLst>
          </p:cNvPr>
          <p:cNvGraphicFramePr>
            <a:graphicFrameLocks noChangeAspect="1"/>
          </p:cNvGraphicFramePr>
          <p:nvPr>
            <p:extLst>
              <p:ext uri="{D42A27DB-BD31-4B8C-83A1-F6EECF244321}">
                <p14:modId xmlns:p14="http://schemas.microsoft.com/office/powerpoint/2010/main" val="4138571505"/>
              </p:ext>
            </p:extLst>
          </p:nvPr>
        </p:nvGraphicFramePr>
        <p:xfrm>
          <a:off x="124923" y="202250"/>
          <a:ext cx="6003185" cy="1612484"/>
        </p:xfrm>
        <a:graphic>
          <a:graphicData uri="http://schemas.openxmlformats.org/presentationml/2006/ole">
            <mc:AlternateContent xmlns:mc="http://schemas.openxmlformats.org/markup-compatibility/2006">
              <mc:Choice xmlns:v="urn:schemas-microsoft-com:vml" Requires="v">
                <p:oleObj name="Equation" r:id="rId2" imgW="2234880" imgH="685800" progId="Equation.DSMT4">
                  <p:embed/>
                </p:oleObj>
              </mc:Choice>
              <mc:Fallback>
                <p:oleObj name="Equation" r:id="rId2" imgW="2234880" imgH="685800" progId="Equation.DSMT4">
                  <p:embed/>
                  <p:pic>
                    <p:nvPicPr>
                      <p:cNvPr id="5" name="Objeto 4"/>
                      <p:cNvPicPr/>
                      <p:nvPr/>
                    </p:nvPicPr>
                    <p:blipFill>
                      <a:blip r:embed="rId3"/>
                      <a:stretch>
                        <a:fillRect/>
                      </a:stretch>
                    </p:blipFill>
                    <p:spPr>
                      <a:xfrm>
                        <a:off x="124923" y="202250"/>
                        <a:ext cx="6003185" cy="1612484"/>
                      </a:xfrm>
                      <a:prstGeom prst="rect">
                        <a:avLst/>
                      </a:prstGeom>
                      <a:noFill/>
                      <a:ln>
                        <a:solidFill>
                          <a:schemeClr val="tx1"/>
                        </a:solidFill>
                      </a:ln>
                    </p:spPr>
                  </p:pic>
                </p:oleObj>
              </mc:Fallback>
            </mc:AlternateContent>
          </a:graphicData>
        </a:graphic>
      </p:graphicFrame>
      <p:graphicFrame>
        <p:nvGraphicFramePr>
          <p:cNvPr id="5" name="Objeto 4">
            <a:extLst>
              <a:ext uri="{FF2B5EF4-FFF2-40B4-BE49-F238E27FC236}">
                <a16:creationId xmlns:a16="http://schemas.microsoft.com/office/drawing/2014/main" id="{8BBECB25-3993-4639-9119-ECB4FB74884F}"/>
              </a:ext>
            </a:extLst>
          </p:cNvPr>
          <p:cNvGraphicFramePr>
            <a:graphicFrameLocks noChangeAspect="1"/>
          </p:cNvGraphicFramePr>
          <p:nvPr>
            <p:extLst>
              <p:ext uri="{D42A27DB-BD31-4B8C-83A1-F6EECF244321}">
                <p14:modId xmlns:p14="http://schemas.microsoft.com/office/powerpoint/2010/main" val="236291474"/>
              </p:ext>
            </p:extLst>
          </p:nvPr>
        </p:nvGraphicFramePr>
        <p:xfrm>
          <a:off x="153059" y="1934652"/>
          <a:ext cx="11630026" cy="477838"/>
        </p:xfrm>
        <a:graphic>
          <a:graphicData uri="http://schemas.openxmlformats.org/presentationml/2006/ole">
            <mc:AlternateContent xmlns:mc="http://schemas.openxmlformats.org/markup-compatibility/2006">
              <mc:Choice xmlns:v="urn:schemas-microsoft-com:vml" Requires="v">
                <p:oleObj name="Equation" r:id="rId4" imgW="4330440" imgH="203040" progId="Equation.DSMT4">
                  <p:embed/>
                </p:oleObj>
              </mc:Choice>
              <mc:Fallback>
                <p:oleObj name="Equation" r:id="rId4" imgW="4330440" imgH="203040" progId="Equation.DSMT4">
                  <p:embed/>
                  <p:pic>
                    <p:nvPicPr>
                      <p:cNvPr id="4" name="Objeto 3">
                        <a:extLst>
                          <a:ext uri="{FF2B5EF4-FFF2-40B4-BE49-F238E27FC236}">
                            <a16:creationId xmlns:a16="http://schemas.microsoft.com/office/drawing/2014/main" id="{3ADDB6A9-736A-4D28-A798-EA639961C470}"/>
                          </a:ext>
                        </a:extLst>
                      </p:cNvPr>
                      <p:cNvPicPr/>
                      <p:nvPr/>
                    </p:nvPicPr>
                    <p:blipFill>
                      <a:blip r:embed="rId5"/>
                      <a:stretch>
                        <a:fillRect/>
                      </a:stretch>
                    </p:blipFill>
                    <p:spPr>
                      <a:xfrm>
                        <a:off x="153059" y="1934652"/>
                        <a:ext cx="11630026" cy="477838"/>
                      </a:xfrm>
                      <a:prstGeom prst="rect">
                        <a:avLst/>
                      </a:prstGeom>
                      <a:noFill/>
                      <a:ln>
                        <a:solidFill>
                          <a:schemeClr val="tx1"/>
                        </a:solidFill>
                      </a:ln>
                    </p:spPr>
                  </p:pic>
                </p:oleObj>
              </mc:Fallback>
            </mc:AlternateContent>
          </a:graphicData>
        </a:graphic>
      </p:graphicFrame>
      <p:graphicFrame>
        <p:nvGraphicFramePr>
          <p:cNvPr id="6" name="Objeto 5">
            <a:extLst>
              <a:ext uri="{FF2B5EF4-FFF2-40B4-BE49-F238E27FC236}">
                <a16:creationId xmlns:a16="http://schemas.microsoft.com/office/drawing/2014/main" id="{80DE73DD-5BAE-4E91-AE1C-0C03C54119B4}"/>
              </a:ext>
            </a:extLst>
          </p:cNvPr>
          <p:cNvGraphicFramePr>
            <a:graphicFrameLocks noChangeAspect="1"/>
          </p:cNvGraphicFramePr>
          <p:nvPr>
            <p:extLst>
              <p:ext uri="{D42A27DB-BD31-4B8C-83A1-F6EECF244321}">
                <p14:modId xmlns:p14="http://schemas.microsoft.com/office/powerpoint/2010/main" val="3805090993"/>
              </p:ext>
            </p:extLst>
          </p:nvPr>
        </p:nvGraphicFramePr>
        <p:xfrm>
          <a:off x="157578" y="2813688"/>
          <a:ext cx="9278938" cy="1641475"/>
        </p:xfrm>
        <a:graphic>
          <a:graphicData uri="http://schemas.openxmlformats.org/presentationml/2006/ole">
            <mc:AlternateContent xmlns:mc="http://schemas.openxmlformats.org/markup-compatibility/2006">
              <mc:Choice xmlns:v="urn:schemas-microsoft-com:vml" Requires="v">
                <p:oleObj name="Equation" r:id="rId6" imgW="3454200" imgH="698400" progId="Equation.DSMT4">
                  <p:embed/>
                </p:oleObj>
              </mc:Choice>
              <mc:Fallback>
                <p:oleObj name="Equation" r:id="rId6" imgW="3454200" imgH="698400" progId="Equation.DSMT4">
                  <p:embed/>
                  <p:pic>
                    <p:nvPicPr>
                      <p:cNvPr id="4" name="Objeto 3">
                        <a:extLst>
                          <a:ext uri="{FF2B5EF4-FFF2-40B4-BE49-F238E27FC236}">
                            <a16:creationId xmlns:a16="http://schemas.microsoft.com/office/drawing/2014/main" id="{3ADDB6A9-736A-4D28-A798-EA639961C470}"/>
                          </a:ext>
                        </a:extLst>
                      </p:cNvPr>
                      <p:cNvPicPr/>
                      <p:nvPr/>
                    </p:nvPicPr>
                    <p:blipFill>
                      <a:blip r:embed="rId7"/>
                      <a:stretch>
                        <a:fillRect/>
                      </a:stretch>
                    </p:blipFill>
                    <p:spPr>
                      <a:xfrm>
                        <a:off x="157578" y="2813688"/>
                        <a:ext cx="9278938" cy="1641475"/>
                      </a:xfrm>
                      <a:prstGeom prst="rect">
                        <a:avLst/>
                      </a:prstGeom>
                      <a:noFill/>
                      <a:ln>
                        <a:solidFill>
                          <a:schemeClr val="tx1"/>
                        </a:solidFill>
                      </a:ln>
                    </p:spPr>
                  </p:pic>
                </p:oleObj>
              </mc:Fallback>
            </mc:AlternateContent>
          </a:graphicData>
        </a:graphic>
      </p:graphicFrame>
      <p:graphicFrame>
        <p:nvGraphicFramePr>
          <p:cNvPr id="7" name="Objeto 6">
            <a:extLst>
              <a:ext uri="{FF2B5EF4-FFF2-40B4-BE49-F238E27FC236}">
                <a16:creationId xmlns:a16="http://schemas.microsoft.com/office/drawing/2014/main" id="{9F848D38-0741-427C-A1D3-3B0BB5DC69B2}"/>
              </a:ext>
            </a:extLst>
          </p:cNvPr>
          <p:cNvGraphicFramePr>
            <a:graphicFrameLocks noChangeAspect="1"/>
          </p:cNvGraphicFramePr>
          <p:nvPr>
            <p:extLst>
              <p:ext uri="{D42A27DB-BD31-4B8C-83A1-F6EECF244321}">
                <p14:modId xmlns:p14="http://schemas.microsoft.com/office/powerpoint/2010/main" val="2305124001"/>
              </p:ext>
            </p:extLst>
          </p:nvPr>
        </p:nvGraphicFramePr>
        <p:xfrm>
          <a:off x="159873" y="4598648"/>
          <a:ext cx="11974513" cy="1133475"/>
        </p:xfrm>
        <a:graphic>
          <a:graphicData uri="http://schemas.openxmlformats.org/presentationml/2006/ole">
            <mc:AlternateContent xmlns:mc="http://schemas.openxmlformats.org/markup-compatibility/2006">
              <mc:Choice xmlns:v="urn:schemas-microsoft-com:vml" Requires="v">
                <p:oleObj name="Equation" r:id="rId8" imgW="4457520" imgH="482400" progId="Equation.DSMT4">
                  <p:embed/>
                </p:oleObj>
              </mc:Choice>
              <mc:Fallback>
                <p:oleObj name="Equation" r:id="rId8" imgW="4457520" imgH="482400" progId="Equation.DSMT4">
                  <p:embed/>
                  <p:pic>
                    <p:nvPicPr>
                      <p:cNvPr id="6" name="Objeto 5">
                        <a:extLst>
                          <a:ext uri="{FF2B5EF4-FFF2-40B4-BE49-F238E27FC236}">
                            <a16:creationId xmlns:a16="http://schemas.microsoft.com/office/drawing/2014/main" id="{80DE73DD-5BAE-4E91-AE1C-0C03C54119B4}"/>
                          </a:ext>
                        </a:extLst>
                      </p:cNvPr>
                      <p:cNvPicPr/>
                      <p:nvPr/>
                    </p:nvPicPr>
                    <p:blipFill>
                      <a:blip r:embed="rId9"/>
                      <a:stretch>
                        <a:fillRect/>
                      </a:stretch>
                    </p:blipFill>
                    <p:spPr>
                      <a:xfrm>
                        <a:off x="159873" y="4598648"/>
                        <a:ext cx="11974513" cy="1133475"/>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16383349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923586DB-BFB2-438F-B7FE-A633994A715D}"/>
              </a:ext>
            </a:extLst>
          </p:cNvPr>
          <p:cNvSpPr/>
          <p:nvPr/>
        </p:nvSpPr>
        <p:spPr bwMode="auto">
          <a:xfrm>
            <a:off x="335360" y="379828"/>
            <a:ext cx="11521280" cy="6091310"/>
          </a:xfrm>
          <a:prstGeom prst="rect">
            <a:avLst/>
          </a:prstGeom>
          <a:solidFill>
            <a:srgbClr val="EAEAEA"/>
          </a:solidFill>
          <a:ln w="28575"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342900" marR="0" indent="-342900" algn="ctr" defTabSz="914400" rtl="0" eaLnBrk="1" fontAlgn="base" latinLnBrk="0" hangingPunct="1">
              <a:lnSpc>
                <a:spcPct val="100000"/>
              </a:lnSpc>
              <a:spcBef>
                <a:spcPct val="20000"/>
              </a:spcBef>
              <a:spcAft>
                <a:spcPct val="0"/>
              </a:spcAft>
              <a:buClrTx/>
              <a:buSzTx/>
              <a:buFontTx/>
              <a:buNone/>
              <a:tabLst/>
            </a:pPr>
            <a:endParaRPr kumimoji="0" lang="pt-BR" sz="3200" b="1" i="0" u="none" strike="noStrike" cap="none" normalizeH="0" baseline="0">
              <a:ln>
                <a:noFill/>
              </a:ln>
              <a:solidFill>
                <a:schemeClr val="bg2"/>
              </a:solidFill>
              <a:effectLst/>
              <a:latin typeface="Times New Roman" pitchFamily="18" charset="0"/>
            </a:endParaRPr>
          </a:p>
        </p:txBody>
      </p:sp>
      <p:sp>
        <p:nvSpPr>
          <p:cNvPr id="5" name="Line 4">
            <a:extLst>
              <a:ext uri="{FF2B5EF4-FFF2-40B4-BE49-F238E27FC236}">
                <a16:creationId xmlns:a16="http://schemas.microsoft.com/office/drawing/2014/main" id="{7A6DAA27-BB42-43B7-8804-94C9AA48FAE2}"/>
              </a:ext>
            </a:extLst>
          </p:cNvPr>
          <p:cNvSpPr>
            <a:spLocks noChangeShapeType="1"/>
          </p:cNvSpPr>
          <p:nvPr/>
        </p:nvSpPr>
        <p:spPr bwMode="auto">
          <a:xfrm flipV="1">
            <a:off x="2095128" y="1516964"/>
            <a:ext cx="0" cy="373380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5">
            <a:extLst>
              <a:ext uri="{FF2B5EF4-FFF2-40B4-BE49-F238E27FC236}">
                <a16:creationId xmlns:a16="http://schemas.microsoft.com/office/drawing/2014/main" id="{A64FC95D-C4D3-489D-9E4D-70F58DE36B41}"/>
              </a:ext>
            </a:extLst>
          </p:cNvPr>
          <p:cNvSpPr>
            <a:spLocks noChangeShapeType="1"/>
          </p:cNvSpPr>
          <p:nvPr/>
        </p:nvSpPr>
        <p:spPr bwMode="auto">
          <a:xfrm>
            <a:off x="2095128" y="5250764"/>
            <a:ext cx="4724400" cy="0"/>
          </a:xfrm>
          <a:prstGeom prst="line">
            <a:avLst/>
          </a:prstGeom>
          <a:noFill/>
          <a:ln w="57150">
            <a:solidFill>
              <a:srgbClr val="0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7" name="Text Box 6">
            <a:extLst>
              <a:ext uri="{FF2B5EF4-FFF2-40B4-BE49-F238E27FC236}">
                <a16:creationId xmlns:a16="http://schemas.microsoft.com/office/drawing/2014/main" id="{D78E1C8A-C66C-4F59-8A00-AD7497614A92}"/>
              </a:ext>
            </a:extLst>
          </p:cNvPr>
          <p:cNvSpPr txBox="1">
            <a:spLocks noChangeArrowheads="1"/>
          </p:cNvSpPr>
          <p:nvPr/>
        </p:nvSpPr>
        <p:spPr bwMode="auto">
          <a:xfrm>
            <a:off x="1631504" y="1288364"/>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P</a:t>
            </a:r>
          </a:p>
        </p:txBody>
      </p:sp>
      <p:sp>
        <p:nvSpPr>
          <p:cNvPr id="8" name="Text Box 7">
            <a:extLst>
              <a:ext uri="{FF2B5EF4-FFF2-40B4-BE49-F238E27FC236}">
                <a16:creationId xmlns:a16="http://schemas.microsoft.com/office/drawing/2014/main" id="{00862308-D7E4-448A-A4CF-B641B238E5DF}"/>
              </a:ext>
            </a:extLst>
          </p:cNvPr>
          <p:cNvSpPr txBox="1">
            <a:spLocks noChangeArrowheads="1"/>
          </p:cNvSpPr>
          <p:nvPr/>
        </p:nvSpPr>
        <p:spPr bwMode="auto">
          <a:xfrm>
            <a:off x="6743328" y="5174564"/>
            <a:ext cx="53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dirty="0"/>
              <a:t>Q</a:t>
            </a:r>
          </a:p>
        </p:txBody>
      </p:sp>
      <p:sp>
        <p:nvSpPr>
          <p:cNvPr id="9" name="Line 8">
            <a:extLst>
              <a:ext uri="{FF2B5EF4-FFF2-40B4-BE49-F238E27FC236}">
                <a16:creationId xmlns:a16="http://schemas.microsoft.com/office/drawing/2014/main" id="{F31B0629-A7FD-4974-A00A-14CB5145B3C6}"/>
              </a:ext>
            </a:extLst>
          </p:cNvPr>
          <p:cNvSpPr>
            <a:spLocks noChangeShapeType="1"/>
          </p:cNvSpPr>
          <p:nvPr/>
        </p:nvSpPr>
        <p:spPr bwMode="auto">
          <a:xfrm>
            <a:off x="2933328" y="1821764"/>
            <a:ext cx="2819400" cy="2819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0" name="Line 9">
            <a:extLst>
              <a:ext uri="{FF2B5EF4-FFF2-40B4-BE49-F238E27FC236}">
                <a16:creationId xmlns:a16="http://schemas.microsoft.com/office/drawing/2014/main" id="{CE0313DF-1852-428D-80C1-F4EA15FC7FCB}"/>
              </a:ext>
            </a:extLst>
          </p:cNvPr>
          <p:cNvSpPr>
            <a:spLocks noChangeShapeType="1"/>
          </p:cNvSpPr>
          <p:nvPr/>
        </p:nvSpPr>
        <p:spPr bwMode="auto">
          <a:xfrm flipV="1">
            <a:off x="2704728" y="1974164"/>
            <a:ext cx="320040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10">
            <a:extLst>
              <a:ext uri="{FF2B5EF4-FFF2-40B4-BE49-F238E27FC236}">
                <a16:creationId xmlns:a16="http://schemas.microsoft.com/office/drawing/2014/main" id="{50679E71-36E4-4624-A1DF-BB38502C5C50}"/>
              </a:ext>
            </a:extLst>
          </p:cNvPr>
          <p:cNvSpPr>
            <a:spLocks noChangeShapeType="1"/>
          </p:cNvSpPr>
          <p:nvPr/>
        </p:nvSpPr>
        <p:spPr bwMode="auto">
          <a:xfrm>
            <a:off x="4304928" y="3193364"/>
            <a:ext cx="0" cy="205740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Line 11">
            <a:extLst>
              <a:ext uri="{FF2B5EF4-FFF2-40B4-BE49-F238E27FC236}">
                <a16:creationId xmlns:a16="http://schemas.microsoft.com/office/drawing/2014/main" id="{7B04ED47-E439-4A73-BBC8-C47DC77595A7}"/>
              </a:ext>
            </a:extLst>
          </p:cNvPr>
          <p:cNvSpPr>
            <a:spLocks noChangeShapeType="1"/>
          </p:cNvSpPr>
          <p:nvPr/>
        </p:nvSpPr>
        <p:spPr bwMode="auto">
          <a:xfrm flipH="1">
            <a:off x="2095128" y="3193364"/>
            <a:ext cx="2209800" cy="0"/>
          </a:xfrm>
          <a:prstGeom prst="line">
            <a:avLst/>
          </a:prstGeom>
          <a:noFill/>
          <a:ln w="9525">
            <a:solidFill>
              <a:schemeClr val="tx1"/>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Text Box 12">
            <a:extLst>
              <a:ext uri="{FF2B5EF4-FFF2-40B4-BE49-F238E27FC236}">
                <a16:creationId xmlns:a16="http://schemas.microsoft.com/office/drawing/2014/main" id="{186202C8-9BF3-4358-ACCC-EAB104FABBD9}"/>
              </a:ext>
            </a:extLst>
          </p:cNvPr>
          <p:cNvSpPr txBox="1">
            <a:spLocks noChangeArrowheads="1"/>
          </p:cNvSpPr>
          <p:nvPr/>
        </p:nvSpPr>
        <p:spPr bwMode="auto">
          <a:xfrm>
            <a:off x="5879976" y="1740628"/>
            <a:ext cx="46805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S = Oferta (Custo Privado)</a:t>
            </a:r>
          </a:p>
        </p:txBody>
      </p:sp>
      <p:sp>
        <p:nvSpPr>
          <p:cNvPr id="14" name="Text Box 13">
            <a:extLst>
              <a:ext uri="{FF2B5EF4-FFF2-40B4-BE49-F238E27FC236}">
                <a16:creationId xmlns:a16="http://schemas.microsoft.com/office/drawing/2014/main" id="{21498F4C-53DA-42E8-B138-9433240A018E}"/>
              </a:ext>
            </a:extLst>
          </p:cNvPr>
          <p:cNvSpPr txBox="1">
            <a:spLocks noChangeArrowheads="1"/>
          </p:cNvSpPr>
          <p:nvPr/>
        </p:nvSpPr>
        <p:spPr bwMode="auto">
          <a:xfrm>
            <a:off x="5735960" y="4476932"/>
            <a:ext cx="51678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t>D = Demanda (Valor Privado)</a:t>
            </a:r>
          </a:p>
        </p:txBody>
      </p:sp>
      <p:sp>
        <p:nvSpPr>
          <p:cNvPr id="15" name="Text Box 14">
            <a:extLst>
              <a:ext uri="{FF2B5EF4-FFF2-40B4-BE49-F238E27FC236}">
                <a16:creationId xmlns:a16="http://schemas.microsoft.com/office/drawing/2014/main" id="{B3353BB8-7220-46D4-9010-A14AEAB299E1}"/>
              </a:ext>
            </a:extLst>
          </p:cNvPr>
          <p:cNvSpPr txBox="1">
            <a:spLocks noChangeArrowheads="1"/>
          </p:cNvSpPr>
          <p:nvPr/>
        </p:nvSpPr>
        <p:spPr bwMode="auto">
          <a:xfrm>
            <a:off x="4083680" y="5197012"/>
            <a:ext cx="152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000" dirty="0"/>
              <a:t>173,91</a:t>
            </a:r>
          </a:p>
        </p:txBody>
      </p:sp>
      <p:sp>
        <p:nvSpPr>
          <p:cNvPr id="16" name="Text Box 15">
            <a:extLst>
              <a:ext uri="{FF2B5EF4-FFF2-40B4-BE49-F238E27FC236}">
                <a16:creationId xmlns:a16="http://schemas.microsoft.com/office/drawing/2014/main" id="{549B744A-1EF5-4EF9-9961-99F03B18C5E1}"/>
              </a:ext>
            </a:extLst>
          </p:cNvPr>
          <p:cNvSpPr txBox="1">
            <a:spLocks noChangeArrowheads="1"/>
          </p:cNvSpPr>
          <p:nvPr/>
        </p:nvSpPr>
        <p:spPr bwMode="auto">
          <a:xfrm>
            <a:off x="1298643" y="2992900"/>
            <a:ext cx="16795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000" dirty="0"/>
              <a:t>23,91</a:t>
            </a:r>
          </a:p>
        </p:txBody>
      </p:sp>
      <p:grpSp>
        <p:nvGrpSpPr>
          <p:cNvPr id="17" name="Group 30">
            <a:extLst>
              <a:ext uri="{FF2B5EF4-FFF2-40B4-BE49-F238E27FC236}">
                <a16:creationId xmlns:a16="http://schemas.microsoft.com/office/drawing/2014/main" id="{25DD016F-B5C8-4A73-A8E4-4DEEC075D203}"/>
              </a:ext>
            </a:extLst>
          </p:cNvPr>
          <p:cNvGrpSpPr>
            <a:grpSpLocks/>
          </p:cNvGrpSpPr>
          <p:nvPr/>
        </p:nvGrpSpPr>
        <p:grpSpPr bwMode="auto">
          <a:xfrm>
            <a:off x="1293446" y="1164540"/>
            <a:ext cx="6973894" cy="4445002"/>
            <a:chOff x="263" y="1026"/>
            <a:chExt cx="4393" cy="2800"/>
          </a:xfrm>
        </p:grpSpPr>
        <p:sp>
          <p:nvSpPr>
            <p:cNvPr id="18" name="Line 19">
              <a:extLst>
                <a:ext uri="{FF2B5EF4-FFF2-40B4-BE49-F238E27FC236}">
                  <a16:creationId xmlns:a16="http://schemas.microsoft.com/office/drawing/2014/main" id="{B902D4DF-9450-4F2D-9BDA-888CAA3D68E1}"/>
                </a:ext>
              </a:extLst>
            </p:cNvPr>
            <p:cNvSpPr>
              <a:spLocks noChangeShapeType="1"/>
            </p:cNvSpPr>
            <p:nvPr/>
          </p:nvSpPr>
          <p:spPr bwMode="auto">
            <a:xfrm flipV="1">
              <a:off x="864" y="1248"/>
              <a:ext cx="2016" cy="1536"/>
            </a:xfrm>
            <a:prstGeom prst="line">
              <a:avLst/>
            </a:prstGeom>
            <a:noFill/>
            <a:ln w="38100">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sz="2000"/>
            </a:p>
          </p:txBody>
        </p:sp>
        <p:sp>
          <p:nvSpPr>
            <p:cNvPr id="19" name="Text Box 20">
              <a:extLst>
                <a:ext uri="{FF2B5EF4-FFF2-40B4-BE49-F238E27FC236}">
                  <a16:creationId xmlns:a16="http://schemas.microsoft.com/office/drawing/2014/main" id="{45EB36EF-0272-4639-93BE-864016082679}"/>
                </a:ext>
              </a:extLst>
            </p:cNvPr>
            <p:cNvSpPr txBox="1">
              <a:spLocks noChangeArrowheads="1"/>
            </p:cNvSpPr>
            <p:nvPr/>
          </p:nvSpPr>
          <p:spPr bwMode="auto">
            <a:xfrm>
              <a:off x="2880" y="1026"/>
              <a:ext cx="177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400" dirty="0">
                  <a:solidFill>
                    <a:srgbClr val="008000"/>
                  </a:solidFill>
                </a:rPr>
                <a:t>Custo Social</a:t>
              </a:r>
            </a:p>
          </p:txBody>
        </p:sp>
        <p:sp>
          <p:nvSpPr>
            <p:cNvPr id="20" name="Line 21">
              <a:extLst>
                <a:ext uri="{FF2B5EF4-FFF2-40B4-BE49-F238E27FC236}">
                  <a16:creationId xmlns:a16="http://schemas.microsoft.com/office/drawing/2014/main" id="{C8E7CFE2-5C6E-4858-828D-4CDF2F4A574E}"/>
                </a:ext>
              </a:extLst>
            </p:cNvPr>
            <p:cNvSpPr>
              <a:spLocks noChangeShapeType="1"/>
            </p:cNvSpPr>
            <p:nvPr/>
          </p:nvSpPr>
          <p:spPr bwMode="auto">
            <a:xfrm>
              <a:off x="1872" y="2016"/>
              <a:ext cx="0" cy="1584"/>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sz="2000"/>
            </a:p>
          </p:txBody>
        </p:sp>
        <p:sp>
          <p:nvSpPr>
            <p:cNvPr id="21" name="Line 22">
              <a:extLst>
                <a:ext uri="{FF2B5EF4-FFF2-40B4-BE49-F238E27FC236}">
                  <a16:creationId xmlns:a16="http://schemas.microsoft.com/office/drawing/2014/main" id="{10E7E491-0606-44E3-BDF8-0D14E83CD5A4}"/>
                </a:ext>
              </a:extLst>
            </p:cNvPr>
            <p:cNvSpPr>
              <a:spLocks noChangeShapeType="1"/>
            </p:cNvSpPr>
            <p:nvPr/>
          </p:nvSpPr>
          <p:spPr bwMode="auto">
            <a:xfrm flipH="1">
              <a:off x="768" y="2016"/>
              <a:ext cx="1104" cy="0"/>
            </a:xfrm>
            <a:prstGeom prst="line">
              <a:avLst/>
            </a:prstGeom>
            <a:noFill/>
            <a:ln w="9525">
              <a:solidFill>
                <a:srgbClr val="008000"/>
              </a:solidFill>
              <a:prstDash val="dash"/>
              <a:miter lim="800000"/>
              <a:headEnd/>
              <a:tailEnd/>
            </a:ln>
            <a:extLst>
              <a:ext uri="{909E8E84-426E-40DD-AFC4-6F175D3DCCD1}">
                <a14:hiddenFill xmlns:a14="http://schemas.microsoft.com/office/drawing/2010/main">
                  <a:noFill/>
                </a14:hiddenFill>
              </a:ext>
            </a:extLst>
          </p:spPr>
          <p:txBody>
            <a:bodyPr wrap="none"/>
            <a:lstStyle/>
            <a:p>
              <a:endParaRPr lang="en-US" sz="2000"/>
            </a:p>
          </p:txBody>
        </p:sp>
        <p:sp>
          <p:nvSpPr>
            <p:cNvPr id="22" name="Text Box 23">
              <a:extLst>
                <a:ext uri="{FF2B5EF4-FFF2-40B4-BE49-F238E27FC236}">
                  <a16:creationId xmlns:a16="http://schemas.microsoft.com/office/drawing/2014/main" id="{47A3E807-9BB5-4805-82D2-338DC82FB8A0}"/>
                </a:ext>
              </a:extLst>
            </p:cNvPr>
            <p:cNvSpPr txBox="1">
              <a:spLocks noChangeArrowheads="1"/>
            </p:cNvSpPr>
            <p:nvPr/>
          </p:nvSpPr>
          <p:spPr bwMode="auto">
            <a:xfrm>
              <a:off x="1437" y="3574"/>
              <a:ext cx="8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000" dirty="0">
                  <a:solidFill>
                    <a:srgbClr val="008000"/>
                  </a:solidFill>
                </a:rPr>
                <a:t>137,93</a:t>
              </a:r>
            </a:p>
          </p:txBody>
        </p:sp>
        <p:sp>
          <p:nvSpPr>
            <p:cNvPr id="23" name="Text Box 24">
              <a:extLst>
                <a:ext uri="{FF2B5EF4-FFF2-40B4-BE49-F238E27FC236}">
                  <a16:creationId xmlns:a16="http://schemas.microsoft.com/office/drawing/2014/main" id="{41BEC309-835F-4C62-A9D2-969EFA0D2FF3}"/>
                </a:ext>
              </a:extLst>
            </p:cNvPr>
            <p:cNvSpPr txBox="1">
              <a:spLocks noChangeArrowheads="1"/>
            </p:cNvSpPr>
            <p:nvPr/>
          </p:nvSpPr>
          <p:spPr bwMode="auto">
            <a:xfrm>
              <a:off x="263" y="1872"/>
              <a:ext cx="86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000" dirty="0">
                  <a:solidFill>
                    <a:srgbClr val="008000"/>
                  </a:solidFill>
                </a:rPr>
                <a:t>29,31</a:t>
              </a:r>
            </a:p>
          </p:txBody>
        </p:sp>
        <p:sp>
          <p:nvSpPr>
            <p:cNvPr id="24" name="Line 25">
              <a:extLst>
                <a:ext uri="{FF2B5EF4-FFF2-40B4-BE49-F238E27FC236}">
                  <a16:creationId xmlns:a16="http://schemas.microsoft.com/office/drawing/2014/main" id="{E5C913F3-B41E-4450-AACC-7810574CA2DC}"/>
                </a:ext>
              </a:extLst>
            </p:cNvPr>
            <p:cNvSpPr>
              <a:spLocks noChangeShapeType="1"/>
            </p:cNvSpPr>
            <p:nvPr/>
          </p:nvSpPr>
          <p:spPr bwMode="auto">
            <a:xfrm flipH="1" flipV="1">
              <a:off x="2352" y="1728"/>
              <a:ext cx="192" cy="192"/>
            </a:xfrm>
            <a:prstGeom prst="line">
              <a:avLst/>
            </a:prstGeom>
            <a:noFill/>
            <a:ln w="38100">
              <a:solidFill>
                <a:srgbClr val="008000"/>
              </a:solidFill>
              <a:miter lim="800000"/>
              <a:headEnd/>
              <a:tailEnd type="arrow" w="med" len="med"/>
            </a:ln>
            <a:extLst>
              <a:ext uri="{909E8E84-426E-40DD-AFC4-6F175D3DCCD1}">
                <a14:hiddenFill xmlns:a14="http://schemas.microsoft.com/office/drawing/2010/main">
                  <a:noFill/>
                </a14:hiddenFill>
              </a:ext>
            </a:extLst>
          </p:spPr>
          <p:txBody>
            <a:bodyPr wrap="none"/>
            <a:lstStyle/>
            <a:p>
              <a:endParaRPr lang="en-US" sz="2000"/>
            </a:p>
          </p:txBody>
        </p:sp>
        <p:sp>
          <p:nvSpPr>
            <p:cNvPr id="25" name="Line 27">
              <a:extLst>
                <a:ext uri="{FF2B5EF4-FFF2-40B4-BE49-F238E27FC236}">
                  <a16:creationId xmlns:a16="http://schemas.microsoft.com/office/drawing/2014/main" id="{4B2A0B41-3BB5-44AE-81EE-4ACAA486D9AA}"/>
                </a:ext>
              </a:extLst>
            </p:cNvPr>
            <p:cNvSpPr>
              <a:spLocks noChangeShapeType="1"/>
            </p:cNvSpPr>
            <p:nvPr/>
          </p:nvSpPr>
          <p:spPr bwMode="auto">
            <a:xfrm>
              <a:off x="2448" y="1872"/>
              <a:ext cx="0" cy="384"/>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sz="2000"/>
            </a:p>
          </p:txBody>
        </p:sp>
        <p:sp>
          <p:nvSpPr>
            <p:cNvPr id="26" name="Line 28">
              <a:extLst>
                <a:ext uri="{FF2B5EF4-FFF2-40B4-BE49-F238E27FC236}">
                  <a16:creationId xmlns:a16="http://schemas.microsoft.com/office/drawing/2014/main" id="{CED23F02-6242-4419-A847-F6BD86AE0F8A}"/>
                </a:ext>
              </a:extLst>
            </p:cNvPr>
            <p:cNvSpPr>
              <a:spLocks noChangeShapeType="1"/>
            </p:cNvSpPr>
            <p:nvPr/>
          </p:nvSpPr>
          <p:spPr bwMode="auto">
            <a:xfrm>
              <a:off x="2448" y="2256"/>
              <a:ext cx="384" cy="0"/>
            </a:xfrm>
            <a:prstGeom prst="line">
              <a:avLst/>
            </a:prstGeom>
            <a:noFill/>
            <a:ln w="9525">
              <a:solidFill>
                <a:srgbClr val="008000"/>
              </a:solidFill>
              <a:miter lim="800000"/>
              <a:headEnd/>
              <a:tailEnd/>
            </a:ln>
            <a:extLst>
              <a:ext uri="{909E8E84-426E-40DD-AFC4-6F175D3DCCD1}">
                <a14:hiddenFill xmlns:a14="http://schemas.microsoft.com/office/drawing/2010/main">
                  <a:noFill/>
                </a14:hiddenFill>
              </a:ext>
            </a:extLst>
          </p:spPr>
          <p:txBody>
            <a:bodyPr wrap="none"/>
            <a:lstStyle/>
            <a:p>
              <a:endParaRPr lang="en-US" sz="2000"/>
            </a:p>
          </p:txBody>
        </p:sp>
        <p:sp>
          <p:nvSpPr>
            <p:cNvPr id="27" name="Text Box 29">
              <a:extLst>
                <a:ext uri="{FF2B5EF4-FFF2-40B4-BE49-F238E27FC236}">
                  <a16:creationId xmlns:a16="http://schemas.microsoft.com/office/drawing/2014/main" id="{E74BCECE-58D8-4A71-BB0F-ED76D63AD33D}"/>
                </a:ext>
              </a:extLst>
            </p:cNvPr>
            <p:cNvSpPr txBox="1">
              <a:spLocks noChangeArrowheads="1"/>
            </p:cNvSpPr>
            <p:nvPr/>
          </p:nvSpPr>
          <p:spPr bwMode="auto">
            <a:xfrm>
              <a:off x="2832" y="2112"/>
              <a:ext cx="1824" cy="31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600" dirty="0">
                  <a:solidFill>
                    <a:srgbClr val="008000"/>
                  </a:solidFill>
                </a:rPr>
                <a:t>Custo da Poluição</a:t>
              </a:r>
            </a:p>
          </p:txBody>
        </p:sp>
      </p:grpSp>
      <p:sp>
        <p:nvSpPr>
          <p:cNvPr id="28" name="Text Box 31">
            <a:extLst>
              <a:ext uri="{FF2B5EF4-FFF2-40B4-BE49-F238E27FC236}">
                <a16:creationId xmlns:a16="http://schemas.microsoft.com/office/drawing/2014/main" id="{C9110D86-624E-4A94-9A34-E442F338B073}"/>
              </a:ext>
            </a:extLst>
          </p:cNvPr>
          <p:cNvSpPr txBox="1">
            <a:spLocks noChangeArrowheads="1"/>
          </p:cNvSpPr>
          <p:nvPr/>
        </p:nvSpPr>
        <p:spPr bwMode="auto">
          <a:xfrm>
            <a:off x="6133728" y="3701364"/>
            <a:ext cx="5218856" cy="523220"/>
          </a:xfrm>
          <a:prstGeom prst="rect">
            <a:avLst/>
          </a:prstGeom>
          <a:solidFill>
            <a:schemeClr val="accent6">
              <a:lumMod val="20000"/>
              <a:lumOff val="80000"/>
            </a:schemeClr>
          </a:solidFill>
          <a:ln w="9525">
            <a:solidFill>
              <a:srgbClr val="008000"/>
            </a:solidFill>
            <a:miter lim="800000"/>
            <a:headEnd/>
            <a:tailEnd/>
          </a:ln>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pt-BR" altLang="en-US" sz="2800" dirty="0">
                <a:solidFill>
                  <a:srgbClr val="008000"/>
                </a:solidFill>
              </a:rPr>
              <a:t>Custo Social &gt; Custo Privado</a:t>
            </a:r>
          </a:p>
        </p:txBody>
      </p:sp>
    </p:spTree>
    <p:extLst>
      <p:ext uri="{BB962C8B-B14F-4D97-AF65-F5344CB8AC3E}">
        <p14:creationId xmlns:p14="http://schemas.microsoft.com/office/powerpoint/2010/main" val="41012989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diamond(in)">
                                      <p:cBhvr>
                                        <p:cTn id="13"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56011472-7877-4025-A133-EFD7BF1A89B6}"/>
              </a:ext>
            </a:extLst>
          </p:cNvPr>
          <p:cNvSpPr/>
          <p:nvPr/>
        </p:nvSpPr>
        <p:spPr bwMode="auto">
          <a:xfrm>
            <a:off x="140678" y="1055070"/>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08ACB90F-BFF2-441B-BADD-B94735511406}"/>
              </a:ext>
            </a:extLst>
          </p:cNvPr>
          <p:cNvSpPr>
            <a:spLocks noGrp="1" noChangeArrowheads="1"/>
          </p:cNvSpPr>
          <p:nvPr>
            <p:ph idx="1"/>
          </p:nvPr>
        </p:nvSpPr>
        <p:spPr bwMode="auto">
          <a:xfrm>
            <a:off x="389237" y="217415"/>
            <a:ext cx="1155423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10,00</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16,56</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29,31</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42,28</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50,00</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7145237"/>
      </p:ext>
    </p:extLst>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952FF28F-D13E-4E3D-8C24-B989EF2A03A3}"/>
              </a:ext>
            </a:extLst>
          </p:cNvPr>
          <p:cNvSpPr/>
          <p:nvPr/>
        </p:nvSpPr>
        <p:spPr bwMode="auto">
          <a:xfrm>
            <a:off x="112542" y="3545053"/>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4434E7B0-4D50-4B35-ADEA-35F7A2DC4193}"/>
              </a:ext>
            </a:extLst>
          </p:cNvPr>
          <p:cNvSpPr>
            <a:spLocks noGrp="1" noChangeArrowheads="1"/>
          </p:cNvSpPr>
          <p:nvPr>
            <p:ph idx="1"/>
          </p:nvPr>
        </p:nvSpPr>
        <p:spPr bwMode="auto">
          <a:xfrm>
            <a:off x="375170" y="197384"/>
            <a:ext cx="11554233"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700" b="1" dirty="0">
                <a:solidFill>
                  <a:schemeClr val="tx1"/>
                </a:solidFill>
                <a:latin typeface="inherit"/>
              </a:rPr>
              <a:t>16) FGV - Analista Judiciário (TJ RO)/Economista/2015</a:t>
            </a:r>
            <a:endParaRPr kumimoji="0" lang="pt-BR" altLang="pt-BR" sz="27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Arial" panose="020B0604020202020204" pitchFamily="34" charset="0"/>
              </a:rPr>
              <a:t>Estudos científicos evidenciam que os benefícios e os custos marginais sociais, medidos em dólares por tonelada, das emissões de dióxido de enxofre são dados por:</a:t>
            </a:r>
            <a:endParaRPr lang="pt-BR" altLang="pt-BR" sz="27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Arial" panose="020B0604020202020204" pitchFamily="34" charset="0"/>
              </a:rPr>
              <a:t>Benefícios marginais de reduzir as emissões: </a:t>
            </a:r>
            <a:r>
              <a:rPr kumimoji="0" lang="pt-BR" altLang="pt-BR" sz="2700" b="0" i="0" u="none" strike="noStrike" cap="none" normalizeH="0" baseline="0" dirty="0" err="1">
                <a:ln>
                  <a:noFill/>
                </a:ln>
                <a:solidFill>
                  <a:schemeClr val="tx1"/>
                </a:solidFill>
                <a:effectLst/>
                <a:latin typeface="Arial" panose="020B0604020202020204" pitchFamily="34" charset="0"/>
              </a:rPr>
              <a:t>BMg</a:t>
            </a:r>
            <a:r>
              <a:rPr kumimoji="0" lang="pt-BR" altLang="pt-BR" sz="2700" b="0" i="0" u="none" strike="noStrike" cap="none" normalizeH="0" baseline="0" dirty="0">
                <a:ln>
                  <a:noFill/>
                </a:ln>
                <a:solidFill>
                  <a:schemeClr val="tx1"/>
                </a:solidFill>
                <a:effectLst/>
                <a:latin typeface="Arial" panose="020B0604020202020204" pitchFamily="34" charset="0"/>
              </a:rPr>
              <a:t> = 600-25A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Arial" panose="020B0604020202020204" pitchFamily="34" charset="0"/>
              </a:rPr>
              <a:t>Custos marginais de reduzir as emissões: </a:t>
            </a:r>
            <a:r>
              <a:rPr kumimoji="0" lang="pt-BR" altLang="pt-BR" sz="2700" b="0" i="0" u="none" strike="noStrike" cap="none" normalizeH="0" baseline="0" dirty="0" err="1">
                <a:ln>
                  <a:noFill/>
                </a:ln>
                <a:solidFill>
                  <a:schemeClr val="tx1"/>
                </a:solidFill>
                <a:effectLst/>
                <a:latin typeface="Arial" panose="020B0604020202020204" pitchFamily="34" charset="0"/>
              </a:rPr>
              <a:t>CMg</a:t>
            </a:r>
            <a:r>
              <a:rPr kumimoji="0" lang="pt-BR" altLang="pt-BR" sz="2700" b="0" i="0" u="none" strike="noStrike" cap="none" normalizeH="0" baseline="0" dirty="0">
                <a:ln>
                  <a:noFill/>
                </a:ln>
                <a:solidFill>
                  <a:schemeClr val="tx1"/>
                </a:solidFill>
                <a:effectLst/>
                <a:latin typeface="Arial" panose="020B0604020202020204" pitchFamily="34" charset="0"/>
              </a:rPr>
              <a:t> = 250+10A, onde A é a quantidade reduzida em milhões de toneladas.</a:t>
            </a:r>
            <a:endParaRPr lang="pt-BR" altLang="pt-BR" sz="27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700" b="0" i="0" u="none" strike="noStrike" cap="none" normalizeH="0" baseline="0" dirty="0">
                <a:ln>
                  <a:noFill/>
                </a:ln>
                <a:solidFill>
                  <a:schemeClr val="tx1"/>
                </a:solidFill>
                <a:effectLst/>
                <a:latin typeface="Arial" panose="020B0604020202020204" pitchFamily="34" charset="0"/>
              </a:rPr>
              <a:t>O nível de redução de emissões socialmente eficiente é:</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10;</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25;</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30;</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45;</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700" b="0" i="0" u="none" strike="noStrike" cap="none" normalizeH="0" baseline="0" dirty="0">
                <a:ln>
                  <a:noFill/>
                </a:ln>
                <a:solidFill>
                  <a:schemeClr val="tx1"/>
                </a:solidFill>
                <a:effectLst/>
                <a:latin typeface="Arial" panose="020B0604020202020204" pitchFamily="34" charset="0"/>
              </a:rPr>
              <a:t>65.</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700" b="0" i="0" u="none" strike="noStrike" cap="none" normalizeH="0" baseline="0" dirty="0">
              <a:ln>
                <a:noFill/>
              </a:ln>
              <a:solidFill>
                <a:schemeClr val="tx1"/>
              </a:solidFill>
              <a:effectLst/>
              <a:latin typeface="Arial" panose="020B0604020202020204" pitchFamily="34" charset="0"/>
            </a:endParaRPr>
          </a:p>
        </p:txBody>
      </p:sp>
      <p:graphicFrame>
        <p:nvGraphicFramePr>
          <p:cNvPr id="6" name="Objeto 5">
            <a:extLst>
              <a:ext uri="{FF2B5EF4-FFF2-40B4-BE49-F238E27FC236}">
                <a16:creationId xmlns:a16="http://schemas.microsoft.com/office/drawing/2014/main" id="{C8AB45E8-62EC-47F3-869B-7BACA21FACD1}"/>
              </a:ext>
            </a:extLst>
          </p:cNvPr>
          <p:cNvGraphicFramePr>
            <a:graphicFrameLocks noChangeAspect="1"/>
          </p:cNvGraphicFramePr>
          <p:nvPr>
            <p:extLst>
              <p:ext uri="{D42A27DB-BD31-4B8C-83A1-F6EECF244321}">
                <p14:modId xmlns:p14="http://schemas.microsoft.com/office/powerpoint/2010/main" val="791213360"/>
              </p:ext>
            </p:extLst>
          </p:nvPr>
        </p:nvGraphicFramePr>
        <p:xfrm>
          <a:off x="1664165" y="3673500"/>
          <a:ext cx="5561012" cy="1016000"/>
        </p:xfrm>
        <a:graphic>
          <a:graphicData uri="http://schemas.openxmlformats.org/presentationml/2006/ole">
            <mc:AlternateContent xmlns:mc="http://schemas.openxmlformats.org/markup-compatibility/2006">
              <mc:Choice xmlns:v="urn:schemas-microsoft-com:vml" Requires="v">
                <p:oleObj name="Equation" r:id="rId2" imgW="2070000" imgH="431640" progId="Equation.DSMT4">
                  <p:embed/>
                </p:oleObj>
              </mc:Choice>
              <mc:Fallback>
                <p:oleObj name="Equation" r:id="rId2" imgW="2070000" imgH="431640" progId="Equation.DSMT4">
                  <p:embed/>
                  <p:pic>
                    <p:nvPicPr>
                      <p:cNvPr id="7" name="Objeto 6">
                        <a:extLst>
                          <a:ext uri="{FF2B5EF4-FFF2-40B4-BE49-F238E27FC236}">
                            <a16:creationId xmlns:a16="http://schemas.microsoft.com/office/drawing/2014/main" id="{9F848D38-0741-427C-A1D3-3B0BB5DC69B2}"/>
                          </a:ext>
                        </a:extLst>
                      </p:cNvPr>
                      <p:cNvPicPr/>
                      <p:nvPr/>
                    </p:nvPicPr>
                    <p:blipFill>
                      <a:blip r:embed="rId3"/>
                      <a:stretch>
                        <a:fillRect/>
                      </a:stretch>
                    </p:blipFill>
                    <p:spPr>
                      <a:xfrm>
                        <a:off x="1664165" y="3673500"/>
                        <a:ext cx="5561012" cy="1016000"/>
                      </a:xfrm>
                      <a:prstGeom prst="rect">
                        <a:avLst/>
                      </a:prstGeom>
                      <a:noFill/>
                      <a:ln>
                        <a:solidFill>
                          <a:schemeClr val="tx1"/>
                        </a:solidFill>
                      </a:ln>
                    </p:spPr>
                  </p:pic>
                </p:oleObj>
              </mc:Fallback>
            </mc:AlternateContent>
          </a:graphicData>
        </a:graphic>
      </p:graphicFrame>
    </p:spTree>
    <p:extLst>
      <p:ext uri="{BB962C8B-B14F-4D97-AF65-F5344CB8AC3E}">
        <p14:creationId xmlns:p14="http://schemas.microsoft.com/office/powerpoint/2010/main" val="42561190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AAB41143-08D1-4189-95D9-4C1D4C079599}"/>
              </a:ext>
            </a:extLst>
          </p:cNvPr>
          <p:cNvSpPr/>
          <p:nvPr/>
        </p:nvSpPr>
        <p:spPr bwMode="auto">
          <a:xfrm>
            <a:off x="168814" y="3446579"/>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6C029708-C2DE-4983-B8A1-E88E2FDEBA8B}"/>
              </a:ext>
            </a:extLst>
          </p:cNvPr>
          <p:cNvSpPr>
            <a:spLocks noGrp="1" noChangeArrowheads="1"/>
          </p:cNvSpPr>
          <p:nvPr>
            <p:ph idx="1"/>
          </p:nvPr>
        </p:nvSpPr>
        <p:spPr bwMode="auto">
          <a:xfrm>
            <a:off x="431439" y="240980"/>
            <a:ext cx="11497963"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17) </a:t>
            </a:r>
            <a:r>
              <a:rPr lang="pt-BR" altLang="pt-BR" sz="2600" b="1" dirty="0">
                <a:solidFill>
                  <a:srgbClr val="333333"/>
                </a:solidFill>
                <a:latin typeface="inherit"/>
              </a:rPr>
              <a:t>FGV - Técnico Superior Especializado (DPE RJ)/Economia/2014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Suponha que o governo deseje reduzir a quantidade consumida de cerveja em função das potenciais externalidades negativas que podem ser geradas.</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Uma política que NÃO deve ser adotada pelo governo para alcançar esse objetivo é</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elevar a tributação sobre a venda.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colocar anúncios públicos sobre os malefícios do consumo.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proibir que motoristas alcoolizados dirijam.</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impor cotas de importação para bebidas substitutas.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aumentar a idade mínima legal para que um individuo possa comprar ou consumir.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D74C83D1-AC80-4FC5-8C2E-BE18CA5063A5}"/>
              </a:ext>
            </a:extLst>
          </p:cNvPr>
          <p:cNvSpPr txBox="1"/>
          <p:nvPr/>
        </p:nvSpPr>
        <p:spPr>
          <a:xfrm>
            <a:off x="5866225" y="2264900"/>
            <a:ext cx="815927" cy="464234"/>
          </a:xfrm>
          <a:prstGeom prst="rect">
            <a:avLst/>
          </a:prstGeom>
          <a:noFill/>
          <a:ln>
            <a:noFill/>
          </a:ln>
        </p:spPr>
        <p:txBody>
          <a:bodyPr wrap="square" rtlCol="0">
            <a:spAutoFit/>
          </a:bodyPr>
          <a:lstStyle/>
          <a:p>
            <a:r>
              <a:rPr lang="pt-BR" dirty="0">
                <a:solidFill>
                  <a:srgbClr val="FF3300"/>
                </a:solidFill>
                <a:sym typeface="Symbol" panose="05050102010706020507" pitchFamily="18" charset="2"/>
              </a:rPr>
              <a:t></a:t>
            </a:r>
            <a:r>
              <a:rPr lang="pt-BR" dirty="0">
                <a:solidFill>
                  <a:srgbClr val="FF3300"/>
                </a:solidFill>
              </a:rPr>
              <a:t>D</a:t>
            </a:r>
            <a:r>
              <a:rPr lang="pt-BR" sz="1800" dirty="0">
                <a:solidFill>
                  <a:srgbClr val="FF3300"/>
                </a:solidFill>
              </a:rPr>
              <a:t>C</a:t>
            </a:r>
          </a:p>
        </p:txBody>
      </p:sp>
      <p:sp>
        <p:nvSpPr>
          <p:cNvPr id="6" name="CaixaDeTexto 5">
            <a:extLst>
              <a:ext uri="{FF2B5EF4-FFF2-40B4-BE49-F238E27FC236}">
                <a16:creationId xmlns:a16="http://schemas.microsoft.com/office/drawing/2014/main" id="{3942FC51-5B81-4D8A-B202-B177CE7C86A6}"/>
              </a:ext>
            </a:extLst>
          </p:cNvPr>
          <p:cNvSpPr txBox="1"/>
          <p:nvPr/>
        </p:nvSpPr>
        <p:spPr>
          <a:xfrm>
            <a:off x="9479278" y="2684585"/>
            <a:ext cx="815927" cy="464234"/>
          </a:xfrm>
          <a:prstGeom prst="rect">
            <a:avLst/>
          </a:prstGeom>
          <a:noFill/>
          <a:ln>
            <a:noFill/>
          </a:ln>
        </p:spPr>
        <p:txBody>
          <a:bodyPr wrap="square" rtlCol="0">
            <a:spAutoFit/>
          </a:bodyPr>
          <a:lstStyle/>
          <a:p>
            <a:r>
              <a:rPr lang="pt-BR" dirty="0">
                <a:solidFill>
                  <a:srgbClr val="FF3300"/>
                </a:solidFill>
                <a:sym typeface="Symbol" panose="05050102010706020507" pitchFamily="18" charset="2"/>
              </a:rPr>
              <a:t></a:t>
            </a:r>
            <a:r>
              <a:rPr lang="pt-BR" dirty="0">
                <a:solidFill>
                  <a:srgbClr val="FF3300"/>
                </a:solidFill>
              </a:rPr>
              <a:t>D</a:t>
            </a:r>
            <a:r>
              <a:rPr lang="pt-BR" sz="1800" dirty="0">
                <a:solidFill>
                  <a:srgbClr val="FF3300"/>
                </a:solidFill>
              </a:rPr>
              <a:t>C</a:t>
            </a:r>
          </a:p>
        </p:txBody>
      </p:sp>
      <p:sp>
        <p:nvSpPr>
          <p:cNvPr id="7" name="CaixaDeTexto 6">
            <a:extLst>
              <a:ext uri="{FF2B5EF4-FFF2-40B4-BE49-F238E27FC236}">
                <a16:creationId xmlns:a16="http://schemas.microsoft.com/office/drawing/2014/main" id="{A83947A4-9387-4AD4-9C3C-F43F10961D0F}"/>
              </a:ext>
            </a:extLst>
          </p:cNvPr>
          <p:cNvSpPr txBox="1"/>
          <p:nvPr/>
        </p:nvSpPr>
        <p:spPr>
          <a:xfrm>
            <a:off x="7057294" y="3076136"/>
            <a:ext cx="815927" cy="464234"/>
          </a:xfrm>
          <a:prstGeom prst="rect">
            <a:avLst/>
          </a:prstGeom>
          <a:noFill/>
          <a:ln>
            <a:noFill/>
          </a:ln>
        </p:spPr>
        <p:txBody>
          <a:bodyPr wrap="square" rtlCol="0">
            <a:spAutoFit/>
          </a:bodyPr>
          <a:lstStyle/>
          <a:p>
            <a:r>
              <a:rPr lang="pt-BR" dirty="0">
                <a:solidFill>
                  <a:srgbClr val="FF3300"/>
                </a:solidFill>
                <a:sym typeface="Symbol" panose="05050102010706020507" pitchFamily="18" charset="2"/>
              </a:rPr>
              <a:t></a:t>
            </a:r>
            <a:r>
              <a:rPr lang="pt-BR" dirty="0">
                <a:solidFill>
                  <a:srgbClr val="FF3300"/>
                </a:solidFill>
              </a:rPr>
              <a:t>D</a:t>
            </a:r>
            <a:r>
              <a:rPr lang="pt-BR" sz="1800" dirty="0">
                <a:solidFill>
                  <a:srgbClr val="FF3300"/>
                </a:solidFill>
              </a:rPr>
              <a:t>C</a:t>
            </a:r>
          </a:p>
        </p:txBody>
      </p:sp>
      <p:sp>
        <p:nvSpPr>
          <p:cNvPr id="8" name="CaixaDeTexto 7">
            <a:extLst>
              <a:ext uri="{FF2B5EF4-FFF2-40B4-BE49-F238E27FC236}">
                <a16:creationId xmlns:a16="http://schemas.microsoft.com/office/drawing/2014/main" id="{1A060068-140B-46C8-AD76-B57C0498E442}"/>
              </a:ext>
            </a:extLst>
          </p:cNvPr>
          <p:cNvSpPr txBox="1"/>
          <p:nvPr/>
        </p:nvSpPr>
        <p:spPr>
          <a:xfrm>
            <a:off x="8433586" y="3467686"/>
            <a:ext cx="815927" cy="464234"/>
          </a:xfrm>
          <a:prstGeom prst="rect">
            <a:avLst/>
          </a:prstGeom>
          <a:noFill/>
          <a:ln>
            <a:noFill/>
          </a:ln>
        </p:spPr>
        <p:txBody>
          <a:bodyPr wrap="square" rtlCol="0">
            <a:spAutoFit/>
          </a:bodyPr>
          <a:lstStyle/>
          <a:p>
            <a:r>
              <a:rPr lang="pt-BR" dirty="0">
                <a:solidFill>
                  <a:schemeClr val="accent2">
                    <a:lumMod val="50000"/>
                  </a:schemeClr>
                </a:solidFill>
                <a:sym typeface="Symbol" panose="05050102010706020507" pitchFamily="18" charset="2"/>
              </a:rPr>
              <a:t></a:t>
            </a:r>
            <a:r>
              <a:rPr lang="pt-BR" dirty="0">
                <a:solidFill>
                  <a:schemeClr val="accent2">
                    <a:lumMod val="50000"/>
                  </a:schemeClr>
                </a:solidFill>
              </a:rPr>
              <a:t>D</a:t>
            </a:r>
            <a:r>
              <a:rPr lang="pt-BR" sz="1800" dirty="0">
                <a:solidFill>
                  <a:schemeClr val="accent2">
                    <a:lumMod val="50000"/>
                  </a:schemeClr>
                </a:solidFill>
              </a:rPr>
              <a:t>C</a:t>
            </a:r>
          </a:p>
        </p:txBody>
      </p:sp>
      <p:sp>
        <p:nvSpPr>
          <p:cNvPr id="9" name="CaixaDeTexto 8">
            <a:extLst>
              <a:ext uri="{FF2B5EF4-FFF2-40B4-BE49-F238E27FC236}">
                <a16:creationId xmlns:a16="http://schemas.microsoft.com/office/drawing/2014/main" id="{BE24EC9B-66BC-41FD-84EE-7FD3F20E9A22}"/>
              </a:ext>
            </a:extLst>
          </p:cNvPr>
          <p:cNvSpPr txBox="1"/>
          <p:nvPr/>
        </p:nvSpPr>
        <p:spPr>
          <a:xfrm>
            <a:off x="2215661" y="4283612"/>
            <a:ext cx="815927" cy="464234"/>
          </a:xfrm>
          <a:prstGeom prst="rect">
            <a:avLst/>
          </a:prstGeom>
          <a:noFill/>
          <a:ln>
            <a:noFill/>
          </a:ln>
        </p:spPr>
        <p:txBody>
          <a:bodyPr wrap="square" rtlCol="0">
            <a:spAutoFit/>
          </a:bodyPr>
          <a:lstStyle/>
          <a:p>
            <a:r>
              <a:rPr lang="pt-BR" dirty="0">
                <a:solidFill>
                  <a:srgbClr val="FF3300"/>
                </a:solidFill>
                <a:sym typeface="Symbol" panose="05050102010706020507" pitchFamily="18" charset="2"/>
              </a:rPr>
              <a:t></a:t>
            </a:r>
            <a:r>
              <a:rPr lang="pt-BR" dirty="0">
                <a:solidFill>
                  <a:srgbClr val="FF3300"/>
                </a:solidFill>
              </a:rPr>
              <a:t>D</a:t>
            </a:r>
            <a:r>
              <a:rPr lang="pt-BR" sz="1800" dirty="0">
                <a:solidFill>
                  <a:srgbClr val="FF3300"/>
                </a:solidFill>
              </a:rPr>
              <a:t>C</a:t>
            </a:r>
          </a:p>
        </p:txBody>
      </p:sp>
    </p:spTree>
    <p:extLst>
      <p:ext uri="{BB962C8B-B14F-4D97-AF65-F5344CB8AC3E}">
        <p14:creationId xmlns:p14="http://schemas.microsoft.com/office/powerpoint/2010/main" val="4666715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ABBD2090-13AF-4AD4-92C1-49F9A05E8A56}"/>
              </a:ext>
            </a:extLst>
          </p:cNvPr>
          <p:cNvSpPr txBox="1">
            <a:spLocks noChangeArrowheads="1"/>
          </p:cNvSpPr>
          <p:nvPr/>
        </p:nvSpPr>
        <p:spPr bwMode="auto">
          <a:xfrm>
            <a:off x="119336" y="962993"/>
            <a:ext cx="1195332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Falhas de Mercado</a:t>
            </a:r>
          </a:p>
          <a:p>
            <a:pPr algn="just" eaLnBrk="1" hangingPunct="1">
              <a:buClrTx/>
              <a:buFont typeface="Arial" panose="020B0604020202020204" pitchFamily="34" charset="0"/>
              <a:buChar char="•"/>
            </a:pPr>
            <a:endParaRPr lang="pt-BR" altLang="en-US" sz="800" b="1" kern="0" dirty="0">
              <a:latin typeface="Calibri" panose="020F0502020204030204" pitchFamily="34" charset="0"/>
              <a:cs typeface="Calibri" panose="020F0502020204030204" pitchFamily="34" charset="0"/>
            </a:endParaRP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Falta de Competição</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Provisão de Bens Públicos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Externalidades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Falhas Informacionais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Mercados Incompletos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Inflação, Desemprego, etc. (Problemas Macroeconômicos) </a:t>
            </a:r>
          </a:p>
          <a:p>
            <a:pPr algn="just" eaLnBrk="1" hangingPunct="1">
              <a:buClrTx/>
              <a:buFont typeface="Arial" panose="020B0604020202020204" pitchFamily="34" charset="0"/>
              <a:buChar char="•"/>
            </a:pPr>
            <a:endParaRPr lang="pt-BR" altLang="en-US" sz="3800" b="1" kern="0" dirty="0">
              <a:latin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9EEB8734-61A1-435E-A557-80EDB2369648}"/>
              </a:ext>
            </a:extLst>
          </p:cNvPr>
          <p:cNvSpPr>
            <a:spLocks noGrp="1" noChangeArrowheads="1"/>
          </p:cNvSpPr>
          <p:nvPr>
            <p:ph type="title"/>
          </p:nvPr>
        </p:nvSpPr>
        <p:spPr>
          <a:xfrm>
            <a:off x="72008" y="-164724"/>
            <a:ext cx="12216680" cy="1143000"/>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Tree>
    <p:extLst>
      <p:ext uri="{BB962C8B-B14F-4D97-AF65-F5344CB8AC3E}">
        <p14:creationId xmlns:p14="http://schemas.microsoft.com/office/powerpoint/2010/main" val="3666235364"/>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79962B80-4FDE-4E05-8BBD-4C32B9317048}"/>
              </a:ext>
            </a:extLst>
          </p:cNvPr>
          <p:cNvSpPr>
            <a:spLocks noGrp="1" noChangeArrowheads="1"/>
          </p:cNvSpPr>
          <p:nvPr>
            <p:ph idx="1"/>
          </p:nvPr>
        </p:nvSpPr>
        <p:spPr bwMode="auto">
          <a:xfrm>
            <a:off x="403303" y="159308"/>
            <a:ext cx="11441693" cy="66325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18) FGV - Analista Administrativo (PROCEMPA)/Analista Financeiro Contábil/2014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Em relação à existência de externalidades que justifiquem a interferência do Estado no funcionamento do mercado, assinale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para a afirmativa verdadeira e</a:t>
            </a:r>
            <a:r>
              <a:rPr kumimoji="0" lang="pt-BR" altLang="pt-BR" sz="2600" b="1" i="0" u="none" strike="noStrike" cap="none" normalizeH="0" baseline="0" dirty="0">
                <a:ln>
                  <a:noFill/>
                </a:ln>
                <a:solidFill>
                  <a:schemeClr val="tx1"/>
                </a:solidFill>
                <a:effectLst/>
                <a:latin typeface="Arial" panose="020B0604020202020204" pitchFamily="34" charset="0"/>
              </a:rPr>
              <a:t> F </a:t>
            </a:r>
            <a:r>
              <a:rPr kumimoji="0" lang="pt-BR" altLang="pt-BR" sz="2600" b="0" i="0" u="none" strike="noStrike" cap="none" normalizeH="0" baseline="0" dirty="0">
                <a:ln>
                  <a:noFill/>
                </a:ln>
                <a:solidFill>
                  <a:schemeClr val="tx1"/>
                </a:solidFill>
                <a:effectLst/>
                <a:latin typeface="Arial" panose="020B0604020202020204" pitchFamily="34" charset="0"/>
              </a:rPr>
              <a:t>para a falsa.</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Os elevados Investimentos em determinado serviço de utilidade pública, que gera benefícios sociais para uma comunidade, mas cuja rentabilidade é baixa, deve ser assumido pelo governo e, depois de concluído, concedido ao setor privado.</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O provimento de serviços de ensino pelo setor público gera benefícios para toda a sociedade, mesmo que o setor privado seja seu concorrente.</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A existência de bancos públicos é justificada quando o mercado de crédito é pouco desenvolvido, como em países pouco desenvolvidos.</a:t>
            </a: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35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As afirmativas são, respectivamente,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3" name="CaixaDeTexto 2">
            <a:extLst>
              <a:ext uri="{FF2B5EF4-FFF2-40B4-BE49-F238E27FC236}">
                <a16:creationId xmlns:a16="http://schemas.microsoft.com/office/drawing/2014/main" id="{ACE4F207-9BAA-4E55-85A4-E06EFD7D4D9E}"/>
              </a:ext>
            </a:extLst>
          </p:cNvPr>
          <p:cNvSpPr txBox="1"/>
          <p:nvPr/>
        </p:nvSpPr>
        <p:spPr>
          <a:xfrm>
            <a:off x="351685" y="4192168"/>
            <a:ext cx="492369" cy="461665"/>
          </a:xfrm>
          <a:prstGeom prst="rect">
            <a:avLst/>
          </a:prstGeom>
          <a:noFill/>
        </p:spPr>
        <p:txBody>
          <a:bodyPr wrap="square" rtlCol="0">
            <a:spAutoFit/>
          </a:bodyPr>
          <a:lstStyle/>
          <a:p>
            <a:r>
              <a:rPr lang="pt-BR" b="1" dirty="0">
                <a:solidFill>
                  <a:schemeClr val="accent2">
                    <a:lumMod val="50000"/>
                  </a:schemeClr>
                </a:solidFill>
              </a:rPr>
              <a:t>F</a:t>
            </a:r>
          </a:p>
        </p:txBody>
      </p:sp>
      <p:sp>
        <p:nvSpPr>
          <p:cNvPr id="5" name="CaixaDeTexto 4">
            <a:extLst>
              <a:ext uri="{FF2B5EF4-FFF2-40B4-BE49-F238E27FC236}">
                <a16:creationId xmlns:a16="http://schemas.microsoft.com/office/drawing/2014/main" id="{D7BC8783-B52C-460C-8846-C30C38C36F74}"/>
              </a:ext>
            </a:extLst>
          </p:cNvPr>
          <p:cNvSpPr txBox="1"/>
          <p:nvPr/>
        </p:nvSpPr>
        <p:spPr>
          <a:xfrm>
            <a:off x="307145" y="1812384"/>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6" name="CaixaDeTexto 5">
            <a:extLst>
              <a:ext uri="{FF2B5EF4-FFF2-40B4-BE49-F238E27FC236}">
                <a16:creationId xmlns:a16="http://schemas.microsoft.com/office/drawing/2014/main" id="{DDB3D8B5-5DF8-4C56-9C7F-AB82F5836089}"/>
              </a:ext>
            </a:extLst>
          </p:cNvPr>
          <p:cNvSpPr txBox="1"/>
          <p:nvPr/>
        </p:nvSpPr>
        <p:spPr>
          <a:xfrm>
            <a:off x="321206" y="3416104"/>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7" name="CaixaDeTexto 6">
            <a:extLst>
              <a:ext uri="{FF2B5EF4-FFF2-40B4-BE49-F238E27FC236}">
                <a16:creationId xmlns:a16="http://schemas.microsoft.com/office/drawing/2014/main" id="{572F0935-9550-46AC-9F85-83B2D4763E82}"/>
              </a:ext>
            </a:extLst>
          </p:cNvPr>
          <p:cNvSpPr txBox="1"/>
          <p:nvPr/>
        </p:nvSpPr>
        <p:spPr>
          <a:xfrm>
            <a:off x="2316481" y="2991726"/>
            <a:ext cx="9528517" cy="461665"/>
          </a:xfrm>
          <a:prstGeom prst="rect">
            <a:avLst/>
          </a:prstGeom>
          <a:noFill/>
        </p:spPr>
        <p:txBody>
          <a:bodyPr wrap="square" rtlCol="0">
            <a:spAutoFit/>
          </a:bodyPr>
          <a:lstStyle/>
          <a:p>
            <a:r>
              <a:rPr lang="pt-BR" b="1" dirty="0">
                <a:solidFill>
                  <a:schemeClr val="accent2">
                    <a:lumMod val="50000"/>
                  </a:schemeClr>
                </a:solidFill>
              </a:rPr>
              <a:t>Opinativa. Um Deputado do PSOL não ficaria feliz com essa afirmação.</a:t>
            </a:r>
          </a:p>
        </p:txBody>
      </p:sp>
      <p:sp>
        <p:nvSpPr>
          <p:cNvPr id="8" name="CaixaDeTexto 7">
            <a:extLst>
              <a:ext uri="{FF2B5EF4-FFF2-40B4-BE49-F238E27FC236}">
                <a16:creationId xmlns:a16="http://schemas.microsoft.com/office/drawing/2014/main" id="{23A3DC41-1305-46E0-9D7F-3459380550C7}"/>
              </a:ext>
            </a:extLst>
          </p:cNvPr>
          <p:cNvSpPr txBox="1"/>
          <p:nvPr/>
        </p:nvSpPr>
        <p:spPr>
          <a:xfrm>
            <a:off x="302457" y="5029195"/>
            <a:ext cx="11711352" cy="830997"/>
          </a:xfrm>
          <a:prstGeom prst="rect">
            <a:avLst/>
          </a:prstGeom>
          <a:noFill/>
        </p:spPr>
        <p:txBody>
          <a:bodyPr wrap="square" rtlCol="0">
            <a:spAutoFit/>
          </a:bodyPr>
          <a:lstStyle/>
          <a:p>
            <a:pPr algn="just"/>
            <a:r>
              <a:rPr lang="pt-BR" b="1" dirty="0">
                <a:solidFill>
                  <a:schemeClr val="accent2">
                    <a:lumMod val="50000"/>
                  </a:schemeClr>
                </a:solidFill>
              </a:rPr>
              <a:t>Mais uma opinativa. Por exemplo, no Brasil, essa é a justificativa para a existência do BNDES.</a:t>
            </a:r>
          </a:p>
        </p:txBody>
      </p:sp>
    </p:spTree>
    <p:extLst>
      <p:ext uri="{BB962C8B-B14F-4D97-AF65-F5344CB8AC3E}">
        <p14:creationId xmlns:p14="http://schemas.microsoft.com/office/powerpoint/2010/main" val="23193899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EEF2D89C-BC07-4906-B467-8EBCF55DF0F8}"/>
              </a:ext>
            </a:extLst>
          </p:cNvPr>
          <p:cNvSpPr/>
          <p:nvPr/>
        </p:nvSpPr>
        <p:spPr bwMode="auto">
          <a:xfrm>
            <a:off x="154746" y="773719"/>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129AF7E6-B2C6-4793-8EB8-2E7A2760F440}"/>
              </a:ext>
            </a:extLst>
          </p:cNvPr>
          <p:cNvSpPr>
            <a:spLocks noGrp="1" noChangeArrowheads="1"/>
          </p:cNvSpPr>
          <p:nvPr>
            <p:ph idx="1"/>
          </p:nvPr>
        </p:nvSpPr>
        <p:spPr bwMode="auto">
          <a:xfrm>
            <a:off x="403303" y="-38910"/>
            <a:ext cx="11441693" cy="2893100"/>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a:t>
            </a:r>
            <a:r>
              <a:rPr kumimoji="0" lang="pt-BR" altLang="pt-BR" sz="2600" b="1" i="0" u="none" strike="noStrike" cap="none" normalizeH="0" baseline="0" dirty="0">
                <a:ln>
                  <a:noFill/>
                </a:ln>
                <a:solidFill>
                  <a:schemeClr val="tx1"/>
                </a:solidFill>
                <a:effectLst/>
                <a:latin typeface="Arial" panose="020B0604020202020204" pitchFamily="34" charset="0"/>
              </a:rPr>
              <a:t> 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F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r>
              <a:rPr kumimoji="0" lang="pt-BR" altLang="pt-BR" sz="2600" b="1" i="0" u="none" strike="noStrike" cap="none" normalizeH="0" baseline="0" dirty="0">
                <a:ln>
                  <a:noFill/>
                </a:ln>
                <a:solidFill>
                  <a:schemeClr val="tx1"/>
                </a:solidFill>
                <a:effectLst/>
                <a:latin typeface="Arial" panose="020B0604020202020204" pitchFamily="34" charset="0"/>
              </a:rPr>
              <a:t> V</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3431074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2CB0475D-D31A-4B66-A68C-64BCACE861A8}"/>
              </a:ext>
            </a:extLst>
          </p:cNvPr>
          <p:cNvSpPr/>
          <p:nvPr/>
        </p:nvSpPr>
        <p:spPr bwMode="auto">
          <a:xfrm>
            <a:off x="140678" y="5809952"/>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015AE85E-4874-44A8-8272-B08CF3E81CA5}"/>
              </a:ext>
            </a:extLst>
          </p:cNvPr>
          <p:cNvSpPr>
            <a:spLocks noGrp="1" noChangeArrowheads="1"/>
          </p:cNvSpPr>
          <p:nvPr>
            <p:ph idx="1"/>
          </p:nvPr>
        </p:nvSpPr>
        <p:spPr bwMode="auto">
          <a:xfrm>
            <a:off x="403307" y="200410"/>
            <a:ext cx="11483894"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19) FGV - Economista (SUDENE)/2013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Um tipo de falha de mercado, com a qual as economias se deparam, são as externalidades. A intervenção do Estado pode ser justificada nesse caso, por meio das seguintes possibilidades:</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Concessão de subsídios para gerar externalidades positivas.</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Imposição de penalidades para reduzir a geração de externalidades negativas.</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  ) Assumir a responsabilidade de um investimento cujo prazo de maturação é longo e pouco rentável.</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Assinale: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apenas a possibilidade </a:t>
            </a:r>
            <a:r>
              <a:rPr kumimoji="0" lang="pt-BR" altLang="pt-BR" sz="2600" b="1" i="0" u="none" strike="noStrike" cap="none" normalizeH="0" baseline="0" dirty="0">
                <a:ln>
                  <a:noFill/>
                </a:ln>
                <a:solidFill>
                  <a:schemeClr val="tx1"/>
                </a:solidFill>
                <a:effectLst/>
                <a:latin typeface="Arial" panose="020B0604020202020204" pitchFamily="34" charset="0"/>
              </a:rPr>
              <a:t>I</a:t>
            </a:r>
            <a:r>
              <a:rPr kumimoji="0" lang="pt-BR" altLang="pt-BR" sz="2600" b="0" i="0" u="none" strike="noStrike" cap="none" normalizeH="0" baseline="0" dirty="0">
                <a:ln>
                  <a:noFill/>
                </a:ln>
                <a:solidFill>
                  <a:schemeClr val="tx1"/>
                </a:solidFill>
                <a:effectLst/>
                <a:latin typeface="Arial" panose="020B0604020202020204" pitchFamily="34" charset="0"/>
              </a:rPr>
              <a:t> 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apenas a possibilidade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apenas as possibilidades </a:t>
            </a:r>
            <a:r>
              <a:rPr kumimoji="0" lang="pt-BR" altLang="pt-BR" sz="2600" b="1" i="0" u="none" strike="noStrike" cap="none" normalizeH="0" baseline="0" dirty="0">
                <a:ln>
                  <a:noFill/>
                </a:ln>
                <a:solidFill>
                  <a:schemeClr val="tx1"/>
                </a:solidFill>
                <a:effectLst/>
                <a:latin typeface="Arial" panose="020B0604020202020204" pitchFamily="34" charset="0"/>
              </a:rPr>
              <a:t>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apenas as possibilidades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todas as possibilidades estiverem corretas.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8933A7BD-25E7-4177-A834-0B13BEAD0E95}"/>
              </a:ext>
            </a:extLst>
          </p:cNvPr>
          <p:cNvSpPr txBox="1"/>
          <p:nvPr/>
        </p:nvSpPr>
        <p:spPr>
          <a:xfrm>
            <a:off x="281345" y="3066751"/>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7" name="CaixaDeTexto 6">
            <a:extLst>
              <a:ext uri="{FF2B5EF4-FFF2-40B4-BE49-F238E27FC236}">
                <a16:creationId xmlns:a16="http://schemas.microsoft.com/office/drawing/2014/main" id="{D99CEA7F-EB98-4365-9380-731EC84A2AD8}"/>
              </a:ext>
            </a:extLst>
          </p:cNvPr>
          <p:cNvSpPr txBox="1"/>
          <p:nvPr/>
        </p:nvSpPr>
        <p:spPr>
          <a:xfrm>
            <a:off x="307145" y="1854588"/>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8" name="CaixaDeTexto 7">
            <a:extLst>
              <a:ext uri="{FF2B5EF4-FFF2-40B4-BE49-F238E27FC236}">
                <a16:creationId xmlns:a16="http://schemas.microsoft.com/office/drawing/2014/main" id="{CA22CDEC-E799-4EBF-9789-8A5D11352F88}"/>
              </a:ext>
            </a:extLst>
          </p:cNvPr>
          <p:cNvSpPr txBox="1"/>
          <p:nvPr/>
        </p:nvSpPr>
        <p:spPr>
          <a:xfrm>
            <a:off x="293072" y="2276619"/>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9" name="CaixaDeTexto 8">
            <a:extLst>
              <a:ext uri="{FF2B5EF4-FFF2-40B4-BE49-F238E27FC236}">
                <a16:creationId xmlns:a16="http://schemas.microsoft.com/office/drawing/2014/main" id="{27C07623-7144-4BA5-8074-D0183E0846C7}"/>
              </a:ext>
            </a:extLst>
          </p:cNvPr>
          <p:cNvSpPr txBox="1"/>
          <p:nvPr/>
        </p:nvSpPr>
        <p:spPr>
          <a:xfrm>
            <a:off x="9856768" y="1838175"/>
            <a:ext cx="1495864" cy="461665"/>
          </a:xfrm>
          <a:prstGeom prst="rect">
            <a:avLst/>
          </a:prstGeom>
          <a:noFill/>
        </p:spPr>
        <p:txBody>
          <a:bodyPr wrap="square" rtlCol="0">
            <a:spAutoFit/>
          </a:bodyPr>
          <a:lstStyle/>
          <a:p>
            <a:r>
              <a:rPr lang="pt-BR" b="1" dirty="0">
                <a:solidFill>
                  <a:schemeClr val="accent2">
                    <a:lumMod val="50000"/>
                  </a:schemeClr>
                </a:solidFill>
              </a:rPr>
              <a:t>Educação</a:t>
            </a:r>
          </a:p>
        </p:txBody>
      </p:sp>
      <p:sp>
        <p:nvSpPr>
          <p:cNvPr id="10" name="CaixaDeTexto 9">
            <a:extLst>
              <a:ext uri="{FF2B5EF4-FFF2-40B4-BE49-F238E27FC236}">
                <a16:creationId xmlns:a16="http://schemas.microsoft.com/office/drawing/2014/main" id="{9614C64F-33A3-4338-8D5D-2C8E18D57774}"/>
              </a:ext>
            </a:extLst>
          </p:cNvPr>
          <p:cNvSpPr txBox="1"/>
          <p:nvPr/>
        </p:nvSpPr>
        <p:spPr>
          <a:xfrm>
            <a:off x="1800662" y="2623622"/>
            <a:ext cx="5992837" cy="461665"/>
          </a:xfrm>
          <a:prstGeom prst="rect">
            <a:avLst/>
          </a:prstGeom>
          <a:noFill/>
        </p:spPr>
        <p:txBody>
          <a:bodyPr wrap="square" rtlCol="0">
            <a:spAutoFit/>
          </a:bodyPr>
          <a:lstStyle/>
          <a:p>
            <a:r>
              <a:rPr lang="pt-BR" b="1" dirty="0">
                <a:solidFill>
                  <a:schemeClr val="accent2">
                    <a:lumMod val="50000"/>
                  </a:schemeClr>
                </a:solidFill>
              </a:rPr>
              <a:t>Proibição de certos tipos de comportamento.</a:t>
            </a:r>
          </a:p>
        </p:txBody>
      </p:sp>
    </p:spTree>
    <p:extLst>
      <p:ext uri="{BB962C8B-B14F-4D97-AF65-F5344CB8AC3E}">
        <p14:creationId xmlns:p14="http://schemas.microsoft.com/office/powerpoint/2010/main" val="11718292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BEB9E3B5-FC56-4EC9-A04D-D41FABA3AD40}"/>
              </a:ext>
            </a:extLst>
          </p:cNvPr>
          <p:cNvSpPr/>
          <p:nvPr/>
        </p:nvSpPr>
        <p:spPr bwMode="auto">
          <a:xfrm>
            <a:off x="126610" y="998798"/>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569A1486-71B0-42BA-839E-81E533F137AC}"/>
              </a:ext>
            </a:extLst>
          </p:cNvPr>
          <p:cNvSpPr>
            <a:spLocks noGrp="1" noChangeArrowheads="1"/>
          </p:cNvSpPr>
          <p:nvPr>
            <p:ph idx="1"/>
          </p:nvPr>
        </p:nvSpPr>
        <p:spPr bwMode="auto">
          <a:xfrm>
            <a:off x="375170" y="135748"/>
            <a:ext cx="11483894" cy="7017306"/>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20) </a:t>
            </a:r>
            <a:r>
              <a:rPr lang="pt-BR" altLang="pt-BR" sz="2600" b="1" dirty="0">
                <a:solidFill>
                  <a:srgbClr val="333333"/>
                </a:solidFill>
                <a:latin typeface="inherit"/>
              </a:rPr>
              <a:t>FGV - Analista (MPE MS)/Economia/2013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 respeito da tragédia do uso comum, assinale a afirmativa</a:t>
            </a:r>
            <a:r>
              <a:rPr kumimoji="0" lang="pt-BR" altLang="pt-BR" sz="2600" b="1" i="0" u="none" strike="noStrike" cap="none" normalizeH="0" baseline="0" dirty="0">
                <a:ln>
                  <a:noFill/>
                </a:ln>
                <a:solidFill>
                  <a:srgbClr val="333333"/>
                </a:solidFill>
                <a:effectLst/>
                <a:latin typeface="Arial" panose="020B0604020202020204" pitchFamily="34" charset="0"/>
              </a:rPr>
              <a:t> correta.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à alocação ineficiente de recursos sem direitos de propriedade bem definidos, como no caso de reservas de petróleo compartilhadas por empresas distintas, sem regras bem definidas.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endParaRPr kumimoji="0" lang="pt-BR" altLang="pt-BR" sz="34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à externalidade gerada por determinados agentes, como no caso de fumantes que moram com pessoas que não gostam da fumaça gerada.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ao uso de bens ou serviços como “carona”, como no caso de alguns moradores que não pagam por vigias de rua, pois os mesmos passarão na frente de suas casas se algum vizinho estiver pagando por tal serviço.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ao uso excessivo de um bem público que se torna rival, como no caso de congestionamentos de carros das vias públicas.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Refere‐se à possibilidade de se impedir o uso ou consumo de um determinado bem, como no caso de pedágios em estradas.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09A2FBC8-5066-4F1D-B8F8-AEA82B3057E1}"/>
              </a:ext>
            </a:extLst>
          </p:cNvPr>
          <p:cNvSpPr txBox="1"/>
          <p:nvPr/>
        </p:nvSpPr>
        <p:spPr>
          <a:xfrm>
            <a:off x="773724" y="2187521"/>
            <a:ext cx="11333900" cy="461665"/>
          </a:xfrm>
          <a:prstGeom prst="rect">
            <a:avLst/>
          </a:prstGeom>
          <a:noFill/>
        </p:spPr>
        <p:txBody>
          <a:bodyPr wrap="square" rtlCol="0">
            <a:spAutoFit/>
          </a:bodyPr>
          <a:lstStyle/>
          <a:p>
            <a:r>
              <a:rPr lang="pt-BR" b="1" dirty="0">
                <a:solidFill>
                  <a:schemeClr val="accent2">
                    <a:lumMod val="50000"/>
                  </a:schemeClr>
                </a:solidFill>
              </a:rPr>
              <a:t>Rivais e não excludentes, tendem a ser usados em excesso </a:t>
            </a:r>
            <a:r>
              <a:rPr lang="pt-BR" b="1" dirty="0">
                <a:solidFill>
                  <a:schemeClr val="accent2">
                    <a:lumMod val="50000"/>
                  </a:schemeClr>
                </a:solidFill>
                <a:latin typeface="Calibri" panose="020F0502020204030204" pitchFamily="34" charset="0"/>
                <a:cs typeface="Calibri" panose="020F0502020204030204" pitchFamily="34" charset="0"/>
              </a:rPr>
              <a:t>→ “Tragédia dos Comuns”.</a:t>
            </a:r>
            <a:endParaRPr lang="pt-BR" b="1" dirty="0">
              <a:solidFill>
                <a:schemeClr val="accent2">
                  <a:lumMod val="50000"/>
                </a:schemeClr>
              </a:solidFill>
            </a:endParaRPr>
          </a:p>
        </p:txBody>
      </p:sp>
    </p:spTree>
    <p:extLst>
      <p:ext uri="{BB962C8B-B14F-4D97-AF65-F5344CB8AC3E}">
        <p14:creationId xmlns:p14="http://schemas.microsoft.com/office/powerpoint/2010/main" val="32193667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6EF3B100-BB37-4D13-9A44-7838B13C8B1A}"/>
              </a:ext>
            </a:extLst>
          </p:cNvPr>
          <p:cNvSpPr/>
          <p:nvPr/>
        </p:nvSpPr>
        <p:spPr bwMode="auto">
          <a:xfrm>
            <a:off x="112542" y="5922493"/>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02BD9B2F-9896-40A0-BCF1-97CC2CE244B9}"/>
              </a:ext>
            </a:extLst>
          </p:cNvPr>
          <p:cNvSpPr>
            <a:spLocks noGrp="1" noChangeArrowheads="1"/>
          </p:cNvSpPr>
          <p:nvPr>
            <p:ph idx="1"/>
          </p:nvPr>
        </p:nvSpPr>
        <p:spPr bwMode="auto">
          <a:xfrm>
            <a:off x="361100" y="298883"/>
            <a:ext cx="11497963"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21) </a:t>
            </a:r>
            <a:r>
              <a:rPr lang="pt-BR" altLang="pt-BR" sz="2600" b="1" dirty="0">
                <a:solidFill>
                  <a:srgbClr val="333333"/>
                </a:solidFill>
                <a:latin typeface="inherit"/>
              </a:rPr>
              <a:t>FGV - Analista Econômico-Financeiro (BANESTES)/Gestão Financeira/2018</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Considere uma empresa que resolve oferecer dois produtos no mercado: um de alta qualidade e outro de baixa qualidade. O produto de alta qualidade é avaliado em 10 reais pelos consumidores e o de baixa qualidade em 6 reais. Suponha que o bem de alta qualidade custa 8,50 reais por unidade para ser produzido e o de baixa qualidade 8 reais. Suponha ainda que o consumidor não consegue observar a qualidade do bem antes de comprá-lo.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Nessa hipótese, é correto afirmar que no equilíbrio:</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ambos os bens serão produzidos, com o bem de alta qualidade em maior proporção;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ambos os bens serão produzidos, com o bem de baixa qualidade em maior proporção;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apenas o bem de baixa qualidade será produzido;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apenas o bem de alta qualidade será produzido;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nenhum dos bens será produzido.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686019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929C817-1EC0-4D52-B197-84AFE80A18D5}"/>
              </a:ext>
            </a:extLst>
          </p:cNvPr>
          <p:cNvSpPr>
            <a:spLocks noGrp="1"/>
          </p:cNvSpPr>
          <p:nvPr>
            <p:ph idx="1"/>
          </p:nvPr>
        </p:nvSpPr>
        <p:spPr>
          <a:xfrm>
            <a:off x="65680" y="2060966"/>
            <a:ext cx="11934061" cy="977656"/>
          </a:xfrm>
        </p:spPr>
        <p:txBody>
          <a:bodyPr/>
          <a:lstStyle/>
          <a:p>
            <a:pPr algn="just">
              <a:buClr>
                <a:schemeClr val="tx1"/>
              </a:buClr>
              <a:buSzPct val="100000"/>
              <a:buFont typeface="Arial" panose="020B0604020202020204" pitchFamily="34" charset="0"/>
              <a:buChar char="•"/>
            </a:pPr>
            <a:r>
              <a:rPr lang="pt-BR" sz="3000" dirty="0">
                <a:solidFill>
                  <a:schemeClr val="bg1">
                    <a:lumMod val="10000"/>
                  </a:schemeClr>
                </a:solidFill>
              </a:rPr>
              <a:t>Se for possível a segmentação (dois mercados – informação perfeita), somente os produtos de alta qualidade serão vendidos.</a:t>
            </a:r>
          </a:p>
          <a:p>
            <a:pPr algn="just">
              <a:buClr>
                <a:schemeClr val="tx1"/>
              </a:buClr>
              <a:buSzPct val="100000"/>
              <a:buFont typeface="Arial" panose="020B0604020202020204" pitchFamily="34" charset="0"/>
              <a:buChar char="•"/>
            </a:pPr>
            <a:r>
              <a:rPr lang="pt-BR" sz="3000" dirty="0">
                <a:solidFill>
                  <a:schemeClr val="bg1">
                    <a:lumMod val="10000"/>
                  </a:schemeClr>
                </a:solidFill>
              </a:rPr>
              <a:t>Com informação assimétrica os consumidores não sabem se o produto é de AQ ou BQ. Com isso, a precificação será realizada da seguinte forma (eles sabem que 50% dos produtos são de AQ).</a:t>
            </a:r>
          </a:p>
          <a:p>
            <a:pPr lvl="1" algn="just">
              <a:buClr>
                <a:schemeClr val="tx1"/>
              </a:buClr>
              <a:buSzPct val="100000"/>
              <a:buFont typeface="Arial" panose="020B0604020202020204" pitchFamily="34" charset="0"/>
              <a:buChar char="•"/>
            </a:pPr>
            <a:r>
              <a:rPr lang="pt-BR" sz="2600" dirty="0">
                <a:solidFill>
                  <a:schemeClr val="bg1">
                    <a:lumMod val="10000"/>
                  </a:schemeClr>
                </a:solidFill>
              </a:rPr>
              <a:t>P</a:t>
            </a:r>
            <a:r>
              <a:rPr lang="pt-BR" sz="2000" dirty="0">
                <a:solidFill>
                  <a:schemeClr val="bg1">
                    <a:lumMod val="10000"/>
                  </a:schemeClr>
                </a:solidFill>
              </a:rPr>
              <a:t>E</a:t>
            </a:r>
            <a:r>
              <a:rPr lang="pt-BR" sz="2600" dirty="0">
                <a:solidFill>
                  <a:schemeClr val="bg1">
                    <a:lumMod val="10000"/>
                  </a:schemeClr>
                </a:solidFill>
              </a:rPr>
              <a:t> = $10(0,5)+$6(0,5) = $8.</a:t>
            </a:r>
          </a:p>
          <a:p>
            <a:pPr algn="just">
              <a:buClr>
                <a:schemeClr val="tx1"/>
              </a:buClr>
              <a:buSzPct val="100000"/>
              <a:buFont typeface="Arial" panose="020B0604020202020204" pitchFamily="34" charset="0"/>
              <a:buChar char="•"/>
            </a:pPr>
            <a:r>
              <a:rPr lang="pt-BR" sz="3000" dirty="0">
                <a:solidFill>
                  <a:schemeClr val="bg1">
                    <a:lumMod val="10000"/>
                  </a:schemeClr>
                </a:solidFill>
              </a:rPr>
              <a:t>Note que, nesse caso, nenhum dos bens será produzido</a:t>
            </a:r>
          </a:p>
        </p:txBody>
      </p:sp>
      <p:pic>
        <p:nvPicPr>
          <p:cNvPr id="5" name="Imagem 4">
            <a:extLst>
              <a:ext uri="{FF2B5EF4-FFF2-40B4-BE49-F238E27FC236}">
                <a16:creationId xmlns:a16="http://schemas.microsoft.com/office/drawing/2014/main" id="{09F58F25-098D-4D21-8924-441BF43A5BB9}"/>
              </a:ext>
            </a:extLst>
          </p:cNvPr>
          <p:cNvPicPr>
            <a:picLocks noChangeAspect="1"/>
          </p:cNvPicPr>
          <p:nvPr/>
        </p:nvPicPr>
        <p:blipFill>
          <a:blip r:embed="rId2"/>
          <a:stretch>
            <a:fillRect/>
          </a:stretch>
        </p:blipFill>
        <p:spPr>
          <a:xfrm>
            <a:off x="140382" y="270143"/>
            <a:ext cx="9309088" cy="1685266"/>
          </a:xfrm>
          <a:prstGeom prst="rect">
            <a:avLst/>
          </a:prstGeom>
        </p:spPr>
      </p:pic>
    </p:spTree>
    <p:extLst>
      <p:ext uri="{BB962C8B-B14F-4D97-AF65-F5344CB8AC3E}">
        <p14:creationId xmlns:p14="http://schemas.microsoft.com/office/powerpoint/2010/main" val="8830642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057F05E4-1735-4838-8970-2783D2F19D89}"/>
              </a:ext>
            </a:extLst>
          </p:cNvPr>
          <p:cNvSpPr/>
          <p:nvPr/>
        </p:nvSpPr>
        <p:spPr bwMode="auto">
          <a:xfrm>
            <a:off x="126610" y="3446579"/>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E322B0FA-00C4-4217-AB24-2F50171B994B}"/>
              </a:ext>
            </a:extLst>
          </p:cNvPr>
          <p:cNvSpPr>
            <a:spLocks noGrp="1" noChangeArrowheads="1"/>
          </p:cNvSpPr>
          <p:nvPr>
            <p:ph idx="1"/>
          </p:nvPr>
        </p:nvSpPr>
        <p:spPr bwMode="auto">
          <a:xfrm>
            <a:off x="375170" y="214479"/>
            <a:ext cx="11512030"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22) </a:t>
            </a:r>
            <a:r>
              <a:rPr lang="pt-BR" altLang="pt-BR" sz="2600" b="1" dirty="0">
                <a:solidFill>
                  <a:srgbClr val="333333"/>
                </a:solidFill>
                <a:latin typeface="inherit"/>
              </a:rPr>
              <a:t>FGV - Analista de Processos Administrativos (CONDER)/Administrativa/ Economista/2013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Um empregador, após contratar diversos trabalhadores, avalia o custo de monitorar o esforço de cada um e verifica que tal custo é muito elevado. Assim, ele decide pagar um salário maior que o salário de mercado.</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O problema que o empregador se depara se refere</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à seleção adversa de trabalhadores de baixa qualidade, que tendem a se esforçar pouco.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à ação oculta dos trabalhadores, os quais podem se esforçar pouco em suas tarefas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à externalidade negativa gerada pelo fato do salário de mercado ser menor do que o salário dos trabalhadores que já atuam na empresa.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ao risco moral dos trabalhadores desejarem sair devido à possibilidade de monitoramento de seu esforço.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ao boicote que trabalhadores </a:t>
            </a:r>
            <a:r>
              <a:rPr kumimoji="0" lang="pt-BR" altLang="pt-BR" sz="2600" b="0" i="1" u="none" strike="noStrike" cap="none" normalizeH="0" baseline="0" dirty="0" err="1">
                <a:ln>
                  <a:noFill/>
                </a:ln>
                <a:solidFill>
                  <a:schemeClr val="tx1"/>
                </a:solidFill>
                <a:effectLst/>
                <a:latin typeface="Arial" panose="020B0604020202020204" pitchFamily="34" charset="0"/>
              </a:rPr>
              <a:t>insiders</a:t>
            </a:r>
            <a:r>
              <a:rPr kumimoji="0" lang="pt-BR" altLang="pt-BR" sz="2600" b="0" i="0" u="none" strike="noStrike" cap="none" normalizeH="0" baseline="0" dirty="0">
                <a:ln>
                  <a:noFill/>
                </a:ln>
                <a:solidFill>
                  <a:schemeClr val="tx1"/>
                </a:solidFill>
                <a:effectLst/>
                <a:latin typeface="Arial" panose="020B0604020202020204" pitchFamily="34" charset="0"/>
              </a:rPr>
              <a:t> fazem contra os novos entrantes.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19BDCEC4-BDEA-4FD4-A08E-6C6D06643A93}"/>
              </a:ext>
            </a:extLst>
          </p:cNvPr>
          <p:cNvSpPr txBox="1"/>
          <p:nvPr/>
        </p:nvSpPr>
        <p:spPr>
          <a:xfrm>
            <a:off x="2700996" y="3812337"/>
            <a:ext cx="5162843" cy="461665"/>
          </a:xfrm>
          <a:prstGeom prst="rect">
            <a:avLst/>
          </a:prstGeom>
          <a:noFill/>
        </p:spPr>
        <p:txBody>
          <a:bodyPr wrap="square" rtlCol="0">
            <a:spAutoFit/>
          </a:bodyPr>
          <a:lstStyle/>
          <a:p>
            <a:r>
              <a:rPr lang="pt-BR" b="1" dirty="0">
                <a:solidFill>
                  <a:schemeClr val="accent6">
                    <a:lumMod val="75000"/>
                  </a:schemeClr>
                </a:solidFill>
              </a:rPr>
              <a:t>Vai pagar um “Salário de Eficiência”.</a:t>
            </a:r>
          </a:p>
        </p:txBody>
      </p:sp>
    </p:spTree>
    <p:extLst>
      <p:ext uri="{BB962C8B-B14F-4D97-AF65-F5344CB8AC3E}">
        <p14:creationId xmlns:p14="http://schemas.microsoft.com/office/powerpoint/2010/main" val="5865839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51A4CA95-9DCC-4D8B-ADBA-FF75A74A9749}"/>
              </a:ext>
            </a:extLst>
          </p:cNvPr>
          <p:cNvSpPr>
            <a:spLocks noGrp="1" noChangeArrowheads="1"/>
          </p:cNvSpPr>
          <p:nvPr>
            <p:ph idx="1"/>
          </p:nvPr>
        </p:nvSpPr>
        <p:spPr>
          <a:xfrm>
            <a:off x="117668" y="743244"/>
            <a:ext cx="11952414" cy="4116607"/>
          </a:xfrm>
          <a:noFill/>
        </p:spPr>
        <p:txBody>
          <a:bodyPr/>
          <a:lstStyle/>
          <a:p>
            <a:pPr algn="just">
              <a:spcBef>
                <a:spcPts val="600"/>
              </a:spcBef>
              <a:buClrTx/>
              <a:buSzPct val="100000"/>
              <a:buFont typeface="Arial" panose="020B0604020202020204" pitchFamily="34" charset="0"/>
              <a:buChar char="•"/>
            </a:pPr>
            <a:r>
              <a:rPr lang="pt-BR" sz="3500" b="1" dirty="0">
                <a:solidFill>
                  <a:schemeClr val="bg1">
                    <a:lumMod val="10000"/>
                  </a:schemeClr>
                </a:solidFill>
                <a:latin typeface="Calibri" panose="020F0502020204030204" pitchFamily="34" charset="0"/>
                <a:cs typeface="Calibri" panose="020F0502020204030204" pitchFamily="34" charset="0"/>
              </a:rPr>
              <a:t>Seleção adversa </a:t>
            </a:r>
            <a:r>
              <a:rPr lang="pt-BR" sz="3500" dirty="0">
                <a:solidFill>
                  <a:schemeClr val="bg1">
                    <a:lumMod val="10000"/>
                  </a:schemeClr>
                </a:solidFill>
                <a:latin typeface="Calibri" panose="020F0502020204030204" pitchFamily="34" charset="0"/>
                <a:cs typeface="Calibri" panose="020F0502020204030204" pitchFamily="34" charset="0"/>
              </a:rPr>
              <a:t>→ os itens de </a:t>
            </a:r>
            <a:r>
              <a:rPr lang="pt-BR" sz="3500" b="1" dirty="0">
                <a:solidFill>
                  <a:schemeClr val="bg1">
                    <a:lumMod val="10000"/>
                  </a:schemeClr>
                </a:solidFill>
                <a:latin typeface="Calibri" panose="020F0502020204030204" pitchFamily="34" charset="0"/>
                <a:cs typeface="Calibri" panose="020F0502020204030204" pitchFamily="34" charset="0"/>
              </a:rPr>
              <a:t>baixa qualidade expulsam </a:t>
            </a:r>
            <a:r>
              <a:rPr lang="pt-BR" sz="3500" dirty="0">
                <a:solidFill>
                  <a:schemeClr val="bg1">
                    <a:lumMod val="10000"/>
                  </a:schemeClr>
                </a:solidFill>
                <a:latin typeface="Calibri" panose="020F0502020204030204" pitchFamily="34" charset="0"/>
                <a:cs typeface="Calibri" panose="020F0502020204030204" pitchFamily="34" charset="0"/>
              </a:rPr>
              <a:t>os itens de </a:t>
            </a:r>
            <a:r>
              <a:rPr lang="pt-BR" sz="3500" b="1" dirty="0">
                <a:solidFill>
                  <a:schemeClr val="bg1">
                    <a:lumMod val="10000"/>
                  </a:schemeClr>
                </a:solidFill>
                <a:latin typeface="Calibri" panose="020F0502020204030204" pitchFamily="34" charset="0"/>
                <a:cs typeface="Calibri" panose="020F0502020204030204" pitchFamily="34" charset="0"/>
              </a:rPr>
              <a:t>alta qualidade </a:t>
            </a:r>
            <a:r>
              <a:rPr lang="pt-BR" sz="3500" dirty="0">
                <a:solidFill>
                  <a:schemeClr val="bg1">
                    <a:lumMod val="10000"/>
                  </a:schemeClr>
                </a:solidFill>
                <a:latin typeface="Calibri" panose="020F0502020204030204" pitchFamily="34" charset="0"/>
                <a:cs typeface="Calibri" panose="020F0502020204030204" pitchFamily="34" charset="0"/>
              </a:rPr>
              <a:t>do mercado, </a:t>
            </a:r>
            <a:r>
              <a:rPr lang="pt-BR" sz="3500" b="1" dirty="0">
                <a:solidFill>
                  <a:schemeClr val="bg1">
                    <a:lumMod val="10000"/>
                  </a:schemeClr>
                </a:solidFill>
                <a:latin typeface="Calibri" panose="020F0502020204030204" pitchFamily="34" charset="0"/>
                <a:cs typeface="Calibri" panose="020F0502020204030204" pitchFamily="34" charset="0"/>
              </a:rPr>
              <a:t>devido ao alto custo</a:t>
            </a:r>
            <a:r>
              <a:rPr lang="pt-BR" sz="3500" dirty="0">
                <a:solidFill>
                  <a:schemeClr val="bg1">
                    <a:lumMod val="10000"/>
                  </a:schemeClr>
                </a:solidFill>
                <a:latin typeface="Calibri" panose="020F0502020204030204" pitchFamily="34" charset="0"/>
                <a:cs typeface="Calibri" panose="020F0502020204030204" pitchFamily="34" charset="0"/>
              </a:rPr>
              <a:t>.</a:t>
            </a:r>
          </a:p>
          <a:p>
            <a:pPr lvl="1" algn="just">
              <a:spcBef>
                <a:spcPts val="600"/>
              </a:spcBef>
              <a:buClrTx/>
              <a:buSzPct val="100000"/>
              <a:buFont typeface="Arial" panose="020B0604020202020204" pitchFamily="34" charset="0"/>
              <a:buChar char="•"/>
            </a:pPr>
            <a:r>
              <a:rPr lang="pt-BR" sz="3100" dirty="0">
                <a:solidFill>
                  <a:schemeClr val="bg1">
                    <a:lumMod val="10000"/>
                  </a:schemeClr>
                </a:solidFill>
                <a:latin typeface="Calibri" panose="020F0502020204030204" pitchFamily="34" charset="0"/>
                <a:cs typeface="Calibri" panose="020F0502020204030204" pitchFamily="34" charset="0"/>
              </a:rPr>
              <a:t>Trata-se de um problema de </a:t>
            </a:r>
            <a:r>
              <a:rPr lang="pt-BR" sz="3100" b="1" dirty="0">
                <a:solidFill>
                  <a:schemeClr val="bg1">
                    <a:lumMod val="10000"/>
                  </a:schemeClr>
                </a:solidFill>
                <a:latin typeface="Calibri" panose="020F0502020204030204" pitchFamily="34" charset="0"/>
                <a:cs typeface="Calibri" panose="020F0502020204030204" pitchFamily="34" charset="0"/>
              </a:rPr>
              <a:t>Informação Oculta </a:t>
            </a:r>
            <a:r>
              <a:rPr lang="pt-BR" sz="3100" dirty="0">
                <a:solidFill>
                  <a:schemeClr val="bg1">
                    <a:lumMod val="10000"/>
                  </a:schemeClr>
                </a:solidFill>
                <a:latin typeface="Calibri" panose="020F0502020204030204" pitchFamily="34" charset="0"/>
                <a:cs typeface="Calibri" panose="020F0502020204030204" pitchFamily="34" charset="0"/>
              </a:rPr>
              <a:t>(</a:t>
            </a:r>
            <a:r>
              <a:rPr lang="pt-BR" sz="3100" b="1" dirty="0">
                <a:solidFill>
                  <a:schemeClr val="bg1">
                    <a:lumMod val="10000"/>
                  </a:schemeClr>
                </a:solidFill>
                <a:latin typeface="Calibri" panose="020F0502020204030204" pitchFamily="34" charset="0"/>
                <a:cs typeface="Calibri" panose="020F0502020204030204" pitchFamily="34" charset="0"/>
              </a:rPr>
              <a:t>Tipo Oculto).</a:t>
            </a:r>
          </a:p>
          <a:p>
            <a:pPr algn="just">
              <a:spcBef>
                <a:spcPts val="600"/>
              </a:spcBef>
              <a:buClrTx/>
              <a:buSzPct val="100000"/>
              <a:buFont typeface="Arial" panose="020B0604020202020204" pitchFamily="34" charset="0"/>
              <a:buChar char="•"/>
            </a:pPr>
            <a:endParaRPr lang="pt-BR" sz="400" dirty="0">
              <a:solidFill>
                <a:schemeClr val="bg1">
                  <a:lumMod val="10000"/>
                </a:schemeClr>
              </a:solidFill>
              <a:latin typeface="Calibri" panose="020F0502020204030204" pitchFamily="34" charset="0"/>
              <a:cs typeface="Calibri" panose="020F0502020204030204" pitchFamily="34" charset="0"/>
            </a:endParaRPr>
          </a:p>
          <a:p>
            <a:pPr algn="just">
              <a:spcBef>
                <a:spcPts val="600"/>
              </a:spcBef>
              <a:buClrTx/>
              <a:buSzPct val="100000"/>
              <a:buFont typeface="Arial" panose="020B0604020202020204" pitchFamily="34" charset="0"/>
              <a:buChar char="•"/>
            </a:pPr>
            <a:r>
              <a:rPr lang="pt-BR" sz="3500" b="1" dirty="0">
                <a:solidFill>
                  <a:schemeClr val="bg1">
                    <a:lumMod val="10000"/>
                  </a:schemeClr>
                </a:solidFill>
                <a:latin typeface="Calibri" panose="020F0502020204030204" pitchFamily="34" charset="0"/>
                <a:cs typeface="Calibri" panose="020F0502020204030204" pitchFamily="34" charset="0"/>
              </a:rPr>
              <a:t>O Mercado de Seguros</a:t>
            </a:r>
          </a:p>
          <a:p>
            <a:pPr algn="just">
              <a:spcBef>
                <a:spcPts val="600"/>
              </a:spcBef>
              <a:buClrTx/>
              <a:buSzPct val="100000"/>
              <a:buFont typeface="Arial" panose="020B0604020202020204" pitchFamily="34" charset="0"/>
              <a:buChar char="•"/>
            </a:pPr>
            <a:r>
              <a:rPr lang="pt-BR" sz="3400" dirty="0">
                <a:solidFill>
                  <a:schemeClr val="bg1">
                    <a:lumMod val="10000"/>
                  </a:schemeClr>
                </a:solidFill>
                <a:latin typeface="Calibri" panose="020F0502020204030204" pitchFamily="34" charset="0"/>
                <a:cs typeface="Calibri" panose="020F0502020204030204" pitchFamily="34" charset="0"/>
              </a:rPr>
              <a:t>Uma firma oferece seguro contra roubo de automóveis sabendo que incidência de roubo é alta em uma área e baixa em outra. </a:t>
            </a:r>
          </a:p>
          <a:p>
            <a:pPr algn="just">
              <a:spcBef>
                <a:spcPts val="600"/>
              </a:spcBef>
              <a:buClrTx/>
              <a:buSzPct val="100000"/>
              <a:buFont typeface="Arial" panose="020B0604020202020204" pitchFamily="34" charset="0"/>
              <a:buChar char="•"/>
            </a:pPr>
            <a:r>
              <a:rPr lang="pt-BR" sz="3400" dirty="0">
                <a:solidFill>
                  <a:schemeClr val="bg1">
                    <a:lumMod val="10000"/>
                  </a:schemeClr>
                </a:solidFill>
                <a:latin typeface="Calibri" panose="020F0502020204030204" pitchFamily="34" charset="0"/>
                <a:cs typeface="Calibri" panose="020F0502020204030204" pitchFamily="34" charset="0"/>
              </a:rPr>
              <a:t>Preço baseado na taxa média de roubo → a firma fica em situação difícil, porque os compradores do seguro serão os consumidores da área de alta ocorrência de roubo, e estes vão acabar fazendo os pedidos de pagamento do seguro. </a:t>
            </a:r>
          </a:p>
        </p:txBody>
      </p:sp>
      <p:sp>
        <p:nvSpPr>
          <p:cNvPr id="5" name="Título 1">
            <a:extLst>
              <a:ext uri="{FF2B5EF4-FFF2-40B4-BE49-F238E27FC236}">
                <a16:creationId xmlns:a16="http://schemas.microsoft.com/office/drawing/2014/main" id="{1CF68DEF-D24A-43A4-B404-74DB269C57C2}"/>
              </a:ext>
            </a:extLst>
          </p:cNvPr>
          <p:cNvSpPr>
            <a:spLocks noGrp="1"/>
          </p:cNvSpPr>
          <p:nvPr>
            <p:ph type="title"/>
          </p:nvPr>
        </p:nvSpPr>
        <p:spPr>
          <a:xfrm>
            <a:off x="838200" y="-88383"/>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14115809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anim calcmode="lin" valueType="num">
                                      <p:cBhvr additive="base">
                                        <p:cTn id="1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9540B323-C895-4EEB-8050-C99E5DA29C89}"/>
              </a:ext>
            </a:extLst>
          </p:cNvPr>
          <p:cNvSpPr>
            <a:spLocks noGrp="1" noChangeArrowheads="1"/>
          </p:cNvSpPr>
          <p:nvPr>
            <p:ph idx="1"/>
          </p:nvPr>
        </p:nvSpPr>
        <p:spPr>
          <a:xfrm>
            <a:off x="119336" y="757311"/>
            <a:ext cx="11953328" cy="4116607"/>
          </a:xfrm>
          <a:noFill/>
        </p:spPr>
        <p:txBody>
          <a:bodyPr/>
          <a:lstStyle/>
          <a:p>
            <a:pPr algn="just">
              <a:spcBef>
                <a:spcPts val="600"/>
              </a:spcBef>
              <a:buClr>
                <a:schemeClr val="tx1"/>
              </a:buClr>
              <a:buFont typeface="Arial" panose="020B0604020202020204" pitchFamily="34" charset="0"/>
              <a:buChar char="•"/>
            </a:pPr>
            <a:r>
              <a:rPr lang="pt-BR" sz="3500" dirty="0">
                <a:solidFill>
                  <a:schemeClr val="bg1">
                    <a:lumMod val="10000"/>
                  </a:schemeClr>
                </a:solidFill>
                <a:latin typeface="Calibri" panose="020F0502020204030204" pitchFamily="34" charset="0"/>
                <a:cs typeface="Calibri" panose="020F0502020204030204" pitchFamily="34" charset="0"/>
              </a:rPr>
              <a:t>Baseando-se na </a:t>
            </a:r>
            <a:r>
              <a:rPr lang="pt-BR" sz="3500" b="1" dirty="0">
                <a:solidFill>
                  <a:schemeClr val="bg1">
                    <a:lumMod val="10000"/>
                  </a:schemeClr>
                </a:solidFill>
                <a:latin typeface="Calibri" panose="020F0502020204030204" pitchFamily="34" charset="0"/>
                <a:cs typeface="Calibri" panose="020F0502020204030204" pitchFamily="34" charset="0"/>
              </a:rPr>
              <a:t>taxa média </a:t>
            </a:r>
            <a:r>
              <a:rPr lang="pt-BR" sz="3500" dirty="0">
                <a:solidFill>
                  <a:schemeClr val="bg1">
                    <a:lumMod val="10000"/>
                  </a:schemeClr>
                </a:solidFill>
                <a:latin typeface="Calibri" panose="020F0502020204030204" pitchFamily="34" charset="0"/>
                <a:cs typeface="Calibri" panose="020F0502020204030204" pitchFamily="34" charset="0"/>
              </a:rPr>
              <a:t>de furtos, a companhia não fará uma </a:t>
            </a:r>
            <a:r>
              <a:rPr lang="pt-BR" sz="3500" b="1" dirty="0">
                <a:solidFill>
                  <a:schemeClr val="bg1">
                    <a:lumMod val="10000"/>
                  </a:schemeClr>
                </a:solidFill>
                <a:latin typeface="Calibri" panose="020F0502020204030204" pitchFamily="34" charset="0"/>
                <a:cs typeface="Calibri" panose="020F0502020204030204" pitchFamily="34" charset="0"/>
              </a:rPr>
              <a:t>seleção imparcial </a:t>
            </a:r>
            <a:r>
              <a:rPr lang="pt-BR" sz="3500" dirty="0">
                <a:solidFill>
                  <a:schemeClr val="bg1">
                    <a:lumMod val="10000"/>
                  </a:schemeClr>
                </a:solidFill>
                <a:latin typeface="Calibri" panose="020F0502020204030204" pitchFamily="34" charset="0"/>
                <a:cs typeface="Calibri" panose="020F0502020204030204" pitchFamily="34" charset="0"/>
              </a:rPr>
              <a:t>de clientes. Teremos um problema de </a:t>
            </a:r>
            <a:r>
              <a:rPr lang="pt-BR" sz="3500" b="1" dirty="0">
                <a:solidFill>
                  <a:schemeClr val="bg1">
                    <a:lumMod val="10000"/>
                  </a:schemeClr>
                </a:solidFill>
                <a:latin typeface="Calibri" panose="020F0502020204030204" pitchFamily="34" charset="0"/>
                <a:cs typeface="Calibri" panose="020F0502020204030204" pitchFamily="34" charset="0"/>
              </a:rPr>
              <a:t>seleção adversa.</a:t>
            </a:r>
          </a:p>
          <a:p>
            <a:pPr algn="just">
              <a:spcBef>
                <a:spcPts val="600"/>
              </a:spcBef>
              <a:buClr>
                <a:schemeClr val="tx1"/>
              </a:buClr>
              <a:buFont typeface="Arial" panose="020B0604020202020204" pitchFamily="34" charset="0"/>
              <a:buChar char="•"/>
            </a:pPr>
            <a:r>
              <a:rPr lang="pt-BR" sz="3500" dirty="0">
                <a:solidFill>
                  <a:schemeClr val="bg1">
                    <a:lumMod val="10000"/>
                  </a:schemeClr>
                </a:solidFill>
                <a:latin typeface="Calibri" panose="020F0502020204030204" pitchFamily="34" charset="0"/>
                <a:cs typeface="Calibri" panose="020F0502020204030204" pitchFamily="34" charset="0"/>
              </a:rPr>
              <a:t>Na </a:t>
            </a:r>
            <a:r>
              <a:rPr lang="pt-BR" sz="3500" b="1" dirty="0">
                <a:solidFill>
                  <a:schemeClr val="bg1">
                    <a:lumMod val="10000"/>
                  </a:schemeClr>
                </a:solidFill>
                <a:latin typeface="Calibri" panose="020F0502020204030204" pitchFamily="34" charset="0"/>
                <a:cs typeface="Calibri" panose="020F0502020204030204" pitchFamily="34" charset="0"/>
              </a:rPr>
              <a:t>seleção adversa </a:t>
            </a:r>
            <a:r>
              <a:rPr lang="pt-BR" sz="3500" dirty="0">
                <a:solidFill>
                  <a:schemeClr val="bg1">
                    <a:lumMod val="10000"/>
                  </a:schemeClr>
                </a:solidFill>
                <a:latin typeface="Calibri" panose="020F0502020204030204" pitchFamily="34" charset="0"/>
                <a:cs typeface="Calibri" panose="020F0502020204030204" pitchFamily="34" charset="0"/>
              </a:rPr>
              <a:t>há uma </a:t>
            </a:r>
            <a:r>
              <a:rPr lang="pt-BR" sz="3500" b="1" dirty="0">
                <a:solidFill>
                  <a:schemeClr val="bg1">
                    <a:lumMod val="10000"/>
                  </a:schemeClr>
                </a:solidFill>
                <a:latin typeface="Calibri" panose="020F0502020204030204" pitchFamily="34" charset="0"/>
                <a:cs typeface="Calibri" panose="020F0502020204030204" pitchFamily="34" charset="0"/>
              </a:rPr>
              <a:t>externalidade de consumo</a:t>
            </a:r>
            <a:r>
              <a:rPr lang="pt-BR" sz="3500" dirty="0">
                <a:solidFill>
                  <a:schemeClr val="bg1">
                    <a:lumMod val="10000"/>
                  </a:schemeClr>
                </a:solidFill>
                <a:latin typeface="Calibri" panose="020F0502020204030204" pitchFamily="34" charset="0"/>
                <a:cs typeface="Calibri" panose="020F0502020204030204" pitchFamily="34" charset="0"/>
              </a:rPr>
              <a:t>, pois as compras dos consumidores de alto risco afetam as compras dos consumidores de menor risco, expulsando estes últimos do mercado.</a:t>
            </a:r>
          </a:p>
          <a:p>
            <a:pPr algn="just">
              <a:spcBef>
                <a:spcPts val="600"/>
              </a:spcBef>
              <a:buClr>
                <a:schemeClr val="tx1"/>
              </a:buClr>
              <a:buFont typeface="Arial" panose="020B0604020202020204" pitchFamily="34" charset="0"/>
              <a:buChar char="•"/>
            </a:pPr>
            <a:r>
              <a:rPr lang="pt-BR" sz="3500" dirty="0">
                <a:solidFill>
                  <a:schemeClr val="bg1">
                    <a:lumMod val="10000"/>
                  </a:schemeClr>
                </a:solidFill>
                <a:latin typeface="Calibri" panose="020F0502020204030204" pitchFamily="34" charset="0"/>
                <a:cs typeface="Calibri" panose="020F0502020204030204" pitchFamily="34" charset="0"/>
              </a:rPr>
              <a:t>Note que temos esse tipo de problema em vários mercados.</a:t>
            </a:r>
          </a:p>
          <a:p>
            <a:pPr lvl="1" algn="just">
              <a:spcBef>
                <a:spcPts val="600"/>
              </a:spcBef>
              <a:buClr>
                <a:schemeClr val="tx1"/>
              </a:buClr>
              <a:buFont typeface="Arial" panose="020B0604020202020204" pitchFamily="34" charset="0"/>
              <a:buChar char="•"/>
            </a:pPr>
            <a:r>
              <a:rPr lang="pt-BR" sz="3500" dirty="0">
                <a:solidFill>
                  <a:schemeClr val="bg1">
                    <a:lumMod val="10000"/>
                  </a:schemeClr>
                </a:solidFill>
                <a:latin typeface="Calibri" panose="020F0502020204030204" pitchFamily="34" charset="0"/>
                <a:cs typeface="Calibri" panose="020F0502020204030204" pitchFamily="34" charset="0"/>
              </a:rPr>
              <a:t>Por exemplo, no mercado de seguro de saúde e no mercado de crédito.</a:t>
            </a:r>
          </a:p>
          <a:p>
            <a:pPr algn="just">
              <a:buFont typeface="Arial" panose="020B0604020202020204" pitchFamily="34" charset="0"/>
              <a:buChar char="•"/>
            </a:pPr>
            <a:endParaRPr lang="pt-BR" sz="3500" b="1"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sp>
        <p:nvSpPr>
          <p:cNvPr id="5" name="Título 1">
            <a:extLst>
              <a:ext uri="{FF2B5EF4-FFF2-40B4-BE49-F238E27FC236}">
                <a16:creationId xmlns:a16="http://schemas.microsoft.com/office/drawing/2014/main" id="{35CB8F91-8145-47A1-BC37-496FB25A4EA8}"/>
              </a:ext>
            </a:extLst>
          </p:cNvPr>
          <p:cNvSpPr>
            <a:spLocks noGrp="1"/>
          </p:cNvSpPr>
          <p:nvPr>
            <p:ph type="title"/>
          </p:nvPr>
        </p:nvSpPr>
        <p:spPr>
          <a:xfrm>
            <a:off x="838200" y="-74316"/>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15662422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07327FBC-BD02-4600-BC90-5543DF6DD021}"/>
              </a:ext>
            </a:extLst>
          </p:cNvPr>
          <p:cNvSpPr>
            <a:spLocks noGrp="1" noChangeArrowheads="1"/>
          </p:cNvSpPr>
          <p:nvPr>
            <p:ph idx="1"/>
          </p:nvPr>
        </p:nvSpPr>
        <p:spPr>
          <a:xfrm>
            <a:off x="72008" y="940197"/>
            <a:ext cx="12072664" cy="4116607"/>
          </a:xfrm>
          <a:noFill/>
        </p:spPr>
        <p:txBody>
          <a:bodyPr/>
          <a:lstStyle/>
          <a:p>
            <a:pPr algn="just">
              <a:spcBef>
                <a:spcPts val="600"/>
              </a:spcBef>
              <a:buClr>
                <a:schemeClr val="tx1"/>
              </a:buClr>
              <a:buFont typeface="Arial" panose="020B0604020202020204" pitchFamily="34" charset="0"/>
              <a:buChar char="•"/>
            </a:pPr>
            <a:r>
              <a:rPr lang="pt-BR" sz="3600" b="1" dirty="0">
                <a:solidFill>
                  <a:schemeClr val="bg1">
                    <a:lumMod val="10000"/>
                  </a:schemeClr>
                </a:solidFill>
                <a:latin typeface="Calibri" panose="020F0502020204030204" pitchFamily="34" charset="0"/>
                <a:cs typeface="Calibri" panose="020F0502020204030204" pitchFamily="34" charset="0"/>
              </a:rPr>
              <a:t>Resolvendo o Problema no Mercado de Planos de Saúde</a:t>
            </a:r>
          </a:p>
          <a:p>
            <a:pPr algn="just">
              <a:spcBef>
                <a:spcPts val="600"/>
              </a:spcBef>
              <a:buClr>
                <a:schemeClr val="tx1"/>
              </a:buClr>
              <a:buFont typeface="Arial" panose="020B0604020202020204" pitchFamily="34" charset="0"/>
              <a:buChar char="•"/>
            </a:pPr>
            <a:endParaRPr lang="pt-BR" sz="600" dirty="0">
              <a:solidFill>
                <a:schemeClr val="bg1">
                  <a:lumMod val="10000"/>
                </a:schemeClr>
              </a:solidFill>
              <a:latin typeface="Calibri" panose="020F0502020204030204" pitchFamily="34" charset="0"/>
              <a:cs typeface="Calibri" panose="020F0502020204030204" pitchFamily="34" charset="0"/>
            </a:endParaRPr>
          </a:p>
          <a:p>
            <a:pPr algn="just">
              <a:spcBef>
                <a:spcPts val="600"/>
              </a:spcBef>
              <a:buClr>
                <a:schemeClr val="tx1"/>
              </a:buClr>
              <a:buFont typeface="Arial" panose="020B0604020202020204" pitchFamily="34" charset="0"/>
              <a:buChar char="•"/>
            </a:pPr>
            <a:r>
              <a:rPr lang="pt-BR" sz="3500" b="1" dirty="0">
                <a:solidFill>
                  <a:schemeClr val="bg1">
                    <a:lumMod val="10000"/>
                  </a:schemeClr>
                </a:solidFill>
                <a:latin typeface="Calibri" panose="020F0502020204030204" pitchFamily="34" charset="0"/>
                <a:cs typeface="Calibri" panose="020F0502020204030204" pitchFamily="34" charset="0"/>
              </a:rPr>
              <a:t>Segmentação de Mercados:</a:t>
            </a:r>
            <a:endParaRPr lang="pt-BR" sz="3500" dirty="0">
              <a:solidFill>
                <a:schemeClr val="bg1">
                  <a:lumMod val="10000"/>
                </a:schemeClr>
              </a:solidFill>
              <a:latin typeface="Calibri" panose="020F0502020204030204" pitchFamily="34" charset="0"/>
              <a:cs typeface="Calibri" panose="020F0502020204030204" pitchFamily="34" charset="0"/>
            </a:endParaRPr>
          </a:p>
          <a:p>
            <a:pPr lvl="1" algn="just">
              <a:spcBef>
                <a:spcPts val="600"/>
              </a:spcBef>
              <a:buClr>
                <a:schemeClr val="tx1"/>
              </a:buClr>
              <a:buFont typeface="Arial" panose="020B0604020202020204" pitchFamily="34" charset="0"/>
              <a:buChar char="•"/>
            </a:pPr>
            <a:r>
              <a:rPr lang="pt-BR" sz="3500" dirty="0">
                <a:solidFill>
                  <a:schemeClr val="bg1">
                    <a:lumMod val="10000"/>
                  </a:schemeClr>
                </a:solidFill>
                <a:latin typeface="Calibri" panose="020F0502020204030204" pitchFamily="34" charset="0"/>
                <a:cs typeface="Calibri" panose="020F0502020204030204" pitchFamily="34" charset="0"/>
              </a:rPr>
              <a:t>Se a firma pudesse cobrar preços diferentes de grupos de consumidores diferentes, o problema seria minimizado.</a:t>
            </a:r>
          </a:p>
          <a:p>
            <a:pPr lvl="1" algn="just">
              <a:spcBef>
                <a:spcPts val="600"/>
              </a:spcBef>
              <a:buClr>
                <a:schemeClr val="tx1"/>
              </a:buClr>
              <a:buFont typeface="Arial" panose="020B0604020202020204" pitchFamily="34" charset="0"/>
              <a:buChar char="•"/>
            </a:pPr>
            <a:endParaRPr lang="pt-BR" sz="700" dirty="0">
              <a:solidFill>
                <a:schemeClr val="bg1">
                  <a:lumMod val="10000"/>
                </a:schemeClr>
              </a:solidFill>
              <a:latin typeface="Calibri" panose="020F0502020204030204" pitchFamily="34" charset="0"/>
              <a:cs typeface="Calibri" panose="020F0502020204030204" pitchFamily="34" charset="0"/>
            </a:endParaRPr>
          </a:p>
          <a:p>
            <a:pPr algn="just">
              <a:spcBef>
                <a:spcPts val="600"/>
              </a:spcBef>
              <a:buClr>
                <a:schemeClr val="tx1"/>
              </a:buClr>
              <a:buFont typeface="Arial" panose="020B0604020202020204" pitchFamily="34" charset="0"/>
              <a:buChar char="•"/>
            </a:pPr>
            <a:r>
              <a:rPr lang="pt-BR" sz="3500" dirty="0">
                <a:solidFill>
                  <a:schemeClr val="bg1">
                    <a:lumMod val="10000"/>
                  </a:schemeClr>
                </a:solidFill>
                <a:latin typeface="Calibri" panose="020F0502020204030204" pitchFamily="34" charset="0"/>
                <a:cs typeface="Calibri" panose="020F0502020204030204" pitchFamily="34" charset="0"/>
              </a:rPr>
              <a:t>Paradoxalmente (pois, em geral, mais escolha é melhor), um </a:t>
            </a:r>
            <a:r>
              <a:rPr lang="pt-BR" sz="3500" b="1" dirty="0">
                <a:solidFill>
                  <a:schemeClr val="bg1">
                    <a:lumMod val="10000"/>
                  </a:schemeClr>
                </a:solidFill>
                <a:latin typeface="Calibri" panose="020F0502020204030204" pitchFamily="34" charset="0"/>
                <a:cs typeface="Calibri" panose="020F0502020204030204" pitchFamily="34" charset="0"/>
              </a:rPr>
              <a:t>plano compulsório </a:t>
            </a:r>
            <a:r>
              <a:rPr lang="pt-BR" sz="3500" dirty="0">
                <a:solidFill>
                  <a:schemeClr val="bg1">
                    <a:lumMod val="10000"/>
                  </a:schemeClr>
                </a:solidFill>
                <a:latin typeface="Calibri" panose="020F0502020204030204" pitchFamily="34" charset="0"/>
                <a:cs typeface="Calibri" panose="020F0502020204030204" pitchFamily="34" charset="0"/>
              </a:rPr>
              <a:t>poderia minimizar esse problema.</a:t>
            </a:r>
          </a:p>
          <a:p>
            <a:pPr lvl="2" algn="just">
              <a:spcBef>
                <a:spcPts val="600"/>
              </a:spcBef>
              <a:buClr>
                <a:schemeClr val="tx1"/>
              </a:buClr>
              <a:buSzPct val="70000"/>
              <a:buFont typeface="Arial" panose="020B0604020202020204" pitchFamily="34" charset="0"/>
              <a:buChar char="•"/>
            </a:pPr>
            <a:r>
              <a:rPr lang="pt-BR" sz="3200" dirty="0">
                <a:solidFill>
                  <a:schemeClr val="bg1">
                    <a:lumMod val="10000"/>
                  </a:schemeClr>
                </a:solidFill>
                <a:latin typeface="Calibri" panose="020F0502020204030204" pitchFamily="34" charset="0"/>
                <a:cs typeface="Calibri" panose="020F0502020204030204" pitchFamily="34" charset="0"/>
              </a:rPr>
              <a:t>Como “todos” devem participar, a seleção adversa é eliminada.</a:t>
            </a:r>
          </a:p>
          <a:p>
            <a:pPr lvl="2" algn="just">
              <a:spcBef>
                <a:spcPts val="600"/>
              </a:spcBef>
              <a:buClr>
                <a:schemeClr val="tx1"/>
              </a:buClr>
              <a:buSzPct val="70000"/>
              <a:buFont typeface="Arial" panose="020B0604020202020204" pitchFamily="34" charset="0"/>
              <a:buChar char="•"/>
            </a:pPr>
            <a:r>
              <a:rPr lang="pt-BR" sz="3300" dirty="0">
                <a:solidFill>
                  <a:schemeClr val="bg1">
                    <a:lumMod val="10000"/>
                  </a:schemeClr>
                </a:solidFill>
                <a:latin typeface="Calibri" panose="020F0502020204030204" pitchFamily="34" charset="0"/>
                <a:cs typeface="Calibri" panose="020F0502020204030204" pitchFamily="34" charset="0"/>
              </a:rPr>
              <a:t>Mas qual o problema “moral” disso ?</a:t>
            </a:r>
          </a:p>
          <a:p>
            <a:pPr algn="just">
              <a:buFont typeface="Arial" panose="020B0604020202020204" pitchFamily="34" charset="0"/>
              <a:buChar char="•"/>
            </a:pPr>
            <a:endParaRPr lang="pt-BR" sz="3500" b="1" dirty="0">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endParaRPr lang="pt-BR" sz="3600" b="1" dirty="0">
              <a:latin typeface="Calibri" panose="020F0502020204030204" pitchFamily="34" charset="0"/>
              <a:cs typeface="Calibri" panose="020F0502020204030204" pitchFamily="34" charset="0"/>
            </a:endParaRPr>
          </a:p>
        </p:txBody>
      </p:sp>
      <p:sp>
        <p:nvSpPr>
          <p:cNvPr id="5" name="Título 1">
            <a:extLst>
              <a:ext uri="{FF2B5EF4-FFF2-40B4-BE49-F238E27FC236}">
                <a16:creationId xmlns:a16="http://schemas.microsoft.com/office/drawing/2014/main" id="{9FCB6A02-E567-401F-9795-1B9D87466E2D}"/>
              </a:ext>
            </a:extLst>
          </p:cNvPr>
          <p:cNvSpPr>
            <a:spLocks noGrp="1"/>
          </p:cNvSpPr>
          <p:nvPr>
            <p:ph type="title"/>
          </p:nvPr>
        </p:nvSpPr>
        <p:spPr>
          <a:xfrm>
            <a:off x="838200" y="-18042"/>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Seleção Adversa</a:t>
            </a:r>
          </a:p>
        </p:txBody>
      </p:sp>
    </p:spTree>
    <p:extLst>
      <p:ext uri="{BB962C8B-B14F-4D97-AF65-F5344CB8AC3E}">
        <p14:creationId xmlns:p14="http://schemas.microsoft.com/office/powerpoint/2010/main" val="49793081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0FCC8A5A-0A7E-41D2-B106-927CC89C5E14}"/>
              </a:ext>
            </a:extLst>
          </p:cNvPr>
          <p:cNvSpPr txBox="1">
            <a:spLocks noChangeArrowheads="1"/>
          </p:cNvSpPr>
          <p:nvPr/>
        </p:nvSpPr>
        <p:spPr bwMode="auto">
          <a:xfrm>
            <a:off x="119336" y="887262"/>
            <a:ext cx="11809312" cy="2458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eaLnBrk="1" hangingPunct="1">
              <a:buClrTx/>
              <a:buFont typeface="Arial" panose="020B0604020202020204" pitchFamily="34" charset="0"/>
              <a:buChar char="•"/>
            </a:pPr>
            <a:r>
              <a:rPr lang="pt-BR" altLang="en-US" sz="4000" b="0" kern="0" dirty="0">
                <a:latin typeface="Calibri" panose="020F0502020204030204" pitchFamily="34" charset="0"/>
                <a:cs typeface="Calibri" panose="020F0502020204030204" pitchFamily="34" charset="0"/>
              </a:rPr>
              <a:t>Mesmo se todos os mercados fosses competitivos e não houvesse nenhuma outra falha de mercado:</a:t>
            </a:r>
          </a:p>
          <a:p>
            <a:pPr algn="just" eaLnBrk="1" hangingPunct="1">
              <a:buClrTx/>
              <a:buFont typeface="Arial" panose="020B0604020202020204" pitchFamily="34" charset="0"/>
              <a:buChar char="•"/>
            </a:pPr>
            <a:endParaRPr lang="pt-BR" altLang="en-US" sz="1200" b="1" kern="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Bens Meritórios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Os indivíduos são obrigados a utilizá-los.</a:t>
            </a:r>
          </a:p>
          <a:p>
            <a:pPr lvl="1" algn="just" eaLnBrk="1" hangingPunct="1">
              <a:buClrTx/>
              <a:buFont typeface="Arial" panose="020B0604020202020204" pitchFamily="34" charset="0"/>
              <a:buChar char="•"/>
            </a:pPr>
            <a:r>
              <a:rPr lang="pt-BR" altLang="en-US" sz="3600" b="0" kern="0" dirty="0">
                <a:latin typeface="Calibri" panose="020F0502020204030204" pitchFamily="34" charset="0"/>
                <a:cs typeface="Calibri" panose="020F0502020204030204" pitchFamily="34" charset="0"/>
              </a:rPr>
              <a:t>Cuidado com a definição  do que é “meritório”.</a:t>
            </a:r>
          </a:p>
          <a:p>
            <a:pPr algn="just" eaLnBrk="1" hangingPunct="1">
              <a:buClrTx/>
              <a:buFont typeface="Arial" panose="020B0604020202020204" pitchFamily="34" charset="0"/>
              <a:buChar char="•"/>
            </a:pPr>
            <a:endParaRPr lang="pt-BR" altLang="en-US" sz="600" b="1" kern="0" dirty="0">
              <a:latin typeface="Calibri" panose="020F0502020204030204" pitchFamily="34" charset="0"/>
              <a:cs typeface="Calibri" panose="020F0502020204030204" pitchFamily="34" charset="0"/>
            </a:endParaRPr>
          </a:p>
          <a:p>
            <a:pPr algn="just" eaLnBrk="1" hangingPunct="1">
              <a:buClrTx/>
              <a:buFont typeface="Arial" panose="020B0604020202020204" pitchFamily="34" charset="0"/>
              <a:buChar char="•"/>
            </a:pPr>
            <a:r>
              <a:rPr lang="pt-BR" altLang="en-US" sz="4000" b="1" kern="0" dirty="0">
                <a:latin typeface="Calibri" panose="020F0502020204030204" pitchFamily="34" charset="0"/>
                <a:cs typeface="Calibri" panose="020F0502020204030204" pitchFamily="34" charset="0"/>
              </a:rPr>
              <a:t>Distribuição de Renda</a:t>
            </a:r>
          </a:p>
        </p:txBody>
      </p:sp>
      <p:sp>
        <p:nvSpPr>
          <p:cNvPr id="5" name="Rectangle 4">
            <a:extLst>
              <a:ext uri="{FF2B5EF4-FFF2-40B4-BE49-F238E27FC236}">
                <a16:creationId xmlns:a16="http://schemas.microsoft.com/office/drawing/2014/main" id="{82AB62B8-FA0F-4902-AD1C-581EA90E553D}"/>
              </a:ext>
            </a:extLst>
          </p:cNvPr>
          <p:cNvSpPr>
            <a:spLocks noGrp="1" noChangeArrowheads="1"/>
          </p:cNvSpPr>
          <p:nvPr>
            <p:ph type="title"/>
          </p:nvPr>
        </p:nvSpPr>
        <p:spPr>
          <a:xfrm>
            <a:off x="72008" y="-192858"/>
            <a:ext cx="12216680" cy="1143000"/>
          </a:xfrm>
          <a:noFill/>
        </p:spPr>
        <p:txBody>
          <a:bodyPr/>
          <a:lstStyle/>
          <a:p>
            <a:pPr algn="just" eaLnBrk="1" hangingPunct="1"/>
            <a:r>
              <a:rPr lang="pt-BR" altLang="en-US" sz="4300" b="1" dirty="0">
                <a:solidFill>
                  <a:schemeClr val="tx1"/>
                </a:solidFill>
                <a:latin typeface="Calibri" panose="020F0502020204030204" pitchFamily="34" charset="0"/>
                <a:cs typeface="Calibri" panose="020F0502020204030204" pitchFamily="34" charset="0"/>
              </a:rPr>
              <a:t>Racionalidade para Intervenção Estatal na Economia</a:t>
            </a:r>
          </a:p>
        </p:txBody>
      </p:sp>
    </p:spTree>
    <p:extLst>
      <p:ext uri="{BB962C8B-B14F-4D97-AF65-F5344CB8AC3E}">
        <p14:creationId xmlns:p14="http://schemas.microsoft.com/office/powerpoint/2010/main" val="5075542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 calcmode="lin" valueType="num">
                                      <p:cBhvr additive="base">
                                        <p:cTn id="1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985BB8F7-E811-4E6B-95DE-689ACB8D7EF9}"/>
              </a:ext>
            </a:extLst>
          </p:cNvPr>
          <p:cNvSpPr>
            <a:spLocks noGrp="1" noChangeArrowheads="1"/>
          </p:cNvSpPr>
          <p:nvPr>
            <p:ph idx="1"/>
          </p:nvPr>
        </p:nvSpPr>
        <p:spPr>
          <a:xfrm>
            <a:off x="91200" y="817169"/>
            <a:ext cx="11953328" cy="4116607"/>
          </a:xfrm>
          <a:noFill/>
        </p:spPr>
        <p:txBody>
          <a:bodyPr/>
          <a:lstStyle/>
          <a:p>
            <a:pPr algn="just">
              <a:spcBef>
                <a:spcPts val="600"/>
              </a:spcBef>
              <a:buClr>
                <a:schemeClr val="tx1"/>
              </a:buClr>
              <a:buFont typeface="Arial" panose="020B0604020202020204" pitchFamily="34" charset="0"/>
              <a:buChar char="•"/>
            </a:pPr>
            <a:r>
              <a:rPr lang="pt-BR" sz="3600" dirty="0">
                <a:solidFill>
                  <a:schemeClr val="bg1">
                    <a:lumMod val="10000"/>
                  </a:schemeClr>
                </a:solidFill>
                <a:latin typeface="Calibri" panose="020F0502020204030204" pitchFamily="34" charset="0"/>
                <a:cs typeface="Calibri" panose="020F0502020204030204" pitchFamily="34" charset="0"/>
              </a:rPr>
              <a:t>Caso a probabilidade de roubo (automóveis) seja a mesma em todas as áreas, não teremos seleção adversa.</a:t>
            </a:r>
          </a:p>
          <a:p>
            <a:pPr algn="just">
              <a:spcBef>
                <a:spcPts val="600"/>
              </a:spcBef>
              <a:buClr>
                <a:schemeClr val="tx1"/>
              </a:buClr>
              <a:buFont typeface="Arial" panose="020B0604020202020204" pitchFamily="34" charset="0"/>
              <a:buChar char="•"/>
            </a:pPr>
            <a:r>
              <a:rPr lang="pt-BR" sz="3600" b="1" dirty="0">
                <a:solidFill>
                  <a:schemeClr val="bg1">
                    <a:lumMod val="10000"/>
                  </a:schemeClr>
                </a:solidFill>
                <a:latin typeface="Calibri" panose="020F0502020204030204" pitchFamily="34" charset="0"/>
                <a:cs typeface="Calibri" panose="020F0502020204030204" pitchFamily="34" charset="0"/>
              </a:rPr>
              <a:t>Risco Moral → </a:t>
            </a:r>
            <a:r>
              <a:rPr lang="pt-BR" sz="3600" dirty="0">
                <a:solidFill>
                  <a:schemeClr val="bg1">
                    <a:lumMod val="10000"/>
                  </a:schemeClr>
                </a:solidFill>
                <a:latin typeface="Calibri" panose="020F0502020204030204" pitchFamily="34" charset="0"/>
                <a:cs typeface="Calibri" panose="020F0502020204030204" pitchFamily="34" charset="0"/>
              </a:rPr>
              <a:t>a própria probabilidade de roubo pode ser afetada pelas ações dos donos das bicicletas.</a:t>
            </a:r>
          </a:p>
          <a:p>
            <a:pPr lvl="1" algn="just">
              <a:spcBef>
                <a:spcPts val="600"/>
              </a:spcBef>
              <a:buClr>
                <a:schemeClr val="tx1"/>
              </a:buClr>
              <a:buFont typeface="Arial" panose="020B0604020202020204" pitchFamily="34" charset="0"/>
              <a:buChar char="•"/>
            </a:pPr>
            <a:r>
              <a:rPr lang="pt-BR" sz="3200" dirty="0">
                <a:solidFill>
                  <a:schemeClr val="bg1">
                    <a:lumMod val="10000"/>
                  </a:schemeClr>
                </a:solidFill>
                <a:latin typeface="Calibri" panose="020F0502020204030204" pitchFamily="34" charset="0"/>
                <a:cs typeface="Calibri" panose="020F0502020204030204" pitchFamily="34" charset="0"/>
              </a:rPr>
              <a:t>Fazendo o seguro o consumidor toma menos cuidados do que se não fizesse o seguro → aumento da probabilidade de sinistro. </a:t>
            </a:r>
          </a:p>
          <a:p>
            <a:pPr lvl="1" algn="just">
              <a:spcBef>
                <a:spcPts val="600"/>
              </a:spcBef>
              <a:buClr>
                <a:schemeClr val="tx1"/>
              </a:buClr>
              <a:buFont typeface="Arial" panose="020B0604020202020204" pitchFamily="34" charset="0"/>
              <a:buChar char="•"/>
            </a:pPr>
            <a:r>
              <a:rPr lang="pt-BR" sz="3200" dirty="0">
                <a:solidFill>
                  <a:schemeClr val="bg1">
                    <a:lumMod val="10000"/>
                  </a:schemeClr>
                </a:solidFill>
                <a:latin typeface="Calibri" panose="020F0502020204030204" pitchFamily="34" charset="0"/>
                <a:cs typeface="Calibri" panose="020F0502020204030204" pitchFamily="34" charset="0"/>
              </a:rPr>
              <a:t>Dificuldades da oferta de um </a:t>
            </a:r>
            <a:r>
              <a:rPr lang="pt-BR" sz="3200" b="1" dirty="0">
                <a:solidFill>
                  <a:schemeClr val="bg1">
                    <a:lumMod val="10000"/>
                  </a:schemeClr>
                </a:solidFill>
                <a:latin typeface="Calibri" panose="020F0502020204030204" pitchFamily="34" charset="0"/>
                <a:cs typeface="Calibri" panose="020F0502020204030204" pitchFamily="34" charset="0"/>
              </a:rPr>
              <a:t>seguro completo</a:t>
            </a:r>
            <a:r>
              <a:rPr lang="pt-BR" sz="3200" dirty="0">
                <a:solidFill>
                  <a:schemeClr val="bg1">
                    <a:lumMod val="10000"/>
                  </a:schemeClr>
                </a:solidFill>
                <a:latin typeface="Calibri" panose="020F0502020204030204" pitchFamily="34" charset="0"/>
                <a:cs typeface="Calibri" panose="020F0502020204030204" pitchFamily="34" charset="0"/>
              </a:rPr>
              <a:t>: falta de incentivo para investir em “tomar cuidado” → ocorrerá o </a:t>
            </a:r>
            <a:r>
              <a:rPr lang="pt-BR" sz="3200" b="1" dirty="0">
                <a:solidFill>
                  <a:schemeClr val="bg1">
                    <a:lumMod val="10000"/>
                  </a:schemeClr>
                </a:solidFill>
                <a:latin typeface="Calibri" panose="020F0502020204030204" pitchFamily="34" charset="0"/>
                <a:cs typeface="Calibri" panose="020F0502020204030204" pitchFamily="34" charset="0"/>
              </a:rPr>
              <a:t>risco moral</a:t>
            </a:r>
            <a:r>
              <a:rPr lang="pt-BR" sz="3200" dirty="0">
                <a:solidFill>
                  <a:schemeClr val="bg1">
                    <a:lumMod val="10000"/>
                  </a:schemeClr>
                </a:solidFill>
                <a:latin typeface="Calibri" panose="020F0502020204030204" pitchFamily="34" charset="0"/>
                <a:cs typeface="Calibri" panose="020F0502020204030204" pitchFamily="34" charset="0"/>
              </a:rPr>
              <a:t>.</a:t>
            </a:r>
          </a:p>
          <a:p>
            <a:pPr lvl="1" algn="just">
              <a:spcBef>
                <a:spcPts val="600"/>
              </a:spcBef>
              <a:buClr>
                <a:schemeClr val="tx1"/>
              </a:buClr>
              <a:buFont typeface="Arial" panose="020B0604020202020204" pitchFamily="34" charset="0"/>
              <a:buChar char="•"/>
            </a:pPr>
            <a:r>
              <a:rPr lang="pt-BR" sz="3200" dirty="0">
                <a:solidFill>
                  <a:schemeClr val="bg1">
                    <a:lumMod val="10000"/>
                  </a:schemeClr>
                </a:solidFill>
                <a:latin typeface="Calibri" panose="020F0502020204030204" pitchFamily="34" charset="0"/>
                <a:cs typeface="Calibri" panose="020F0502020204030204" pitchFamily="34" charset="0"/>
              </a:rPr>
              <a:t>Trata-se de um problema de </a:t>
            </a:r>
            <a:r>
              <a:rPr lang="pt-BR" sz="3200" b="1" dirty="0">
                <a:solidFill>
                  <a:schemeClr val="bg1">
                    <a:lumMod val="10000"/>
                  </a:schemeClr>
                </a:solidFill>
                <a:latin typeface="Calibri" panose="020F0502020204030204" pitchFamily="34" charset="0"/>
                <a:cs typeface="Calibri" panose="020F0502020204030204" pitchFamily="34" charset="0"/>
              </a:rPr>
              <a:t>Ação Oculta</a:t>
            </a:r>
            <a:r>
              <a:rPr lang="pt-BR" sz="3200" dirty="0">
                <a:solidFill>
                  <a:schemeClr val="bg1">
                    <a:lumMod val="10000"/>
                  </a:schemeClr>
                </a:solidFill>
                <a:latin typeface="Calibri" panose="020F0502020204030204" pitchFamily="34" charset="0"/>
                <a:cs typeface="Calibri" panose="020F0502020204030204" pitchFamily="34" charset="0"/>
              </a:rPr>
              <a:t>.</a:t>
            </a:r>
          </a:p>
          <a:p>
            <a:pPr algn="just">
              <a:buFont typeface="Arial" panose="020B0604020202020204" pitchFamily="34" charset="0"/>
              <a:buChar char="•"/>
            </a:pPr>
            <a:endParaRPr lang="pt-BR" sz="3600" b="1" dirty="0">
              <a:solidFill>
                <a:schemeClr val="bg1">
                  <a:lumMod val="10000"/>
                </a:schemeClr>
              </a:solidFill>
              <a:latin typeface="Calibri" panose="020F0502020204030204" pitchFamily="34" charset="0"/>
              <a:cs typeface="Calibri" panose="020F0502020204030204" pitchFamily="34" charset="0"/>
            </a:endParaRPr>
          </a:p>
          <a:p>
            <a:pPr algn="just">
              <a:spcBef>
                <a:spcPts val="0"/>
              </a:spcBef>
              <a:buFont typeface="Arial" panose="020B0604020202020204" pitchFamily="34" charset="0"/>
              <a:buChar char="•"/>
            </a:pPr>
            <a:endParaRPr lang="pt-BR" sz="3600" b="1" dirty="0">
              <a:solidFill>
                <a:schemeClr val="bg1">
                  <a:lumMod val="10000"/>
                </a:schemeClr>
              </a:solidFill>
              <a:latin typeface="Calibri" panose="020F0502020204030204" pitchFamily="34" charset="0"/>
              <a:cs typeface="Calibri" panose="020F0502020204030204" pitchFamily="34" charset="0"/>
            </a:endParaRPr>
          </a:p>
        </p:txBody>
      </p:sp>
      <p:sp>
        <p:nvSpPr>
          <p:cNvPr id="5" name="Título 1">
            <a:extLst>
              <a:ext uri="{FF2B5EF4-FFF2-40B4-BE49-F238E27FC236}">
                <a16:creationId xmlns:a16="http://schemas.microsoft.com/office/drawing/2014/main" id="{D26B09F2-73A9-40CF-B0AB-2371BCBB9DBC}"/>
              </a:ext>
            </a:extLst>
          </p:cNvPr>
          <p:cNvSpPr>
            <a:spLocks noGrp="1"/>
          </p:cNvSpPr>
          <p:nvPr>
            <p:ph type="title"/>
          </p:nvPr>
        </p:nvSpPr>
        <p:spPr>
          <a:xfrm>
            <a:off x="838200" y="-74315"/>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Risco Moral (</a:t>
            </a:r>
            <a:r>
              <a:rPr lang="pt-BR" sz="4500" b="1" i="1" dirty="0">
                <a:solidFill>
                  <a:schemeClr val="tx1"/>
                </a:solidFill>
                <a:latin typeface="Arial" panose="020B0604020202020204" pitchFamily="34" charset="0"/>
                <a:cs typeface="Arial" panose="020B0604020202020204" pitchFamily="34" charset="0"/>
              </a:rPr>
              <a:t>Moral </a:t>
            </a:r>
            <a:r>
              <a:rPr lang="pt-BR" sz="4500" b="1" i="1" dirty="0" err="1">
                <a:solidFill>
                  <a:schemeClr val="tx1"/>
                </a:solidFill>
                <a:latin typeface="Arial" panose="020B0604020202020204" pitchFamily="34" charset="0"/>
                <a:cs typeface="Arial" panose="020B0604020202020204" pitchFamily="34" charset="0"/>
              </a:rPr>
              <a:t>Hazard</a:t>
            </a:r>
            <a:r>
              <a:rPr lang="pt-BR" sz="4500" b="1"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848028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EA6CE5A3-724F-469F-AD33-5524E5C7503F}"/>
              </a:ext>
            </a:extLst>
          </p:cNvPr>
          <p:cNvSpPr>
            <a:spLocks noGrp="1"/>
          </p:cNvSpPr>
          <p:nvPr>
            <p:ph type="title"/>
          </p:nvPr>
        </p:nvSpPr>
        <p:spPr>
          <a:xfrm>
            <a:off x="620960" y="-46178"/>
            <a:ext cx="10515600" cy="903635"/>
          </a:xfrm>
        </p:spPr>
        <p:txBody>
          <a:bodyPr>
            <a:normAutofit/>
          </a:bodyPr>
          <a:lstStyle/>
          <a:p>
            <a:pPr algn="ctr"/>
            <a:r>
              <a:rPr lang="pt-BR" sz="4500" b="1" dirty="0">
                <a:solidFill>
                  <a:schemeClr val="tx1"/>
                </a:solidFill>
                <a:latin typeface="Arial" panose="020B0604020202020204" pitchFamily="34" charset="0"/>
                <a:cs typeface="Arial" panose="020B0604020202020204" pitchFamily="34" charset="0"/>
              </a:rPr>
              <a:t>Sinalização</a:t>
            </a:r>
          </a:p>
        </p:txBody>
      </p:sp>
      <p:sp>
        <p:nvSpPr>
          <p:cNvPr id="5" name="CaixaDeTexto 4">
            <a:extLst>
              <a:ext uri="{FF2B5EF4-FFF2-40B4-BE49-F238E27FC236}">
                <a16:creationId xmlns:a16="http://schemas.microsoft.com/office/drawing/2014/main" id="{306A6D60-D210-4CFB-8950-11A9943C8061}"/>
              </a:ext>
            </a:extLst>
          </p:cNvPr>
          <p:cNvSpPr txBox="1"/>
          <p:nvPr/>
        </p:nvSpPr>
        <p:spPr>
          <a:xfrm>
            <a:off x="112541" y="885592"/>
            <a:ext cx="11787971" cy="5878532"/>
          </a:xfrm>
          <a:prstGeom prst="rect">
            <a:avLst/>
          </a:prstGeom>
          <a:noFill/>
        </p:spPr>
        <p:txBody>
          <a:bodyPr wrap="square" rtlCol="0">
            <a:spAutoFit/>
          </a:bodyPr>
          <a:lstStyle/>
          <a:p>
            <a:pPr marL="571500" indent="-571500" algn="just">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No mercado de </a:t>
            </a:r>
            <a:r>
              <a:rPr lang="pt-BR" sz="3600" dirty="0">
                <a:latin typeface="Calibri" panose="020F0502020204030204" pitchFamily="34" charset="0"/>
                <a:cs typeface="Calibri" panose="020F0502020204030204" pitchFamily="34" charset="0"/>
              </a:rPr>
              <a:t>produtos</a:t>
            </a:r>
            <a:r>
              <a:rPr lang="pt-BR" sz="3600" b="0" dirty="0">
                <a:solidFill>
                  <a:schemeClr val="tx1"/>
                </a:solidFill>
                <a:latin typeface="Calibri" panose="020F0502020204030204" pitchFamily="34" charset="0"/>
                <a:cs typeface="Calibri" panose="020F0502020204030204" pitchFamily="34" charset="0"/>
              </a:rPr>
              <a:t> com informação assimétrica que vimos anteriormente, os vendedores de </a:t>
            </a:r>
            <a:r>
              <a:rPr lang="pt-BR" sz="3600" dirty="0">
                <a:latin typeface="Calibri" panose="020F0502020204030204" pitchFamily="34" charset="0"/>
                <a:cs typeface="Calibri" panose="020F0502020204030204" pitchFamily="34" charset="0"/>
              </a:rPr>
              <a:t>produtos</a:t>
            </a:r>
            <a:r>
              <a:rPr lang="pt-BR" sz="3600" b="0" dirty="0">
                <a:solidFill>
                  <a:schemeClr val="tx1"/>
                </a:solidFill>
                <a:latin typeface="Calibri" panose="020F0502020204030204" pitchFamily="34" charset="0"/>
                <a:cs typeface="Calibri" panose="020F0502020204030204" pitchFamily="34" charset="0"/>
              </a:rPr>
              <a:t> bons podem querer </a:t>
            </a:r>
            <a:r>
              <a:rPr lang="pt-BR" sz="3600" dirty="0">
                <a:solidFill>
                  <a:schemeClr val="tx1"/>
                </a:solidFill>
                <a:latin typeface="Calibri" panose="020F0502020204030204" pitchFamily="34" charset="0"/>
                <a:cs typeface="Calibri" panose="020F0502020204030204" pitchFamily="34" charset="0"/>
              </a:rPr>
              <a:t>sinalizar</a:t>
            </a:r>
            <a:r>
              <a:rPr lang="pt-BR" sz="3600" b="0" dirty="0">
                <a:solidFill>
                  <a:schemeClr val="tx1"/>
                </a:solidFill>
                <a:latin typeface="Calibri" panose="020F0502020204030204" pitchFamily="34" charset="0"/>
                <a:cs typeface="Calibri" panose="020F0502020204030204" pitchFamily="34" charset="0"/>
              </a:rPr>
              <a:t> que seus </a:t>
            </a:r>
            <a:r>
              <a:rPr lang="pt-BR" sz="3600" dirty="0">
                <a:latin typeface="Calibri" panose="020F0502020204030204" pitchFamily="34" charset="0"/>
                <a:cs typeface="Calibri" panose="020F0502020204030204" pitchFamily="34" charset="0"/>
              </a:rPr>
              <a:t>produtos</a:t>
            </a:r>
            <a:r>
              <a:rPr lang="pt-BR" sz="3600" b="0" dirty="0">
                <a:solidFill>
                  <a:schemeClr val="tx1"/>
                </a:solidFill>
                <a:latin typeface="Calibri" panose="020F0502020204030204" pitchFamily="34" charset="0"/>
                <a:cs typeface="Calibri" panose="020F0502020204030204" pitchFamily="34" charset="0"/>
              </a:rPr>
              <a:t> são os bons, e não os ruins, evitando problemas de seleção adversa. </a:t>
            </a:r>
          </a:p>
          <a:p>
            <a:pPr marL="571500" indent="-571500" algn="just">
              <a:buFont typeface="Arial" panose="020B0604020202020204" pitchFamily="34" charset="0"/>
              <a:buChar char="•"/>
            </a:pPr>
            <a:endParaRPr lang="pt-BR" sz="8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endParaRPr lang="pt-BR" sz="800" b="0" dirty="0">
              <a:solidFill>
                <a:schemeClr val="tx1"/>
              </a:solidFill>
              <a:latin typeface="Calibri" panose="020F0502020204030204" pitchFamily="34" charset="0"/>
              <a:cs typeface="Calibri" panose="020F0502020204030204" pitchFamily="34" charset="0"/>
            </a:endParaRPr>
          </a:p>
          <a:p>
            <a:pPr marL="571500" indent="-571500" algn="just">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Um </a:t>
            </a:r>
            <a:r>
              <a:rPr lang="pt-BR" sz="3600" dirty="0">
                <a:solidFill>
                  <a:schemeClr val="tx1"/>
                </a:solidFill>
                <a:latin typeface="Calibri" panose="020F0502020204030204" pitchFamily="34" charset="0"/>
                <a:cs typeface="Calibri" panose="020F0502020204030204" pitchFamily="34" charset="0"/>
              </a:rPr>
              <a:t>sinal</a:t>
            </a:r>
            <a:r>
              <a:rPr lang="pt-BR" sz="3600" b="0" dirty="0">
                <a:solidFill>
                  <a:schemeClr val="tx1"/>
                </a:solidFill>
                <a:latin typeface="Calibri" panose="020F0502020204030204" pitchFamily="34" charset="0"/>
                <a:cs typeface="Calibri" panose="020F0502020204030204" pitchFamily="34" charset="0"/>
              </a:rPr>
              <a:t> poderia ser a </a:t>
            </a:r>
            <a:r>
              <a:rPr lang="pt-BR" sz="3600" b="1" dirty="0">
                <a:solidFill>
                  <a:schemeClr val="tx1"/>
                </a:solidFill>
                <a:latin typeface="Calibri" panose="020F0502020204030204" pitchFamily="34" charset="0"/>
                <a:cs typeface="Calibri" panose="020F0502020204030204" pitchFamily="34" charset="0"/>
              </a:rPr>
              <a:t>garantia</a:t>
            </a:r>
            <a:r>
              <a:rPr lang="pt-BR" sz="3600" b="0" dirty="0">
                <a:solidFill>
                  <a:schemeClr val="tx1"/>
                </a:solidFill>
                <a:latin typeface="Calibri" panose="020F0502020204030204" pitchFamily="34" charset="0"/>
                <a:cs typeface="Calibri" panose="020F0502020204030204" pitchFamily="34" charset="0"/>
              </a:rPr>
              <a:t> de que eles se comprometem a pagar certa quantia no caso de defeito. </a:t>
            </a:r>
          </a:p>
          <a:p>
            <a:pPr marL="1290638" lvl="1" indent="-571500" algn="just">
              <a:buFont typeface="Arial" panose="020B0604020202020204" pitchFamily="34" charset="0"/>
              <a:buChar char="•"/>
            </a:pPr>
            <a:r>
              <a:rPr lang="pt-BR" sz="3600" b="0" dirty="0">
                <a:solidFill>
                  <a:schemeClr val="tx1"/>
                </a:solidFill>
                <a:latin typeface="Calibri" panose="020F0502020204030204" pitchFamily="34" charset="0"/>
                <a:cs typeface="Calibri" panose="020F0502020204030204" pitchFamily="34" charset="0"/>
              </a:rPr>
              <a:t>Somente donos de </a:t>
            </a:r>
            <a:r>
              <a:rPr lang="pt-BR" sz="3600" b="1" dirty="0">
                <a:latin typeface="Calibri" panose="020F0502020204030204" pitchFamily="34" charset="0"/>
                <a:cs typeface="Calibri" panose="020F0502020204030204" pitchFamily="34" charset="0"/>
              </a:rPr>
              <a:t>produtos</a:t>
            </a:r>
            <a:r>
              <a:rPr lang="pt-BR" sz="3600" b="0" dirty="0">
                <a:solidFill>
                  <a:schemeClr val="tx1"/>
                </a:solidFill>
                <a:latin typeface="Calibri" panose="020F0502020204030204" pitchFamily="34" charset="0"/>
                <a:cs typeface="Calibri" panose="020F0502020204030204" pitchFamily="34" charset="0"/>
              </a:rPr>
              <a:t> bons podem se dar ao luxo de oferecer garantias, e os compradores sabem disso.</a:t>
            </a:r>
          </a:p>
          <a:p>
            <a:endParaRPr lang="pt-BR" sz="36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38005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3D23C58-458F-4D9D-94ED-5D8F37A8E44F}"/>
              </a:ext>
            </a:extLst>
          </p:cNvPr>
          <p:cNvSpPr>
            <a:spLocks noGrp="1"/>
          </p:cNvSpPr>
          <p:nvPr>
            <p:ph type="title"/>
          </p:nvPr>
        </p:nvSpPr>
        <p:spPr>
          <a:xfrm>
            <a:off x="940273" y="34281"/>
            <a:ext cx="11593288" cy="821507"/>
          </a:xfrm>
        </p:spPr>
        <p:txBody>
          <a:bodyPr>
            <a:normAutofit/>
          </a:bodyPr>
          <a:lstStyle/>
          <a:p>
            <a:r>
              <a:rPr lang="pt-BR" sz="4000" b="1" dirty="0">
                <a:solidFill>
                  <a:schemeClr val="tx1"/>
                </a:solidFill>
                <a:latin typeface="Arial" panose="020B0604020202020204" pitchFamily="34" charset="0"/>
                <a:cs typeface="Arial" panose="020B0604020202020204" pitchFamily="34" charset="0"/>
              </a:rPr>
              <a:t>O Problema da Relação Agente-Principal</a:t>
            </a:r>
          </a:p>
        </p:txBody>
      </p:sp>
      <p:sp>
        <p:nvSpPr>
          <p:cNvPr id="5" name="CaixaDeTexto 4">
            <a:extLst>
              <a:ext uri="{FF2B5EF4-FFF2-40B4-BE49-F238E27FC236}">
                <a16:creationId xmlns:a16="http://schemas.microsoft.com/office/drawing/2014/main" id="{47EE0FB0-22F3-4FA0-AEEB-901382F17709}"/>
              </a:ext>
            </a:extLst>
          </p:cNvPr>
          <p:cNvSpPr txBox="1"/>
          <p:nvPr/>
        </p:nvSpPr>
        <p:spPr>
          <a:xfrm>
            <a:off x="211015" y="857459"/>
            <a:ext cx="11717633" cy="6201698"/>
          </a:xfrm>
          <a:prstGeom prst="rect">
            <a:avLst/>
          </a:prstGeom>
          <a:noFill/>
        </p:spPr>
        <p:txBody>
          <a:bodyPr wrap="square" rtlCol="0">
            <a:spAutoFit/>
          </a:bodyPr>
          <a:lstStyle/>
          <a:p>
            <a:pPr marL="457200" indent="-4572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A </a:t>
            </a:r>
            <a:r>
              <a:rPr lang="pt-BR" sz="3500" b="1" dirty="0">
                <a:solidFill>
                  <a:schemeClr val="tx1"/>
                </a:solidFill>
                <a:latin typeface="Calibri" panose="020F0502020204030204" pitchFamily="34" charset="0"/>
                <a:cs typeface="Calibri" panose="020F0502020204030204" pitchFamily="34" charset="0"/>
              </a:rPr>
              <a:t>assimetria de informações </a:t>
            </a:r>
            <a:r>
              <a:rPr lang="pt-BR" sz="3500" b="0" dirty="0">
                <a:solidFill>
                  <a:schemeClr val="tx1"/>
                </a:solidFill>
                <a:latin typeface="Calibri" panose="020F0502020204030204" pitchFamily="34" charset="0"/>
                <a:cs typeface="Calibri" panose="020F0502020204030204" pitchFamily="34" charset="0"/>
              </a:rPr>
              <a:t>pode criar um problema conhecido como </a:t>
            </a:r>
            <a:r>
              <a:rPr lang="pt-BR" sz="3500" b="1" dirty="0">
                <a:solidFill>
                  <a:schemeClr val="tx1"/>
                </a:solidFill>
                <a:latin typeface="Calibri" panose="020F0502020204030204" pitchFamily="34" charset="0"/>
                <a:cs typeface="Calibri" panose="020F0502020204030204" pitchFamily="34" charset="0"/>
              </a:rPr>
              <a:t>Relação Agente-Principal</a:t>
            </a:r>
            <a:r>
              <a:rPr lang="pt-BR" sz="3500" b="0" dirty="0">
                <a:solidFill>
                  <a:schemeClr val="tx1"/>
                </a:solidFill>
                <a:latin typeface="Calibri" panose="020F0502020204030204" pitchFamily="34" charset="0"/>
                <a:cs typeface="Calibri" panose="020F0502020204030204" pitchFamily="34" charset="0"/>
              </a:rPr>
              <a:t>.</a:t>
            </a:r>
          </a:p>
          <a:p>
            <a:pPr marL="457200" indent="-457200" algn="just">
              <a:buFont typeface="Arial" panose="020B0604020202020204" pitchFamily="34" charset="0"/>
              <a:buChar char="•"/>
            </a:pPr>
            <a:endParaRPr lang="pt-BR" sz="600" b="0" dirty="0">
              <a:solidFill>
                <a:schemeClr val="tx1"/>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Dizemos que existe uma </a:t>
            </a:r>
            <a:r>
              <a:rPr lang="pt-BR" sz="3500" dirty="0">
                <a:solidFill>
                  <a:schemeClr val="tx1"/>
                </a:solidFill>
                <a:latin typeface="Calibri" panose="020F0502020204030204" pitchFamily="34" charset="0"/>
                <a:cs typeface="Calibri" panose="020F0502020204030204" pitchFamily="34" charset="0"/>
              </a:rPr>
              <a:t>relação de agência</a:t>
            </a:r>
            <a:r>
              <a:rPr lang="pt-BR" sz="3500" b="0" dirty="0">
                <a:solidFill>
                  <a:schemeClr val="tx1"/>
                </a:solidFill>
                <a:latin typeface="Calibri" panose="020F0502020204030204" pitchFamily="34" charset="0"/>
                <a:cs typeface="Calibri" panose="020F0502020204030204" pitchFamily="34" charset="0"/>
              </a:rPr>
              <a:t> sempre que há um arranjo entre pessoas no qual o </a:t>
            </a:r>
            <a:r>
              <a:rPr lang="pt-BR" sz="3500" b="1" dirty="0">
                <a:solidFill>
                  <a:schemeClr val="tx1"/>
                </a:solidFill>
                <a:latin typeface="Calibri" panose="020F0502020204030204" pitchFamily="34" charset="0"/>
                <a:cs typeface="Calibri" panose="020F0502020204030204" pitchFamily="34" charset="0"/>
              </a:rPr>
              <a:t>bem estar de um </a:t>
            </a:r>
            <a:r>
              <a:rPr lang="pt-BR" sz="3500" b="0" dirty="0">
                <a:solidFill>
                  <a:schemeClr val="tx1"/>
                </a:solidFill>
                <a:latin typeface="Calibri" panose="020F0502020204030204" pitchFamily="34" charset="0"/>
                <a:cs typeface="Calibri" panose="020F0502020204030204" pitchFamily="34" charset="0"/>
              </a:rPr>
              <a:t>dos participantes </a:t>
            </a:r>
            <a:r>
              <a:rPr lang="pt-BR" sz="3500" b="1" dirty="0">
                <a:solidFill>
                  <a:schemeClr val="tx1"/>
                </a:solidFill>
                <a:latin typeface="Calibri" panose="020F0502020204030204" pitchFamily="34" charset="0"/>
                <a:cs typeface="Calibri" panose="020F0502020204030204" pitchFamily="34" charset="0"/>
              </a:rPr>
              <a:t>depende daquilo que é feito por outra pessoa</a:t>
            </a:r>
            <a:r>
              <a:rPr lang="pt-BR" sz="3500" b="0" dirty="0">
                <a:solidFill>
                  <a:schemeClr val="tx1"/>
                </a:solidFill>
                <a:latin typeface="Calibri" panose="020F0502020204030204" pitchFamily="34" charset="0"/>
                <a:cs typeface="Calibri" panose="020F0502020204030204" pitchFamily="34" charset="0"/>
              </a:rPr>
              <a:t>, também participante.</a:t>
            </a:r>
          </a:p>
          <a:p>
            <a:pPr marL="1176338" lvl="1" indent="-457200" algn="just">
              <a:buFont typeface="Arial" panose="020B0604020202020204" pitchFamily="34" charset="0"/>
              <a:buChar char="•"/>
            </a:pPr>
            <a:r>
              <a:rPr lang="pt-BR" sz="3500" b="0" dirty="0">
                <a:solidFill>
                  <a:schemeClr val="tx1"/>
                </a:solidFill>
                <a:latin typeface="Calibri" panose="020F0502020204030204" pitchFamily="34" charset="0"/>
                <a:cs typeface="Calibri" panose="020F0502020204030204" pitchFamily="34" charset="0"/>
              </a:rPr>
              <a:t>O </a:t>
            </a:r>
            <a:r>
              <a:rPr lang="pt-BR" sz="3500" b="1" dirty="0">
                <a:solidFill>
                  <a:schemeClr val="tx1"/>
                </a:solidFill>
                <a:latin typeface="Calibri" panose="020F0502020204030204" pitchFamily="34" charset="0"/>
                <a:cs typeface="Calibri" panose="020F0502020204030204" pitchFamily="34" charset="0"/>
              </a:rPr>
              <a:t>Agente representa a pessoa atuante </a:t>
            </a:r>
            <a:r>
              <a:rPr lang="pt-BR" sz="3500" b="0" dirty="0">
                <a:solidFill>
                  <a:schemeClr val="tx1"/>
                </a:solidFill>
                <a:latin typeface="Calibri" panose="020F0502020204030204" pitchFamily="34" charset="0"/>
                <a:cs typeface="Calibri" panose="020F0502020204030204" pitchFamily="34" charset="0"/>
              </a:rPr>
              <a:t>e o </a:t>
            </a:r>
            <a:r>
              <a:rPr lang="pt-BR" sz="3500" b="1" dirty="0">
                <a:solidFill>
                  <a:schemeClr val="tx1"/>
                </a:solidFill>
                <a:latin typeface="Calibri" panose="020F0502020204030204" pitchFamily="34" charset="0"/>
                <a:cs typeface="Calibri" panose="020F0502020204030204" pitchFamily="34" charset="0"/>
              </a:rPr>
              <a:t>Principal a parte que é afetada</a:t>
            </a:r>
            <a:r>
              <a:rPr lang="pt-BR" sz="3500" b="0" dirty="0">
                <a:solidFill>
                  <a:schemeClr val="tx1"/>
                </a:solidFill>
                <a:latin typeface="Calibri" panose="020F0502020204030204" pitchFamily="34" charset="0"/>
                <a:cs typeface="Calibri" panose="020F0502020204030204" pitchFamily="34" charset="0"/>
              </a:rPr>
              <a:t> pela ação do agente.</a:t>
            </a:r>
          </a:p>
          <a:p>
            <a:pPr marL="1176338" lvl="1" indent="-457200" algn="just">
              <a:buFont typeface="Arial" panose="020B0604020202020204" pitchFamily="34" charset="0"/>
              <a:buChar char="•"/>
            </a:pPr>
            <a:endParaRPr lang="pt-BR" sz="600" b="0" dirty="0">
              <a:solidFill>
                <a:schemeClr val="tx1"/>
              </a:solidFill>
              <a:latin typeface="Calibri" panose="020F0502020204030204" pitchFamily="34" charset="0"/>
              <a:cs typeface="Calibri" panose="020F0502020204030204" pitchFamily="34" charset="0"/>
            </a:endParaRPr>
          </a:p>
          <a:p>
            <a:pPr marL="457200" indent="-457200" algn="just">
              <a:buFont typeface="Arial" panose="020B0604020202020204" pitchFamily="34" charset="0"/>
              <a:buChar char="•"/>
            </a:pPr>
            <a:r>
              <a:rPr lang="pt-BR" sz="3500" b="1" dirty="0">
                <a:solidFill>
                  <a:schemeClr val="tx1"/>
                </a:solidFill>
                <a:latin typeface="Calibri" panose="020F0502020204030204" pitchFamily="34" charset="0"/>
                <a:cs typeface="Calibri" panose="020F0502020204030204" pitchFamily="34" charset="0"/>
              </a:rPr>
              <a:t>O problema surge quando os agentes perseguem seus próprios objetivos e não os do principal.</a:t>
            </a:r>
          </a:p>
          <a:p>
            <a:pPr marL="571500" indent="-571500" algn="just">
              <a:buFont typeface="Arial" panose="020B0604020202020204" pitchFamily="34" charset="0"/>
              <a:buChar char="•"/>
            </a:pPr>
            <a:endParaRPr lang="pt-BR" sz="3500" b="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559502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DF2A2536-7660-4CCA-B231-EFF65BF0F9D4}"/>
              </a:ext>
            </a:extLst>
          </p:cNvPr>
          <p:cNvSpPr/>
          <p:nvPr/>
        </p:nvSpPr>
        <p:spPr bwMode="auto">
          <a:xfrm>
            <a:off x="154746" y="4220303"/>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13E17D38-96EA-4B23-81E3-A4AE1AA891BA}"/>
              </a:ext>
            </a:extLst>
          </p:cNvPr>
          <p:cNvSpPr>
            <a:spLocks noGrp="1" noChangeArrowheads="1"/>
          </p:cNvSpPr>
          <p:nvPr>
            <p:ph idx="1"/>
          </p:nvPr>
        </p:nvSpPr>
        <p:spPr bwMode="auto">
          <a:xfrm>
            <a:off x="403305" y="192561"/>
            <a:ext cx="1144169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23) </a:t>
            </a:r>
            <a:r>
              <a:rPr lang="pt-BR" altLang="pt-BR" sz="2600" b="1" dirty="0">
                <a:solidFill>
                  <a:srgbClr val="333333"/>
                </a:solidFill>
                <a:latin typeface="inherit"/>
              </a:rPr>
              <a:t>FGV - Analista Censitário (IBGE)/Análise Socioeconômica/2017</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O principal mote do novo federalismo inaugurado pela Constituição da República Federativa do Brasil foi a descentralização, processo que significava não só passar mais recursos e poder aos governos subnacionais, mas, principalmente, tinha como palavra de ordem a municipalização. Nessa linha, o Brasil se tornou uma das pouquíssimas federações do mundo a dar status de ente federativo aos municípios e esse processo culminou em alguns programas sociais de sucesso, adotados posteriormente em nível nacional como: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o FGTS e o Seguro Desemprego;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o Mais médicos e o Minha casa minha vida;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o Programa Saúde da Família (PSF) e o Bolsa Escola;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aposentadoria rural e o programa de cotas em universidades;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o programa de concessões de infraestrutura.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12" name="Rectangle 6">
            <a:extLst>
              <a:ext uri="{FF2B5EF4-FFF2-40B4-BE49-F238E27FC236}">
                <a16:creationId xmlns:a16="http://schemas.microsoft.com/office/drawing/2014/main" id="{A91C99D7-D85E-42A4-A71D-221631FAF9A2}"/>
              </a:ext>
            </a:extLst>
          </p:cNvPr>
          <p:cNvSpPr>
            <a:spLocks noChangeArrowheads="1"/>
          </p:cNvSpPr>
          <p:nvPr/>
        </p:nvSpPr>
        <p:spPr bwMode="auto">
          <a:xfrm>
            <a:off x="70341" y="5550078"/>
            <a:ext cx="12041944" cy="892552"/>
          </a:xfrm>
          <a:prstGeom prst="rect">
            <a:avLst/>
          </a:prstGeom>
          <a:noFill/>
          <a:ln w="9525">
            <a:solidFill>
              <a:schemeClr val="accent6">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pt-BR" altLang="pt-BR" sz="2500" b="0" i="0" u="none" strike="noStrike" cap="none" normalizeH="0" baseline="0" dirty="0">
                <a:ln>
                  <a:noFill/>
                </a:ln>
                <a:solidFill>
                  <a:schemeClr val="accent6">
                    <a:lumMod val="75000"/>
                  </a:schemeClr>
                </a:solidFill>
                <a:effectLst/>
                <a:latin typeface="Arial" panose="020B0604020202020204" pitchFamily="34" charset="0"/>
                <a:ea typeface="Calibri" panose="020F0502020204030204" pitchFamily="34" charset="0"/>
                <a:cs typeface="Arial" panose="020B0604020202020204" pitchFamily="34" charset="0"/>
              </a:rPr>
              <a:t>Por exemplo, o Bolsa Escola foi Implementado por Cristovam Buarque no ano de 1995 (Brasília). Posteriormente, 2001, se transformou em um programa nacional.</a:t>
            </a:r>
            <a:endParaRPr kumimoji="0" lang="pt-BR" altLang="pt-BR" sz="2500" b="0" i="0" u="none" strike="noStrike" cap="none" normalizeH="0" baseline="0" dirty="0">
              <a:ln>
                <a:noFill/>
              </a:ln>
              <a:solidFill>
                <a:schemeClr val="accent6">
                  <a:lumMod val="75000"/>
                </a:schemeClr>
              </a:solidFill>
              <a:effectLst/>
              <a:latin typeface="Arial" panose="020B0604020202020204" pitchFamily="34" charset="0"/>
            </a:endParaRPr>
          </a:p>
        </p:txBody>
      </p:sp>
    </p:spTree>
    <p:extLst>
      <p:ext uri="{BB962C8B-B14F-4D97-AF65-F5344CB8AC3E}">
        <p14:creationId xmlns:p14="http://schemas.microsoft.com/office/powerpoint/2010/main" val="33021488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BD2E9A0-A2DB-4D53-A7EA-105CE96D8440}"/>
              </a:ext>
            </a:extLst>
          </p:cNvPr>
          <p:cNvSpPr>
            <a:spLocks noGrp="1"/>
          </p:cNvSpPr>
          <p:nvPr>
            <p:ph type="title"/>
          </p:nvPr>
        </p:nvSpPr>
        <p:spPr>
          <a:xfrm>
            <a:off x="1828800" y="-520508"/>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Federalismo Fiscal</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B2E7D7C6-E989-478D-8752-A499BBF4FFC8}"/>
              </a:ext>
            </a:extLst>
          </p:cNvPr>
          <p:cNvSpPr>
            <a:spLocks noGrp="1"/>
          </p:cNvSpPr>
          <p:nvPr>
            <p:ph idx="1"/>
          </p:nvPr>
        </p:nvSpPr>
        <p:spPr>
          <a:xfrm>
            <a:off x="196948" y="743244"/>
            <a:ext cx="11788726" cy="3886200"/>
          </a:xfrm>
        </p:spPr>
        <p:txBody>
          <a:bodyPr/>
          <a:lstStyle/>
          <a:p>
            <a:pPr algn="just">
              <a:spcBef>
                <a:spcPts val="600"/>
              </a:spcBef>
              <a:buClrTx/>
              <a:buFont typeface="Arial" panose="020B0604020202020204" pitchFamily="34" charset="0"/>
              <a:buChar char="•"/>
            </a:pPr>
            <a:r>
              <a:rPr lang="pt-BR" altLang="en-US" sz="3000" dirty="0">
                <a:solidFill>
                  <a:schemeClr val="tx1"/>
                </a:solidFill>
                <a:latin typeface="Calibri" panose="020F0502020204030204" pitchFamily="34" charset="0"/>
                <a:cs typeface="Calibri" panose="020F0502020204030204" pitchFamily="34" charset="0"/>
              </a:rPr>
              <a:t>O conceito de </a:t>
            </a:r>
            <a:r>
              <a:rPr lang="pt-BR" altLang="en-US" sz="3000" b="1" dirty="0">
                <a:solidFill>
                  <a:schemeClr val="tx1"/>
                </a:solidFill>
                <a:latin typeface="Calibri" panose="020F0502020204030204" pitchFamily="34" charset="0"/>
                <a:cs typeface="Calibri" panose="020F0502020204030204" pitchFamily="34" charset="0"/>
              </a:rPr>
              <a:t>Federalismo fiscal </a:t>
            </a:r>
            <a:r>
              <a:rPr lang="pt-BR" altLang="en-US" sz="3000" dirty="0">
                <a:solidFill>
                  <a:schemeClr val="tx1"/>
                </a:solidFill>
                <a:latin typeface="Calibri" panose="020F0502020204030204" pitchFamily="34" charset="0"/>
                <a:cs typeface="Calibri" panose="020F0502020204030204" pitchFamily="34" charset="0"/>
              </a:rPr>
              <a:t>está associado com a </a:t>
            </a:r>
            <a:r>
              <a:rPr lang="pt-BR" altLang="en-US" sz="3000" b="1" dirty="0">
                <a:solidFill>
                  <a:schemeClr val="tx1"/>
                </a:solidFill>
                <a:latin typeface="Calibri" panose="020F0502020204030204" pitchFamily="34" charset="0"/>
                <a:cs typeface="Calibri" panose="020F0502020204030204" pitchFamily="34" charset="0"/>
              </a:rPr>
              <a:t>divisão de tarefas </a:t>
            </a:r>
            <a:r>
              <a:rPr lang="pt-BR" altLang="en-US" sz="3000" dirty="0">
                <a:solidFill>
                  <a:schemeClr val="tx1"/>
                </a:solidFill>
                <a:latin typeface="Calibri" panose="020F0502020204030204" pitchFamily="34" charset="0"/>
                <a:cs typeface="Calibri" panose="020F0502020204030204" pitchFamily="34" charset="0"/>
              </a:rPr>
              <a:t>entre os diferentes níveis de governo:</a:t>
            </a:r>
          </a:p>
          <a:p>
            <a:pPr lvl="1" algn="just">
              <a:spcBef>
                <a:spcPts val="600"/>
              </a:spcBef>
              <a:buClrTx/>
              <a:buFont typeface="Arial" panose="020B0604020202020204" pitchFamily="34" charset="0"/>
              <a:buChar char="•"/>
            </a:pPr>
            <a:r>
              <a:rPr lang="pt-BR" altLang="en-US" sz="3000" dirty="0">
                <a:solidFill>
                  <a:schemeClr val="tx1"/>
                </a:solidFill>
                <a:latin typeface="Calibri" panose="020F0502020204030204" pitchFamily="34" charset="0"/>
                <a:cs typeface="Calibri" panose="020F0502020204030204" pitchFamily="34" charset="0"/>
              </a:rPr>
              <a:t>Quem deve arrecadar cada um dos tributos do país e quem deve ofertar cada um dos serviços públicos.</a:t>
            </a:r>
          </a:p>
          <a:p>
            <a:pPr algn="just">
              <a:spcBef>
                <a:spcPts val="600"/>
              </a:spcBef>
              <a:buClrTx/>
              <a:buFont typeface="Arial" panose="020B0604020202020204" pitchFamily="34" charset="0"/>
              <a:buChar char="•"/>
            </a:pPr>
            <a:r>
              <a:rPr lang="pt-BR" altLang="en-US" sz="3000" dirty="0">
                <a:solidFill>
                  <a:schemeClr val="tx1"/>
                </a:solidFill>
                <a:latin typeface="Calibri" panose="020F0502020204030204" pitchFamily="34" charset="0"/>
                <a:cs typeface="Calibri" panose="020F0502020204030204" pitchFamily="34" charset="0"/>
              </a:rPr>
              <a:t>A ideia principal é buscar uma divisão de tarefas que maximize a eficiência do setor público.</a:t>
            </a:r>
          </a:p>
          <a:p>
            <a:pPr algn="just">
              <a:spcBef>
                <a:spcPts val="600"/>
              </a:spcBef>
              <a:buClrTx/>
              <a:buFont typeface="Arial" panose="020B0604020202020204" pitchFamily="34" charset="0"/>
              <a:buChar char="•"/>
            </a:pPr>
            <a:r>
              <a:rPr lang="pt-BR" altLang="en-US" sz="3000" dirty="0">
                <a:solidFill>
                  <a:schemeClr val="tx1"/>
                </a:solidFill>
                <a:latin typeface="Calibri" panose="020F0502020204030204" pitchFamily="34" charset="0"/>
                <a:cs typeface="Calibri" panose="020F0502020204030204" pitchFamily="34" charset="0"/>
              </a:rPr>
              <a:t>Por exemplo:</a:t>
            </a:r>
          </a:p>
          <a:p>
            <a:pPr lvl="1" algn="just">
              <a:spcBef>
                <a:spcPts val="600"/>
              </a:spcBef>
              <a:buClrTx/>
              <a:buFont typeface="Arial" panose="020B0604020202020204" pitchFamily="34" charset="0"/>
              <a:buChar char="•"/>
            </a:pPr>
            <a:r>
              <a:rPr lang="pt-BR" altLang="en-US" sz="3000" dirty="0">
                <a:solidFill>
                  <a:schemeClr val="tx1"/>
                </a:solidFill>
                <a:latin typeface="Calibri" panose="020F0502020204030204" pitchFamily="34" charset="0"/>
                <a:cs typeface="Calibri" panose="020F0502020204030204" pitchFamily="34" charset="0"/>
              </a:rPr>
              <a:t>É natural que o imposto sobre a renda seja de competência da União, pois os moradores de um estado podem se donos de empresas ou trabalhar em outros estados.</a:t>
            </a:r>
          </a:p>
          <a:p>
            <a:pPr lvl="1" algn="just">
              <a:spcBef>
                <a:spcPts val="600"/>
              </a:spcBef>
              <a:buClrTx/>
              <a:buFont typeface="Arial" panose="020B0604020202020204" pitchFamily="34" charset="0"/>
              <a:buChar char="•"/>
            </a:pPr>
            <a:r>
              <a:rPr lang="pt-BR" altLang="en-US" sz="3000" dirty="0">
                <a:solidFill>
                  <a:schemeClr val="tx1"/>
                </a:solidFill>
                <a:latin typeface="Calibri" panose="020F0502020204030204" pitchFamily="34" charset="0"/>
                <a:cs typeface="Calibri" panose="020F0502020204030204" pitchFamily="34" charset="0"/>
              </a:rPr>
              <a:t>Também, parece natural que as obras na área urbana sejam executadas pelos governos municipais.</a:t>
            </a:r>
          </a:p>
          <a:p>
            <a:pPr algn="just">
              <a:spcBef>
                <a:spcPts val="600"/>
              </a:spcBef>
              <a:buClrTx/>
              <a:buFont typeface="Arial" panose="020B0604020202020204" pitchFamily="34" charset="0"/>
              <a:buChar char="•"/>
            </a:pPr>
            <a:endParaRPr lang="pt-BR" altLang="en-US" sz="3000" dirty="0">
              <a:solidFill>
                <a:schemeClr val="tx1"/>
              </a:solidFill>
              <a:latin typeface="Calibri" panose="020F0502020204030204" pitchFamily="34" charset="0"/>
              <a:cs typeface="Calibri" panose="020F0502020204030204" pitchFamily="34" charset="0"/>
            </a:endParaRPr>
          </a:p>
          <a:p>
            <a:pPr algn="just">
              <a:spcBef>
                <a:spcPts val="600"/>
              </a:spcBef>
              <a:buClrTx/>
              <a:buFont typeface="Arial" panose="020B0604020202020204" pitchFamily="34" charset="0"/>
              <a:buChar char="•"/>
            </a:pPr>
            <a:endParaRPr lang="pt-BR" altLang="en-US" sz="3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66908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78D4AFF-B011-442E-AA79-741D1680230D}"/>
              </a:ext>
            </a:extLst>
          </p:cNvPr>
          <p:cNvSpPr>
            <a:spLocks noGrp="1"/>
          </p:cNvSpPr>
          <p:nvPr>
            <p:ph type="title"/>
          </p:nvPr>
        </p:nvSpPr>
        <p:spPr>
          <a:xfrm>
            <a:off x="1828800" y="-498231"/>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Federalismo Fiscal</a:t>
            </a:r>
            <a:endParaRPr lang="en-US" altLang="en-US" sz="4800" b="1" dirty="0">
              <a:solidFill>
                <a:schemeClr val="tx1"/>
              </a:solidFill>
              <a:latin typeface="Calibri" panose="020F0502020204030204" pitchFamily="34" charset="0"/>
              <a:cs typeface="Calibri" panose="020F0502020204030204" pitchFamily="34" charset="0"/>
            </a:endParaRPr>
          </a:p>
        </p:txBody>
      </p:sp>
      <p:sp>
        <p:nvSpPr>
          <p:cNvPr id="5" name="Espaço Reservado para Conteúdo 2">
            <a:extLst>
              <a:ext uri="{FF2B5EF4-FFF2-40B4-BE49-F238E27FC236}">
                <a16:creationId xmlns:a16="http://schemas.microsoft.com/office/drawing/2014/main" id="{92C93B4D-B46C-4574-889D-20D9525F36CB}"/>
              </a:ext>
            </a:extLst>
          </p:cNvPr>
          <p:cNvSpPr>
            <a:spLocks noGrp="1"/>
          </p:cNvSpPr>
          <p:nvPr>
            <p:ph idx="1"/>
          </p:nvPr>
        </p:nvSpPr>
        <p:spPr>
          <a:xfrm>
            <a:off x="152400" y="914400"/>
            <a:ext cx="11887200" cy="3886200"/>
          </a:xfrm>
        </p:spPr>
        <p:txBody>
          <a:bodyPr/>
          <a:lstStyle/>
          <a:p>
            <a:pPr algn="just">
              <a:spcBef>
                <a:spcPts val="600"/>
              </a:spcBef>
              <a:buClrTx/>
              <a:buFont typeface="Arial" panose="020B0604020202020204" pitchFamily="34" charset="0"/>
              <a:buChar char="•"/>
            </a:pPr>
            <a:r>
              <a:rPr lang="pt-BR" altLang="en-US" dirty="0">
                <a:solidFill>
                  <a:schemeClr val="tx1"/>
                </a:solidFill>
                <a:latin typeface="Calibri" panose="020F0502020204030204" pitchFamily="34" charset="0"/>
                <a:cs typeface="Calibri" panose="020F0502020204030204" pitchFamily="34" charset="0"/>
              </a:rPr>
              <a:t>A característica central do Federalismo Fiscal no Brasil, após a </a:t>
            </a:r>
            <a:r>
              <a:rPr lang="pt-BR" altLang="en-US" b="1" dirty="0">
                <a:solidFill>
                  <a:schemeClr val="tx1"/>
                </a:solidFill>
                <a:latin typeface="Calibri" panose="020F0502020204030204" pitchFamily="34" charset="0"/>
                <a:cs typeface="Calibri" panose="020F0502020204030204" pitchFamily="34" charset="0"/>
              </a:rPr>
              <a:t>Constituição de 1988 </a:t>
            </a:r>
            <a:r>
              <a:rPr lang="pt-BR" altLang="en-US" dirty="0">
                <a:solidFill>
                  <a:schemeClr val="tx1"/>
                </a:solidFill>
                <a:latin typeface="Calibri" panose="020F0502020204030204" pitchFamily="34" charset="0"/>
                <a:cs typeface="Calibri" panose="020F0502020204030204" pitchFamily="34" charset="0"/>
              </a:rPr>
              <a:t>tem sido a </a:t>
            </a:r>
            <a:r>
              <a:rPr lang="pt-BR" altLang="en-US" b="1" dirty="0">
                <a:solidFill>
                  <a:schemeClr val="tx1"/>
                </a:solidFill>
                <a:latin typeface="Calibri" panose="020F0502020204030204" pitchFamily="34" charset="0"/>
                <a:cs typeface="Calibri" panose="020F0502020204030204" pitchFamily="34" charset="0"/>
              </a:rPr>
              <a:t>descentralização de tarefas e de recursos.</a:t>
            </a:r>
          </a:p>
          <a:p>
            <a:pPr lvl="1" algn="just">
              <a:spcBef>
                <a:spcPts val="600"/>
              </a:spcBef>
              <a:buClrTx/>
              <a:buFont typeface="Arial" panose="020B0604020202020204" pitchFamily="34" charset="0"/>
              <a:buChar char="•"/>
            </a:pPr>
            <a:r>
              <a:rPr lang="pt-BR" altLang="en-US" sz="3200" dirty="0">
                <a:solidFill>
                  <a:schemeClr val="tx1"/>
                </a:solidFill>
                <a:latin typeface="Calibri" panose="020F0502020204030204" pitchFamily="34" charset="0"/>
                <a:cs typeface="Calibri" panose="020F0502020204030204" pitchFamily="34" charset="0"/>
              </a:rPr>
              <a:t>No caso da descentralização dos recursos, podemos citar o aumento do FPE e FPM (antes da Constituição de 1988 igual a 10%).</a:t>
            </a:r>
          </a:p>
          <a:p>
            <a:pPr lvl="1" algn="just">
              <a:spcBef>
                <a:spcPts val="600"/>
              </a:spcBef>
              <a:buClrTx/>
              <a:buFont typeface="Arial" panose="020B0604020202020204" pitchFamily="34" charset="0"/>
              <a:buChar char="•"/>
            </a:pPr>
            <a:endParaRPr lang="pt-BR" altLang="en-US" sz="1200" dirty="0">
              <a:solidFill>
                <a:schemeClr val="tx1"/>
              </a:solidFill>
              <a:latin typeface="Calibri" panose="020F0502020204030204" pitchFamily="34" charset="0"/>
              <a:cs typeface="Calibri" panose="020F0502020204030204" pitchFamily="34" charset="0"/>
            </a:endParaRPr>
          </a:p>
          <a:p>
            <a:pPr algn="just">
              <a:spcBef>
                <a:spcPts val="600"/>
              </a:spcBef>
              <a:buClrTx/>
              <a:buFont typeface="Arial" panose="020B0604020202020204" pitchFamily="34" charset="0"/>
              <a:buChar char="•"/>
            </a:pPr>
            <a:r>
              <a:rPr lang="pt-BR" altLang="en-US" dirty="0">
                <a:solidFill>
                  <a:schemeClr val="tx1"/>
                </a:solidFill>
                <a:latin typeface="Calibri" panose="020F0502020204030204" pitchFamily="34" charset="0"/>
                <a:cs typeface="Calibri" panose="020F0502020204030204" pitchFamily="34" charset="0"/>
              </a:rPr>
              <a:t>Note então que, apesar do forte aumento da tributação Federal nos últimos anos, os Estados e Municípios passaram a ser contemplados com mais recursos.</a:t>
            </a:r>
            <a:endParaRPr lang="en-US" alt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516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6DB5E217-291B-4450-8C47-AB8993410510}"/>
              </a:ext>
            </a:extLst>
          </p:cNvPr>
          <p:cNvSpPr>
            <a:spLocks noGrp="1" noChangeArrowheads="1"/>
          </p:cNvSpPr>
          <p:nvPr>
            <p:ph idx="1"/>
          </p:nvPr>
        </p:nvSpPr>
        <p:spPr bwMode="auto">
          <a:xfrm>
            <a:off x="375171" y="214484"/>
            <a:ext cx="1155423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24)  </a:t>
            </a:r>
            <a:r>
              <a:rPr lang="pt-BR" altLang="pt-BR" sz="2600" b="1" dirty="0">
                <a:solidFill>
                  <a:srgbClr val="333333"/>
                </a:solidFill>
                <a:latin typeface="inherit"/>
              </a:rPr>
              <a:t>FGV - Analista (DPE MT)/Economista/2015</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No dia 19/01/2014, foi divulgada a notícia “Governo sobe IOF sobre crédito, tributos na importação e combustíveis” . Seguem alguns trechos:</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a:t>
            </a:r>
            <a:r>
              <a:rPr kumimoji="0" lang="pt-BR" altLang="pt-BR" sz="2600" b="0" i="1" u="none" strike="noStrike" cap="none" normalizeH="0" baseline="0" dirty="0">
                <a:ln>
                  <a:noFill/>
                </a:ln>
                <a:solidFill>
                  <a:srgbClr val="333333"/>
                </a:solidFill>
                <a:effectLst/>
                <a:latin typeface="Arial" panose="020B0604020202020204" pitchFamily="34" charset="0"/>
              </a:rPr>
              <a:t>O Ministro da Fazenda anunciou que haverá alta no Imposto sobre Operações Financeiras (IOF) que incide sobre as operações de crédito para o consumidor. (...). De acordo com o ministro, estão sendo elevados o PIS, a Contribuição para Financiamento da Seguridade Social (</a:t>
            </a:r>
            <a:r>
              <a:rPr kumimoji="0" lang="pt-BR" altLang="pt-BR" sz="2600" b="0" i="1" u="none" strike="noStrike" cap="none" normalizeH="0" baseline="0" dirty="0" err="1">
                <a:ln>
                  <a:noFill/>
                </a:ln>
                <a:solidFill>
                  <a:srgbClr val="333333"/>
                </a:solidFill>
                <a:effectLst/>
                <a:latin typeface="Arial" panose="020B0604020202020204" pitchFamily="34" charset="0"/>
              </a:rPr>
              <a:t>Cofins</a:t>
            </a:r>
            <a:r>
              <a:rPr kumimoji="0" lang="pt-BR" altLang="pt-BR" sz="2600" b="0" i="1" u="none" strike="noStrike" cap="none" normalizeH="0" baseline="0" dirty="0">
                <a:ln>
                  <a:noFill/>
                </a:ln>
                <a:solidFill>
                  <a:srgbClr val="333333"/>
                </a:solidFill>
                <a:effectLst/>
                <a:latin typeface="Arial" panose="020B0604020202020204" pitchFamily="34" charset="0"/>
              </a:rPr>
              <a:t>) e a Contribuição de Intervenção no Domínio Econômico (Cide) sobre os combustíveis. (...) Nas importações, o ministro informou que está elevando o PIS e a </a:t>
            </a:r>
            <a:r>
              <a:rPr kumimoji="0" lang="pt-BR" altLang="pt-BR" sz="2600" b="0" i="1" u="none" strike="noStrike" cap="none" normalizeH="0" baseline="0" dirty="0" err="1">
                <a:ln>
                  <a:noFill/>
                </a:ln>
                <a:solidFill>
                  <a:srgbClr val="333333"/>
                </a:solidFill>
                <a:effectLst/>
                <a:latin typeface="Arial" panose="020B0604020202020204" pitchFamily="34" charset="0"/>
              </a:rPr>
              <a:t>Cofins</a:t>
            </a:r>
            <a:r>
              <a:rPr kumimoji="0" lang="pt-BR" altLang="pt-BR" sz="2600" b="0" i="1" u="none" strike="noStrike" cap="none" normalizeH="0" baseline="0" dirty="0">
                <a:ln>
                  <a:noFill/>
                </a:ln>
                <a:solidFill>
                  <a:srgbClr val="333333"/>
                </a:solidFill>
                <a:effectLst/>
                <a:latin typeface="Arial" panose="020B0604020202020204" pitchFamily="34" charset="0"/>
              </a:rPr>
              <a:t>. (...) Um decreto presidencial vai equiparar o setor atacadista e o industrial no Imposto Sobre Produtos Industrializados (IPI) incidente sobre cosméticos</a:t>
            </a:r>
            <a:r>
              <a:rPr kumimoji="0" lang="pt-BR" altLang="pt-BR" sz="2600" b="0" i="0" u="none" strike="noStrike" cap="none" normalizeH="0" baseline="0" dirty="0">
                <a:ln>
                  <a:noFill/>
                </a:ln>
                <a:solidFill>
                  <a:srgbClr val="333333"/>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1" u="none" strike="noStrike" cap="none" normalizeH="0" baseline="0" dirty="0">
                <a:ln>
                  <a:noFill/>
                </a:ln>
                <a:solidFill>
                  <a:srgbClr val="333333"/>
                </a:solidFill>
                <a:effectLst/>
                <a:latin typeface="Arial" panose="020B0604020202020204" pitchFamily="34" charset="0"/>
              </a:rPr>
              <a:t>(</a:t>
            </a:r>
            <a:r>
              <a:rPr kumimoji="0" lang="pt-BR" altLang="pt-BR" sz="2600" b="0" i="1" u="none" strike="noStrike" cap="none" normalizeH="0" baseline="0" dirty="0" err="1">
                <a:ln>
                  <a:noFill/>
                </a:ln>
                <a:solidFill>
                  <a:srgbClr val="333333"/>
                </a:solidFill>
                <a:effectLst/>
                <a:latin typeface="Arial" panose="020B0604020202020204" pitchFamily="34" charset="0"/>
              </a:rPr>
              <a:t>Em:http</a:t>
            </a:r>
            <a:r>
              <a:rPr kumimoji="0" lang="pt-BR" altLang="pt-BR" sz="2600" b="0" i="1" u="none" strike="noStrike" cap="none" normalizeH="0" baseline="0" dirty="0">
                <a:ln>
                  <a:noFill/>
                </a:ln>
                <a:solidFill>
                  <a:srgbClr val="333333"/>
                </a:solidFill>
                <a:effectLst/>
                <a:latin typeface="Arial" panose="020B0604020202020204" pitchFamily="34" charset="0"/>
              </a:rPr>
              <a:t>://g1.globo.com/economia/noticia/2015/01/governo-sobe-iof-sobre-credito-tributos-na-importacao-e-combustiveis.html; Acessado em 24/01/2015.)</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2600" b="0" i="0" u="none" strike="noStrike" cap="none" normalizeH="0" baseline="0" dirty="0">
                <a:ln>
                  <a:noFill/>
                </a:ln>
                <a:solidFill>
                  <a:srgbClr val="333333"/>
                </a:solidFill>
                <a:effectLst/>
                <a:latin typeface="Arial" panose="020B0604020202020204" pitchFamily="34" charset="0"/>
              </a:rPr>
            </a:b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25020575"/>
      </p:ext>
    </p:extLst>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64AE1174-8CE2-4886-A333-939F34CB1D4B}"/>
              </a:ext>
            </a:extLst>
          </p:cNvPr>
          <p:cNvSpPr/>
          <p:nvPr/>
        </p:nvSpPr>
        <p:spPr bwMode="auto">
          <a:xfrm>
            <a:off x="112542" y="1477100"/>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B53F0676-96F7-45C7-A6FE-87A3861F5B5C}"/>
              </a:ext>
            </a:extLst>
          </p:cNvPr>
          <p:cNvSpPr>
            <a:spLocks noGrp="1" noChangeArrowheads="1"/>
          </p:cNvSpPr>
          <p:nvPr>
            <p:ph idx="1"/>
          </p:nvPr>
        </p:nvSpPr>
        <p:spPr bwMode="auto">
          <a:xfrm>
            <a:off x="375171" y="-118571"/>
            <a:ext cx="1155423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Assinale a opção que indica a(s) esfera(s) do governo que terá(</a:t>
            </a:r>
            <a:r>
              <a:rPr kumimoji="0" lang="pt-BR" altLang="pt-BR" sz="2600" b="0" i="0" u="none" strike="noStrike" cap="none" normalizeH="0" baseline="0" dirty="0" err="1">
                <a:ln>
                  <a:noFill/>
                </a:ln>
                <a:solidFill>
                  <a:srgbClr val="333333"/>
                </a:solidFill>
                <a:effectLst/>
                <a:latin typeface="Arial" panose="020B0604020202020204" pitchFamily="34" charset="0"/>
              </a:rPr>
              <a:t>ão</a:t>
            </a:r>
            <a:r>
              <a:rPr kumimoji="0" lang="pt-BR" altLang="pt-BR" sz="2600" b="0" i="0" u="none" strike="noStrike" cap="none" normalizeH="0" baseline="0" dirty="0">
                <a:ln>
                  <a:noFill/>
                </a:ln>
                <a:solidFill>
                  <a:srgbClr val="333333"/>
                </a:solidFill>
                <a:effectLst/>
                <a:latin typeface="Arial" panose="020B0604020202020204" pitchFamily="34" charset="0"/>
              </a:rPr>
              <a:t>) as receitas aumentadas diretamente por essas medidas.</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Obs.: Desconsidere transferências ou repasses de recursos entre as esferas.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esfera federal, apenas.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esfera estadual, apenas.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As esferas federal e estadual, apenas.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As esferas federal e municipal, apenas.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Todas as esferas.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9D10FD62-8CF1-4A1C-B89D-0A43CBE8F37E}"/>
              </a:ext>
            </a:extLst>
          </p:cNvPr>
          <p:cNvSpPr txBox="1"/>
          <p:nvPr/>
        </p:nvSpPr>
        <p:spPr>
          <a:xfrm>
            <a:off x="281352" y="3693503"/>
            <a:ext cx="10100605" cy="461665"/>
          </a:xfrm>
          <a:prstGeom prst="rect">
            <a:avLst/>
          </a:prstGeom>
          <a:noFill/>
          <a:ln>
            <a:solidFill>
              <a:schemeClr val="accent6">
                <a:lumMod val="75000"/>
              </a:schemeClr>
            </a:solidFill>
          </a:ln>
        </p:spPr>
        <p:txBody>
          <a:bodyPr wrap="square" rtlCol="0">
            <a:spAutoFit/>
          </a:bodyPr>
          <a:lstStyle/>
          <a:p>
            <a:r>
              <a:rPr lang="pt-BR" b="1" dirty="0">
                <a:solidFill>
                  <a:schemeClr val="accent6">
                    <a:lumMod val="75000"/>
                  </a:schemeClr>
                </a:solidFill>
              </a:rPr>
              <a:t>Diretamente. Indiretamente, afeta os Estados e Municípios, via FPE e FPM.</a:t>
            </a:r>
          </a:p>
        </p:txBody>
      </p:sp>
    </p:spTree>
    <p:extLst>
      <p:ext uri="{BB962C8B-B14F-4D97-AF65-F5344CB8AC3E}">
        <p14:creationId xmlns:p14="http://schemas.microsoft.com/office/powerpoint/2010/main" val="377553671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B262A664-3BDE-469B-9AFF-EA707DF17307}"/>
              </a:ext>
            </a:extLst>
          </p:cNvPr>
          <p:cNvSpPr txBox="1"/>
          <p:nvPr/>
        </p:nvSpPr>
        <p:spPr>
          <a:xfrm>
            <a:off x="141669" y="270452"/>
            <a:ext cx="11719773" cy="6093976"/>
          </a:xfrm>
          <a:prstGeom prst="rect">
            <a:avLst/>
          </a:prstGeom>
          <a:noFill/>
          <a:ln>
            <a:solidFill>
              <a:srgbClr val="FF0000"/>
            </a:solidFill>
          </a:ln>
        </p:spPr>
        <p:txBody>
          <a:bodyPr wrap="square" rtlCol="0">
            <a:spAutoFit/>
          </a:bodyPr>
          <a:lstStyle/>
          <a:p>
            <a:pPr marL="457200" indent="-457200">
              <a:buFont typeface="Wingdings" panose="05000000000000000000" pitchFamily="2" charset="2"/>
              <a:buChar char="§"/>
            </a:pPr>
            <a:r>
              <a:rPr lang="pt-BR" sz="3000" b="1" dirty="0">
                <a:solidFill>
                  <a:srgbClr val="FF0000"/>
                </a:solidFill>
              </a:rPr>
              <a:t>Tributos Federais</a:t>
            </a:r>
          </a:p>
          <a:p>
            <a:pPr marL="914400" lvl="1" indent="-457200">
              <a:buFont typeface="Wingdings" panose="05000000000000000000" pitchFamily="2" charset="2"/>
              <a:buChar char="§"/>
            </a:pPr>
            <a:r>
              <a:rPr lang="pt-BR" sz="3000" dirty="0">
                <a:solidFill>
                  <a:srgbClr val="FF0000"/>
                </a:solidFill>
              </a:rPr>
              <a:t>IR (PF e PJ)</a:t>
            </a:r>
          </a:p>
          <a:p>
            <a:pPr marL="914400" lvl="1" indent="-457200">
              <a:buFont typeface="Wingdings" panose="05000000000000000000" pitchFamily="2" charset="2"/>
              <a:buChar char="§"/>
            </a:pPr>
            <a:r>
              <a:rPr lang="pt-BR" sz="3000" dirty="0">
                <a:solidFill>
                  <a:srgbClr val="FF0000"/>
                </a:solidFill>
              </a:rPr>
              <a:t>IPI</a:t>
            </a:r>
          </a:p>
          <a:p>
            <a:pPr marL="914400" lvl="1" indent="-457200">
              <a:buFont typeface="Wingdings" panose="05000000000000000000" pitchFamily="2" charset="2"/>
              <a:buChar char="§"/>
            </a:pPr>
            <a:r>
              <a:rPr lang="pt-BR" sz="3000" dirty="0">
                <a:solidFill>
                  <a:srgbClr val="FF0000"/>
                </a:solidFill>
              </a:rPr>
              <a:t>Imposto de Importação</a:t>
            </a:r>
          </a:p>
          <a:p>
            <a:pPr marL="914400" lvl="1" indent="-457200">
              <a:buFont typeface="Wingdings" panose="05000000000000000000" pitchFamily="2" charset="2"/>
              <a:buChar char="§"/>
            </a:pPr>
            <a:r>
              <a:rPr lang="pt-BR" sz="3000" dirty="0">
                <a:solidFill>
                  <a:srgbClr val="FF0000"/>
                </a:solidFill>
              </a:rPr>
              <a:t>IOF</a:t>
            </a:r>
          </a:p>
          <a:p>
            <a:pPr marL="914400" lvl="1" indent="-457200">
              <a:buFont typeface="Wingdings" panose="05000000000000000000" pitchFamily="2" charset="2"/>
              <a:buChar char="§"/>
            </a:pPr>
            <a:r>
              <a:rPr lang="pt-BR" sz="3000" dirty="0" err="1">
                <a:solidFill>
                  <a:srgbClr val="FF0000"/>
                </a:solidFill>
              </a:rPr>
              <a:t>Cofins</a:t>
            </a:r>
            <a:r>
              <a:rPr lang="pt-BR" sz="3000" dirty="0">
                <a:solidFill>
                  <a:srgbClr val="FF0000"/>
                </a:solidFill>
              </a:rPr>
              <a:t> (faturamento – cumulativo até 2003)</a:t>
            </a:r>
          </a:p>
          <a:p>
            <a:pPr marL="914400" lvl="1" indent="-457200">
              <a:buFont typeface="Wingdings" panose="05000000000000000000" pitchFamily="2" charset="2"/>
              <a:buChar char="§"/>
            </a:pPr>
            <a:r>
              <a:rPr lang="pt-BR" sz="3000" dirty="0">
                <a:solidFill>
                  <a:srgbClr val="FF0000"/>
                </a:solidFill>
              </a:rPr>
              <a:t>PIS (Receita Operacional Bruta)</a:t>
            </a:r>
          </a:p>
          <a:p>
            <a:pPr marL="914400" lvl="1" indent="-457200">
              <a:buFont typeface="Wingdings" panose="05000000000000000000" pitchFamily="2" charset="2"/>
              <a:buChar char="§"/>
            </a:pPr>
            <a:r>
              <a:rPr lang="pt-BR" sz="3000" dirty="0">
                <a:solidFill>
                  <a:srgbClr val="FF0000"/>
                </a:solidFill>
              </a:rPr>
              <a:t>CSLL (Faturamento/Lucro)</a:t>
            </a:r>
          </a:p>
          <a:p>
            <a:pPr marL="914400" lvl="1" indent="-457200">
              <a:buFont typeface="Wingdings" panose="05000000000000000000" pitchFamily="2" charset="2"/>
              <a:buChar char="§"/>
            </a:pPr>
            <a:r>
              <a:rPr lang="pt-BR" sz="3000" dirty="0">
                <a:solidFill>
                  <a:srgbClr val="FF0000"/>
                </a:solidFill>
              </a:rPr>
              <a:t>CPMF (até 2007)</a:t>
            </a:r>
          </a:p>
          <a:p>
            <a:pPr marL="914400" lvl="1" indent="-457200">
              <a:buFont typeface="Wingdings" panose="05000000000000000000" pitchFamily="2" charset="2"/>
              <a:buChar char="§"/>
            </a:pPr>
            <a:r>
              <a:rPr lang="pt-BR" sz="3000" dirty="0">
                <a:solidFill>
                  <a:srgbClr val="FF0000"/>
                </a:solidFill>
              </a:rPr>
              <a:t>CIDE (</a:t>
            </a:r>
            <a:r>
              <a:rPr lang="pt-BR" sz="3000" i="0" dirty="0">
                <a:solidFill>
                  <a:srgbClr val="FF0000"/>
                </a:solidFill>
                <a:effectLst/>
              </a:rPr>
              <a:t>Contribuição de Intervenção no Domínio Econômico)</a:t>
            </a:r>
          </a:p>
          <a:p>
            <a:pPr marL="1371600" lvl="2" indent="-457200">
              <a:buFont typeface="Wingdings" panose="05000000000000000000" pitchFamily="2" charset="2"/>
              <a:buChar char="§"/>
            </a:pPr>
            <a:r>
              <a:rPr lang="pt-BR" sz="3000" dirty="0">
                <a:solidFill>
                  <a:srgbClr val="FF0000"/>
                </a:solidFill>
              </a:rPr>
              <a:t>Produtor e importador de combustíveis</a:t>
            </a:r>
          </a:p>
          <a:p>
            <a:pPr marL="914400" lvl="1" indent="-457200">
              <a:buFont typeface="Wingdings" panose="05000000000000000000" pitchFamily="2" charset="2"/>
              <a:buChar char="§"/>
            </a:pPr>
            <a:r>
              <a:rPr lang="pt-BR" sz="3000" dirty="0">
                <a:solidFill>
                  <a:srgbClr val="FF0000"/>
                </a:solidFill>
              </a:rPr>
              <a:t>Contribuição para a Previdência Social</a:t>
            </a:r>
          </a:p>
          <a:p>
            <a:pPr marL="914400" lvl="1" indent="-457200">
              <a:buFont typeface="Wingdings" panose="05000000000000000000" pitchFamily="2" charset="2"/>
              <a:buChar char="§"/>
            </a:pPr>
            <a:r>
              <a:rPr lang="pt-BR" sz="3000" dirty="0">
                <a:solidFill>
                  <a:srgbClr val="FF0000"/>
                </a:solidFill>
              </a:rPr>
              <a:t>ITR</a:t>
            </a:r>
          </a:p>
        </p:txBody>
      </p:sp>
    </p:spTree>
    <p:extLst>
      <p:ext uri="{BB962C8B-B14F-4D97-AF65-F5344CB8AC3E}">
        <p14:creationId xmlns:p14="http://schemas.microsoft.com/office/powerpoint/2010/main" val="457377185"/>
      </p:ext>
    </p:extLst>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3A0C3CC8-76CC-44DD-AFDB-9DCC5FF799D5}"/>
              </a:ext>
            </a:extLst>
          </p:cNvPr>
          <p:cNvSpPr txBox="1"/>
          <p:nvPr/>
        </p:nvSpPr>
        <p:spPr>
          <a:xfrm>
            <a:off x="152400" y="2873208"/>
            <a:ext cx="11719773" cy="553998"/>
          </a:xfrm>
          <a:prstGeom prst="rect">
            <a:avLst/>
          </a:prstGeom>
          <a:noFill/>
          <a:ln>
            <a:solidFill>
              <a:srgbClr val="FF0000"/>
            </a:solidFill>
          </a:ln>
        </p:spPr>
        <p:txBody>
          <a:bodyPr wrap="square" rtlCol="0">
            <a:spAutoFit/>
          </a:bodyPr>
          <a:lstStyle/>
          <a:p>
            <a:pPr marL="457200" indent="-457200">
              <a:buFont typeface="Wingdings" panose="05000000000000000000" pitchFamily="2" charset="2"/>
              <a:buChar char="§"/>
            </a:pPr>
            <a:r>
              <a:rPr lang="pt-BR" sz="3000" b="1" dirty="0">
                <a:solidFill>
                  <a:srgbClr val="FF0000"/>
                </a:solidFill>
              </a:rPr>
              <a:t>Tributos Municipais: </a:t>
            </a:r>
            <a:r>
              <a:rPr lang="pt-BR" sz="3000" dirty="0">
                <a:solidFill>
                  <a:srgbClr val="FF0000"/>
                </a:solidFill>
              </a:rPr>
              <a:t>IPTU, ISS, Transmissão </a:t>
            </a:r>
            <a:r>
              <a:rPr lang="pt-BR" sz="3000" i="1" dirty="0">
                <a:solidFill>
                  <a:srgbClr val="FF0000"/>
                </a:solidFill>
              </a:rPr>
              <a:t>Inter vivos</a:t>
            </a:r>
          </a:p>
        </p:txBody>
      </p:sp>
      <p:sp>
        <p:nvSpPr>
          <p:cNvPr id="5" name="CaixaDeTexto 4">
            <a:extLst>
              <a:ext uri="{FF2B5EF4-FFF2-40B4-BE49-F238E27FC236}">
                <a16:creationId xmlns:a16="http://schemas.microsoft.com/office/drawing/2014/main" id="{57F0134E-5791-4624-8E4A-7CEB4D355459}"/>
              </a:ext>
            </a:extLst>
          </p:cNvPr>
          <p:cNvSpPr txBox="1"/>
          <p:nvPr/>
        </p:nvSpPr>
        <p:spPr>
          <a:xfrm>
            <a:off x="186839" y="330689"/>
            <a:ext cx="11685334" cy="2400657"/>
          </a:xfrm>
          <a:prstGeom prst="rect">
            <a:avLst/>
          </a:prstGeom>
          <a:noFill/>
          <a:ln>
            <a:solidFill>
              <a:srgbClr val="FF0000"/>
            </a:solidFill>
          </a:ln>
        </p:spPr>
        <p:txBody>
          <a:bodyPr wrap="square" rtlCol="0">
            <a:spAutoFit/>
          </a:bodyPr>
          <a:lstStyle/>
          <a:p>
            <a:pPr marL="457200" indent="-457200">
              <a:buFont typeface="Wingdings" panose="05000000000000000000" pitchFamily="2" charset="2"/>
              <a:buChar char="§"/>
            </a:pPr>
            <a:r>
              <a:rPr lang="pt-BR" sz="3000" b="1" dirty="0">
                <a:solidFill>
                  <a:srgbClr val="FF0000"/>
                </a:solidFill>
              </a:rPr>
              <a:t>Tributos Estaduais</a:t>
            </a:r>
          </a:p>
          <a:p>
            <a:pPr marL="914400" lvl="1" indent="-457200">
              <a:buFont typeface="Wingdings" panose="05000000000000000000" pitchFamily="2" charset="2"/>
              <a:buChar char="§"/>
            </a:pPr>
            <a:r>
              <a:rPr lang="pt-BR" sz="3000" dirty="0">
                <a:solidFill>
                  <a:srgbClr val="FF0000"/>
                </a:solidFill>
              </a:rPr>
              <a:t>ICMS</a:t>
            </a:r>
          </a:p>
          <a:p>
            <a:pPr marL="914400" lvl="1" indent="-457200">
              <a:buFont typeface="Wingdings" panose="05000000000000000000" pitchFamily="2" charset="2"/>
              <a:buChar char="§"/>
            </a:pPr>
            <a:r>
              <a:rPr lang="pt-BR" sz="3000" dirty="0">
                <a:solidFill>
                  <a:srgbClr val="FF0000"/>
                </a:solidFill>
              </a:rPr>
              <a:t>IPVA (propriedade)</a:t>
            </a:r>
          </a:p>
          <a:p>
            <a:pPr marL="914400" lvl="1" indent="-457200">
              <a:buFont typeface="Wingdings" panose="05000000000000000000" pitchFamily="2" charset="2"/>
              <a:buChar char="§"/>
            </a:pPr>
            <a:r>
              <a:rPr lang="pt-BR" sz="3000" dirty="0">
                <a:solidFill>
                  <a:srgbClr val="FF0000"/>
                </a:solidFill>
              </a:rPr>
              <a:t>Transmissão de Bens</a:t>
            </a:r>
          </a:p>
          <a:p>
            <a:pPr marL="914400" lvl="1" indent="-457200">
              <a:buFont typeface="Wingdings" panose="05000000000000000000" pitchFamily="2" charset="2"/>
              <a:buChar char="§"/>
            </a:pPr>
            <a:r>
              <a:rPr lang="pt-BR" sz="3000" dirty="0">
                <a:solidFill>
                  <a:srgbClr val="FF0000"/>
                </a:solidFill>
              </a:rPr>
              <a:t>Adicional de IR – Renda de Capital</a:t>
            </a:r>
          </a:p>
        </p:txBody>
      </p:sp>
    </p:spTree>
    <p:extLst>
      <p:ext uri="{BB962C8B-B14F-4D97-AF65-F5344CB8AC3E}">
        <p14:creationId xmlns:p14="http://schemas.microsoft.com/office/powerpoint/2010/main" val="660213613"/>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839BB0E-61DC-449F-A030-D866CD4940D1}"/>
              </a:ext>
            </a:extLst>
          </p:cNvPr>
          <p:cNvSpPr>
            <a:spLocks noGrp="1"/>
          </p:cNvSpPr>
          <p:nvPr>
            <p:ph type="title"/>
          </p:nvPr>
        </p:nvSpPr>
        <p:spPr>
          <a:xfrm>
            <a:off x="1826840" y="-537271"/>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Bens Públicos</a:t>
            </a:r>
          </a:p>
        </p:txBody>
      </p:sp>
      <p:sp>
        <p:nvSpPr>
          <p:cNvPr id="5" name="Espaço Reservado para Conteúdo 2">
            <a:extLst>
              <a:ext uri="{FF2B5EF4-FFF2-40B4-BE49-F238E27FC236}">
                <a16:creationId xmlns:a16="http://schemas.microsoft.com/office/drawing/2014/main" id="{9D5A2843-A289-4E90-A523-A9192C3DBF31}"/>
              </a:ext>
            </a:extLst>
          </p:cNvPr>
          <p:cNvSpPr>
            <a:spLocks noGrp="1"/>
          </p:cNvSpPr>
          <p:nvPr>
            <p:ph idx="1"/>
          </p:nvPr>
        </p:nvSpPr>
        <p:spPr>
          <a:xfrm>
            <a:off x="-96688" y="773050"/>
            <a:ext cx="11953328" cy="4724400"/>
          </a:xfrm>
        </p:spPr>
        <p:txBody>
          <a:bodyPr/>
          <a:lstStyle/>
          <a:p>
            <a:pPr lvl="1" algn="just">
              <a:spcBef>
                <a:spcPts val="0"/>
              </a:spcBef>
              <a:buClrTx/>
              <a:buSzPct val="100000"/>
              <a:buFont typeface="Arial" panose="020B0604020202020204" pitchFamily="34" charset="0"/>
              <a:buChar char="•"/>
            </a:pPr>
            <a:r>
              <a:rPr lang="en-US" altLang="en-US" sz="3400" dirty="0">
                <a:solidFill>
                  <a:schemeClr val="tx1"/>
                </a:solidFill>
                <a:latin typeface="Calibri" panose="020F0502020204030204" pitchFamily="34" charset="0"/>
                <a:cs typeface="Calibri" panose="020F0502020204030204" pitchFamily="34" charset="0"/>
              </a:rPr>
              <a:t>A </a:t>
            </a:r>
            <a:r>
              <a:rPr lang="en-US" altLang="en-US" sz="3400" dirty="0" err="1">
                <a:solidFill>
                  <a:schemeClr val="tx1"/>
                </a:solidFill>
                <a:latin typeface="Calibri" panose="020F0502020204030204" pitchFamily="34" charset="0"/>
                <a:cs typeface="Calibri" panose="020F0502020204030204" pitchFamily="34" charset="0"/>
              </a:rPr>
              <a:t>maioria</a:t>
            </a:r>
            <a:r>
              <a:rPr lang="en-US" altLang="en-US" sz="3400" dirty="0">
                <a:solidFill>
                  <a:schemeClr val="tx1"/>
                </a:solidFill>
                <a:latin typeface="Calibri" panose="020F0502020204030204" pitchFamily="34" charset="0"/>
                <a:cs typeface="Calibri" panose="020F0502020204030204" pitchFamily="34" charset="0"/>
              </a:rPr>
              <a:t> dos bens é </a:t>
            </a:r>
            <a:r>
              <a:rPr lang="en-US" altLang="en-US" sz="3400" dirty="0" err="1">
                <a:solidFill>
                  <a:schemeClr val="tx1"/>
                </a:solidFill>
                <a:latin typeface="Calibri" panose="020F0502020204030204" pitchFamily="34" charset="0"/>
                <a:cs typeface="Calibri" panose="020F0502020204030204" pitchFamily="34" charset="0"/>
              </a:rPr>
              <a:t>alocada</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em</a:t>
            </a:r>
            <a:r>
              <a:rPr lang="en-US" altLang="en-US" sz="3400" dirty="0">
                <a:solidFill>
                  <a:schemeClr val="tx1"/>
                </a:solidFill>
                <a:latin typeface="Calibri" panose="020F0502020204030204" pitchFamily="34" charset="0"/>
                <a:cs typeface="Calibri" panose="020F0502020204030204" pitchFamily="34" charset="0"/>
              </a:rPr>
              <a:t> mercados </a:t>
            </a:r>
            <a:r>
              <a:rPr lang="en-US" altLang="en-US" sz="3400" dirty="0" err="1">
                <a:solidFill>
                  <a:schemeClr val="tx1"/>
                </a:solidFill>
                <a:latin typeface="Calibri" panose="020F0502020204030204" pitchFamily="34" charset="0"/>
                <a:cs typeface="Calibri" panose="020F0502020204030204" pitchFamily="34" charset="0"/>
              </a:rPr>
              <a:t>nos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quais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compradores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pagam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pelo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bem</a:t>
            </a:r>
            <a:r>
              <a:rPr lang="en-US" altLang="en-US" sz="3400" dirty="0">
                <a:solidFill>
                  <a:schemeClr val="tx1"/>
                </a:solidFill>
                <a:latin typeface="Calibri" panose="020F0502020204030204" pitchFamily="34" charset="0"/>
                <a:cs typeface="Calibri" panose="020F0502020204030204" pitchFamily="34" charset="0"/>
              </a:rPr>
              <a:t> e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vendedores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são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pagos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pelo</a:t>
            </a:r>
            <a:r>
              <a:rPr lang="en-US" altLang="en-US" sz="3400" dirty="0">
                <a:solidFill>
                  <a:schemeClr val="tx1"/>
                </a:solidFill>
                <a:latin typeface="Calibri" panose="020F0502020204030204" pitchFamily="34" charset="0"/>
                <a:cs typeface="Calibri" panose="020F0502020204030204" pitchFamily="34" charset="0"/>
              </a:rPr>
              <a:t> que </a:t>
            </a:r>
            <a:r>
              <a:rPr lang="en-US" altLang="en-US" sz="3400" dirty="0" err="1">
                <a:solidFill>
                  <a:schemeClr val="tx1"/>
                </a:solidFill>
                <a:latin typeface="Calibri" panose="020F0502020204030204" pitchFamily="34" charset="0"/>
                <a:cs typeface="Calibri" panose="020F0502020204030204" pitchFamily="34" charset="0"/>
              </a:rPr>
              <a:t>fornecem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b="1" dirty="0">
                <a:solidFill>
                  <a:schemeClr val="tx1"/>
                </a:solidFill>
                <a:latin typeface="Calibri" panose="020F0502020204030204" pitchFamily="34" charset="0"/>
                <a:cs typeface="Calibri" panose="020F0502020204030204" pitchFamily="34" charset="0"/>
              </a:rPr>
              <a:t>(Bens Privados: </a:t>
            </a:r>
            <a:r>
              <a:rPr lang="en-US" altLang="en-US" sz="3400" b="1" dirty="0" err="1">
                <a:solidFill>
                  <a:schemeClr val="tx1"/>
                </a:solidFill>
                <a:latin typeface="Calibri" panose="020F0502020204030204" pitchFamily="34" charset="0"/>
                <a:cs typeface="Calibri" panose="020F0502020204030204" pitchFamily="34" charset="0"/>
              </a:rPr>
              <a:t>Rivais</a:t>
            </a:r>
            <a:r>
              <a:rPr lang="en-US" altLang="en-US" sz="3400" b="1" dirty="0">
                <a:solidFill>
                  <a:schemeClr val="tx1"/>
                </a:solidFill>
                <a:latin typeface="Calibri" panose="020F0502020204030204" pitchFamily="34" charset="0"/>
                <a:cs typeface="Calibri" panose="020F0502020204030204" pitchFamily="34" charset="0"/>
              </a:rPr>
              <a:t> e </a:t>
            </a:r>
            <a:r>
              <a:rPr lang="en-US" altLang="en-US" sz="3400" b="1" dirty="0" err="1">
                <a:solidFill>
                  <a:schemeClr val="tx1"/>
                </a:solidFill>
                <a:latin typeface="Calibri" panose="020F0502020204030204" pitchFamily="34" charset="0"/>
                <a:cs typeface="Calibri" panose="020F0502020204030204" pitchFamily="34" charset="0"/>
              </a:rPr>
              <a:t>Excludentes</a:t>
            </a:r>
            <a:r>
              <a:rPr lang="en-US" altLang="en-US" sz="3400" b="1" dirty="0">
                <a:solidFill>
                  <a:schemeClr val="tx1"/>
                </a:solidFill>
                <a:latin typeface="Calibri" panose="020F0502020204030204" pitchFamily="34" charset="0"/>
                <a:cs typeface="Calibri" panose="020F0502020204030204" pitchFamily="34" charset="0"/>
              </a:rPr>
              <a:t>).</a:t>
            </a:r>
          </a:p>
          <a:p>
            <a:pPr lvl="1" algn="just">
              <a:spcBef>
                <a:spcPts val="0"/>
              </a:spcBef>
              <a:buClrTx/>
              <a:buSzPct val="100000"/>
              <a:buFont typeface="Arial" panose="020B0604020202020204" pitchFamily="34" charset="0"/>
              <a:buChar char="•"/>
            </a:pPr>
            <a:r>
              <a:rPr lang="en-US" altLang="en-US" sz="3400" dirty="0" err="1">
                <a:solidFill>
                  <a:schemeClr val="tx1"/>
                </a:solidFill>
                <a:latin typeface="Calibri" panose="020F0502020204030204" pitchFamily="34" charset="0"/>
                <a:cs typeface="Calibri" panose="020F0502020204030204" pitchFamily="34" charset="0"/>
              </a:rPr>
              <a:t>Quando</a:t>
            </a:r>
            <a:r>
              <a:rPr lang="en-US" altLang="en-US" sz="3400" dirty="0">
                <a:solidFill>
                  <a:schemeClr val="tx1"/>
                </a:solidFill>
                <a:latin typeface="Calibri" panose="020F0502020204030204" pitchFamily="34" charset="0"/>
                <a:cs typeface="Calibri" panose="020F0502020204030204" pitchFamily="34" charset="0"/>
              </a:rPr>
              <a:t> um </a:t>
            </a:r>
            <a:r>
              <a:rPr lang="en-US" altLang="en-US" sz="3400" dirty="0" err="1">
                <a:solidFill>
                  <a:schemeClr val="tx1"/>
                </a:solidFill>
                <a:latin typeface="Calibri" panose="020F0502020204030204" pitchFamily="34" charset="0"/>
                <a:cs typeface="Calibri" panose="020F0502020204030204" pitchFamily="34" charset="0"/>
              </a:rPr>
              <a:t>bem</a:t>
            </a:r>
            <a:r>
              <a:rPr lang="en-US" altLang="en-US" sz="3400" dirty="0">
                <a:solidFill>
                  <a:schemeClr val="tx1"/>
                </a:solidFill>
                <a:latin typeface="Calibri" panose="020F0502020204030204" pitchFamily="34" charset="0"/>
                <a:cs typeface="Calibri" panose="020F0502020204030204" pitchFamily="34" charset="0"/>
              </a:rPr>
              <a:t> é </a:t>
            </a:r>
            <a:r>
              <a:rPr lang="en-US" altLang="en-US" sz="3400" b="1" dirty="0">
                <a:solidFill>
                  <a:schemeClr val="tx1"/>
                </a:solidFill>
                <a:latin typeface="Calibri" panose="020F0502020204030204" pitchFamily="34" charset="0"/>
                <a:cs typeface="Calibri" panose="020F0502020204030204" pitchFamily="34" charset="0"/>
              </a:rPr>
              <a:t>“</a:t>
            </a:r>
            <a:r>
              <a:rPr lang="en-US" altLang="en-US" sz="3400" b="1" dirty="0" err="1">
                <a:solidFill>
                  <a:schemeClr val="tx1"/>
                </a:solidFill>
                <a:latin typeface="Calibri" panose="020F0502020204030204" pitchFamily="34" charset="0"/>
                <a:cs typeface="Calibri" panose="020F0502020204030204" pitchFamily="34" charset="0"/>
              </a:rPr>
              <a:t>gratuito</a:t>
            </a:r>
            <a:r>
              <a:rPr lang="en-US" altLang="en-US" sz="3400" b="1" dirty="0">
                <a:solidFill>
                  <a:schemeClr val="tx1"/>
                </a:solidFill>
                <a:latin typeface="Calibri" panose="020F0502020204030204" pitchFamily="34" charset="0"/>
                <a:cs typeface="Calibri" panose="020F0502020204030204" pitchFamily="34" charset="0"/>
              </a:rPr>
              <a:t>”</a:t>
            </a:r>
            <a:r>
              <a:rPr lang="en-US" altLang="en-US" sz="3400" dirty="0">
                <a:solidFill>
                  <a:schemeClr val="tx1"/>
                </a:solidFill>
                <a:latin typeface="Calibri" panose="020F0502020204030204" pitchFamily="34" charset="0"/>
                <a:cs typeface="Calibri" panose="020F0502020204030204" pitchFamily="34" charset="0"/>
              </a:rPr>
              <a:t>,</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dirty="0">
                <a:solidFill>
                  <a:schemeClr val="tx1"/>
                </a:solidFill>
                <a:latin typeface="Calibri" panose="020F0502020204030204" pitchFamily="34" charset="0"/>
                <a:cs typeface="Calibri" panose="020F0502020204030204" pitchFamily="34" charset="0"/>
              </a:rPr>
              <a:t>as </a:t>
            </a:r>
            <a:r>
              <a:rPr lang="en-US" altLang="en-US" sz="3400" dirty="0" err="1">
                <a:solidFill>
                  <a:schemeClr val="tx1"/>
                </a:solidFill>
                <a:latin typeface="Calibri" panose="020F0502020204030204" pitchFamily="34" charset="0"/>
                <a:cs typeface="Calibri" panose="020F0502020204030204" pitchFamily="34" charset="0"/>
              </a:rPr>
              <a:t>forças</a:t>
            </a:r>
            <a:r>
              <a:rPr lang="en-US" altLang="en-US" sz="3400" dirty="0">
                <a:solidFill>
                  <a:schemeClr val="tx1"/>
                </a:solidFill>
                <a:latin typeface="Calibri" panose="020F0502020204030204" pitchFamily="34" charset="0"/>
                <a:cs typeface="Calibri" panose="020F0502020204030204" pitchFamily="34" charset="0"/>
              </a:rPr>
              <a:t> de mercado que </a:t>
            </a:r>
            <a:r>
              <a:rPr lang="en-US" altLang="en-US" sz="3400" dirty="0" err="1">
                <a:solidFill>
                  <a:schemeClr val="tx1"/>
                </a:solidFill>
                <a:latin typeface="Calibri" panose="020F0502020204030204" pitchFamily="34" charset="0"/>
                <a:cs typeface="Calibri" panose="020F0502020204030204" pitchFamily="34" charset="0"/>
              </a:rPr>
              <a:t>alocam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recursos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inexistem</a:t>
            </a:r>
            <a:r>
              <a:rPr lang="en-US" altLang="en-US" sz="3400" dirty="0">
                <a:solidFill>
                  <a:schemeClr val="tx1"/>
                </a:solidFill>
                <a:latin typeface="Calibri" panose="020F0502020204030204" pitchFamily="34" charset="0"/>
                <a:cs typeface="Calibri" panose="020F0502020204030204" pitchFamily="34" charset="0"/>
              </a:rPr>
              <a:t>.</a:t>
            </a:r>
          </a:p>
          <a:p>
            <a:pPr lvl="2" algn="just">
              <a:spcBef>
                <a:spcPts val="0"/>
              </a:spcBef>
              <a:buClrTx/>
              <a:buSzPct val="101000"/>
              <a:buFont typeface="Arial" panose="020B0604020202020204" pitchFamily="34" charset="0"/>
              <a:buChar char="•"/>
            </a:pPr>
            <a:r>
              <a:rPr lang="en-US" altLang="en-US" sz="3400" dirty="0">
                <a:solidFill>
                  <a:schemeClr val="tx1"/>
                </a:solidFill>
                <a:latin typeface="Calibri" panose="020F0502020204030204" pitchFamily="34" charset="0"/>
                <a:cs typeface="Calibri" panose="020F0502020204030204" pitchFamily="34" charset="0"/>
              </a:rPr>
              <a:t>São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b="1" dirty="0">
                <a:solidFill>
                  <a:schemeClr val="tx1"/>
                </a:solidFill>
                <a:latin typeface="Calibri" panose="020F0502020204030204" pitchFamily="34" charset="0"/>
                <a:cs typeface="Calibri" panose="020F0502020204030204" pitchFamily="34" charset="0"/>
              </a:rPr>
              <a:t>Bens </a:t>
            </a:r>
            <a:r>
              <a:rPr lang="en-US" altLang="en-US" sz="3400" b="1" dirty="0" err="1">
                <a:solidFill>
                  <a:schemeClr val="tx1"/>
                </a:solidFill>
                <a:latin typeface="Calibri" panose="020F0502020204030204" pitchFamily="34" charset="0"/>
                <a:cs typeface="Calibri" panose="020F0502020204030204" pitchFamily="34" charset="0"/>
              </a:rPr>
              <a:t>Públicos</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b="1" dirty="0" err="1">
                <a:solidFill>
                  <a:schemeClr val="tx1"/>
                </a:solidFill>
                <a:latin typeface="Calibri" panose="020F0502020204030204" pitchFamily="34" charset="0"/>
                <a:cs typeface="Calibri" panose="020F0502020204030204" pitchFamily="34" charset="0"/>
              </a:rPr>
              <a:t>não</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b="1" dirty="0" err="1">
                <a:solidFill>
                  <a:schemeClr val="tx1"/>
                </a:solidFill>
                <a:latin typeface="Calibri" panose="020F0502020204030204" pitchFamily="34" charset="0"/>
                <a:cs typeface="Calibri" panose="020F0502020204030204" pitchFamily="34" charset="0"/>
              </a:rPr>
              <a:t>rivais</a:t>
            </a:r>
            <a:r>
              <a:rPr lang="en-US" altLang="en-US" sz="3400" b="1" dirty="0">
                <a:solidFill>
                  <a:schemeClr val="tx1"/>
                </a:solidFill>
                <a:latin typeface="Calibri" panose="020F0502020204030204" pitchFamily="34" charset="0"/>
                <a:cs typeface="Calibri" panose="020F0502020204030204" pitchFamily="34" charset="0"/>
              </a:rPr>
              <a:t> e </a:t>
            </a:r>
            <a:r>
              <a:rPr lang="en-US" altLang="en-US" sz="3400" b="1" dirty="0" err="1">
                <a:solidFill>
                  <a:schemeClr val="tx1"/>
                </a:solidFill>
                <a:latin typeface="Calibri" panose="020F0502020204030204" pitchFamily="34" charset="0"/>
                <a:cs typeface="Calibri" panose="020F0502020204030204" pitchFamily="34" charset="0"/>
              </a:rPr>
              <a:t>não</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b="1" dirty="0" err="1">
                <a:solidFill>
                  <a:schemeClr val="tx1"/>
                </a:solidFill>
                <a:latin typeface="Calibri" panose="020F0502020204030204" pitchFamily="34" charset="0"/>
                <a:cs typeface="Calibri" panose="020F0502020204030204" pitchFamily="34" charset="0"/>
              </a:rPr>
              <a:t>excludentes</a:t>
            </a:r>
            <a:r>
              <a:rPr lang="en-US" altLang="en-US" sz="3400" dirty="0">
                <a:solidFill>
                  <a:schemeClr val="tx1"/>
                </a:solidFill>
                <a:latin typeface="Calibri" panose="020F0502020204030204" pitchFamily="34" charset="0"/>
                <a:cs typeface="Calibri" panose="020F0502020204030204" pitchFamily="34" charset="0"/>
              </a:rPr>
              <a:t>.</a:t>
            </a:r>
          </a:p>
          <a:p>
            <a:pPr lvl="1" algn="just">
              <a:spcBef>
                <a:spcPts val="600"/>
              </a:spcBef>
              <a:buClr>
                <a:schemeClr val="tx1"/>
              </a:buClr>
              <a:buSzPct val="101000"/>
              <a:buFont typeface="Arial" panose="020B0604020202020204" pitchFamily="34" charset="0"/>
              <a:buChar char="•"/>
            </a:pPr>
            <a:r>
              <a:rPr lang="en-US" altLang="en-US" sz="3400" b="1" dirty="0" err="1">
                <a:solidFill>
                  <a:schemeClr val="tx1"/>
                </a:solidFill>
                <a:latin typeface="Calibri" panose="020F0502020204030204" pitchFamily="34" charset="0"/>
                <a:cs typeface="Calibri" panose="020F0502020204030204" pitchFamily="34" charset="0"/>
              </a:rPr>
              <a:t>Carona</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b="1" i="1" dirty="0">
                <a:solidFill>
                  <a:schemeClr val="tx1"/>
                </a:solidFill>
                <a:latin typeface="Calibri" panose="020F0502020204030204" pitchFamily="34" charset="0"/>
                <a:cs typeface="Calibri" panose="020F0502020204030204" pitchFamily="34" charset="0"/>
              </a:rPr>
              <a:t>free-rider</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alguém</a:t>
            </a:r>
            <a:r>
              <a:rPr lang="en-US" altLang="en-US" sz="3400" dirty="0">
                <a:solidFill>
                  <a:schemeClr val="tx1"/>
                </a:solidFill>
                <a:latin typeface="Calibri" panose="020F0502020204030204" pitchFamily="34" charset="0"/>
                <a:cs typeface="Calibri" panose="020F0502020204030204" pitchFamily="34" charset="0"/>
              </a:rPr>
              <a:t> que </a:t>
            </a:r>
            <a:r>
              <a:rPr lang="en-US" altLang="en-US" sz="3400" dirty="0" err="1">
                <a:solidFill>
                  <a:schemeClr val="tx1"/>
                </a:solidFill>
                <a:latin typeface="Calibri" panose="020F0502020204030204" pitchFamily="34" charset="0"/>
                <a:cs typeface="Calibri" panose="020F0502020204030204" pitchFamily="34" charset="0"/>
              </a:rPr>
              <a:t>recebe</a:t>
            </a:r>
            <a:r>
              <a:rPr lang="en-US" altLang="en-US" sz="3400" dirty="0">
                <a:solidFill>
                  <a:schemeClr val="tx1"/>
                </a:solidFill>
                <a:latin typeface="Calibri" panose="020F0502020204030204" pitchFamily="34" charset="0"/>
                <a:cs typeface="Calibri" panose="020F0502020204030204" pitchFamily="34" charset="0"/>
              </a:rPr>
              <a:t> o </a:t>
            </a:r>
            <a:r>
              <a:rPr lang="en-US" altLang="en-US" sz="3400" dirty="0" err="1">
                <a:solidFill>
                  <a:schemeClr val="tx1"/>
                </a:solidFill>
                <a:latin typeface="Calibri" panose="020F0502020204030204" pitchFamily="34" charset="0"/>
                <a:cs typeface="Calibri" panose="020F0502020204030204" pitchFamily="34" charset="0"/>
              </a:rPr>
              <a:t>benefício</a:t>
            </a:r>
            <a:r>
              <a:rPr lang="en-US" altLang="en-US" sz="3400" dirty="0">
                <a:solidFill>
                  <a:schemeClr val="tx1"/>
                </a:solidFill>
                <a:latin typeface="Calibri" panose="020F0502020204030204" pitchFamily="34" charset="0"/>
                <a:cs typeface="Calibri" panose="020F0502020204030204" pitchFamily="34" charset="0"/>
              </a:rPr>
              <a:t> de um </a:t>
            </a:r>
            <a:r>
              <a:rPr lang="en-US" altLang="en-US" sz="3400" dirty="0" err="1">
                <a:solidFill>
                  <a:schemeClr val="tx1"/>
                </a:solidFill>
                <a:latin typeface="Calibri" panose="020F0502020204030204" pitchFamily="34" charset="0"/>
                <a:cs typeface="Calibri" panose="020F0502020204030204" pitchFamily="34" charset="0"/>
              </a:rPr>
              <a:t>bem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ou</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serviço</a:t>
            </a:r>
            <a:r>
              <a:rPr lang="en-US" altLang="en-US" sz="3400" dirty="0">
                <a:solidFill>
                  <a:schemeClr val="tx1"/>
                </a:solidFill>
                <a:latin typeface="Calibri" panose="020F0502020204030204" pitchFamily="34" charset="0"/>
                <a:cs typeface="Calibri" panose="020F0502020204030204" pitchFamily="34" charset="0"/>
              </a:rPr>
              <a:t>, mas </a:t>
            </a:r>
            <a:r>
              <a:rPr lang="en-US" altLang="en-US" sz="3400" dirty="0" err="1">
                <a:solidFill>
                  <a:schemeClr val="tx1"/>
                </a:solidFill>
                <a:latin typeface="Calibri" panose="020F0502020204030204" pitchFamily="34" charset="0"/>
                <a:cs typeface="Calibri" panose="020F0502020204030204" pitchFamily="34" charset="0"/>
              </a:rPr>
              <a:t>evita</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pagar</a:t>
            </a:r>
            <a:r>
              <a:rPr lang="en-US" altLang="en-US" sz="3400" dirty="0">
                <a:solidFill>
                  <a:schemeClr val="tx1"/>
                </a:solidFill>
                <a:latin typeface="Calibri" panose="020F0502020204030204" pitchFamily="34" charset="0"/>
                <a:cs typeface="Calibri" panose="020F0502020204030204" pitchFamily="34" charset="0"/>
              </a:rPr>
              <a:t> por </a:t>
            </a:r>
            <a:r>
              <a:rPr lang="en-US" altLang="en-US" sz="3400" dirty="0" err="1">
                <a:solidFill>
                  <a:schemeClr val="tx1"/>
                </a:solidFill>
                <a:latin typeface="Calibri" panose="020F0502020204030204" pitchFamily="34" charset="0"/>
                <a:cs typeface="Calibri" panose="020F0502020204030204" pitchFamily="34" charset="0"/>
              </a:rPr>
              <a:t>ele</a:t>
            </a:r>
            <a:r>
              <a:rPr lang="en-US" altLang="en-US" sz="3400" dirty="0">
                <a:solidFill>
                  <a:schemeClr val="tx1"/>
                </a:solidFill>
                <a:latin typeface="Calibri" panose="020F0502020204030204" pitchFamily="34" charset="0"/>
                <a:cs typeface="Calibri" panose="020F0502020204030204" pitchFamily="34" charset="0"/>
              </a:rPr>
              <a:t>.</a:t>
            </a:r>
          </a:p>
          <a:p>
            <a:pPr lvl="2" algn="just">
              <a:spcBef>
                <a:spcPts val="600"/>
              </a:spcBef>
              <a:buClr>
                <a:schemeClr val="tx1"/>
              </a:buClr>
              <a:buSzPct val="101000"/>
              <a:buFont typeface="Arial" panose="020B0604020202020204" pitchFamily="34" charset="0"/>
              <a:buChar char="•"/>
            </a:pPr>
            <a:r>
              <a:rPr lang="en-US" altLang="en-US" sz="3400" dirty="0">
                <a:solidFill>
                  <a:schemeClr val="tx1"/>
                </a:solidFill>
                <a:latin typeface="Calibri" panose="020F0502020204030204" pitchFamily="34" charset="0"/>
                <a:cs typeface="Calibri" panose="020F0502020204030204" pitchFamily="34" charset="0"/>
              </a:rPr>
              <a:t>Dadas as </a:t>
            </a:r>
            <a:r>
              <a:rPr lang="en-US" altLang="en-US" sz="3400" dirty="0" err="1">
                <a:solidFill>
                  <a:schemeClr val="tx1"/>
                </a:solidFill>
                <a:latin typeface="Calibri" panose="020F0502020204030204" pitchFamily="34" charset="0"/>
                <a:cs typeface="Calibri" panose="020F0502020204030204" pitchFamily="34" charset="0"/>
              </a:rPr>
              <a:t>características</a:t>
            </a:r>
            <a:r>
              <a:rPr lang="en-US" altLang="en-US" sz="3400" dirty="0">
                <a:solidFill>
                  <a:schemeClr val="tx1"/>
                </a:solidFill>
                <a:latin typeface="Calibri" panose="020F0502020204030204" pitchFamily="34" charset="0"/>
                <a:cs typeface="Calibri" panose="020F0502020204030204" pitchFamily="34" charset="0"/>
              </a:rPr>
              <a:t> do </a:t>
            </a:r>
            <a:r>
              <a:rPr lang="en-US" altLang="en-US" sz="3400" dirty="0" err="1">
                <a:solidFill>
                  <a:schemeClr val="tx1"/>
                </a:solidFill>
                <a:latin typeface="Calibri" panose="020F0502020204030204" pitchFamily="34" charset="0"/>
                <a:cs typeface="Calibri" panose="020F0502020204030204" pitchFamily="34" charset="0"/>
              </a:rPr>
              <a:t>bem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público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agentes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econômicos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tendem</a:t>
            </a:r>
            <a:r>
              <a:rPr lang="en-US" altLang="en-US" sz="3400" dirty="0">
                <a:solidFill>
                  <a:schemeClr val="tx1"/>
                </a:solidFill>
                <a:latin typeface="Calibri" panose="020F0502020204030204" pitchFamily="34" charset="0"/>
                <a:cs typeface="Calibri" panose="020F0502020204030204" pitchFamily="34" charset="0"/>
              </a:rPr>
              <a:t> a </a:t>
            </a:r>
            <a:r>
              <a:rPr lang="en-US" altLang="en-US" sz="3400" dirty="0" err="1">
                <a:solidFill>
                  <a:schemeClr val="tx1"/>
                </a:solidFill>
                <a:latin typeface="Calibri" panose="020F0502020204030204" pitchFamily="34" charset="0"/>
                <a:cs typeface="Calibri" panose="020F0502020204030204" pitchFamily="34" charset="0"/>
              </a:rPr>
              <a:t>evitar</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pagar</a:t>
            </a:r>
            <a:r>
              <a:rPr lang="en-US" altLang="en-US" sz="3400" dirty="0">
                <a:solidFill>
                  <a:schemeClr val="tx1"/>
                </a:solidFill>
                <a:latin typeface="Calibri" panose="020F0502020204030204" pitchFamily="34" charset="0"/>
                <a:cs typeface="Calibri" panose="020F0502020204030204" pitchFamily="34" charset="0"/>
              </a:rPr>
              <a:t> por </a:t>
            </a:r>
            <a:r>
              <a:rPr lang="en-US" altLang="en-US" sz="3400" dirty="0" err="1">
                <a:solidFill>
                  <a:schemeClr val="tx1"/>
                </a:solidFill>
                <a:latin typeface="Calibri" panose="020F0502020204030204" pitchFamily="34" charset="0"/>
                <a:cs typeface="Calibri" panose="020F0502020204030204" pitchFamily="34" charset="0"/>
              </a:rPr>
              <a:t>ele</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esperando</a:t>
            </a:r>
            <a:r>
              <a:rPr lang="en-US" altLang="en-US" sz="3400" dirty="0">
                <a:solidFill>
                  <a:schemeClr val="tx1"/>
                </a:solidFill>
                <a:latin typeface="Calibri" panose="020F0502020204030204" pitchFamily="34" charset="0"/>
                <a:cs typeface="Calibri" panose="020F0502020204030204" pitchFamily="34" charset="0"/>
              </a:rPr>
              <a:t> que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outros o </a:t>
            </a:r>
            <a:r>
              <a:rPr lang="en-US" altLang="en-US" sz="3400" dirty="0" err="1">
                <a:solidFill>
                  <a:schemeClr val="tx1"/>
                </a:solidFill>
                <a:latin typeface="Calibri" panose="020F0502020204030204" pitchFamily="34" charset="0"/>
                <a:cs typeface="Calibri" panose="020F0502020204030204" pitchFamily="34" charset="0"/>
              </a:rPr>
              <a:t>façam</a:t>
            </a:r>
            <a:r>
              <a:rPr lang="en-US" altLang="en-US" sz="3400" dirty="0">
                <a:solidFill>
                  <a:schemeClr val="tx1"/>
                </a:solidFill>
                <a:latin typeface="Calibri" panose="020F0502020204030204" pitchFamily="34" charset="0"/>
                <a:cs typeface="Calibri" panose="020F0502020204030204" pitchFamily="34" charset="0"/>
              </a:rPr>
              <a:t>. </a:t>
            </a:r>
          </a:p>
          <a:p>
            <a:pPr lvl="1" algn="just">
              <a:spcBef>
                <a:spcPts val="0"/>
              </a:spcBef>
              <a:buClrTx/>
              <a:buSzPct val="101000"/>
              <a:buFont typeface="Arial" panose="020B0604020202020204" pitchFamily="34" charset="0"/>
              <a:buChar char="•"/>
            </a:pPr>
            <a:endParaRPr lang="en-US" altLang="en-US" sz="3400" dirty="0">
              <a:latin typeface="Calibri" panose="020F0502020204030204" pitchFamily="34" charset="0"/>
              <a:cs typeface="Calibri" panose="020F0502020204030204" pitchFamily="34" charset="0"/>
            </a:endParaRPr>
          </a:p>
          <a:p>
            <a:pPr algn="just">
              <a:buClrTx/>
              <a:buFont typeface="Arial" panose="020B0604020202020204" pitchFamily="34" charset="0"/>
              <a:buChar char="•"/>
            </a:pPr>
            <a:endParaRPr lang="pt-BR" altLang="en-US" sz="3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850438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5522A400-1F51-4556-B956-5B97CDE27BB4}"/>
              </a:ext>
            </a:extLst>
          </p:cNvPr>
          <p:cNvSpPr/>
          <p:nvPr/>
        </p:nvSpPr>
        <p:spPr bwMode="auto">
          <a:xfrm>
            <a:off x="84406" y="5345718"/>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D6D2F4FF-D84B-4E95-ABF7-21A10792D8A0}"/>
              </a:ext>
            </a:extLst>
          </p:cNvPr>
          <p:cNvSpPr>
            <a:spLocks noGrp="1" noChangeArrowheads="1"/>
          </p:cNvSpPr>
          <p:nvPr>
            <p:ph idx="1"/>
          </p:nvPr>
        </p:nvSpPr>
        <p:spPr bwMode="auto">
          <a:xfrm>
            <a:off x="347033" y="130931"/>
            <a:ext cx="11568301" cy="6801862"/>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25) </a:t>
            </a:r>
            <a:r>
              <a:rPr lang="pt-BR" altLang="pt-BR" sz="2600" b="1" dirty="0">
                <a:solidFill>
                  <a:srgbClr val="333333"/>
                </a:solidFill>
                <a:latin typeface="inherit"/>
              </a:rPr>
              <a:t>FGV - Técnico Superior Especializado (DPE RJ)/Economia/2014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400" b="0" i="0" u="none" strike="noStrike" cap="none" normalizeH="0" baseline="0" dirty="0">
                <a:ln>
                  <a:noFill/>
                </a:ln>
                <a:solidFill>
                  <a:srgbClr val="333333"/>
                </a:solidFill>
                <a:effectLst/>
                <a:latin typeface="Arial" panose="020B0604020202020204" pitchFamily="34" charset="0"/>
              </a:rPr>
              <a:t>Em relação às principais reformas e mudanças de legislações tributárias a partir da Constituição de 1988, analise as afirmativas a seguir:</a:t>
            </a:r>
            <a:endParaRPr lang="pt-BR" altLang="pt-BR" sz="24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400" b="1" i="0" u="none" strike="noStrike" cap="none" normalizeH="0" baseline="0" dirty="0">
                <a:ln>
                  <a:noFill/>
                </a:ln>
                <a:solidFill>
                  <a:srgbClr val="333333"/>
                </a:solidFill>
                <a:effectLst/>
                <a:latin typeface="Arial" panose="020B0604020202020204" pitchFamily="34" charset="0"/>
              </a:rPr>
              <a:t>I</a:t>
            </a:r>
            <a:r>
              <a:rPr kumimoji="0" lang="pt-BR" altLang="pt-BR" sz="2400" b="0" i="0" u="none" strike="noStrike" cap="none" normalizeH="0" baseline="0" dirty="0">
                <a:ln>
                  <a:noFill/>
                </a:ln>
                <a:solidFill>
                  <a:srgbClr val="333333"/>
                </a:solidFill>
                <a:effectLst/>
                <a:latin typeface="Arial" panose="020B0604020202020204" pitchFamily="34" charset="0"/>
              </a:rPr>
              <a:t>. A Constituição de 1988 aumentou os recursos disponíveis da União, ao reduzir as transferências vinculadas aos Fundos de Participação dos Estados e Municípios.</a:t>
            </a:r>
            <a:endParaRPr lang="pt-BR" altLang="pt-BR" sz="24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400" b="1" i="0" u="none" strike="noStrike" cap="none" normalizeH="0" baseline="0" dirty="0">
                <a:ln>
                  <a:noFill/>
                </a:ln>
                <a:solidFill>
                  <a:srgbClr val="333333"/>
                </a:solidFill>
                <a:effectLst/>
                <a:latin typeface="Arial" panose="020B0604020202020204" pitchFamily="34" charset="0"/>
              </a:rPr>
              <a:t>II</a:t>
            </a:r>
            <a:r>
              <a:rPr kumimoji="0" lang="pt-BR" altLang="pt-BR" sz="2400" b="0" i="0" u="none" strike="noStrike" cap="none" normalizeH="0" baseline="0" dirty="0">
                <a:ln>
                  <a:noFill/>
                </a:ln>
                <a:solidFill>
                  <a:srgbClr val="333333"/>
                </a:solidFill>
                <a:effectLst/>
                <a:latin typeface="Arial" panose="020B0604020202020204" pitchFamily="34" charset="0"/>
              </a:rPr>
              <a:t>. A União, no período pós-Constituição, reduziu as alíquotas dos tributos sujeitos à partilha com estados e municípios como forma de compensar a perda de arrecadação destes.</a:t>
            </a:r>
            <a:endParaRPr lang="pt-BR" altLang="pt-BR" sz="24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400" b="1" i="0" u="none" strike="noStrike" cap="none" normalizeH="0" baseline="0" dirty="0">
                <a:ln>
                  <a:noFill/>
                </a:ln>
                <a:solidFill>
                  <a:srgbClr val="333333"/>
                </a:solidFill>
                <a:effectLst/>
                <a:latin typeface="Arial" panose="020B0604020202020204" pitchFamily="34" charset="0"/>
              </a:rPr>
              <a:t>III</a:t>
            </a:r>
            <a:r>
              <a:rPr kumimoji="0" lang="pt-BR" altLang="pt-BR" sz="2400" b="0" i="0" u="none" strike="noStrike" cap="none" normalizeH="0" baseline="0" dirty="0">
                <a:ln>
                  <a:noFill/>
                </a:ln>
                <a:solidFill>
                  <a:srgbClr val="333333"/>
                </a:solidFill>
                <a:effectLst/>
                <a:latin typeface="Arial" panose="020B0604020202020204" pitchFamily="34" charset="0"/>
              </a:rPr>
              <a:t>. A qualidade do sistema tributário diminui após as reformas de 1988, em virtude da mudança da composição tributária entre as esferas do governo e da criação de novos impostos.</a:t>
            </a:r>
            <a:endParaRPr lang="pt-BR" altLang="pt-BR" sz="24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400" b="0" i="0" u="none" strike="noStrike" cap="none" normalizeH="0" baseline="0" dirty="0">
                <a:ln>
                  <a:noFill/>
                </a:ln>
                <a:solidFill>
                  <a:srgbClr val="333333"/>
                </a:solidFill>
                <a:effectLst/>
                <a:latin typeface="Arial" panose="020B0604020202020204" pitchFamily="34" charset="0"/>
              </a:rPr>
              <a:t>Assinale se:</a:t>
            </a:r>
            <a:endParaRPr kumimoji="0" lang="pt-BR" altLang="pt-BR" sz="24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400" b="0" i="0" u="none" strike="noStrike" cap="none" normalizeH="0" baseline="0" dirty="0">
                <a:ln>
                  <a:noFill/>
                </a:ln>
                <a:solidFill>
                  <a:schemeClr val="tx1"/>
                </a:solidFill>
                <a:effectLst/>
                <a:latin typeface="Arial" panose="020B0604020202020204" pitchFamily="34" charset="0"/>
              </a:rPr>
              <a:t>somente a afirmativa </a:t>
            </a:r>
            <a:r>
              <a:rPr kumimoji="0" lang="pt-BR" altLang="pt-BR" sz="2400" b="1" i="0" u="none" strike="noStrike" cap="none" normalizeH="0" baseline="0" dirty="0">
                <a:ln>
                  <a:noFill/>
                </a:ln>
                <a:solidFill>
                  <a:schemeClr val="tx1"/>
                </a:solidFill>
                <a:effectLst/>
                <a:latin typeface="Arial" panose="020B0604020202020204" pitchFamily="34" charset="0"/>
              </a:rPr>
              <a:t>I </a:t>
            </a:r>
            <a:r>
              <a:rPr kumimoji="0" lang="pt-BR" altLang="pt-BR" sz="24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400" b="0" i="0" u="none" strike="noStrike" cap="none" normalizeH="0" baseline="0" dirty="0">
                <a:ln>
                  <a:noFill/>
                </a:ln>
                <a:solidFill>
                  <a:schemeClr val="tx1"/>
                </a:solidFill>
                <a:effectLst/>
                <a:latin typeface="Arial" panose="020B0604020202020204" pitchFamily="34" charset="0"/>
              </a:rPr>
              <a:t>somente a afirmativa </a:t>
            </a:r>
            <a:r>
              <a:rPr kumimoji="0" lang="pt-BR" altLang="pt-BR" sz="2400" b="1" i="0" u="none" strike="noStrike" cap="none" normalizeH="0" baseline="0" dirty="0">
                <a:ln>
                  <a:noFill/>
                </a:ln>
                <a:solidFill>
                  <a:schemeClr val="tx1"/>
                </a:solidFill>
                <a:effectLst/>
                <a:latin typeface="Arial" panose="020B0604020202020204" pitchFamily="34" charset="0"/>
              </a:rPr>
              <a:t>II </a:t>
            </a:r>
            <a:r>
              <a:rPr kumimoji="0" lang="pt-BR" altLang="pt-BR" sz="24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400" b="0" i="0" u="none" strike="noStrike" cap="none" normalizeH="0" baseline="0" dirty="0">
                <a:ln>
                  <a:noFill/>
                </a:ln>
                <a:solidFill>
                  <a:schemeClr val="tx1"/>
                </a:solidFill>
                <a:effectLst/>
                <a:latin typeface="Arial" panose="020B0604020202020204" pitchFamily="34" charset="0"/>
              </a:rPr>
              <a:t>somente a afirmativa </a:t>
            </a:r>
            <a:r>
              <a:rPr kumimoji="0" lang="pt-BR" altLang="pt-BR" sz="2400" b="1" i="0" u="none" strike="noStrike" cap="none" normalizeH="0" baseline="0" dirty="0">
                <a:ln>
                  <a:noFill/>
                </a:ln>
                <a:solidFill>
                  <a:schemeClr val="tx1"/>
                </a:solidFill>
                <a:effectLst/>
                <a:latin typeface="Arial" panose="020B0604020202020204" pitchFamily="34" charset="0"/>
              </a:rPr>
              <a:t>III </a:t>
            </a:r>
            <a:r>
              <a:rPr kumimoji="0" lang="pt-BR" altLang="pt-BR" sz="24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400" b="0" i="0" u="none" strike="noStrike" cap="none" normalizeH="0" baseline="0" dirty="0">
                <a:ln>
                  <a:noFill/>
                </a:ln>
                <a:solidFill>
                  <a:schemeClr val="tx1"/>
                </a:solidFill>
                <a:effectLst/>
                <a:latin typeface="Arial" panose="020B0604020202020204" pitchFamily="34" charset="0"/>
              </a:rPr>
              <a:t>somente as afirmativas </a:t>
            </a:r>
            <a:r>
              <a:rPr kumimoji="0" lang="pt-BR" altLang="pt-BR" sz="2400" b="1" i="0" u="none" strike="noStrike" cap="none" normalizeH="0" baseline="0" dirty="0">
                <a:ln>
                  <a:noFill/>
                </a:ln>
                <a:solidFill>
                  <a:schemeClr val="tx1"/>
                </a:solidFill>
                <a:effectLst/>
                <a:latin typeface="Arial" panose="020B0604020202020204" pitchFamily="34" charset="0"/>
              </a:rPr>
              <a:t>II</a:t>
            </a:r>
            <a:r>
              <a:rPr kumimoji="0" lang="pt-BR" altLang="pt-BR" sz="2400" b="0" i="0" u="none" strike="noStrike" cap="none" normalizeH="0" baseline="0" dirty="0">
                <a:ln>
                  <a:noFill/>
                </a:ln>
                <a:solidFill>
                  <a:schemeClr val="tx1"/>
                </a:solidFill>
                <a:effectLst/>
                <a:latin typeface="Arial" panose="020B0604020202020204" pitchFamily="34" charset="0"/>
              </a:rPr>
              <a:t> e </a:t>
            </a:r>
            <a:r>
              <a:rPr kumimoji="0" lang="pt-BR" altLang="pt-BR" sz="2400" b="1" i="0" u="none" strike="noStrike" cap="none" normalizeH="0" baseline="0" dirty="0">
                <a:ln>
                  <a:noFill/>
                </a:ln>
                <a:solidFill>
                  <a:schemeClr val="tx1"/>
                </a:solidFill>
                <a:effectLst/>
                <a:latin typeface="Arial" panose="020B0604020202020204" pitchFamily="34" charset="0"/>
              </a:rPr>
              <a:t>III </a:t>
            </a:r>
            <a:r>
              <a:rPr kumimoji="0" lang="pt-BR" altLang="pt-BR" sz="2400" b="0" i="0" u="none" strike="noStrike" cap="none" normalizeH="0" baseline="0" dirty="0">
                <a:ln>
                  <a:noFill/>
                </a:ln>
                <a:solidFill>
                  <a:schemeClr val="tx1"/>
                </a:solidFill>
                <a:effectLst/>
                <a:latin typeface="Arial" panose="020B0604020202020204" pitchFamily="34" charset="0"/>
              </a:rPr>
              <a:t>estiverem corretas.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400" b="0" i="0" u="none" strike="noStrike" cap="none" normalizeH="0" baseline="0" dirty="0">
                <a:ln>
                  <a:noFill/>
                </a:ln>
                <a:solidFill>
                  <a:schemeClr val="tx1"/>
                </a:solidFill>
                <a:effectLst/>
                <a:latin typeface="Arial" panose="020B0604020202020204" pitchFamily="34" charset="0"/>
              </a:rPr>
              <a:t>todas as afirmativas estiverem incorretas.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588C1645-F8A7-46A3-A072-269C1AF433EE}"/>
              </a:ext>
            </a:extLst>
          </p:cNvPr>
          <p:cNvSpPr txBox="1"/>
          <p:nvPr/>
        </p:nvSpPr>
        <p:spPr>
          <a:xfrm>
            <a:off x="-98479" y="3108951"/>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7" name="CaixaDeTexto 6">
            <a:extLst>
              <a:ext uri="{FF2B5EF4-FFF2-40B4-BE49-F238E27FC236}">
                <a16:creationId xmlns:a16="http://schemas.microsoft.com/office/drawing/2014/main" id="{371C5CFE-8B10-4BFA-AB2E-1073F1B8F87F}"/>
              </a:ext>
            </a:extLst>
          </p:cNvPr>
          <p:cNvSpPr txBox="1"/>
          <p:nvPr/>
        </p:nvSpPr>
        <p:spPr>
          <a:xfrm>
            <a:off x="-72679" y="1291877"/>
            <a:ext cx="492369" cy="461665"/>
          </a:xfrm>
          <a:prstGeom prst="rect">
            <a:avLst/>
          </a:prstGeom>
          <a:noFill/>
        </p:spPr>
        <p:txBody>
          <a:bodyPr wrap="square" rtlCol="0">
            <a:spAutoFit/>
          </a:bodyPr>
          <a:lstStyle/>
          <a:p>
            <a:r>
              <a:rPr lang="pt-BR" b="1" dirty="0">
                <a:solidFill>
                  <a:schemeClr val="accent2">
                    <a:lumMod val="50000"/>
                  </a:schemeClr>
                </a:solidFill>
              </a:rPr>
              <a:t>F</a:t>
            </a:r>
          </a:p>
        </p:txBody>
      </p:sp>
      <p:sp>
        <p:nvSpPr>
          <p:cNvPr id="8" name="CaixaDeTexto 7">
            <a:extLst>
              <a:ext uri="{FF2B5EF4-FFF2-40B4-BE49-F238E27FC236}">
                <a16:creationId xmlns:a16="http://schemas.microsoft.com/office/drawing/2014/main" id="{92EFA6BF-D216-433F-9CA9-1F637528622C}"/>
              </a:ext>
            </a:extLst>
          </p:cNvPr>
          <p:cNvSpPr txBox="1"/>
          <p:nvPr/>
        </p:nvSpPr>
        <p:spPr>
          <a:xfrm>
            <a:off x="-86752" y="2009330"/>
            <a:ext cx="492369" cy="461665"/>
          </a:xfrm>
          <a:prstGeom prst="rect">
            <a:avLst/>
          </a:prstGeom>
          <a:noFill/>
        </p:spPr>
        <p:txBody>
          <a:bodyPr wrap="square" rtlCol="0">
            <a:spAutoFit/>
          </a:bodyPr>
          <a:lstStyle/>
          <a:p>
            <a:r>
              <a:rPr lang="pt-BR" b="1" dirty="0">
                <a:solidFill>
                  <a:schemeClr val="accent2">
                    <a:lumMod val="50000"/>
                  </a:schemeClr>
                </a:solidFill>
              </a:rPr>
              <a:t>F</a:t>
            </a:r>
          </a:p>
        </p:txBody>
      </p:sp>
      <p:sp>
        <p:nvSpPr>
          <p:cNvPr id="9" name="CaixaDeTexto 8">
            <a:extLst>
              <a:ext uri="{FF2B5EF4-FFF2-40B4-BE49-F238E27FC236}">
                <a16:creationId xmlns:a16="http://schemas.microsoft.com/office/drawing/2014/main" id="{E2E7B4BF-969E-4942-BEEA-13DEE7286C83}"/>
              </a:ext>
            </a:extLst>
          </p:cNvPr>
          <p:cNvSpPr txBox="1"/>
          <p:nvPr/>
        </p:nvSpPr>
        <p:spPr>
          <a:xfrm>
            <a:off x="1531025" y="3838129"/>
            <a:ext cx="3969439" cy="461665"/>
          </a:xfrm>
          <a:prstGeom prst="rect">
            <a:avLst/>
          </a:prstGeom>
          <a:noFill/>
        </p:spPr>
        <p:txBody>
          <a:bodyPr wrap="square" rtlCol="0">
            <a:spAutoFit/>
          </a:bodyPr>
          <a:lstStyle/>
          <a:p>
            <a:r>
              <a:rPr lang="pt-BR" b="1" dirty="0">
                <a:solidFill>
                  <a:schemeClr val="accent2">
                    <a:lumMod val="50000"/>
                  </a:schemeClr>
                </a:solidFill>
              </a:rPr>
              <a:t>As Contribuições...</a:t>
            </a:r>
          </a:p>
        </p:txBody>
      </p:sp>
    </p:spTree>
    <p:extLst>
      <p:ext uri="{BB962C8B-B14F-4D97-AF65-F5344CB8AC3E}">
        <p14:creationId xmlns:p14="http://schemas.microsoft.com/office/powerpoint/2010/main" val="31300558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070B89C4-6AFE-47BC-B0FD-6C22A71E0010}"/>
              </a:ext>
            </a:extLst>
          </p:cNvPr>
          <p:cNvSpPr/>
          <p:nvPr/>
        </p:nvSpPr>
        <p:spPr bwMode="auto">
          <a:xfrm>
            <a:off x="112542" y="5416056"/>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8C891477-A8EF-406F-8133-717073C15AF9}"/>
              </a:ext>
            </a:extLst>
          </p:cNvPr>
          <p:cNvSpPr>
            <a:spLocks noGrp="1" noChangeArrowheads="1"/>
          </p:cNvSpPr>
          <p:nvPr>
            <p:ph idx="1"/>
          </p:nvPr>
        </p:nvSpPr>
        <p:spPr bwMode="auto">
          <a:xfrm>
            <a:off x="361104" y="214484"/>
            <a:ext cx="11540164"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pt-BR" altLang="pt-BR" sz="2600" b="1" dirty="0">
                <a:solidFill>
                  <a:srgbClr val="333333"/>
                </a:solidFill>
                <a:latin typeface="inherit"/>
              </a:rPr>
              <a:t>26) FGV - Analista de Gestão (COMPESA)/Economista/2014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 União perdeu recursos com a promulgação da Constituição de 1988, sendo que as demais esferas ampliaram suas receitas, principalmente por meio do aumento das transferências tributárias. Para fazer frente a esse desajuste fiscal, nos anos seguintes, a União tomou como medida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eliminação dos impostos em cascata que elevou a eficiência do sistema tributário, gerando crescimento arrecadatório.</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implementação de uma alíquota de contribuição previdenciária para todos os trabalhadores rurais.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imposição de multas elevadíssimas para estabelecimentos que empregassem trabalhadores sem vínculo empregatício.</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mudança do critério de repasse dos Fundos de Participação dos Estados e Municípios.</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criação de novos tributos cuja receita não estaria vinculada aos estados e municípios.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6" name="CaixaDeTexto 5">
            <a:extLst>
              <a:ext uri="{FF2B5EF4-FFF2-40B4-BE49-F238E27FC236}">
                <a16:creationId xmlns:a16="http://schemas.microsoft.com/office/drawing/2014/main" id="{690BEE98-11F8-4127-B0AB-91A78C7560E8}"/>
              </a:ext>
            </a:extLst>
          </p:cNvPr>
          <p:cNvSpPr txBox="1"/>
          <p:nvPr/>
        </p:nvSpPr>
        <p:spPr>
          <a:xfrm>
            <a:off x="2543905" y="5877944"/>
            <a:ext cx="8879064" cy="830997"/>
          </a:xfrm>
          <a:prstGeom prst="rect">
            <a:avLst/>
          </a:prstGeom>
          <a:noFill/>
          <a:ln>
            <a:solidFill>
              <a:schemeClr val="accent6">
                <a:lumMod val="75000"/>
              </a:schemeClr>
            </a:solidFill>
          </a:ln>
        </p:spPr>
        <p:txBody>
          <a:bodyPr wrap="square" rtlCol="0">
            <a:spAutoFit/>
          </a:bodyPr>
          <a:lstStyle/>
          <a:p>
            <a:pPr algn="just"/>
            <a:r>
              <a:rPr lang="pt-BR" b="1" dirty="0">
                <a:solidFill>
                  <a:schemeClr val="accent2">
                    <a:lumMod val="50000"/>
                  </a:schemeClr>
                </a:solidFill>
              </a:rPr>
              <a:t>Criação de novos tributos e aumentos das alíquotas de tributos já existentes (tributos não compartilhados com estados e municípios).</a:t>
            </a:r>
          </a:p>
        </p:txBody>
      </p:sp>
    </p:spTree>
    <p:extLst>
      <p:ext uri="{BB962C8B-B14F-4D97-AF65-F5344CB8AC3E}">
        <p14:creationId xmlns:p14="http://schemas.microsoft.com/office/powerpoint/2010/main" val="16993716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7F505F0E-D731-4209-98C5-32AA70C71883}"/>
              </a:ext>
            </a:extLst>
          </p:cNvPr>
          <p:cNvSpPr/>
          <p:nvPr/>
        </p:nvSpPr>
        <p:spPr bwMode="auto">
          <a:xfrm>
            <a:off x="112542" y="5261312"/>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462967DE-CF1C-4DCF-AA2E-D25F05986BCE}"/>
              </a:ext>
            </a:extLst>
          </p:cNvPr>
          <p:cNvSpPr>
            <a:spLocks noGrp="1" noChangeArrowheads="1"/>
          </p:cNvSpPr>
          <p:nvPr>
            <p:ph idx="1"/>
          </p:nvPr>
        </p:nvSpPr>
        <p:spPr bwMode="auto">
          <a:xfrm>
            <a:off x="361104" y="62852"/>
            <a:ext cx="11540164"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27) </a:t>
            </a:r>
            <a:r>
              <a:rPr lang="pt-BR" altLang="pt-BR" sz="2600" b="1" dirty="0">
                <a:solidFill>
                  <a:srgbClr val="333333"/>
                </a:solidFill>
                <a:latin typeface="inherit"/>
              </a:rPr>
              <a:t>FGV - Analista de Processos Administrativos (CONDER)/Administrativa/ Economista/2013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Um processo de descentralização fiscal pode ocorrer por fatores geográficos, econômicos, culturais, políticos e institucionais.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Em relação aos fatores econômicos, assinale a afirmativa correta.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Promovem maior integração social, com envolvimento crescente dos cidadãos.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Facilitam as esferas subnacionais de atender a demanda da população local.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Proporcionam maior autonomia dos governos estaduais e municipais, elevando a participação política.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Reduzem o poder e recursos fiscais na esfera federal, fortalecendo as instituições democráticas.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Melhoram a alocação dos recursos em termos de maior eficiência.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42079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9272E49F-DAEE-4804-9F72-FCAA95D0EB02}"/>
              </a:ext>
            </a:extLst>
          </p:cNvPr>
          <p:cNvSpPr>
            <a:spLocks noGrp="1" noChangeArrowheads="1"/>
          </p:cNvSpPr>
          <p:nvPr>
            <p:ph idx="1"/>
          </p:nvPr>
        </p:nvSpPr>
        <p:spPr bwMode="auto">
          <a:xfrm>
            <a:off x="361099" y="209821"/>
            <a:ext cx="11512033" cy="7094250"/>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28) FGV - Analista Administrativo (PROCEMPA)/Analista Financeiro Contábil/2014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chemeClr val="tx1"/>
                </a:solidFill>
                <a:effectLst/>
                <a:latin typeface="Arial" panose="020B0604020202020204" pitchFamily="34" charset="0"/>
              </a:rPr>
              <a:t>Em relação a algumas dessas fontes, assinale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para a afirmativa verdadeira 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para a falsa.</a:t>
            </a:r>
            <a:endParaRPr lang="pt-BR" altLang="pt-BR" sz="26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500" b="0" i="0" u="none" strike="noStrike" cap="none" normalizeH="0" baseline="0" dirty="0">
                <a:ln>
                  <a:noFill/>
                </a:ln>
                <a:solidFill>
                  <a:schemeClr val="tx1"/>
                </a:solidFill>
                <a:effectLst/>
                <a:latin typeface="Arial" panose="020B0604020202020204" pitchFamily="34" charset="0"/>
              </a:rPr>
              <a:t>( ) O Imposto Provisório sobre Movimentações Financeiras (IPMF), depois contribuição (CPMF), era arrecadado a partir da aplicação de uma alíquota sobre todas as transações financeiras, cuja receita era vinculada ao setor de saúde, mas isso não necessariamente implicaria um aumento de recursos para esse setor.</a:t>
            </a:r>
            <a:endParaRPr lang="pt-BR" altLang="pt-BR" sz="25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500" b="0" i="0" u="none" strike="noStrike" cap="none" normalizeH="0" baseline="0" dirty="0">
                <a:ln>
                  <a:noFill/>
                </a:ln>
                <a:solidFill>
                  <a:schemeClr val="tx1"/>
                </a:solidFill>
                <a:effectLst/>
                <a:latin typeface="Arial" panose="020B0604020202020204" pitchFamily="34" charset="0"/>
              </a:rPr>
              <a:t>( ) O Fundo Social de Emergência, renovado no período como Fundo de Estabilização Fiscal, reduziu parcialmente o repasse automático da receita do PIS-PASEP e do salário-educação para o BNDES e pagamento do seguro desemprego, além de reter a parcela do Imposto de Renda na fonte sobre o salário dos funcionários públicos de órgãos federais, deveria ser repassado para estados e municípios via fundo de participação dos estados e municípios.</a:t>
            </a:r>
            <a:endParaRPr lang="pt-BR" altLang="pt-BR" sz="2500" dirty="0">
              <a:solidFill>
                <a:schemeClr val="tx1"/>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500" b="0" i="0" u="none" strike="noStrike" cap="none" normalizeH="0" baseline="0" dirty="0">
                <a:ln>
                  <a:noFill/>
                </a:ln>
                <a:solidFill>
                  <a:schemeClr val="tx1"/>
                </a:solidFill>
                <a:effectLst/>
                <a:latin typeface="Arial" panose="020B0604020202020204" pitchFamily="34" charset="0"/>
              </a:rPr>
              <a:t>(  ) Uma parcela das receitas oriundas de concessões, como as da telefonia celular e as do leilão da Telebrás, foi contabilizada como concessão, para amenizar o déficit público (NFSP).</a:t>
            </a:r>
          </a:p>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2600" b="0" i="0" u="none" strike="noStrike" cap="none" normalizeH="0" baseline="0" dirty="0">
                <a:ln>
                  <a:noFill/>
                </a:ln>
                <a:solidFill>
                  <a:schemeClr val="tx1"/>
                </a:solidFill>
                <a:effectLst/>
                <a:latin typeface="Arial" panose="020B0604020202020204" pitchFamily="34" charset="0"/>
              </a:rPr>
            </a:b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5" name="CaixaDeTexto 4">
            <a:extLst>
              <a:ext uri="{FF2B5EF4-FFF2-40B4-BE49-F238E27FC236}">
                <a16:creationId xmlns:a16="http://schemas.microsoft.com/office/drawing/2014/main" id="{15404326-5267-4F2F-BA58-4B02EE138A31}"/>
              </a:ext>
            </a:extLst>
          </p:cNvPr>
          <p:cNvSpPr txBox="1"/>
          <p:nvPr/>
        </p:nvSpPr>
        <p:spPr>
          <a:xfrm>
            <a:off x="239149" y="5289442"/>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6" name="CaixaDeTexto 5">
            <a:extLst>
              <a:ext uri="{FF2B5EF4-FFF2-40B4-BE49-F238E27FC236}">
                <a16:creationId xmlns:a16="http://schemas.microsoft.com/office/drawing/2014/main" id="{F2A4B4D0-0F4C-4787-8BA1-3046D795F7AA}"/>
              </a:ext>
            </a:extLst>
          </p:cNvPr>
          <p:cNvSpPr txBox="1"/>
          <p:nvPr/>
        </p:nvSpPr>
        <p:spPr>
          <a:xfrm>
            <a:off x="250881" y="1446621"/>
            <a:ext cx="492369" cy="461665"/>
          </a:xfrm>
          <a:prstGeom prst="rect">
            <a:avLst/>
          </a:prstGeom>
          <a:noFill/>
        </p:spPr>
        <p:txBody>
          <a:bodyPr wrap="square" rtlCol="0">
            <a:spAutoFit/>
          </a:bodyPr>
          <a:lstStyle/>
          <a:p>
            <a:r>
              <a:rPr lang="pt-BR" b="1" dirty="0">
                <a:solidFill>
                  <a:schemeClr val="accent2">
                    <a:lumMod val="50000"/>
                  </a:schemeClr>
                </a:solidFill>
              </a:rPr>
              <a:t>V</a:t>
            </a:r>
          </a:p>
        </p:txBody>
      </p:sp>
      <p:sp>
        <p:nvSpPr>
          <p:cNvPr id="7" name="CaixaDeTexto 6">
            <a:extLst>
              <a:ext uri="{FF2B5EF4-FFF2-40B4-BE49-F238E27FC236}">
                <a16:creationId xmlns:a16="http://schemas.microsoft.com/office/drawing/2014/main" id="{63027534-7C4E-4041-B240-91531CC496DF}"/>
              </a:ext>
            </a:extLst>
          </p:cNvPr>
          <p:cNvSpPr txBox="1"/>
          <p:nvPr/>
        </p:nvSpPr>
        <p:spPr>
          <a:xfrm>
            <a:off x="236808" y="2980000"/>
            <a:ext cx="492369" cy="461665"/>
          </a:xfrm>
          <a:prstGeom prst="rect">
            <a:avLst/>
          </a:prstGeom>
          <a:noFill/>
        </p:spPr>
        <p:txBody>
          <a:bodyPr wrap="square" rtlCol="0">
            <a:spAutoFit/>
          </a:bodyPr>
          <a:lstStyle/>
          <a:p>
            <a:r>
              <a:rPr lang="pt-BR" b="1" dirty="0">
                <a:solidFill>
                  <a:schemeClr val="accent2">
                    <a:lumMod val="50000"/>
                  </a:schemeClr>
                </a:solidFill>
              </a:rPr>
              <a:t>V</a:t>
            </a:r>
          </a:p>
        </p:txBody>
      </p:sp>
    </p:spTree>
    <p:extLst>
      <p:ext uri="{BB962C8B-B14F-4D97-AF65-F5344CB8AC3E}">
        <p14:creationId xmlns:p14="http://schemas.microsoft.com/office/powerpoint/2010/main" val="22384948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ipse 4">
            <a:extLst>
              <a:ext uri="{FF2B5EF4-FFF2-40B4-BE49-F238E27FC236}">
                <a16:creationId xmlns:a16="http://schemas.microsoft.com/office/drawing/2014/main" id="{2AFAF270-8895-4EF5-813A-CA2DD2DE1EBB}"/>
              </a:ext>
            </a:extLst>
          </p:cNvPr>
          <p:cNvSpPr/>
          <p:nvPr/>
        </p:nvSpPr>
        <p:spPr bwMode="auto">
          <a:xfrm>
            <a:off x="154746" y="647107"/>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1DDF686F-380F-4BC1-B0B4-1631370128B3}"/>
              </a:ext>
            </a:extLst>
          </p:cNvPr>
          <p:cNvSpPr>
            <a:spLocks noGrp="1" noChangeArrowheads="1"/>
          </p:cNvSpPr>
          <p:nvPr>
            <p:ph idx="1"/>
          </p:nvPr>
        </p:nvSpPr>
        <p:spPr bwMode="auto">
          <a:xfrm>
            <a:off x="403303" y="-182697"/>
            <a:ext cx="11441693" cy="3293209"/>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As afirmativas são, respectivamente,</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r>
              <a:rPr kumimoji="0" lang="pt-BR" altLang="pt-BR" sz="2600" b="1" i="0" u="none" strike="noStrike" cap="none" normalizeH="0" baseline="0" dirty="0">
                <a:ln>
                  <a:noFill/>
                </a:ln>
                <a:solidFill>
                  <a:schemeClr val="tx1"/>
                </a:solidFill>
                <a:effectLst/>
                <a:latin typeface="Arial" panose="020B0604020202020204" pitchFamily="34" charset="0"/>
              </a:rPr>
              <a:t> 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l"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6" name="Espaço Reservado para Conteúdo 1">
            <a:extLst>
              <a:ext uri="{FF2B5EF4-FFF2-40B4-BE49-F238E27FC236}">
                <a16:creationId xmlns:a16="http://schemas.microsoft.com/office/drawing/2014/main" id="{A36ECEDE-96E2-40FB-BC67-67390BF596BA}"/>
              </a:ext>
            </a:extLst>
          </p:cNvPr>
          <p:cNvSpPr txBox="1">
            <a:spLocks/>
          </p:cNvSpPr>
          <p:nvPr/>
        </p:nvSpPr>
        <p:spPr bwMode="auto">
          <a:xfrm>
            <a:off x="154747" y="2897946"/>
            <a:ext cx="11873130" cy="3615397"/>
          </a:xfrm>
          <a:prstGeom prst="rect">
            <a:avLst/>
          </a:prstGeom>
          <a:noFill/>
          <a:ln w="28575">
            <a:solidFill>
              <a:schemeClr val="accent6">
                <a:lumMod val="75000"/>
              </a:schemeClr>
            </a:solidFill>
            <a:miter lim="800000"/>
            <a:headEnd/>
            <a:tailEnd/>
          </a:ln>
        </p:spPr>
        <p:txBody>
          <a:bodyPr vert="horz" wrap="square" lIns="90488" tIns="44450" rIns="90488" bIns="44450" numCol="1" anchor="t" anchorCtr="0" compatLnSpc="1">
            <a:prstTxWarp prst="textNoShape">
              <a:avLst/>
            </a:prstTxWarp>
            <a:normAutofit/>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566928" indent="-457200" algn="just" eaLnBrk="1" fontAlgn="auto" hangingPunct="1">
              <a:spcAft>
                <a:spcPts val="0"/>
              </a:spcAft>
              <a:buClr>
                <a:schemeClr val="accent6">
                  <a:lumMod val="75000"/>
                </a:schemeClr>
              </a:buClr>
              <a:buSzPct val="101000"/>
              <a:buFont typeface="Wingdings" panose="05000000000000000000" pitchFamily="2" charset="2"/>
              <a:buChar char="§"/>
              <a:defRPr/>
            </a:pPr>
            <a:r>
              <a:rPr lang="pt-BR" sz="2500" b="1" u="sng" kern="0" dirty="0">
                <a:solidFill>
                  <a:schemeClr val="accent6">
                    <a:lumMod val="75000"/>
                  </a:schemeClr>
                </a:solidFill>
              </a:rPr>
              <a:t>Primeira Fase do Plano Real – Ajuste Fiscal</a:t>
            </a:r>
          </a:p>
          <a:p>
            <a:pPr marL="566928" indent="-457200" algn="just" eaLnBrk="1" fontAlgn="auto" hangingPunct="1">
              <a:spcBef>
                <a:spcPts val="600"/>
              </a:spcBef>
              <a:spcAft>
                <a:spcPts val="0"/>
              </a:spcAft>
              <a:buClr>
                <a:schemeClr val="accent6">
                  <a:lumMod val="75000"/>
                </a:schemeClr>
              </a:buClr>
              <a:buSzPct val="101000"/>
              <a:buFont typeface="Wingdings" panose="05000000000000000000" pitchFamily="2" charset="2"/>
              <a:buChar char="§"/>
              <a:defRPr/>
            </a:pPr>
            <a:r>
              <a:rPr lang="pt-BR" sz="2500" b="1" u="sng" kern="0" dirty="0">
                <a:solidFill>
                  <a:schemeClr val="accent6">
                    <a:lumMod val="75000"/>
                  </a:schemeClr>
                </a:solidFill>
              </a:rPr>
              <a:t>PAI (Plano de Ação Imediata – 1993) </a:t>
            </a:r>
          </a:p>
          <a:p>
            <a:pPr marL="566928" indent="-457200" algn="just" eaLnBrk="1" fontAlgn="auto" hangingPunct="1">
              <a:spcBef>
                <a:spcPts val="600"/>
              </a:spcBef>
              <a:spcAft>
                <a:spcPts val="0"/>
              </a:spcAft>
              <a:buClr>
                <a:schemeClr val="accent6">
                  <a:lumMod val="75000"/>
                </a:schemeClr>
              </a:buClr>
              <a:buSzPct val="101000"/>
              <a:buFont typeface="Wingdings" panose="05000000000000000000" pitchFamily="2" charset="2"/>
              <a:buChar char="§"/>
              <a:defRPr/>
            </a:pPr>
            <a:r>
              <a:rPr lang="pt-BR" sz="2500" kern="0" dirty="0">
                <a:solidFill>
                  <a:schemeClr val="accent6">
                    <a:lumMod val="75000"/>
                  </a:schemeClr>
                </a:solidFill>
              </a:rPr>
              <a:t>Corte de gastos de ordem de US$ 7 bilhões, concentrado nas despesas de investimento e pessoal)</a:t>
            </a:r>
          </a:p>
          <a:p>
            <a:pPr marL="566928" indent="-457200" algn="just" eaLnBrk="1" fontAlgn="auto" hangingPunct="1">
              <a:spcBef>
                <a:spcPts val="600"/>
              </a:spcBef>
              <a:spcAft>
                <a:spcPts val="0"/>
              </a:spcAft>
              <a:buClr>
                <a:schemeClr val="accent6">
                  <a:lumMod val="75000"/>
                </a:schemeClr>
              </a:buClr>
              <a:buSzPct val="101000"/>
              <a:buFont typeface="Wingdings" panose="05000000000000000000" pitchFamily="2" charset="2"/>
              <a:buChar char="§"/>
              <a:defRPr/>
            </a:pPr>
            <a:r>
              <a:rPr lang="pt-BR" sz="2500" kern="0" dirty="0">
                <a:solidFill>
                  <a:schemeClr val="accent6">
                    <a:lumMod val="75000"/>
                  </a:schemeClr>
                </a:solidFill>
              </a:rPr>
              <a:t>Criação do IPMF  (0,25% - Temporário) – </a:t>
            </a:r>
            <a:r>
              <a:rPr lang="pt-BR" sz="2500" b="1" kern="0" dirty="0">
                <a:solidFill>
                  <a:schemeClr val="accent6">
                    <a:lumMod val="75000"/>
                  </a:schemeClr>
                </a:solidFill>
              </a:rPr>
              <a:t>Depois, CPMF (1997-2007- saúde)</a:t>
            </a:r>
          </a:p>
          <a:p>
            <a:pPr marL="566928" indent="-457200" algn="just" eaLnBrk="1" fontAlgn="auto" hangingPunct="1">
              <a:spcBef>
                <a:spcPts val="600"/>
              </a:spcBef>
              <a:spcAft>
                <a:spcPts val="0"/>
              </a:spcAft>
              <a:buClr>
                <a:schemeClr val="accent6">
                  <a:lumMod val="75000"/>
                </a:schemeClr>
              </a:buClr>
              <a:buSzPct val="101000"/>
              <a:buFont typeface="Wingdings" panose="05000000000000000000" pitchFamily="2" charset="2"/>
              <a:buChar char="§"/>
              <a:defRPr/>
            </a:pPr>
            <a:r>
              <a:rPr lang="pt-BR" sz="2500" kern="0" dirty="0">
                <a:solidFill>
                  <a:schemeClr val="accent6">
                    <a:lumMod val="75000"/>
                  </a:schemeClr>
                </a:solidFill>
              </a:rPr>
              <a:t>Criação do FSE Fundo Social de Emergência), que bloqueava parte dos  repasses  da União aos Estados e Municípios (15%)</a:t>
            </a:r>
          </a:p>
          <a:p>
            <a:pPr marL="566928" indent="-457200" algn="just" eaLnBrk="1" fontAlgn="auto" hangingPunct="1">
              <a:spcBef>
                <a:spcPts val="600"/>
              </a:spcBef>
              <a:spcAft>
                <a:spcPts val="0"/>
              </a:spcAft>
              <a:buClr>
                <a:schemeClr val="accent6">
                  <a:lumMod val="75000"/>
                </a:schemeClr>
              </a:buClr>
              <a:buSzPct val="101000"/>
              <a:buFont typeface="Wingdings" panose="05000000000000000000" pitchFamily="2" charset="2"/>
              <a:buChar char="§"/>
              <a:defRPr/>
            </a:pPr>
            <a:r>
              <a:rPr lang="pt-BR" sz="2500" kern="0" dirty="0">
                <a:solidFill>
                  <a:schemeClr val="accent6">
                    <a:lumMod val="75000"/>
                  </a:schemeClr>
                </a:solidFill>
              </a:rPr>
              <a:t>Acúmulo de reservas internacionais</a:t>
            </a:r>
          </a:p>
        </p:txBody>
      </p:sp>
    </p:spTree>
    <p:extLst>
      <p:ext uri="{BB962C8B-B14F-4D97-AF65-F5344CB8AC3E}">
        <p14:creationId xmlns:p14="http://schemas.microsoft.com/office/powerpoint/2010/main" val="242727932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663AA379-AC30-4D31-B001-609C12EB4361}"/>
              </a:ext>
            </a:extLst>
          </p:cNvPr>
          <p:cNvSpPr/>
          <p:nvPr/>
        </p:nvSpPr>
        <p:spPr bwMode="auto">
          <a:xfrm>
            <a:off x="140678" y="5725545"/>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5F9389FA-2B34-4DBC-9719-D42355427AA0}"/>
              </a:ext>
            </a:extLst>
          </p:cNvPr>
          <p:cNvSpPr>
            <a:spLocks noGrp="1" noChangeArrowheads="1"/>
          </p:cNvSpPr>
          <p:nvPr>
            <p:ph idx="1"/>
          </p:nvPr>
        </p:nvSpPr>
        <p:spPr bwMode="auto">
          <a:xfrm>
            <a:off x="403303" y="130077"/>
            <a:ext cx="11512031"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rgbClr val="333333"/>
                </a:solidFill>
                <a:latin typeface="inherit"/>
              </a:rPr>
              <a:t>29) FGV - Analista de Gestão (COMPESA)/Economista/2014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Entre 1985 e 1989, ocorreram diversas mudanças no marco institucional, no qual a política fiscal opera.</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Em relação tais mudanças, analise as afirmativas a seguir.</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1" i="0" u="none" strike="noStrike" cap="none" normalizeH="0" baseline="0" dirty="0">
                <a:ln>
                  <a:noFill/>
                </a:ln>
                <a:solidFill>
                  <a:srgbClr val="333333"/>
                </a:solidFill>
                <a:effectLst/>
                <a:latin typeface="Arial" panose="020B0604020202020204" pitchFamily="34" charset="0"/>
              </a:rPr>
              <a:t>I.</a:t>
            </a:r>
            <a:r>
              <a:rPr kumimoji="0" lang="pt-BR" altLang="pt-BR" sz="2600" b="0" i="0" u="none" strike="noStrike" cap="none" normalizeH="0" baseline="0" dirty="0">
                <a:ln>
                  <a:noFill/>
                </a:ln>
                <a:solidFill>
                  <a:srgbClr val="333333"/>
                </a:solidFill>
                <a:effectLst/>
                <a:latin typeface="Arial" panose="020B0604020202020204" pitchFamily="34" charset="0"/>
              </a:rPr>
              <a:t> A Constituição de 1988 ampliou os graus de liberdade das esferas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econômicas para realizar manobras fiscais.</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II. </a:t>
            </a:r>
            <a:r>
              <a:rPr kumimoji="0" lang="pt-BR" altLang="pt-BR" sz="2600" b="0" i="0" u="none" strike="noStrike" cap="none" normalizeH="0" baseline="0" dirty="0">
                <a:ln>
                  <a:noFill/>
                </a:ln>
                <a:solidFill>
                  <a:srgbClr val="333333"/>
                </a:solidFill>
                <a:effectLst/>
                <a:latin typeface="Arial" panose="020B0604020202020204" pitchFamily="34" charset="0"/>
              </a:rPr>
              <a:t>O fim da </a:t>
            </a:r>
            <a:r>
              <a:rPr kumimoji="0" lang="pt-BR" altLang="pt-BR" sz="2600" b="0" i="0" u="none" strike="noStrike" cap="none" normalizeH="0" baseline="0" dirty="0" err="1">
                <a:ln>
                  <a:noFill/>
                </a:ln>
                <a:solidFill>
                  <a:srgbClr val="333333"/>
                </a:solidFill>
                <a:effectLst/>
                <a:latin typeface="Arial" panose="020B0604020202020204" pitchFamily="34" charset="0"/>
              </a:rPr>
              <a:t>conta‐movimento</a:t>
            </a:r>
            <a:r>
              <a:rPr kumimoji="0" lang="pt-BR" altLang="pt-BR" sz="2600" b="0" i="0" u="none" strike="noStrike" cap="none" normalizeH="0" baseline="0" dirty="0">
                <a:ln>
                  <a:noFill/>
                </a:ln>
                <a:solidFill>
                  <a:srgbClr val="333333"/>
                </a:solidFill>
                <a:effectLst/>
                <a:latin typeface="Arial" panose="020B0604020202020204" pitchFamily="34" charset="0"/>
              </a:rPr>
              <a:t>, controlada pela Caixa Econômica Federal.</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III.</a:t>
            </a:r>
            <a:r>
              <a:rPr kumimoji="0" lang="pt-BR" altLang="pt-BR" sz="2600" b="0" i="0" u="none" strike="noStrike" cap="none" normalizeH="0" baseline="0" dirty="0">
                <a:ln>
                  <a:noFill/>
                </a:ln>
                <a:solidFill>
                  <a:srgbClr val="333333"/>
                </a:solidFill>
                <a:effectLst/>
                <a:latin typeface="Arial" panose="020B0604020202020204" pitchFamily="34" charset="0"/>
              </a:rPr>
              <a:t> A transparência das contas públicas foram prejudicadas devido a diversos mecanismos de contabilidade permitidos pela legislação criada.</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a:t>
            </a:r>
            <a:r>
              <a:rPr kumimoji="0" lang="pt-BR" altLang="pt-BR" sz="2600" b="1" i="0" u="none" strike="noStrike" cap="none" normalizeH="0" baseline="0" dirty="0">
                <a:ln>
                  <a:noFill/>
                </a:ln>
                <a:solidFill>
                  <a:schemeClr val="tx1"/>
                </a:solidFill>
                <a:effectLst/>
                <a:latin typeface="Arial" panose="020B0604020202020204" pitchFamily="34" charset="0"/>
              </a:rPr>
              <a:t> I</a:t>
            </a:r>
            <a:r>
              <a:rPr kumimoji="0" lang="pt-BR" altLang="pt-BR" sz="2600" b="0" i="0" u="none" strike="noStrike" cap="none" normalizeH="0" baseline="0" dirty="0">
                <a:ln>
                  <a:noFill/>
                </a:ln>
                <a:solidFill>
                  <a:schemeClr val="tx1"/>
                </a:solidFill>
                <a:effectLst/>
                <a:latin typeface="Arial" panose="020B0604020202020204" pitchFamily="34" charset="0"/>
              </a:rPr>
              <a:t> 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 afirmativa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 correta.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somente as afirmativas </a:t>
            </a:r>
            <a:r>
              <a:rPr kumimoji="0" lang="pt-BR" altLang="pt-BR" sz="2600" b="1" i="0" u="none" strike="noStrike" cap="none" normalizeH="0" baseline="0" dirty="0">
                <a:ln>
                  <a:noFill/>
                </a:ln>
                <a:solidFill>
                  <a:schemeClr val="tx1"/>
                </a:solidFill>
                <a:effectLst/>
                <a:latin typeface="Arial" panose="020B0604020202020204" pitchFamily="34" charset="0"/>
              </a:rPr>
              <a:t>II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III </a:t>
            </a:r>
            <a:r>
              <a:rPr kumimoji="0" lang="pt-BR" altLang="pt-BR" sz="2600" b="0" i="0" u="none" strike="noStrike" cap="none" normalizeH="0" baseline="0" dirty="0">
                <a:ln>
                  <a:noFill/>
                </a:ln>
                <a:solidFill>
                  <a:schemeClr val="tx1"/>
                </a:solidFill>
                <a:effectLst/>
                <a:latin typeface="Arial" panose="020B0604020202020204" pitchFamily="34" charset="0"/>
              </a:rPr>
              <a:t>estiverem corretas.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se nenhuma das afirmativas estiver correta.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682BE9B8-CDA0-4BC8-BF3C-86CE43BCB966}"/>
              </a:ext>
            </a:extLst>
          </p:cNvPr>
          <p:cNvSpPr txBox="1"/>
          <p:nvPr/>
        </p:nvSpPr>
        <p:spPr>
          <a:xfrm>
            <a:off x="-42203" y="1744392"/>
            <a:ext cx="239151" cy="461665"/>
          </a:xfrm>
          <a:prstGeom prst="rect">
            <a:avLst/>
          </a:prstGeom>
          <a:noFill/>
        </p:spPr>
        <p:txBody>
          <a:bodyPr wrap="square" rtlCol="0">
            <a:spAutoFit/>
          </a:bodyPr>
          <a:lstStyle/>
          <a:p>
            <a:r>
              <a:rPr lang="pt-BR" b="1" dirty="0">
                <a:solidFill>
                  <a:schemeClr val="accent6">
                    <a:lumMod val="75000"/>
                  </a:schemeClr>
                </a:solidFill>
              </a:rPr>
              <a:t>F</a:t>
            </a:r>
          </a:p>
        </p:txBody>
      </p:sp>
      <p:sp>
        <p:nvSpPr>
          <p:cNvPr id="5" name="CaixaDeTexto 4">
            <a:extLst>
              <a:ext uri="{FF2B5EF4-FFF2-40B4-BE49-F238E27FC236}">
                <a16:creationId xmlns:a16="http://schemas.microsoft.com/office/drawing/2014/main" id="{BF12731F-654A-439C-BE7E-01845603F5CC}"/>
              </a:ext>
            </a:extLst>
          </p:cNvPr>
          <p:cNvSpPr txBox="1"/>
          <p:nvPr/>
        </p:nvSpPr>
        <p:spPr>
          <a:xfrm>
            <a:off x="-30481" y="2543909"/>
            <a:ext cx="239151" cy="461665"/>
          </a:xfrm>
          <a:prstGeom prst="rect">
            <a:avLst/>
          </a:prstGeom>
          <a:noFill/>
        </p:spPr>
        <p:txBody>
          <a:bodyPr wrap="square" rtlCol="0">
            <a:spAutoFit/>
          </a:bodyPr>
          <a:lstStyle/>
          <a:p>
            <a:r>
              <a:rPr lang="pt-BR" b="1" dirty="0">
                <a:solidFill>
                  <a:schemeClr val="accent6">
                    <a:lumMod val="75000"/>
                  </a:schemeClr>
                </a:solidFill>
              </a:rPr>
              <a:t>F</a:t>
            </a:r>
          </a:p>
        </p:txBody>
      </p:sp>
      <p:sp>
        <p:nvSpPr>
          <p:cNvPr id="6" name="CaixaDeTexto 5">
            <a:extLst>
              <a:ext uri="{FF2B5EF4-FFF2-40B4-BE49-F238E27FC236}">
                <a16:creationId xmlns:a16="http://schemas.microsoft.com/office/drawing/2014/main" id="{F005A850-F989-419F-A202-8C6D384C494B}"/>
              </a:ext>
            </a:extLst>
          </p:cNvPr>
          <p:cNvSpPr txBox="1"/>
          <p:nvPr/>
        </p:nvSpPr>
        <p:spPr>
          <a:xfrm>
            <a:off x="-32825" y="2935458"/>
            <a:ext cx="239151" cy="461665"/>
          </a:xfrm>
          <a:prstGeom prst="rect">
            <a:avLst/>
          </a:prstGeom>
          <a:noFill/>
        </p:spPr>
        <p:txBody>
          <a:bodyPr wrap="square" rtlCol="0">
            <a:spAutoFit/>
          </a:bodyPr>
          <a:lstStyle/>
          <a:p>
            <a:r>
              <a:rPr lang="pt-BR" b="1" dirty="0">
                <a:solidFill>
                  <a:schemeClr val="accent6">
                    <a:lumMod val="75000"/>
                  </a:schemeClr>
                </a:solidFill>
              </a:rPr>
              <a:t>F</a:t>
            </a:r>
          </a:p>
        </p:txBody>
      </p:sp>
      <p:sp>
        <p:nvSpPr>
          <p:cNvPr id="7" name="CaixaDeTexto 6">
            <a:extLst>
              <a:ext uri="{FF2B5EF4-FFF2-40B4-BE49-F238E27FC236}">
                <a16:creationId xmlns:a16="http://schemas.microsoft.com/office/drawing/2014/main" id="{752A07AC-F002-4296-8084-AAF983692A4E}"/>
              </a:ext>
            </a:extLst>
          </p:cNvPr>
          <p:cNvSpPr txBox="1"/>
          <p:nvPr/>
        </p:nvSpPr>
        <p:spPr>
          <a:xfrm>
            <a:off x="6639954" y="2180492"/>
            <a:ext cx="3052686" cy="461665"/>
          </a:xfrm>
          <a:prstGeom prst="rect">
            <a:avLst/>
          </a:prstGeom>
          <a:noFill/>
        </p:spPr>
        <p:txBody>
          <a:bodyPr wrap="square" rtlCol="0">
            <a:spAutoFit/>
          </a:bodyPr>
          <a:lstStyle/>
          <a:p>
            <a:r>
              <a:rPr lang="pt-BR" b="1" dirty="0">
                <a:solidFill>
                  <a:schemeClr val="accent6">
                    <a:lumMod val="75000"/>
                  </a:schemeClr>
                </a:solidFill>
              </a:rPr>
              <a:t>Manobras fiscais não</a:t>
            </a:r>
          </a:p>
        </p:txBody>
      </p:sp>
      <p:sp>
        <p:nvSpPr>
          <p:cNvPr id="8" name="CaixaDeTexto 7">
            <a:extLst>
              <a:ext uri="{FF2B5EF4-FFF2-40B4-BE49-F238E27FC236}">
                <a16:creationId xmlns:a16="http://schemas.microsoft.com/office/drawing/2014/main" id="{52773CB8-0204-4269-A7FA-AB163EBE7242}"/>
              </a:ext>
            </a:extLst>
          </p:cNvPr>
          <p:cNvSpPr txBox="1"/>
          <p:nvPr/>
        </p:nvSpPr>
        <p:spPr>
          <a:xfrm>
            <a:off x="10900119" y="2572043"/>
            <a:ext cx="1507584" cy="430887"/>
          </a:xfrm>
          <a:prstGeom prst="rect">
            <a:avLst/>
          </a:prstGeom>
          <a:noFill/>
        </p:spPr>
        <p:txBody>
          <a:bodyPr wrap="square" rtlCol="0">
            <a:spAutoFit/>
          </a:bodyPr>
          <a:lstStyle/>
          <a:p>
            <a:r>
              <a:rPr lang="pt-BR" sz="2200" b="1" dirty="0">
                <a:solidFill>
                  <a:schemeClr val="accent6">
                    <a:lumMod val="75000"/>
                  </a:schemeClr>
                </a:solidFill>
              </a:rPr>
              <a:t>BB - 1986</a:t>
            </a:r>
          </a:p>
        </p:txBody>
      </p:sp>
      <p:sp>
        <p:nvSpPr>
          <p:cNvPr id="9" name="CaixaDeTexto 8">
            <a:extLst>
              <a:ext uri="{FF2B5EF4-FFF2-40B4-BE49-F238E27FC236}">
                <a16:creationId xmlns:a16="http://schemas.microsoft.com/office/drawing/2014/main" id="{16CEA67D-F337-4141-8827-5C6E3693EAFC}"/>
              </a:ext>
            </a:extLst>
          </p:cNvPr>
          <p:cNvSpPr txBox="1"/>
          <p:nvPr/>
        </p:nvSpPr>
        <p:spPr>
          <a:xfrm>
            <a:off x="6961167" y="3767800"/>
            <a:ext cx="5122980" cy="461665"/>
          </a:xfrm>
          <a:prstGeom prst="rect">
            <a:avLst/>
          </a:prstGeom>
          <a:noFill/>
        </p:spPr>
        <p:txBody>
          <a:bodyPr wrap="square" rtlCol="0">
            <a:spAutoFit/>
          </a:bodyPr>
          <a:lstStyle/>
          <a:p>
            <a:r>
              <a:rPr lang="pt-BR" b="1" dirty="0">
                <a:solidFill>
                  <a:schemeClr val="accent6">
                    <a:lumMod val="75000"/>
                  </a:schemeClr>
                </a:solidFill>
              </a:rPr>
              <a:t>Hoje temos muito mais transparência</a:t>
            </a:r>
          </a:p>
        </p:txBody>
      </p:sp>
    </p:spTree>
    <p:extLst>
      <p:ext uri="{BB962C8B-B14F-4D97-AF65-F5344CB8AC3E}">
        <p14:creationId xmlns:p14="http://schemas.microsoft.com/office/powerpoint/2010/main" val="27833752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5" grpId="0"/>
      <p:bldP spid="6" grpId="0"/>
      <p:bldP spid="7" grpId="0"/>
      <p:bldP spid="8" grpId="0"/>
      <p:bldP spid="9"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1CC409D0-6302-4BDA-8288-5466EF61DE6C}"/>
              </a:ext>
            </a:extLst>
          </p:cNvPr>
          <p:cNvSpPr/>
          <p:nvPr/>
        </p:nvSpPr>
        <p:spPr bwMode="auto">
          <a:xfrm>
            <a:off x="126610" y="4614197"/>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655E6855-124D-45C0-BA03-5D8C0B8A5FED}"/>
              </a:ext>
            </a:extLst>
          </p:cNvPr>
          <p:cNvSpPr>
            <a:spLocks noGrp="1" noChangeArrowheads="1"/>
          </p:cNvSpPr>
          <p:nvPr>
            <p:ph idx="1"/>
          </p:nvPr>
        </p:nvSpPr>
        <p:spPr bwMode="auto">
          <a:xfrm>
            <a:off x="389239" y="189462"/>
            <a:ext cx="11526096" cy="6093976"/>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30) </a:t>
            </a:r>
            <a:r>
              <a:rPr lang="pt-BR" altLang="pt-BR" sz="2600" b="1" dirty="0">
                <a:solidFill>
                  <a:srgbClr val="333333"/>
                </a:solidFill>
                <a:latin typeface="inherit"/>
              </a:rPr>
              <a:t>FGV - Analista de Gestão (COMPESA)/Economista/2014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Em relação aos motivos do processo de privatização, iniciado no início dos anos 80, assinale </a:t>
            </a:r>
            <a:r>
              <a:rPr kumimoji="0" lang="pt-BR" altLang="pt-BR" sz="2600" b="1" i="0" u="none" strike="noStrike" cap="none" normalizeH="0" baseline="0" dirty="0">
                <a:ln>
                  <a:noFill/>
                </a:ln>
                <a:solidFill>
                  <a:srgbClr val="333333"/>
                </a:solidFill>
                <a:effectLst/>
                <a:latin typeface="Arial" panose="020B0604020202020204" pitchFamily="34" charset="0"/>
              </a:rPr>
              <a:t>V</a:t>
            </a:r>
            <a:r>
              <a:rPr kumimoji="0" lang="pt-BR" altLang="pt-BR" sz="2600" b="0" i="0" u="none" strike="noStrike" cap="none" normalizeH="0" baseline="0" dirty="0">
                <a:ln>
                  <a:noFill/>
                </a:ln>
                <a:solidFill>
                  <a:srgbClr val="333333"/>
                </a:solidFill>
                <a:effectLst/>
                <a:latin typeface="Arial" panose="020B0604020202020204" pitchFamily="34" charset="0"/>
              </a:rPr>
              <a:t> para a afirmativa verdadeira e</a:t>
            </a:r>
            <a:r>
              <a:rPr kumimoji="0" lang="pt-BR" altLang="pt-BR" sz="2600" b="1" i="0" u="none" strike="noStrike" cap="none" normalizeH="0" baseline="0" dirty="0">
                <a:ln>
                  <a:noFill/>
                </a:ln>
                <a:solidFill>
                  <a:srgbClr val="333333"/>
                </a:solidFill>
                <a:effectLst/>
                <a:latin typeface="Arial" panose="020B0604020202020204" pitchFamily="34" charset="0"/>
              </a:rPr>
              <a:t> F</a:t>
            </a:r>
            <a:r>
              <a:rPr kumimoji="0" lang="pt-BR" altLang="pt-BR" sz="2600" b="0" i="0" u="none" strike="noStrike" cap="none" normalizeH="0" baseline="0" dirty="0">
                <a:ln>
                  <a:noFill/>
                </a:ln>
                <a:solidFill>
                  <a:srgbClr val="333333"/>
                </a:solidFill>
                <a:effectLst/>
                <a:latin typeface="Arial" panose="020B0604020202020204" pitchFamily="34" charset="0"/>
              </a:rPr>
              <a:t> para a falsa.</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 ) As empresas estatais apresentavam elevados déficits financeiros.</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  ) Estado não tinha capacidade para realizar a atualização tecnológica das empresas públicas, mesmo com um quadro tecnológico mundial estável.</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   ) A dívida estatal era elevada e a privatização era vista como uma saída para alavancar receitas.</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 afirmativas são, respectivamente,</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 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a:t>
            </a:r>
            <a:r>
              <a:rPr kumimoji="0" lang="pt-BR" altLang="pt-BR" sz="2600" b="0" i="0" u="none" strike="noStrike" cap="none" normalizeH="0" baseline="0" dirty="0">
                <a:ln>
                  <a:noFill/>
                </a:ln>
                <a:solidFill>
                  <a:schemeClr val="tx1"/>
                </a:solidFill>
                <a:effectLst/>
                <a:latin typeface="Arial" panose="020B0604020202020204" pitchFamily="34" charset="0"/>
              </a:rPr>
              <a:t>, </a:t>
            </a:r>
            <a:r>
              <a:rPr kumimoji="0" lang="pt-BR" altLang="pt-BR" sz="2600" b="1" i="0" u="none" strike="noStrike" cap="none" normalizeH="0" baseline="0" dirty="0">
                <a:ln>
                  <a:noFill/>
                </a:ln>
                <a:solidFill>
                  <a:schemeClr val="tx1"/>
                </a:solidFill>
                <a:effectLst/>
                <a:latin typeface="Arial" panose="020B0604020202020204" pitchFamily="34" charset="0"/>
              </a:rPr>
              <a:t>F </a:t>
            </a:r>
            <a:r>
              <a:rPr kumimoji="0" lang="pt-BR" altLang="pt-BR" sz="2600" b="0" i="0" u="none" strike="noStrike" cap="none" normalizeH="0" baseline="0" dirty="0">
                <a:ln>
                  <a:noFill/>
                </a:ln>
                <a:solidFill>
                  <a:schemeClr val="tx1"/>
                </a:solidFill>
                <a:effectLst/>
                <a:latin typeface="Arial" panose="020B0604020202020204" pitchFamily="34" charset="0"/>
              </a:rPr>
              <a:t>e </a:t>
            </a:r>
            <a:r>
              <a:rPr kumimoji="0" lang="pt-BR" altLang="pt-BR" sz="2600" b="1" i="0" u="none" strike="noStrike" cap="none" normalizeH="0" baseline="0" dirty="0">
                <a:ln>
                  <a:noFill/>
                </a:ln>
                <a:solidFill>
                  <a:schemeClr val="tx1"/>
                </a:solidFill>
                <a:effectLst/>
                <a:latin typeface="Arial" panose="020B0604020202020204" pitchFamily="34" charset="0"/>
              </a:rPr>
              <a:t>V</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6B7A1079-6A75-4D0E-9EC2-6A33891E1417}"/>
              </a:ext>
            </a:extLst>
          </p:cNvPr>
          <p:cNvSpPr txBox="1"/>
          <p:nvPr/>
        </p:nvSpPr>
        <p:spPr>
          <a:xfrm>
            <a:off x="2461846" y="3981157"/>
            <a:ext cx="9434732" cy="1938992"/>
          </a:xfrm>
          <a:prstGeom prst="rect">
            <a:avLst/>
          </a:prstGeom>
          <a:noFill/>
          <a:ln>
            <a:solidFill>
              <a:schemeClr val="accent6">
                <a:lumMod val="75000"/>
              </a:schemeClr>
            </a:solidFill>
          </a:ln>
        </p:spPr>
        <p:txBody>
          <a:bodyPr wrap="square" rtlCol="0">
            <a:spAutoFit/>
          </a:bodyPr>
          <a:lstStyle/>
          <a:p>
            <a:pPr marL="342900" indent="-342900">
              <a:buFont typeface="Wingdings" panose="05000000000000000000" pitchFamily="2" charset="2"/>
              <a:buChar char="§"/>
            </a:pPr>
            <a:r>
              <a:rPr lang="pt-BR" b="1" dirty="0">
                <a:solidFill>
                  <a:schemeClr val="accent6">
                    <a:lumMod val="75000"/>
                  </a:schemeClr>
                </a:solidFill>
                <a:latin typeface="+mn-lt"/>
              </a:rPr>
              <a:t>A questão é esquizofrênica.</a:t>
            </a:r>
          </a:p>
          <a:p>
            <a:pPr marL="342900" indent="-342900">
              <a:buFont typeface="Wingdings" panose="05000000000000000000" pitchFamily="2" charset="2"/>
              <a:buChar char="§"/>
            </a:pPr>
            <a:r>
              <a:rPr lang="pt-BR" dirty="0">
                <a:solidFill>
                  <a:schemeClr val="accent6">
                    <a:lumMod val="75000"/>
                  </a:schemeClr>
                </a:solidFill>
                <a:latin typeface="+mn-lt"/>
              </a:rPr>
              <a:t>O processo de privatização se inicia no início da década de 1990.</a:t>
            </a:r>
          </a:p>
          <a:p>
            <a:pPr marL="342900" indent="-342900">
              <a:buFont typeface="Wingdings" panose="05000000000000000000" pitchFamily="2" charset="2"/>
              <a:buChar char="§"/>
            </a:pPr>
            <a:r>
              <a:rPr lang="pt-BR" dirty="0">
                <a:solidFill>
                  <a:schemeClr val="accent6">
                    <a:lumMod val="75000"/>
                  </a:schemeClr>
                </a:solidFill>
                <a:latin typeface="+mn-lt"/>
              </a:rPr>
              <a:t>As empresas (várias) eram deficitárias.</a:t>
            </a:r>
          </a:p>
          <a:p>
            <a:pPr marL="342900" indent="-342900">
              <a:buFont typeface="Wingdings" panose="05000000000000000000" pitchFamily="2" charset="2"/>
              <a:buChar char="§"/>
            </a:pPr>
            <a:r>
              <a:rPr lang="pt-BR" dirty="0">
                <a:solidFill>
                  <a:schemeClr val="accent6">
                    <a:lumMod val="75000"/>
                  </a:schemeClr>
                </a:solidFill>
                <a:latin typeface="+mn-lt"/>
              </a:rPr>
              <a:t>O quadro tecnológico não era estável.</a:t>
            </a:r>
          </a:p>
          <a:p>
            <a:pPr marL="342900" indent="-342900">
              <a:buFont typeface="Wingdings" panose="05000000000000000000" pitchFamily="2" charset="2"/>
              <a:buChar char="§"/>
            </a:pPr>
            <a:r>
              <a:rPr lang="pt-BR" dirty="0">
                <a:solidFill>
                  <a:schemeClr val="accent6">
                    <a:lumMod val="75000"/>
                  </a:schemeClr>
                </a:solidFill>
                <a:latin typeface="+mn-lt"/>
              </a:rPr>
              <a:t>As receitas das privatizações não eram o aspecto mais relevante.</a:t>
            </a:r>
          </a:p>
        </p:txBody>
      </p:sp>
      <p:sp>
        <p:nvSpPr>
          <p:cNvPr id="5" name="CaixaDeTexto 4">
            <a:extLst>
              <a:ext uri="{FF2B5EF4-FFF2-40B4-BE49-F238E27FC236}">
                <a16:creationId xmlns:a16="http://schemas.microsoft.com/office/drawing/2014/main" id="{18D51FEB-A378-4409-9161-2C5C55F4E2D7}"/>
              </a:ext>
            </a:extLst>
          </p:cNvPr>
          <p:cNvSpPr txBox="1"/>
          <p:nvPr/>
        </p:nvSpPr>
        <p:spPr>
          <a:xfrm>
            <a:off x="295423" y="2644726"/>
            <a:ext cx="253218" cy="461665"/>
          </a:xfrm>
          <a:prstGeom prst="rect">
            <a:avLst/>
          </a:prstGeom>
          <a:noFill/>
        </p:spPr>
        <p:txBody>
          <a:bodyPr wrap="square" rtlCol="0">
            <a:spAutoFit/>
          </a:bodyPr>
          <a:lstStyle/>
          <a:p>
            <a:r>
              <a:rPr lang="pt-BR" b="1" dirty="0">
                <a:solidFill>
                  <a:schemeClr val="accent6">
                    <a:lumMod val="75000"/>
                  </a:schemeClr>
                </a:solidFill>
              </a:rPr>
              <a:t>V</a:t>
            </a:r>
          </a:p>
        </p:txBody>
      </p:sp>
      <p:sp>
        <p:nvSpPr>
          <p:cNvPr id="6" name="CaixaDeTexto 5">
            <a:extLst>
              <a:ext uri="{FF2B5EF4-FFF2-40B4-BE49-F238E27FC236}">
                <a16:creationId xmlns:a16="http://schemas.microsoft.com/office/drawing/2014/main" id="{E67D8DA6-4283-43D3-9A13-9AD5224D823C}"/>
              </a:ext>
            </a:extLst>
          </p:cNvPr>
          <p:cNvSpPr txBox="1"/>
          <p:nvPr/>
        </p:nvSpPr>
        <p:spPr>
          <a:xfrm>
            <a:off x="335281" y="1840525"/>
            <a:ext cx="253218" cy="461665"/>
          </a:xfrm>
          <a:prstGeom prst="rect">
            <a:avLst/>
          </a:prstGeom>
          <a:noFill/>
        </p:spPr>
        <p:txBody>
          <a:bodyPr wrap="square" rtlCol="0">
            <a:spAutoFit/>
          </a:bodyPr>
          <a:lstStyle/>
          <a:p>
            <a:r>
              <a:rPr lang="pt-BR" b="1" dirty="0">
                <a:solidFill>
                  <a:schemeClr val="accent6">
                    <a:lumMod val="75000"/>
                  </a:schemeClr>
                </a:solidFill>
              </a:rPr>
              <a:t>F</a:t>
            </a:r>
          </a:p>
        </p:txBody>
      </p:sp>
      <p:sp>
        <p:nvSpPr>
          <p:cNvPr id="7" name="CaixaDeTexto 6">
            <a:extLst>
              <a:ext uri="{FF2B5EF4-FFF2-40B4-BE49-F238E27FC236}">
                <a16:creationId xmlns:a16="http://schemas.microsoft.com/office/drawing/2014/main" id="{6D2D2E2B-97D6-4BCF-930C-8EE1E0EDD843}"/>
              </a:ext>
            </a:extLst>
          </p:cNvPr>
          <p:cNvSpPr txBox="1"/>
          <p:nvPr/>
        </p:nvSpPr>
        <p:spPr>
          <a:xfrm>
            <a:off x="307143" y="1446628"/>
            <a:ext cx="253218" cy="461665"/>
          </a:xfrm>
          <a:prstGeom prst="rect">
            <a:avLst/>
          </a:prstGeom>
          <a:noFill/>
        </p:spPr>
        <p:txBody>
          <a:bodyPr wrap="square" rtlCol="0">
            <a:spAutoFit/>
          </a:bodyPr>
          <a:lstStyle/>
          <a:p>
            <a:r>
              <a:rPr lang="pt-BR" b="1" dirty="0">
                <a:solidFill>
                  <a:schemeClr val="accent6">
                    <a:lumMod val="75000"/>
                  </a:schemeClr>
                </a:solidFill>
              </a:rPr>
              <a:t>V</a:t>
            </a:r>
          </a:p>
        </p:txBody>
      </p:sp>
    </p:spTree>
    <p:extLst>
      <p:ext uri="{BB962C8B-B14F-4D97-AF65-F5344CB8AC3E}">
        <p14:creationId xmlns:p14="http://schemas.microsoft.com/office/powerpoint/2010/main" val="125257478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P spid="7"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1771D55E-A2AA-4C42-B964-8B46C12D45B7}"/>
              </a:ext>
            </a:extLst>
          </p:cNvPr>
          <p:cNvSpPr/>
          <p:nvPr/>
        </p:nvSpPr>
        <p:spPr bwMode="auto">
          <a:xfrm>
            <a:off x="98474" y="5036225"/>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6D37252A-13D4-44C2-8BAA-6114BA49E91D}"/>
              </a:ext>
            </a:extLst>
          </p:cNvPr>
          <p:cNvSpPr>
            <a:spLocks noGrp="1" noChangeArrowheads="1"/>
          </p:cNvSpPr>
          <p:nvPr>
            <p:ph idx="1"/>
          </p:nvPr>
        </p:nvSpPr>
        <p:spPr bwMode="auto">
          <a:xfrm>
            <a:off x="347036" y="220699"/>
            <a:ext cx="11582367" cy="5693866"/>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31) </a:t>
            </a:r>
            <a:r>
              <a:rPr lang="pt-BR" altLang="pt-BR" sz="2600" b="1" dirty="0">
                <a:solidFill>
                  <a:srgbClr val="333333"/>
                </a:solidFill>
                <a:latin typeface="inherit"/>
              </a:rPr>
              <a:t>FGV - Economista (SUDENE)/2013</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Em relação às razões relacionadas para a privatização das empresas estatais na década de 1990, assinale V para a afirmativa verdadeira e F para a falsa.</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 A baixa qualidade dos serviços prestados.</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 O déficit financeiro dessas empresas.</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 A alteração no quadro tecnológico internacional.</a:t>
            </a:r>
          </a:p>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As afirmativas são, respectivamente,</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F, V </a:t>
            </a:r>
            <a:r>
              <a:rPr kumimoji="0" lang="pt-BR" altLang="pt-BR" sz="2600" b="0" i="0" u="none" strike="noStrike" cap="none" normalizeH="0" baseline="0" dirty="0">
                <a:ln>
                  <a:noFill/>
                </a:ln>
                <a:solidFill>
                  <a:schemeClr val="tx1"/>
                </a:solidFill>
                <a:effectLst/>
                <a:latin typeface="Arial" panose="020B0604020202020204" pitchFamily="34" charset="0"/>
              </a:rPr>
              <a:t>e</a:t>
            </a:r>
            <a:r>
              <a:rPr kumimoji="0" lang="pt-BR" altLang="pt-BR" sz="2600" b="1" i="0" u="none" strike="noStrike" cap="none" normalizeH="0" baseline="0" dirty="0">
                <a:ln>
                  <a:noFill/>
                </a:ln>
                <a:solidFill>
                  <a:schemeClr val="tx1"/>
                </a:solidFill>
                <a:effectLst/>
                <a:latin typeface="Arial" panose="020B0604020202020204" pitchFamily="34" charset="0"/>
              </a:rPr>
              <a:t> F.</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 F </a:t>
            </a:r>
            <a:r>
              <a:rPr kumimoji="0" lang="pt-BR" altLang="pt-BR" sz="2600" b="0" i="0" u="none" strike="noStrike" cap="none" normalizeH="0" baseline="0" dirty="0">
                <a:ln>
                  <a:noFill/>
                </a:ln>
                <a:solidFill>
                  <a:schemeClr val="tx1"/>
                </a:solidFill>
                <a:effectLst/>
                <a:latin typeface="Arial" panose="020B0604020202020204" pitchFamily="34" charset="0"/>
              </a:rPr>
              <a:t>e</a:t>
            </a:r>
            <a:r>
              <a:rPr kumimoji="0" lang="pt-BR" altLang="pt-BR" sz="2600" b="1" i="0" u="none" strike="noStrike" cap="none" normalizeH="0" baseline="0" dirty="0">
                <a:ln>
                  <a:noFill/>
                </a:ln>
                <a:solidFill>
                  <a:schemeClr val="tx1"/>
                </a:solidFill>
                <a:effectLst/>
                <a:latin typeface="Arial" panose="020B0604020202020204" pitchFamily="34" charset="0"/>
              </a:rPr>
              <a:t> F.</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 F </a:t>
            </a:r>
            <a:r>
              <a:rPr kumimoji="0" lang="pt-BR" altLang="pt-BR" sz="2600" b="0" i="0" u="none" strike="noStrike" cap="none" normalizeH="0" baseline="0" dirty="0">
                <a:ln>
                  <a:noFill/>
                </a:ln>
                <a:solidFill>
                  <a:schemeClr val="tx1"/>
                </a:solidFill>
                <a:effectLst/>
                <a:latin typeface="Arial" panose="020B0604020202020204" pitchFamily="34" charset="0"/>
              </a:rPr>
              <a:t>e</a:t>
            </a:r>
            <a:r>
              <a:rPr kumimoji="0" lang="pt-BR" altLang="pt-BR" sz="2600" b="1" i="0" u="none" strike="noStrike" cap="none" normalizeH="0" baseline="0" dirty="0">
                <a:ln>
                  <a:noFill/>
                </a:ln>
                <a:solidFill>
                  <a:schemeClr val="tx1"/>
                </a:solidFill>
                <a:effectLst/>
                <a:latin typeface="Arial" panose="020B0604020202020204" pitchFamily="34" charset="0"/>
              </a:rPr>
              <a:t> V.</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 V </a:t>
            </a:r>
            <a:r>
              <a:rPr kumimoji="0" lang="pt-BR" altLang="pt-BR" sz="2600" b="0" i="0" u="none" strike="noStrike" cap="none" normalizeH="0" baseline="0" dirty="0">
                <a:ln>
                  <a:noFill/>
                </a:ln>
                <a:solidFill>
                  <a:schemeClr val="tx1"/>
                </a:solidFill>
                <a:effectLst/>
                <a:latin typeface="Arial" panose="020B0604020202020204" pitchFamily="34" charset="0"/>
              </a:rPr>
              <a:t>e</a:t>
            </a:r>
            <a:r>
              <a:rPr kumimoji="0" lang="pt-BR" altLang="pt-BR" sz="2600" b="1" i="0" u="none" strike="noStrike" cap="none" normalizeH="0" baseline="0" dirty="0">
                <a:ln>
                  <a:noFill/>
                </a:ln>
                <a:solidFill>
                  <a:schemeClr val="tx1"/>
                </a:solidFill>
                <a:effectLst/>
                <a:latin typeface="Arial" panose="020B0604020202020204" pitchFamily="34" charset="0"/>
              </a:rPr>
              <a:t> F.</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1" i="0" u="none" strike="noStrike" cap="none" normalizeH="0" baseline="0" dirty="0">
                <a:ln>
                  <a:noFill/>
                </a:ln>
                <a:solidFill>
                  <a:schemeClr val="tx1"/>
                </a:solidFill>
                <a:effectLst/>
                <a:latin typeface="Arial" panose="020B0604020202020204" pitchFamily="34" charset="0"/>
              </a:rPr>
              <a:t>V, V </a:t>
            </a:r>
            <a:r>
              <a:rPr kumimoji="0" lang="pt-BR" altLang="pt-BR" sz="2600" b="0" i="0" u="none" strike="noStrike" cap="none" normalizeH="0" baseline="0" dirty="0">
                <a:ln>
                  <a:noFill/>
                </a:ln>
                <a:solidFill>
                  <a:schemeClr val="tx1"/>
                </a:solidFill>
                <a:effectLst/>
                <a:latin typeface="Arial" panose="020B0604020202020204" pitchFamily="34" charset="0"/>
              </a:rPr>
              <a:t>e</a:t>
            </a:r>
            <a:r>
              <a:rPr kumimoji="0" lang="pt-BR" altLang="pt-BR" sz="2600" b="1" i="0" u="none" strike="noStrike" cap="none" normalizeH="0" baseline="0" dirty="0">
                <a:ln>
                  <a:noFill/>
                </a:ln>
                <a:solidFill>
                  <a:schemeClr val="tx1"/>
                </a:solidFill>
                <a:effectLst/>
                <a:latin typeface="Arial" panose="020B0604020202020204" pitchFamily="34" charset="0"/>
              </a:rPr>
              <a:t> V.</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37FE914B-D0C9-493A-8DAE-265279FB708F}"/>
              </a:ext>
            </a:extLst>
          </p:cNvPr>
          <p:cNvSpPr txBox="1"/>
          <p:nvPr/>
        </p:nvSpPr>
        <p:spPr>
          <a:xfrm>
            <a:off x="225084" y="2278969"/>
            <a:ext cx="407484" cy="461665"/>
          </a:xfrm>
          <a:prstGeom prst="rect">
            <a:avLst/>
          </a:prstGeom>
          <a:noFill/>
        </p:spPr>
        <p:txBody>
          <a:bodyPr wrap="none" rtlCol="0">
            <a:spAutoFit/>
          </a:bodyPr>
          <a:lstStyle/>
          <a:p>
            <a:r>
              <a:rPr lang="pt-BR" b="1" dirty="0">
                <a:solidFill>
                  <a:schemeClr val="accent6">
                    <a:lumMod val="75000"/>
                  </a:schemeClr>
                </a:solidFill>
              </a:rPr>
              <a:t>V</a:t>
            </a:r>
          </a:p>
        </p:txBody>
      </p:sp>
      <p:sp>
        <p:nvSpPr>
          <p:cNvPr id="5" name="CaixaDeTexto 4">
            <a:extLst>
              <a:ext uri="{FF2B5EF4-FFF2-40B4-BE49-F238E27FC236}">
                <a16:creationId xmlns:a16="http://schemas.microsoft.com/office/drawing/2014/main" id="{4ACA654A-FC3A-4308-BA04-DA66944397D0}"/>
              </a:ext>
            </a:extLst>
          </p:cNvPr>
          <p:cNvSpPr txBox="1"/>
          <p:nvPr/>
        </p:nvSpPr>
        <p:spPr>
          <a:xfrm>
            <a:off x="222738" y="1882729"/>
            <a:ext cx="407484" cy="461665"/>
          </a:xfrm>
          <a:prstGeom prst="rect">
            <a:avLst/>
          </a:prstGeom>
          <a:noFill/>
        </p:spPr>
        <p:txBody>
          <a:bodyPr wrap="none" rtlCol="0">
            <a:spAutoFit/>
          </a:bodyPr>
          <a:lstStyle/>
          <a:p>
            <a:r>
              <a:rPr lang="pt-BR" b="1" dirty="0">
                <a:solidFill>
                  <a:schemeClr val="accent6">
                    <a:lumMod val="75000"/>
                  </a:schemeClr>
                </a:solidFill>
              </a:rPr>
              <a:t>V</a:t>
            </a:r>
          </a:p>
        </p:txBody>
      </p:sp>
      <p:sp>
        <p:nvSpPr>
          <p:cNvPr id="6" name="CaixaDeTexto 5">
            <a:extLst>
              <a:ext uri="{FF2B5EF4-FFF2-40B4-BE49-F238E27FC236}">
                <a16:creationId xmlns:a16="http://schemas.microsoft.com/office/drawing/2014/main" id="{42321648-C75D-4267-B6E0-0FDEDDDBFBA6}"/>
              </a:ext>
            </a:extLst>
          </p:cNvPr>
          <p:cNvSpPr txBox="1"/>
          <p:nvPr/>
        </p:nvSpPr>
        <p:spPr>
          <a:xfrm>
            <a:off x="220394" y="1472418"/>
            <a:ext cx="407484" cy="461665"/>
          </a:xfrm>
          <a:prstGeom prst="rect">
            <a:avLst/>
          </a:prstGeom>
          <a:noFill/>
        </p:spPr>
        <p:txBody>
          <a:bodyPr wrap="none" rtlCol="0">
            <a:spAutoFit/>
          </a:bodyPr>
          <a:lstStyle/>
          <a:p>
            <a:r>
              <a:rPr lang="pt-BR" b="1" dirty="0">
                <a:solidFill>
                  <a:schemeClr val="accent6">
                    <a:lumMod val="75000"/>
                  </a:schemeClr>
                </a:solidFill>
              </a:rPr>
              <a:t>V</a:t>
            </a:r>
          </a:p>
        </p:txBody>
      </p:sp>
    </p:spTree>
    <p:extLst>
      <p:ext uri="{BB962C8B-B14F-4D97-AF65-F5344CB8AC3E}">
        <p14:creationId xmlns:p14="http://schemas.microsoft.com/office/powerpoint/2010/main" val="23017886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5" grpId="0"/>
      <p:bldP spid="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B669EBC4-5ACD-4856-80B9-1DD3D80C8BBA}"/>
              </a:ext>
            </a:extLst>
          </p:cNvPr>
          <p:cNvSpPr>
            <a:spLocks noGrp="1" noChangeArrowheads="1"/>
          </p:cNvSpPr>
          <p:nvPr>
            <p:ph idx="1"/>
          </p:nvPr>
        </p:nvSpPr>
        <p:spPr bwMode="auto">
          <a:xfrm>
            <a:off x="389237" y="116011"/>
            <a:ext cx="11497961" cy="6494085"/>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32) </a:t>
            </a:r>
            <a:r>
              <a:rPr lang="pt-BR" altLang="pt-BR" sz="2600" b="1" dirty="0">
                <a:solidFill>
                  <a:srgbClr val="333333"/>
                </a:solidFill>
                <a:latin typeface="inherit"/>
              </a:rPr>
              <a:t>FGV - Analista Legislativo (ALERO)/Economia/2018</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Relacione os regimes previdenciários listados a seguir à descrição correta de seu momento ou de suas perspectivas.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1.</a:t>
            </a:r>
            <a:r>
              <a:rPr kumimoji="0" lang="pt-BR" altLang="pt-BR" sz="2600" b="0" i="0" u="none" strike="noStrike" cap="none" normalizeH="0" baseline="0" dirty="0">
                <a:ln>
                  <a:noFill/>
                </a:ln>
                <a:solidFill>
                  <a:srgbClr val="333333"/>
                </a:solidFill>
                <a:effectLst/>
                <a:latin typeface="Arial" panose="020B0604020202020204" pitchFamily="34" charset="0"/>
              </a:rPr>
              <a:t> RGPS urbano</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2.</a:t>
            </a:r>
            <a:r>
              <a:rPr kumimoji="0" lang="pt-BR" altLang="pt-BR" sz="2600" b="0" i="0" u="none" strike="noStrike" cap="none" normalizeH="0" baseline="0" dirty="0">
                <a:ln>
                  <a:noFill/>
                </a:ln>
                <a:solidFill>
                  <a:srgbClr val="333333"/>
                </a:solidFill>
                <a:effectLst/>
                <a:latin typeface="Arial" panose="020B0604020202020204" pitchFamily="34" charset="0"/>
              </a:rPr>
              <a:t> RGPS rural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3.</a:t>
            </a:r>
            <a:r>
              <a:rPr kumimoji="0" lang="pt-BR" altLang="pt-BR" sz="2600" b="0" i="0" u="none" strike="noStrike" cap="none" normalizeH="0" baseline="0" dirty="0">
                <a:ln>
                  <a:noFill/>
                </a:ln>
                <a:solidFill>
                  <a:srgbClr val="333333"/>
                </a:solidFill>
                <a:effectLst/>
                <a:latin typeface="Arial" panose="020B0604020202020204" pitchFamily="34" charset="0"/>
              </a:rPr>
              <a:t> RPPS federal</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  )</a:t>
            </a:r>
            <a:r>
              <a:rPr kumimoji="0" lang="pt-BR" altLang="pt-BR" sz="2600" b="0" i="0" u="none" strike="noStrike" cap="none" normalizeH="0" baseline="0" dirty="0">
                <a:ln>
                  <a:noFill/>
                </a:ln>
                <a:solidFill>
                  <a:srgbClr val="333333"/>
                </a:solidFill>
                <a:effectLst/>
                <a:latin typeface="Arial" panose="020B0604020202020204" pitchFamily="34" charset="0"/>
              </a:rPr>
              <a:t> Apresenta elevado déficit, que tende a ser amenizado ao longo dos anos com a introdução do regime complementar, possibilitando migração dos contribuintes do regime antigo e sendo compulsório para os novos contribuintes.</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  )</a:t>
            </a:r>
            <a:r>
              <a:rPr kumimoji="0" lang="pt-BR" altLang="pt-BR" sz="2600" b="0" i="0" u="none" strike="noStrike" cap="none" normalizeH="0" baseline="0" dirty="0">
                <a:ln>
                  <a:noFill/>
                </a:ln>
                <a:solidFill>
                  <a:srgbClr val="333333"/>
                </a:solidFill>
                <a:effectLst/>
                <a:latin typeface="Arial" panose="020B0604020202020204" pitchFamily="34" charset="0"/>
              </a:rPr>
              <a:t> Permite a aposentadoria por idade, mesmo que não tenha contribuído ao longo do ciclo de trabalho.</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1" i="0" u="none" strike="noStrike" cap="none" normalizeH="0" baseline="0" dirty="0">
                <a:ln>
                  <a:noFill/>
                </a:ln>
                <a:solidFill>
                  <a:srgbClr val="333333"/>
                </a:solidFill>
                <a:effectLst/>
                <a:latin typeface="Arial" panose="020B0604020202020204" pitchFamily="34" charset="0"/>
              </a:rPr>
              <a:t>(  )</a:t>
            </a:r>
            <a:r>
              <a:rPr kumimoji="0" lang="pt-BR" altLang="pt-BR" sz="2600" b="0" i="0" u="none" strike="noStrike" cap="none" normalizeH="0" baseline="0" dirty="0">
                <a:ln>
                  <a:noFill/>
                </a:ln>
                <a:solidFill>
                  <a:srgbClr val="333333"/>
                </a:solidFill>
                <a:effectLst/>
                <a:latin typeface="Arial" panose="020B0604020202020204" pitchFamily="34" charset="0"/>
              </a:rPr>
              <a:t> Sofreu diversas reformas ao longo dos anos, como a introdução do fator previdenciário que limita o benefício para aposentadorias precoces.</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63C1BF3F-B577-4228-9D7D-63F93B89B3B4}"/>
              </a:ext>
            </a:extLst>
          </p:cNvPr>
          <p:cNvSpPr txBox="1"/>
          <p:nvPr/>
        </p:nvSpPr>
        <p:spPr>
          <a:xfrm>
            <a:off x="323556" y="2588457"/>
            <a:ext cx="338554" cy="461665"/>
          </a:xfrm>
          <a:prstGeom prst="rect">
            <a:avLst/>
          </a:prstGeom>
          <a:noFill/>
        </p:spPr>
        <p:txBody>
          <a:bodyPr wrap="none" rtlCol="0">
            <a:spAutoFit/>
          </a:bodyPr>
          <a:lstStyle/>
          <a:p>
            <a:r>
              <a:rPr lang="pt-BR" b="1" dirty="0">
                <a:solidFill>
                  <a:schemeClr val="accent6">
                    <a:lumMod val="75000"/>
                  </a:schemeClr>
                </a:solidFill>
              </a:rPr>
              <a:t>3</a:t>
            </a:r>
          </a:p>
        </p:txBody>
      </p:sp>
      <p:sp>
        <p:nvSpPr>
          <p:cNvPr id="5" name="CaixaDeTexto 4">
            <a:extLst>
              <a:ext uri="{FF2B5EF4-FFF2-40B4-BE49-F238E27FC236}">
                <a16:creationId xmlns:a16="http://schemas.microsoft.com/office/drawing/2014/main" id="{7C3740AA-E023-42E0-AC34-A6E5B2B82139}"/>
              </a:ext>
            </a:extLst>
          </p:cNvPr>
          <p:cNvSpPr txBox="1"/>
          <p:nvPr/>
        </p:nvSpPr>
        <p:spPr>
          <a:xfrm>
            <a:off x="321213" y="4147627"/>
            <a:ext cx="338554" cy="461665"/>
          </a:xfrm>
          <a:prstGeom prst="rect">
            <a:avLst/>
          </a:prstGeom>
          <a:noFill/>
        </p:spPr>
        <p:txBody>
          <a:bodyPr wrap="none" rtlCol="0">
            <a:spAutoFit/>
          </a:bodyPr>
          <a:lstStyle/>
          <a:p>
            <a:r>
              <a:rPr lang="pt-BR" b="1" dirty="0">
                <a:solidFill>
                  <a:schemeClr val="accent6">
                    <a:lumMod val="75000"/>
                  </a:schemeClr>
                </a:solidFill>
              </a:rPr>
              <a:t>2</a:t>
            </a:r>
          </a:p>
        </p:txBody>
      </p:sp>
      <p:sp>
        <p:nvSpPr>
          <p:cNvPr id="6" name="CaixaDeTexto 5">
            <a:extLst>
              <a:ext uri="{FF2B5EF4-FFF2-40B4-BE49-F238E27FC236}">
                <a16:creationId xmlns:a16="http://schemas.microsoft.com/office/drawing/2014/main" id="{E5B54E7C-3F79-4D47-A147-EEDAF7FC4CF8}"/>
              </a:ext>
            </a:extLst>
          </p:cNvPr>
          <p:cNvSpPr txBox="1"/>
          <p:nvPr/>
        </p:nvSpPr>
        <p:spPr>
          <a:xfrm>
            <a:off x="318869" y="4933073"/>
            <a:ext cx="338554" cy="461665"/>
          </a:xfrm>
          <a:prstGeom prst="rect">
            <a:avLst/>
          </a:prstGeom>
          <a:noFill/>
        </p:spPr>
        <p:txBody>
          <a:bodyPr wrap="none" rtlCol="0">
            <a:spAutoFit/>
          </a:bodyPr>
          <a:lstStyle/>
          <a:p>
            <a:r>
              <a:rPr lang="pt-BR" b="1" dirty="0">
                <a:solidFill>
                  <a:schemeClr val="accent6">
                    <a:lumMod val="75000"/>
                  </a:schemeClr>
                </a:solidFill>
              </a:rPr>
              <a:t>1</a:t>
            </a:r>
          </a:p>
        </p:txBody>
      </p:sp>
    </p:spTree>
    <p:extLst>
      <p:ext uri="{BB962C8B-B14F-4D97-AF65-F5344CB8AC3E}">
        <p14:creationId xmlns:p14="http://schemas.microsoft.com/office/powerpoint/2010/main" val="33666127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39DEF02A-7417-467C-BCFD-8B51BDA62BF9}"/>
              </a:ext>
            </a:extLst>
          </p:cNvPr>
          <p:cNvSpPr/>
          <p:nvPr/>
        </p:nvSpPr>
        <p:spPr bwMode="auto">
          <a:xfrm>
            <a:off x="140678" y="2405567"/>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9A10593E-2352-4984-8684-702FE85449B1}"/>
              </a:ext>
            </a:extLst>
          </p:cNvPr>
          <p:cNvSpPr>
            <a:spLocks noGrp="1" noChangeArrowheads="1"/>
          </p:cNvSpPr>
          <p:nvPr>
            <p:ph idx="1"/>
          </p:nvPr>
        </p:nvSpPr>
        <p:spPr bwMode="auto">
          <a:xfrm>
            <a:off x="417373" y="-42021"/>
            <a:ext cx="11497961" cy="3293209"/>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Assinale a opção que mostra a relação correta, segundo a ordem apresentada.</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1, 2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1, 3 e 2.</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2, 1 e 3.</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2, 3 e 1.</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3, 2 e 1.</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7987644"/>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F92E3F1-0118-4F3D-B0C6-041274CE9EC9}"/>
              </a:ext>
            </a:extLst>
          </p:cNvPr>
          <p:cNvSpPr>
            <a:spLocks noGrp="1"/>
          </p:cNvSpPr>
          <p:nvPr>
            <p:ph idx="1"/>
          </p:nvPr>
        </p:nvSpPr>
        <p:spPr>
          <a:xfrm>
            <a:off x="182880" y="514820"/>
            <a:ext cx="11687828" cy="4233862"/>
          </a:xfrm>
        </p:spPr>
        <p:txBody>
          <a:bodyPr/>
          <a:lstStyle/>
          <a:p>
            <a:pPr marL="0" lvl="1" algn="just">
              <a:lnSpc>
                <a:spcPct val="55000"/>
              </a:lnSpc>
              <a:buClrTx/>
              <a:buSzPct val="100000"/>
              <a:buFont typeface="Arial" panose="020B0604020202020204" pitchFamily="34" charset="0"/>
              <a:buChar char="•"/>
            </a:pPr>
            <a:endParaRPr lang="en-US" altLang="en-US" sz="3400" b="1" dirty="0">
              <a:solidFill>
                <a:schemeClr val="tx1"/>
              </a:solidFill>
              <a:latin typeface="Calibri" panose="020F0502020204030204" pitchFamily="34" charset="0"/>
              <a:cs typeface="Calibri" panose="020F0502020204030204" pitchFamily="34" charset="0"/>
            </a:endParaRPr>
          </a:p>
          <a:p>
            <a:pPr marL="0" lvl="1" algn="just">
              <a:lnSpc>
                <a:spcPct val="55000"/>
              </a:lnSpc>
              <a:buClrTx/>
              <a:buSzPct val="100000"/>
              <a:buFont typeface="Arial" panose="020B0604020202020204" pitchFamily="34" charset="0"/>
              <a:buChar char="•"/>
            </a:pPr>
            <a:r>
              <a:rPr lang="en-US" altLang="en-US" sz="3400" dirty="0" err="1">
                <a:solidFill>
                  <a:schemeClr val="tx1"/>
                </a:solidFill>
                <a:latin typeface="Calibri" panose="020F0502020204030204" pitchFamily="34" charset="0"/>
                <a:cs typeface="Calibri" panose="020F0502020204030204" pitchFamily="34" charset="0"/>
              </a:rPr>
              <a:t>Quando</a:t>
            </a:r>
            <a:r>
              <a:rPr lang="en-US" altLang="en-US" sz="3400" dirty="0">
                <a:solidFill>
                  <a:schemeClr val="tx1"/>
                </a:solidFill>
                <a:latin typeface="Calibri" panose="020F0502020204030204" pitchFamily="34" charset="0"/>
                <a:cs typeface="Calibri" panose="020F0502020204030204" pitchFamily="34" charset="0"/>
              </a:rPr>
              <a:t> o </a:t>
            </a:r>
            <a:r>
              <a:rPr lang="en-US" altLang="en-US" sz="3400" dirty="0" err="1">
                <a:solidFill>
                  <a:schemeClr val="tx1"/>
                </a:solidFill>
                <a:latin typeface="Calibri" panose="020F0502020204030204" pitchFamily="34" charset="0"/>
                <a:cs typeface="Calibri" panose="020F0502020204030204" pitchFamily="34" charset="0"/>
              </a:rPr>
              <a:t>governo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deverá</a:t>
            </a:r>
            <a:r>
              <a:rPr lang="en-US" altLang="en-US" sz="3400" dirty="0">
                <a:solidFill>
                  <a:schemeClr val="tx1"/>
                </a:solidFill>
                <a:latin typeface="Calibri" panose="020F0502020204030204" pitchFamily="34" charset="0"/>
                <a:cs typeface="Calibri" panose="020F0502020204030204" pitchFamily="34" charset="0"/>
              </a:rPr>
              <a:t> prover um  </a:t>
            </a:r>
            <a:r>
              <a:rPr lang="en-US" altLang="en-US" sz="3400" dirty="0" err="1">
                <a:solidFill>
                  <a:schemeClr val="tx1"/>
                </a:solidFill>
                <a:latin typeface="Calibri" panose="020F0502020204030204" pitchFamily="34" charset="0"/>
                <a:cs typeface="Calibri" panose="020F0502020204030204" pitchFamily="34" charset="0"/>
              </a:rPr>
              <a:t>bem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público</a:t>
            </a:r>
            <a:r>
              <a:rPr lang="en-US" altLang="en-US" sz="3400" dirty="0">
                <a:solidFill>
                  <a:schemeClr val="tx1"/>
                </a:solidFill>
                <a:latin typeface="Calibri" panose="020F0502020204030204" pitchFamily="34" charset="0"/>
                <a:cs typeface="Calibri" panose="020F0502020204030204" pitchFamily="34" charset="0"/>
              </a:rPr>
              <a:t> ?</a:t>
            </a:r>
          </a:p>
          <a:p>
            <a:pPr marL="1007176" lvl="3" algn="just">
              <a:spcBef>
                <a:spcPts val="0"/>
              </a:spcBef>
              <a:buClr>
                <a:schemeClr val="tx1"/>
              </a:buClr>
              <a:buSzPct val="101000"/>
              <a:buFont typeface="Arial" panose="020B0604020202020204" pitchFamily="34" charset="0"/>
              <a:buChar char="•"/>
            </a:pPr>
            <a:r>
              <a:rPr lang="en-US" altLang="en-US" sz="3000" dirty="0">
                <a:solidFill>
                  <a:schemeClr val="tx1"/>
                </a:solidFill>
                <a:latin typeface="Calibri" panose="020F0502020204030204" pitchFamily="34" charset="0"/>
                <a:cs typeface="Calibri" panose="020F0502020204030204" pitchFamily="34" charset="0"/>
              </a:rPr>
              <a:t>Como </a:t>
            </a:r>
            <a:r>
              <a:rPr lang="en-US" altLang="en-US" sz="3000" dirty="0" err="1">
                <a:solidFill>
                  <a:schemeClr val="tx1"/>
                </a:solidFill>
                <a:latin typeface="Calibri" panose="020F0502020204030204" pitchFamily="34" charset="0"/>
                <a:cs typeface="Calibri" panose="020F0502020204030204" pitchFamily="34" charset="0"/>
              </a:rPr>
              <a:t>ocorre</a:t>
            </a:r>
            <a:r>
              <a:rPr lang="en-US" altLang="en-US" sz="3000" dirty="0">
                <a:solidFill>
                  <a:schemeClr val="tx1"/>
                </a:solidFill>
                <a:latin typeface="Calibri" panose="020F0502020204030204" pitchFamily="34" charset="0"/>
                <a:cs typeface="Calibri" panose="020F0502020204030204" pitchFamily="34" charset="0"/>
              </a:rPr>
              <a:t> com outros bens, um </a:t>
            </a:r>
            <a:r>
              <a:rPr lang="en-US" altLang="en-US" sz="3000" dirty="0" err="1">
                <a:solidFill>
                  <a:schemeClr val="tx1"/>
                </a:solidFill>
                <a:latin typeface="Calibri" panose="020F0502020204030204" pitchFamily="34" charset="0"/>
                <a:cs typeface="Calibri" panose="020F0502020204030204" pitchFamily="34" charset="0"/>
              </a:rPr>
              <a:t>bem</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público</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deve</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ser</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ofertado</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quando</a:t>
            </a:r>
            <a:r>
              <a:rPr lang="en-US" altLang="en-US" sz="3000" dirty="0">
                <a:solidFill>
                  <a:schemeClr val="tx1"/>
                </a:solidFill>
                <a:latin typeface="Calibri" panose="020F0502020204030204" pitchFamily="34" charset="0"/>
                <a:cs typeface="Calibri" panose="020F0502020204030204" pitchFamily="34" charset="0"/>
              </a:rPr>
              <a:t> o </a:t>
            </a:r>
            <a:r>
              <a:rPr lang="en-US" altLang="en-US" sz="3000" b="1" dirty="0" err="1">
                <a:solidFill>
                  <a:schemeClr val="tx1"/>
                </a:solidFill>
                <a:latin typeface="Calibri" panose="020F0502020204030204" pitchFamily="34" charset="0"/>
                <a:cs typeface="Calibri" panose="020F0502020204030204" pitchFamily="34" charset="0"/>
              </a:rPr>
              <a:t>benefício</a:t>
            </a:r>
            <a:r>
              <a:rPr lang="en-US" altLang="en-US" sz="3000" b="1" dirty="0">
                <a:solidFill>
                  <a:schemeClr val="tx1"/>
                </a:solidFill>
                <a:latin typeface="Calibri" panose="020F0502020204030204" pitchFamily="34" charset="0"/>
                <a:cs typeface="Calibri" panose="020F0502020204030204" pitchFamily="34" charset="0"/>
              </a:rPr>
              <a:t> marginal </a:t>
            </a:r>
            <a:r>
              <a:rPr lang="en-US" altLang="en-US" sz="3000" dirty="0">
                <a:solidFill>
                  <a:schemeClr val="tx1"/>
                </a:solidFill>
                <a:latin typeface="Calibri" panose="020F0502020204030204" pitchFamily="34" charset="0"/>
                <a:cs typeface="Calibri" panose="020F0502020204030204" pitchFamily="34" charset="0"/>
              </a:rPr>
              <a:t>de </a:t>
            </a:r>
            <a:r>
              <a:rPr lang="en-US" altLang="en-US" sz="3000" dirty="0" err="1">
                <a:solidFill>
                  <a:schemeClr val="tx1"/>
                </a:solidFill>
                <a:latin typeface="Calibri" panose="020F0502020204030204" pitchFamily="34" charset="0"/>
                <a:cs typeface="Calibri" panose="020F0502020204030204" pitchFamily="34" charset="0"/>
              </a:rPr>
              <a:t>uma</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unidade</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adicional</a:t>
            </a:r>
            <a:r>
              <a:rPr lang="en-US" altLang="en-US" sz="3000" dirty="0">
                <a:solidFill>
                  <a:schemeClr val="tx1"/>
                </a:solidFill>
                <a:latin typeface="Calibri" panose="020F0502020204030204" pitchFamily="34" charset="0"/>
                <a:cs typeface="Calibri" panose="020F0502020204030204" pitchFamily="34" charset="0"/>
              </a:rPr>
              <a:t> é ao </a:t>
            </a:r>
            <a:r>
              <a:rPr lang="en-US" altLang="en-US" sz="3000" dirty="0" err="1">
                <a:solidFill>
                  <a:schemeClr val="tx1"/>
                </a:solidFill>
                <a:latin typeface="Calibri" panose="020F0502020204030204" pitchFamily="34" charset="0"/>
                <a:cs typeface="Calibri" panose="020F0502020204030204" pitchFamily="34" charset="0"/>
              </a:rPr>
              <a:t>menos</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tão</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grande</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quanto</a:t>
            </a:r>
            <a:r>
              <a:rPr lang="en-US" altLang="en-US" sz="3000" dirty="0">
                <a:solidFill>
                  <a:schemeClr val="tx1"/>
                </a:solidFill>
                <a:latin typeface="Calibri" panose="020F0502020204030204" pitchFamily="34" charset="0"/>
                <a:cs typeface="Calibri" panose="020F0502020204030204" pitchFamily="34" charset="0"/>
              </a:rPr>
              <a:t> o </a:t>
            </a:r>
            <a:r>
              <a:rPr lang="en-US" altLang="en-US" sz="3000" b="1" dirty="0" err="1">
                <a:solidFill>
                  <a:schemeClr val="tx1"/>
                </a:solidFill>
                <a:latin typeface="Calibri" panose="020F0502020204030204" pitchFamily="34" charset="0"/>
                <a:cs typeface="Calibri" panose="020F0502020204030204" pitchFamily="34" charset="0"/>
              </a:rPr>
              <a:t>custo</a:t>
            </a:r>
            <a:r>
              <a:rPr lang="en-US" altLang="en-US" sz="3000" b="1" dirty="0">
                <a:solidFill>
                  <a:schemeClr val="tx1"/>
                </a:solidFill>
                <a:latin typeface="Calibri" panose="020F0502020204030204" pitchFamily="34" charset="0"/>
                <a:cs typeface="Calibri" panose="020F0502020204030204" pitchFamily="34" charset="0"/>
              </a:rPr>
              <a:t> marginal </a:t>
            </a:r>
            <a:r>
              <a:rPr lang="en-US" altLang="en-US" sz="3000" dirty="0" err="1">
                <a:solidFill>
                  <a:schemeClr val="tx1"/>
                </a:solidFill>
                <a:latin typeface="Calibri" panose="020F0502020204030204" pitchFamily="34" charset="0"/>
                <a:cs typeface="Calibri" panose="020F0502020204030204" pitchFamily="34" charset="0"/>
              </a:rPr>
              <a:t>daquela</a:t>
            </a:r>
            <a:r>
              <a:rPr lang="en-US" altLang="en-US" sz="3000" dirty="0">
                <a:solidFill>
                  <a:schemeClr val="tx1"/>
                </a:solidFill>
                <a:latin typeface="Calibri" panose="020F0502020204030204" pitchFamily="34" charset="0"/>
                <a:cs typeface="Calibri" panose="020F0502020204030204" pitchFamily="34" charset="0"/>
              </a:rPr>
              <a:t> </a:t>
            </a:r>
            <a:r>
              <a:rPr lang="en-US" altLang="en-US" sz="3000" dirty="0" err="1">
                <a:solidFill>
                  <a:schemeClr val="tx1"/>
                </a:solidFill>
                <a:latin typeface="Calibri" panose="020F0502020204030204" pitchFamily="34" charset="0"/>
                <a:cs typeface="Calibri" panose="020F0502020204030204" pitchFamily="34" charset="0"/>
              </a:rPr>
              <a:t>unidade</a:t>
            </a:r>
            <a:r>
              <a:rPr lang="en-US" altLang="en-US" sz="3000" dirty="0">
                <a:solidFill>
                  <a:schemeClr val="tx1"/>
                </a:solidFill>
                <a:latin typeface="Calibri" panose="020F0502020204030204" pitchFamily="34" charset="0"/>
                <a:cs typeface="Calibri" panose="020F0502020204030204" pitchFamily="34" charset="0"/>
              </a:rPr>
              <a:t>.</a:t>
            </a:r>
          </a:p>
          <a:p>
            <a:pPr marL="1007176" lvl="3" algn="just">
              <a:spcBef>
                <a:spcPts val="0"/>
              </a:spcBef>
              <a:buClr>
                <a:schemeClr val="tx1"/>
              </a:buClr>
              <a:buSzPct val="101000"/>
              <a:buFont typeface="Arial" panose="020B0604020202020204" pitchFamily="34" charset="0"/>
              <a:buChar char="•"/>
            </a:pPr>
            <a:endParaRPr lang="en-US" altLang="en-US" sz="1200" dirty="0">
              <a:solidFill>
                <a:schemeClr val="tx1"/>
              </a:solidFill>
              <a:latin typeface="Calibri" panose="020F0502020204030204" pitchFamily="34" charset="0"/>
              <a:cs typeface="Calibri" panose="020F0502020204030204" pitchFamily="34" charset="0"/>
            </a:endParaRPr>
          </a:p>
          <a:p>
            <a:pPr marL="1007176" lvl="3" algn="just">
              <a:spcBef>
                <a:spcPts val="0"/>
              </a:spcBef>
              <a:buClr>
                <a:schemeClr val="tx1"/>
              </a:buClr>
              <a:buSzPct val="101000"/>
              <a:buFont typeface="Arial" panose="020B0604020202020204" pitchFamily="34" charset="0"/>
              <a:buChar char="•"/>
            </a:pPr>
            <a:r>
              <a:rPr lang="en-US" altLang="en-US" sz="3400" dirty="0">
                <a:solidFill>
                  <a:schemeClr val="tx1"/>
                </a:solidFill>
                <a:latin typeface="Calibri" panose="020F0502020204030204" pitchFamily="34" charset="0"/>
                <a:cs typeface="Calibri" panose="020F0502020204030204" pitchFamily="34" charset="0"/>
              </a:rPr>
              <a:t>A </a:t>
            </a:r>
            <a:r>
              <a:rPr lang="en-US" altLang="en-US" sz="3400" dirty="0" err="1">
                <a:solidFill>
                  <a:schemeClr val="tx1"/>
                </a:solidFill>
                <a:latin typeface="Calibri" panose="020F0502020204030204" pitchFamily="34" charset="0"/>
                <a:cs typeface="Calibri" panose="020F0502020204030204" pitchFamily="34" charset="0"/>
              </a:rPr>
              <a:t>análise</a:t>
            </a:r>
            <a:r>
              <a:rPr lang="en-US" altLang="en-US" sz="3400" dirty="0">
                <a:solidFill>
                  <a:schemeClr val="tx1"/>
                </a:solidFill>
                <a:latin typeface="Calibri" panose="020F0502020204030204" pitchFamily="34" charset="0"/>
                <a:cs typeface="Calibri" panose="020F0502020204030204" pitchFamily="34" charset="0"/>
              </a:rPr>
              <a:t> de </a:t>
            </a:r>
            <a:r>
              <a:rPr lang="en-US" altLang="en-US" sz="3400" dirty="0" err="1">
                <a:solidFill>
                  <a:schemeClr val="tx1"/>
                </a:solidFill>
                <a:latin typeface="Calibri" panose="020F0502020204030204" pitchFamily="34" charset="0"/>
                <a:cs typeface="Calibri" panose="020F0502020204030204" pitchFamily="34" charset="0"/>
              </a:rPr>
              <a:t>custo-benefício</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compara</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custos</a:t>
            </a:r>
            <a:r>
              <a:rPr lang="en-US" altLang="en-US" sz="3400" dirty="0">
                <a:solidFill>
                  <a:schemeClr val="tx1"/>
                </a:solidFill>
                <a:latin typeface="Calibri" panose="020F0502020204030204" pitchFamily="34" charset="0"/>
                <a:cs typeface="Calibri" panose="020F0502020204030204" pitchFamily="34" charset="0"/>
              </a:rPr>
              <a:t> e </a:t>
            </a:r>
            <a:r>
              <a:rPr lang="en-US" altLang="en-US" sz="3400" dirty="0" err="1">
                <a:solidFill>
                  <a:schemeClr val="tx1"/>
                </a:solidFill>
                <a:latin typeface="Calibri" panose="020F0502020204030204" pitchFamily="34" charset="0"/>
                <a:cs typeface="Calibri" panose="020F0502020204030204" pitchFamily="34" charset="0"/>
              </a:rPr>
              <a:t>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benefícios</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decorrentes</a:t>
            </a:r>
            <a:r>
              <a:rPr lang="en-US" altLang="en-US" sz="3400" dirty="0">
                <a:solidFill>
                  <a:schemeClr val="tx1"/>
                </a:solidFill>
                <a:latin typeface="Calibri" panose="020F0502020204030204" pitchFamily="34" charset="0"/>
                <a:cs typeface="Calibri" panose="020F0502020204030204" pitchFamily="34" charset="0"/>
              </a:rPr>
              <a:t> da </a:t>
            </a:r>
            <a:r>
              <a:rPr lang="en-US" altLang="en-US" sz="3400" dirty="0" err="1">
                <a:solidFill>
                  <a:schemeClr val="tx1"/>
                </a:solidFill>
                <a:latin typeface="Calibri" panose="020F0502020204030204" pitchFamily="34" charset="0"/>
                <a:cs typeface="Calibri" panose="020F0502020204030204" pitchFamily="34" charset="0"/>
              </a:rPr>
              <a:t>provisão</a:t>
            </a:r>
            <a:r>
              <a:rPr lang="en-US" altLang="en-US" sz="3400" dirty="0">
                <a:solidFill>
                  <a:schemeClr val="tx1"/>
                </a:solidFill>
                <a:latin typeface="Calibri" panose="020F0502020204030204" pitchFamily="34" charset="0"/>
                <a:cs typeface="Calibri" panose="020F0502020204030204" pitchFamily="34" charset="0"/>
              </a:rPr>
              <a:t> de um </a:t>
            </a:r>
            <a:r>
              <a:rPr lang="en-US" altLang="en-US" sz="3400" dirty="0" err="1">
                <a:solidFill>
                  <a:schemeClr val="tx1"/>
                </a:solidFill>
                <a:latin typeface="Calibri" panose="020F0502020204030204" pitchFamily="34" charset="0"/>
                <a:cs typeface="Calibri" panose="020F0502020204030204" pitchFamily="34" charset="0"/>
              </a:rPr>
              <a:t>bem</a:t>
            </a:r>
            <a:r>
              <a:rPr lang="en-US" altLang="en-US" sz="3400" dirty="0">
                <a:solidFill>
                  <a:schemeClr val="tx1"/>
                </a:solidFill>
                <a:latin typeface="Calibri" panose="020F0502020204030204" pitchFamily="34" charset="0"/>
                <a:cs typeface="Calibri" panose="020F0502020204030204" pitchFamily="34" charset="0"/>
              </a:rPr>
              <a:t> </a:t>
            </a:r>
            <a:r>
              <a:rPr lang="en-US" altLang="en-US" sz="3400" dirty="0" err="1">
                <a:solidFill>
                  <a:schemeClr val="tx1"/>
                </a:solidFill>
                <a:latin typeface="Calibri" panose="020F0502020204030204" pitchFamily="34" charset="0"/>
                <a:cs typeface="Calibri" panose="020F0502020204030204" pitchFamily="34" charset="0"/>
              </a:rPr>
              <a:t>público</a:t>
            </a:r>
            <a:r>
              <a:rPr lang="en-US" altLang="en-US" sz="3400" dirty="0">
                <a:solidFill>
                  <a:schemeClr val="tx1"/>
                </a:solidFill>
                <a:latin typeface="Calibri" panose="020F0502020204030204" pitchFamily="34" charset="0"/>
                <a:cs typeface="Calibri" panose="020F0502020204030204" pitchFamily="34" charset="0"/>
              </a:rPr>
              <a:t>, para a </a:t>
            </a:r>
            <a:r>
              <a:rPr lang="en-US" altLang="en-US" sz="3400" dirty="0" err="1">
                <a:solidFill>
                  <a:schemeClr val="tx1"/>
                </a:solidFill>
                <a:latin typeface="Calibri" panose="020F0502020204030204" pitchFamily="34" charset="0"/>
                <a:cs typeface="Calibri" panose="020F0502020204030204" pitchFamily="34" charset="0"/>
              </a:rPr>
              <a:t>sociedade</a:t>
            </a:r>
            <a:r>
              <a:rPr lang="en-US" altLang="en-US" sz="3400" dirty="0">
                <a:solidFill>
                  <a:schemeClr val="tx1"/>
                </a:solidFill>
                <a:latin typeface="Calibri" panose="020F0502020204030204" pitchFamily="34" charset="0"/>
                <a:cs typeface="Calibri" panose="020F0502020204030204" pitchFamily="34" charset="0"/>
              </a:rPr>
              <a:t>.</a:t>
            </a:r>
          </a:p>
          <a:p>
            <a:pPr marL="1428750" lvl="2" indent="-571500" algn="just">
              <a:buClr>
                <a:schemeClr val="tx1"/>
              </a:buClr>
              <a:buSzPct val="101000"/>
              <a:buFont typeface="Arial" panose="020B0604020202020204" pitchFamily="34" charset="0"/>
              <a:buChar char="•"/>
            </a:pPr>
            <a:r>
              <a:rPr lang="en-US" altLang="en-US" sz="3400" b="1" dirty="0" err="1">
                <a:solidFill>
                  <a:schemeClr val="tx1"/>
                </a:solidFill>
                <a:latin typeface="Calibri" panose="020F0502020204030204" pitchFamily="34" charset="0"/>
                <a:cs typeface="Calibri" panose="020F0502020204030204" pitchFamily="34" charset="0"/>
              </a:rPr>
              <a:t>Dificuldades</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b="1" dirty="0" err="1">
                <a:solidFill>
                  <a:schemeClr val="tx1"/>
                </a:solidFill>
                <a:latin typeface="Calibri" panose="020F0502020204030204" pitchFamily="34" charset="0"/>
                <a:cs typeface="Calibri" panose="020F0502020204030204" pitchFamily="34" charset="0"/>
              </a:rPr>
              <a:t>desta</a:t>
            </a:r>
            <a:r>
              <a:rPr lang="en-US" altLang="en-US" sz="3400" b="1" dirty="0">
                <a:solidFill>
                  <a:schemeClr val="tx1"/>
                </a:solidFill>
                <a:latin typeface="Calibri" panose="020F0502020204030204" pitchFamily="34" charset="0"/>
                <a:cs typeface="Calibri" panose="020F0502020204030204" pitchFamily="34" charset="0"/>
              </a:rPr>
              <a:t> </a:t>
            </a:r>
            <a:r>
              <a:rPr lang="en-US" altLang="en-US" sz="3400" b="1" dirty="0" err="1">
                <a:solidFill>
                  <a:schemeClr val="tx1"/>
                </a:solidFill>
                <a:latin typeface="Calibri" panose="020F0502020204030204" pitchFamily="34" charset="0"/>
                <a:cs typeface="Calibri" panose="020F0502020204030204" pitchFamily="34" charset="0"/>
              </a:rPr>
              <a:t>análise</a:t>
            </a:r>
            <a:r>
              <a:rPr lang="en-US" altLang="en-US" sz="3400" b="1" dirty="0">
                <a:solidFill>
                  <a:schemeClr val="tx1"/>
                </a:solidFill>
                <a:latin typeface="Calibri" panose="020F0502020204030204" pitchFamily="34" charset="0"/>
                <a:cs typeface="Calibri" panose="020F0502020204030204" pitchFamily="34" charset="0"/>
              </a:rPr>
              <a:t> !</a:t>
            </a:r>
          </a:p>
          <a:p>
            <a:pPr marL="1428750" lvl="2" indent="-571500" algn="just">
              <a:buClr>
                <a:schemeClr val="tx1"/>
              </a:buClr>
              <a:buSzPct val="101000"/>
              <a:buFont typeface="Arial" panose="020B0604020202020204" pitchFamily="34" charset="0"/>
              <a:buChar char="•"/>
            </a:pPr>
            <a:endParaRPr lang="en-US" altLang="en-US" sz="1200" b="1" dirty="0">
              <a:solidFill>
                <a:schemeClr val="tx1"/>
              </a:solidFill>
              <a:latin typeface="Calibri" panose="020F0502020204030204" pitchFamily="34" charset="0"/>
              <a:cs typeface="Calibri" panose="020F0502020204030204" pitchFamily="34" charset="0"/>
            </a:endParaRPr>
          </a:p>
          <a:p>
            <a:pPr lvl="1" algn="just">
              <a:spcBef>
                <a:spcPts val="0"/>
              </a:spcBef>
              <a:buClr>
                <a:schemeClr val="accent2">
                  <a:lumMod val="50000"/>
                </a:schemeClr>
              </a:buClr>
              <a:buSzPct val="101000"/>
              <a:buFont typeface="Arial" panose="020B0604020202020204" pitchFamily="34" charset="0"/>
              <a:buChar char="•"/>
            </a:pPr>
            <a:r>
              <a:rPr lang="en-US" altLang="en-US" sz="3400" b="1" dirty="0" err="1">
                <a:solidFill>
                  <a:schemeClr val="accent6">
                    <a:lumMod val="75000"/>
                  </a:schemeClr>
                </a:solidFill>
                <a:latin typeface="Calibri" panose="020F0502020204030204" pitchFamily="34" charset="0"/>
                <a:cs typeface="Calibri" panose="020F0502020204030204" pitchFamily="34" charset="0"/>
              </a:rPr>
              <a:t>Lembrar</a:t>
            </a:r>
            <a:r>
              <a:rPr lang="en-US" altLang="en-US" sz="3400" b="1" dirty="0">
                <a:solidFill>
                  <a:schemeClr val="accent6">
                    <a:lumMod val="75000"/>
                  </a:schemeClr>
                </a:solidFill>
                <a:latin typeface="Calibri" panose="020F0502020204030204" pitchFamily="34" charset="0"/>
                <a:cs typeface="Calibri" panose="020F0502020204030204" pitchFamily="34" charset="0"/>
              </a:rPr>
              <a:t> da </a:t>
            </a:r>
            <a:r>
              <a:rPr lang="en-US" altLang="en-US" sz="3400" b="1" dirty="0" err="1">
                <a:solidFill>
                  <a:schemeClr val="accent6">
                    <a:lumMod val="75000"/>
                  </a:schemeClr>
                </a:solidFill>
                <a:latin typeface="Calibri" panose="020F0502020204030204" pitchFamily="34" charset="0"/>
                <a:cs typeface="Calibri" panose="020F0502020204030204" pitchFamily="34" charset="0"/>
              </a:rPr>
              <a:t>questão</a:t>
            </a:r>
            <a:r>
              <a:rPr lang="en-US" altLang="en-US" sz="3400" b="1" dirty="0">
                <a:solidFill>
                  <a:schemeClr val="accent6">
                    <a:lumMod val="75000"/>
                  </a:schemeClr>
                </a:solidFill>
                <a:latin typeface="Calibri" panose="020F0502020204030204" pitchFamily="34" charset="0"/>
                <a:cs typeface="Calibri" panose="020F0502020204030204" pitchFamily="34" charset="0"/>
              </a:rPr>
              <a:t> do </a:t>
            </a:r>
            <a:r>
              <a:rPr lang="en-US" altLang="en-US" sz="3400" b="1" dirty="0" err="1">
                <a:solidFill>
                  <a:schemeClr val="accent6">
                    <a:lumMod val="75000"/>
                  </a:schemeClr>
                </a:solidFill>
                <a:latin typeface="Calibri" panose="020F0502020204030204" pitchFamily="34" charset="0"/>
                <a:cs typeface="Calibri" panose="020F0502020204030204" pitchFamily="34" charset="0"/>
              </a:rPr>
              <a:t>financiamento</a:t>
            </a:r>
            <a:r>
              <a:rPr lang="en-US" altLang="en-US" sz="3400" b="1" dirty="0">
                <a:solidFill>
                  <a:schemeClr val="accent6">
                    <a:lumMod val="75000"/>
                  </a:schemeClr>
                </a:solidFill>
                <a:latin typeface="Calibri" panose="020F0502020204030204" pitchFamily="34" charset="0"/>
                <a:cs typeface="Calibri" panose="020F0502020204030204" pitchFamily="34" charset="0"/>
              </a:rPr>
              <a:t> !</a:t>
            </a:r>
          </a:p>
          <a:p>
            <a:pPr marL="1428750" lvl="2" indent="-571500" algn="just">
              <a:spcBef>
                <a:spcPts val="0"/>
              </a:spcBef>
              <a:buClr>
                <a:schemeClr val="accent2">
                  <a:lumMod val="50000"/>
                </a:schemeClr>
              </a:buClr>
              <a:buSzPct val="101000"/>
              <a:buFont typeface="Arial" panose="020B0604020202020204" pitchFamily="34" charset="0"/>
              <a:buChar char="•"/>
            </a:pPr>
            <a:r>
              <a:rPr lang="en-US" altLang="en-US" sz="3400" b="1" dirty="0" err="1">
                <a:solidFill>
                  <a:schemeClr val="accent6">
                    <a:lumMod val="75000"/>
                  </a:schemeClr>
                </a:solidFill>
                <a:latin typeface="Calibri" panose="020F0502020204030204" pitchFamily="34" charset="0"/>
                <a:cs typeface="Calibri" panose="020F0502020204030204" pitchFamily="34" charset="0"/>
              </a:rPr>
              <a:t>Imposto</a:t>
            </a:r>
            <a:r>
              <a:rPr lang="en-US" altLang="en-US" sz="3400" b="1" dirty="0">
                <a:solidFill>
                  <a:schemeClr val="accent6">
                    <a:lumMod val="75000"/>
                  </a:schemeClr>
                </a:solidFill>
                <a:latin typeface="Calibri" panose="020F0502020204030204" pitchFamily="34" charset="0"/>
                <a:cs typeface="Calibri" panose="020F0502020204030204" pitchFamily="34" charset="0"/>
              </a:rPr>
              <a:t> de </a:t>
            </a:r>
            <a:r>
              <a:rPr lang="en-US" altLang="en-US" sz="3400" b="1" dirty="0" err="1">
                <a:solidFill>
                  <a:schemeClr val="accent6">
                    <a:lumMod val="75000"/>
                  </a:schemeClr>
                </a:solidFill>
                <a:latin typeface="Calibri" panose="020F0502020204030204" pitchFamily="34" charset="0"/>
                <a:cs typeface="Calibri" panose="020F0502020204030204" pitchFamily="34" charset="0"/>
              </a:rPr>
              <a:t>Lindhal</a:t>
            </a:r>
            <a:r>
              <a:rPr lang="en-US" altLang="en-US" sz="3400" b="1" dirty="0">
                <a:solidFill>
                  <a:schemeClr val="accent6">
                    <a:lumMod val="75000"/>
                  </a:schemeClr>
                </a:solidFill>
                <a:latin typeface="Calibri" panose="020F0502020204030204" pitchFamily="34" charset="0"/>
                <a:cs typeface="Calibri" panose="020F0502020204030204" pitchFamily="34" charset="0"/>
              </a:rPr>
              <a:t> e </a:t>
            </a:r>
            <a:r>
              <a:rPr lang="en-US" altLang="en-US" sz="3400" b="1" dirty="0" err="1">
                <a:solidFill>
                  <a:schemeClr val="accent6">
                    <a:lumMod val="75000"/>
                  </a:schemeClr>
                </a:solidFill>
                <a:latin typeface="Calibri" panose="020F0502020204030204" pitchFamily="34" charset="0"/>
                <a:cs typeface="Calibri" panose="020F0502020204030204" pitchFamily="34" charset="0"/>
              </a:rPr>
              <a:t>Imposto</a:t>
            </a:r>
            <a:r>
              <a:rPr lang="en-US" altLang="en-US" sz="3400" b="1" dirty="0">
                <a:solidFill>
                  <a:schemeClr val="accent6">
                    <a:lumMod val="75000"/>
                  </a:schemeClr>
                </a:solidFill>
                <a:latin typeface="Calibri" panose="020F0502020204030204" pitchFamily="34" charset="0"/>
                <a:cs typeface="Calibri" panose="020F0502020204030204" pitchFamily="34" charset="0"/>
              </a:rPr>
              <a:t> de Groves Clarke.</a:t>
            </a:r>
          </a:p>
        </p:txBody>
      </p:sp>
      <p:sp>
        <p:nvSpPr>
          <p:cNvPr id="5" name="Título 1">
            <a:extLst>
              <a:ext uri="{FF2B5EF4-FFF2-40B4-BE49-F238E27FC236}">
                <a16:creationId xmlns:a16="http://schemas.microsoft.com/office/drawing/2014/main" id="{802C7168-A94B-40F7-BA7A-06CF9BB939C0}"/>
              </a:ext>
            </a:extLst>
          </p:cNvPr>
          <p:cNvSpPr>
            <a:spLocks noGrp="1"/>
          </p:cNvSpPr>
          <p:nvPr>
            <p:ph type="title"/>
          </p:nvPr>
        </p:nvSpPr>
        <p:spPr>
          <a:xfrm>
            <a:off x="1826840" y="-495067"/>
            <a:ext cx="8229600" cy="1371600"/>
          </a:xfrm>
        </p:spPr>
        <p:txBody>
          <a:bodyPr/>
          <a:lstStyle/>
          <a:p>
            <a:pPr algn="ctr"/>
            <a:r>
              <a:rPr lang="pt-BR" altLang="en-US" sz="4800" b="1" dirty="0">
                <a:solidFill>
                  <a:schemeClr val="tx1"/>
                </a:solidFill>
                <a:latin typeface="Calibri" panose="020F0502020204030204" pitchFamily="34" charset="0"/>
                <a:cs typeface="Calibri" panose="020F0502020204030204" pitchFamily="34" charset="0"/>
              </a:rPr>
              <a:t>Bens Públicos</a:t>
            </a:r>
          </a:p>
        </p:txBody>
      </p:sp>
    </p:spTree>
    <p:extLst>
      <p:ext uri="{BB962C8B-B14F-4D97-AF65-F5344CB8AC3E}">
        <p14:creationId xmlns:p14="http://schemas.microsoft.com/office/powerpoint/2010/main" val="41875356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 calcmode="lin" valueType="num">
                                      <p:cBhvr additive="base">
                                        <p:cTn id="2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 calcmode="lin" valueType="num">
                                      <p:cBhvr additive="base">
                                        <p:cTn id="3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2795200-D14D-4246-9F3D-AC4FAE4C976B}"/>
              </a:ext>
            </a:extLst>
          </p:cNvPr>
          <p:cNvSpPr>
            <a:spLocks noGrp="1" noChangeArrowheads="1"/>
          </p:cNvSpPr>
          <p:nvPr>
            <p:ph idx="1"/>
          </p:nvPr>
        </p:nvSpPr>
        <p:spPr bwMode="auto">
          <a:xfrm>
            <a:off x="248556" y="-5858"/>
            <a:ext cx="11723048" cy="7694414"/>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33) </a:t>
            </a:r>
            <a:r>
              <a:rPr kumimoji="0" lang="pt-BR" altLang="pt-BR" sz="2600" b="1" i="0" u="none" strike="noStrike" cap="none" normalizeH="0" baseline="0" dirty="0">
                <a:ln>
                  <a:noFill/>
                </a:ln>
                <a:solidFill>
                  <a:schemeClr val="tx1"/>
                </a:solidFill>
                <a:effectLst/>
                <a:latin typeface="inherit"/>
              </a:rPr>
              <a:t> </a:t>
            </a:r>
            <a:r>
              <a:rPr lang="pt-BR" altLang="pt-BR" sz="2600" b="1" dirty="0">
                <a:solidFill>
                  <a:srgbClr val="333333"/>
                </a:solidFill>
                <a:latin typeface="inherit"/>
              </a:rPr>
              <a:t>FGV - Analista (DPE MT)/Economista/2015</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Em relação aos desafios da Previdência Social e suas perspectivas, no Brasil e no mundo, assinale </a:t>
            </a:r>
            <a:r>
              <a:rPr kumimoji="0" lang="pt-BR" altLang="pt-BR" sz="2600" b="1" i="0" u="none" strike="noStrike" cap="none" normalizeH="0" baseline="0" dirty="0">
                <a:ln>
                  <a:noFill/>
                </a:ln>
                <a:solidFill>
                  <a:srgbClr val="333333"/>
                </a:solidFill>
                <a:effectLst/>
                <a:latin typeface="Arial" panose="020B0604020202020204" pitchFamily="34" charset="0"/>
              </a:rPr>
              <a:t>V </a:t>
            </a:r>
            <a:r>
              <a:rPr kumimoji="0" lang="pt-BR" altLang="pt-BR" sz="2600" b="0" i="0" u="none" strike="noStrike" cap="none" normalizeH="0" baseline="0" dirty="0">
                <a:ln>
                  <a:noFill/>
                </a:ln>
                <a:solidFill>
                  <a:srgbClr val="333333"/>
                </a:solidFill>
                <a:effectLst/>
                <a:latin typeface="Arial" panose="020B0604020202020204" pitchFamily="34" charset="0"/>
              </a:rPr>
              <a:t>para a afirmativa verdadeira e</a:t>
            </a:r>
            <a:r>
              <a:rPr kumimoji="0" lang="pt-BR" altLang="pt-BR" sz="2600" b="1" i="0" u="none" strike="noStrike" cap="none" normalizeH="0" baseline="0" dirty="0">
                <a:ln>
                  <a:noFill/>
                </a:ln>
                <a:solidFill>
                  <a:srgbClr val="333333"/>
                </a:solidFill>
                <a:effectLst/>
                <a:latin typeface="Arial" panose="020B0604020202020204" pitchFamily="34" charset="0"/>
              </a:rPr>
              <a:t> F</a:t>
            </a:r>
            <a:r>
              <a:rPr kumimoji="0" lang="pt-BR" altLang="pt-BR" sz="2600" b="0" i="0" u="none" strike="noStrike" cap="none" normalizeH="0" baseline="0" dirty="0">
                <a:ln>
                  <a:noFill/>
                </a:ln>
                <a:solidFill>
                  <a:srgbClr val="333333"/>
                </a:solidFill>
                <a:effectLst/>
                <a:latin typeface="Arial" panose="020B0604020202020204" pitchFamily="34" charset="0"/>
              </a:rPr>
              <a:t> para a falsa.</a:t>
            </a: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  ) O Brasil apresenta um elevado déficit previdenciário, e a tendência é de piora, principalmente quando relacionamos a despesa previdenciária como proporção do PIB em relação à razão de dependência, esta sendo já elevada, quando comparada com outros países.</a:t>
            </a:r>
          </a:p>
          <a:p>
            <a:pPr marL="0" marR="0" lvl="0" indent="0" algn="just" defTabSz="914400" rtl="0" eaLnBrk="0" fontAlgn="base" latinLnBrk="0" hangingPunct="0">
              <a:lnSpc>
                <a:spcPct val="100000"/>
              </a:lnSpc>
              <a:spcBef>
                <a:spcPct val="0"/>
              </a:spcBef>
              <a:spcAft>
                <a:spcPct val="0"/>
              </a:spcAft>
              <a:buClrTx/>
              <a:buSzTx/>
              <a:buFontTx/>
              <a:buNone/>
              <a:tabLst/>
            </a:pPr>
            <a:endParaRPr lang="pt-BR" altLang="pt-BR" sz="14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 A mudança  demográfica no Brasil  atrelada  ao aumento da expectativa de vida, torna nossa população cada vez mais velha e em número cada vez maior, o que imprime maior pressão sobre os gastos públicos com benefícios previdenciários.</a:t>
            </a:r>
            <a:endParaRPr lang="pt-BR" altLang="pt-BR" sz="2600" dirty="0">
              <a:solidFill>
                <a:srgbClr val="333333"/>
              </a:solidFill>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  ) As principais reformas ocorridas nos países da OCDE apontam para um corte nas despesas previdenciárias, devido ao aumento da idade de aposentadoria, aos benefícios indexados pela inflação, à eliminação do diferencial de idade mínima de aposentadoria entre homens e mulheres e a utilização de todo o ciclo de vida laboral do trabalhador e não apenas os últimos anos.</a:t>
            </a:r>
          </a:p>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2600" b="0" i="0" u="none" strike="noStrike" cap="none" normalizeH="0" baseline="0" dirty="0">
                <a:ln>
                  <a:noFill/>
                </a:ln>
                <a:solidFill>
                  <a:srgbClr val="333333"/>
                </a:solidFill>
                <a:effectLst/>
                <a:latin typeface="Arial" panose="020B0604020202020204" pitchFamily="34" charset="0"/>
              </a:rPr>
            </a:b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
        <p:nvSpPr>
          <p:cNvPr id="2" name="CaixaDeTexto 1">
            <a:extLst>
              <a:ext uri="{FF2B5EF4-FFF2-40B4-BE49-F238E27FC236}">
                <a16:creationId xmlns:a16="http://schemas.microsoft.com/office/drawing/2014/main" id="{6782ACA1-9714-4ACA-A57A-E95ADF0DD601}"/>
              </a:ext>
            </a:extLst>
          </p:cNvPr>
          <p:cNvSpPr txBox="1"/>
          <p:nvPr/>
        </p:nvSpPr>
        <p:spPr>
          <a:xfrm>
            <a:off x="140676" y="1336433"/>
            <a:ext cx="372218" cy="461665"/>
          </a:xfrm>
          <a:prstGeom prst="rect">
            <a:avLst/>
          </a:prstGeom>
          <a:noFill/>
        </p:spPr>
        <p:txBody>
          <a:bodyPr wrap="none" rtlCol="0">
            <a:spAutoFit/>
          </a:bodyPr>
          <a:lstStyle/>
          <a:p>
            <a:r>
              <a:rPr lang="pt-BR" b="1" dirty="0">
                <a:solidFill>
                  <a:schemeClr val="accent6">
                    <a:lumMod val="75000"/>
                  </a:schemeClr>
                </a:solidFill>
              </a:rPr>
              <a:t>F</a:t>
            </a:r>
          </a:p>
        </p:txBody>
      </p:sp>
      <p:sp>
        <p:nvSpPr>
          <p:cNvPr id="5" name="CaixaDeTexto 4">
            <a:extLst>
              <a:ext uri="{FF2B5EF4-FFF2-40B4-BE49-F238E27FC236}">
                <a16:creationId xmlns:a16="http://schemas.microsoft.com/office/drawing/2014/main" id="{6FB91535-93F6-4432-9043-87708F2E5982}"/>
              </a:ext>
            </a:extLst>
          </p:cNvPr>
          <p:cNvSpPr txBox="1"/>
          <p:nvPr/>
        </p:nvSpPr>
        <p:spPr>
          <a:xfrm>
            <a:off x="152399" y="3134752"/>
            <a:ext cx="407484" cy="461665"/>
          </a:xfrm>
          <a:prstGeom prst="rect">
            <a:avLst/>
          </a:prstGeom>
          <a:noFill/>
        </p:spPr>
        <p:txBody>
          <a:bodyPr wrap="none" rtlCol="0">
            <a:spAutoFit/>
          </a:bodyPr>
          <a:lstStyle/>
          <a:p>
            <a:r>
              <a:rPr lang="pt-BR" b="1" dirty="0">
                <a:solidFill>
                  <a:schemeClr val="accent6">
                    <a:lumMod val="75000"/>
                  </a:schemeClr>
                </a:solidFill>
              </a:rPr>
              <a:t>V</a:t>
            </a:r>
          </a:p>
        </p:txBody>
      </p:sp>
      <p:sp>
        <p:nvSpPr>
          <p:cNvPr id="6" name="CaixaDeTexto 5">
            <a:extLst>
              <a:ext uri="{FF2B5EF4-FFF2-40B4-BE49-F238E27FC236}">
                <a16:creationId xmlns:a16="http://schemas.microsoft.com/office/drawing/2014/main" id="{E33917DE-4926-45B1-B802-F7C0505FF1A3}"/>
              </a:ext>
            </a:extLst>
          </p:cNvPr>
          <p:cNvSpPr txBox="1"/>
          <p:nvPr/>
        </p:nvSpPr>
        <p:spPr>
          <a:xfrm>
            <a:off x="121920" y="4736123"/>
            <a:ext cx="407484" cy="461665"/>
          </a:xfrm>
          <a:prstGeom prst="rect">
            <a:avLst/>
          </a:prstGeom>
          <a:noFill/>
        </p:spPr>
        <p:txBody>
          <a:bodyPr wrap="none" rtlCol="0">
            <a:spAutoFit/>
          </a:bodyPr>
          <a:lstStyle/>
          <a:p>
            <a:r>
              <a:rPr lang="pt-BR" b="1" dirty="0">
                <a:solidFill>
                  <a:schemeClr val="accent6">
                    <a:lumMod val="75000"/>
                  </a:schemeClr>
                </a:solidFill>
              </a:rPr>
              <a:t>V</a:t>
            </a:r>
          </a:p>
        </p:txBody>
      </p:sp>
      <p:sp>
        <p:nvSpPr>
          <p:cNvPr id="7" name="CaixaDeTexto 6">
            <a:extLst>
              <a:ext uri="{FF2B5EF4-FFF2-40B4-BE49-F238E27FC236}">
                <a16:creationId xmlns:a16="http://schemas.microsoft.com/office/drawing/2014/main" id="{7A78C52A-DC3D-48FF-BE3E-458AA5FC1DC8}"/>
              </a:ext>
            </a:extLst>
          </p:cNvPr>
          <p:cNvSpPr txBox="1"/>
          <p:nvPr/>
        </p:nvSpPr>
        <p:spPr>
          <a:xfrm>
            <a:off x="4688056" y="2531572"/>
            <a:ext cx="6734909" cy="707886"/>
          </a:xfrm>
          <a:prstGeom prst="rect">
            <a:avLst/>
          </a:prstGeom>
          <a:noFill/>
        </p:spPr>
        <p:txBody>
          <a:bodyPr wrap="square">
            <a:spAutoFit/>
          </a:bodyPr>
          <a:lstStyle/>
          <a:p>
            <a:r>
              <a:rPr lang="pt-BR" sz="2000" b="1" dirty="0">
                <a:solidFill>
                  <a:schemeClr val="accent6">
                    <a:lumMod val="75000"/>
                  </a:schemeClr>
                </a:solidFill>
                <a:latin typeface="Arial" panose="020B0604020202020204" pitchFamily="34" charset="0"/>
              </a:rPr>
              <a:t>R</a:t>
            </a:r>
            <a:r>
              <a:rPr lang="pt-BR" sz="2000" b="1" i="0" dirty="0">
                <a:solidFill>
                  <a:schemeClr val="accent6">
                    <a:lumMod val="75000"/>
                  </a:schemeClr>
                </a:solidFill>
                <a:effectLst/>
                <a:latin typeface="Arial" panose="020B0604020202020204" pitchFamily="34" charset="0"/>
              </a:rPr>
              <a:t>azão entre os beneficiários (servidores aposentados + pensionistas) e os contribuintes (servidores ativos).</a:t>
            </a:r>
            <a:endParaRPr lang="pt-BR" sz="2000" b="1" dirty="0">
              <a:solidFill>
                <a:schemeClr val="accent6">
                  <a:lumMod val="75000"/>
                </a:schemeClr>
              </a:solidFill>
            </a:endParaRPr>
          </a:p>
        </p:txBody>
      </p:sp>
    </p:spTree>
    <p:extLst>
      <p:ext uri="{BB962C8B-B14F-4D97-AF65-F5344CB8AC3E}">
        <p14:creationId xmlns:p14="http://schemas.microsoft.com/office/powerpoint/2010/main" val="695094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EB28BE52-E120-46A1-B144-5162CDBE3C76}"/>
              </a:ext>
            </a:extLst>
          </p:cNvPr>
          <p:cNvSpPr/>
          <p:nvPr/>
        </p:nvSpPr>
        <p:spPr bwMode="auto">
          <a:xfrm>
            <a:off x="70339" y="1856924"/>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9BFF046F-6913-4149-B560-32C36FC31802}"/>
              </a:ext>
            </a:extLst>
          </p:cNvPr>
          <p:cNvSpPr>
            <a:spLocks noGrp="1" noChangeArrowheads="1"/>
          </p:cNvSpPr>
          <p:nvPr>
            <p:ph idx="1"/>
          </p:nvPr>
        </p:nvSpPr>
        <p:spPr bwMode="auto">
          <a:xfrm>
            <a:off x="304828" y="-168629"/>
            <a:ext cx="11723048" cy="3293209"/>
          </a:xfrm>
          <a:prstGeom prst="rect">
            <a:avLst/>
          </a:prstGeom>
          <a:noFill/>
          <a:ln>
            <a:noFill/>
          </a:ln>
          <a:effec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br>
              <a:rPr kumimoji="0" lang="pt-BR" altLang="pt-BR" sz="2600" b="0" i="0" u="none" strike="noStrike" cap="none" normalizeH="0" baseline="0" dirty="0">
                <a:ln>
                  <a:noFill/>
                </a:ln>
                <a:solidFill>
                  <a:srgbClr val="333333"/>
                </a:solidFill>
                <a:effectLst/>
                <a:latin typeface="Arial" panose="020B0604020202020204" pitchFamily="34" charset="0"/>
              </a:rPr>
            </a:br>
            <a:r>
              <a:rPr kumimoji="0" lang="pt-BR" altLang="pt-BR" sz="2600" b="0" i="0" u="none" strike="noStrike" cap="none" normalizeH="0" baseline="0" dirty="0">
                <a:ln>
                  <a:noFill/>
                </a:ln>
                <a:solidFill>
                  <a:srgbClr val="333333"/>
                </a:solidFill>
                <a:effectLst/>
                <a:latin typeface="Arial" panose="020B0604020202020204" pitchFamily="34" charset="0"/>
              </a:rPr>
              <a:t>As afirmativas são, respectivamente,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V, V e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V, F e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V, F e F.</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F, V e V.</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F, V e F.</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8679805"/>
      </p:ext>
    </p:extLst>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e 5">
            <a:extLst>
              <a:ext uri="{FF2B5EF4-FFF2-40B4-BE49-F238E27FC236}">
                <a16:creationId xmlns:a16="http://schemas.microsoft.com/office/drawing/2014/main" id="{C4DAB0E1-0726-40D3-B3E6-8AF51A896EFC}"/>
              </a:ext>
            </a:extLst>
          </p:cNvPr>
          <p:cNvSpPr/>
          <p:nvPr/>
        </p:nvSpPr>
        <p:spPr bwMode="auto">
          <a:xfrm>
            <a:off x="84407" y="1533365"/>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6C6929DD-088E-4274-ADE4-127EF8337DC5}"/>
              </a:ext>
            </a:extLst>
          </p:cNvPr>
          <p:cNvSpPr>
            <a:spLocks noGrp="1" noChangeArrowheads="1"/>
          </p:cNvSpPr>
          <p:nvPr>
            <p:ph idx="1"/>
          </p:nvPr>
        </p:nvSpPr>
        <p:spPr bwMode="auto">
          <a:xfrm>
            <a:off x="361103" y="280078"/>
            <a:ext cx="115261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rgbClr val="333333"/>
                </a:solidFill>
                <a:latin typeface="inherit"/>
              </a:rPr>
              <a:t>34) FGV - Analista de Gestão (COMPESA)/Economista/2014</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Sobre as mudanças que ocorreram no sistema previdenciário, após a Constituição de 1988, assinale a afirmativa correta.</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fixação do piso previdenciário em um salário mínimo para todos os trabalhadores.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eliminação do diferencial da idade de aposentadoria entre homens e mulheres.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fixação da mesma idade de aposentadoria para trabalhadores rurais e urbanos.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suspensão da concessão do benefício previdenciário no caso do aposentado regressar ao mercado de trabalho formal.</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A mudança do regime de repartição para o regime de capitalização.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776830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594C66C3-C96D-4776-AE0B-C397AD33FE83}"/>
              </a:ext>
            </a:extLst>
          </p:cNvPr>
          <p:cNvSpPr/>
          <p:nvPr/>
        </p:nvSpPr>
        <p:spPr bwMode="auto">
          <a:xfrm>
            <a:off x="126611" y="3080812"/>
            <a:ext cx="492369" cy="478302"/>
          </a:xfrm>
          <a:prstGeom prst="ellipse">
            <a:avLst/>
          </a:prstGeom>
          <a:solidFill>
            <a:schemeClr val="accent2"/>
          </a:solidFill>
          <a:ln w="12700" cap="flat" cmpd="sng" algn="ctr">
            <a:solidFill>
              <a:schemeClr val="accent2">
                <a:lumMod val="50000"/>
              </a:schemeClr>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Rectangle 1">
            <a:extLst>
              <a:ext uri="{FF2B5EF4-FFF2-40B4-BE49-F238E27FC236}">
                <a16:creationId xmlns:a16="http://schemas.microsoft.com/office/drawing/2014/main" id="{BCD2C0B7-BF7A-4BB2-B569-A9D9C44CBABF}"/>
              </a:ext>
            </a:extLst>
          </p:cNvPr>
          <p:cNvSpPr>
            <a:spLocks noGrp="1" noChangeArrowheads="1"/>
          </p:cNvSpPr>
          <p:nvPr>
            <p:ph idx="1"/>
          </p:nvPr>
        </p:nvSpPr>
        <p:spPr bwMode="auto">
          <a:xfrm>
            <a:off x="417371" y="251942"/>
            <a:ext cx="11497963"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308" tIns="45720" rIns="-133308"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pt-BR" altLang="pt-BR" sz="2600" b="1" dirty="0">
                <a:solidFill>
                  <a:schemeClr val="tx1"/>
                </a:solidFill>
                <a:latin typeface="inherit"/>
              </a:rPr>
              <a:t>35) </a:t>
            </a:r>
            <a:r>
              <a:rPr lang="pt-BR" altLang="pt-BR" sz="2600" b="1" dirty="0">
                <a:solidFill>
                  <a:srgbClr val="333333"/>
                </a:solidFill>
                <a:latin typeface="inherit"/>
              </a:rPr>
              <a:t>FGV - Tecnologista (IBGE)/Economia/2016</a:t>
            </a:r>
            <a:endParaRPr kumimoji="0" lang="pt-BR" altLang="pt-BR" sz="2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2600" b="0" i="0" u="none" strike="noStrike" cap="none" normalizeH="0" baseline="0" dirty="0">
                <a:ln>
                  <a:noFill/>
                </a:ln>
                <a:solidFill>
                  <a:srgbClr val="333333"/>
                </a:solidFill>
                <a:effectLst/>
                <a:latin typeface="Arial" panose="020B0604020202020204" pitchFamily="34" charset="0"/>
              </a:rPr>
              <a:t>Considerando as parcerias público-privadas, a participação do setor público no Brasil ocorre:</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na compra de produtos do setor privado, unicamente de forma direta, através de licitações;</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na contratação de terceiros com controle misto ou estatal para execução de atividades não necessariamente típicas do setor público;</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na transferência para o setor privado de uma atividade economicamente viável e autossustentável, através de um </a:t>
            </a:r>
            <a:r>
              <a:rPr kumimoji="0" lang="pt-BR" altLang="pt-BR" sz="2600" b="0" i="1" u="none" strike="noStrike" cap="none" normalizeH="0" baseline="0" dirty="0" err="1">
                <a:ln>
                  <a:noFill/>
                </a:ln>
                <a:solidFill>
                  <a:schemeClr val="tx1"/>
                </a:solidFill>
                <a:effectLst/>
                <a:latin typeface="Arial" panose="020B0604020202020204" pitchFamily="34" charset="0"/>
              </a:rPr>
              <a:t>project</a:t>
            </a:r>
            <a:r>
              <a:rPr kumimoji="0" lang="pt-BR" altLang="pt-BR" sz="2600" b="0" i="1" u="none" strike="noStrike" cap="none" normalizeH="0" baseline="0" dirty="0">
                <a:ln>
                  <a:noFill/>
                </a:ln>
                <a:solidFill>
                  <a:schemeClr val="tx1"/>
                </a:solidFill>
                <a:effectLst/>
                <a:latin typeface="Arial" panose="020B0604020202020204" pitchFamily="34" charset="0"/>
              </a:rPr>
              <a:t> </a:t>
            </a:r>
            <a:r>
              <a:rPr kumimoji="0" lang="pt-BR" altLang="pt-BR" sz="2600" b="0" i="1" u="none" strike="noStrike" cap="none" normalizeH="0" baseline="0" dirty="0" err="1">
                <a:ln>
                  <a:noFill/>
                </a:ln>
                <a:solidFill>
                  <a:schemeClr val="tx1"/>
                </a:solidFill>
                <a:effectLst/>
                <a:latin typeface="Arial" panose="020B0604020202020204" pitchFamily="34" charset="0"/>
              </a:rPr>
              <a:t>finance</a:t>
            </a:r>
            <a:r>
              <a:rPr kumimoji="0" lang="pt-BR" altLang="pt-BR" sz="2600" b="0" i="0" u="none" strike="noStrike" cap="none" normalizeH="0" baseline="0" dirty="0">
                <a:ln>
                  <a:noFill/>
                </a:ln>
                <a:solidFill>
                  <a:schemeClr val="tx1"/>
                </a:solidFill>
                <a:effectLst/>
                <a:latin typeface="Arial" panose="020B0604020202020204" pitchFamily="34" charset="0"/>
              </a:rPr>
              <a:t>;</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na transferência para o setor privado de uma atividade, sem complementação de recursos, conforme a Lei nº 11.079 de 2004;</a:t>
            </a:r>
          </a:p>
          <a:p>
            <a:pPr marL="514350" marR="0" lvl="0" indent="-514350" algn="just" defTabSz="914400" rtl="0" eaLnBrk="0" fontAlgn="ctr" latinLnBrk="0" hangingPunct="0">
              <a:lnSpc>
                <a:spcPct val="100000"/>
              </a:lnSpc>
              <a:spcBef>
                <a:spcPct val="0"/>
              </a:spcBef>
              <a:spcAft>
                <a:spcPct val="0"/>
              </a:spcAft>
              <a:buClrTx/>
              <a:buSzTx/>
              <a:buFont typeface="+mj-lt"/>
              <a:buAutoNum type="alphaLcParenR"/>
              <a:tabLst/>
            </a:pPr>
            <a:r>
              <a:rPr kumimoji="0" lang="pt-BR" altLang="pt-BR" sz="2600" b="0" i="0" u="none" strike="noStrike" cap="none" normalizeH="0" baseline="0" dirty="0">
                <a:ln>
                  <a:noFill/>
                </a:ln>
                <a:solidFill>
                  <a:schemeClr val="tx1"/>
                </a:solidFill>
                <a:effectLst/>
                <a:latin typeface="Arial" panose="020B0604020202020204" pitchFamily="34" charset="0"/>
              </a:rPr>
              <a:t>na transferência de ativos ao setor privado via concessões temporárias.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sz="2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388377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AA975DCB-74D4-4AFA-BBA3-65D14BB2D34E}"/>
              </a:ext>
            </a:extLst>
          </p:cNvPr>
          <p:cNvSpPr>
            <a:spLocks noGrp="1" noChangeArrowheads="1"/>
          </p:cNvSpPr>
          <p:nvPr>
            <p:ph type="title"/>
          </p:nvPr>
        </p:nvSpPr>
        <p:spPr>
          <a:xfrm>
            <a:off x="1754832" y="-553008"/>
            <a:ext cx="8229600" cy="13716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Externalidades </a:t>
            </a:r>
          </a:p>
        </p:txBody>
      </p:sp>
      <p:sp>
        <p:nvSpPr>
          <p:cNvPr id="5" name="Espaço Reservado para Conteúdo 2">
            <a:extLst>
              <a:ext uri="{FF2B5EF4-FFF2-40B4-BE49-F238E27FC236}">
                <a16:creationId xmlns:a16="http://schemas.microsoft.com/office/drawing/2014/main" id="{D1CB661E-9519-4BA1-BAD8-3FB75F51A6AF}"/>
              </a:ext>
            </a:extLst>
          </p:cNvPr>
          <p:cNvSpPr>
            <a:spLocks noGrp="1"/>
          </p:cNvSpPr>
          <p:nvPr>
            <p:ph idx="1"/>
          </p:nvPr>
        </p:nvSpPr>
        <p:spPr>
          <a:xfrm>
            <a:off x="191344" y="780440"/>
            <a:ext cx="11665296" cy="4643437"/>
          </a:xfrm>
        </p:spPr>
        <p:txBody>
          <a:bodyPr/>
          <a:lstStyle/>
          <a:p>
            <a:pPr algn="just">
              <a:spcBef>
                <a:spcPts val="0"/>
              </a:spcBef>
              <a:buClrTx/>
              <a:buSzPct val="100000"/>
              <a:buFont typeface="Arial" panose="020B0604020202020204" pitchFamily="34" charset="0"/>
              <a:buChar char="•"/>
              <a:defRPr/>
            </a:pPr>
            <a:r>
              <a:rPr lang="en-US" sz="3400" b="1" dirty="0">
                <a:solidFill>
                  <a:schemeClr val="tx1"/>
                </a:solidFill>
                <a:latin typeface="Calibri" panose="020F0502020204030204" pitchFamily="34" charset="0"/>
                <a:cs typeface="Calibri" panose="020F0502020204030204" pitchFamily="34" charset="0"/>
              </a:rPr>
              <a:t>As </a:t>
            </a:r>
            <a:r>
              <a:rPr lang="en-US" sz="3400" b="1" dirty="0" err="1">
                <a:solidFill>
                  <a:schemeClr val="tx1"/>
                </a:solidFill>
                <a:latin typeface="Calibri" panose="020F0502020204030204" pitchFamily="34" charset="0"/>
                <a:cs typeface="Calibri" panose="020F0502020204030204" pitchFamily="34" charset="0"/>
              </a:rPr>
              <a:t>externalidades</a:t>
            </a:r>
            <a:r>
              <a:rPr lang="en-US" sz="3400" b="1"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ocorrem</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quando</a:t>
            </a:r>
            <a:r>
              <a:rPr lang="en-US" sz="3400" dirty="0">
                <a:solidFill>
                  <a:schemeClr val="tx1"/>
                </a:solidFill>
                <a:latin typeface="Calibri" panose="020F0502020204030204" pitchFamily="34" charset="0"/>
                <a:cs typeface="Calibri" panose="020F0502020204030204" pitchFamily="34" charset="0"/>
              </a:rPr>
              <a:t> as </a:t>
            </a:r>
            <a:r>
              <a:rPr lang="en-US" sz="3400" dirty="0" err="1">
                <a:solidFill>
                  <a:schemeClr val="tx1"/>
                </a:solidFill>
                <a:latin typeface="Calibri" panose="020F0502020204030204" pitchFamily="34" charset="0"/>
                <a:cs typeface="Calibri" panose="020F0502020204030204" pitchFamily="34" charset="0"/>
              </a:rPr>
              <a:t>ações</a:t>
            </a:r>
            <a:r>
              <a:rPr lang="en-US" sz="3400" dirty="0">
                <a:solidFill>
                  <a:schemeClr val="tx1"/>
                </a:solidFill>
                <a:latin typeface="Calibri" panose="020F0502020204030204" pitchFamily="34" charset="0"/>
                <a:cs typeface="Calibri" panose="020F0502020204030204" pitchFamily="34" charset="0"/>
              </a:rPr>
              <a:t> de um </a:t>
            </a:r>
            <a:r>
              <a:rPr lang="en-US" sz="3400" dirty="0" err="1">
                <a:solidFill>
                  <a:schemeClr val="tx1"/>
                </a:solidFill>
                <a:latin typeface="Calibri" panose="020F0502020204030204" pitchFamily="34" charset="0"/>
                <a:cs typeface="Calibri" panose="020F0502020204030204" pitchFamily="34" charset="0"/>
              </a:rPr>
              <a:t>agente</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econômico</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impactam</a:t>
            </a:r>
            <a:r>
              <a:rPr lang="en-US" sz="3400" dirty="0">
                <a:solidFill>
                  <a:schemeClr val="tx1"/>
                </a:solidFill>
                <a:latin typeface="Calibri" panose="020F0502020204030204" pitchFamily="34" charset="0"/>
                <a:cs typeface="Calibri" panose="020F0502020204030204" pitchFamily="34" charset="0"/>
              </a:rPr>
              <a:t> outro(s) </a:t>
            </a:r>
            <a:r>
              <a:rPr lang="en-US" sz="3400" dirty="0" err="1">
                <a:solidFill>
                  <a:schemeClr val="tx1"/>
                </a:solidFill>
                <a:latin typeface="Calibri" panose="020F0502020204030204" pitchFamily="34" charset="0"/>
                <a:cs typeface="Calibri" panose="020F0502020204030204" pitchFamily="34" charset="0"/>
              </a:rPr>
              <a:t>agente</a:t>
            </a:r>
            <a:r>
              <a:rPr lang="en-US" sz="3400" dirty="0">
                <a:solidFill>
                  <a:schemeClr val="tx1"/>
                </a:solidFill>
                <a:latin typeface="Calibri" panose="020F0502020204030204" pitchFamily="34" charset="0"/>
                <a:cs typeface="Calibri" panose="020F0502020204030204" pitchFamily="34" charset="0"/>
              </a:rPr>
              <a:t>(s) </a:t>
            </a:r>
            <a:r>
              <a:rPr lang="en-US" sz="3400" dirty="0" err="1">
                <a:solidFill>
                  <a:schemeClr val="tx1"/>
                </a:solidFill>
                <a:latin typeface="Calibri" panose="020F0502020204030204" pitchFamily="34" charset="0"/>
                <a:cs typeface="Calibri" panose="020F0502020204030204" pitchFamily="34" charset="0"/>
              </a:rPr>
              <a:t>econômico</a:t>
            </a:r>
            <a:r>
              <a:rPr lang="en-US" sz="3400" dirty="0">
                <a:solidFill>
                  <a:schemeClr val="tx1"/>
                </a:solidFill>
                <a:latin typeface="Calibri" panose="020F0502020204030204" pitchFamily="34" charset="0"/>
                <a:cs typeface="Calibri" panose="020F0502020204030204" pitchFamily="34" charset="0"/>
              </a:rPr>
              <a:t>(s) de forma </a:t>
            </a:r>
            <a:r>
              <a:rPr lang="en-US" sz="3400" dirty="0" err="1">
                <a:solidFill>
                  <a:schemeClr val="tx1"/>
                </a:solidFill>
                <a:latin typeface="Calibri" panose="020F0502020204030204" pitchFamily="34" charset="0"/>
                <a:cs typeface="Calibri" panose="020F0502020204030204" pitchFamily="34" charset="0"/>
              </a:rPr>
              <a:t>não</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refletida</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nas</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transações</a:t>
            </a:r>
            <a:r>
              <a:rPr lang="en-US" sz="3400" dirty="0">
                <a:solidFill>
                  <a:schemeClr val="tx1"/>
                </a:solidFill>
                <a:latin typeface="Calibri" panose="020F0502020204030204" pitchFamily="34" charset="0"/>
                <a:cs typeface="Calibri" panose="020F0502020204030204" pitchFamily="34" charset="0"/>
              </a:rPr>
              <a:t> de mercado. </a:t>
            </a:r>
            <a:endParaRPr lang="en-US" sz="3400" b="1" dirty="0">
              <a:solidFill>
                <a:schemeClr val="tx1"/>
              </a:solidFill>
              <a:latin typeface="Calibri" panose="020F0502020204030204" pitchFamily="34" charset="0"/>
              <a:cs typeface="Calibri" panose="020F0502020204030204" pitchFamily="34" charset="0"/>
            </a:endParaRPr>
          </a:p>
          <a:p>
            <a:pPr algn="just">
              <a:lnSpc>
                <a:spcPct val="80000"/>
              </a:lnSpc>
              <a:buClrTx/>
              <a:buSzPct val="100000"/>
              <a:buFont typeface="Arial" panose="020B0604020202020204" pitchFamily="34" charset="0"/>
              <a:buChar char="•"/>
              <a:defRPr/>
            </a:pPr>
            <a:r>
              <a:rPr lang="en-US" sz="3400" b="1" dirty="0">
                <a:solidFill>
                  <a:schemeClr val="tx1"/>
                </a:solidFill>
                <a:latin typeface="Calibri" panose="020F0502020204030204" pitchFamily="34" charset="0"/>
                <a:cs typeface="Calibri" panose="020F0502020204030204" pitchFamily="34" charset="0"/>
              </a:rPr>
              <a:t>A </a:t>
            </a:r>
            <a:r>
              <a:rPr lang="en-US" sz="3400" b="1" dirty="0" err="1">
                <a:solidFill>
                  <a:schemeClr val="tx1"/>
                </a:solidFill>
                <a:latin typeface="Calibri" panose="020F0502020204030204" pitchFamily="34" charset="0"/>
                <a:cs typeface="Calibri" panose="020F0502020204030204" pitchFamily="34" charset="0"/>
              </a:rPr>
              <a:t>externalidade</a:t>
            </a:r>
            <a:r>
              <a:rPr lang="en-US" sz="3400" b="1" dirty="0">
                <a:solidFill>
                  <a:schemeClr val="tx1"/>
                </a:solidFill>
                <a:latin typeface="Calibri" panose="020F0502020204030204" pitchFamily="34" charset="0"/>
                <a:cs typeface="Calibri" panose="020F0502020204030204" pitchFamily="34" charset="0"/>
              </a:rPr>
              <a:t> </a:t>
            </a:r>
            <a:r>
              <a:rPr lang="en-US" sz="3400" dirty="0">
                <a:solidFill>
                  <a:schemeClr val="tx1"/>
                </a:solidFill>
                <a:latin typeface="Calibri" panose="020F0502020204030204" pitchFamily="34" charset="0"/>
                <a:cs typeface="Calibri" panose="020F0502020204030204" pitchFamily="34" charset="0"/>
              </a:rPr>
              <a:t>é </a:t>
            </a:r>
            <a:r>
              <a:rPr lang="en-US" sz="3400" dirty="0" err="1">
                <a:solidFill>
                  <a:schemeClr val="tx1"/>
                </a:solidFill>
                <a:latin typeface="Calibri" panose="020F0502020204030204" pitchFamily="34" charset="0"/>
                <a:cs typeface="Calibri" panose="020F0502020204030204" pitchFamily="34" charset="0"/>
              </a:rPr>
              <a:t>considerada</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uma</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falha</a:t>
            </a:r>
            <a:r>
              <a:rPr lang="en-US" sz="3400" dirty="0">
                <a:solidFill>
                  <a:schemeClr val="tx1"/>
                </a:solidFill>
                <a:latin typeface="Calibri" panose="020F0502020204030204" pitchFamily="34" charset="0"/>
                <a:cs typeface="Calibri" panose="020F0502020204030204" pitchFamily="34" charset="0"/>
              </a:rPr>
              <a:t> de </a:t>
            </a:r>
            <a:r>
              <a:rPr lang="en-US" sz="3400" dirty="0" err="1">
                <a:solidFill>
                  <a:schemeClr val="tx1"/>
                </a:solidFill>
                <a:latin typeface="Calibri" panose="020F0502020204030204" pitchFamily="34" charset="0"/>
                <a:cs typeface="Calibri" panose="020F0502020204030204" pitchFamily="34" charset="0"/>
              </a:rPr>
              <a:t>mercado</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portanto</a:t>
            </a:r>
            <a:r>
              <a:rPr lang="en-US" sz="3400" dirty="0">
                <a:solidFill>
                  <a:schemeClr val="tx1"/>
                </a:solidFill>
                <a:latin typeface="Calibri" panose="020F0502020204030204" pitchFamily="34" charset="0"/>
                <a:cs typeface="Calibri" panose="020F0502020204030204" pitchFamily="34" charset="0"/>
              </a:rPr>
              <a:t> o </a:t>
            </a:r>
            <a:r>
              <a:rPr lang="en-US" sz="3400" dirty="0" err="1">
                <a:solidFill>
                  <a:schemeClr val="tx1"/>
                </a:solidFill>
                <a:latin typeface="Calibri" panose="020F0502020204030204" pitchFamily="34" charset="0"/>
                <a:cs typeface="Calibri" panose="020F0502020204030204" pitchFamily="34" charset="0"/>
              </a:rPr>
              <a:t>excedente</a:t>
            </a:r>
            <a:r>
              <a:rPr lang="en-US" sz="3400" dirty="0">
                <a:solidFill>
                  <a:schemeClr val="tx1"/>
                </a:solidFill>
                <a:latin typeface="Calibri" panose="020F0502020204030204" pitchFamily="34" charset="0"/>
                <a:cs typeface="Calibri" panose="020F0502020204030204" pitchFamily="34" charset="0"/>
              </a:rPr>
              <a:t> total </a:t>
            </a:r>
            <a:r>
              <a:rPr lang="en-US" sz="3400" dirty="0" err="1">
                <a:solidFill>
                  <a:schemeClr val="tx1"/>
                </a:solidFill>
                <a:latin typeface="Calibri" panose="020F0502020204030204" pitchFamily="34" charset="0"/>
                <a:cs typeface="Calibri" panose="020F0502020204030204" pitchFamily="34" charset="0"/>
              </a:rPr>
              <a:t>não</a:t>
            </a:r>
            <a:r>
              <a:rPr lang="en-US" sz="3400" dirty="0">
                <a:solidFill>
                  <a:schemeClr val="tx1"/>
                </a:solidFill>
                <a:latin typeface="Calibri" panose="020F0502020204030204" pitchFamily="34" charset="0"/>
                <a:cs typeface="Calibri" panose="020F0502020204030204" pitchFamily="34" charset="0"/>
              </a:rPr>
              <a:t> é </a:t>
            </a:r>
            <a:r>
              <a:rPr lang="en-US" sz="3400" dirty="0" err="1">
                <a:solidFill>
                  <a:schemeClr val="tx1"/>
                </a:solidFill>
                <a:latin typeface="Calibri" panose="020F0502020204030204" pitchFamily="34" charset="0"/>
                <a:cs typeface="Calibri" panose="020F0502020204030204" pitchFamily="34" charset="0"/>
              </a:rPr>
              <a:t>maximizado</a:t>
            </a:r>
            <a:r>
              <a:rPr lang="en-US" sz="3400" dirty="0">
                <a:solidFill>
                  <a:schemeClr val="tx1"/>
                </a:solidFill>
                <a:latin typeface="Calibri" panose="020F0502020204030204" pitchFamily="34" charset="0"/>
                <a:cs typeface="Calibri" panose="020F0502020204030204" pitchFamily="34" charset="0"/>
              </a:rPr>
              <a:t>).</a:t>
            </a:r>
          </a:p>
          <a:p>
            <a:pPr algn="just">
              <a:lnSpc>
                <a:spcPct val="80000"/>
              </a:lnSpc>
              <a:buClrTx/>
              <a:buSzPct val="100000"/>
              <a:buFont typeface="Arial" panose="020B0604020202020204" pitchFamily="34" charset="0"/>
              <a:buChar char="•"/>
              <a:defRPr/>
            </a:pPr>
            <a:r>
              <a:rPr lang="en-US" sz="3400" dirty="0">
                <a:solidFill>
                  <a:schemeClr val="tx1"/>
                </a:solidFill>
                <a:latin typeface="Calibri" panose="020F0502020204030204" pitchFamily="34" charset="0"/>
                <a:cs typeface="Calibri" panose="020F0502020204030204" pitchFamily="34" charset="0"/>
              </a:rPr>
              <a:t>As </a:t>
            </a:r>
            <a:r>
              <a:rPr lang="en-US" sz="3400" dirty="0" err="1">
                <a:solidFill>
                  <a:schemeClr val="tx1"/>
                </a:solidFill>
                <a:latin typeface="Calibri" panose="020F0502020204030204" pitchFamily="34" charset="0"/>
                <a:cs typeface="Calibri" panose="020F0502020204030204" pitchFamily="34" charset="0"/>
              </a:rPr>
              <a:t>externalidades</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podem</a:t>
            </a:r>
            <a:r>
              <a:rPr lang="en-US" sz="3400" dirty="0">
                <a:solidFill>
                  <a:schemeClr val="tx1"/>
                </a:solidFill>
                <a:latin typeface="Calibri" panose="020F0502020204030204" pitchFamily="34" charset="0"/>
                <a:cs typeface="Calibri" panose="020F0502020204030204" pitchFamily="34" charset="0"/>
              </a:rPr>
              <a:t> ser </a:t>
            </a:r>
            <a:r>
              <a:rPr lang="en-US" sz="3400" dirty="0" err="1">
                <a:solidFill>
                  <a:schemeClr val="tx1"/>
                </a:solidFill>
                <a:latin typeface="Calibri" panose="020F0502020204030204" pitchFamily="34" charset="0"/>
                <a:cs typeface="Calibri" panose="020F0502020204030204" pitchFamily="34" charset="0"/>
              </a:rPr>
              <a:t>positivas</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ou</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negativas</a:t>
            </a:r>
            <a:r>
              <a:rPr lang="en-US" sz="3400" dirty="0">
                <a:solidFill>
                  <a:schemeClr val="tx1"/>
                </a:solidFill>
                <a:latin typeface="Calibri" panose="020F0502020204030204" pitchFamily="34" charset="0"/>
                <a:cs typeface="Calibri" panose="020F0502020204030204" pitchFamily="34" charset="0"/>
              </a:rPr>
              <a:t> e </a:t>
            </a:r>
            <a:r>
              <a:rPr lang="en-US" sz="3400" dirty="0" err="1">
                <a:solidFill>
                  <a:schemeClr val="tx1"/>
                </a:solidFill>
                <a:latin typeface="Calibri" panose="020F0502020204030204" pitchFamily="34" charset="0"/>
                <a:cs typeface="Calibri" panose="020F0502020204030204" pitchFamily="34" charset="0"/>
              </a:rPr>
              <a:t>podem</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ocorrer</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na</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produção</a:t>
            </a:r>
            <a:r>
              <a:rPr lang="en-US" sz="3400" dirty="0">
                <a:solidFill>
                  <a:schemeClr val="tx1"/>
                </a:solidFill>
                <a:latin typeface="Calibri" panose="020F0502020204030204" pitchFamily="34" charset="0"/>
                <a:cs typeface="Calibri" panose="020F0502020204030204" pitchFamily="34" charset="0"/>
              </a:rPr>
              <a:t> </a:t>
            </a:r>
            <a:r>
              <a:rPr lang="en-US" sz="3400" dirty="0" err="1">
                <a:solidFill>
                  <a:schemeClr val="tx1"/>
                </a:solidFill>
                <a:latin typeface="Calibri" panose="020F0502020204030204" pitchFamily="34" charset="0"/>
                <a:cs typeface="Calibri" panose="020F0502020204030204" pitchFamily="34" charset="0"/>
              </a:rPr>
              <a:t>ou</a:t>
            </a:r>
            <a:r>
              <a:rPr lang="en-US" sz="3400" dirty="0">
                <a:solidFill>
                  <a:schemeClr val="tx1"/>
                </a:solidFill>
                <a:latin typeface="Calibri" panose="020F0502020204030204" pitchFamily="34" charset="0"/>
                <a:cs typeface="Calibri" panose="020F0502020204030204" pitchFamily="34" charset="0"/>
              </a:rPr>
              <a:t> no </a:t>
            </a:r>
            <a:r>
              <a:rPr lang="en-US" sz="3400" dirty="0" err="1">
                <a:solidFill>
                  <a:schemeClr val="tx1"/>
                </a:solidFill>
                <a:latin typeface="Calibri" panose="020F0502020204030204" pitchFamily="34" charset="0"/>
                <a:cs typeface="Calibri" panose="020F0502020204030204" pitchFamily="34" charset="0"/>
              </a:rPr>
              <a:t>consumo</a:t>
            </a:r>
            <a:endParaRPr lang="en-US" sz="3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35765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9D6F3F1C-5182-4C35-9BB6-00EBB5B7E13C}"/>
              </a:ext>
            </a:extLst>
          </p:cNvPr>
          <p:cNvSpPr>
            <a:spLocks noGrp="1" noChangeArrowheads="1"/>
          </p:cNvSpPr>
          <p:nvPr>
            <p:ph type="title"/>
          </p:nvPr>
        </p:nvSpPr>
        <p:spPr>
          <a:xfrm>
            <a:off x="1826840" y="-524875"/>
            <a:ext cx="8229600" cy="1371600"/>
          </a:xfrm>
          <a:noFill/>
        </p:spPr>
        <p:txBody>
          <a:bodyPr/>
          <a:lstStyle/>
          <a:p>
            <a:pPr algn="ctr" eaLnBrk="1" hangingPunct="1"/>
            <a:r>
              <a:rPr lang="pt-BR" altLang="en-US" sz="4800" b="1" dirty="0">
                <a:solidFill>
                  <a:schemeClr val="tx1"/>
                </a:solidFill>
                <a:latin typeface="Calibri" panose="020F0502020204030204" pitchFamily="34" charset="0"/>
                <a:cs typeface="Calibri" panose="020F0502020204030204" pitchFamily="34" charset="0"/>
              </a:rPr>
              <a:t>Externalidades </a:t>
            </a:r>
          </a:p>
        </p:txBody>
      </p:sp>
      <p:sp>
        <p:nvSpPr>
          <p:cNvPr id="5" name="Rectangle 5">
            <a:extLst>
              <a:ext uri="{FF2B5EF4-FFF2-40B4-BE49-F238E27FC236}">
                <a16:creationId xmlns:a16="http://schemas.microsoft.com/office/drawing/2014/main" id="{D278D11D-B800-42C8-AF67-C1C586B58A9C}"/>
              </a:ext>
            </a:extLst>
          </p:cNvPr>
          <p:cNvSpPr>
            <a:spLocks noGrp="1" noChangeArrowheads="1"/>
          </p:cNvSpPr>
          <p:nvPr>
            <p:ph idx="1"/>
          </p:nvPr>
        </p:nvSpPr>
        <p:spPr>
          <a:xfrm>
            <a:off x="263352" y="836712"/>
            <a:ext cx="11665296" cy="4098755"/>
          </a:xfrm>
          <a:noFill/>
        </p:spPr>
        <p:txBody>
          <a:bodyPr/>
          <a:lstStyle/>
          <a:p>
            <a:pPr algn="just" eaLnBrk="1" hangingPunct="1">
              <a:buClrTx/>
              <a:buSzPct val="101000"/>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Quando há uma externalidade, a alocação de recursos proporcionada pelo mercado não será eficiente pois:</a:t>
            </a:r>
          </a:p>
          <a:p>
            <a:pPr lvl="1" algn="just" eaLnBrk="1" hangingPunct="1">
              <a:buClrTx/>
              <a:buSzPct val="101000"/>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se a produção de um bem gera </a:t>
            </a:r>
            <a:r>
              <a:rPr lang="pt-BR" altLang="en-US" sz="3400" b="1" dirty="0">
                <a:solidFill>
                  <a:schemeClr val="tx1"/>
                </a:solidFill>
                <a:latin typeface="Calibri" panose="020F0502020204030204" pitchFamily="34" charset="0"/>
                <a:cs typeface="Calibri" panose="020F0502020204030204" pitchFamily="34" charset="0"/>
              </a:rPr>
              <a:t>externalidades negativas</a:t>
            </a:r>
            <a:r>
              <a:rPr lang="pt-BR" altLang="en-US" sz="3400" dirty="0">
                <a:solidFill>
                  <a:schemeClr val="tx1"/>
                </a:solidFill>
                <a:latin typeface="Calibri" panose="020F0502020204030204" pitchFamily="34" charset="0"/>
                <a:cs typeface="Calibri" panose="020F0502020204030204" pitchFamily="34" charset="0"/>
              </a:rPr>
              <a:t>, ocorrerá excesso de oferta desse bem na ausência de intervenção governamental.</a:t>
            </a:r>
          </a:p>
          <a:p>
            <a:pPr lvl="1" algn="just" eaLnBrk="1" hangingPunct="1">
              <a:buClrTx/>
              <a:buSzPct val="101000"/>
              <a:buFont typeface="Arial" panose="020B0604020202020204" pitchFamily="34" charset="0"/>
              <a:buChar char="•"/>
            </a:pPr>
            <a:r>
              <a:rPr lang="pt-BR" altLang="en-US" sz="3400" dirty="0">
                <a:solidFill>
                  <a:schemeClr val="tx1"/>
                </a:solidFill>
                <a:latin typeface="Calibri" panose="020F0502020204030204" pitchFamily="34" charset="0"/>
                <a:cs typeface="Calibri" panose="020F0502020204030204" pitchFamily="34" charset="0"/>
              </a:rPr>
              <a:t>se a produção de um bem gera </a:t>
            </a:r>
            <a:r>
              <a:rPr lang="pt-BR" altLang="en-US" sz="3400" b="1" dirty="0">
                <a:solidFill>
                  <a:schemeClr val="tx1"/>
                </a:solidFill>
                <a:latin typeface="Calibri" panose="020F0502020204030204" pitchFamily="34" charset="0"/>
                <a:cs typeface="Calibri" panose="020F0502020204030204" pitchFamily="34" charset="0"/>
              </a:rPr>
              <a:t>externalidades positivas</a:t>
            </a:r>
            <a:r>
              <a:rPr lang="pt-BR" altLang="en-US" sz="3400" dirty="0">
                <a:solidFill>
                  <a:schemeClr val="tx1"/>
                </a:solidFill>
                <a:latin typeface="Calibri" panose="020F0502020204030204" pitchFamily="34" charset="0"/>
                <a:cs typeface="Calibri" panose="020F0502020204030204" pitchFamily="34" charset="0"/>
              </a:rPr>
              <a:t>, ocorrerá insuficiência de oferta desse bem na ausência de intervenção governamental.</a:t>
            </a:r>
          </a:p>
        </p:txBody>
      </p:sp>
    </p:spTree>
    <p:extLst>
      <p:ext uri="{BB962C8B-B14F-4D97-AF65-F5344CB8AC3E}">
        <p14:creationId xmlns:p14="http://schemas.microsoft.com/office/powerpoint/2010/main" val="40908699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emplate>
  <TotalTime>7243</TotalTime>
  <Words>7511</Words>
  <Application>Microsoft Office PowerPoint</Application>
  <PresentationFormat>Widescreen</PresentationFormat>
  <Paragraphs>614</Paragraphs>
  <Slides>73</Slides>
  <Notes>4</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1</vt:i4>
      </vt:variant>
      <vt:variant>
        <vt:lpstr>Títulos de slides</vt:lpstr>
      </vt:variant>
      <vt:variant>
        <vt:i4>73</vt:i4>
      </vt:variant>
    </vt:vector>
  </HeadingPairs>
  <TitlesOfParts>
    <vt:vector size="80" baseType="lpstr">
      <vt:lpstr>Arial</vt:lpstr>
      <vt:lpstr>Calibri</vt:lpstr>
      <vt:lpstr>inherit</vt:lpstr>
      <vt:lpstr>Times New Roman</vt:lpstr>
      <vt:lpstr>Wingdings</vt:lpstr>
      <vt:lpstr>Multiple Bars</vt:lpstr>
      <vt:lpstr>Equation</vt:lpstr>
      <vt:lpstr>Apresentação do PowerPoint</vt:lpstr>
      <vt:lpstr>Finanças Públicas – Programação das aulas</vt:lpstr>
      <vt:lpstr>Apresentação do PowerPoint</vt:lpstr>
      <vt:lpstr>Racionalidade para Intervenção Estatal na Economia</vt:lpstr>
      <vt:lpstr>Racionalidade para Intervenção Estatal na Economia</vt:lpstr>
      <vt:lpstr>Bens Públicos</vt:lpstr>
      <vt:lpstr>Bens Públicos</vt:lpstr>
      <vt:lpstr>Externalidades </vt:lpstr>
      <vt:lpstr>Externalidades </vt:lpstr>
      <vt:lpstr>Externalidades Negativas</vt:lpstr>
      <vt:lpstr>Externalidade Positiva: Educação e o Ótimo social</vt:lpstr>
      <vt:lpstr>Soluções Privadas Para as Externalidades </vt:lpstr>
      <vt:lpstr>Políticas Públicas Para as Externalidades </vt:lpstr>
      <vt:lpstr>Recursos Comuns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Soluções Privadas Para as Externalidades </vt:lpstr>
      <vt:lpstr>Soluções Privadas Para as Externalidades </vt:lpstr>
      <vt:lpstr>Soluções Privadas Para as Externalidades </vt:lpstr>
      <vt:lpstr>Soluções Privadas Para as Externalidades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Seleção Adversa</vt:lpstr>
      <vt:lpstr>Seleção Adversa</vt:lpstr>
      <vt:lpstr>Seleção Adversa</vt:lpstr>
      <vt:lpstr>Risco Moral (Moral Hazard)</vt:lpstr>
      <vt:lpstr>Sinalização</vt:lpstr>
      <vt:lpstr>O Problema da Relação Agente-Principal</vt:lpstr>
      <vt:lpstr>Apresentação do PowerPoint</vt:lpstr>
      <vt:lpstr>Federalismo Fiscal</vt:lpstr>
      <vt:lpstr>Federalismo Fiscal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2</dc:title>
  <dc:creator>ACJA</dc:creator>
  <cp:lastModifiedBy>Antonio Carlos Assumpção</cp:lastModifiedBy>
  <cp:revision>506</cp:revision>
  <cp:lastPrinted>2021-03-23T13:52:43Z</cp:lastPrinted>
  <dcterms:created xsi:type="dcterms:W3CDTF">2000-03-16T15:04:42Z</dcterms:created>
  <dcterms:modified xsi:type="dcterms:W3CDTF">2021-06-08T14:02:00Z</dcterms:modified>
</cp:coreProperties>
</file>