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5"/>
  </p:notesMasterIdLst>
  <p:handoutMasterIdLst>
    <p:handoutMasterId r:id="rId96"/>
  </p:handoutMasterIdLst>
  <p:sldIdLst>
    <p:sldId id="256" r:id="rId2"/>
    <p:sldId id="512" r:id="rId3"/>
    <p:sldId id="640" r:id="rId4"/>
    <p:sldId id="688" r:id="rId5"/>
    <p:sldId id="701" r:id="rId6"/>
    <p:sldId id="702" r:id="rId7"/>
    <p:sldId id="703" r:id="rId8"/>
    <p:sldId id="641" r:id="rId9"/>
    <p:sldId id="689" r:id="rId10"/>
    <p:sldId id="704" r:id="rId11"/>
    <p:sldId id="705" r:id="rId12"/>
    <p:sldId id="706" r:id="rId13"/>
    <p:sldId id="707" r:id="rId14"/>
    <p:sldId id="642" r:id="rId15"/>
    <p:sldId id="708" r:id="rId16"/>
    <p:sldId id="709" r:id="rId17"/>
    <p:sldId id="643" r:id="rId18"/>
    <p:sldId id="710" r:id="rId19"/>
    <p:sldId id="671" r:id="rId20"/>
    <p:sldId id="672" r:id="rId21"/>
    <p:sldId id="711" r:id="rId22"/>
    <p:sldId id="712" r:id="rId23"/>
    <p:sldId id="673" r:id="rId24"/>
    <p:sldId id="742" r:id="rId25"/>
    <p:sldId id="674" r:id="rId26"/>
    <p:sldId id="713" r:id="rId27"/>
    <p:sldId id="675" r:id="rId28"/>
    <p:sldId id="714" r:id="rId29"/>
    <p:sldId id="690" r:id="rId30"/>
    <p:sldId id="677" r:id="rId31"/>
    <p:sldId id="715" r:id="rId32"/>
    <p:sldId id="716" r:id="rId33"/>
    <p:sldId id="678" r:id="rId34"/>
    <p:sldId id="717" r:id="rId35"/>
    <p:sldId id="679" r:id="rId36"/>
    <p:sldId id="691" r:id="rId37"/>
    <p:sldId id="680" r:id="rId38"/>
    <p:sldId id="692" r:id="rId39"/>
    <p:sldId id="719" r:id="rId40"/>
    <p:sldId id="681" r:id="rId41"/>
    <p:sldId id="693" r:id="rId42"/>
    <p:sldId id="724" r:id="rId43"/>
    <p:sldId id="682" r:id="rId44"/>
    <p:sldId id="694" r:id="rId45"/>
    <p:sldId id="684" r:id="rId46"/>
    <p:sldId id="685" r:id="rId47"/>
    <p:sldId id="676" r:id="rId48"/>
    <p:sldId id="644" r:id="rId49"/>
    <p:sldId id="728" r:id="rId50"/>
    <p:sldId id="645" r:id="rId51"/>
    <p:sldId id="725" r:id="rId52"/>
    <p:sldId id="726" r:id="rId53"/>
    <p:sldId id="646" r:id="rId54"/>
    <p:sldId id="727" r:id="rId55"/>
    <p:sldId id="647" r:id="rId56"/>
    <p:sldId id="729" r:id="rId57"/>
    <p:sldId id="730" r:id="rId58"/>
    <p:sldId id="648" r:id="rId59"/>
    <p:sldId id="695" r:id="rId60"/>
    <p:sldId id="649" r:id="rId61"/>
    <p:sldId id="696" r:id="rId62"/>
    <p:sldId id="731" r:id="rId63"/>
    <p:sldId id="732" r:id="rId64"/>
    <p:sldId id="733" r:id="rId65"/>
    <p:sldId id="650" r:id="rId66"/>
    <p:sldId id="697" r:id="rId67"/>
    <p:sldId id="651" r:id="rId68"/>
    <p:sldId id="698" r:id="rId69"/>
    <p:sldId id="652" r:id="rId70"/>
    <p:sldId id="653" r:id="rId71"/>
    <p:sldId id="654" r:id="rId72"/>
    <p:sldId id="655" r:id="rId73"/>
    <p:sldId id="735" r:id="rId74"/>
    <p:sldId id="736" r:id="rId75"/>
    <p:sldId id="737" r:id="rId76"/>
    <p:sldId id="656" r:id="rId77"/>
    <p:sldId id="734" r:id="rId78"/>
    <p:sldId id="657" r:id="rId79"/>
    <p:sldId id="699" r:id="rId80"/>
    <p:sldId id="658" r:id="rId81"/>
    <p:sldId id="659" r:id="rId82"/>
    <p:sldId id="700" r:id="rId83"/>
    <p:sldId id="660" r:id="rId84"/>
    <p:sldId id="720" r:id="rId85"/>
    <p:sldId id="661" r:id="rId86"/>
    <p:sldId id="662" r:id="rId87"/>
    <p:sldId id="663" r:id="rId88"/>
    <p:sldId id="664" r:id="rId89"/>
    <p:sldId id="738" r:id="rId90"/>
    <p:sldId id="739" r:id="rId91"/>
    <p:sldId id="740" r:id="rId92"/>
    <p:sldId id="741" r:id="rId93"/>
    <p:sldId id="665" r:id="rId94"/>
  </p:sldIdLst>
  <p:sldSz cx="12192000" cy="6858000"/>
  <p:notesSz cx="7104063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Carlos Assumpção" initials="ACA" lastIdx="1" clrIdx="0">
    <p:extLst>
      <p:ext uri="{19B8F6BF-5375-455C-9EA6-DF929625EA0E}">
        <p15:presenceInfo xmlns:p15="http://schemas.microsoft.com/office/powerpoint/2012/main" userId="6220ee74a8c688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99FF99"/>
    <a:srgbClr val="EAEAEA"/>
    <a:srgbClr val="FF3300"/>
    <a:srgbClr val="FFFFFF"/>
    <a:srgbClr val="CCECFF"/>
    <a:srgbClr val="99CCFF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68" d="100"/>
          <a:sy n="68" d="100"/>
        </p:scale>
        <p:origin x="10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" y="774700"/>
            <a:ext cx="6799263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63" y="4862096"/>
            <a:ext cx="5208540" cy="46052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800" tIns="46077" rIns="93800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4025083" y="0"/>
            <a:ext cx="3078980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025083" y="9722556"/>
            <a:ext cx="3078980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3800" tIns="46077" rIns="93800" bIns="46077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" y="9722556"/>
            <a:ext cx="3078981" cy="5120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" y="0"/>
            <a:ext cx="3078981" cy="512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787" tIns="47393" rIns="94787" bIns="47393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774700"/>
            <a:ext cx="6799263" cy="38242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BB869E3-39CA-45A6-8728-52CDB2D5EAFB}"/>
              </a:ext>
            </a:extLst>
          </p:cNvPr>
          <p:cNvSpPr/>
          <p:nvPr userDrawn="1"/>
        </p:nvSpPr>
        <p:spPr>
          <a:xfrm>
            <a:off x="0" y="-26988"/>
            <a:ext cx="12192000" cy="1603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AC67E6A-EFC0-41D4-B131-0B9C0B7BA5E6}"/>
              </a:ext>
            </a:extLst>
          </p:cNvPr>
          <p:cNvSpPr/>
          <p:nvPr userDrawn="1"/>
        </p:nvSpPr>
        <p:spPr>
          <a:xfrm>
            <a:off x="-4356" y="6753497"/>
            <a:ext cx="12192000" cy="1159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5.wmf"/><Relationship Id="rId2" Type="http://schemas.openxmlformats.org/officeDocument/2006/relationships/oleObject" Target="../embeddings/oleObject18.bin"/><Relationship Id="rId16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3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hyperlink" Target="https://www.tecconcursos.com.br/concursos/tecnologista-ibge-economia-201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9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concursos.com.br/concursos/tecnologista-ibge-economia-2016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6.wmf"/><Relationship Id="rId7" Type="http://schemas.openxmlformats.org/officeDocument/2006/relationships/image" Target="../media/image48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9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4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0.wmf"/><Relationship Id="rId2" Type="http://schemas.openxmlformats.org/officeDocument/2006/relationships/hyperlink" Target="https://www.tecconcursos.com.br/concursos/auditor-substituto-tcerj-201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9.bin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hyperlink" Target="https://www.tecconcursos.com.br/concursos/agente-de-fiscalizacao-tcm-sp-economia-201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4.bin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concursos.com.br/concursos/analista-judiciario-tj-ba-apoio-especializado-economia-2015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6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9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8.bin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3A5E401-D48E-4545-8041-38F00FFF2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8972"/>
            <a:ext cx="12192000" cy="540902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5EBC491-A5DB-48ED-A3FF-43464FAB831E}"/>
              </a:ext>
            </a:extLst>
          </p:cNvPr>
          <p:cNvSpPr txBox="1">
            <a:spLocks/>
          </p:cNvSpPr>
          <p:nvPr/>
        </p:nvSpPr>
        <p:spPr bwMode="auto">
          <a:xfrm>
            <a:off x="5064368" y="260505"/>
            <a:ext cx="7085428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Exercícios de Microeconomia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Alunos Gabarito – 2021 - FGV</a:t>
            </a:r>
            <a:endParaRPr lang="en-US" sz="3800" b="1" dirty="0">
              <a:solidFill>
                <a:schemeClr val="accent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6A081C4-A18C-4276-B023-07FF696FB146}"/>
              </a:ext>
            </a:extLst>
          </p:cNvPr>
          <p:cNvSpPr txBox="1"/>
          <p:nvPr/>
        </p:nvSpPr>
        <p:spPr>
          <a:xfrm>
            <a:off x="6749780" y="6289969"/>
            <a:ext cx="5192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F10A8AB-5FB0-4147-9B44-B807B3FAA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299" y="-32308"/>
            <a:ext cx="8229600" cy="785813"/>
          </a:xfrm>
        </p:spPr>
        <p:txBody>
          <a:bodyPr/>
          <a:lstStyle/>
          <a:p>
            <a:pPr algn="ctr"/>
            <a:r>
              <a:rPr lang="pt-BR" sz="3400" dirty="0">
                <a:solidFill>
                  <a:schemeClr val="tx1"/>
                </a:solidFill>
              </a:rPr>
              <a:t>Função de Produção de Leontief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BD8C370F-C5ED-4A7E-945D-EC42984F8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522460"/>
              </p:ext>
            </p:extLst>
          </p:nvPr>
        </p:nvGraphicFramePr>
        <p:xfrm>
          <a:off x="489876" y="910654"/>
          <a:ext cx="33242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253800" progId="Equation.DSMT4">
                  <p:embed/>
                </p:oleObj>
              </mc:Choice>
              <mc:Fallback>
                <p:oleObj name="Equation" r:id="rId2" imgW="1168200" imgH="2538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9876" y="910654"/>
                        <a:ext cx="3324225" cy="720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029">
            <a:extLst>
              <a:ext uri="{FF2B5EF4-FFF2-40B4-BE49-F238E27FC236}">
                <a16:creationId xmlns:a16="http://schemas.microsoft.com/office/drawing/2014/main" id="{BC79E86E-2E3F-4D66-B2B9-145C25F461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1922" y="3546697"/>
            <a:ext cx="0" cy="26310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1030">
            <a:extLst>
              <a:ext uri="{FF2B5EF4-FFF2-40B4-BE49-F238E27FC236}">
                <a16:creationId xmlns:a16="http://schemas.microsoft.com/office/drawing/2014/main" id="{65555582-E297-4B96-A4E2-25F00A1360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1922" y="6170902"/>
            <a:ext cx="366735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1031">
            <a:extLst>
              <a:ext uri="{FF2B5EF4-FFF2-40B4-BE49-F238E27FC236}">
                <a16:creationId xmlns:a16="http://schemas.microsoft.com/office/drawing/2014/main" id="{82DD602D-64DE-4631-BC69-2D9278C6B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7852" y="5973899"/>
            <a:ext cx="35586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200" b="1" dirty="0">
                <a:latin typeface="Arial" charset="0"/>
              </a:rPr>
              <a:t>L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9" name="Rectangle 1032">
            <a:extLst>
              <a:ext uri="{FF2B5EF4-FFF2-40B4-BE49-F238E27FC236}">
                <a16:creationId xmlns:a16="http://schemas.microsoft.com/office/drawing/2014/main" id="{B672C2DC-7DBC-4B71-A1D3-0C2C55BB6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8954" y="3355836"/>
            <a:ext cx="38632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K</a:t>
            </a:r>
          </a:p>
        </p:txBody>
      </p:sp>
      <p:sp>
        <p:nvSpPr>
          <p:cNvPr id="10" name="Rectangle 1037">
            <a:extLst>
              <a:ext uri="{FF2B5EF4-FFF2-40B4-BE49-F238E27FC236}">
                <a16:creationId xmlns:a16="http://schemas.microsoft.com/office/drawing/2014/main" id="{CD1A51AA-62A1-41E5-A192-E3451EE7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159" y="5680451"/>
            <a:ext cx="95699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Q = 10</a:t>
            </a:r>
          </a:p>
        </p:txBody>
      </p:sp>
      <p:sp>
        <p:nvSpPr>
          <p:cNvPr id="11" name="Rectangle 1037">
            <a:extLst>
              <a:ext uri="{FF2B5EF4-FFF2-40B4-BE49-F238E27FC236}">
                <a16:creationId xmlns:a16="http://schemas.microsoft.com/office/drawing/2014/main" id="{149C93DD-562E-4880-B5D7-C4ED2439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8158" y="5272027"/>
            <a:ext cx="95699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Q = 15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B46D4B28-BCB7-4137-A322-3B9A54ADF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729638"/>
            <a:ext cx="10592941" cy="1549985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As </a:t>
            </a:r>
            <a:r>
              <a:rPr lang="pt-BR" sz="2600" b="1" dirty="0" err="1">
                <a:solidFill>
                  <a:schemeClr val="tx1"/>
                </a:solidFill>
              </a:rPr>
              <a:t>Isoquantas</a:t>
            </a:r>
            <a:r>
              <a:rPr lang="pt-BR" sz="2600" b="1" dirty="0">
                <a:solidFill>
                  <a:schemeClr val="tx1"/>
                </a:solidFill>
              </a:rPr>
              <a:t> Possuem a Forma de L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>
                <a:solidFill>
                  <a:schemeClr val="tx1"/>
                </a:solidFill>
              </a:rPr>
              <a:t>Não existe substitutibilidade </a:t>
            </a:r>
            <a:r>
              <a:rPr lang="pt-BR" sz="2600" dirty="0">
                <a:solidFill>
                  <a:schemeClr val="tx1"/>
                </a:solidFill>
              </a:rPr>
              <a:t>entre os fatores de produção.</a:t>
            </a:r>
          </a:p>
          <a:p>
            <a:pPr lvl="2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Note que a </a:t>
            </a:r>
            <a:r>
              <a:rPr lang="pt-BR" sz="2600" dirty="0" err="1">
                <a:solidFill>
                  <a:schemeClr val="tx1"/>
                </a:solidFill>
              </a:rPr>
              <a:t>TMgS</a:t>
            </a:r>
            <a:r>
              <a:rPr lang="pt-BR" sz="1800" dirty="0">
                <a:solidFill>
                  <a:schemeClr val="tx1"/>
                </a:solidFill>
              </a:rPr>
              <a:t>(K,L) </a:t>
            </a:r>
            <a:r>
              <a:rPr lang="pt-BR" sz="2600" dirty="0">
                <a:solidFill>
                  <a:schemeClr val="tx1"/>
                </a:solidFill>
              </a:rPr>
              <a:t>no equilíbrio é indefinida.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38EEEC5D-1608-49C8-A22D-E680BB6C954F}"/>
              </a:ext>
            </a:extLst>
          </p:cNvPr>
          <p:cNvCxnSpPr/>
          <p:nvPr/>
        </p:nvCxnSpPr>
        <p:spPr bwMode="auto">
          <a:xfrm flipV="1">
            <a:off x="2444219" y="5825929"/>
            <a:ext cx="1788153" cy="4079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A231965C-58AA-4420-A84E-77D61F7472B5}"/>
              </a:ext>
            </a:extLst>
          </p:cNvPr>
          <p:cNvCxnSpPr/>
          <p:nvPr/>
        </p:nvCxnSpPr>
        <p:spPr bwMode="auto">
          <a:xfrm flipV="1">
            <a:off x="2444219" y="4205611"/>
            <a:ext cx="0" cy="1620318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0910A74-22C9-4123-B7B4-46553EF6DE31}"/>
              </a:ext>
            </a:extLst>
          </p:cNvPr>
          <p:cNvCxnSpPr/>
          <p:nvPr/>
        </p:nvCxnSpPr>
        <p:spPr bwMode="auto">
          <a:xfrm flipV="1">
            <a:off x="2828634" y="5487007"/>
            <a:ext cx="1788153" cy="4079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01C0A3FD-9D7C-4963-9E7A-23DBCDF78270}"/>
              </a:ext>
            </a:extLst>
          </p:cNvPr>
          <p:cNvCxnSpPr/>
          <p:nvPr/>
        </p:nvCxnSpPr>
        <p:spPr bwMode="auto">
          <a:xfrm flipV="1">
            <a:off x="2828634" y="3866689"/>
            <a:ext cx="0" cy="1620318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C5001B0A-FB51-448F-B3D3-05C31B11D4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26437"/>
              </p:ext>
            </p:extLst>
          </p:nvPr>
        </p:nvGraphicFramePr>
        <p:xfrm>
          <a:off x="3088773" y="4371794"/>
          <a:ext cx="1824458" cy="548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253800" progId="Equation.DSMT4">
                  <p:embed/>
                </p:oleObj>
              </mc:Choice>
              <mc:Fallback>
                <p:oleObj name="Equation" r:id="rId4" imgW="876240" imgH="2538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26B83601-066F-4A38-ADAA-98ED779936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8773" y="4371794"/>
                        <a:ext cx="1824458" cy="548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have Direita 17">
            <a:extLst>
              <a:ext uri="{FF2B5EF4-FFF2-40B4-BE49-F238E27FC236}">
                <a16:creationId xmlns:a16="http://schemas.microsoft.com/office/drawing/2014/main" id="{C400123D-2189-4F14-94D4-590D93A11939}"/>
              </a:ext>
            </a:extLst>
          </p:cNvPr>
          <p:cNvSpPr/>
          <p:nvPr/>
        </p:nvSpPr>
        <p:spPr bwMode="auto">
          <a:xfrm>
            <a:off x="2886516" y="3871785"/>
            <a:ext cx="103599" cy="1549985"/>
          </a:xfrm>
          <a:prstGeom prst="rightBrac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Chave Direita 18">
            <a:extLst>
              <a:ext uri="{FF2B5EF4-FFF2-40B4-BE49-F238E27FC236}">
                <a16:creationId xmlns:a16="http://schemas.microsoft.com/office/drawing/2014/main" id="{1CC575AD-EAAC-4E00-9BD6-CBC18D49F735}"/>
              </a:ext>
            </a:extLst>
          </p:cNvPr>
          <p:cNvSpPr/>
          <p:nvPr/>
        </p:nvSpPr>
        <p:spPr bwMode="auto">
          <a:xfrm rot="16200000">
            <a:off x="3761173" y="4568769"/>
            <a:ext cx="125671" cy="1580162"/>
          </a:xfrm>
          <a:prstGeom prst="rightBrace">
            <a:avLst/>
          </a:prstGeom>
          <a:noFill/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119001B6-CC57-4CC3-9D5C-D452F1F245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819859"/>
              </p:ext>
            </p:extLst>
          </p:nvPr>
        </p:nvGraphicFramePr>
        <p:xfrm>
          <a:off x="3089663" y="4861193"/>
          <a:ext cx="18764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253800" progId="Equation.DSMT4">
                  <p:embed/>
                </p:oleObj>
              </mc:Choice>
              <mc:Fallback>
                <p:oleObj name="Equation" r:id="rId6" imgW="901440" imgH="253800" progId="Equation.DSMT4">
                  <p:embed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C5001B0A-FB51-448F-B3D3-05C31B11D4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89663" y="4861193"/>
                        <a:ext cx="18764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9676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188144A-47E7-4248-8DBD-75A2EE90635A}"/>
              </a:ext>
            </a:extLst>
          </p:cNvPr>
          <p:cNvSpPr/>
          <p:nvPr/>
        </p:nvSpPr>
        <p:spPr bwMode="auto">
          <a:xfrm>
            <a:off x="1107833" y="2973751"/>
            <a:ext cx="4500349" cy="2511189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EF4DD13E-9117-4710-BD89-211D3E608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04" y="981948"/>
            <a:ext cx="8507412" cy="785813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Rendimentos Constantes de Escala</a:t>
            </a: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13">
            <a:extLst>
              <a:ext uri="{FF2B5EF4-FFF2-40B4-BE49-F238E27FC236}">
                <a16:creationId xmlns:a16="http://schemas.microsoft.com/office/drawing/2014/main" id="{E72A713A-96BA-43FD-ABDE-0BAF1B2922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756096"/>
              </p:ext>
            </p:extLst>
          </p:nvPr>
        </p:nvGraphicFramePr>
        <p:xfrm>
          <a:off x="1160340" y="3026477"/>
          <a:ext cx="4390389" cy="1164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04920" imgH="447550" progId="Equation.3">
                  <p:embed/>
                </p:oleObj>
              </mc:Choice>
              <mc:Fallback>
                <p:oleObj name="Equation" r:id="rId2" imgW="1504920" imgH="447550" progId="Equation.3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340" y="3026477"/>
                        <a:ext cx="4390389" cy="1164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>
            <a:extLst>
              <a:ext uri="{FF2B5EF4-FFF2-40B4-BE49-F238E27FC236}">
                <a16:creationId xmlns:a16="http://schemas.microsoft.com/office/drawing/2014/main" id="{F9FEF44E-427D-487C-8292-5B2029EE37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897769"/>
              </p:ext>
            </p:extLst>
          </p:nvPr>
        </p:nvGraphicFramePr>
        <p:xfrm>
          <a:off x="1153553" y="4298666"/>
          <a:ext cx="4397177" cy="1103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04920" imgH="447550" progId="Equation.3">
                  <p:embed/>
                </p:oleObj>
              </mc:Choice>
              <mc:Fallback>
                <p:oleObj name="Equation" r:id="rId4" imgW="1504920" imgH="447550" progId="Equation.3">
                  <p:embed/>
                  <p:pic>
                    <p:nvPicPr>
                      <p:cNvPr id="1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553" y="4298666"/>
                        <a:ext cx="4397177" cy="1103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9670F4B2-27A8-4D8B-8E5D-D2AF0F89E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661059"/>
              </p:ext>
            </p:extLst>
          </p:nvPr>
        </p:nvGraphicFramePr>
        <p:xfrm>
          <a:off x="1057186" y="1560548"/>
          <a:ext cx="9600988" cy="65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36960" imgH="253800" progId="Equation.DSMT4">
                  <p:embed/>
                </p:oleObj>
              </mc:Choice>
              <mc:Fallback>
                <p:oleObj name="Equation" r:id="rId6" imgW="3936960" imgH="253800" progId="Equation.DSMT4">
                  <p:embed/>
                  <p:pic>
                    <p:nvPicPr>
                      <p:cNvPr id="10" name="Objeto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57186" y="1560548"/>
                        <a:ext cx="9600988" cy="65018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F710526-449B-485C-8844-73AC0ABE2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299" y="-32308"/>
            <a:ext cx="8229600" cy="785813"/>
          </a:xfrm>
        </p:spPr>
        <p:txBody>
          <a:bodyPr/>
          <a:lstStyle/>
          <a:p>
            <a:pPr algn="ctr"/>
            <a:r>
              <a:rPr lang="pt-BR" sz="3400" dirty="0">
                <a:solidFill>
                  <a:schemeClr val="tx1"/>
                </a:solidFill>
              </a:rPr>
              <a:t>Função de Produção de Leontief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D7970DC9-60D8-4376-B177-80270C1F38CD}"/>
              </a:ext>
            </a:extLst>
          </p:cNvPr>
          <p:cNvSpPr txBox="1">
            <a:spLocks/>
          </p:cNvSpPr>
          <p:nvPr/>
        </p:nvSpPr>
        <p:spPr bwMode="auto">
          <a:xfrm>
            <a:off x="638494" y="2442647"/>
            <a:ext cx="8507412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kern="0" dirty="0">
                <a:solidFill>
                  <a:schemeClr val="tx1"/>
                </a:solidFill>
              </a:rPr>
              <a:t>Produtividades Marginais</a:t>
            </a:r>
          </a:p>
          <a:p>
            <a:pPr marL="0" indent="0">
              <a:buFont typeface="Wingdings" pitchFamily="2" charset="2"/>
              <a:buNone/>
            </a:pPr>
            <a:endParaRPr lang="pt-BR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343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7D08CF2-6B94-4C47-A0F5-04086524A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76" y="823006"/>
            <a:ext cx="11563618" cy="4883150"/>
          </a:xfrm>
        </p:spPr>
        <p:txBody>
          <a:bodyPr/>
          <a:lstStyle/>
          <a:p>
            <a:pPr algn="just">
              <a:buClrTx/>
            </a:pPr>
            <a:r>
              <a:rPr lang="pt-BR" sz="2800" b="1" dirty="0">
                <a:solidFill>
                  <a:schemeClr val="tx1"/>
                </a:solidFill>
              </a:rPr>
              <a:t>Cuidado:</a:t>
            </a:r>
            <a:r>
              <a:rPr lang="pt-BR" sz="2800" dirty="0">
                <a:solidFill>
                  <a:schemeClr val="tx1"/>
                </a:solidFill>
              </a:rPr>
              <a:t> nem todas as funções onde os bens são complementos perfeitos apresentam retornos constantes de escala. Em um caso mais geral, os rendimentos de escala podem ser crescentes, constantes ou decrescentes.</a:t>
            </a:r>
          </a:p>
          <a:p>
            <a:pPr algn="just">
              <a:buClrTx/>
            </a:pPr>
            <a:r>
              <a:rPr lang="pt-BR" sz="2800" dirty="0">
                <a:solidFill>
                  <a:schemeClr val="tx1"/>
                </a:solidFill>
              </a:rPr>
              <a:t>Seja a FDP dada por</a:t>
            </a:r>
          </a:p>
          <a:p>
            <a:pPr marL="0" indent="0" algn="just">
              <a:buClrTx/>
              <a:buNone/>
            </a:pPr>
            <a:endParaRPr lang="pt-BR" sz="3900" dirty="0">
              <a:solidFill>
                <a:schemeClr val="tx1"/>
              </a:solidFill>
            </a:endParaRPr>
          </a:p>
          <a:p>
            <a:pPr lvl="1" algn="just">
              <a:buClrTx/>
            </a:pPr>
            <a:r>
              <a:rPr lang="pt-BR" dirty="0">
                <a:solidFill>
                  <a:schemeClr val="tx1"/>
                </a:solidFill>
              </a:rPr>
              <a:t>Logo, os retornos de escala dependem de </a:t>
            </a:r>
            <a:r>
              <a:rPr lang="pt-BR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A6539228-ED22-458B-89BA-EFB5940B27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720742"/>
              </p:ext>
            </p:extLst>
          </p:nvPr>
        </p:nvGraphicFramePr>
        <p:xfrm>
          <a:off x="722680" y="3363057"/>
          <a:ext cx="8701704" cy="758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44640" imgH="317160" progId="Equation.DSMT4">
                  <p:embed/>
                </p:oleObj>
              </mc:Choice>
              <mc:Fallback>
                <p:oleObj name="Equation" r:id="rId2" imgW="3644640" imgH="31716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2680" y="3363057"/>
                        <a:ext cx="8701704" cy="758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B5600C8D-5DB4-4A7A-943F-05D491F20A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527771"/>
              </p:ext>
            </p:extLst>
          </p:nvPr>
        </p:nvGraphicFramePr>
        <p:xfrm>
          <a:off x="4210945" y="2707964"/>
          <a:ext cx="2920623" cy="655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304560" progId="Equation.DSMT4">
                  <p:embed/>
                </p:oleObj>
              </mc:Choice>
              <mc:Fallback>
                <p:oleObj name="Equation" r:id="rId4" imgW="1358640" imgH="30456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10945" y="2707964"/>
                        <a:ext cx="2920623" cy="655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CD375F43-79E9-4274-848E-D7450E6C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26" y="-7329"/>
            <a:ext cx="7118350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Observação</a:t>
            </a:r>
          </a:p>
        </p:txBody>
      </p:sp>
    </p:spTree>
    <p:extLst>
      <p:ext uri="{BB962C8B-B14F-4D97-AF65-F5344CB8AC3E}">
        <p14:creationId xmlns:p14="http://schemas.microsoft.com/office/powerpoint/2010/main" val="4240000744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533B845-188A-462E-9ECC-471A22640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259" y="-138042"/>
            <a:ext cx="7488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en-US" sz="3200" b="1" dirty="0">
                <a:latin typeface="Arial" panose="020B0604020202020204" pitchFamily="34" charset="0"/>
              </a:rPr>
              <a:t>Concorrência Perfeita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11CAE4-4AAB-4D5F-8ECE-51743F7CF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787791"/>
            <a:ext cx="11540197" cy="53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3200" b="1" dirty="0">
                <a:latin typeface="Arial" panose="020B0604020202020204" pitchFamily="34" charset="0"/>
              </a:rPr>
              <a:t>Hipóteses Básicas 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Mercado Atomizado</a:t>
            </a:r>
            <a:r>
              <a:rPr lang="pt-BR" altLang="en-US" sz="2800" dirty="0">
                <a:latin typeface="Arial" panose="020B0604020202020204" pitchFamily="34" charset="0"/>
              </a:rPr>
              <a:t>: existe um grande  número de empresas pequenas, de forma que  qualquer  uma delas  individualmente não  pode exercer  qualquer influência sobre o preço.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Produto Homogêneo:</a:t>
            </a:r>
            <a:r>
              <a:rPr lang="pt-BR" altLang="en-US" sz="2800" dirty="0">
                <a:latin typeface="Arial" panose="020B0604020202020204" pitchFamily="34" charset="0"/>
              </a:rPr>
              <a:t> os  produtos de todos  os vendedores são idênticos. Isso significa que os consumidores são  indiferentes quanto à firma da qual eles adquirem o produto.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Livre Mobilidade de Recursos</a:t>
            </a:r>
            <a:r>
              <a:rPr lang="pt-BR" altLang="en-US" sz="2800" dirty="0">
                <a:latin typeface="Arial" panose="020B0604020202020204" pitchFamily="34" charset="0"/>
              </a:rPr>
              <a:t>: os  recursos  podem  entrar e sair do mercado  de forma livre e imediata.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Perfeito Conhecimento do Mercado</a:t>
            </a:r>
            <a:r>
              <a:rPr lang="pt-BR" altLang="en-US" sz="2800" dirty="0">
                <a:latin typeface="Arial" panose="020B0604020202020204" pitchFamily="34" charset="0"/>
              </a:rPr>
              <a:t>: os  produtores  e consumidores têm  perfeito  conhecimento de todas as informações, como preços e custos.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endParaRPr lang="pt-BR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43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6640A761-FC7D-4E9C-BFBF-0D2358A15F53}"/>
              </a:ext>
            </a:extLst>
          </p:cNvPr>
          <p:cNvSpPr/>
          <p:nvPr/>
        </p:nvSpPr>
        <p:spPr bwMode="auto">
          <a:xfrm>
            <a:off x="295423" y="3108960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016F84-604C-4E7E-B0FD-145286BA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7" y="133351"/>
            <a:ext cx="11111914" cy="785813"/>
          </a:xfrm>
        </p:spPr>
        <p:txBody>
          <a:bodyPr/>
          <a:lstStyle/>
          <a:p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3) </a:t>
            </a:r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FGV - Tecnologista (IBGE)/Economia/2016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FFC0A3-5B26-4C8A-99BD-2DBCE2D8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05" y="907414"/>
            <a:ext cx="11521408" cy="4883150"/>
          </a:xfrm>
        </p:spPr>
        <p:txBody>
          <a:bodyPr/>
          <a:lstStyle/>
          <a:p>
            <a:pPr algn="just"/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Considere uma função de produção F que conta com apenas dois insumos: capital, K, e trabalho, L, e apresenta a propriedade de retornos decrescentes de escala. Essa função F(K,L) pode ser descrita por: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F(K,L) = K</a:t>
            </a:r>
            <a:r>
              <a:rPr lang="pt-BR" b="0" i="0" baseline="30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0,6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</a:t>
            </a:r>
            <a:r>
              <a:rPr lang="pt-BR" b="0" i="0" baseline="30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0,3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F(K,L) = min{2K,L};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nn-NO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F(K,L) = 5K + 4L;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F(K,L) = 0,7KL;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F(K,L) = 20K</a:t>
            </a:r>
            <a:r>
              <a:rPr lang="pt-BR" b="0" i="0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0,5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</a:t>
            </a:r>
            <a:r>
              <a:rPr lang="pt-BR" b="0" i="0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0,5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3991D4A-00C8-481D-987F-53A04751C504}"/>
              </a:ext>
            </a:extLst>
          </p:cNvPr>
          <p:cNvSpPr txBox="1"/>
          <p:nvPr/>
        </p:nvSpPr>
        <p:spPr>
          <a:xfrm>
            <a:off x="3924886" y="3108960"/>
            <a:ext cx="5233182" cy="49244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Retornos Decrescentes de Escala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108F214-967A-4801-BD04-4181AE7692ED}"/>
              </a:ext>
            </a:extLst>
          </p:cNvPr>
          <p:cNvSpPr txBox="1"/>
          <p:nvPr/>
        </p:nvSpPr>
        <p:spPr>
          <a:xfrm>
            <a:off x="4175762" y="3908477"/>
            <a:ext cx="4982306" cy="4924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C00000"/>
                </a:solidFill>
                <a:latin typeface="+mn-lt"/>
              </a:rPr>
              <a:t>Retornos Constantes de Escala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26EDE36-ABFD-4983-9F39-CE555C659973}"/>
              </a:ext>
            </a:extLst>
          </p:cNvPr>
          <p:cNvSpPr txBox="1"/>
          <p:nvPr/>
        </p:nvSpPr>
        <p:spPr>
          <a:xfrm>
            <a:off x="3835790" y="4623584"/>
            <a:ext cx="4982306" cy="4924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C00000"/>
                </a:solidFill>
                <a:latin typeface="+mn-lt"/>
              </a:rPr>
              <a:t>Retornos Constantes de Escala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A8DA851-D67E-45E8-A593-4A065BF23DBE}"/>
              </a:ext>
            </a:extLst>
          </p:cNvPr>
          <p:cNvSpPr txBox="1"/>
          <p:nvPr/>
        </p:nvSpPr>
        <p:spPr>
          <a:xfrm>
            <a:off x="3664633" y="5352759"/>
            <a:ext cx="4982306" cy="4924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C00000"/>
                </a:solidFill>
                <a:latin typeface="+mn-lt"/>
              </a:rPr>
              <a:t>Retornos Crescentes de Escala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C765F83-74C7-4DE9-AE6B-738BA3D09B7B}"/>
              </a:ext>
            </a:extLst>
          </p:cNvPr>
          <p:cNvSpPr txBox="1"/>
          <p:nvPr/>
        </p:nvSpPr>
        <p:spPr>
          <a:xfrm>
            <a:off x="4131213" y="6058488"/>
            <a:ext cx="4982306" cy="4924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C00000"/>
                </a:solidFill>
                <a:latin typeface="+mn-lt"/>
              </a:rPr>
              <a:t>Retornos Constantes de Escala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317E1372-F0F4-4434-91BB-6AFD95CEBFF5}"/>
              </a:ext>
            </a:extLst>
          </p:cNvPr>
          <p:cNvCxnSpPr>
            <a:cxnSpLocks/>
          </p:cNvCxnSpPr>
          <p:nvPr/>
        </p:nvCxnSpPr>
        <p:spPr bwMode="auto">
          <a:xfrm>
            <a:off x="8829823" y="4862737"/>
            <a:ext cx="2832298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050940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C69B30F-CCE1-4E19-9F88-F3BB61D2EF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364772"/>
              </p:ext>
            </p:extLst>
          </p:nvPr>
        </p:nvGraphicFramePr>
        <p:xfrm>
          <a:off x="523590" y="1149887"/>
          <a:ext cx="2543168" cy="59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03040" progId="Equation.DSMT4">
                  <p:embed/>
                </p:oleObj>
              </mc:Choice>
              <mc:Fallback>
                <p:oleObj name="Equation" r:id="rId2" imgW="863280" imgH="20304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3590" y="1149887"/>
                        <a:ext cx="2543168" cy="5963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029">
            <a:extLst>
              <a:ext uri="{FF2B5EF4-FFF2-40B4-BE49-F238E27FC236}">
                <a16:creationId xmlns:a16="http://schemas.microsoft.com/office/drawing/2014/main" id="{1A5A46C8-04A8-4A69-B036-29B33D6D5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1675" y="3443068"/>
            <a:ext cx="0" cy="267107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1030">
            <a:extLst>
              <a:ext uri="{FF2B5EF4-FFF2-40B4-BE49-F238E27FC236}">
                <a16:creationId xmlns:a16="http://schemas.microsoft.com/office/drawing/2014/main" id="{35A80C5B-1C29-44A8-8FE3-2D11EB9A2B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9809" y="6100078"/>
            <a:ext cx="4006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1031">
            <a:extLst>
              <a:ext uri="{FF2B5EF4-FFF2-40B4-BE49-F238E27FC236}">
                <a16:creationId xmlns:a16="http://schemas.microsoft.com/office/drawing/2014/main" id="{11F0A4C8-21F9-48D5-B6B8-A86467826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719" y="5903560"/>
            <a:ext cx="35586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200" b="1" dirty="0">
                <a:latin typeface="Arial" charset="0"/>
              </a:rPr>
              <a:t>L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CF8287E5-393D-4795-9CBE-3C0FDC67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467" y="3229227"/>
            <a:ext cx="38632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K</a:t>
            </a:r>
          </a:p>
        </p:txBody>
      </p:sp>
      <p:sp>
        <p:nvSpPr>
          <p:cNvPr id="9" name="Rectangle 1037">
            <a:extLst>
              <a:ext uri="{FF2B5EF4-FFF2-40B4-BE49-F238E27FC236}">
                <a16:creationId xmlns:a16="http://schemas.microsoft.com/office/drawing/2014/main" id="{099E932A-8587-45A4-8B2C-6AA1FB62F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547" y="5623760"/>
            <a:ext cx="95699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Q = 10</a:t>
            </a:r>
          </a:p>
        </p:txBody>
      </p:sp>
      <p:sp>
        <p:nvSpPr>
          <p:cNvPr id="10" name="Rectangle 1037">
            <a:extLst>
              <a:ext uri="{FF2B5EF4-FFF2-40B4-BE49-F238E27FC236}">
                <a16:creationId xmlns:a16="http://schemas.microsoft.com/office/drawing/2014/main" id="{4E0DD265-21ED-4E1B-A2FE-AAAAABB4B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309" y="5284836"/>
            <a:ext cx="95699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Q = 15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63F5ACAE-671A-49DF-95EE-3C84B51C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982860"/>
            <a:ext cx="10922979" cy="1549985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As </a:t>
            </a:r>
            <a:r>
              <a:rPr lang="pt-BR" sz="2800" b="1" dirty="0" err="1">
                <a:solidFill>
                  <a:schemeClr val="tx1"/>
                </a:solidFill>
              </a:rPr>
              <a:t>Isoquantas</a:t>
            </a:r>
            <a:r>
              <a:rPr lang="pt-BR" sz="2800" b="1" dirty="0">
                <a:solidFill>
                  <a:schemeClr val="tx1"/>
                </a:solidFill>
              </a:rPr>
              <a:t> são Retas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Existe </a:t>
            </a:r>
            <a:r>
              <a:rPr lang="pt-BR" dirty="0" err="1">
                <a:solidFill>
                  <a:schemeClr val="tx1"/>
                </a:solidFill>
              </a:rPr>
              <a:t>substitutibilidade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perfeita entre os fatores de produção.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A955AA19-B8B6-4BA0-AA3F-63B9402EF5B5}"/>
              </a:ext>
            </a:extLst>
          </p:cNvPr>
          <p:cNvCxnSpPr/>
          <p:nvPr/>
        </p:nvCxnSpPr>
        <p:spPr bwMode="auto">
          <a:xfrm>
            <a:off x="2006221" y="3919551"/>
            <a:ext cx="2120542" cy="1836039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C4BC989-64FB-43F4-A8E6-F6492089DAF5}"/>
              </a:ext>
            </a:extLst>
          </p:cNvPr>
          <p:cNvCxnSpPr/>
          <p:nvPr/>
        </p:nvCxnSpPr>
        <p:spPr bwMode="auto">
          <a:xfrm>
            <a:off x="2376989" y="3607926"/>
            <a:ext cx="2120542" cy="1836039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ítulo 1">
            <a:extLst>
              <a:ext uri="{FF2B5EF4-FFF2-40B4-BE49-F238E27FC236}">
                <a16:creationId xmlns:a16="http://schemas.microsoft.com/office/drawing/2014/main" id="{3AC017C4-6405-423B-AAE3-489A8B50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013" y="-4172"/>
            <a:ext cx="8229600" cy="785813"/>
          </a:xfrm>
        </p:spPr>
        <p:txBody>
          <a:bodyPr/>
          <a:lstStyle/>
          <a:p>
            <a:pPr algn="ctr"/>
            <a:r>
              <a:rPr lang="pt-BR" sz="3400" dirty="0">
                <a:solidFill>
                  <a:schemeClr val="tx1"/>
                </a:solidFill>
              </a:rPr>
              <a:t>Função de Produção Linear</a:t>
            </a:r>
          </a:p>
        </p:txBody>
      </p:sp>
    </p:spTree>
    <p:extLst>
      <p:ext uri="{BB962C8B-B14F-4D97-AF65-F5344CB8AC3E}">
        <p14:creationId xmlns:p14="http://schemas.microsoft.com/office/powerpoint/2010/main" val="1331197759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1798933D-0E94-4DB4-8672-A0B24925F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536" y="817333"/>
            <a:ext cx="11081326" cy="766161"/>
          </a:xfrm>
        </p:spPr>
        <p:txBody>
          <a:bodyPr/>
          <a:lstStyle/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Rendimentos Constantes de Escala</a:t>
            </a:r>
          </a:p>
          <a:p>
            <a:pPr marL="0" indent="0"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B8BC583-BF9C-44A2-B99D-3785B0E8B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228711"/>
              </p:ext>
            </p:extLst>
          </p:nvPr>
        </p:nvGraphicFramePr>
        <p:xfrm>
          <a:off x="1178680" y="4717282"/>
          <a:ext cx="5828617" cy="1913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761760" progId="Equation.DSMT4">
                  <p:embed/>
                </p:oleObj>
              </mc:Choice>
              <mc:Fallback>
                <p:oleObj name="Equation" r:id="rId2" imgW="2222280" imgH="76176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78680" y="4717282"/>
                        <a:ext cx="5828617" cy="191321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2706908F-2FF8-43E0-B55A-7ECF37C79A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12908"/>
              </p:ext>
            </p:extLst>
          </p:nvPr>
        </p:nvGraphicFramePr>
        <p:xfrm>
          <a:off x="1200148" y="2566830"/>
          <a:ext cx="2821041" cy="2009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812520" progId="Equation.DSMT4">
                  <p:embed/>
                </p:oleObj>
              </mc:Choice>
              <mc:Fallback>
                <p:oleObj name="Equation" r:id="rId4" imgW="1091880" imgH="812520" progId="Equation.DSMT4">
                  <p:embed/>
                  <p:pic>
                    <p:nvPicPr>
                      <p:cNvPr id="9" name="Objeto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0148" y="2566830"/>
                        <a:ext cx="2821041" cy="200977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12">
            <a:extLst>
              <a:ext uri="{FF2B5EF4-FFF2-40B4-BE49-F238E27FC236}">
                <a16:creationId xmlns:a16="http://schemas.microsoft.com/office/drawing/2014/main" id="{F96E6482-6B9D-4BCA-9B64-58C8755DBB3E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2008" y="5658157"/>
            <a:ext cx="272954" cy="5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0796F4B-5A91-4E40-89C7-45EDA19988C0}"/>
              </a:ext>
            </a:extLst>
          </p:cNvPr>
          <p:cNvSpPr txBox="1"/>
          <p:nvPr/>
        </p:nvSpPr>
        <p:spPr>
          <a:xfrm>
            <a:off x="7284963" y="5387305"/>
            <a:ext cx="2871911" cy="523220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 err="1">
                <a:latin typeface="+mn-lt"/>
              </a:rPr>
              <a:t>TMgS</a:t>
            </a:r>
            <a:r>
              <a:rPr lang="pt-BR" sz="2800" dirty="0">
                <a:latin typeface="+mn-lt"/>
              </a:rPr>
              <a:t> Constante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0D51701F-2243-4D17-BD3E-69C9621247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505351"/>
              </p:ext>
            </p:extLst>
          </p:nvPr>
        </p:nvGraphicFramePr>
        <p:xfrm>
          <a:off x="1189678" y="1336429"/>
          <a:ext cx="8087183" cy="65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49280" imgH="253800" progId="Equation.DSMT4">
                  <p:embed/>
                </p:oleObj>
              </mc:Choice>
              <mc:Fallback>
                <p:oleObj name="Equation" r:id="rId6" imgW="3149280" imgH="253800" progId="Equation.DSMT4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89678" y="1336429"/>
                        <a:ext cx="8087183" cy="65219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ítulo 1">
            <a:extLst>
              <a:ext uri="{FF2B5EF4-FFF2-40B4-BE49-F238E27FC236}">
                <a16:creationId xmlns:a16="http://schemas.microsoft.com/office/drawing/2014/main" id="{1A3DE49D-3397-407E-8DEF-49074B13F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013" y="-4172"/>
            <a:ext cx="8229600" cy="785813"/>
          </a:xfrm>
        </p:spPr>
        <p:txBody>
          <a:bodyPr/>
          <a:lstStyle/>
          <a:p>
            <a:pPr algn="ctr"/>
            <a:r>
              <a:rPr lang="pt-BR" sz="3400" dirty="0">
                <a:solidFill>
                  <a:schemeClr val="tx1"/>
                </a:solidFill>
              </a:rPr>
              <a:t>Função de Produção Linear</a:t>
            </a: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832C1493-EF9C-4685-BD30-00BE75BF1267}"/>
              </a:ext>
            </a:extLst>
          </p:cNvPr>
          <p:cNvSpPr txBox="1">
            <a:spLocks/>
          </p:cNvSpPr>
          <p:nvPr/>
        </p:nvSpPr>
        <p:spPr bwMode="auto">
          <a:xfrm>
            <a:off x="747256" y="2052947"/>
            <a:ext cx="11081326" cy="7661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800" kern="0" dirty="0">
                <a:solidFill>
                  <a:schemeClr val="tx1"/>
                </a:solidFill>
              </a:rPr>
              <a:t>Produtividades Marginais Positivas e Constantes</a:t>
            </a:r>
          </a:p>
          <a:p>
            <a:pPr marL="0" indent="0">
              <a:buFont typeface="Wingdings" pitchFamily="2" charset="2"/>
              <a:buNone/>
            </a:pPr>
            <a:endParaRPr lang="pt-BR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087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89BA42A3-BAC3-4C14-B056-9693FFB9543A}"/>
              </a:ext>
            </a:extLst>
          </p:cNvPr>
          <p:cNvSpPr/>
          <p:nvPr/>
        </p:nvSpPr>
        <p:spPr bwMode="auto">
          <a:xfrm>
            <a:off x="211018" y="6063176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307749-8789-440A-BF8A-60E96077B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-77668"/>
            <a:ext cx="11055643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4) FGV - Tecnologista (IBGE)/Economia/2016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2BDBEB-3149-4CF3-90AD-AD7F35D30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967" y="696395"/>
            <a:ext cx="11535475" cy="4883150"/>
          </a:xfrm>
        </p:spPr>
        <p:txBody>
          <a:bodyPr/>
          <a:lstStyle/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Seja KFGP uma firma que use apenas dois insumos na produção do seu produto: capital, K, e trabalho, L. Sua função de produção é dada por f(K,L) = min {2K;L}. Se o orçamento da produção é limitado a 1000 unidades monetárias e o preço por unidade de capital é r = 100 e por unidade de trabalho, w = 50, as escolhas dos insumos que maximizam o lucro dessa firma e utilizam todo o orçamento disponível são dadas por: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K = 9 e L = 2;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K = 8 e L = 4;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K = 7 e L = 6;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K = 6 e L = 8;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K = 5 e L = 10.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219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8866A1F-1BD1-49AF-90F9-E5FF72A2311D}"/>
              </a:ext>
            </a:extLst>
          </p:cNvPr>
          <p:cNvSpPr/>
          <p:nvPr/>
        </p:nvSpPr>
        <p:spPr bwMode="auto">
          <a:xfrm>
            <a:off x="10185009" y="928688"/>
            <a:ext cx="1885071" cy="984518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2483C909-F8C2-41DD-A5AB-345C93963742}"/>
              </a:ext>
            </a:extLst>
          </p:cNvPr>
          <p:cNvSpPr/>
          <p:nvPr/>
        </p:nvSpPr>
        <p:spPr bwMode="auto">
          <a:xfrm>
            <a:off x="4389120" y="3327705"/>
            <a:ext cx="4909625" cy="3237441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9FA10F1-E12D-4D64-B2F5-C80F48C64D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440802"/>
              </p:ext>
            </p:extLst>
          </p:nvPr>
        </p:nvGraphicFramePr>
        <p:xfrm>
          <a:off x="350838" y="257175"/>
          <a:ext cx="274796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253800" progId="Equation.DSMT4">
                  <p:embed/>
                </p:oleObj>
              </mc:Choice>
              <mc:Fallback>
                <p:oleObj name="Equation" r:id="rId2" imgW="104112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B5600C8D-5DB4-4A7A-943F-05D491F20A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0838" y="257175"/>
                        <a:ext cx="2747962" cy="67151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D02E368-80B1-40ED-8D1C-F4683B353A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899834"/>
              </p:ext>
            </p:extLst>
          </p:nvPr>
        </p:nvGraphicFramePr>
        <p:xfrm>
          <a:off x="247820" y="2082023"/>
          <a:ext cx="9712106" cy="101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84320" imgH="393480" progId="Equation.DSMT4">
                  <p:embed/>
                </p:oleObj>
              </mc:Choice>
              <mc:Fallback>
                <p:oleObj name="Equation" r:id="rId4" imgW="3784320" imgH="3934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09FA10F1-E12D-4D64-B2F5-C80F48C64D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7820" y="2082023"/>
                        <a:ext cx="9712106" cy="1015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32942FFE-A1F1-480A-BFC8-93F6A1271D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94071"/>
              </p:ext>
            </p:extLst>
          </p:nvPr>
        </p:nvGraphicFramePr>
        <p:xfrm>
          <a:off x="247820" y="928688"/>
          <a:ext cx="11822260" cy="984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78080" imgH="393480" progId="Equation.DSMT4">
                  <p:embed/>
                </p:oleObj>
              </mc:Choice>
              <mc:Fallback>
                <p:oleObj name="Equation" r:id="rId6" imgW="4978080" imgH="3934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DD02E368-80B1-40ED-8D1C-F4683B353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7820" y="928688"/>
                        <a:ext cx="11822260" cy="984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56222FB-78D8-4169-B214-50DBEA7F2C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489546"/>
              </p:ext>
            </p:extLst>
          </p:nvPr>
        </p:nvGraphicFramePr>
        <p:xfrm>
          <a:off x="275958" y="3330524"/>
          <a:ext cx="374808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0160" imgH="228600" progId="Equation.DSMT4">
                  <p:embed/>
                </p:oleObj>
              </mc:Choice>
              <mc:Fallback>
                <p:oleObj name="Equation" r:id="rId8" imgW="1460160" imgH="2286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DD02E368-80B1-40ED-8D1C-F4683B353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5958" y="3330524"/>
                        <a:ext cx="3748087" cy="5921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029">
            <a:extLst>
              <a:ext uri="{FF2B5EF4-FFF2-40B4-BE49-F238E27FC236}">
                <a16:creationId xmlns:a16="http://schemas.microsoft.com/office/drawing/2014/main" id="{824007C6-6C0E-44A2-8B2D-AB6CE5B23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6478" y="3518566"/>
            <a:ext cx="0" cy="26310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1030">
            <a:extLst>
              <a:ext uri="{FF2B5EF4-FFF2-40B4-BE49-F238E27FC236}">
                <a16:creationId xmlns:a16="http://schemas.microsoft.com/office/drawing/2014/main" id="{91C431C2-D3AB-4D05-92FD-7E720421BA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2410" y="6128703"/>
            <a:ext cx="366735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1031">
            <a:extLst>
              <a:ext uri="{FF2B5EF4-FFF2-40B4-BE49-F238E27FC236}">
                <a16:creationId xmlns:a16="http://schemas.microsoft.com/office/drawing/2014/main" id="{46798A79-E2E7-44C3-957D-7604F43F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136" y="5945768"/>
            <a:ext cx="35586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200" b="1" dirty="0">
                <a:latin typeface="Arial" charset="0"/>
              </a:rPr>
              <a:t>L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803028BD-99C5-40D9-B16B-1D938E896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442" y="3327705"/>
            <a:ext cx="38632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200" b="1" dirty="0">
                <a:latin typeface="Arial" charset="0"/>
              </a:rPr>
              <a:t>K</a:t>
            </a:r>
          </a:p>
        </p:txBody>
      </p:sp>
      <p:sp>
        <p:nvSpPr>
          <p:cNvPr id="13" name="Rectangle 1037">
            <a:extLst>
              <a:ext uri="{FF2B5EF4-FFF2-40B4-BE49-F238E27FC236}">
                <a16:creationId xmlns:a16="http://schemas.microsoft.com/office/drawing/2014/main" id="{2C5B61AA-F1A4-40FD-9603-C60D9073E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5575" y="5244356"/>
            <a:ext cx="10387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200" b="1" dirty="0">
                <a:latin typeface="Arial" charset="0"/>
              </a:rPr>
              <a:t>Q = 10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29ED5632-61CA-4B92-88D3-EF6ABD8FF75A}"/>
              </a:ext>
            </a:extLst>
          </p:cNvPr>
          <p:cNvCxnSpPr/>
          <p:nvPr/>
        </p:nvCxnSpPr>
        <p:spPr bwMode="auto">
          <a:xfrm flipV="1">
            <a:off x="6275223" y="5458876"/>
            <a:ext cx="1788153" cy="4079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83895A15-2B89-4207-ADC9-E7F9FE42744B}"/>
              </a:ext>
            </a:extLst>
          </p:cNvPr>
          <p:cNvCxnSpPr/>
          <p:nvPr/>
        </p:nvCxnSpPr>
        <p:spPr bwMode="auto">
          <a:xfrm flipV="1">
            <a:off x="6275223" y="3838558"/>
            <a:ext cx="0" cy="1620318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8B418B44-06FB-4231-8CF2-94CEB3E44B33}"/>
              </a:ext>
            </a:extLst>
          </p:cNvPr>
          <p:cNvCxnSpPr/>
          <p:nvPr/>
        </p:nvCxnSpPr>
        <p:spPr bwMode="auto">
          <a:xfrm>
            <a:off x="4989835" y="5458268"/>
            <a:ext cx="1299456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A7856FB-B60E-47F9-A921-C955B1AC0A1F}"/>
              </a:ext>
            </a:extLst>
          </p:cNvPr>
          <p:cNvCxnSpPr>
            <a:cxnSpLocks/>
          </p:cNvCxnSpPr>
          <p:nvPr/>
        </p:nvCxnSpPr>
        <p:spPr bwMode="auto">
          <a:xfrm>
            <a:off x="6281718" y="5484056"/>
            <a:ext cx="0" cy="649455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9" name="Objeto 28">
            <a:extLst>
              <a:ext uri="{FF2B5EF4-FFF2-40B4-BE49-F238E27FC236}">
                <a16:creationId xmlns:a16="http://schemas.microsoft.com/office/drawing/2014/main" id="{7384F274-DE59-4970-853E-59AFE64C2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310998"/>
              </p:ext>
            </p:extLst>
          </p:nvPr>
        </p:nvGraphicFramePr>
        <p:xfrm>
          <a:off x="4659193" y="5217528"/>
          <a:ext cx="277367" cy="434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28" name="Objeto 27">
                        <a:extLst>
                          <a:ext uri="{FF2B5EF4-FFF2-40B4-BE49-F238E27FC236}">
                            <a16:creationId xmlns:a16="http://schemas.microsoft.com/office/drawing/2014/main" id="{212D2255-9877-40D1-903C-4CF4DEAC46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59193" y="5217528"/>
                        <a:ext cx="277367" cy="434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to 29">
            <a:extLst>
              <a:ext uri="{FF2B5EF4-FFF2-40B4-BE49-F238E27FC236}">
                <a16:creationId xmlns:a16="http://schemas.microsoft.com/office/drawing/2014/main" id="{C261643B-58B6-42C3-B1B4-1B70EB253B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113617"/>
              </p:ext>
            </p:extLst>
          </p:nvPr>
        </p:nvGraphicFramePr>
        <p:xfrm>
          <a:off x="6085352" y="6130171"/>
          <a:ext cx="43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80" imgH="177480" progId="Equation.DSMT4">
                  <p:embed/>
                </p:oleObj>
              </mc:Choice>
              <mc:Fallback>
                <p:oleObj name="Equation" r:id="rId12" imgW="177480" imgH="177480" progId="Equation.DSMT4">
                  <p:embed/>
                  <p:pic>
                    <p:nvPicPr>
                      <p:cNvPr id="29" name="Objeto 28">
                        <a:extLst>
                          <a:ext uri="{FF2B5EF4-FFF2-40B4-BE49-F238E27FC236}">
                            <a16:creationId xmlns:a16="http://schemas.microsoft.com/office/drawing/2014/main" id="{7384F274-DE59-4970-853E-59AFE64C2A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85352" y="6130171"/>
                        <a:ext cx="43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50E3FF44-CBA6-4C31-B9AB-E045AE8239B9}"/>
              </a:ext>
            </a:extLst>
          </p:cNvPr>
          <p:cNvCxnSpPr>
            <a:cxnSpLocks/>
          </p:cNvCxnSpPr>
          <p:nvPr/>
        </p:nvCxnSpPr>
        <p:spPr bwMode="auto">
          <a:xfrm>
            <a:off x="5012409" y="4740812"/>
            <a:ext cx="2340772" cy="1392699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7" name="Objeto 36">
            <a:extLst>
              <a:ext uri="{FF2B5EF4-FFF2-40B4-BE49-F238E27FC236}">
                <a16:creationId xmlns:a16="http://schemas.microsoft.com/office/drawing/2014/main" id="{B21782E0-AD66-44DF-81EF-D32AB54AE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93774"/>
              </p:ext>
            </p:extLst>
          </p:nvPr>
        </p:nvGraphicFramePr>
        <p:xfrm>
          <a:off x="4608901" y="4540521"/>
          <a:ext cx="371063" cy="37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480" imgH="177480" progId="Equation.DSMT4">
                  <p:embed/>
                </p:oleObj>
              </mc:Choice>
              <mc:Fallback>
                <p:oleObj name="Equation" r:id="rId14" imgW="177480" imgH="177480" progId="Equation.DSMT4">
                  <p:embed/>
                  <p:pic>
                    <p:nvPicPr>
                      <p:cNvPr id="29" name="Objeto 28">
                        <a:extLst>
                          <a:ext uri="{FF2B5EF4-FFF2-40B4-BE49-F238E27FC236}">
                            <a16:creationId xmlns:a16="http://schemas.microsoft.com/office/drawing/2014/main" id="{7384F274-DE59-4970-853E-59AFE64C2A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08901" y="4540521"/>
                        <a:ext cx="371063" cy="373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>
            <a:extLst>
              <a:ext uri="{FF2B5EF4-FFF2-40B4-BE49-F238E27FC236}">
                <a16:creationId xmlns:a16="http://schemas.microsoft.com/office/drawing/2014/main" id="{CF0291BD-D905-4CC7-B9CA-B61D60701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90696"/>
              </p:ext>
            </p:extLst>
          </p:nvPr>
        </p:nvGraphicFramePr>
        <p:xfrm>
          <a:off x="7153570" y="6141623"/>
          <a:ext cx="4254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3040" imgH="177480" progId="Equation.DSMT4">
                  <p:embed/>
                </p:oleObj>
              </mc:Choice>
              <mc:Fallback>
                <p:oleObj name="Equation" r:id="rId16" imgW="203040" imgH="177480" progId="Equation.DSMT4">
                  <p:embed/>
                  <p:pic>
                    <p:nvPicPr>
                      <p:cNvPr id="37" name="Objeto 36">
                        <a:extLst>
                          <a:ext uri="{FF2B5EF4-FFF2-40B4-BE49-F238E27FC236}">
                            <a16:creationId xmlns:a16="http://schemas.microsoft.com/office/drawing/2014/main" id="{B21782E0-AD66-44DF-81EF-D32AB54AE1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153570" y="6141623"/>
                        <a:ext cx="4254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Elipse 38">
            <a:extLst>
              <a:ext uri="{FF2B5EF4-FFF2-40B4-BE49-F238E27FC236}">
                <a16:creationId xmlns:a16="http://schemas.microsoft.com/office/drawing/2014/main" id="{DAAE4485-8103-4BC7-B51A-F2C84188EED6}"/>
              </a:ext>
            </a:extLst>
          </p:cNvPr>
          <p:cNvSpPr/>
          <p:nvPr/>
        </p:nvSpPr>
        <p:spPr bwMode="auto">
          <a:xfrm>
            <a:off x="6189785" y="5371938"/>
            <a:ext cx="190061" cy="18258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121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7D13F2DC-482D-4437-98E7-2D955C8FCEF0}"/>
              </a:ext>
            </a:extLst>
          </p:cNvPr>
          <p:cNvSpPr/>
          <p:nvPr/>
        </p:nvSpPr>
        <p:spPr bwMode="auto">
          <a:xfrm>
            <a:off x="112539" y="3995223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CDA780-9B0D-4638-888B-856DA5B24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20807"/>
            <a:ext cx="11563643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5) FGV - Analista Portuário (CODEBA)/Economista/2016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045321-13DC-499C-8BED-F3412CDF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24" y="823007"/>
            <a:ext cx="11343216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Considere uma função de produção do tipo f(x, y) = x²+ y, em que x e y são os insumos para se produzir um determinado produto.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Essa função apresenta retornos de escala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constantes.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crescentes.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decrescentes.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indeterminados.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crescentes em x e constantes em y.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C392E62-1329-4E7F-BF23-8475136839EC}"/>
              </a:ext>
            </a:extLst>
          </p:cNvPr>
          <p:cNvSpPr txBox="1"/>
          <p:nvPr/>
        </p:nvSpPr>
        <p:spPr>
          <a:xfrm>
            <a:off x="2926081" y="4107767"/>
            <a:ext cx="9186208" cy="43088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100" b="1" dirty="0">
                <a:solidFill>
                  <a:schemeClr val="accent2">
                    <a:lumMod val="25000"/>
                  </a:schemeClr>
                </a:solidFill>
                <a:latin typeface="+mn-lt"/>
              </a:rPr>
              <a:t>Observe que, se dobrarmos x e y o produto aumentará mais que 100%</a:t>
            </a:r>
          </a:p>
        </p:txBody>
      </p:sp>
    </p:spTree>
    <p:extLst>
      <p:ext uri="{BB962C8B-B14F-4D97-AF65-F5344CB8AC3E}">
        <p14:creationId xmlns:p14="http://schemas.microsoft.com/office/powerpoint/2010/main" val="22284631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1280" y="-58272"/>
            <a:ext cx="10252358" cy="78581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Microeconomia – Programação das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812" y="944490"/>
            <a:ext cx="11830930" cy="4883150"/>
          </a:xfrm>
        </p:spPr>
        <p:txBody>
          <a:bodyPr/>
          <a:lstStyle/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Aula 1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Fundamentos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Oferta, demanda e equilíbrio de mercado.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Mercado e eficiência econômica.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Teoria do Consumidor.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Aula 2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Teoria da Firma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Mercados.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Falhas de Mercado</a:t>
            </a:r>
          </a:p>
          <a:p>
            <a:pPr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sz="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002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005A207-7C94-4922-BE41-946B6438B6D4}"/>
              </a:ext>
            </a:extLst>
          </p:cNvPr>
          <p:cNvSpPr/>
          <p:nvPr/>
        </p:nvSpPr>
        <p:spPr bwMode="auto">
          <a:xfrm>
            <a:off x="14068" y="4234376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390D3AF-65CD-4566-AF7D-E818CB43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-49529"/>
            <a:ext cx="11802793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6) FGV - Agente de Fiscalização (TCM SP)/Economia/2015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5AA90F-A339-4ED9-A43D-332DBB3D5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0" y="710466"/>
            <a:ext cx="11995054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Suponha uma firma que use apenas dois insumos na produção do seu produto: capital, </a:t>
            </a:r>
            <a:r>
              <a:rPr lang="pt-BR" sz="29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K</a:t>
            </a: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e trabalho, </a:t>
            </a:r>
            <a:r>
              <a:rPr lang="pt-BR" sz="29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</a:t>
            </a: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 Sua função de produção é dada por </a:t>
            </a:r>
            <a:r>
              <a:rPr lang="pt-BR" sz="29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f(K,L) = K</a:t>
            </a:r>
            <a:r>
              <a:rPr lang="pt-BR" sz="2900" b="1" i="1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0,4</a:t>
            </a:r>
            <a:r>
              <a:rPr lang="pt-BR" sz="29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L</a:t>
            </a:r>
            <a:r>
              <a:rPr lang="pt-BR" sz="2900" b="1" i="1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0,6</a:t>
            </a: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. Se o orçamento da produção for limitado a </a:t>
            </a:r>
            <a:r>
              <a:rPr lang="pt-BR" sz="29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150</a:t>
            </a: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unidades monetárias, e o preço por unidade de capital for </a:t>
            </a:r>
            <a:r>
              <a:rPr lang="pt-BR" sz="29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r = 6</a:t>
            </a: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e por unidade de trabalho, </a:t>
            </a:r>
            <a:r>
              <a:rPr lang="pt-BR" sz="2900" b="1" i="1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w = 3</a:t>
            </a: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, as quantidades dos insumos que maximizam o lucro dessa firma e utilizam todo o orçamento disponível são:</a:t>
            </a:r>
          </a:p>
          <a:p>
            <a:pPr marL="514350" indent="-514350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K = 5 e L = 40;</a:t>
            </a:r>
            <a:endParaRPr lang="pt-BR" sz="29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K = 10 e L = 30;</a:t>
            </a:r>
          </a:p>
          <a:p>
            <a:pPr marL="514350" indent="-514350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K = 15 e L = 20;</a:t>
            </a:r>
            <a:endParaRPr lang="pt-BR" sz="2900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K = 20 e L = 10;</a:t>
            </a:r>
          </a:p>
          <a:p>
            <a:pPr marL="514350" indent="-514350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sz="29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K = 25 e L = 0.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41800129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B25E3D-559E-4974-9358-60897F67C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260301"/>
            <a:ext cx="11830929" cy="1826797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chemeClr val="tx1"/>
                </a:solidFill>
              </a:rPr>
              <a:t>Conforme vimos, as quantidades de K e L que maximizam o produto </a:t>
            </a:r>
            <a:r>
              <a:rPr lang="pt-BR" sz="2800" b="1" dirty="0">
                <a:solidFill>
                  <a:schemeClr val="tx1"/>
                </a:solidFill>
              </a:rPr>
              <a:t>(não o lucro) </a:t>
            </a:r>
            <a:r>
              <a:rPr lang="pt-BR" sz="2800" dirty="0">
                <a:solidFill>
                  <a:schemeClr val="tx1"/>
                </a:solidFill>
              </a:rPr>
              <a:t>são encontradas quando estivermos na </a:t>
            </a:r>
            <a:r>
              <a:rPr lang="pt-BR" sz="2800" dirty="0" err="1">
                <a:solidFill>
                  <a:schemeClr val="tx1"/>
                </a:solidFill>
              </a:rPr>
              <a:t>isoquanta</a:t>
            </a:r>
            <a:r>
              <a:rPr lang="pt-BR" sz="2800" dirty="0">
                <a:solidFill>
                  <a:schemeClr val="tx1"/>
                </a:solidFill>
              </a:rPr>
              <a:t> mais distante da origem que toque na </a:t>
            </a:r>
            <a:r>
              <a:rPr lang="pt-BR" sz="2800" dirty="0" err="1">
                <a:solidFill>
                  <a:schemeClr val="tx1"/>
                </a:solidFill>
              </a:rPr>
              <a:t>isocusto</a:t>
            </a:r>
            <a:r>
              <a:rPr lang="pt-BR" sz="2800" dirty="0">
                <a:solidFill>
                  <a:schemeClr val="tx1"/>
                </a:solidFill>
              </a:rPr>
              <a:t> (ponto de tangência). Logo, temos: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CCF181-4622-4816-A964-4AA876EC0C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346455"/>
              </p:ext>
            </p:extLst>
          </p:nvPr>
        </p:nvGraphicFramePr>
        <p:xfrm>
          <a:off x="652902" y="2087563"/>
          <a:ext cx="589438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419040" progId="Equation.DSMT4">
                  <p:embed/>
                </p:oleObj>
              </mc:Choice>
              <mc:Fallback>
                <p:oleObj name="Equation" r:id="rId2" imgW="2349360" imgH="4190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00F39B06-56EC-4D8D-8BC4-2C265B02E7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2902" y="2087563"/>
                        <a:ext cx="5894387" cy="10922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E3D1B4C-DE8F-4C94-8A52-1823CF77BE6C}"/>
              </a:ext>
            </a:extLst>
          </p:cNvPr>
          <p:cNvSpPr txBox="1">
            <a:spLocks/>
          </p:cNvSpPr>
          <p:nvPr/>
        </p:nvSpPr>
        <p:spPr bwMode="auto">
          <a:xfrm>
            <a:off x="208670" y="3324715"/>
            <a:ext cx="11830929" cy="1826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sz="2800" kern="0" dirty="0">
                <a:solidFill>
                  <a:schemeClr val="tx1"/>
                </a:solidFill>
              </a:rPr>
              <a:t>Podemos substituir a condição de equilíbrio na </a:t>
            </a:r>
            <a:r>
              <a:rPr lang="pt-BR" sz="2800" kern="0" dirty="0" err="1">
                <a:solidFill>
                  <a:schemeClr val="tx1"/>
                </a:solidFill>
              </a:rPr>
              <a:t>isocusto</a:t>
            </a:r>
            <a:r>
              <a:rPr lang="pt-BR" sz="2800" kern="0" dirty="0">
                <a:solidFill>
                  <a:schemeClr val="tx1"/>
                </a:solidFill>
              </a:rPr>
              <a:t> para obtermos K* e L*.</a:t>
            </a:r>
          </a:p>
          <a:p>
            <a:pPr algn="just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sz="2800" b="1" kern="0" dirty="0">
                <a:solidFill>
                  <a:schemeClr val="tx1"/>
                </a:solidFill>
              </a:rPr>
              <a:t>Entretanto, como a FDP é uma Cobb-Douglas, sabemos que: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180174C4-A30C-4CD8-8511-3A8FD2783836}"/>
              </a:ext>
            </a:extLst>
          </p:cNvPr>
          <p:cNvSpPr txBox="1">
            <a:spLocks/>
          </p:cNvSpPr>
          <p:nvPr/>
        </p:nvSpPr>
        <p:spPr bwMode="auto">
          <a:xfrm>
            <a:off x="220391" y="4996427"/>
            <a:ext cx="11830929" cy="1826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sz="2800" kern="0" dirty="0">
                <a:solidFill>
                  <a:schemeClr val="tx1"/>
                </a:solidFill>
              </a:rPr>
              <a:t>60% do orçamento gasto com L: 0,6 x 150 = 90. Logo, L* = 90/3 = 30.</a:t>
            </a:r>
          </a:p>
          <a:p>
            <a:pPr algn="just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sz="2800" kern="0" dirty="0">
                <a:solidFill>
                  <a:schemeClr val="tx1"/>
                </a:solidFill>
              </a:rPr>
              <a:t>40% do orçamento gasto com K: 0,4 x 150 = 60. Logo, K* = 60/6 = 10.</a:t>
            </a:r>
          </a:p>
          <a:p>
            <a:pPr algn="just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endParaRPr lang="pt-BR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077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ângulo 34">
            <a:extLst>
              <a:ext uri="{FF2B5EF4-FFF2-40B4-BE49-F238E27FC236}">
                <a16:creationId xmlns:a16="http://schemas.microsoft.com/office/drawing/2014/main" id="{5885CE33-BF14-4BC2-AFF5-EA31B9CF679F}"/>
              </a:ext>
            </a:extLst>
          </p:cNvPr>
          <p:cNvSpPr/>
          <p:nvPr/>
        </p:nvSpPr>
        <p:spPr bwMode="auto">
          <a:xfrm>
            <a:off x="1716258" y="436098"/>
            <a:ext cx="8759484" cy="5908430"/>
          </a:xfrm>
          <a:prstGeom prst="rect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Line 1029">
            <a:extLst>
              <a:ext uri="{FF2B5EF4-FFF2-40B4-BE49-F238E27FC236}">
                <a16:creationId xmlns:a16="http://schemas.microsoft.com/office/drawing/2014/main" id="{E3EC615E-AF33-43B7-89CB-4B3F13507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2863" y="1154374"/>
            <a:ext cx="0" cy="44740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1030">
            <a:extLst>
              <a:ext uri="{FF2B5EF4-FFF2-40B4-BE49-F238E27FC236}">
                <a16:creationId xmlns:a16="http://schemas.microsoft.com/office/drawing/2014/main" id="{222E059F-F1D9-4447-B26C-0CDDE4BF1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7582" y="5628407"/>
            <a:ext cx="681638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3B6D2AAB-3C67-4967-9C47-42C578B8A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8137" y="5313820"/>
            <a:ext cx="657210" cy="7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600" b="1" dirty="0">
                <a:latin typeface="Arial" charset="0"/>
              </a:rPr>
              <a:t>L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B20B8914-B00A-4CD2-AD8C-36B20619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727" y="717455"/>
            <a:ext cx="719930" cy="7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600" b="1" dirty="0">
                <a:latin typeface="Arial" charset="0"/>
              </a:rPr>
              <a:t>K</a:t>
            </a:r>
          </a:p>
        </p:txBody>
      </p:sp>
      <p:grpSp>
        <p:nvGrpSpPr>
          <p:cNvPr id="8" name="Group 1060">
            <a:extLst>
              <a:ext uri="{FF2B5EF4-FFF2-40B4-BE49-F238E27FC236}">
                <a16:creationId xmlns:a16="http://schemas.microsoft.com/office/drawing/2014/main" id="{6E7B7693-1E04-4797-B4B5-8DE30198D542}"/>
              </a:ext>
            </a:extLst>
          </p:cNvPr>
          <p:cNvGrpSpPr>
            <a:grpSpLocks/>
          </p:cNvGrpSpPr>
          <p:nvPr/>
        </p:nvGrpSpPr>
        <p:grpSpPr bwMode="auto">
          <a:xfrm>
            <a:off x="3540548" y="2202768"/>
            <a:ext cx="4477642" cy="2823364"/>
            <a:chOff x="1752" y="2400"/>
            <a:chExt cx="1658" cy="1111"/>
          </a:xfrm>
        </p:grpSpPr>
        <p:sp>
          <p:nvSpPr>
            <p:cNvPr id="9" name="Freeform 1036">
              <a:extLst>
                <a:ext uri="{FF2B5EF4-FFF2-40B4-BE49-F238E27FC236}">
                  <a16:creationId xmlns:a16="http://schemas.microsoft.com/office/drawing/2014/main" id="{4D562467-07D1-4FB7-8A1E-A0272DF5D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"/>
                <a:gd name="T16" fmla="*/ 0 h 1032"/>
                <a:gd name="T17" fmla="*/ 1164 w 1164"/>
                <a:gd name="T18" fmla="*/ 1032 h 1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Rectangle 1037">
              <a:extLst>
                <a:ext uri="{FF2B5EF4-FFF2-40B4-BE49-F238E27FC236}">
                  <a16:creationId xmlns:a16="http://schemas.microsoft.com/office/drawing/2014/main" id="{103D990D-69CF-4F26-9FBA-C852867E1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3355"/>
              <a:ext cx="486" cy="1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Q = 19,33</a:t>
              </a:r>
            </a:p>
          </p:txBody>
        </p:sp>
      </p:grp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C37947AD-7C12-45AD-AE3F-56F079F4B761}"/>
              </a:ext>
            </a:extLst>
          </p:cNvPr>
          <p:cNvCxnSpPr>
            <a:cxnSpLocks/>
          </p:cNvCxnSpPr>
          <p:nvPr/>
        </p:nvCxnSpPr>
        <p:spPr bwMode="auto">
          <a:xfrm>
            <a:off x="2827582" y="3429000"/>
            <a:ext cx="4473550" cy="2199394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Elipse 19">
            <a:extLst>
              <a:ext uri="{FF2B5EF4-FFF2-40B4-BE49-F238E27FC236}">
                <a16:creationId xmlns:a16="http://schemas.microsoft.com/office/drawing/2014/main" id="{5467B22F-2FE7-4588-8CEE-A762AF47702B}"/>
              </a:ext>
            </a:extLst>
          </p:cNvPr>
          <p:cNvSpPr/>
          <p:nvPr/>
        </p:nvSpPr>
        <p:spPr bwMode="auto">
          <a:xfrm>
            <a:off x="4783016" y="4318783"/>
            <a:ext cx="140677" cy="15473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7" name="Objeto 26">
            <a:extLst>
              <a:ext uri="{FF2B5EF4-FFF2-40B4-BE49-F238E27FC236}">
                <a16:creationId xmlns:a16="http://schemas.microsoft.com/office/drawing/2014/main" id="{F4B1D00A-1AB9-4A2C-9F7D-167EB6EEF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606069"/>
              </p:ext>
            </p:extLst>
          </p:nvPr>
        </p:nvGraphicFramePr>
        <p:xfrm>
          <a:off x="2385546" y="4174758"/>
          <a:ext cx="43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177480" progId="Equation.DSMT4">
                  <p:embed/>
                </p:oleObj>
              </mc:Choice>
              <mc:Fallback>
                <p:oleObj name="Equation" r:id="rId2" imgW="177480" imgH="177480" progId="Equation.DSMT4">
                  <p:embed/>
                  <p:pic>
                    <p:nvPicPr>
                      <p:cNvPr id="30" name="Objeto 29">
                        <a:extLst>
                          <a:ext uri="{FF2B5EF4-FFF2-40B4-BE49-F238E27FC236}">
                            <a16:creationId xmlns:a16="http://schemas.microsoft.com/office/drawing/2014/main" id="{C261643B-58B6-42C3-B1B4-1B70EB253B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5546" y="4174758"/>
                        <a:ext cx="43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>
            <a:extLst>
              <a:ext uri="{FF2B5EF4-FFF2-40B4-BE49-F238E27FC236}">
                <a16:creationId xmlns:a16="http://schemas.microsoft.com/office/drawing/2014/main" id="{C50273EA-65B1-481F-9C31-048A155B65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494407"/>
              </p:ext>
            </p:extLst>
          </p:nvPr>
        </p:nvGraphicFramePr>
        <p:xfrm>
          <a:off x="4633347" y="5650279"/>
          <a:ext cx="460581" cy="43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40" imgH="177480" progId="Equation.DSMT4">
                  <p:embed/>
                </p:oleObj>
              </mc:Choice>
              <mc:Fallback>
                <p:oleObj name="Equation" r:id="rId4" imgW="190440" imgH="177480" progId="Equation.DSMT4">
                  <p:embed/>
                  <p:pic>
                    <p:nvPicPr>
                      <p:cNvPr id="27" name="Objeto 26">
                        <a:extLst>
                          <a:ext uri="{FF2B5EF4-FFF2-40B4-BE49-F238E27FC236}">
                            <a16:creationId xmlns:a16="http://schemas.microsoft.com/office/drawing/2014/main" id="{F4B1D00A-1AB9-4A2C-9F7D-167EB6EEF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33347" y="5650279"/>
                        <a:ext cx="460581" cy="433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FCE292C5-C4B0-4AF9-87F2-6E67681A24E1}"/>
              </a:ext>
            </a:extLst>
          </p:cNvPr>
          <p:cNvCxnSpPr>
            <a:cxnSpLocks/>
          </p:cNvCxnSpPr>
          <p:nvPr/>
        </p:nvCxnSpPr>
        <p:spPr bwMode="auto">
          <a:xfrm>
            <a:off x="4853356" y="4473514"/>
            <a:ext cx="0" cy="115488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9B19363E-0D1E-4F80-8ECC-95574F1ABA31}"/>
              </a:ext>
            </a:extLst>
          </p:cNvPr>
          <p:cNvCxnSpPr>
            <a:cxnSpLocks/>
          </p:cNvCxnSpPr>
          <p:nvPr/>
        </p:nvCxnSpPr>
        <p:spPr bwMode="auto">
          <a:xfrm flipH="1">
            <a:off x="2855739" y="4386762"/>
            <a:ext cx="2023405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54939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4DD693F-4524-4C9C-952F-9AD378745DB3}"/>
              </a:ext>
            </a:extLst>
          </p:cNvPr>
          <p:cNvSpPr/>
          <p:nvPr/>
        </p:nvSpPr>
        <p:spPr bwMode="auto">
          <a:xfrm>
            <a:off x="225085" y="4909625"/>
            <a:ext cx="506437" cy="53457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CE5E3A-8467-44AF-BD91-F733B0261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2" y="-91733"/>
            <a:ext cx="11774659" cy="785813"/>
          </a:xfrm>
        </p:spPr>
        <p:txBody>
          <a:bodyPr/>
          <a:lstStyle/>
          <a:p>
            <a:r>
              <a:rPr lang="pt-BR" sz="32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7) 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Judiciário (TJ BA)/Apoio 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Especializ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/Eco/2015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EDB737-2C7C-40A4-BA15-7D1A8BBB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32" y="640128"/>
            <a:ext cx="11662086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Assuma que a taxa técnica de substituição (TTS) entre trabalhadores com qualificação alta (ha) e baixa (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hb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seja dada pela derivada do primeiro em relação ao segundo: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dha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dhb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Caso ocorra um progresso tecnológico viesado para os trabalhadores com qualificação alta - que significa que sua produtividade aumenta em relação à dos trabalhadores com qualificação baixa - a TTS: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mantém inalterada;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eleva em módulo;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reduz em módulo;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diminui com o uso crescente de trabalhadores mais qualificados;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torna os rendimentos de escala decrescentes para o trabalhador com qualificação baixa.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886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29">
            <a:extLst>
              <a:ext uri="{FF2B5EF4-FFF2-40B4-BE49-F238E27FC236}">
                <a16:creationId xmlns:a16="http://schemas.microsoft.com/office/drawing/2014/main" id="{37B7E8DE-AE75-4904-BC1E-56B7A8260C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1855" y="2264901"/>
            <a:ext cx="0" cy="38980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1030">
            <a:extLst>
              <a:ext uri="{FF2B5EF4-FFF2-40B4-BE49-F238E27FC236}">
                <a16:creationId xmlns:a16="http://schemas.microsoft.com/office/drawing/2014/main" id="{643EF2BF-B370-4C70-A61A-EFF10618AE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3718" y="6162802"/>
            <a:ext cx="560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1031">
            <a:extLst>
              <a:ext uri="{FF2B5EF4-FFF2-40B4-BE49-F238E27FC236}">
                <a16:creationId xmlns:a16="http://schemas.microsoft.com/office/drawing/2014/main" id="{9FE2FD9B-8726-479D-AF1F-B7CC70F2E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647" y="5848395"/>
            <a:ext cx="495329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600" b="1" dirty="0" err="1">
                <a:latin typeface="Arial" charset="0"/>
              </a:rPr>
              <a:t>h</a:t>
            </a:r>
            <a:r>
              <a:rPr lang="pt-BR" sz="1400" b="1" dirty="0" err="1">
                <a:latin typeface="Arial" charset="0"/>
              </a:rPr>
              <a:t>b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D152B08C-0E3E-42C7-A6CA-DEAEE0C5A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86" y="2067955"/>
            <a:ext cx="514564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600" b="1" dirty="0">
                <a:latin typeface="Arial" charset="0"/>
              </a:rPr>
              <a:t>h</a:t>
            </a:r>
            <a:r>
              <a:rPr lang="en-US" sz="1800" b="1" dirty="0">
                <a:latin typeface="Arial" charset="0"/>
              </a:rPr>
              <a:t>a</a:t>
            </a:r>
          </a:p>
        </p:txBody>
      </p:sp>
      <p:grpSp>
        <p:nvGrpSpPr>
          <p:cNvPr id="9" name="Group 1060">
            <a:extLst>
              <a:ext uri="{FF2B5EF4-FFF2-40B4-BE49-F238E27FC236}">
                <a16:creationId xmlns:a16="http://schemas.microsoft.com/office/drawing/2014/main" id="{0D37DBD9-D7D4-4634-99A0-23006BE60450}"/>
              </a:ext>
            </a:extLst>
          </p:cNvPr>
          <p:cNvGrpSpPr>
            <a:grpSpLocks/>
          </p:cNvGrpSpPr>
          <p:nvPr/>
        </p:nvGrpSpPr>
        <p:grpSpPr bwMode="auto">
          <a:xfrm>
            <a:off x="1669541" y="3060901"/>
            <a:ext cx="3645850" cy="2787485"/>
            <a:chOff x="1752" y="2400"/>
            <a:chExt cx="1350" cy="1111"/>
          </a:xfrm>
        </p:grpSpPr>
        <p:sp>
          <p:nvSpPr>
            <p:cNvPr id="10" name="Freeform 1036">
              <a:extLst>
                <a:ext uri="{FF2B5EF4-FFF2-40B4-BE49-F238E27FC236}">
                  <a16:creationId xmlns:a16="http://schemas.microsoft.com/office/drawing/2014/main" id="{E5D7BEF4-F87A-420E-98BB-E940719DE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"/>
                <a:gd name="T16" fmla="*/ 0 h 1032"/>
                <a:gd name="T17" fmla="*/ 1164 w 1164"/>
                <a:gd name="T18" fmla="*/ 1032 h 1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Rectangle 1037">
              <a:extLst>
                <a:ext uri="{FF2B5EF4-FFF2-40B4-BE49-F238E27FC236}">
                  <a16:creationId xmlns:a16="http://schemas.microsoft.com/office/drawing/2014/main" id="{954E70CD-363C-47E5-A4C0-9FACFFF95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3355"/>
              <a:ext cx="178" cy="1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Q</a:t>
              </a:r>
              <a:r>
                <a:rPr lang="en-US" sz="1400" b="1" dirty="0">
                  <a:latin typeface="Arial" charset="0"/>
                </a:rPr>
                <a:t>0</a:t>
              </a:r>
            </a:p>
          </p:txBody>
        </p:sp>
      </p:grpSp>
      <p:sp>
        <p:nvSpPr>
          <p:cNvPr id="13" name="Elipse 12">
            <a:extLst>
              <a:ext uri="{FF2B5EF4-FFF2-40B4-BE49-F238E27FC236}">
                <a16:creationId xmlns:a16="http://schemas.microsoft.com/office/drawing/2014/main" id="{68508E4A-88AB-4176-A3A5-9A7E08D77A8F}"/>
              </a:ext>
            </a:extLst>
          </p:cNvPr>
          <p:cNvSpPr/>
          <p:nvPr/>
        </p:nvSpPr>
        <p:spPr bwMode="auto">
          <a:xfrm>
            <a:off x="2391504" y="4825226"/>
            <a:ext cx="140677" cy="15473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CC876F9A-3209-426D-B209-4FB7EFE126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809722"/>
              </p:ext>
            </p:extLst>
          </p:nvPr>
        </p:nvGraphicFramePr>
        <p:xfrm>
          <a:off x="514539" y="4667129"/>
          <a:ext cx="431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177480" progId="Equation.DSMT4">
                  <p:embed/>
                </p:oleObj>
              </mc:Choice>
              <mc:Fallback>
                <p:oleObj name="Equation" r:id="rId2" imgW="177480" imgH="177480" progId="Equation.DSMT4">
                  <p:embed/>
                  <p:pic>
                    <p:nvPicPr>
                      <p:cNvPr id="27" name="Objeto 26">
                        <a:extLst>
                          <a:ext uri="{FF2B5EF4-FFF2-40B4-BE49-F238E27FC236}">
                            <a16:creationId xmlns:a16="http://schemas.microsoft.com/office/drawing/2014/main" id="{F4B1D00A-1AB9-4A2C-9F7D-167EB6EEF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4539" y="4667129"/>
                        <a:ext cx="431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63AD9777-0DF0-4D42-B4F8-2A25F73B4D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673062"/>
              </p:ext>
            </p:extLst>
          </p:nvPr>
        </p:nvGraphicFramePr>
        <p:xfrm>
          <a:off x="2216096" y="6114148"/>
          <a:ext cx="4286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177480" progId="Equation.DSMT4">
                  <p:embed/>
                </p:oleObj>
              </mc:Choice>
              <mc:Fallback>
                <p:oleObj name="Equation" r:id="rId4" imgW="177480" imgH="177480" progId="Equation.DSMT4">
                  <p:embed/>
                  <p:pic>
                    <p:nvPicPr>
                      <p:cNvPr id="28" name="Objeto 27">
                        <a:extLst>
                          <a:ext uri="{FF2B5EF4-FFF2-40B4-BE49-F238E27FC236}">
                            <a16:creationId xmlns:a16="http://schemas.microsoft.com/office/drawing/2014/main" id="{C50273EA-65B1-481F-9C31-048A155B65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16096" y="6114148"/>
                        <a:ext cx="4286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C4E886E-3CA5-4CEF-BB74-55F0CD7A5086}"/>
              </a:ext>
            </a:extLst>
          </p:cNvPr>
          <p:cNvCxnSpPr>
            <a:cxnSpLocks/>
          </p:cNvCxnSpPr>
          <p:nvPr/>
        </p:nvCxnSpPr>
        <p:spPr bwMode="auto">
          <a:xfrm>
            <a:off x="2447776" y="4879134"/>
            <a:ext cx="0" cy="1283835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AC685A30-78AC-4F98-91F4-87C7FD8A51E8}"/>
              </a:ext>
            </a:extLst>
          </p:cNvPr>
          <p:cNvCxnSpPr>
            <a:cxnSpLocks/>
          </p:cNvCxnSpPr>
          <p:nvPr/>
        </p:nvCxnSpPr>
        <p:spPr bwMode="auto">
          <a:xfrm flipH="1">
            <a:off x="984733" y="4893202"/>
            <a:ext cx="1448974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3CE8DBEE-6848-45F4-B342-50E3500A2811}"/>
              </a:ext>
            </a:extLst>
          </p:cNvPr>
          <p:cNvCxnSpPr>
            <a:cxnSpLocks/>
          </p:cNvCxnSpPr>
          <p:nvPr/>
        </p:nvCxnSpPr>
        <p:spPr bwMode="auto">
          <a:xfrm flipH="1">
            <a:off x="996456" y="5186280"/>
            <a:ext cx="1887417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BB1531C7-8492-40EE-A085-0EEF51741E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502154"/>
              </p:ext>
            </p:extLst>
          </p:nvPr>
        </p:nvGraphicFramePr>
        <p:xfrm>
          <a:off x="602318" y="5001800"/>
          <a:ext cx="2778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CC876F9A-3209-426D-B209-4FB7EFE126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2318" y="5001800"/>
                        <a:ext cx="27781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644C3FB9-0A7C-4735-8FE0-8D402CCBF3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002194"/>
              </p:ext>
            </p:extLst>
          </p:nvPr>
        </p:nvGraphicFramePr>
        <p:xfrm>
          <a:off x="2736071" y="6113611"/>
          <a:ext cx="3968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164880" progId="Equation.DSMT4">
                  <p:embed/>
                </p:oleObj>
              </mc:Choice>
              <mc:Fallback>
                <p:oleObj name="Equation" r:id="rId8" imgW="164880" imgH="164880" progId="Equation.DSMT4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63AD9777-0DF0-4D42-B4F8-2A25F73B4D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36071" y="6113611"/>
                        <a:ext cx="3968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FA1D24F8-416B-448C-BA05-CD66FDBF58DF}"/>
              </a:ext>
            </a:extLst>
          </p:cNvPr>
          <p:cNvCxnSpPr>
            <a:cxnSpLocks/>
          </p:cNvCxnSpPr>
          <p:nvPr/>
        </p:nvCxnSpPr>
        <p:spPr bwMode="auto">
          <a:xfrm>
            <a:off x="2909669" y="5158144"/>
            <a:ext cx="0" cy="974343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A3EC7977-6CA0-41DB-B6B1-08155041CDE2}"/>
              </a:ext>
            </a:extLst>
          </p:cNvPr>
          <p:cNvSpPr/>
          <p:nvPr/>
        </p:nvSpPr>
        <p:spPr bwMode="auto">
          <a:xfrm>
            <a:off x="2853393" y="5118306"/>
            <a:ext cx="140677" cy="15473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8" name="Group 1060">
            <a:extLst>
              <a:ext uri="{FF2B5EF4-FFF2-40B4-BE49-F238E27FC236}">
                <a16:creationId xmlns:a16="http://schemas.microsoft.com/office/drawing/2014/main" id="{D88265C2-1AC3-4EBE-AB9F-21E41C12694A}"/>
              </a:ext>
            </a:extLst>
          </p:cNvPr>
          <p:cNvGrpSpPr>
            <a:grpSpLocks/>
          </p:cNvGrpSpPr>
          <p:nvPr/>
        </p:nvGrpSpPr>
        <p:grpSpPr bwMode="auto">
          <a:xfrm>
            <a:off x="1336426" y="3299243"/>
            <a:ext cx="3950218" cy="2255577"/>
            <a:chOff x="1752" y="2552"/>
            <a:chExt cx="928" cy="899"/>
          </a:xfrm>
        </p:grpSpPr>
        <p:sp>
          <p:nvSpPr>
            <p:cNvPr id="29" name="Freeform 1036">
              <a:extLst>
                <a:ext uri="{FF2B5EF4-FFF2-40B4-BE49-F238E27FC236}">
                  <a16:creationId xmlns:a16="http://schemas.microsoft.com/office/drawing/2014/main" id="{3F81A4E1-B39E-4154-AE82-4CC96D436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552"/>
              <a:ext cx="822" cy="831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"/>
                <a:gd name="T16" fmla="*/ 0 h 1032"/>
                <a:gd name="T17" fmla="*/ 1164 w 1164"/>
                <a:gd name="T18" fmla="*/ 1032 h 1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Rectangle 1037">
              <a:extLst>
                <a:ext uri="{FF2B5EF4-FFF2-40B4-BE49-F238E27FC236}">
                  <a16:creationId xmlns:a16="http://schemas.microsoft.com/office/drawing/2014/main" id="{2E4381C9-E963-4A1F-8D01-E73E5184A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7" y="3293"/>
              <a:ext cx="113" cy="1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Q</a:t>
              </a:r>
              <a:r>
                <a:rPr lang="en-US" sz="1400" b="1" dirty="0">
                  <a:latin typeface="Arial" charset="0"/>
                </a:rPr>
                <a:t>1</a:t>
              </a:r>
            </a:p>
          </p:txBody>
        </p:sp>
      </p:grp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BBBACD07-E251-404E-848E-F7743CF08EE6}"/>
              </a:ext>
            </a:extLst>
          </p:cNvPr>
          <p:cNvCxnSpPr>
            <a:cxnSpLocks/>
          </p:cNvCxnSpPr>
          <p:nvPr/>
        </p:nvCxnSpPr>
        <p:spPr bwMode="auto">
          <a:xfrm flipH="1">
            <a:off x="2855741" y="5198001"/>
            <a:ext cx="504093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C1D85948-7F79-41BC-98E1-7A050E25C030}"/>
              </a:ext>
            </a:extLst>
          </p:cNvPr>
          <p:cNvSpPr/>
          <p:nvPr/>
        </p:nvSpPr>
        <p:spPr bwMode="auto">
          <a:xfrm>
            <a:off x="3273081" y="5115960"/>
            <a:ext cx="140677" cy="15473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2E6FC856-AD8E-4D82-84DF-E28293A52E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571137"/>
              </p:ext>
            </p:extLst>
          </p:nvPr>
        </p:nvGraphicFramePr>
        <p:xfrm>
          <a:off x="3211290" y="6139599"/>
          <a:ext cx="4270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24" name="Objeto 23">
                        <a:extLst>
                          <a:ext uri="{FF2B5EF4-FFF2-40B4-BE49-F238E27FC236}">
                            <a16:creationId xmlns:a16="http://schemas.microsoft.com/office/drawing/2014/main" id="{644C3FB9-0A7C-4735-8FE0-8D402CCBF3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11290" y="6139599"/>
                        <a:ext cx="4270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33D90B19-6FEB-418B-98F3-22D1B520E2EF}"/>
              </a:ext>
            </a:extLst>
          </p:cNvPr>
          <p:cNvCxnSpPr>
            <a:cxnSpLocks/>
          </p:cNvCxnSpPr>
          <p:nvPr/>
        </p:nvCxnSpPr>
        <p:spPr bwMode="auto">
          <a:xfrm>
            <a:off x="3357494" y="5183932"/>
            <a:ext cx="0" cy="974343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Espaço Reservado para Conteúdo 2">
            <a:extLst>
              <a:ext uri="{FF2B5EF4-FFF2-40B4-BE49-F238E27FC236}">
                <a16:creationId xmlns:a16="http://schemas.microsoft.com/office/drawing/2014/main" id="{0BEB696E-47FB-456B-A7FA-D0D5427B3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32" y="63351"/>
            <a:ext cx="11662086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Como o progresso tecnológico viesado para os trabalhadores com qualificação alta (a produtividade relativa deles aumentou), antes existia a troca de 1 ha por 2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pt-BR" sz="24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 e agora 1 ha deve ser substituído por 4 </a:t>
            </a:r>
            <a:r>
              <a:rPr lang="pt-BR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h</a:t>
            </a:r>
            <a:r>
              <a:rPr lang="pt-BR" sz="2400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b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. Nota que a </a:t>
            </a:r>
            <a:r>
              <a:rPr lang="pt-BR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TMgS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 diminuiu.</a:t>
            </a:r>
            <a:endParaRPr lang="pt-BR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727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 animBg="1"/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02D012B-D6CB-43C3-8948-B1D484DB7AE5}"/>
              </a:ext>
            </a:extLst>
          </p:cNvPr>
          <p:cNvSpPr/>
          <p:nvPr/>
        </p:nvSpPr>
        <p:spPr bwMode="auto">
          <a:xfrm>
            <a:off x="126612" y="2841674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68A6568-6C13-43B5-99DC-B5775EFD7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-91731"/>
            <a:ext cx="11844997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8) FGV - Técnico Superior Especializado (DPE RJ)/Economia/2014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5A822C-2E95-40A2-990F-C0C5A64B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1" y="668264"/>
            <a:ext cx="11732423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Quando a produtividade marginal é maior do que a produtividade média, então necessariamente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produtividade total decresce com o aumento dos insumos.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produtividade marginal decresce com o aumento dos insumos.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produtividade média cresce nos trechos em que ela for inferior à produtividade marginal.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produtividade média permanece constante para qualquer nível de insumo.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produtividade média tende a zero com o aumento dos insumos.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41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ângulo 43">
            <a:extLst>
              <a:ext uri="{FF2B5EF4-FFF2-40B4-BE49-F238E27FC236}">
                <a16:creationId xmlns:a16="http://schemas.microsoft.com/office/drawing/2014/main" id="{44AB533A-2133-4F8C-B627-83F6FED9B52A}"/>
              </a:ext>
            </a:extLst>
          </p:cNvPr>
          <p:cNvSpPr/>
          <p:nvPr/>
        </p:nvSpPr>
        <p:spPr bwMode="auto">
          <a:xfrm>
            <a:off x="2053886" y="884190"/>
            <a:ext cx="7934178" cy="5632311"/>
          </a:xfrm>
          <a:prstGeom prst="rect">
            <a:avLst/>
          </a:prstGeom>
          <a:solidFill>
            <a:srgbClr val="EAEAEA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2FE7528-992C-49DB-BE02-031A858239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6406" y="1265896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0C55DF6-706E-4BB2-9E29-0DD2746E6F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6406" y="3780496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60BA59BD-232A-44BB-9737-74A765B9B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6406" y="3399496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EBC2885A-7169-4729-8223-6A7035DD9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6406" y="5914096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" name="Arc 8">
            <a:extLst>
              <a:ext uri="{FF2B5EF4-FFF2-40B4-BE49-F238E27FC236}">
                <a16:creationId xmlns:a16="http://schemas.microsoft.com/office/drawing/2014/main" id="{2596B482-0485-4B46-8199-0498CA66D07E}"/>
              </a:ext>
            </a:extLst>
          </p:cNvPr>
          <p:cNvSpPr>
            <a:spLocks/>
          </p:cNvSpPr>
          <p:nvPr/>
        </p:nvSpPr>
        <p:spPr bwMode="auto">
          <a:xfrm rot="6294346">
            <a:off x="4057787" y="2047740"/>
            <a:ext cx="1055688" cy="1670050"/>
          </a:xfrm>
          <a:custGeom>
            <a:avLst/>
            <a:gdLst>
              <a:gd name="T0" fmla="*/ 102032 w 18862"/>
              <a:gd name="T1" fmla="*/ 0 h 21523"/>
              <a:gd name="T2" fmla="*/ 1055688 w 18862"/>
              <a:gd name="T3" fmla="*/ 853298 h 21523"/>
              <a:gd name="T4" fmla="*/ 0 w 18862"/>
              <a:gd name="T5" fmla="*/ 1670050 h 21523"/>
              <a:gd name="T6" fmla="*/ 0 60000 65536"/>
              <a:gd name="T7" fmla="*/ 0 60000 65536"/>
              <a:gd name="T8" fmla="*/ 0 60000 65536"/>
              <a:gd name="T9" fmla="*/ 0 w 18862"/>
              <a:gd name="T10" fmla="*/ 0 h 21523"/>
              <a:gd name="T11" fmla="*/ 18862 w 18862"/>
              <a:gd name="T12" fmla="*/ 21523 h 215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62" h="21523" fill="none" extrusionOk="0">
                <a:moveTo>
                  <a:pt x="1822" y="0"/>
                </a:moveTo>
                <a:cubicBezTo>
                  <a:pt x="8977" y="606"/>
                  <a:pt x="15362" y="4727"/>
                  <a:pt x="18861" y="10997"/>
                </a:cubicBezTo>
              </a:path>
              <a:path w="18862" h="21523" stroke="0" extrusionOk="0">
                <a:moveTo>
                  <a:pt x="1822" y="0"/>
                </a:moveTo>
                <a:cubicBezTo>
                  <a:pt x="8977" y="606"/>
                  <a:pt x="15362" y="4727"/>
                  <a:pt x="18861" y="10997"/>
                </a:cubicBezTo>
                <a:lnTo>
                  <a:pt x="0" y="2152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Arc 9">
            <a:extLst>
              <a:ext uri="{FF2B5EF4-FFF2-40B4-BE49-F238E27FC236}">
                <a16:creationId xmlns:a16="http://schemas.microsoft.com/office/drawing/2014/main" id="{F02564A6-CB44-4B4F-B5AF-9D0A8EA104A3}"/>
              </a:ext>
            </a:extLst>
          </p:cNvPr>
          <p:cNvSpPr>
            <a:spLocks/>
          </p:cNvSpPr>
          <p:nvPr/>
        </p:nvSpPr>
        <p:spPr bwMode="auto">
          <a:xfrm rot="-3806097">
            <a:off x="5747681" y="1967571"/>
            <a:ext cx="958850" cy="1143000"/>
          </a:xfrm>
          <a:custGeom>
            <a:avLst/>
            <a:gdLst>
              <a:gd name="T0" fmla="*/ 0 w 22652"/>
              <a:gd name="T1" fmla="*/ 1113 h 26712"/>
              <a:gd name="T2" fmla="*/ 932860 w 22652"/>
              <a:gd name="T3" fmla="*/ 1143000 h 26712"/>
              <a:gd name="T4" fmla="*/ 44531 w 22652"/>
              <a:gd name="T5" fmla="*/ 924259 h 26712"/>
              <a:gd name="T6" fmla="*/ 0 60000 65536"/>
              <a:gd name="T7" fmla="*/ 0 60000 65536"/>
              <a:gd name="T8" fmla="*/ 0 60000 65536"/>
              <a:gd name="T9" fmla="*/ 0 w 22652"/>
              <a:gd name="T10" fmla="*/ 0 h 26712"/>
              <a:gd name="T11" fmla="*/ 22652 w 22652"/>
              <a:gd name="T12" fmla="*/ 26712 h 267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52" h="26712" fill="none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12981" y="0"/>
                  <a:pt x="22652" y="9670"/>
                  <a:pt x="22652" y="21600"/>
                </a:cubicBezTo>
                <a:cubicBezTo>
                  <a:pt x="22652" y="23322"/>
                  <a:pt x="22445" y="25038"/>
                  <a:pt x="22038" y="26712"/>
                </a:cubicBezTo>
              </a:path>
              <a:path w="22652" h="26712" stroke="0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12981" y="0"/>
                  <a:pt x="22652" y="9670"/>
                  <a:pt x="22652" y="21600"/>
                </a:cubicBezTo>
                <a:cubicBezTo>
                  <a:pt x="22652" y="23322"/>
                  <a:pt x="22445" y="25038"/>
                  <a:pt x="22038" y="26712"/>
                </a:cubicBezTo>
                <a:lnTo>
                  <a:pt x="10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E0B1F6A7-150A-4AC6-A0D1-95A26902F7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6406" y="1951696"/>
            <a:ext cx="1828800" cy="1447800"/>
          </a:xfrm>
          <a:prstGeom prst="line">
            <a:avLst/>
          </a:prstGeom>
          <a:noFill/>
          <a:ln w="9525">
            <a:solidFill>
              <a:srgbClr val="0033CC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1ADF7411-3A6E-45F8-9F3C-478F1BFCE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806" y="233269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Oval 12">
            <a:extLst>
              <a:ext uri="{FF2B5EF4-FFF2-40B4-BE49-F238E27FC236}">
                <a16:creationId xmlns:a16="http://schemas.microsoft.com/office/drawing/2014/main" id="{392858E2-7EF1-4C81-8888-E3892A988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070" y="2637496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150A3C4F-D745-401D-9CB3-B5B0C01F3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138" y="21181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61158EC6-18E3-40AA-B42F-33C78AB06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3206" y="2637496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203CBA47-734A-4B72-B59F-1357383F3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006" y="2408896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BD2463D4-ADE2-4337-B863-25DAF1225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5206" y="2180296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E33A2579-FB4C-488C-823F-A4825B23F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3206" y="3856696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352B2CFB-C812-4A15-9400-FD0AABC2D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006" y="3856696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3C153350-043B-4489-A210-FC974157F2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5206" y="3856696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" name="Arc 20">
            <a:extLst>
              <a:ext uri="{FF2B5EF4-FFF2-40B4-BE49-F238E27FC236}">
                <a16:creationId xmlns:a16="http://schemas.microsoft.com/office/drawing/2014/main" id="{3E38D8C9-CDD6-4590-AE06-CE840ED8612E}"/>
              </a:ext>
            </a:extLst>
          </p:cNvPr>
          <p:cNvSpPr>
            <a:spLocks/>
          </p:cNvSpPr>
          <p:nvPr/>
        </p:nvSpPr>
        <p:spPr bwMode="auto">
          <a:xfrm rot="-4083078">
            <a:off x="4595950" y="4857615"/>
            <a:ext cx="1350962" cy="1219200"/>
          </a:xfrm>
          <a:custGeom>
            <a:avLst/>
            <a:gdLst>
              <a:gd name="T0" fmla="*/ 0 w 18601"/>
              <a:gd name="T1" fmla="*/ 0 h 21600"/>
              <a:gd name="T2" fmla="*/ 1350962 w 18601"/>
              <a:gd name="T3" fmla="*/ 599384 h 21600"/>
              <a:gd name="T4" fmla="*/ 0 w 18601"/>
              <a:gd name="T5" fmla="*/ 1219200 h 21600"/>
              <a:gd name="T6" fmla="*/ 0 60000 65536"/>
              <a:gd name="T7" fmla="*/ 0 60000 65536"/>
              <a:gd name="T8" fmla="*/ 0 60000 65536"/>
              <a:gd name="T9" fmla="*/ 0 w 18601"/>
              <a:gd name="T10" fmla="*/ 0 h 21600"/>
              <a:gd name="T11" fmla="*/ 18601 w 186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01" h="21600" fill="none" extrusionOk="0">
                <a:moveTo>
                  <a:pt x="-1" y="0"/>
                </a:moveTo>
                <a:cubicBezTo>
                  <a:pt x="7642" y="0"/>
                  <a:pt x="14715" y="4038"/>
                  <a:pt x="18600" y="10619"/>
                </a:cubicBezTo>
              </a:path>
              <a:path w="18601" h="21600" stroke="0" extrusionOk="0">
                <a:moveTo>
                  <a:pt x="-1" y="0"/>
                </a:moveTo>
                <a:cubicBezTo>
                  <a:pt x="7642" y="0"/>
                  <a:pt x="14715" y="4038"/>
                  <a:pt x="18600" y="1061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Arc 21">
            <a:extLst>
              <a:ext uri="{FF2B5EF4-FFF2-40B4-BE49-F238E27FC236}">
                <a16:creationId xmlns:a16="http://schemas.microsoft.com/office/drawing/2014/main" id="{60EB68AD-CD60-411A-9652-AB0BBCCC3909}"/>
              </a:ext>
            </a:extLst>
          </p:cNvPr>
          <p:cNvSpPr>
            <a:spLocks/>
          </p:cNvSpPr>
          <p:nvPr/>
        </p:nvSpPr>
        <p:spPr bwMode="auto">
          <a:xfrm>
            <a:off x="5503206" y="4847296"/>
            <a:ext cx="314325" cy="1295400"/>
          </a:xfrm>
          <a:custGeom>
            <a:avLst/>
            <a:gdLst>
              <a:gd name="T0" fmla="*/ 0 w 14635"/>
              <a:gd name="T1" fmla="*/ 0 h 21600"/>
              <a:gd name="T2" fmla="*/ 314325 w 14635"/>
              <a:gd name="T3" fmla="*/ 342621 h 21600"/>
              <a:gd name="T4" fmla="*/ 0 w 14635"/>
              <a:gd name="T5" fmla="*/ 1295400 h 21600"/>
              <a:gd name="T6" fmla="*/ 0 60000 65536"/>
              <a:gd name="T7" fmla="*/ 0 60000 65536"/>
              <a:gd name="T8" fmla="*/ 0 60000 65536"/>
              <a:gd name="T9" fmla="*/ 0 w 14635"/>
              <a:gd name="T10" fmla="*/ 0 h 21600"/>
              <a:gd name="T11" fmla="*/ 14635 w 1463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35" h="21600" fill="none" extrusionOk="0">
                <a:moveTo>
                  <a:pt x="-1" y="0"/>
                </a:moveTo>
                <a:cubicBezTo>
                  <a:pt x="5422" y="0"/>
                  <a:pt x="10646" y="2039"/>
                  <a:pt x="14634" y="5713"/>
                </a:cubicBezTo>
              </a:path>
              <a:path w="14635" h="21600" stroke="0" extrusionOk="0">
                <a:moveTo>
                  <a:pt x="-1" y="0"/>
                </a:moveTo>
                <a:cubicBezTo>
                  <a:pt x="5422" y="0"/>
                  <a:pt x="10646" y="2039"/>
                  <a:pt x="14634" y="571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Arc 22">
            <a:extLst>
              <a:ext uri="{FF2B5EF4-FFF2-40B4-BE49-F238E27FC236}">
                <a16:creationId xmlns:a16="http://schemas.microsoft.com/office/drawing/2014/main" id="{6091D15C-F84B-4D3F-B4BA-6B424EB65D04}"/>
              </a:ext>
            </a:extLst>
          </p:cNvPr>
          <p:cNvSpPr>
            <a:spLocks/>
          </p:cNvSpPr>
          <p:nvPr/>
        </p:nvSpPr>
        <p:spPr bwMode="auto">
          <a:xfrm rot="10332475">
            <a:off x="5884206" y="4921909"/>
            <a:ext cx="901700" cy="1220787"/>
          </a:xfrm>
          <a:custGeom>
            <a:avLst/>
            <a:gdLst>
              <a:gd name="T0" fmla="*/ 162466 w 21279"/>
              <a:gd name="T1" fmla="*/ 0 h 21257"/>
              <a:gd name="T2" fmla="*/ 901700 w 21279"/>
              <a:gd name="T3" fmla="*/ 1007895 h 21257"/>
              <a:gd name="T4" fmla="*/ 0 w 21279"/>
              <a:gd name="T5" fmla="*/ 1220787 h 21257"/>
              <a:gd name="T6" fmla="*/ 0 60000 65536"/>
              <a:gd name="T7" fmla="*/ 0 60000 65536"/>
              <a:gd name="T8" fmla="*/ 0 60000 65536"/>
              <a:gd name="T9" fmla="*/ 0 w 21279"/>
              <a:gd name="T10" fmla="*/ 0 h 21257"/>
              <a:gd name="T11" fmla="*/ 21279 w 21279"/>
              <a:gd name="T12" fmla="*/ 21257 h 212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9" h="21257" fill="none" extrusionOk="0">
                <a:moveTo>
                  <a:pt x="3834" y="-1"/>
                </a:moveTo>
                <a:cubicBezTo>
                  <a:pt x="12755" y="1609"/>
                  <a:pt x="19723" y="8618"/>
                  <a:pt x="21279" y="17549"/>
                </a:cubicBezTo>
              </a:path>
              <a:path w="21279" h="21257" stroke="0" extrusionOk="0">
                <a:moveTo>
                  <a:pt x="3834" y="-1"/>
                </a:moveTo>
                <a:cubicBezTo>
                  <a:pt x="12755" y="1609"/>
                  <a:pt x="19723" y="8618"/>
                  <a:pt x="21279" y="17549"/>
                </a:cubicBezTo>
                <a:lnTo>
                  <a:pt x="0" y="212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Arc 24">
            <a:extLst>
              <a:ext uri="{FF2B5EF4-FFF2-40B4-BE49-F238E27FC236}">
                <a16:creationId xmlns:a16="http://schemas.microsoft.com/office/drawing/2014/main" id="{B1C50063-E158-48C4-BAD0-5CD1A67A521A}"/>
              </a:ext>
            </a:extLst>
          </p:cNvPr>
          <p:cNvSpPr>
            <a:spLocks/>
          </p:cNvSpPr>
          <p:nvPr/>
        </p:nvSpPr>
        <p:spPr bwMode="auto">
          <a:xfrm rot="9765907">
            <a:off x="6468406" y="4694896"/>
            <a:ext cx="1854200" cy="1036638"/>
          </a:xfrm>
          <a:custGeom>
            <a:avLst/>
            <a:gdLst>
              <a:gd name="T0" fmla="*/ 1009834 w 20260"/>
              <a:gd name="T1" fmla="*/ 0 h 18569"/>
              <a:gd name="T2" fmla="*/ 1854200 w 20260"/>
              <a:gd name="T3" fmla="*/ 618555 h 18569"/>
              <a:gd name="T4" fmla="*/ 0 w 20260"/>
              <a:gd name="T5" fmla="*/ 1036638 h 18569"/>
              <a:gd name="T6" fmla="*/ 0 60000 65536"/>
              <a:gd name="T7" fmla="*/ 0 60000 65536"/>
              <a:gd name="T8" fmla="*/ 0 60000 65536"/>
              <a:gd name="T9" fmla="*/ 0 w 20260"/>
              <a:gd name="T10" fmla="*/ 0 h 18569"/>
              <a:gd name="T11" fmla="*/ 20260 w 20260"/>
              <a:gd name="T12" fmla="*/ 18569 h 185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60" h="18569" fill="none" extrusionOk="0">
                <a:moveTo>
                  <a:pt x="11034" y="-1"/>
                </a:moveTo>
                <a:cubicBezTo>
                  <a:pt x="15287" y="2527"/>
                  <a:pt x="18544" y="6438"/>
                  <a:pt x="20260" y="11079"/>
                </a:cubicBezTo>
              </a:path>
              <a:path w="20260" h="18569" stroke="0" extrusionOk="0">
                <a:moveTo>
                  <a:pt x="11034" y="-1"/>
                </a:moveTo>
                <a:cubicBezTo>
                  <a:pt x="15287" y="2527"/>
                  <a:pt x="18544" y="6438"/>
                  <a:pt x="20260" y="11079"/>
                </a:cubicBezTo>
                <a:lnTo>
                  <a:pt x="0" y="1856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Oval 25">
            <a:extLst>
              <a:ext uri="{FF2B5EF4-FFF2-40B4-BE49-F238E27FC236}">
                <a16:creationId xmlns:a16="http://schemas.microsoft.com/office/drawing/2014/main" id="{6830CC64-ACF6-4905-879A-D110C1AD1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070" y="47851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E8F1F5A-DB39-41EF-AF51-DF8B3A05E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4010" y="50899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Oval 27">
            <a:extLst>
              <a:ext uri="{FF2B5EF4-FFF2-40B4-BE49-F238E27FC236}">
                <a16:creationId xmlns:a16="http://schemas.microsoft.com/office/drawing/2014/main" id="{6B9CEC0D-D42B-47FD-887B-21CB6B0D7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138" y="5851964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C43B59B0-F69F-43F8-8FF1-507992933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5406" y="111349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800" b="1" dirty="0">
                <a:latin typeface="Arial" charset="0"/>
              </a:rPr>
              <a:t>Q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C40A0CA7-EC06-4D2A-9444-52D474BD8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806" y="332329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800" b="1" dirty="0">
                <a:latin typeface="Arial" charset="0"/>
              </a:rPr>
              <a:t>L</a:t>
            </a: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51C0D995-5FC6-4657-86F5-1F316D39D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806" y="5852184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800" b="1" dirty="0">
                <a:latin typeface="Arial" charset="0"/>
              </a:rPr>
              <a:t>L</a:t>
            </a:r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CB4EE5D7-3089-4636-ADAE-FA841BD4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0606" y="3628096"/>
            <a:ext cx="6858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400" b="1">
                <a:latin typeface="Arial" charset="0"/>
              </a:rPr>
              <a:t>PMeL</a:t>
            </a:r>
          </a:p>
          <a:p>
            <a:pPr eaLnBrk="1" hangingPunct="1">
              <a:spcBef>
                <a:spcPct val="50000"/>
              </a:spcBef>
            </a:pPr>
            <a:r>
              <a:rPr lang="pt-BR" sz="1400" b="1">
                <a:latin typeface="Arial" charset="0"/>
              </a:rPr>
              <a:t>PMgL</a:t>
            </a: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4DFCB75E-0DA0-4C72-8F48-5ACF9A56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3506" y="3399496"/>
            <a:ext cx="1371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400" b="1" dirty="0">
                <a:latin typeface="Arial" charset="0"/>
              </a:rPr>
              <a:t>3    4        8</a:t>
            </a:r>
          </a:p>
        </p:txBody>
      </p:sp>
      <p:sp>
        <p:nvSpPr>
          <p:cNvPr id="32" name="Line 34">
            <a:extLst>
              <a:ext uri="{FF2B5EF4-FFF2-40B4-BE49-F238E27FC236}">
                <a16:creationId xmlns:a16="http://schemas.microsoft.com/office/drawing/2014/main" id="{AE8CE9F2-8131-4BA0-91BE-E2152EBB75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6406" y="2180296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" name="Text Box 35">
            <a:extLst>
              <a:ext uri="{FF2B5EF4-FFF2-40B4-BE49-F238E27FC236}">
                <a16:creationId xmlns:a16="http://schemas.microsoft.com/office/drawing/2014/main" id="{E05F6ED1-4D60-4098-9F0E-5C8ADC44C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606" y="2027896"/>
            <a:ext cx="488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400" b="1" dirty="0">
                <a:latin typeface="Arial" charset="0"/>
              </a:rPr>
              <a:t>112</a:t>
            </a:r>
          </a:p>
        </p:txBody>
      </p:sp>
      <p:sp>
        <p:nvSpPr>
          <p:cNvPr id="34" name="Line 36">
            <a:extLst>
              <a:ext uri="{FF2B5EF4-FFF2-40B4-BE49-F238E27FC236}">
                <a16:creationId xmlns:a16="http://schemas.microsoft.com/office/drawing/2014/main" id="{3AE43E1C-52FA-4C53-81C8-E0A342849A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6406" y="484729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5" name="Line 37">
            <a:extLst>
              <a:ext uri="{FF2B5EF4-FFF2-40B4-BE49-F238E27FC236}">
                <a16:creationId xmlns:a16="http://schemas.microsoft.com/office/drawing/2014/main" id="{35E356E9-9F90-4672-BB18-D0F44FBBF2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36406" y="515209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" name="Text Box 38">
            <a:extLst>
              <a:ext uri="{FF2B5EF4-FFF2-40B4-BE49-F238E27FC236}">
                <a16:creationId xmlns:a16="http://schemas.microsoft.com/office/drawing/2014/main" id="{C55A2324-71A9-45BA-B8E2-70AD0C14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806" y="4670467"/>
            <a:ext cx="4079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400" b="1" dirty="0">
                <a:latin typeface="Arial" charset="0"/>
              </a:rPr>
              <a:t>30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A42E8BB-A7D6-47C8-84AE-C9DA555C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806" y="5029859"/>
            <a:ext cx="4032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400" b="1" dirty="0">
                <a:latin typeface="Arial" charset="0"/>
              </a:rPr>
              <a:t>20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20087E48-1F22-4D8A-9188-6DE04510B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58" y="5901396"/>
            <a:ext cx="1371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400" b="1" dirty="0">
                <a:latin typeface="Arial" charset="0"/>
              </a:rPr>
              <a:t>3    4         8</a:t>
            </a: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6D7B6F61-58C1-47C9-A7DF-611DCCE58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9658" y="18732"/>
            <a:ext cx="10213145" cy="781050"/>
          </a:xfrm>
          <a:noFill/>
        </p:spPr>
        <p:txBody>
          <a:bodyPr/>
          <a:lstStyle/>
          <a:p>
            <a:pPr algn="r"/>
            <a:r>
              <a:rPr lang="en-US" sz="3400" dirty="0" err="1">
                <a:solidFill>
                  <a:schemeClr val="tx1"/>
                </a:solidFill>
              </a:rPr>
              <a:t>Produção</a:t>
            </a:r>
            <a:r>
              <a:rPr lang="en-US" sz="3400" dirty="0">
                <a:solidFill>
                  <a:schemeClr val="tx1"/>
                </a:solidFill>
              </a:rPr>
              <a:t> com Um </a:t>
            </a:r>
            <a:r>
              <a:rPr lang="en-US" sz="3400" dirty="0" err="1">
                <a:solidFill>
                  <a:schemeClr val="tx1"/>
                </a:solidFill>
              </a:rPr>
              <a:t>Insumo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Variável</a:t>
            </a:r>
            <a:r>
              <a:rPr lang="en-US" sz="3400" dirty="0">
                <a:solidFill>
                  <a:schemeClr val="tx1"/>
                </a:solidFill>
              </a:rPr>
              <a:t> (</a:t>
            </a:r>
            <a:r>
              <a:rPr lang="en-US" sz="3400" dirty="0" err="1">
                <a:solidFill>
                  <a:schemeClr val="tx1"/>
                </a:solidFill>
              </a:rPr>
              <a:t>Trabalho</a:t>
            </a:r>
            <a:r>
              <a:rPr lang="en-US" sz="3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0" name="Text Box 42">
            <a:extLst>
              <a:ext uri="{FF2B5EF4-FFF2-40B4-BE49-F238E27FC236}">
                <a16:creationId xmlns:a16="http://schemas.microsoft.com/office/drawing/2014/main" id="{D72AC09E-A84F-4B40-8F2C-32AAF44B8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981" y="2645434"/>
            <a:ext cx="3079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/>
              <a:t>B</a:t>
            </a:r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id="{A0C69DB4-E59C-441B-A1DD-AE77BDFBA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2981" y="1858034"/>
            <a:ext cx="3079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/>
              <a:t>D</a:t>
            </a:r>
          </a:p>
        </p:txBody>
      </p:sp>
      <p:sp>
        <p:nvSpPr>
          <p:cNvPr id="42" name="Text Box 44">
            <a:extLst>
              <a:ext uri="{FF2B5EF4-FFF2-40B4-BE49-F238E27FC236}">
                <a16:creationId xmlns:a16="http://schemas.microsoft.com/office/drawing/2014/main" id="{AF634074-41FC-453C-A841-5324E8BA9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081" y="2239034"/>
            <a:ext cx="3079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/>
              <a:t>C</a:t>
            </a:r>
          </a:p>
        </p:txBody>
      </p:sp>
      <p:sp>
        <p:nvSpPr>
          <p:cNvPr id="43" name="Arc 23">
            <a:extLst>
              <a:ext uri="{FF2B5EF4-FFF2-40B4-BE49-F238E27FC236}">
                <a16:creationId xmlns:a16="http://schemas.microsoft.com/office/drawing/2014/main" id="{D5D98F86-A677-4DA6-BAB8-BD29B475C5D7}"/>
              </a:ext>
            </a:extLst>
          </p:cNvPr>
          <p:cNvSpPr>
            <a:spLocks/>
          </p:cNvSpPr>
          <p:nvPr/>
        </p:nvSpPr>
        <p:spPr bwMode="auto">
          <a:xfrm rot="-3875268">
            <a:off x="4793593" y="4829834"/>
            <a:ext cx="1355725" cy="1638300"/>
          </a:xfrm>
          <a:custGeom>
            <a:avLst/>
            <a:gdLst>
              <a:gd name="T0" fmla="*/ 0 w 21600"/>
              <a:gd name="T1" fmla="*/ 0 h 25463"/>
              <a:gd name="T2" fmla="*/ 1333883 w 21600"/>
              <a:gd name="T3" fmla="*/ 1638300 h 25463"/>
              <a:gd name="T4" fmla="*/ 0 w 21600"/>
              <a:gd name="T5" fmla="*/ 1389753 h 25463"/>
              <a:gd name="T6" fmla="*/ 0 60000 65536"/>
              <a:gd name="T7" fmla="*/ 0 60000 65536"/>
              <a:gd name="T8" fmla="*/ 0 60000 65536"/>
              <a:gd name="T9" fmla="*/ 0 w 21600"/>
              <a:gd name="T10" fmla="*/ 0 h 25463"/>
              <a:gd name="T11" fmla="*/ 21600 w 21600"/>
              <a:gd name="T12" fmla="*/ 25463 h 2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46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95"/>
                  <a:pt x="21483" y="24188"/>
                  <a:pt x="21251" y="25462"/>
                </a:cubicBezTo>
              </a:path>
              <a:path w="21600" h="2546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95"/>
                  <a:pt x="21483" y="24188"/>
                  <a:pt x="21251" y="2546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795198"/>
      </p:ext>
    </p:extLst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F704D-9338-4F24-BC5D-AE463372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3" y="-91731"/>
            <a:ext cx="11873132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9) FGV - Técnico Superior Especializado (DPE RJ)/Economia/2019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B05A9B-C177-4663-9D43-24E1B51B2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640129"/>
            <a:ext cx="11873132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figura abaixo ilustra algumas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isoquantas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de uma determinada função de produção de uma firma. A </a:t>
            </a:r>
            <a:r>
              <a:rPr lang="pt-BR" b="0" i="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isoquanta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 Q = 20 representa as combinações dos insumos capital e trabalho necessárias à produção de 20 unidades do produto.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Sobre a tecnologia e a estrutura de custos dessa firma, é correto afirmar que:</a:t>
            </a:r>
          </a:p>
        </p:txBody>
      </p:sp>
      <p:pic>
        <p:nvPicPr>
          <p:cNvPr id="2050" name="Picture 2" descr="517d048b-6fa9-4c2a-9ba0-eb7ff8a69317">
            <a:extLst>
              <a:ext uri="{FF2B5EF4-FFF2-40B4-BE49-F238E27FC236}">
                <a16:creationId xmlns:a16="http://schemas.microsoft.com/office/drawing/2014/main" id="{D324EC5C-C01A-491F-B291-E900AE4B0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2700997"/>
            <a:ext cx="4543865" cy="306675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67A79EF-56BB-42E4-82A5-207AE4467AFE}"/>
              </a:ext>
            </a:extLst>
          </p:cNvPr>
          <p:cNvSpPr txBox="1"/>
          <p:nvPr/>
        </p:nvSpPr>
        <p:spPr>
          <a:xfrm>
            <a:off x="5289452" y="2700997"/>
            <a:ext cx="6733735" cy="30469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rgbClr val="C00000"/>
                </a:solidFill>
                <a:latin typeface="+mn-lt"/>
              </a:rPr>
              <a:t>Observe que temos retornos decrescentes de escala. Logo, se dobrarmos K e L o produto não aumenta 100%.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1700" dirty="0">
              <a:solidFill>
                <a:srgbClr val="C00000"/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rgbClr val="C00000"/>
                </a:solidFill>
                <a:latin typeface="+mn-lt"/>
              </a:rPr>
              <a:t>Com isso, temos: ao dobrarmos K e L (dobramos o CT) , mas o produto aumenta menos que 100%. Assim, o </a:t>
            </a:r>
            <a:r>
              <a:rPr lang="pt-BR" sz="2500" dirty="0" err="1">
                <a:solidFill>
                  <a:srgbClr val="C00000"/>
                </a:solidFill>
                <a:latin typeface="+mn-lt"/>
              </a:rPr>
              <a:t>CTMe</a:t>
            </a:r>
            <a:r>
              <a:rPr lang="pt-BR" sz="2500" dirty="0">
                <a:solidFill>
                  <a:srgbClr val="C00000"/>
                </a:solidFill>
                <a:latin typeface="+mn-lt"/>
              </a:rPr>
              <a:t> (CT/Q) aumenta.</a:t>
            </a:r>
          </a:p>
        </p:txBody>
      </p:sp>
    </p:spTree>
    <p:extLst>
      <p:ext uri="{BB962C8B-B14F-4D97-AF65-F5344CB8AC3E}">
        <p14:creationId xmlns:p14="http://schemas.microsoft.com/office/powerpoint/2010/main" val="1332291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>
            <a:extLst>
              <a:ext uri="{FF2B5EF4-FFF2-40B4-BE49-F238E27FC236}">
                <a16:creationId xmlns:a16="http://schemas.microsoft.com/office/drawing/2014/main" id="{8BEE5080-E1F1-49A1-9020-0A05AD4270ED}"/>
              </a:ext>
            </a:extLst>
          </p:cNvPr>
          <p:cNvSpPr/>
          <p:nvPr/>
        </p:nvSpPr>
        <p:spPr bwMode="auto">
          <a:xfrm>
            <a:off x="1744393" y="478301"/>
            <a:ext cx="8454683" cy="5824024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3EAB394A-B986-4B45-B9B2-28D00BC99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9980" y="1081970"/>
            <a:ext cx="0" cy="4264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F0858281-09F7-47E7-8037-98C75FEDD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7755" y="5347583"/>
            <a:ext cx="59007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697A5CC-6C6A-4159-B6C1-C73819342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2146" y="5344408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Q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5F624B9-F12F-4FED-8E29-66725B9B6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1174" y="961759"/>
            <a:ext cx="641581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/>
            <a:r>
              <a:rPr lang="en-US" sz="2600" b="1" dirty="0">
                <a:latin typeface="Arial" charset="0"/>
              </a:rPr>
              <a:t>CT</a:t>
            </a:r>
          </a:p>
        </p:txBody>
      </p:sp>
      <p:sp>
        <p:nvSpPr>
          <p:cNvPr id="24" name="Freeform 26">
            <a:extLst>
              <a:ext uri="{FF2B5EF4-FFF2-40B4-BE49-F238E27FC236}">
                <a16:creationId xmlns:a16="http://schemas.microsoft.com/office/drawing/2014/main" id="{DDEECB80-B916-4F8C-8282-1A57C06A511B}"/>
              </a:ext>
            </a:extLst>
          </p:cNvPr>
          <p:cNvSpPr>
            <a:spLocks/>
          </p:cNvSpPr>
          <p:nvPr/>
        </p:nvSpPr>
        <p:spPr bwMode="auto">
          <a:xfrm>
            <a:off x="3471618" y="1809045"/>
            <a:ext cx="4297362" cy="3235325"/>
          </a:xfrm>
          <a:custGeom>
            <a:avLst/>
            <a:gdLst>
              <a:gd name="T0" fmla="*/ 0 w 2707"/>
              <a:gd name="T1" fmla="*/ 2147483647 h 2038"/>
              <a:gd name="T2" fmla="*/ 2147483647 w 2707"/>
              <a:gd name="T3" fmla="*/ 2147483647 h 2038"/>
              <a:gd name="T4" fmla="*/ 2147483647 w 2707"/>
              <a:gd name="T5" fmla="*/ 0 h 2038"/>
              <a:gd name="T6" fmla="*/ 0 60000 65536"/>
              <a:gd name="T7" fmla="*/ 0 60000 65536"/>
              <a:gd name="T8" fmla="*/ 0 60000 65536"/>
              <a:gd name="T9" fmla="*/ 0 w 2707"/>
              <a:gd name="T10" fmla="*/ 0 h 2038"/>
              <a:gd name="T11" fmla="*/ 2707 w 2707"/>
              <a:gd name="T12" fmla="*/ 2038 h 20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7" h="2038">
                <a:moveTo>
                  <a:pt x="0" y="1020"/>
                </a:moveTo>
                <a:cubicBezTo>
                  <a:pt x="202" y="1529"/>
                  <a:pt x="405" y="2038"/>
                  <a:pt x="856" y="1868"/>
                </a:cubicBezTo>
                <a:cubicBezTo>
                  <a:pt x="1307" y="1698"/>
                  <a:pt x="2399" y="313"/>
                  <a:pt x="2707" y="0"/>
                </a:cubicBezTo>
              </a:path>
            </a:pathLst>
          </a:custGeom>
          <a:noFill/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9" name="Text Box 31">
            <a:extLst>
              <a:ext uri="{FF2B5EF4-FFF2-40B4-BE49-F238E27FC236}">
                <a16:creationId xmlns:a16="http://schemas.microsoft.com/office/drawing/2014/main" id="{5966199E-9098-4419-AFD1-44E46382F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427" y="1254374"/>
            <a:ext cx="735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CMg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0" name="Text Box 32">
            <a:extLst>
              <a:ext uri="{FF2B5EF4-FFF2-40B4-BE49-F238E27FC236}">
                <a16:creationId xmlns:a16="http://schemas.microsoft.com/office/drawing/2014/main" id="{D69E2356-76C9-4F87-9A86-E1E630C9F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466" y="1668341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CTMe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4" name="Arco 33">
            <a:extLst>
              <a:ext uri="{FF2B5EF4-FFF2-40B4-BE49-F238E27FC236}">
                <a16:creationId xmlns:a16="http://schemas.microsoft.com/office/drawing/2014/main" id="{0C517203-07D1-4B6C-AFD3-8F1CA6A788B6}"/>
              </a:ext>
            </a:extLst>
          </p:cNvPr>
          <p:cNvSpPr/>
          <p:nvPr/>
        </p:nvSpPr>
        <p:spPr bwMode="auto">
          <a:xfrm rot="5716041">
            <a:off x="495778" y="-1852476"/>
            <a:ext cx="5597706" cy="7178564"/>
          </a:xfrm>
          <a:prstGeom prst="arc">
            <a:avLst>
              <a:gd name="adj1" fmla="val 16200000"/>
              <a:gd name="adj2" fmla="val 21545684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Arco 34">
            <a:extLst>
              <a:ext uri="{FF2B5EF4-FFF2-40B4-BE49-F238E27FC236}">
                <a16:creationId xmlns:a16="http://schemas.microsoft.com/office/drawing/2014/main" id="{67F418D5-7DAA-42AE-8243-8F38C4FA836E}"/>
              </a:ext>
            </a:extLst>
          </p:cNvPr>
          <p:cNvSpPr/>
          <p:nvPr/>
        </p:nvSpPr>
        <p:spPr bwMode="auto">
          <a:xfrm rot="5716041">
            <a:off x="244928" y="-1435455"/>
            <a:ext cx="6260562" cy="5678539"/>
          </a:xfrm>
          <a:prstGeom prst="arc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2257"/>
      </p:ext>
    </p:extLst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871B9163-EEBB-4C4D-AE6C-E547513FE45A}"/>
              </a:ext>
            </a:extLst>
          </p:cNvPr>
          <p:cNvSpPr/>
          <p:nvPr/>
        </p:nvSpPr>
        <p:spPr bwMode="auto">
          <a:xfrm>
            <a:off x="70340" y="1477104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022D346-A38A-4100-B9DF-04179538C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246232"/>
            <a:ext cx="11873132" cy="4883150"/>
          </a:xfrm>
        </p:spPr>
        <p:txBody>
          <a:bodyPr/>
          <a:lstStyle/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custo médio é constante e, para qualquer nível de produção, igual ao custo marginal;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custo médio é crescente e, para qualquer nível de produção, sempre menor do que o custo marginal;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custo médio é crescente e, para qualquer nível de produção, sempre maior do que o custo marginal;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custo médio é decrescente e, para qualquer nível de produção, sempre maior do que o custo marginal;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firma apresenta tecnologia com retornos crescentes de escala.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05106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3AFA7-1835-444E-9ABB-CE928DE6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-7329"/>
            <a:ext cx="11041575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1) FGV - Analista Legislativo (ALERO)/Economia/2018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A53E63-F944-4958-B980-43E52EFC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5" y="865209"/>
            <a:ext cx="11605846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uma empresa cuja função de produção seja igual a        f (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x,y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=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xy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a essa função de produção, analise as afirmativas a seguir e assinale (V) para a verdadeira e (F) para a falsa.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  função  de  produção  apresenta  retornos  constantes  de escala.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 firma produz a taxas marginais decrescentes para x e y.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 função de produção é homogênea de grau 2.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Na ordem apresentada, as afirmativas são, respectivamente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:</a:t>
            </a:r>
            <a:endParaRPr lang="pt-BR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A7A44C-EE9D-4FDF-BA41-91E9EDE5A3E3}"/>
              </a:ext>
            </a:extLst>
          </p:cNvPr>
          <p:cNvSpPr txBox="1"/>
          <p:nvPr/>
        </p:nvSpPr>
        <p:spPr>
          <a:xfrm>
            <a:off x="759657" y="3362182"/>
            <a:ext cx="3798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BFA7232-5472-4E50-834F-9477A0C7F9BD}"/>
              </a:ext>
            </a:extLst>
          </p:cNvPr>
          <p:cNvSpPr txBox="1"/>
          <p:nvPr/>
        </p:nvSpPr>
        <p:spPr>
          <a:xfrm>
            <a:off x="729175" y="4569659"/>
            <a:ext cx="3798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9D7F3EA-0D12-48A8-AA3C-6F7077787A2C}"/>
              </a:ext>
            </a:extLst>
          </p:cNvPr>
          <p:cNvSpPr txBox="1"/>
          <p:nvPr/>
        </p:nvSpPr>
        <p:spPr>
          <a:xfrm>
            <a:off x="712761" y="5326972"/>
            <a:ext cx="3798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+mn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661592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7A7206C2-7193-4DDA-BE16-865F4E0D06C7}"/>
              </a:ext>
            </a:extLst>
          </p:cNvPr>
          <p:cNvSpPr/>
          <p:nvPr/>
        </p:nvSpPr>
        <p:spPr bwMode="auto">
          <a:xfrm>
            <a:off x="42204" y="5106571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6F6F26-F885-42B4-A0CC-84B61ABAD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752669"/>
            <a:ext cx="11816862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Determinada empresa percebe que seu custo variável médio de produção está constante em 10 reais, o custo fixo médio em 1 real e o preço de venda em 11 reais.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Nesse caso, a empresa: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está maximizando o lucro;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deveria sair do mercado, pois está auferindo prejuízo;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deveria reduzir sua produção para aumentar seus lucros;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deveria aumentar sua produção para reduzir seus custos;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está produzindo na escala de mínima eficiência.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71E64B0-0FAF-4D5B-AD30-3A1C2FC4E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8812" y="100191"/>
            <a:ext cx="119950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3200" dirty="0">
                <a:solidFill>
                  <a:srgbClr val="333333"/>
                </a:solidFill>
                <a:latin typeface="inherit"/>
              </a:rPr>
              <a:t>10) FGV – Anal. Econômico-Finan. (BANESTES)/Gestão </a:t>
            </a:r>
            <a:r>
              <a:rPr lang="pt-BR" altLang="pt-BR" sz="3200" dirty="0" err="1">
                <a:solidFill>
                  <a:srgbClr val="333333"/>
                </a:solidFill>
                <a:latin typeface="inherit"/>
              </a:rPr>
              <a:t>Financ</a:t>
            </a:r>
            <a:r>
              <a:rPr lang="pt-BR" altLang="pt-BR" sz="3200" dirty="0">
                <a:solidFill>
                  <a:srgbClr val="333333"/>
                </a:solidFill>
                <a:latin typeface="inherit"/>
              </a:rPr>
              <a:t>/2018</a:t>
            </a: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92845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073770-41D1-4EF0-85D2-B7929956F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3" y="330638"/>
            <a:ext cx="11957540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O preço que a firma cobra é $11. Note que a firma estará maximizando seu lucro caso </a:t>
            </a:r>
            <a:r>
              <a:rPr lang="pt-BR" sz="3100" dirty="0" err="1">
                <a:solidFill>
                  <a:schemeClr val="tx1"/>
                </a:solidFill>
              </a:rPr>
              <a:t>RMg</a:t>
            </a:r>
            <a:r>
              <a:rPr lang="pt-BR" sz="3100" dirty="0">
                <a:solidFill>
                  <a:schemeClr val="tx1"/>
                </a:solidFill>
              </a:rPr>
              <a:t> = </a:t>
            </a:r>
            <a:r>
              <a:rPr lang="pt-BR" sz="3100" dirty="0" err="1">
                <a:solidFill>
                  <a:schemeClr val="tx1"/>
                </a:solidFill>
              </a:rPr>
              <a:t>CMg</a:t>
            </a:r>
            <a:r>
              <a:rPr lang="pt-BR" sz="31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Como o </a:t>
            </a:r>
            <a:r>
              <a:rPr lang="pt-BR" sz="3100" dirty="0" err="1">
                <a:solidFill>
                  <a:schemeClr val="tx1"/>
                </a:solidFill>
              </a:rPr>
              <a:t>CVMe</a:t>
            </a:r>
            <a:r>
              <a:rPr lang="pt-BR" sz="3100" dirty="0">
                <a:solidFill>
                  <a:schemeClr val="tx1"/>
                </a:solidFill>
              </a:rPr>
              <a:t> = $10 e o </a:t>
            </a:r>
            <a:r>
              <a:rPr lang="pt-BR" sz="3100" dirty="0" err="1">
                <a:solidFill>
                  <a:schemeClr val="tx1"/>
                </a:solidFill>
              </a:rPr>
              <a:t>CFMe</a:t>
            </a:r>
            <a:r>
              <a:rPr lang="pt-BR" sz="3100" dirty="0">
                <a:solidFill>
                  <a:schemeClr val="tx1"/>
                </a:solidFill>
              </a:rPr>
              <a:t> = $1, temos que o </a:t>
            </a:r>
            <a:r>
              <a:rPr lang="pt-BR" sz="3100" dirty="0" err="1">
                <a:solidFill>
                  <a:schemeClr val="tx1"/>
                </a:solidFill>
              </a:rPr>
              <a:t>CTMe</a:t>
            </a:r>
            <a:r>
              <a:rPr lang="pt-BR" sz="3100" dirty="0">
                <a:solidFill>
                  <a:schemeClr val="tx1"/>
                </a:solidFill>
              </a:rPr>
              <a:t> = $11.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Sabemos que a curva de </a:t>
            </a:r>
            <a:r>
              <a:rPr lang="pt-BR" sz="3100" dirty="0" err="1">
                <a:solidFill>
                  <a:schemeClr val="tx1"/>
                </a:solidFill>
              </a:rPr>
              <a:t>CMg</a:t>
            </a:r>
            <a:r>
              <a:rPr lang="pt-BR" sz="3100" dirty="0">
                <a:solidFill>
                  <a:schemeClr val="tx1"/>
                </a:solidFill>
              </a:rPr>
              <a:t> intercepta a curva de </a:t>
            </a:r>
            <a:r>
              <a:rPr lang="pt-BR" sz="3100" dirty="0" err="1">
                <a:solidFill>
                  <a:schemeClr val="tx1"/>
                </a:solidFill>
              </a:rPr>
              <a:t>CTMe</a:t>
            </a:r>
            <a:r>
              <a:rPr lang="pt-BR" sz="3100" dirty="0">
                <a:solidFill>
                  <a:schemeClr val="tx1"/>
                </a:solidFill>
              </a:rPr>
              <a:t> no seu ponto de mínimo. Logo, a firma está operando no ponto de mínimo custo (escala eficiente).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Adicionalmente, note que o </a:t>
            </a:r>
            <a:r>
              <a:rPr lang="pt-BR" sz="3100" dirty="0" err="1">
                <a:solidFill>
                  <a:schemeClr val="tx1"/>
                </a:solidFill>
              </a:rPr>
              <a:t>LTe</a:t>
            </a:r>
            <a:r>
              <a:rPr lang="pt-BR" sz="3100" dirty="0">
                <a:solidFill>
                  <a:schemeClr val="tx1"/>
                </a:solidFill>
              </a:rPr>
              <a:t> = P – </a:t>
            </a:r>
            <a:r>
              <a:rPr lang="pt-BR" sz="3100" dirty="0" err="1">
                <a:solidFill>
                  <a:schemeClr val="tx1"/>
                </a:solidFill>
              </a:rPr>
              <a:t>CTMe</a:t>
            </a:r>
            <a:r>
              <a:rPr lang="pt-BR" sz="3100" dirty="0">
                <a:solidFill>
                  <a:schemeClr val="tx1"/>
                </a:solidFill>
              </a:rPr>
              <a:t> = 0, caso o mercado fosse concorrencial perfeito.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100" dirty="0">
                <a:solidFill>
                  <a:schemeClr val="tx1"/>
                </a:solidFill>
              </a:rPr>
              <a:t>No caso de um monopólio, a firma não estará maximizando o lucro. A maximização do lucro ocorrerá caso a firma pratique P*.</a:t>
            </a:r>
          </a:p>
        </p:txBody>
      </p:sp>
    </p:spTree>
    <p:extLst>
      <p:ext uri="{BB962C8B-B14F-4D97-AF65-F5344CB8AC3E}">
        <p14:creationId xmlns:p14="http://schemas.microsoft.com/office/powerpoint/2010/main" val="39113539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tângulo 64">
            <a:extLst>
              <a:ext uri="{FF2B5EF4-FFF2-40B4-BE49-F238E27FC236}">
                <a16:creationId xmlns:a16="http://schemas.microsoft.com/office/drawing/2014/main" id="{41FB0C29-BBD5-43E1-AAD3-FA3A7E981342}"/>
              </a:ext>
            </a:extLst>
          </p:cNvPr>
          <p:cNvSpPr/>
          <p:nvPr/>
        </p:nvSpPr>
        <p:spPr bwMode="auto">
          <a:xfrm>
            <a:off x="1702192" y="464234"/>
            <a:ext cx="8143608" cy="5819291"/>
          </a:xfrm>
          <a:prstGeom prst="rect">
            <a:avLst/>
          </a:prstGeom>
          <a:solidFill>
            <a:srgbClr val="EAEAEA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Line 8">
            <a:extLst>
              <a:ext uri="{FF2B5EF4-FFF2-40B4-BE49-F238E27FC236}">
                <a16:creationId xmlns:a16="http://schemas.microsoft.com/office/drawing/2014/main" id="{16EB282F-629D-49F4-8D5E-E54D6E2E3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4228" y="2577113"/>
            <a:ext cx="232174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Line 9">
            <a:extLst>
              <a:ext uri="{FF2B5EF4-FFF2-40B4-BE49-F238E27FC236}">
                <a16:creationId xmlns:a16="http://schemas.microsoft.com/office/drawing/2014/main" id="{3E5662AC-1AFE-4C69-B9DB-4CB2ECCE0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7757" y="2574394"/>
            <a:ext cx="0" cy="28081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Line 11">
            <a:extLst>
              <a:ext uri="{FF2B5EF4-FFF2-40B4-BE49-F238E27FC236}">
                <a16:creationId xmlns:a16="http://schemas.microsoft.com/office/drawing/2014/main" id="{751E33AA-0A51-4C7B-B077-CD7EC0C53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496" y="1576554"/>
            <a:ext cx="5185004" cy="40817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" name="Line 12">
            <a:extLst>
              <a:ext uri="{FF2B5EF4-FFF2-40B4-BE49-F238E27FC236}">
                <a16:creationId xmlns:a16="http://schemas.microsoft.com/office/drawing/2014/main" id="{A85543C8-0A80-4BA1-9662-C270E6F9D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496" y="1576554"/>
            <a:ext cx="5185004" cy="22084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Rectangle 13">
            <a:extLst>
              <a:ext uri="{FF2B5EF4-FFF2-40B4-BE49-F238E27FC236}">
                <a16:creationId xmlns:a16="http://schemas.microsoft.com/office/drawing/2014/main" id="{E20D3515-CCC1-4E7F-90EF-B96D3C63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694" y="3482552"/>
            <a:ext cx="460063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000" b="1" dirty="0"/>
              <a:t>D</a:t>
            </a:r>
          </a:p>
        </p:txBody>
      </p:sp>
      <p:sp>
        <p:nvSpPr>
          <p:cNvPr id="41" name="Rectangle 14">
            <a:extLst>
              <a:ext uri="{FF2B5EF4-FFF2-40B4-BE49-F238E27FC236}">
                <a16:creationId xmlns:a16="http://schemas.microsoft.com/office/drawing/2014/main" id="{09A83C66-3B9D-4D1E-8053-46D6AC60C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1104" y="4684528"/>
            <a:ext cx="84959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/>
              <a:t>RMg</a:t>
            </a:r>
            <a:endParaRPr lang="en-US" b="1" dirty="0"/>
          </a:p>
        </p:txBody>
      </p:sp>
      <p:sp>
        <p:nvSpPr>
          <p:cNvPr id="42" name="Line 15">
            <a:extLst>
              <a:ext uri="{FF2B5EF4-FFF2-40B4-BE49-F238E27FC236}">
                <a16:creationId xmlns:a16="http://schemas.microsoft.com/office/drawing/2014/main" id="{83E13548-800B-4669-871F-5F1F1B6F6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0774" y="1761124"/>
            <a:ext cx="4441301" cy="36383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" name="Rectangle 16">
            <a:extLst>
              <a:ext uri="{FF2B5EF4-FFF2-40B4-BE49-F238E27FC236}">
                <a16:creationId xmlns:a16="http://schemas.microsoft.com/office/drawing/2014/main" id="{4FA54977-99D2-486C-B454-8AD4C7968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5724" y="1317733"/>
            <a:ext cx="84959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/>
              <a:t>CMg</a:t>
            </a:r>
            <a:endParaRPr lang="en-US" b="1" dirty="0"/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FAE47FBE-272E-4740-BC30-B3089C26D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222" y="2166595"/>
            <a:ext cx="103714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/>
              <a:t>CTMe</a:t>
            </a:r>
            <a:endParaRPr lang="en-US" b="1" dirty="0"/>
          </a:p>
        </p:txBody>
      </p:sp>
      <p:sp>
        <p:nvSpPr>
          <p:cNvPr id="45" name="Oval 18">
            <a:extLst>
              <a:ext uri="{FF2B5EF4-FFF2-40B4-BE49-F238E27FC236}">
                <a16:creationId xmlns:a16="http://schemas.microsoft.com/office/drawing/2014/main" id="{B67119A9-9CA7-4F49-8B7D-041888CB4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281" y="3345872"/>
            <a:ext cx="181278" cy="154869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6" name="Line 19">
            <a:extLst>
              <a:ext uri="{FF2B5EF4-FFF2-40B4-BE49-F238E27FC236}">
                <a16:creationId xmlns:a16="http://schemas.microsoft.com/office/drawing/2014/main" id="{0ECCB333-1C71-4C80-9777-A58552321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7959" y="1035907"/>
            <a:ext cx="0" cy="436813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7" name="Rectangle 20">
            <a:extLst>
              <a:ext uri="{FF2B5EF4-FFF2-40B4-BE49-F238E27FC236}">
                <a16:creationId xmlns:a16="http://schemas.microsoft.com/office/drawing/2014/main" id="{2A584797-AB5A-4CEE-83FB-6BEA65250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2574" y="5390982"/>
            <a:ext cx="722785" cy="6067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1" dirty="0"/>
              <a:t>Q</a:t>
            </a:r>
          </a:p>
        </p:txBody>
      </p:sp>
      <p:sp>
        <p:nvSpPr>
          <p:cNvPr id="48" name="Rectangle 21">
            <a:extLst>
              <a:ext uri="{FF2B5EF4-FFF2-40B4-BE49-F238E27FC236}">
                <a16:creationId xmlns:a16="http://schemas.microsoft.com/office/drawing/2014/main" id="{577848F6-9FE7-40A1-8763-60EDDB698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7089" y="604915"/>
            <a:ext cx="488055" cy="6067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/>
              <a:t>$</a:t>
            </a:r>
          </a:p>
        </p:txBody>
      </p:sp>
      <p:sp>
        <p:nvSpPr>
          <p:cNvPr id="56" name="Rectangle 29">
            <a:extLst>
              <a:ext uri="{FF2B5EF4-FFF2-40B4-BE49-F238E27FC236}">
                <a16:creationId xmlns:a16="http://schemas.microsoft.com/office/drawing/2014/main" id="{38C34A02-A2C9-44B0-A27A-5BA1C25B7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925" y="3182372"/>
            <a:ext cx="503793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600" b="1" dirty="0"/>
              <a:t>11</a:t>
            </a:r>
          </a:p>
        </p:txBody>
      </p:sp>
      <p:sp>
        <p:nvSpPr>
          <p:cNvPr id="58" name="Line 31">
            <a:extLst>
              <a:ext uri="{FF2B5EF4-FFF2-40B4-BE49-F238E27FC236}">
                <a16:creationId xmlns:a16="http://schemas.microsoft.com/office/drawing/2014/main" id="{7355301F-B7B1-4C04-8A13-6D85305161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2940" y="5390982"/>
            <a:ext cx="613554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1" name="Arco 60">
            <a:extLst>
              <a:ext uri="{FF2B5EF4-FFF2-40B4-BE49-F238E27FC236}">
                <a16:creationId xmlns:a16="http://schemas.microsoft.com/office/drawing/2014/main" id="{1EAB05DB-A588-46FA-88F8-51247CAF1089}"/>
              </a:ext>
            </a:extLst>
          </p:cNvPr>
          <p:cNvSpPr/>
          <p:nvPr/>
        </p:nvSpPr>
        <p:spPr bwMode="auto">
          <a:xfrm rot="7932558">
            <a:off x="3283315" y="-670220"/>
            <a:ext cx="4218362" cy="4011023"/>
          </a:xfrm>
          <a:prstGeom prst="arc">
            <a:avLst>
              <a:gd name="adj1" fmla="val 15890506"/>
              <a:gd name="adj2" fmla="val 1192165"/>
            </a:avLst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ine 8">
            <a:extLst>
              <a:ext uri="{FF2B5EF4-FFF2-40B4-BE49-F238E27FC236}">
                <a16:creationId xmlns:a16="http://schemas.microsoft.com/office/drawing/2014/main" id="{51941175-9DDA-4BAB-A366-44960DC87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1883" y="3432896"/>
            <a:ext cx="232174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3" name="Rectangle 20">
            <a:extLst>
              <a:ext uri="{FF2B5EF4-FFF2-40B4-BE49-F238E27FC236}">
                <a16:creationId xmlns:a16="http://schemas.microsoft.com/office/drawing/2014/main" id="{C059E51C-343D-4713-B0D4-2EDB52CB6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763" y="5374570"/>
            <a:ext cx="7227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1" dirty="0"/>
              <a:t>Q*</a:t>
            </a:r>
          </a:p>
        </p:txBody>
      </p:sp>
      <p:sp>
        <p:nvSpPr>
          <p:cNvPr id="64" name="Rectangle 20">
            <a:extLst>
              <a:ext uri="{FF2B5EF4-FFF2-40B4-BE49-F238E27FC236}">
                <a16:creationId xmlns:a16="http://schemas.microsoft.com/office/drawing/2014/main" id="{6EAC87E6-5373-4CE8-B6EB-2E09585DA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690" y="2361736"/>
            <a:ext cx="72278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b="1" dirty="0"/>
              <a:t>P*</a:t>
            </a: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E83A883F-432D-415B-B92E-D8EF853BC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003" y="2485398"/>
            <a:ext cx="181278" cy="154869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3394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A019827-56F1-4E74-B928-17F66CCC131E}"/>
              </a:ext>
            </a:extLst>
          </p:cNvPr>
          <p:cNvSpPr/>
          <p:nvPr/>
        </p:nvSpPr>
        <p:spPr bwMode="auto">
          <a:xfrm>
            <a:off x="126612" y="457199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B1A54A-40E6-4097-BA50-543F5B3D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-7325"/>
            <a:ext cx="11154117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11) FGV - Analista Legislativo (ALERO)/Economia/2018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E57958-1CA2-4F31-BF10-318F75D7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865211"/>
            <a:ext cx="11760591" cy="4883150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às curvas de custos, assinale a afirmativa correta.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curva de custo total médio sempre estará acima da curva de custo marginal.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custo fixo médio é maior do que o custo variável médio para quantidades baixas.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custo variável médio é decrescente e o custo fixo médio é crescente com o nível de produção.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curva de custo variável médio é crescente quando está abaixo da curva de custo marginal.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custo total médio é nulo quando a produção é nula.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79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41">
            <a:extLst>
              <a:ext uri="{FF2B5EF4-FFF2-40B4-BE49-F238E27FC236}">
                <a16:creationId xmlns:a16="http://schemas.microsoft.com/office/drawing/2014/main" id="{6F23BC32-C625-4EFE-A009-1A702DCFA68F}"/>
              </a:ext>
            </a:extLst>
          </p:cNvPr>
          <p:cNvSpPr/>
          <p:nvPr/>
        </p:nvSpPr>
        <p:spPr bwMode="auto">
          <a:xfrm>
            <a:off x="1505243" y="379828"/>
            <a:ext cx="9101797" cy="6077243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625EFB-0CB4-4F96-A5FD-C71BD0A85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789" y="5834421"/>
            <a:ext cx="2097320" cy="518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C70F04AA-E8F5-4F16-87C9-35BC248D2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2812" y="695247"/>
            <a:ext cx="0" cy="4834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2A81A7C6-1BA7-45CF-AC36-C9C32C2BB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8344" y="5532010"/>
            <a:ext cx="649644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3EA9881-22C7-44EC-9998-B66259B4B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1701" y="5528410"/>
            <a:ext cx="461666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Q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53FE40D-14C3-4082-A47D-D2C774EBC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872" y="590843"/>
            <a:ext cx="66204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CT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CD3C1D2-4F5E-48C5-89B6-348058B63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329" y="4289968"/>
            <a:ext cx="478888" cy="41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25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68BEAAD8-BFA4-4141-8584-42FCAAE1F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527" y="3107328"/>
            <a:ext cx="478888" cy="412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50</a:t>
            </a: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A6177B8F-0319-4E1E-BE5A-6E87D22BA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996" y="1935489"/>
            <a:ext cx="478888" cy="41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75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FBC5C966-8DCB-4BDF-BC3E-D61A62315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928" y="55374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0</a:t>
            </a:r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920F24BA-6435-4EF4-9FBB-F087B1886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879" y="55212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1</a:t>
            </a: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8807EC1D-D74F-47C3-8322-669942040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029" y="5537410"/>
            <a:ext cx="323336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2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767E9840-C85D-4094-9F15-C3ADE7B10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0430" y="5537410"/>
            <a:ext cx="323336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3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A2B60681-3BD2-4A21-B8EF-ADEC2678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615" y="55374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4</a:t>
            </a:r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A5829A59-8BBA-4CCA-87EB-4C53998B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4998" y="55374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5</a:t>
            </a: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B252DD72-3F38-4DF9-ADB1-E2032095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1453" y="55374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6</a:t>
            </a:r>
          </a:p>
        </p:txBody>
      </p:sp>
      <p:sp>
        <p:nvSpPr>
          <p:cNvPr id="20" name="Rectangle 21">
            <a:extLst>
              <a:ext uri="{FF2B5EF4-FFF2-40B4-BE49-F238E27FC236}">
                <a16:creationId xmlns:a16="http://schemas.microsoft.com/office/drawing/2014/main" id="{D74AB212-18D9-480F-8580-25124C597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5873" y="55374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7</a:t>
            </a:r>
          </a:p>
        </p:txBody>
      </p:sp>
      <p:sp>
        <p:nvSpPr>
          <p:cNvPr id="21" name="Rectangle 22">
            <a:extLst>
              <a:ext uri="{FF2B5EF4-FFF2-40B4-BE49-F238E27FC236}">
                <a16:creationId xmlns:a16="http://schemas.microsoft.com/office/drawing/2014/main" id="{5AF187EC-2210-4B1E-A5B8-E8A57077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2238" y="55374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8</a:t>
            </a:r>
          </a:p>
        </p:txBody>
      </p:sp>
      <p:sp>
        <p:nvSpPr>
          <p:cNvPr id="22" name="Rectangle 23">
            <a:extLst>
              <a:ext uri="{FF2B5EF4-FFF2-40B4-BE49-F238E27FC236}">
                <a16:creationId xmlns:a16="http://schemas.microsoft.com/office/drawing/2014/main" id="{6642B822-E166-4038-8DE6-C05598D45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675" y="5537410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9</a:t>
            </a:r>
          </a:p>
        </p:txBody>
      </p:sp>
      <p:sp>
        <p:nvSpPr>
          <p:cNvPr id="23" name="Rectangle 24">
            <a:extLst>
              <a:ext uri="{FF2B5EF4-FFF2-40B4-BE49-F238E27FC236}">
                <a16:creationId xmlns:a16="http://schemas.microsoft.com/office/drawing/2014/main" id="{C6B77EA9-4D2D-4CAF-B51D-C8B9177AD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3113" y="5537410"/>
            <a:ext cx="447428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10</a:t>
            </a: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id="{98BBC0ED-D6BF-4CFE-956B-3BA4EA6EC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335" y="5537410"/>
            <a:ext cx="447428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11</a:t>
            </a:r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FEA36213-2885-4317-912A-41C551FAB5B4}"/>
              </a:ext>
            </a:extLst>
          </p:cNvPr>
          <p:cNvSpPr>
            <a:spLocks/>
          </p:cNvSpPr>
          <p:nvPr/>
        </p:nvSpPr>
        <p:spPr bwMode="auto">
          <a:xfrm>
            <a:off x="3184998" y="1519674"/>
            <a:ext cx="4731204" cy="3668524"/>
          </a:xfrm>
          <a:custGeom>
            <a:avLst/>
            <a:gdLst>
              <a:gd name="T0" fmla="*/ 0 w 2707"/>
              <a:gd name="T1" fmla="*/ 2147483647 h 2038"/>
              <a:gd name="T2" fmla="*/ 2147483647 w 2707"/>
              <a:gd name="T3" fmla="*/ 2147483647 h 2038"/>
              <a:gd name="T4" fmla="*/ 2147483647 w 2707"/>
              <a:gd name="T5" fmla="*/ 0 h 2038"/>
              <a:gd name="T6" fmla="*/ 0 60000 65536"/>
              <a:gd name="T7" fmla="*/ 0 60000 65536"/>
              <a:gd name="T8" fmla="*/ 0 60000 65536"/>
              <a:gd name="T9" fmla="*/ 0 w 2707"/>
              <a:gd name="T10" fmla="*/ 0 h 2038"/>
              <a:gd name="T11" fmla="*/ 2707 w 2707"/>
              <a:gd name="T12" fmla="*/ 2038 h 20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7" h="2038">
                <a:moveTo>
                  <a:pt x="0" y="1020"/>
                </a:moveTo>
                <a:cubicBezTo>
                  <a:pt x="202" y="1529"/>
                  <a:pt x="405" y="2038"/>
                  <a:pt x="856" y="1868"/>
                </a:cubicBezTo>
                <a:cubicBezTo>
                  <a:pt x="1307" y="1698"/>
                  <a:pt x="2399" y="313"/>
                  <a:pt x="2707" y="0"/>
                </a:cubicBezTo>
              </a:path>
            </a:pathLst>
          </a:custGeom>
          <a:noFill/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6" name="Freeform 27">
            <a:extLst>
              <a:ext uri="{FF2B5EF4-FFF2-40B4-BE49-F238E27FC236}">
                <a16:creationId xmlns:a16="http://schemas.microsoft.com/office/drawing/2014/main" id="{CDDBF8FE-3005-4CCD-A4AD-3B10B1DA8BE8}"/>
              </a:ext>
            </a:extLst>
          </p:cNvPr>
          <p:cNvSpPr>
            <a:spLocks/>
          </p:cNvSpPr>
          <p:nvPr/>
        </p:nvSpPr>
        <p:spPr bwMode="auto">
          <a:xfrm>
            <a:off x="3127321" y="1667279"/>
            <a:ext cx="4904233" cy="3513719"/>
          </a:xfrm>
          <a:custGeom>
            <a:avLst/>
            <a:gdLst>
              <a:gd name="T0" fmla="*/ 0 w 2806"/>
              <a:gd name="T1" fmla="*/ 2147483647 h 1952"/>
              <a:gd name="T2" fmla="*/ 1534775813 w 2806"/>
              <a:gd name="T3" fmla="*/ 2147483647 h 1952"/>
              <a:gd name="T4" fmla="*/ 2147483647 w 2806"/>
              <a:gd name="T5" fmla="*/ 2147483647 h 1952"/>
              <a:gd name="T6" fmla="*/ 2147483647 w 2806"/>
              <a:gd name="T7" fmla="*/ 0 h 1952"/>
              <a:gd name="T8" fmla="*/ 0 60000 65536"/>
              <a:gd name="T9" fmla="*/ 0 60000 65536"/>
              <a:gd name="T10" fmla="*/ 0 60000 65536"/>
              <a:gd name="T11" fmla="*/ 0 60000 65536"/>
              <a:gd name="T12" fmla="*/ 0 w 2806"/>
              <a:gd name="T13" fmla="*/ 0 h 1952"/>
              <a:gd name="T14" fmla="*/ 2806 w 2806"/>
              <a:gd name="T15" fmla="*/ 1952 h 1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6" h="1952">
                <a:moveTo>
                  <a:pt x="0" y="954"/>
                </a:moveTo>
                <a:cubicBezTo>
                  <a:pt x="101" y="1101"/>
                  <a:pt x="340" y="1720"/>
                  <a:pt x="609" y="1835"/>
                </a:cubicBezTo>
                <a:cubicBezTo>
                  <a:pt x="878" y="1950"/>
                  <a:pt x="1247" y="1952"/>
                  <a:pt x="1613" y="1646"/>
                </a:cubicBezTo>
                <a:cubicBezTo>
                  <a:pt x="1979" y="1340"/>
                  <a:pt x="2557" y="343"/>
                  <a:pt x="280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CC833249-B849-4644-B443-7E7487CCE4E9}"/>
              </a:ext>
            </a:extLst>
          </p:cNvPr>
          <p:cNvSpPr>
            <a:spLocks/>
          </p:cNvSpPr>
          <p:nvPr/>
        </p:nvSpPr>
        <p:spPr bwMode="auto">
          <a:xfrm>
            <a:off x="3141303" y="3400738"/>
            <a:ext cx="4860539" cy="1209641"/>
          </a:xfrm>
          <a:custGeom>
            <a:avLst/>
            <a:gdLst>
              <a:gd name="T0" fmla="*/ 0 w 2781"/>
              <a:gd name="T1" fmla="*/ 0 h 672"/>
              <a:gd name="T2" fmla="*/ 1804432239 w 2781"/>
              <a:gd name="T3" fmla="*/ 1222274940 h 672"/>
              <a:gd name="T4" fmla="*/ 2147483647 w 2781"/>
              <a:gd name="T5" fmla="*/ 1658262607 h 672"/>
              <a:gd name="T6" fmla="*/ 2147483647 w 2781"/>
              <a:gd name="T7" fmla="*/ 1015622203 h 672"/>
              <a:gd name="T8" fmla="*/ 2147483647 w 2781"/>
              <a:gd name="T9" fmla="*/ 476308763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1"/>
              <a:gd name="T16" fmla="*/ 0 h 672"/>
              <a:gd name="T17" fmla="*/ 2781 w 2781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1" h="672">
                <a:moveTo>
                  <a:pt x="0" y="0"/>
                </a:moveTo>
                <a:cubicBezTo>
                  <a:pt x="119" y="81"/>
                  <a:pt x="446" y="375"/>
                  <a:pt x="716" y="485"/>
                </a:cubicBezTo>
                <a:cubicBezTo>
                  <a:pt x="986" y="595"/>
                  <a:pt x="1347" y="672"/>
                  <a:pt x="1621" y="658"/>
                </a:cubicBezTo>
                <a:cubicBezTo>
                  <a:pt x="1895" y="644"/>
                  <a:pt x="2169" y="481"/>
                  <a:pt x="2362" y="403"/>
                </a:cubicBezTo>
                <a:cubicBezTo>
                  <a:pt x="2555" y="325"/>
                  <a:pt x="2694" y="234"/>
                  <a:pt x="2781" y="189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8" name="Freeform 29">
            <a:extLst>
              <a:ext uri="{FF2B5EF4-FFF2-40B4-BE49-F238E27FC236}">
                <a16:creationId xmlns:a16="http://schemas.microsoft.com/office/drawing/2014/main" id="{4EBA2C20-35D3-4811-AA55-C77A72497A54}"/>
              </a:ext>
            </a:extLst>
          </p:cNvPr>
          <p:cNvSpPr>
            <a:spLocks/>
          </p:cNvSpPr>
          <p:nvPr/>
        </p:nvSpPr>
        <p:spPr bwMode="auto">
          <a:xfrm>
            <a:off x="3097609" y="970656"/>
            <a:ext cx="4919962" cy="3141105"/>
          </a:xfrm>
          <a:custGeom>
            <a:avLst/>
            <a:gdLst>
              <a:gd name="T0" fmla="*/ 0 w 2815"/>
              <a:gd name="T1" fmla="*/ 0 h 1745"/>
              <a:gd name="T2" fmla="*/ 1617939967 w 2815"/>
              <a:gd name="T3" fmla="*/ 2147483647 h 1745"/>
              <a:gd name="T4" fmla="*/ 2147483647 w 2815"/>
              <a:gd name="T5" fmla="*/ 2147483647 h 1745"/>
              <a:gd name="T6" fmla="*/ 2147483647 w 2815"/>
              <a:gd name="T7" fmla="*/ 2147483647 h 1745"/>
              <a:gd name="T8" fmla="*/ 0 60000 65536"/>
              <a:gd name="T9" fmla="*/ 0 60000 65536"/>
              <a:gd name="T10" fmla="*/ 0 60000 65536"/>
              <a:gd name="T11" fmla="*/ 0 60000 65536"/>
              <a:gd name="T12" fmla="*/ 0 w 2815"/>
              <a:gd name="T13" fmla="*/ 0 h 1745"/>
              <a:gd name="T14" fmla="*/ 2815 w 2815"/>
              <a:gd name="T15" fmla="*/ 1745 h 17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15" h="1745">
                <a:moveTo>
                  <a:pt x="0" y="0"/>
                </a:moveTo>
                <a:cubicBezTo>
                  <a:pt x="107" y="228"/>
                  <a:pt x="322" y="1076"/>
                  <a:pt x="642" y="1366"/>
                </a:cubicBezTo>
                <a:cubicBezTo>
                  <a:pt x="962" y="1656"/>
                  <a:pt x="1556" y="1729"/>
                  <a:pt x="1918" y="1737"/>
                </a:cubicBezTo>
                <a:cubicBezTo>
                  <a:pt x="2280" y="1745"/>
                  <a:pt x="2628" y="1483"/>
                  <a:pt x="2815" y="141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9" name="Freeform 30">
            <a:extLst>
              <a:ext uri="{FF2B5EF4-FFF2-40B4-BE49-F238E27FC236}">
                <a16:creationId xmlns:a16="http://schemas.microsoft.com/office/drawing/2014/main" id="{AE27753D-D590-4769-981A-C656F6A49005}"/>
              </a:ext>
            </a:extLst>
          </p:cNvPr>
          <p:cNvSpPr>
            <a:spLocks/>
          </p:cNvSpPr>
          <p:nvPr/>
        </p:nvSpPr>
        <p:spPr bwMode="auto">
          <a:xfrm>
            <a:off x="3155286" y="3429539"/>
            <a:ext cx="4755240" cy="1971051"/>
          </a:xfrm>
          <a:custGeom>
            <a:avLst/>
            <a:gdLst>
              <a:gd name="T0" fmla="*/ 0 w 2864"/>
              <a:gd name="T1" fmla="*/ 0 h 1095"/>
              <a:gd name="T2" fmla="*/ 685482465 w 2864"/>
              <a:gd name="T3" fmla="*/ 1660781354 h 1095"/>
              <a:gd name="T4" fmla="*/ 2137092565 w 2864"/>
              <a:gd name="T5" fmla="*/ 2147483647 h 1095"/>
              <a:gd name="T6" fmla="*/ 2147483647 w 2864"/>
              <a:gd name="T7" fmla="*/ 2147483647 h 1095"/>
              <a:gd name="T8" fmla="*/ 0 60000 65536"/>
              <a:gd name="T9" fmla="*/ 0 60000 65536"/>
              <a:gd name="T10" fmla="*/ 0 60000 65536"/>
              <a:gd name="T11" fmla="*/ 0 60000 65536"/>
              <a:gd name="T12" fmla="*/ 0 w 2864"/>
              <a:gd name="T13" fmla="*/ 0 h 1095"/>
              <a:gd name="T14" fmla="*/ 2864 w 2864"/>
              <a:gd name="T15" fmla="*/ 1095 h 10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64" h="1095">
                <a:moveTo>
                  <a:pt x="0" y="0"/>
                </a:moveTo>
                <a:cubicBezTo>
                  <a:pt x="45" y="110"/>
                  <a:pt x="131" y="490"/>
                  <a:pt x="272" y="659"/>
                </a:cubicBezTo>
                <a:cubicBezTo>
                  <a:pt x="413" y="828"/>
                  <a:pt x="416" y="939"/>
                  <a:pt x="848" y="1012"/>
                </a:cubicBezTo>
                <a:cubicBezTo>
                  <a:pt x="1280" y="1085"/>
                  <a:pt x="2528" y="1081"/>
                  <a:pt x="2864" y="1095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pt-BR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D544439F-B2B3-4013-8C4C-A755CA3D9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6603" y="1333604"/>
            <a:ext cx="809215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CMg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FD564B96-033E-47DD-92AD-0BEE7AC60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828" y="3172933"/>
            <a:ext cx="964767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CTMe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2" name="Text Box 33">
            <a:extLst>
              <a:ext uri="{FF2B5EF4-FFF2-40B4-BE49-F238E27FC236}">
                <a16:creationId xmlns:a16="http://schemas.microsoft.com/office/drawing/2014/main" id="{214CEC4C-9885-47EF-8823-1AD5884E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5536" y="3629346"/>
            <a:ext cx="980498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CVMe</a:t>
            </a:r>
          </a:p>
        </p:txBody>
      </p:sp>
      <p:sp>
        <p:nvSpPr>
          <p:cNvPr id="33" name="Text Box 34">
            <a:extLst>
              <a:ext uri="{FF2B5EF4-FFF2-40B4-BE49-F238E27FC236}">
                <a16:creationId xmlns:a16="http://schemas.microsoft.com/office/drawing/2014/main" id="{590B43FA-7E68-4BA6-A9C4-9A3620A41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526" y="5106299"/>
            <a:ext cx="964767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CFMe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CD2087DB-DF07-4F3D-9990-145E81B4164D}"/>
              </a:ext>
            </a:extLst>
          </p:cNvPr>
          <p:cNvCxnSpPr/>
          <p:nvPr/>
        </p:nvCxnSpPr>
        <p:spPr bwMode="auto">
          <a:xfrm>
            <a:off x="5978769" y="4610379"/>
            <a:ext cx="0" cy="910831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96ED389E-2BA8-4761-94D8-337C1C87AD11}"/>
              </a:ext>
            </a:extLst>
          </p:cNvPr>
          <p:cNvCxnSpPr>
            <a:cxnSpLocks/>
          </p:cNvCxnSpPr>
          <p:nvPr/>
        </p:nvCxnSpPr>
        <p:spPr bwMode="auto">
          <a:xfrm>
            <a:off x="6440661" y="4079361"/>
            <a:ext cx="0" cy="1439504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Elipse 39">
            <a:extLst>
              <a:ext uri="{FF2B5EF4-FFF2-40B4-BE49-F238E27FC236}">
                <a16:creationId xmlns:a16="http://schemas.microsoft.com/office/drawing/2014/main" id="{3C15873A-AB51-4298-8332-C39D45B70517}"/>
              </a:ext>
            </a:extLst>
          </p:cNvPr>
          <p:cNvSpPr/>
          <p:nvPr/>
        </p:nvSpPr>
        <p:spPr bwMode="auto">
          <a:xfrm>
            <a:off x="5896213" y="4485963"/>
            <a:ext cx="152896" cy="20159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6954F975-2B49-4A33-A9FC-14B8319509CE}"/>
              </a:ext>
            </a:extLst>
          </p:cNvPr>
          <p:cNvSpPr/>
          <p:nvPr/>
        </p:nvSpPr>
        <p:spPr bwMode="auto">
          <a:xfrm>
            <a:off x="6358105" y="3991248"/>
            <a:ext cx="152896" cy="20159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62910"/>
      </p:ext>
    </p:extLst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6DAD6-5FDF-4F6D-B2FD-0A0623A8E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-91733"/>
            <a:ext cx="11760590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12) FGV - Analista Censitário (IBGE)/Anál. Socioeconômica/2017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D2EFB3-27D2-49E9-AFF3-6490C572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27" y="724536"/>
            <a:ext cx="11690221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Você é o gerente de uma fábrica que produz móveis por meio de trabalhadores que utilizam máquinas de montagem. A tecnologia pode ser resumida por uma função de produção que utiliza dois insumos: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K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que é o número de máquinas, 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que é o número de equipes de trabalho. Cada máquina é alugada ao preço de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v=$5.000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por mês, e cada equipe de trabalhadores custa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w=$30.000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por mês. O custo dos móveis é dado pelo custo das equipes e das máquinas, mais $30.000 de custo fixo de aluguel. Sua fábrica utiliza 10 máquinas de montagem e 2 equipes de trabalhadores.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Sendo assim, o custo total de um mês dessa fábrica é dado por: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42908"/>
      </p:ext>
    </p:extLst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5DF51599-2562-409A-9DCC-AFBAD0923AD9}"/>
              </a:ext>
            </a:extLst>
          </p:cNvPr>
          <p:cNvSpPr/>
          <p:nvPr/>
        </p:nvSpPr>
        <p:spPr bwMode="auto">
          <a:xfrm>
            <a:off x="98476" y="1097277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EC3AD61-39BF-4A96-8402-766B2096C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5" y="-6987"/>
            <a:ext cx="11690221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$110.000;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$140.000;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$150.000;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$200.000;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$210.000.</a:t>
            </a:r>
            <a:endParaRPr lang="pt-BR" dirty="0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FA4A27A2-7BF2-4867-BFA4-BF6C8891F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820404"/>
              </p:ext>
            </p:extLst>
          </p:nvPr>
        </p:nvGraphicFramePr>
        <p:xfrm>
          <a:off x="3587140" y="616691"/>
          <a:ext cx="6443125" cy="2490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939600" progId="Equation.DSMT4">
                  <p:embed/>
                </p:oleObj>
              </mc:Choice>
              <mc:Fallback>
                <p:oleObj name="Equation" r:id="rId2" imgW="2323800" imgH="9396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CCF181-4622-4816-A964-4AA876EC0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87140" y="616691"/>
                        <a:ext cx="6443125" cy="249096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898F4BB3-D9C6-4E81-A808-9747673B7658}"/>
              </a:ext>
            </a:extLst>
          </p:cNvPr>
          <p:cNvCxnSpPr/>
          <p:nvPr/>
        </p:nvCxnSpPr>
        <p:spPr bwMode="auto">
          <a:xfrm>
            <a:off x="3685735" y="2461846"/>
            <a:ext cx="6119447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65621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36A7A-9437-4E12-B2EF-2C161491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344367"/>
            <a:ext cx="11887200" cy="785813"/>
          </a:xfrm>
        </p:spPr>
        <p:txBody>
          <a:bodyPr/>
          <a:lstStyle/>
          <a:p>
            <a:pPr algn="just"/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13) FGV - Técnico de Nível Superior (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Pref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 Salvador)/Suporte Administrativo/Economia ou Gestão Financeira/2017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7B8BA1-2242-454A-A1A2-3A75764F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7" y="1273175"/>
            <a:ext cx="11732455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à teoria de custos, assinale (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V)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para a afirmativa verdadeira e (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para a falsa.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A curva de custo total médio é decrescente enquanto estiver acima da curva de custo marginal.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O custo fixo médio é fixo para qualquer nível de quantidade.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A integral da curva de custo marginal resulta no custo total na ausência de custo fixo.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As afirmativas são, respectivamente,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5F071E-4858-41E9-90AD-8421BD890629}"/>
              </a:ext>
            </a:extLst>
          </p:cNvPr>
          <p:cNvSpPr txBox="1"/>
          <p:nvPr/>
        </p:nvSpPr>
        <p:spPr>
          <a:xfrm>
            <a:off x="-70339" y="2504048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C48A26-804C-4BBD-8C71-E84EFD0F3C54}"/>
              </a:ext>
            </a:extLst>
          </p:cNvPr>
          <p:cNvSpPr txBox="1"/>
          <p:nvPr/>
        </p:nvSpPr>
        <p:spPr>
          <a:xfrm>
            <a:off x="-30482" y="3683391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127C65-5EDC-477C-872E-81007A29B499}"/>
              </a:ext>
            </a:extLst>
          </p:cNvPr>
          <p:cNvSpPr txBox="1"/>
          <p:nvPr/>
        </p:nvSpPr>
        <p:spPr>
          <a:xfrm>
            <a:off x="-58617" y="4443045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462335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936F2B14-C3D7-46D3-8203-F9470041AA65}"/>
              </a:ext>
            </a:extLst>
          </p:cNvPr>
          <p:cNvSpPr/>
          <p:nvPr/>
        </p:nvSpPr>
        <p:spPr bwMode="auto">
          <a:xfrm>
            <a:off x="42204" y="942531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5E5D944-E1CB-4A29-99FF-5A6A1692F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246234"/>
            <a:ext cx="11732455" cy="488315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V e V.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F e V.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F e F.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 V e F.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 F e F.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74604AA-DF19-411C-9C08-B31511F12D44}"/>
              </a:ext>
            </a:extLst>
          </p:cNvPr>
          <p:cNvSpPr/>
          <p:nvPr/>
        </p:nvSpPr>
        <p:spPr bwMode="auto">
          <a:xfrm>
            <a:off x="2574394" y="337624"/>
            <a:ext cx="9101797" cy="6077243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568B8D-D348-45F8-90A0-48BCD8695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940" y="5792217"/>
            <a:ext cx="2097320" cy="518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6B5FF0D-772E-4561-873F-858275648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1963" y="653043"/>
            <a:ext cx="0" cy="48349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D72B3D4B-37C2-4535-97C2-29233A34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7495" y="5489806"/>
            <a:ext cx="649644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73BEE637-49E5-4931-833C-5D15E864A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0852" y="5486206"/>
            <a:ext cx="461666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Q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4E8C078-5AE4-4D0F-A38A-9926417C7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023" y="548639"/>
            <a:ext cx="66204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CT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5B787260-B801-4576-B929-38E0BAC5D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2480" y="4247764"/>
            <a:ext cx="478888" cy="41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25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1706DCE2-9A4F-4947-824C-26845F651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678" y="3065124"/>
            <a:ext cx="478888" cy="412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50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FBBEEF48-A917-4D61-9143-FBC4950CF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147" y="1893285"/>
            <a:ext cx="478888" cy="41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75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A97B54-453E-44B5-A9CA-BBBFF11A6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079" y="54952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338014-399B-4E22-936E-A735A53C2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030" y="54790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902481-26C4-4763-82CF-B8367B0DA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180" y="5495206"/>
            <a:ext cx="323336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21D094-9C8F-4E61-B619-AEEAD3A23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581" y="5495206"/>
            <a:ext cx="323336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943C57-97BA-4A89-92D7-964407391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1766" y="54952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EA2A7A-5E9B-4907-8499-BF50513B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4149" y="54952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5C5AB9-E694-45AF-981D-EF935C3D3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604" y="54952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6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682E63-5FF3-4618-8555-CF243D30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5024" y="54952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BAD474-874B-4AEE-A483-5F454B2F3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389" y="54952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EBC2C5D-61B8-4232-AC98-63C62C333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1826" y="5495206"/>
            <a:ext cx="323337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8F68CF-83E3-4042-AB2A-822A08AFB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264" y="5495206"/>
            <a:ext cx="447428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10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C563852-AD45-450F-B62C-DA7A789CE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0486" y="5495206"/>
            <a:ext cx="447428" cy="378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charset="0"/>
              </a:rPr>
              <a:t>11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09E7EA4-5EB4-4FED-9387-8064C63D760D}"/>
              </a:ext>
            </a:extLst>
          </p:cNvPr>
          <p:cNvSpPr>
            <a:spLocks/>
          </p:cNvSpPr>
          <p:nvPr/>
        </p:nvSpPr>
        <p:spPr bwMode="auto">
          <a:xfrm>
            <a:off x="4254149" y="1477470"/>
            <a:ext cx="4731204" cy="3668524"/>
          </a:xfrm>
          <a:custGeom>
            <a:avLst/>
            <a:gdLst>
              <a:gd name="T0" fmla="*/ 0 w 2707"/>
              <a:gd name="T1" fmla="*/ 2147483647 h 2038"/>
              <a:gd name="T2" fmla="*/ 2147483647 w 2707"/>
              <a:gd name="T3" fmla="*/ 2147483647 h 2038"/>
              <a:gd name="T4" fmla="*/ 2147483647 w 2707"/>
              <a:gd name="T5" fmla="*/ 0 h 2038"/>
              <a:gd name="T6" fmla="*/ 0 60000 65536"/>
              <a:gd name="T7" fmla="*/ 0 60000 65536"/>
              <a:gd name="T8" fmla="*/ 0 60000 65536"/>
              <a:gd name="T9" fmla="*/ 0 w 2707"/>
              <a:gd name="T10" fmla="*/ 0 h 2038"/>
              <a:gd name="T11" fmla="*/ 2707 w 2707"/>
              <a:gd name="T12" fmla="*/ 2038 h 20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7" h="2038">
                <a:moveTo>
                  <a:pt x="0" y="1020"/>
                </a:moveTo>
                <a:cubicBezTo>
                  <a:pt x="202" y="1529"/>
                  <a:pt x="405" y="2038"/>
                  <a:pt x="856" y="1868"/>
                </a:cubicBezTo>
                <a:cubicBezTo>
                  <a:pt x="1307" y="1698"/>
                  <a:pt x="2399" y="313"/>
                  <a:pt x="2707" y="0"/>
                </a:cubicBezTo>
              </a:path>
            </a:pathLst>
          </a:custGeom>
          <a:noFill/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3D0F82BF-CE62-4E74-8B21-6EE9E32EDA5D}"/>
              </a:ext>
            </a:extLst>
          </p:cNvPr>
          <p:cNvSpPr>
            <a:spLocks/>
          </p:cNvSpPr>
          <p:nvPr/>
        </p:nvSpPr>
        <p:spPr bwMode="auto">
          <a:xfrm>
            <a:off x="4196472" y="1625075"/>
            <a:ext cx="4904233" cy="3513719"/>
          </a:xfrm>
          <a:custGeom>
            <a:avLst/>
            <a:gdLst>
              <a:gd name="T0" fmla="*/ 0 w 2806"/>
              <a:gd name="T1" fmla="*/ 2147483647 h 1952"/>
              <a:gd name="T2" fmla="*/ 1534775813 w 2806"/>
              <a:gd name="T3" fmla="*/ 2147483647 h 1952"/>
              <a:gd name="T4" fmla="*/ 2147483647 w 2806"/>
              <a:gd name="T5" fmla="*/ 2147483647 h 1952"/>
              <a:gd name="T6" fmla="*/ 2147483647 w 2806"/>
              <a:gd name="T7" fmla="*/ 0 h 1952"/>
              <a:gd name="T8" fmla="*/ 0 60000 65536"/>
              <a:gd name="T9" fmla="*/ 0 60000 65536"/>
              <a:gd name="T10" fmla="*/ 0 60000 65536"/>
              <a:gd name="T11" fmla="*/ 0 60000 65536"/>
              <a:gd name="T12" fmla="*/ 0 w 2806"/>
              <a:gd name="T13" fmla="*/ 0 h 1952"/>
              <a:gd name="T14" fmla="*/ 2806 w 2806"/>
              <a:gd name="T15" fmla="*/ 1952 h 1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6" h="1952">
                <a:moveTo>
                  <a:pt x="0" y="954"/>
                </a:moveTo>
                <a:cubicBezTo>
                  <a:pt x="101" y="1101"/>
                  <a:pt x="340" y="1720"/>
                  <a:pt x="609" y="1835"/>
                </a:cubicBezTo>
                <a:cubicBezTo>
                  <a:pt x="878" y="1950"/>
                  <a:pt x="1247" y="1952"/>
                  <a:pt x="1613" y="1646"/>
                </a:cubicBezTo>
                <a:cubicBezTo>
                  <a:pt x="1979" y="1340"/>
                  <a:pt x="2557" y="343"/>
                  <a:pt x="2806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970F527A-DEA3-41E8-9FDD-793F735C4120}"/>
              </a:ext>
            </a:extLst>
          </p:cNvPr>
          <p:cNvSpPr>
            <a:spLocks/>
          </p:cNvSpPr>
          <p:nvPr/>
        </p:nvSpPr>
        <p:spPr bwMode="auto">
          <a:xfrm>
            <a:off x="4210454" y="3358534"/>
            <a:ext cx="4860539" cy="1209641"/>
          </a:xfrm>
          <a:custGeom>
            <a:avLst/>
            <a:gdLst>
              <a:gd name="T0" fmla="*/ 0 w 2781"/>
              <a:gd name="T1" fmla="*/ 0 h 672"/>
              <a:gd name="T2" fmla="*/ 1804432239 w 2781"/>
              <a:gd name="T3" fmla="*/ 1222274940 h 672"/>
              <a:gd name="T4" fmla="*/ 2147483647 w 2781"/>
              <a:gd name="T5" fmla="*/ 1658262607 h 672"/>
              <a:gd name="T6" fmla="*/ 2147483647 w 2781"/>
              <a:gd name="T7" fmla="*/ 1015622203 h 672"/>
              <a:gd name="T8" fmla="*/ 2147483647 w 2781"/>
              <a:gd name="T9" fmla="*/ 476308763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1"/>
              <a:gd name="T16" fmla="*/ 0 h 672"/>
              <a:gd name="T17" fmla="*/ 2781 w 2781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1" h="672">
                <a:moveTo>
                  <a:pt x="0" y="0"/>
                </a:moveTo>
                <a:cubicBezTo>
                  <a:pt x="119" y="81"/>
                  <a:pt x="446" y="375"/>
                  <a:pt x="716" y="485"/>
                </a:cubicBezTo>
                <a:cubicBezTo>
                  <a:pt x="986" y="595"/>
                  <a:pt x="1347" y="672"/>
                  <a:pt x="1621" y="658"/>
                </a:cubicBezTo>
                <a:cubicBezTo>
                  <a:pt x="1895" y="644"/>
                  <a:pt x="2169" y="481"/>
                  <a:pt x="2362" y="403"/>
                </a:cubicBezTo>
                <a:cubicBezTo>
                  <a:pt x="2555" y="325"/>
                  <a:pt x="2694" y="234"/>
                  <a:pt x="2781" y="189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0133EF49-99EE-4BC7-BE84-610F23BFDB3A}"/>
              </a:ext>
            </a:extLst>
          </p:cNvPr>
          <p:cNvSpPr>
            <a:spLocks/>
          </p:cNvSpPr>
          <p:nvPr/>
        </p:nvSpPr>
        <p:spPr bwMode="auto">
          <a:xfrm>
            <a:off x="4166760" y="928452"/>
            <a:ext cx="4919962" cy="3141105"/>
          </a:xfrm>
          <a:custGeom>
            <a:avLst/>
            <a:gdLst>
              <a:gd name="T0" fmla="*/ 0 w 2815"/>
              <a:gd name="T1" fmla="*/ 0 h 1745"/>
              <a:gd name="T2" fmla="*/ 1617939967 w 2815"/>
              <a:gd name="T3" fmla="*/ 2147483647 h 1745"/>
              <a:gd name="T4" fmla="*/ 2147483647 w 2815"/>
              <a:gd name="T5" fmla="*/ 2147483647 h 1745"/>
              <a:gd name="T6" fmla="*/ 2147483647 w 2815"/>
              <a:gd name="T7" fmla="*/ 2147483647 h 1745"/>
              <a:gd name="T8" fmla="*/ 0 60000 65536"/>
              <a:gd name="T9" fmla="*/ 0 60000 65536"/>
              <a:gd name="T10" fmla="*/ 0 60000 65536"/>
              <a:gd name="T11" fmla="*/ 0 60000 65536"/>
              <a:gd name="T12" fmla="*/ 0 w 2815"/>
              <a:gd name="T13" fmla="*/ 0 h 1745"/>
              <a:gd name="T14" fmla="*/ 2815 w 2815"/>
              <a:gd name="T15" fmla="*/ 1745 h 17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15" h="1745">
                <a:moveTo>
                  <a:pt x="0" y="0"/>
                </a:moveTo>
                <a:cubicBezTo>
                  <a:pt x="107" y="228"/>
                  <a:pt x="322" y="1076"/>
                  <a:pt x="642" y="1366"/>
                </a:cubicBezTo>
                <a:cubicBezTo>
                  <a:pt x="962" y="1656"/>
                  <a:pt x="1556" y="1729"/>
                  <a:pt x="1918" y="1737"/>
                </a:cubicBezTo>
                <a:cubicBezTo>
                  <a:pt x="2280" y="1745"/>
                  <a:pt x="2628" y="1483"/>
                  <a:pt x="2815" y="1416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97EC11E6-D558-469C-AB11-16E655198ED0}"/>
              </a:ext>
            </a:extLst>
          </p:cNvPr>
          <p:cNvSpPr>
            <a:spLocks/>
          </p:cNvSpPr>
          <p:nvPr/>
        </p:nvSpPr>
        <p:spPr bwMode="auto">
          <a:xfrm>
            <a:off x="4224437" y="3387335"/>
            <a:ext cx="4755240" cy="1971051"/>
          </a:xfrm>
          <a:custGeom>
            <a:avLst/>
            <a:gdLst>
              <a:gd name="T0" fmla="*/ 0 w 2864"/>
              <a:gd name="T1" fmla="*/ 0 h 1095"/>
              <a:gd name="T2" fmla="*/ 685482465 w 2864"/>
              <a:gd name="T3" fmla="*/ 1660781354 h 1095"/>
              <a:gd name="T4" fmla="*/ 2137092565 w 2864"/>
              <a:gd name="T5" fmla="*/ 2147483647 h 1095"/>
              <a:gd name="T6" fmla="*/ 2147483647 w 2864"/>
              <a:gd name="T7" fmla="*/ 2147483647 h 1095"/>
              <a:gd name="T8" fmla="*/ 0 60000 65536"/>
              <a:gd name="T9" fmla="*/ 0 60000 65536"/>
              <a:gd name="T10" fmla="*/ 0 60000 65536"/>
              <a:gd name="T11" fmla="*/ 0 60000 65536"/>
              <a:gd name="T12" fmla="*/ 0 w 2864"/>
              <a:gd name="T13" fmla="*/ 0 h 1095"/>
              <a:gd name="T14" fmla="*/ 2864 w 2864"/>
              <a:gd name="T15" fmla="*/ 1095 h 10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64" h="1095">
                <a:moveTo>
                  <a:pt x="0" y="0"/>
                </a:moveTo>
                <a:cubicBezTo>
                  <a:pt x="45" y="110"/>
                  <a:pt x="131" y="490"/>
                  <a:pt x="272" y="659"/>
                </a:cubicBezTo>
                <a:cubicBezTo>
                  <a:pt x="413" y="828"/>
                  <a:pt x="416" y="939"/>
                  <a:pt x="848" y="1012"/>
                </a:cubicBezTo>
                <a:cubicBezTo>
                  <a:pt x="1280" y="1085"/>
                  <a:pt x="2528" y="1081"/>
                  <a:pt x="2864" y="1095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endParaRPr lang="pt-BR"/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72D2F030-6FC2-4159-BC6F-3A85CAAD8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5754" y="1291400"/>
            <a:ext cx="809215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CMg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B75AAC52-B4A2-4AD6-A979-84E977DB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4979" y="3130729"/>
            <a:ext cx="964767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CTMe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0AF9AF85-8A14-4A9E-9069-761ABD030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687" y="3587142"/>
            <a:ext cx="980498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CVMe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50DBA678-CAEB-4086-8FDD-E0677C231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9677" y="5064095"/>
            <a:ext cx="964767" cy="450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CFMe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59CF268B-34FA-4FFF-85DF-290A2FF2C6EF}"/>
              </a:ext>
            </a:extLst>
          </p:cNvPr>
          <p:cNvCxnSpPr/>
          <p:nvPr/>
        </p:nvCxnSpPr>
        <p:spPr bwMode="auto">
          <a:xfrm>
            <a:off x="7047920" y="4568175"/>
            <a:ext cx="0" cy="910831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07FE2F26-6249-4EB4-A23F-9AE60205DC71}"/>
              </a:ext>
            </a:extLst>
          </p:cNvPr>
          <p:cNvCxnSpPr>
            <a:cxnSpLocks/>
          </p:cNvCxnSpPr>
          <p:nvPr/>
        </p:nvCxnSpPr>
        <p:spPr bwMode="auto">
          <a:xfrm>
            <a:off x="7509812" y="4037157"/>
            <a:ext cx="0" cy="1439504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Elipse 37">
            <a:extLst>
              <a:ext uri="{FF2B5EF4-FFF2-40B4-BE49-F238E27FC236}">
                <a16:creationId xmlns:a16="http://schemas.microsoft.com/office/drawing/2014/main" id="{2B079B65-4CF9-4A04-A2C7-0E22940B6A7F}"/>
              </a:ext>
            </a:extLst>
          </p:cNvPr>
          <p:cNvSpPr/>
          <p:nvPr/>
        </p:nvSpPr>
        <p:spPr bwMode="auto">
          <a:xfrm>
            <a:off x="6965364" y="4443759"/>
            <a:ext cx="152896" cy="20159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7F6A13E5-AD07-4437-B4B7-746E8B9D5C50}"/>
              </a:ext>
            </a:extLst>
          </p:cNvPr>
          <p:cNvSpPr/>
          <p:nvPr/>
        </p:nvSpPr>
        <p:spPr bwMode="auto">
          <a:xfrm>
            <a:off x="7427256" y="3949044"/>
            <a:ext cx="152896" cy="201591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616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E0D60B-F1F4-4F90-9136-B0C86132C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89963"/>
            <a:ext cx="11648049" cy="125901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área abaixo da curva de </a:t>
            </a:r>
            <a:r>
              <a:rPr lang="pt-BR" dirty="0" err="1">
                <a:solidFill>
                  <a:schemeClr val="tx1"/>
                </a:solidFill>
              </a:rPr>
              <a:t>CMg</a:t>
            </a:r>
            <a:r>
              <a:rPr lang="pt-BR" dirty="0">
                <a:solidFill>
                  <a:schemeClr val="tx1"/>
                </a:solidFill>
              </a:rPr>
              <a:t> é o CV. Claro, se o CF é igual a zero, essa área é igual ao CT.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942F479-3374-4F17-B281-2F3EA1B32A38}"/>
              </a:ext>
            </a:extLst>
          </p:cNvPr>
          <p:cNvSpPr/>
          <p:nvPr/>
        </p:nvSpPr>
        <p:spPr bwMode="auto">
          <a:xfrm>
            <a:off x="4390660" y="2044395"/>
            <a:ext cx="5357812" cy="4346293"/>
          </a:xfrm>
          <a:prstGeom prst="rect">
            <a:avLst/>
          </a:prstGeom>
          <a:solidFill>
            <a:srgbClr val="F8F8F8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riângulo Retângulo 4">
            <a:extLst>
              <a:ext uri="{FF2B5EF4-FFF2-40B4-BE49-F238E27FC236}">
                <a16:creationId xmlns:a16="http://schemas.microsoft.com/office/drawing/2014/main" id="{C341CDE6-2C0E-484E-B0CC-DC3271CC9003}"/>
              </a:ext>
            </a:extLst>
          </p:cNvPr>
          <p:cNvSpPr/>
          <p:nvPr/>
        </p:nvSpPr>
        <p:spPr>
          <a:xfrm rot="16200000">
            <a:off x="4990668" y="3673131"/>
            <a:ext cx="1419816" cy="1076959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42B1DFFF-A873-4C31-85E0-BCB295123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505141"/>
              </p:ext>
            </p:extLst>
          </p:nvPr>
        </p:nvGraphicFramePr>
        <p:xfrm>
          <a:off x="791622" y="2044700"/>
          <a:ext cx="277971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457200" progId="Equation.DSMT4">
                  <p:embed/>
                </p:oleObj>
              </mc:Choice>
              <mc:Fallback>
                <p:oleObj name="Equation" r:id="rId2" imgW="1002960" imgH="457200" progId="Equation.DSMT4">
                  <p:embed/>
                  <p:pic>
                    <p:nvPicPr>
                      <p:cNvPr id="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22" y="2044700"/>
                        <a:ext cx="2779712" cy="123983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2AE5A745-30B2-4B18-BDF7-8CCD50EF92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083298"/>
              </p:ext>
            </p:extLst>
          </p:nvPr>
        </p:nvGraphicFramePr>
        <p:xfrm>
          <a:off x="812800" y="3443260"/>
          <a:ext cx="193675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431640" progId="Equation.DSMT4">
                  <p:embed/>
                </p:oleObj>
              </mc:Choice>
              <mc:Fallback>
                <p:oleObj name="Equation" r:id="rId4" imgW="698400" imgH="431640" progId="Equation.DSMT4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443260"/>
                        <a:ext cx="1936750" cy="11715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Agrupar 7">
            <a:extLst>
              <a:ext uri="{FF2B5EF4-FFF2-40B4-BE49-F238E27FC236}">
                <a16:creationId xmlns:a16="http://schemas.microsoft.com/office/drawing/2014/main" id="{870C741C-CBD8-4409-9309-66F5C740EFC8}"/>
              </a:ext>
            </a:extLst>
          </p:cNvPr>
          <p:cNvGrpSpPr/>
          <p:nvPr/>
        </p:nvGrpSpPr>
        <p:grpSpPr>
          <a:xfrm>
            <a:off x="4695099" y="2439575"/>
            <a:ext cx="3668856" cy="2856227"/>
            <a:chOff x="4595589" y="1606730"/>
            <a:chExt cx="3668856" cy="2856227"/>
          </a:xfrm>
        </p:grpSpPr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2F30862C-28AF-46EE-B1A3-879CE4B07D44}"/>
                </a:ext>
              </a:extLst>
            </p:cNvPr>
            <p:cNvCxnSpPr/>
            <p:nvPr/>
          </p:nvCxnSpPr>
          <p:spPr>
            <a:xfrm flipV="1">
              <a:off x="5068389" y="1815738"/>
              <a:ext cx="0" cy="22598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>
              <a:extLst>
                <a:ext uri="{FF2B5EF4-FFF2-40B4-BE49-F238E27FC236}">
                  <a16:creationId xmlns:a16="http://schemas.microsoft.com/office/drawing/2014/main" id="{5BA3C631-8109-4EF1-B6FF-20E5F2F5BB6C}"/>
                </a:ext>
              </a:extLst>
            </p:cNvPr>
            <p:cNvCxnSpPr/>
            <p:nvPr/>
          </p:nvCxnSpPr>
          <p:spPr>
            <a:xfrm>
              <a:off x="5055325" y="4061415"/>
              <a:ext cx="303058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A2AADAFE-631F-4964-BFBF-EF224A67D381}"/>
                </a:ext>
              </a:extLst>
            </p:cNvPr>
            <p:cNvSpPr txBox="1"/>
            <p:nvPr/>
          </p:nvSpPr>
          <p:spPr>
            <a:xfrm>
              <a:off x="4728758" y="1606730"/>
              <a:ext cx="33963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/>
                <a:t>$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98C2B67A-C69A-411D-8C1B-5EACF8F298F6}"/>
                </a:ext>
              </a:extLst>
            </p:cNvPr>
            <p:cNvSpPr txBox="1"/>
            <p:nvPr/>
          </p:nvSpPr>
          <p:spPr>
            <a:xfrm>
              <a:off x="7924810" y="4032070"/>
              <a:ext cx="33963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dirty="0"/>
                <a:t>Q</a:t>
              </a:r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11E906F5-E0F1-431D-89A7-BED39470828A}"/>
                </a:ext>
              </a:extLst>
            </p:cNvPr>
            <p:cNvCxnSpPr/>
            <p:nvPr/>
          </p:nvCxnSpPr>
          <p:spPr>
            <a:xfrm flipV="1">
              <a:off x="5081454" y="2041970"/>
              <a:ext cx="1561739" cy="20336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B38F5C46-256B-4D93-A4E9-7151E0F154FC}"/>
                </a:ext>
              </a:extLst>
            </p:cNvPr>
            <p:cNvSpPr txBox="1"/>
            <p:nvPr/>
          </p:nvSpPr>
          <p:spPr>
            <a:xfrm>
              <a:off x="6596742" y="1776543"/>
              <a:ext cx="100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err="1"/>
                <a:t>CMg</a:t>
              </a:r>
              <a:endParaRPr lang="pt-BR" b="1" dirty="0"/>
            </a:p>
          </p:txBody>
        </p: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AC7DF497-B7BA-4177-A5FE-4F817C1D7A91}"/>
                </a:ext>
              </a:extLst>
            </p:cNvPr>
            <p:cNvCxnSpPr/>
            <p:nvPr/>
          </p:nvCxnSpPr>
          <p:spPr>
            <a:xfrm>
              <a:off x="5447212" y="3618411"/>
              <a:ext cx="0" cy="44413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A88DEC66-42F7-4BD2-B315-08110F66D736}"/>
                </a:ext>
              </a:extLst>
            </p:cNvPr>
            <p:cNvCxnSpPr/>
            <p:nvPr/>
          </p:nvCxnSpPr>
          <p:spPr>
            <a:xfrm>
              <a:off x="5055325" y="3579226"/>
              <a:ext cx="37882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2D01207F-135D-491C-8F3E-7AF3215CC4F9}"/>
                </a:ext>
              </a:extLst>
            </p:cNvPr>
            <p:cNvCxnSpPr/>
            <p:nvPr/>
          </p:nvCxnSpPr>
          <p:spPr>
            <a:xfrm>
              <a:off x="5786846" y="3187337"/>
              <a:ext cx="0" cy="84908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E0394B89-5FBF-496E-9AA0-C2212AA1BA62}"/>
                </a:ext>
              </a:extLst>
            </p:cNvPr>
            <p:cNvCxnSpPr/>
            <p:nvPr/>
          </p:nvCxnSpPr>
          <p:spPr>
            <a:xfrm>
              <a:off x="5055325" y="3150232"/>
              <a:ext cx="73152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D35C1508-0593-4A6D-91B0-C7CC9273C5C9}"/>
                </a:ext>
              </a:extLst>
            </p:cNvPr>
            <p:cNvCxnSpPr/>
            <p:nvPr/>
          </p:nvCxnSpPr>
          <p:spPr>
            <a:xfrm>
              <a:off x="6139544" y="2668858"/>
              <a:ext cx="0" cy="142189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3EBCB473-5D7D-4D22-B291-47A1A32D05B7}"/>
                </a:ext>
              </a:extLst>
            </p:cNvPr>
            <p:cNvCxnSpPr/>
            <p:nvPr/>
          </p:nvCxnSpPr>
          <p:spPr>
            <a:xfrm>
              <a:off x="5081454" y="2681945"/>
              <a:ext cx="105809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5F89A8CF-7786-402B-9715-BF3B4DC4F936}"/>
                </a:ext>
              </a:extLst>
            </p:cNvPr>
            <p:cNvSpPr txBox="1"/>
            <p:nvPr/>
          </p:nvSpPr>
          <p:spPr>
            <a:xfrm>
              <a:off x="5303522" y="4023359"/>
              <a:ext cx="261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1</a:t>
              </a: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AA7BE877-791B-425A-BD2C-FB06ADF74130}"/>
                </a:ext>
              </a:extLst>
            </p:cNvPr>
            <p:cNvSpPr txBox="1"/>
            <p:nvPr/>
          </p:nvSpPr>
          <p:spPr>
            <a:xfrm>
              <a:off x="5638804" y="4019003"/>
              <a:ext cx="261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2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7E8BDA67-B7F8-440A-B41A-80AE6AC50E6C}"/>
                </a:ext>
              </a:extLst>
            </p:cNvPr>
            <p:cNvSpPr txBox="1"/>
            <p:nvPr/>
          </p:nvSpPr>
          <p:spPr>
            <a:xfrm>
              <a:off x="6000212" y="4014647"/>
              <a:ext cx="2612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3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0F0C8688-D3EF-4D50-AA12-8064FC26D1CB}"/>
                </a:ext>
              </a:extLst>
            </p:cNvPr>
            <p:cNvSpPr txBox="1"/>
            <p:nvPr/>
          </p:nvSpPr>
          <p:spPr>
            <a:xfrm>
              <a:off x="4723853" y="3384139"/>
              <a:ext cx="248195" cy="372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4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293635E1-A3A5-4EF1-BF43-EF41ECC60409}"/>
                </a:ext>
              </a:extLst>
            </p:cNvPr>
            <p:cNvSpPr txBox="1"/>
            <p:nvPr/>
          </p:nvSpPr>
          <p:spPr>
            <a:xfrm>
              <a:off x="4733785" y="2933199"/>
              <a:ext cx="248195" cy="372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8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F4A44816-9292-407A-91FA-238602910A18}"/>
                </a:ext>
              </a:extLst>
            </p:cNvPr>
            <p:cNvSpPr txBox="1"/>
            <p:nvPr/>
          </p:nvSpPr>
          <p:spPr>
            <a:xfrm>
              <a:off x="4595589" y="2445517"/>
              <a:ext cx="493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12</a:t>
              </a:r>
            </a:p>
          </p:txBody>
        </p:sp>
      </p:grp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7F89751C-510F-443B-9E27-C05EEEB6A116}"/>
              </a:ext>
            </a:extLst>
          </p:cNvPr>
          <p:cNvCxnSpPr/>
          <p:nvPr/>
        </p:nvCxnSpPr>
        <p:spPr>
          <a:xfrm flipH="1">
            <a:off x="6099722" y="4020182"/>
            <a:ext cx="110598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610F576-D388-43A1-BA1B-F2C43456BAEF}"/>
              </a:ext>
            </a:extLst>
          </p:cNvPr>
          <p:cNvSpPr txBox="1"/>
          <p:nvPr/>
        </p:nvSpPr>
        <p:spPr>
          <a:xfrm>
            <a:off x="7205709" y="3837301"/>
            <a:ext cx="2099843" cy="49244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chemeClr val="accent6">
                    <a:lumMod val="75000"/>
                  </a:schemeClr>
                </a:solidFill>
              </a:rPr>
              <a:t>(3x12)/2 = 18</a:t>
            </a:r>
          </a:p>
        </p:txBody>
      </p:sp>
      <p:graphicFrame>
        <p:nvGraphicFramePr>
          <p:cNvPr id="29" name="Object 7">
            <a:extLst>
              <a:ext uri="{FF2B5EF4-FFF2-40B4-BE49-F238E27FC236}">
                <a16:creationId xmlns:a16="http://schemas.microsoft.com/office/drawing/2014/main" id="{4E519DD1-8EC2-44A2-9F0A-4925AFBE43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376063"/>
              </p:ext>
            </p:extLst>
          </p:nvPr>
        </p:nvGraphicFramePr>
        <p:xfrm>
          <a:off x="5164583" y="5364860"/>
          <a:ext cx="2920820" cy="68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960" imgH="291960" progId="Equation.DSMT4">
                  <p:embed/>
                </p:oleObj>
              </mc:Choice>
              <mc:Fallback>
                <p:oleObj name="Equation" r:id="rId6" imgW="1218960" imgH="291960" progId="Equation.DSMT4">
                  <p:embed/>
                  <p:pic>
                    <p:nvPicPr>
                      <p:cNvPr id="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583" y="5364860"/>
                        <a:ext cx="2920820" cy="68262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aixaDeTexto 29">
            <a:extLst>
              <a:ext uri="{FF2B5EF4-FFF2-40B4-BE49-F238E27FC236}">
                <a16:creationId xmlns:a16="http://schemas.microsoft.com/office/drawing/2014/main" id="{CB99B934-01E6-448B-B5C6-777060538C1B}"/>
              </a:ext>
            </a:extLst>
          </p:cNvPr>
          <p:cNvSpPr txBox="1"/>
          <p:nvPr/>
        </p:nvSpPr>
        <p:spPr>
          <a:xfrm>
            <a:off x="336094" y="1357755"/>
            <a:ext cx="667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Exemplo:</a:t>
            </a:r>
          </a:p>
        </p:txBody>
      </p:sp>
    </p:spTree>
    <p:extLst>
      <p:ext uri="{BB962C8B-B14F-4D97-AF65-F5344CB8AC3E}">
        <p14:creationId xmlns:p14="http://schemas.microsoft.com/office/powerpoint/2010/main" val="28132216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AFD48303-F1E6-4BD0-9679-880968FD8330}"/>
              </a:ext>
            </a:extLst>
          </p:cNvPr>
          <p:cNvSpPr/>
          <p:nvPr/>
        </p:nvSpPr>
        <p:spPr bwMode="auto">
          <a:xfrm>
            <a:off x="182882" y="3207436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18640D4-415D-48BA-B867-AA609FD3E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5" y="274368"/>
            <a:ext cx="11605846" cy="4883150"/>
          </a:xfrm>
        </p:spPr>
        <p:txBody>
          <a:bodyPr/>
          <a:lstStyle/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V – V.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F – V.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 – F – F.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V – V.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 – F – V.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9502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18276-C8BB-402D-8CBD-D7CF97D2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9" y="-119870"/>
            <a:ext cx="11125982" cy="785813"/>
          </a:xfrm>
        </p:spPr>
        <p:txBody>
          <a:bodyPr/>
          <a:lstStyle/>
          <a:p>
            <a:r>
              <a:rPr lang="it-IT" b="1" i="0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14) FGV - Tecnologista (IBGE)/Economia/2016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105044-97E8-4CB0-8C88-78D7642D5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1" y="654194"/>
            <a:ext cx="1169021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 relação à teoria da produção, analise as afirmativas a seguir: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 A curva de custo médio de longo prazo mede o custo médio para cada nível de produção quando todos os insumos considerados são variáveis.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 Uma empresa apresenta retornos crescentes de escala ou economias de escala quando, para se dobrar a quantidade produzida, é necessário mais do que dobrar o custo da produção.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 As curvas de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isocusto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descrevem possíveis combinações de insumos de produção que custam o mesmo montante para a empresa.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8812ADD-3A82-4FEF-9D61-794EAE5A96F8}"/>
              </a:ext>
            </a:extLst>
          </p:cNvPr>
          <p:cNvSpPr txBox="1"/>
          <p:nvPr/>
        </p:nvSpPr>
        <p:spPr>
          <a:xfrm>
            <a:off x="-56271" y="1392699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0019F2C-AFF2-4C94-B24C-D9221DBEAD97}"/>
              </a:ext>
            </a:extLst>
          </p:cNvPr>
          <p:cNvSpPr txBox="1"/>
          <p:nvPr/>
        </p:nvSpPr>
        <p:spPr>
          <a:xfrm>
            <a:off x="-16414" y="3078479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9D26F6A-830A-4CD5-A101-1055B818B971}"/>
              </a:ext>
            </a:extLst>
          </p:cNvPr>
          <p:cNvSpPr txBox="1"/>
          <p:nvPr/>
        </p:nvSpPr>
        <p:spPr>
          <a:xfrm>
            <a:off x="-44549" y="4780668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V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7A767387-9A58-4808-BCBB-C7EB1913069E}"/>
              </a:ext>
            </a:extLst>
          </p:cNvPr>
          <p:cNvCxnSpPr/>
          <p:nvPr/>
        </p:nvCxnSpPr>
        <p:spPr bwMode="auto">
          <a:xfrm>
            <a:off x="5514535" y="2672860"/>
            <a:ext cx="6203853" cy="0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56734B2E-4F01-4930-A7DA-950E44F54D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60338"/>
              </p:ext>
            </p:extLst>
          </p:nvPr>
        </p:nvGraphicFramePr>
        <p:xfrm>
          <a:off x="2513330" y="5852158"/>
          <a:ext cx="5139495" cy="874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93680" imgH="393480" progId="Equation.DSMT4">
                  <p:embed/>
                </p:oleObj>
              </mc:Choice>
              <mc:Fallback>
                <p:oleObj name="Equation" r:id="rId3" imgW="1993680" imgH="39348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2AE5A745-30B2-4B18-BDF7-8CCD50EF92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330" y="5852158"/>
                        <a:ext cx="5139495" cy="87449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2733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9A8FB841-FCAC-4575-A302-38288865DCA9}"/>
              </a:ext>
            </a:extLst>
          </p:cNvPr>
          <p:cNvSpPr/>
          <p:nvPr/>
        </p:nvSpPr>
        <p:spPr bwMode="auto">
          <a:xfrm>
            <a:off x="126610" y="2391507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C8EB29C-BE8E-4A5B-BD41-56D443A4B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61" y="189961"/>
            <a:ext cx="1169021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Está correto o que se afirma em: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068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">
            <a:extLst>
              <a:ext uri="{FF2B5EF4-FFF2-40B4-BE49-F238E27FC236}">
                <a16:creationId xmlns:a16="http://schemas.microsoft.com/office/drawing/2014/main" id="{3F4CA37C-585F-4525-B318-D262C625B9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162004"/>
              </p:ext>
            </p:extLst>
          </p:nvPr>
        </p:nvGraphicFramePr>
        <p:xfrm>
          <a:off x="2180968" y="4608048"/>
          <a:ext cx="9652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40" imgH="457200" progId="Equation.3">
                  <p:embed/>
                </p:oleObj>
              </mc:Choice>
              <mc:Fallback>
                <p:oleObj name="Equation" r:id="rId2" imgW="431640" imgH="457200" progId="Equation.3">
                  <p:embed/>
                  <p:pic>
                    <p:nvPicPr>
                      <p:cNvPr id="1126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968" y="4608048"/>
                        <a:ext cx="965200" cy="10223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0">
            <a:extLst>
              <a:ext uri="{FF2B5EF4-FFF2-40B4-BE49-F238E27FC236}">
                <a16:creationId xmlns:a16="http://schemas.microsoft.com/office/drawing/2014/main" id="{29F01D16-1A6F-4439-9B7D-8AEE8D8730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8316" y="1709273"/>
            <a:ext cx="11083" cy="404017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4E35E639-40C8-445B-93DD-C97B17DFA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9905" y="5720446"/>
            <a:ext cx="44259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EB4BE35-D285-4722-B5D4-8B014B4C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3555" y="5818964"/>
            <a:ext cx="421591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>
                <a:latin typeface="Arial" charset="0"/>
              </a:rPr>
              <a:t>Q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48327A91-C0A7-470E-A745-E996F4C44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72" y="1298988"/>
            <a:ext cx="105477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b="1" dirty="0" err="1">
                <a:latin typeface="Arial" charset="0"/>
              </a:rPr>
              <a:t>Custo</a:t>
            </a:r>
            <a:endParaRPr lang="en-US" b="1" dirty="0">
              <a:latin typeface="Arial" charset="0"/>
            </a:endParaRPr>
          </a:p>
        </p:txBody>
      </p:sp>
      <p:grpSp>
        <p:nvGrpSpPr>
          <p:cNvPr id="9" name="Group 14">
            <a:extLst>
              <a:ext uri="{FF2B5EF4-FFF2-40B4-BE49-F238E27FC236}">
                <a16:creationId xmlns:a16="http://schemas.microsoft.com/office/drawing/2014/main" id="{817EDD11-5807-42E9-B13A-06DB51015981}"/>
              </a:ext>
            </a:extLst>
          </p:cNvPr>
          <p:cNvGrpSpPr>
            <a:grpSpLocks/>
          </p:cNvGrpSpPr>
          <p:nvPr/>
        </p:nvGrpSpPr>
        <p:grpSpPr bwMode="auto">
          <a:xfrm>
            <a:off x="1526918" y="2439524"/>
            <a:ext cx="4621212" cy="1738313"/>
            <a:chOff x="1539" y="1735"/>
            <a:chExt cx="2911" cy="1095"/>
          </a:xfrm>
        </p:grpSpPr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04C7028E-FF26-426B-B824-27278F410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" y="2042"/>
              <a:ext cx="2469" cy="788"/>
            </a:xfrm>
            <a:custGeom>
              <a:avLst/>
              <a:gdLst>
                <a:gd name="T0" fmla="*/ 0 w 2469"/>
                <a:gd name="T1" fmla="*/ 134 h 788"/>
                <a:gd name="T2" fmla="*/ 25 w 2469"/>
                <a:gd name="T3" fmla="*/ 157 h 788"/>
                <a:gd name="T4" fmla="*/ 57 w 2469"/>
                <a:gd name="T5" fmla="*/ 184 h 788"/>
                <a:gd name="T6" fmla="*/ 96 w 2469"/>
                <a:gd name="T7" fmla="*/ 217 h 788"/>
                <a:gd name="T8" fmla="*/ 134 w 2469"/>
                <a:gd name="T9" fmla="*/ 253 h 788"/>
                <a:gd name="T10" fmla="*/ 224 w 2469"/>
                <a:gd name="T11" fmla="*/ 341 h 788"/>
                <a:gd name="T12" fmla="*/ 333 w 2469"/>
                <a:gd name="T13" fmla="*/ 437 h 788"/>
                <a:gd name="T14" fmla="*/ 442 w 2469"/>
                <a:gd name="T15" fmla="*/ 529 h 788"/>
                <a:gd name="T16" fmla="*/ 557 w 2469"/>
                <a:gd name="T17" fmla="*/ 617 h 788"/>
                <a:gd name="T18" fmla="*/ 615 w 2469"/>
                <a:gd name="T19" fmla="*/ 654 h 788"/>
                <a:gd name="T20" fmla="*/ 666 w 2469"/>
                <a:gd name="T21" fmla="*/ 686 h 788"/>
                <a:gd name="T22" fmla="*/ 724 w 2469"/>
                <a:gd name="T23" fmla="*/ 713 h 788"/>
                <a:gd name="T24" fmla="*/ 775 w 2469"/>
                <a:gd name="T25" fmla="*/ 736 h 788"/>
                <a:gd name="T26" fmla="*/ 884 w 2469"/>
                <a:gd name="T27" fmla="*/ 764 h 788"/>
                <a:gd name="T28" fmla="*/ 993 w 2469"/>
                <a:gd name="T29" fmla="*/ 782 h 788"/>
                <a:gd name="T30" fmla="*/ 1109 w 2469"/>
                <a:gd name="T31" fmla="*/ 787 h 788"/>
                <a:gd name="T32" fmla="*/ 1218 w 2469"/>
                <a:gd name="T33" fmla="*/ 787 h 788"/>
                <a:gd name="T34" fmla="*/ 1333 w 2469"/>
                <a:gd name="T35" fmla="*/ 778 h 788"/>
                <a:gd name="T36" fmla="*/ 1442 w 2469"/>
                <a:gd name="T37" fmla="*/ 759 h 788"/>
                <a:gd name="T38" fmla="*/ 1538 w 2469"/>
                <a:gd name="T39" fmla="*/ 741 h 788"/>
                <a:gd name="T40" fmla="*/ 1635 w 2469"/>
                <a:gd name="T41" fmla="*/ 718 h 788"/>
                <a:gd name="T42" fmla="*/ 1724 w 2469"/>
                <a:gd name="T43" fmla="*/ 690 h 788"/>
                <a:gd name="T44" fmla="*/ 1801 w 2469"/>
                <a:gd name="T45" fmla="*/ 658 h 788"/>
                <a:gd name="T46" fmla="*/ 1885 w 2469"/>
                <a:gd name="T47" fmla="*/ 617 h 788"/>
                <a:gd name="T48" fmla="*/ 1955 w 2469"/>
                <a:gd name="T49" fmla="*/ 571 h 788"/>
                <a:gd name="T50" fmla="*/ 2090 w 2469"/>
                <a:gd name="T51" fmla="*/ 474 h 788"/>
                <a:gd name="T52" fmla="*/ 2205 w 2469"/>
                <a:gd name="T53" fmla="*/ 378 h 788"/>
                <a:gd name="T54" fmla="*/ 2250 w 2469"/>
                <a:gd name="T55" fmla="*/ 332 h 788"/>
                <a:gd name="T56" fmla="*/ 2295 w 2469"/>
                <a:gd name="T57" fmla="*/ 281 h 788"/>
                <a:gd name="T58" fmla="*/ 2365 w 2469"/>
                <a:gd name="T59" fmla="*/ 175 h 788"/>
                <a:gd name="T60" fmla="*/ 2397 w 2469"/>
                <a:gd name="T61" fmla="*/ 125 h 788"/>
                <a:gd name="T62" fmla="*/ 2423 w 2469"/>
                <a:gd name="T63" fmla="*/ 74 h 788"/>
                <a:gd name="T64" fmla="*/ 2449 w 2469"/>
                <a:gd name="T65" fmla="*/ 33 h 788"/>
                <a:gd name="T66" fmla="*/ 2468 w 2469"/>
                <a:gd name="T67" fmla="*/ 0 h 7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469"/>
                <a:gd name="T103" fmla="*/ 0 h 788"/>
                <a:gd name="T104" fmla="*/ 2469 w 2469"/>
                <a:gd name="T105" fmla="*/ 788 h 7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469" h="788">
                  <a:moveTo>
                    <a:pt x="0" y="134"/>
                  </a:moveTo>
                  <a:lnTo>
                    <a:pt x="25" y="157"/>
                  </a:lnTo>
                  <a:lnTo>
                    <a:pt x="57" y="184"/>
                  </a:lnTo>
                  <a:lnTo>
                    <a:pt x="96" y="217"/>
                  </a:lnTo>
                  <a:lnTo>
                    <a:pt x="134" y="253"/>
                  </a:lnTo>
                  <a:lnTo>
                    <a:pt x="224" y="341"/>
                  </a:lnTo>
                  <a:lnTo>
                    <a:pt x="333" y="437"/>
                  </a:lnTo>
                  <a:lnTo>
                    <a:pt x="442" y="529"/>
                  </a:lnTo>
                  <a:lnTo>
                    <a:pt x="557" y="617"/>
                  </a:lnTo>
                  <a:lnTo>
                    <a:pt x="615" y="654"/>
                  </a:lnTo>
                  <a:lnTo>
                    <a:pt x="666" y="686"/>
                  </a:lnTo>
                  <a:lnTo>
                    <a:pt x="724" y="713"/>
                  </a:lnTo>
                  <a:lnTo>
                    <a:pt x="775" y="736"/>
                  </a:lnTo>
                  <a:lnTo>
                    <a:pt x="884" y="764"/>
                  </a:lnTo>
                  <a:lnTo>
                    <a:pt x="993" y="782"/>
                  </a:lnTo>
                  <a:lnTo>
                    <a:pt x="1109" y="787"/>
                  </a:lnTo>
                  <a:lnTo>
                    <a:pt x="1218" y="787"/>
                  </a:lnTo>
                  <a:lnTo>
                    <a:pt x="1333" y="778"/>
                  </a:lnTo>
                  <a:lnTo>
                    <a:pt x="1442" y="759"/>
                  </a:lnTo>
                  <a:lnTo>
                    <a:pt x="1538" y="741"/>
                  </a:lnTo>
                  <a:lnTo>
                    <a:pt x="1635" y="718"/>
                  </a:lnTo>
                  <a:lnTo>
                    <a:pt x="1724" y="690"/>
                  </a:lnTo>
                  <a:lnTo>
                    <a:pt x="1801" y="658"/>
                  </a:lnTo>
                  <a:lnTo>
                    <a:pt x="1885" y="617"/>
                  </a:lnTo>
                  <a:lnTo>
                    <a:pt x="1955" y="571"/>
                  </a:lnTo>
                  <a:lnTo>
                    <a:pt x="2090" y="474"/>
                  </a:lnTo>
                  <a:lnTo>
                    <a:pt x="2205" y="378"/>
                  </a:lnTo>
                  <a:lnTo>
                    <a:pt x="2250" y="332"/>
                  </a:lnTo>
                  <a:lnTo>
                    <a:pt x="2295" y="281"/>
                  </a:lnTo>
                  <a:lnTo>
                    <a:pt x="2365" y="175"/>
                  </a:lnTo>
                  <a:lnTo>
                    <a:pt x="2397" y="125"/>
                  </a:lnTo>
                  <a:lnTo>
                    <a:pt x="2423" y="74"/>
                  </a:lnTo>
                  <a:lnTo>
                    <a:pt x="2449" y="33"/>
                  </a:lnTo>
                  <a:lnTo>
                    <a:pt x="2468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Rectangle 16">
              <a:extLst>
                <a:ext uri="{FF2B5EF4-FFF2-40B4-BE49-F238E27FC236}">
                  <a16:creationId xmlns:a16="http://schemas.microsoft.com/office/drawing/2014/main" id="{7C019145-6528-4EEF-9907-3FAA1DD10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3" y="1735"/>
              <a:ext cx="65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 err="1">
                  <a:latin typeface="Arial" charset="0"/>
                </a:rPr>
                <a:t>CMeLP</a:t>
              </a:r>
              <a:endParaRPr lang="en-US" sz="2000" b="1" dirty="0">
                <a:latin typeface="Arial" charset="0"/>
              </a:endParaRPr>
            </a:p>
          </p:txBody>
        </p:sp>
      </p:grpSp>
      <p:grpSp>
        <p:nvGrpSpPr>
          <p:cNvPr id="12" name="Group 17">
            <a:extLst>
              <a:ext uri="{FF2B5EF4-FFF2-40B4-BE49-F238E27FC236}">
                <a16:creationId xmlns:a16="http://schemas.microsoft.com/office/drawing/2014/main" id="{4779CF83-2A07-4D26-BB9F-311A5012D1CE}"/>
              </a:ext>
            </a:extLst>
          </p:cNvPr>
          <p:cNvGrpSpPr>
            <a:grpSpLocks/>
          </p:cNvGrpSpPr>
          <p:nvPr/>
        </p:nvGrpSpPr>
        <p:grpSpPr bwMode="auto">
          <a:xfrm>
            <a:off x="1753930" y="1809286"/>
            <a:ext cx="3646488" cy="3884613"/>
            <a:chOff x="1682" y="1338"/>
            <a:chExt cx="2297" cy="2447"/>
          </a:xfrm>
        </p:grpSpPr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A74F2263-8542-4D9B-8456-6E3CC6B40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" y="1634"/>
              <a:ext cx="1824" cy="1392"/>
            </a:xfrm>
            <a:custGeom>
              <a:avLst/>
              <a:gdLst>
                <a:gd name="T0" fmla="*/ 0 w 1824"/>
                <a:gd name="T1" fmla="*/ 1245 h 1392"/>
                <a:gd name="T2" fmla="*/ 141 w 1824"/>
                <a:gd name="T3" fmla="*/ 1309 h 1392"/>
                <a:gd name="T4" fmla="*/ 281 w 1824"/>
                <a:gd name="T5" fmla="*/ 1357 h 1392"/>
                <a:gd name="T6" fmla="*/ 354 w 1824"/>
                <a:gd name="T7" fmla="*/ 1377 h 1392"/>
                <a:gd name="T8" fmla="*/ 427 w 1824"/>
                <a:gd name="T9" fmla="*/ 1387 h 1392"/>
                <a:gd name="T10" fmla="*/ 500 w 1824"/>
                <a:gd name="T11" fmla="*/ 1391 h 1392"/>
                <a:gd name="T12" fmla="*/ 572 w 1824"/>
                <a:gd name="T13" fmla="*/ 1391 h 1392"/>
                <a:gd name="T14" fmla="*/ 645 w 1824"/>
                <a:gd name="T15" fmla="*/ 1382 h 1392"/>
                <a:gd name="T16" fmla="*/ 724 w 1824"/>
                <a:gd name="T17" fmla="*/ 1367 h 1392"/>
                <a:gd name="T18" fmla="*/ 797 w 1824"/>
                <a:gd name="T19" fmla="*/ 1343 h 1392"/>
                <a:gd name="T20" fmla="*/ 875 w 1824"/>
                <a:gd name="T21" fmla="*/ 1318 h 1392"/>
                <a:gd name="T22" fmla="*/ 948 w 1824"/>
                <a:gd name="T23" fmla="*/ 1284 h 1392"/>
                <a:gd name="T24" fmla="*/ 1021 w 1824"/>
                <a:gd name="T25" fmla="*/ 1245 h 1392"/>
                <a:gd name="T26" fmla="*/ 1156 w 1824"/>
                <a:gd name="T27" fmla="*/ 1158 h 1392"/>
                <a:gd name="T28" fmla="*/ 1223 w 1824"/>
                <a:gd name="T29" fmla="*/ 1104 h 1392"/>
                <a:gd name="T30" fmla="*/ 1290 w 1824"/>
                <a:gd name="T31" fmla="*/ 1046 h 1392"/>
                <a:gd name="T32" fmla="*/ 1352 w 1824"/>
                <a:gd name="T33" fmla="*/ 983 h 1392"/>
                <a:gd name="T34" fmla="*/ 1419 w 1824"/>
                <a:gd name="T35" fmla="*/ 915 h 1392"/>
                <a:gd name="T36" fmla="*/ 1537 w 1824"/>
                <a:gd name="T37" fmla="*/ 769 h 1392"/>
                <a:gd name="T38" fmla="*/ 1587 w 1824"/>
                <a:gd name="T39" fmla="*/ 696 h 1392"/>
                <a:gd name="T40" fmla="*/ 1632 w 1824"/>
                <a:gd name="T41" fmla="*/ 623 h 1392"/>
                <a:gd name="T42" fmla="*/ 1672 w 1824"/>
                <a:gd name="T43" fmla="*/ 550 h 1392"/>
                <a:gd name="T44" fmla="*/ 1700 w 1824"/>
                <a:gd name="T45" fmla="*/ 477 h 1392"/>
                <a:gd name="T46" fmla="*/ 1750 w 1824"/>
                <a:gd name="T47" fmla="*/ 321 h 1392"/>
                <a:gd name="T48" fmla="*/ 1789 w 1824"/>
                <a:gd name="T49" fmla="*/ 166 h 1392"/>
                <a:gd name="T50" fmla="*/ 1823 w 1824"/>
                <a:gd name="T51" fmla="*/ 0 h 13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4"/>
                <a:gd name="T79" fmla="*/ 0 h 1392"/>
                <a:gd name="T80" fmla="*/ 1824 w 1824"/>
                <a:gd name="T81" fmla="*/ 1392 h 13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4" h="1392">
                  <a:moveTo>
                    <a:pt x="0" y="1245"/>
                  </a:moveTo>
                  <a:lnTo>
                    <a:pt x="141" y="1309"/>
                  </a:lnTo>
                  <a:lnTo>
                    <a:pt x="281" y="1357"/>
                  </a:lnTo>
                  <a:lnTo>
                    <a:pt x="354" y="1377"/>
                  </a:lnTo>
                  <a:lnTo>
                    <a:pt x="427" y="1387"/>
                  </a:lnTo>
                  <a:lnTo>
                    <a:pt x="500" y="1391"/>
                  </a:lnTo>
                  <a:lnTo>
                    <a:pt x="572" y="1391"/>
                  </a:lnTo>
                  <a:lnTo>
                    <a:pt x="645" y="1382"/>
                  </a:lnTo>
                  <a:lnTo>
                    <a:pt x="724" y="1367"/>
                  </a:lnTo>
                  <a:lnTo>
                    <a:pt x="797" y="1343"/>
                  </a:lnTo>
                  <a:lnTo>
                    <a:pt x="875" y="1318"/>
                  </a:lnTo>
                  <a:lnTo>
                    <a:pt x="948" y="1284"/>
                  </a:lnTo>
                  <a:lnTo>
                    <a:pt x="1021" y="1245"/>
                  </a:lnTo>
                  <a:lnTo>
                    <a:pt x="1156" y="1158"/>
                  </a:lnTo>
                  <a:lnTo>
                    <a:pt x="1223" y="1104"/>
                  </a:lnTo>
                  <a:lnTo>
                    <a:pt x="1290" y="1046"/>
                  </a:lnTo>
                  <a:lnTo>
                    <a:pt x="1352" y="983"/>
                  </a:lnTo>
                  <a:lnTo>
                    <a:pt x="1419" y="915"/>
                  </a:lnTo>
                  <a:lnTo>
                    <a:pt x="1537" y="769"/>
                  </a:lnTo>
                  <a:lnTo>
                    <a:pt x="1587" y="696"/>
                  </a:lnTo>
                  <a:lnTo>
                    <a:pt x="1632" y="623"/>
                  </a:lnTo>
                  <a:lnTo>
                    <a:pt x="1672" y="550"/>
                  </a:lnTo>
                  <a:lnTo>
                    <a:pt x="1700" y="477"/>
                  </a:lnTo>
                  <a:lnTo>
                    <a:pt x="1750" y="321"/>
                  </a:lnTo>
                  <a:lnTo>
                    <a:pt x="1789" y="166"/>
                  </a:lnTo>
                  <a:lnTo>
                    <a:pt x="1823" y="0"/>
                  </a:lnTo>
                </a:path>
              </a:pathLst>
            </a:custGeom>
            <a:noFill/>
            <a:ln w="5080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14" name="Rectangle 19">
              <a:extLst>
                <a:ext uri="{FF2B5EF4-FFF2-40B4-BE49-F238E27FC236}">
                  <a16:creationId xmlns:a16="http://schemas.microsoft.com/office/drawing/2014/main" id="{7014CA64-C272-4923-A162-3129902B2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1338"/>
              <a:ext cx="67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 err="1">
                  <a:solidFill>
                    <a:srgbClr val="002060"/>
                  </a:solidFill>
                  <a:latin typeface="Arial" charset="0"/>
                </a:rPr>
                <a:t>CMgLP</a:t>
              </a:r>
              <a:endParaRPr lang="en-US" sz="2000" b="1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5" name="Line 20">
              <a:extLst>
                <a:ext uri="{FF2B5EF4-FFF2-40B4-BE49-F238E27FC236}">
                  <a16:creationId xmlns:a16="http://schemas.microsoft.com/office/drawing/2014/main" id="{31786FDC-2E31-4259-9F15-0D0F293AC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3" y="2815"/>
              <a:ext cx="0" cy="9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  <p:sp>
          <p:nvSpPr>
            <p:cNvPr id="16" name="Rectangle 21">
              <a:extLst>
                <a:ext uri="{FF2B5EF4-FFF2-40B4-BE49-F238E27FC236}">
                  <a16:creationId xmlns:a16="http://schemas.microsoft.com/office/drawing/2014/main" id="{0CEE20EE-A952-4FF5-A1F3-12E211BAD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" y="2529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A</a:t>
              </a:r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750E1DE2-CE10-43CB-8802-F8AFD779F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" y="2762"/>
              <a:ext cx="119" cy="119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aphicFrame>
        <p:nvGraphicFramePr>
          <p:cNvPr id="18" name="Object 27">
            <a:extLst>
              <a:ext uri="{FF2B5EF4-FFF2-40B4-BE49-F238E27FC236}">
                <a16:creationId xmlns:a16="http://schemas.microsoft.com/office/drawing/2014/main" id="{500C25CD-2D95-4338-B095-E8F8585AC4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41900"/>
              </p:ext>
            </p:extLst>
          </p:nvPr>
        </p:nvGraphicFramePr>
        <p:xfrm>
          <a:off x="3912930" y="4595348"/>
          <a:ext cx="91440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457200" progId="Equation.3">
                  <p:embed/>
                </p:oleObj>
              </mc:Choice>
              <mc:Fallback>
                <p:oleObj name="Equation" r:id="rId4" imgW="431640" imgH="457200" progId="Equation.3">
                  <p:embed/>
                  <p:pic>
                    <p:nvPicPr>
                      <p:cNvPr id="1126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930" y="4595348"/>
                        <a:ext cx="914400" cy="103981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spaço Reservado para Conteúdo 2">
            <a:extLst>
              <a:ext uri="{FF2B5EF4-FFF2-40B4-BE49-F238E27FC236}">
                <a16:creationId xmlns:a16="http://schemas.microsoft.com/office/drawing/2014/main" id="{DB9DD6B9-6E0E-4057-A324-C5186B3B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7" y="105554"/>
            <a:ext cx="11732455" cy="822325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A curva de </a:t>
            </a:r>
            <a:r>
              <a:rPr lang="pt-BR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Cme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 de longo prazo descreve o comportamento do custo unitário em função das alterações na escala de produção.</a:t>
            </a:r>
            <a:endParaRPr lang="pt-BR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66ECBA18-5262-4C62-AA99-C870663BED08}"/>
              </a:ext>
            </a:extLst>
          </p:cNvPr>
          <p:cNvSpPr txBox="1">
            <a:spLocks/>
          </p:cNvSpPr>
          <p:nvPr/>
        </p:nvSpPr>
        <p:spPr bwMode="auto">
          <a:xfrm>
            <a:off x="6032699" y="3662338"/>
            <a:ext cx="4672814" cy="1148813"/>
          </a:xfrm>
          <a:prstGeom prst="rect">
            <a:avLst/>
          </a:prstGeom>
          <a:solidFill>
            <a:srgbClr val="F8F8F8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E</a:t>
            </a:r>
            <a:r>
              <a:rPr lang="pt-BR" sz="2200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E</a:t>
            </a:r>
            <a:r>
              <a:rPr lang="pt-BR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 = Elasticidade-escala.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E</a:t>
            </a:r>
            <a:r>
              <a:rPr lang="pt-BR" sz="2200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C</a:t>
            </a:r>
            <a:r>
              <a:rPr lang="pt-BR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 = Elasticidade-custo.</a:t>
            </a:r>
          </a:p>
        </p:txBody>
      </p:sp>
    </p:spTree>
    <p:extLst>
      <p:ext uri="{BB962C8B-B14F-4D97-AF65-F5344CB8AC3E}">
        <p14:creationId xmlns:p14="http://schemas.microsoft.com/office/powerpoint/2010/main" val="4116868073"/>
      </p:ext>
    </p:extLst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EF90E-AFDF-4A65-902C-0C048ADB1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16" y="-49529"/>
            <a:ext cx="9491133" cy="785813"/>
          </a:xfrm>
        </p:spPr>
        <p:txBody>
          <a:bodyPr/>
          <a:lstStyle/>
          <a:p>
            <a:r>
              <a:rPr lang="it-IT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15) FGV - Tecnologista (IBGE)/Economia/2016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F6B558-269E-4219-B557-A0411A10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710467"/>
            <a:ext cx="11873132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Antônio é o dono de uma empresa que fabrica computadores e utiliza como insumos equipes de trabalhadores e máquinas de montagem.     A tecnologia utilizada pela empresa de Antônio é dada pela função de produção, Q = 2K</a:t>
            </a:r>
            <a:r>
              <a:rPr lang="pt-BR" sz="3000" b="0" i="0" baseline="30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1/2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</a:t>
            </a:r>
            <a:r>
              <a:rPr lang="pt-BR" sz="3000" b="0" i="0" baseline="30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1/2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em que Q é o número de computadores fabricados por semana, K é o número de máquinas utilizadas, e L o número de equipes de trabalho. Cada máquina é alugada ao custo de   r = R$ 10.000 por semana e cada equipe custa w = R$ 20.000 por semana. O custo dos computadores é dado pelo custo das equipes e das máquinas, mais R$ 980.000 de custo fixo de aluguel do galpão.         A fábrica de Antônio utiliza 100 máquinas de montagem e 81 equipes de trabalho. Dessa forma, pode-se identificar que o custo médio total de produção dessa fábrica em uma semana é de:</a:t>
            </a:r>
          </a:p>
        </p:txBody>
      </p:sp>
    </p:spTree>
    <p:extLst>
      <p:ext uri="{BB962C8B-B14F-4D97-AF65-F5344CB8AC3E}">
        <p14:creationId xmlns:p14="http://schemas.microsoft.com/office/powerpoint/2010/main" val="3634706940"/>
      </p:ext>
    </p:extLst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9481E3E0-C606-4E08-8C7E-3B6BBD65EE39}"/>
              </a:ext>
            </a:extLst>
          </p:cNvPr>
          <p:cNvSpPr/>
          <p:nvPr/>
        </p:nvSpPr>
        <p:spPr bwMode="auto">
          <a:xfrm>
            <a:off x="7554351" y="5287108"/>
            <a:ext cx="2867470" cy="50643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D0F1DE30-B89D-41A5-8D2D-011E86E67589}"/>
              </a:ext>
            </a:extLst>
          </p:cNvPr>
          <p:cNvSpPr/>
          <p:nvPr/>
        </p:nvSpPr>
        <p:spPr bwMode="auto">
          <a:xfrm>
            <a:off x="56270" y="25321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3C50AB0-E193-457E-8750-873A6D6A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260299"/>
            <a:ext cx="11873132" cy="4883150"/>
          </a:xfrm>
        </p:spPr>
        <p:txBody>
          <a:bodyPr/>
          <a:lstStyle/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CMeT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R$ 2.000;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CMeT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R$ 20.000;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CMeT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R$ 40.000;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CMeT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R$ 60.000;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CMeT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R$ 200.000.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12F801D-339B-4B9B-A060-F7BEEE84EA2E}"/>
              </a:ext>
            </a:extLst>
          </p:cNvPr>
          <p:cNvSpPr/>
          <p:nvPr/>
        </p:nvSpPr>
        <p:spPr bwMode="auto">
          <a:xfrm>
            <a:off x="4079632" y="2771335"/>
            <a:ext cx="3207433" cy="50643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CAC7D8D6-B579-44D8-9B9C-F165EBE45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717654"/>
              </p:ext>
            </p:extLst>
          </p:nvPr>
        </p:nvGraphicFramePr>
        <p:xfrm>
          <a:off x="4079632" y="260298"/>
          <a:ext cx="8013895" cy="3017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1143000" progId="Equation.DSMT4">
                  <p:embed/>
                </p:oleObj>
              </mc:Choice>
              <mc:Fallback>
                <p:oleObj name="Equation" r:id="rId2" imgW="2552400" imgH="1143000" progId="Equation.DSMT4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56734B2E-4F01-4930-A7DA-950E44F54D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632" y="260298"/>
                        <a:ext cx="8013895" cy="301747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256A776F-0002-44DA-AE79-92851001DD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60381"/>
              </p:ext>
            </p:extLst>
          </p:nvPr>
        </p:nvGraphicFramePr>
        <p:xfrm>
          <a:off x="795536" y="3711503"/>
          <a:ext cx="96869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85920" imgH="927000" progId="Equation.DSMT4">
                  <p:embed/>
                </p:oleObj>
              </mc:Choice>
              <mc:Fallback>
                <p:oleObj name="Equation" r:id="rId4" imgW="3085920" imgH="92700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CAC7D8D6-B579-44D8-9B9C-F165EBE453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36" y="3711503"/>
                        <a:ext cx="9686925" cy="24479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76084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8D783-1343-464E-9D1F-8FDD11CB9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-7328"/>
            <a:ext cx="11746523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16) FGV - Analista Portuário (CODEBA)/Economista/2016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19D357-13C9-4D77-B1E3-913C7F6D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794872"/>
            <a:ext cx="11746523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Com relação à teoria de custos, analise as afirmativas a seguir.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I.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A curva de custo variável médio apresenta inclinação positiva ao longo de diferentes níveis de produção.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II.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A curva de </a:t>
            </a:r>
            <a:r>
              <a:rPr lang="pt-BR" b="0" i="0" dirty="0"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custo </a:t>
            </a:r>
            <a:r>
              <a:rPr lang="pt-BR" dirty="0">
                <a:solidFill>
                  <a:srgbClr val="C00000"/>
                </a:solidFill>
                <a:latin typeface="Source Sans Pro" panose="020B0503030403020204" pitchFamily="34" charset="0"/>
              </a:rPr>
              <a:t>total médio</a:t>
            </a:r>
            <a:r>
              <a:rPr lang="pt-BR" b="0" i="0" dirty="0"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 a de custo variável médio atingem o valor mínimo no ponto de interseção com a curva de custo marginal.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III. 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área abaixo da curva de custo marginal fornece o custo total.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Assinale: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5F740D1-0A2E-470B-98C9-4727CABE0562}"/>
              </a:ext>
            </a:extLst>
          </p:cNvPr>
          <p:cNvSpPr txBox="1"/>
          <p:nvPr/>
        </p:nvSpPr>
        <p:spPr>
          <a:xfrm>
            <a:off x="-16414" y="1516967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091EBF8-B3AD-4DBD-ADE6-E622E0568AA5}"/>
              </a:ext>
            </a:extLst>
          </p:cNvPr>
          <p:cNvSpPr txBox="1"/>
          <p:nvPr/>
        </p:nvSpPr>
        <p:spPr>
          <a:xfrm>
            <a:off x="-30481" y="2754919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666780-4B45-4B10-90D2-0F24310E3C77}"/>
              </a:ext>
            </a:extLst>
          </p:cNvPr>
          <p:cNvSpPr txBox="1"/>
          <p:nvPr/>
        </p:nvSpPr>
        <p:spPr>
          <a:xfrm>
            <a:off x="-4694" y="4440703"/>
            <a:ext cx="337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3300"/>
                </a:solidFill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DE4CEE8-F5DA-43A2-9BE4-F282CBB1839E}"/>
              </a:ext>
            </a:extLst>
          </p:cNvPr>
          <p:cNvSpPr txBox="1"/>
          <p:nvPr/>
        </p:nvSpPr>
        <p:spPr>
          <a:xfrm>
            <a:off x="8060788" y="2070965"/>
            <a:ext cx="2504049" cy="5539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C00000"/>
                </a:solidFill>
              </a:rPr>
              <a:t>Formato de U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D6D92BE-721E-48CA-9A8B-D315B2B38BA3}"/>
              </a:ext>
            </a:extLst>
          </p:cNvPr>
          <p:cNvSpPr txBox="1"/>
          <p:nvPr/>
        </p:nvSpPr>
        <p:spPr>
          <a:xfrm>
            <a:off x="3542711" y="3756743"/>
            <a:ext cx="2928426" cy="5539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C00000"/>
                </a:solidFill>
              </a:rPr>
              <a:t>Conforme vimos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1D5316-78BC-44D7-AAEC-09A118FD06F0}"/>
              </a:ext>
            </a:extLst>
          </p:cNvPr>
          <p:cNvSpPr txBox="1"/>
          <p:nvPr/>
        </p:nvSpPr>
        <p:spPr>
          <a:xfrm>
            <a:off x="8018587" y="4992354"/>
            <a:ext cx="3840477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>
                <a:solidFill>
                  <a:srgbClr val="C00000"/>
                </a:solidFill>
              </a:rPr>
              <a:t>Conforme vimos, CV. CT somente se CF = 0.</a:t>
            </a:r>
          </a:p>
        </p:txBody>
      </p:sp>
    </p:spTree>
    <p:extLst>
      <p:ext uri="{BB962C8B-B14F-4D97-AF65-F5344CB8AC3E}">
        <p14:creationId xmlns:p14="http://schemas.microsoft.com/office/powerpoint/2010/main" val="16880514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C74379F0-BF67-4E61-8610-314DF4E09498}"/>
              </a:ext>
            </a:extLst>
          </p:cNvPr>
          <p:cNvSpPr/>
          <p:nvPr/>
        </p:nvSpPr>
        <p:spPr bwMode="auto">
          <a:xfrm>
            <a:off x="182882" y="1055075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2DF9E86-5081-4DCB-818F-89933DFDC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330636"/>
            <a:ext cx="11746523" cy="4883150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somente a afirmativa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estiver correta.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somente a afirmativa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estiver correta.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somente a afirmativa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III 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estiver correta.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somente as afirmativas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III 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estiverem corretas.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todas as afirmativas estiverem corretas.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61743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E58C630-A47A-403C-B5BA-3E1951EACD33}"/>
              </a:ext>
            </a:extLst>
          </p:cNvPr>
          <p:cNvSpPr/>
          <p:nvPr/>
        </p:nvSpPr>
        <p:spPr bwMode="auto">
          <a:xfrm>
            <a:off x="168814" y="5936566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763B75-4C49-4B80-94C0-7DD52C93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" y="428774"/>
            <a:ext cx="11718387" cy="785813"/>
          </a:xfrm>
        </p:spPr>
        <p:txBody>
          <a:bodyPr/>
          <a:lstStyle/>
          <a:p>
            <a:pPr algn="just"/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17) FGV - Professor de Nível Superior (SEE PE)/Gestão e Negócios/Comércio/2016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214975-046B-44B7-87DC-BDD8AB1FD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5" y="1273175"/>
            <a:ext cx="11718387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2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Segundo a teoria econômica, uma empresa escolhe o nível de produção que maximiza o lucro em um mercado competitivo, no ponto em que</a:t>
            </a:r>
          </a:p>
          <a:p>
            <a:pPr marL="514350" indent="-514350" algn="just">
              <a:buClr>
                <a:schemeClr val="tx1"/>
              </a:buClr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receita supera o custo.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oferta iguala a demanda.</a:t>
            </a:r>
          </a:p>
          <a:p>
            <a:pPr marL="514350" indent="-514350" algn="just">
              <a:buClr>
                <a:schemeClr val="tx1"/>
              </a:buClr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custo marginal atinge seu menor nível.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lucro é positivo.</a:t>
            </a:r>
          </a:p>
          <a:p>
            <a:pPr marL="514350" indent="-514350" algn="just">
              <a:buClr>
                <a:schemeClr val="tx1"/>
              </a:buClr>
              <a:buSzPct val="102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preço iguala o custo marginal.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08EE4DC-BFD3-4E5E-A7CE-671EC82A829C}"/>
              </a:ext>
            </a:extLst>
          </p:cNvPr>
          <p:cNvSpPr txBox="1"/>
          <p:nvPr/>
        </p:nvSpPr>
        <p:spPr>
          <a:xfrm>
            <a:off x="6386736" y="5981785"/>
            <a:ext cx="5650524" cy="5078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C00000"/>
                </a:solidFill>
              </a:rPr>
              <a:t>Conc. Perfeita: Máx. Lucro </a:t>
            </a:r>
            <a:r>
              <a:rPr lang="pt-BR" sz="2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P = </a:t>
            </a:r>
            <a:r>
              <a:rPr lang="pt-BR" sz="26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endParaRPr lang="pt-BR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241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9CC59445-26F6-495F-91BE-4373168EC196}"/>
              </a:ext>
            </a:extLst>
          </p:cNvPr>
          <p:cNvSpPr/>
          <p:nvPr/>
        </p:nvSpPr>
        <p:spPr bwMode="auto">
          <a:xfrm>
            <a:off x="28137" y="4965896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4CCF37-ED53-4A48-B7A2-07967D24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-21395"/>
            <a:ext cx="11746522" cy="785813"/>
          </a:xfrm>
        </p:spPr>
        <p:txBody>
          <a:bodyPr/>
          <a:lstStyle/>
          <a:p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18) 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FGV – Téc. Superior Especializado (DPE RJ)/Eco/2019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191955-E7AE-4358-8461-4E12C3B7D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5" y="823006"/>
            <a:ext cx="11844998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 mercado de concorrência perfeita é composto por N empresas, todas caracterizadas pela função custo                                  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 a função demanda agregada do bem é dada por</a:t>
            </a: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                       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no equilíbrio de longo prazo o número N de empresas nesse mercado é de: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500 empresas;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1.000 empresas;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2.500 empresas;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5.000 empresas;</a:t>
            </a:r>
            <a:endParaRPr lang="pt-BR" b="0" i="0" strike="sngStrike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15.000 empresas.</a:t>
            </a:r>
            <a:endParaRPr lang="pt-BR" dirty="0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64EF9F23-8CC0-4103-BD5F-DAA2491550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869883"/>
              </p:ext>
            </p:extLst>
          </p:nvPr>
        </p:nvGraphicFramePr>
        <p:xfrm>
          <a:off x="9012161" y="1341760"/>
          <a:ext cx="3039159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253800" progId="Equation.DSMT4">
                  <p:embed/>
                </p:oleObj>
              </mc:Choice>
              <mc:Fallback>
                <p:oleObj name="Equation" r:id="rId2" imgW="1600200" imgH="253800" progId="Equation.DSMT4">
                  <p:embed/>
                  <p:pic>
                    <p:nvPicPr>
                      <p:cNvPr id="59" name="Object 6">
                        <a:extLst>
                          <a:ext uri="{FF2B5EF4-FFF2-40B4-BE49-F238E27FC236}">
                            <a16:creationId xmlns:a16="http://schemas.microsoft.com/office/drawing/2014/main" id="{DAF87E4C-F1E2-4BC7-8F93-129B6ED5C5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2161" y="1341760"/>
                        <a:ext cx="3039159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C34E7B80-3297-4FF2-BBBC-6A3E42863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353603"/>
              </p:ext>
            </p:extLst>
          </p:nvPr>
        </p:nvGraphicFramePr>
        <p:xfrm>
          <a:off x="9321575" y="2170328"/>
          <a:ext cx="2045121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203040" progId="Equation.DSMT4">
                  <p:embed/>
                </p:oleObj>
              </mc:Choice>
              <mc:Fallback>
                <p:oleObj name="Equation" r:id="rId4" imgW="990360" imgH="20304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64EF9F23-8CC0-4103-BD5F-DAA2491550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1575" y="2170328"/>
                        <a:ext cx="2045121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AE82ED52-64AD-40BA-B7AF-FAF0E3B76197}"/>
              </a:ext>
            </a:extLst>
          </p:cNvPr>
          <p:cNvSpPr txBox="1"/>
          <p:nvPr/>
        </p:nvSpPr>
        <p:spPr>
          <a:xfrm>
            <a:off x="4135903" y="3629466"/>
            <a:ext cx="7666894" cy="22467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700" dirty="0">
                <a:solidFill>
                  <a:srgbClr val="C00000"/>
                </a:solidFill>
                <a:latin typeface="+mn-lt"/>
              </a:rPr>
              <a:t>Em concorrência perfeita o equilíbrio de longo prazo ocorre quando P = </a:t>
            </a:r>
            <a:r>
              <a:rPr lang="pt-BR" sz="2700" dirty="0" err="1">
                <a:solidFill>
                  <a:srgbClr val="C00000"/>
                </a:solidFill>
                <a:latin typeface="+mn-lt"/>
              </a:rPr>
              <a:t>CMg</a:t>
            </a:r>
            <a:r>
              <a:rPr lang="pt-BR" sz="2700" dirty="0">
                <a:solidFill>
                  <a:srgbClr val="C00000"/>
                </a:solidFill>
                <a:latin typeface="+mn-lt"/>
              </a:rPr>
              <a:t> = </a:t>
            </a:r>
            <a:r>
              <a:rPr lang="pt-BR" sz="2700" dirty="0" err="1">
                <a:solidFill>
                  <a:srgbClr val="C00000"/>
                </a:solidFill>
                <a:latin typeface="+mn-lt"/>
              </a:rPr>
              <a:t>CTMe</a:t>
            </a:r>
            <a:r>
              <a:rPr lang="pt-BR" sz="2700" dirty="0">
                <a:solidFill>
                  <a:srgbClr val="C00000"/>
                </a:solidFill>
                <a:latin typeface="+mn-lt"/>
              </a:rPr>
              <a:t>. Como sabemos que a curva de </a:t>
            </a:r>
            <a:r>
              <a:rPr lang="pt-BR" sz="2700" dirty="0" err="1">
                <a:solidFill>
                  <a:srgbClr val="C00000"/>
                </a:solidFill>
                <a:latin typeface="+mn-lt"/>
              </a:rPr>
              <a:t>CMg</a:t>
            </a:r>
            <a:r>
              <a:rPr lang="pt-BR" sz="2700" dirty="0">
                <a:solidFill>
                  <a:srgbClr val="C00000"/>
                </a:solidFill>
                <a:latin typeface="+mn-lt"/>
              </a:rPr>
              <a:t> intercepta a curva de </a:t>
            </a:r>
            <a:r>
              <a:rPr lang="pt-BR" sz="2700" dirty="0" err="1">
                <a:solidFill>
                  <a:srgbClr val="C00000"/>
                </a:solidFill>
                <a:latin typeface="+mn-lt"/>
              </a:rPr>
              <a:t>CTMe</a:t>
            </a:r>
            <a:r>
              <a:rPr lang="pt-BR" sz="2700" dirty="0">
                <a:solidFill>
                  <a:srgbClr val="C00000"/>
                </a:solidFill>
                <a:latin typeface="+mn-lt"/>
              </a:rPr>
              <a:t> no seu ponto de mínimo, o equilíbrio ocorrerá no ponto de mínimo do </a:t>
            </a:r>
            <a:r>
              <a:rPr lang="pt-BR" sz="2700" dirty="0" err="1">
                <a:solidFill>
                  <a:srgbClr val="C00000"/>
                </a:solidFill>
                <a:latin typeface="+mn-lt"/>
              </a:rPr>
              <a:t>CTMe</a:t>
            </a:r>
            <a:r>
              <a:rPr lang="pt-BR" sz="2700" dirty="0">
                <a:solidFill>
                  <a:srgbClr val="C00000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15885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CB21EDD-EB8C-4071-BBE5-4EAE8C0C297F}"/>
              </a:ext>
            </a:extLst>
          </p:cNvPr>
          <p:cNvSpPr/>
          <p:nvPr/>
        </p:nvSpPr>
        <p:spPr bwMode="auto">
          <a:xfrm>
            <a:off x="14064" y="239146"/>
            <a:ext cx="5669284" cy="4895557"/>
          </a:xfrm>
          <a:prstGeom prst="rect">
            <a:avLst/>
          </a:prstGeom>
          <a:solidFill>
            <a:srgbClr val="EAEAEA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F19AE-C810-4F68-9DEF-B627C4B98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065" y="4403403"/>
            <a:ext cx="268128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EB5DDDD6-54D4-4C26-82AB-5C56CE8A5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515" y="661665"/>
            <a:ext cx="0" cy="381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FFB49FA-D0FE-47ED-A423-E92DA275E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15" y="429890"/>
            <a:ext cx="3667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b="1"/>
              <a:t>P</a:t>
            </a: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2B0A19A-DAC1-48B4-8EAF-2FAF2D9D683A}"/>
              </a:ext>
            </a:extLst>
          </p:cNvPr>
          <p:cNvSpPr>
            <a:spLocks/>
          </p:cNvSpPr>
          <p:nvPr/>
        </p:nvSpPr>
        <p:spPr bwMode="auto">
          <a:xfrm>
            <a:off x="755352" y="712465"/>
            <a:ext cx="3643313" cy="3276600"/>
          </a:xfrm>
          <a:custGeom>
            <a:avLst/>
            <a:gdLst>
              <a:gd name="T0" fmla="*/ 0 w 2479"/>
              <a:gd name="T1" fmla="*/ 714404 h 2307"/>
              <a:gd name="T2" fmla="*/ 10288 w 2479"/>
              <a:gd name="T3" fmla="*/ 762694 h 2307"/>
              <a:gd name="T4" fmla="*/ 19106 w 2479"/>
              <a:gd name="T5" fmla="*/ 816665 h 2307"/>
              <a:gd name="T6" fmla="*/ 27924 w 2479"/>
              <a:gd name="T7" fmla="*/ 887679 h 2307"/>
              <a:gd name="T8" fmla="*/ 38211 w 2479"/>
              <a:gd name="T9" fmla="*/ 965794 h 2307"/>
              <a:gd name="T10" fmla="*/ 57317 w 2479"/>
              <a:gd name="T11" fmla="*/ 1052432 h 2307"/>
              <a:gd name="T12" fmla="*/ 66135 w 2479"/>
              <a:gd name="T13" fmla="*/ 1154692 h 2307"/>
              <a:gd name="T14" fmla="*/ 85241 w 2479"/>
              <a:gd name="T15" fmla="*/ 1256953 h 2307"/>
              <a:gd name="T16" fmla="*/ 114634 w 2479"/>
              <a:gd name="T17" fmla="*/ 1366315 h 2307"/>
              <a:gd name="T18" fmla="*/ 142558 w 2479"/>
              <a:gd name="T19" fmla="*/ 1492721 h 2307"/>
              <a:gd name="T20" fmla="*/ 180769 w 2479"/>
              <a:gd name="T21" fmla="*/ 1641851 h 2307"/>
              <a:gd name="T22" fmla="*/ 218981 w 2479"/>
              <a:gd name="T23" fmla="*/ 1806604 h 2307"/>
              <a:gd name="T24" fmla="*/ 266010 w 2479"/>
              <a:gd name="T25" fmla="*/ 1971357 h 2307"/>
              <a:gd name="T26" fmla="*/ 304222 w 2479"/>
              <a:gd name="T27" fmla="*/ 2136110 h 2307"/>
              <a:gd name="T28" fmla="*/ 351251 w 2479"/>
              <a:gd name="T29" fmla="*/ 2300863 h 2307"/>
              <a:gd name="T30" fmla="*/ 389463 w 2479"/>
              <a:gd name="T31" fmla="*/ 2442892 h 2307"/>
              <a:gd name="T32" fmla="*/ 436492 w 2479"/>
              <a:gd name="T33" fmla="*/ 2560775 h 2307"/>
              <a:gd name="T34" fmla="*/ 474704 w 2479"/>
              <a:gd name="T35" fmla="*/ 2654514 h 2307"/>
              <a:gd name="T36" fmla="*/ 512915 w 2479"/>
              <a:gd name="T37" fmla="*/ 2732630 h 2307"/>
              <a:gd name="T38" fmla="*/ 549657 w 2479"/>
              <a:gd name="T39" fmla="*/ 2803644 h 2307"/>
              <a:gd name="T40" fmla="*/ 598156 w 2479"/>
              <a:gd name="T41" fmla="*/ 2859035 h 2307"/>
              <a:gd name="T42" fmla="*/ 683397 w 2479"/>
              <a:gd name="T43" fmla="*/ 2961297 h 2307"/>
              <a:gd name="T44" fmla="*/ 787743 w 2479"/>
              <a:gd name="T45" fmla="*/ 3047934 h 2307"/>
              <a:gd name="T46" fmla="*/ 911196 w 2479"/>
              <a:gd name="T47" fmla="*/ 3133151 h 2307"/>
              <a:gd name="T48" fmla="*/ 1043466 w 2479"/>
              <a:gd name="T49" fmla="*/ 3204165 h 2307"/>
              <a:gd name="T50" fmla="*/ 1109601 w 2479"/>
              <a:gd name="T51" fmla="*/ 3235412 h 2307"/>
              <a:gd name="T52" fmla="*/ 1186024 w 2479"/>
              <a:gd name="T53" fmla="*/ 3259557 h 2307"/>
              <a:gd name="T54" fmla="*/ 1260977 w 2479"/>
              <a:gd name="T55" fmla="*/ 3266658 h 2307"/>
              <a:gd name="T56" fmla="*/ 1337400 w 2479"/>
              <a:gd name="T57" fmla="*/ 3275180 h 2307"/>
              <a:gd name="T58" fmla="*/ 1422641 w 2479"/>
              <a:gd name="T59" fmla="*/ 3275180 h 2307"/>
              <a:gd name="T60" fmla="*/ 1507882 w 2479"/>
              <a:gd name="T61" fmla="*/ 3259557 h 2307"/>
              <a:gd name="T62" fmla="*/ 1697469 w 2479"/>
              <a:gd name="T63" fmla="*/ 3219789 h 2307"/>
              <a:gd name="T64" fmla="*/ 1887057 w 2479"/>
              <a:gd name="T65" fmla="*/ 3150195 h 2307"/>
              <a:gd name="T66" fmla="*/ 1972298 w 2479"/>
              <a:gd name="T67" fmla="*/ 3101905 h 2307"/>
              <a:gd name="T68" fmla="*/ 2048720 w 2479"/>
              <a:gd name="T69" fmla="*/ 3047934 h 2307"/>
              <a:gd name="T70" fmla="*/ 2125143 w 2479"/>
              <a:gd name="T71" fmla="*/ 2984021 h 2307"/>
              <a:gd name="T72" fmla="*/ 2191278 w 2479"/>
              <a:gd name="T73" fmla="*/ 2905905 h 2307"/>
              <a:gd name="T74" fmla="*/ 2257414 w 2479"/>
              <a:gd name="T75" fmla="*/ 2819267 h 2307"/>
              <a:gd name="T76" fmla="*/ 2314731 w 2479"/>
              <a:gd name="T77" fmla="*/ 2732630 h 2307"/>
              <a:gd name="T78" fmla="*/ 2427895 w 2479"/>
              <a:gd name="T79" fmla="*/ 2545152 h 2307"/>
              <a:gd name="T80" fmla="*/ 2485212 w 2479"/>
              <a:gd name="T81" fmla="*/ 2449993 h 2307"/>
              <a:gd name="T82" fmla="*/ 2532242 w 2479"/>
              <a:gd name="T83" fmla="*/ 2371877 h 2307"/>
              <a:gd name="T84" fmla="*/ 2617483 w 2479"/>
              <a:gd name="T85" fmla="*/ 2222747 h 2307"/>
              <a:gd name="T86" fmla="*/ 2693906 w 2479"/>
              <a:gd name="T87" fmla="*/ 2082139 h 2307"/>
              <a:gd name="T88" fmla="*/ 2817358 w 2479"/>
              <a:gd name="T89" fmla="*/ 1822227 h 2307"/>
              <a:gd name="T90" fmla="*/ 2845282 w 2479"/>
              <a:gd name="T91" fmla="*/ 1766836 h 2307"/>
              <a:gd name="T92" fmla="*/ 2854100 w 2479"/>
              <a:gd name="T93" fmla="*/ 1728488 h 2307"/>
              <a:gd name="T94" fmla="*/ 2883493 w 2479"/>
              <a:gd name="T95" fmla="*/ 1648952 h 2307"/>
              <a:gd name="T96" fmla="*/ 2902599 w 2479"/>
              <a:gd name="T97" fmla="*/ 1602083 h 2307"/>
              <a:gd name="T98" fmla="*/ 2930522 w 2479"/>
              <a:gd name="T99" fmla="*/ 1546692 h 2307"/>
              <a:gd name="T100" fmla="*/ 2958446 w 2479"/>
              <a:gd name="T101" fmla="*/ 1468576 h 2307"/>
              <a:gd name="T102" fmla="*/ 3006945 w 2479"/>
              <a:gd name="T103" fmla="*/ 1366315 h 2307"/>
              <a:gd name="T104" fmla="*/ 3062793 w 2479"/>
              <a:gd name="T105" fmla="*/ 1241330 h 2307"/>
              <a:gd name="T106" fmla="*/ 3139216 w 2479"/>
              <a:gd name="T107" fmla="*/ 1083678 h 2307"/>
              <a:gd name="T108" fmla="*/ 3224457 w 2479"/>
              <a:gd name="T109" fmla="*/ 911824 h 2307"/>
              <a:gd name="T110" fmla="*/ 3309698 w 2479"/>
              <a:gd name="T111" fmla="*/ 730027 h 2307"/>
              <a:gd name="T112" fmla="*/ 3490467 w 2479"/>
              <a:gd name="T113" fmla="*/ 353651 h 2307"/>
              <a:gd name="T114" fmla="*/ 3575708 w 2479"/>
              <a:gd name="T115" fmla="*/ 173275 h 2307"/>
              <a:gd name="T116" fmla="*/ 3641843 w 2479"/>
              <a:gd name="T117" fmla="*/ 0 h 230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79"/>
              <a:gd name="T178" fmla="*/ 0 h 2307"/>
              <a:gd name="T179" fmla="*/ 2479 w 2479"/>
              <a:gd name="T180" fmla="*/ 2307 h 230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79" h="2307">
                <a:moveTo>
                  <a:pt x="0" y="503"/>
                </a:moveTo>
                <a:lnTo>
                  <a:pt x="7" y="537"/>
                </a:lnTo>
                <a:lnTo>
                  <a:pt x="13" y="575"/>
                </a:lnTo>
                <a:lnTo>
                  <a:pt x="19" y="625"/>
                </a:lnTo>
                <a:lnTo>
                  <a:pt x="26" y="680"/>
                </a:lnTo>
                <a:lnTo>
                  <a:pt x="39" y="741"/>
                </a:lnTo>
                <a:lnTo>
                  <a:pt x="45" y="813"/>
                </a:lnTo>
                <a:lnTo>
                  <a:pt x="58" y="885"/>
                </a:lnTo>
                <a:lnTo>
                  <a:pt x="78" y="962"/>
                </a:lnTo>
                <a:lnTo>
                  <a:pt x="97" y="1051"/>
                </a:lnTo>
                <a:lnTo>
                  <a:pt x="123" y="1156"/>
                </a:lnTo>
                <a:lnTo>
                  <a:pt x="149" y="1272"/>
                </a:lnTo>
                <a:lnTo>
                  <a:pt x="181" y="1388"/>
                </a:lnTo>
                <a:lnTo>
                  <a:pt x="207" y="1504"/>
                </a:lnTo>
                <a:lnTo>
                  <a:pt x="239" y="1620"/>
                </a:lnTo>
                <a:lnTo>
                  <a:pt x="265" y="1720"/>
                </a:lnTo>
                <a:lnTo>
                  <a:pt x="297" y="1803"/>
                </a:lnTo>
                <a:lnTo>
                  <a:pt x="323" y="1869"/>
                </a:lnTo>
                <a:lnTo>
                  <a:pt x="349" y="1924"/>
                </a:lnTo>
                <a:lnTo>
                  <a:pt x="374" y="1974"/>
                </a:lnTo>
                <a:lnTo>
                  <a:pt x="407" y="2013"/>
                </a:lnTo>
                <a:lnTo>
                  <a:pt x="465" y="2085"/>
                </a:lnTo>
                <a:lnTo>
                  <a:pt x="536" y="2146"/>
                </a:lnTo>
                <a:lnTo>
                  <a:pt x="620" y="2206"/>
                </a:lnTo>
                <a:lnTo>
                  <a:pt x="710" y="2256"/>
                </a:lnTo>
                <a:lnTo>
                  <a:pt x="755" y="2278"/>
                </a:lnTo>
                <a:lnTo>
                  <a:pt x="807" y="2295"/>
                </a:lnTo>
                <a:lnTo>
                  <a:pt x="858" y="2300"/>
                </a:lnTo>
                <a:lnTo>
                  <a:pt x="910" y="2306"/>
                </a:lnTo>
                <a:lnTo>
                  <a:pt x="968" y="2306"/>
                </a:lnTo>
                <a:lnTo>
                  <a:pt x="1026" y="2295"/>
                </a:lnTo>
                <a:lnTo>
                  <a:pt x="1155" y="2267"/>
                </a:lnTo>
                <a:lnTo>
                  <a:pt x="1284" y="2218"/>
                </a:lnTo>
                <a:lnTo>
                  <a:pt x="1342" y="2184"/>
                </a:lnTo>
                <a:lnTo>
                  <a:pt x="1394" y="2146"/>
                </a:lnTo>
                <a:lnTo>
                  <a:pt x="1446" y="2101"/>
                </a:lnTo>
                <a:lnTo>
                  <a:pt x="1491" y="2046"/>
                </a:lnTo>
                <a:lnTo>
                  <a:pt x="1536" y="1985"/>
                </a:lnTo>
                <a:lnTo>
                  <a:pt x="1575" y="1924"/>
                </a:lnTo>
                <a:lnTo>
                  <a:pt x="1652" y="1792"/>
                </a:lnTo>
                <a:lnTo>
                  <a:pt x="1691" y="1725"/>
                </a:lnTo>
                <a:lnTo>
                  <a:pt x="1723" y="1670"/>
                </a:lnTo>
                <a:lnTo>
                  <a:pt x="1781" y="1565"/>
                </a:lnTo>
                <a:lnTo>
                  <a:pt x="1833" y="1466"/>
                </a:lnTo>
                <a:lnTo>
                  <a:pt x="1917" y="1283"/>
                </a:lnTo>
                <a:lnTo>
                  <a:pt x="1936" y="1244"/>
                </a:lnTo>
                <a:lnTo>
                  <a:pt x="1942" y="1217"/>
                </a:lnTo>
                <a:lnTo>
                  <a:pt x="1962" y="1161"/>
                </a:lnTo>
                <a:lnTo>
                  <a:pt x="1975" y="1128"/>
                </a:lnTo>
                <a:lnTo>
                  <a:pt x="1994" y="1089"/>
                </a:lnTo>
                <a:lnTo>
                  <a:pt x="2013" y="1034"/>
                </a:lnTo>
                <a:lnTo>
                  <a:pt x="2046" y="962"/>
                </a:lnTo>
                <a:lnTo>
                  <a:pt x="2084" y="874"/>
                </a:lnTo>
                <a:lnTo>
                  <a:pt x="2136" y="763"/>
                </a:lnTo>
                <a:lnTo>
                  <a:pt x="2194" y="642"/>
                </a:lnTo>
                <a:lnTo>
                  <a:pt x="2252" y="514"/>
                </a:lnTo>
                <a:lnTo>
                  <a:pt x="2375" y="249"/>
                </a:lnTo>
                <a:lnTo>
                  <a:pt x="2433" y="122"/>
                </a:lnTo>
                <a:lnTo>
                  <a:pt x="2478" y="0"/>
                </a:lnTo>
              </a:path>
            </a:pathLst>
          </a:custGeom>
          <a:noFill/>
          <a:ln w="5715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346090D9-306B-4FB4-98F5-F2D278A5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152" y="520378"/>
            <a:ext cx="703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663300"/>
                </a:solidFill>
              </a:rPr>
              <a:t>CMg</a:t>
            </a: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A642C019-FB10-4AEC-852A-2A51572B9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952" y="2120578"/>
            <a:ext cx="844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99"/>
                </a:solidFill>
              </a:rPr>
              <a:t>CTMe</a:t>
            </a: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32DAEC1E-0808-49D2-8362-D56D57838897}"/>
              </a:ext>
            </a:extLst>
          </p:cNvPr>
          <p:cNvSpPr>
            <a:spLocks/>
          </p:cNvSpPr>
          <p:nvPr/>
        </p:nvSpPr>
        <p:spPr bwMode="auto">
          <a:xfrm>
            <a:off x="1695152" y="1453828"/>
            <a:ext cx="2624138" cy="1238250"/>
          </a:xfrm>
          <a:custGeom>
            <a:avLst/>
            <a:gdLst>
              <a:gd name="T0" fmla="*/ 0 w 1786"/>
              <a:gd name="T1" fmla="*/ 0 h 872"/>
              <a:gd name="T2" fmla="*/ 27916 w 1786"/>
              <a:gd name="T3" fmla="*/ 35500 h 872"/>
              <a:gd name="T4" fmla="*/ 66118 w 1786"/>
              <a:gd name="T5" fmla="*/ 75261 h 872"/>
              <a:gd name="T6" fmla="*/ 114604 w 1786"/>
              <a:gd name="T7" fmla="*/ 122121 h 872"/>
              <a:gd name="T8" fmla="*/ 163090 w 1786"/>
              <a:gd name="T9" fmla="*/ 180341 h 872"/>
              <a:gd name="T10" fmla="*/ 267409 w 1786"/>
              <a:gd name="T11" fmla="*/ 302462 h 872"/>
              <a:gd name="T12" fmla="*/ 392298 w 1786"/>
              <a:gd name="T13" fmla="*/ 441624 h 872"/>
              <a:gd name="T14" fmla="*/ 517187 w 1786"/>
              <a:gd name="T15" fmla="*/ 580785 h 872"/>
              <a:gd name="T16" fmla="*/ 640607 w 1786"/>
              <a:gd name="T17" fmla="*/ 714266 h 872"/>
              <a:gd name="T18" fmla="*/ 697909 w 1786"/>
              <a:gd name="T19" fmla="*/ 772486 h 872"/>
              <a:gd name="T20" fmla="*/ 756680 w 1786"/>
              <a:gd name="T21" fmla="*/ 830707 h 872"/>
              <a:gd name="T22" fmla="*/ 813982 w 1786"/>
              <a:gd name="T23" fmla="*/ 876147 h 872"/>
              <a:gd name="T24" fmla="*/ 860999 w 1786"/>
              <a:gd name="T25" fmla="*/ 917327 h 872"/>
              <a:gd name="T26" fmla="*/ 956503 w 1786"/>
              <a:gd name="T27" fmla="*/ 986908 h 872"/>
              <a:gd name="T28" fmla="*/ 1043190 w 1786"/>
              <a:gd name="T29" fmla="*/ 1039448 h 872"/>
              <a:gd name="T30" fmla="*/ 1129878 w 1786"/>
              <a:gd name="T31" fmla="*/ 1079209 h 872"/>
              <a:gd name="T32" fmla="*/ 1215096 w 1786"/>
              <a:gd name="T33" fmla="*/ 1114709 h 872"/>
              <a:gd name="T34" fmla="*/ 1291499 w 1786"/>
              <a:gd name="T35" fmla="*/ 1143109 h 872"/>
              <a:gd name="T36" fmla="*/ 1369371 w 1786"/>
              <a:gd name="T37" fmla="*/ 1161569 h 872"/>
              <a:gd name="T38" fmla="*/ 1522177 w 1786"/>
              <a:gd name="T39" fmla="*/ 1195650 h 872"/>
              <a:gd name="T40" fmla="*/ 1655881 w 1786"/>
              <a:gd name="T41" fmla="*/ 1225470 h 872"/>
              <a:gd name="T42" fmla="*/ 1780770 w 1786"/>
              <a:gd name="T43" fmla="*/ 1236830 h 872"/>
              <a:gd name="T44" fmla="*/ 1895374 w 1786"/>
              <a:gd name="T45" fmla="*/ 1225470 h 872"/>
              <a:gd name="T46" fmla="*/ 1961492 w 1786"/>
              <a:gd name="T47" fmla="*/ 1212690 h 872"/>
              <a:gd name="T48" fmla="*/ 2029079 w 1786"/>
              <a:gd name="T49" fmla="*/ 1195650 h 872"/>
              <a:gd name="T50" fmla="*/ 2105482 w 1786"/>
              <a:gd name="T51" fmla="*/ 1167249 h 872"/>
              <a:gd name="T52" fmla="*/ 2181884 w 1786"/>
              <a:gd name="T53" fmla="*/ 1126069 h 872"/>
              <a:gd name="T54" fmla="*/ 2268572 w 1786"/>
              <a:gd name="T55" fmla="*/ 1079209 h 872"/>
              <a:gd name="T56" fmla="*/ 2344974 w 1786"/>
              <a:gd name="T57" fmla="*/ 1028088 h 872"/>
              <a:gd name="T58" fmla="*/ 2431662 w 1786"/>
              <a:gd name="T59" fmla="*/ 975548 h 872"/>
              <a:gd name="T60" fmla="*/ 2508065 w 1786"/>
              <a:gd name="T61" fmla="*/ 928688 h 872"/>
              <a:gd name="T62" fmla="*/ 2565367 w 1786"/>
              <a:gd name="T63" fmla="*/ 887507 h 872"/>
              <a:gd name="T64" fmla="*/ 2622669 w 1786"/>
              <a:gd name="T65" fmla="*/ 853427 h 8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86"/>
              <a:gd name="T100" fmla="*/ 0 h 872"/>
              <a:gd name="T101" fmla="*/ 1786 w 1786"/>
              <a:gd name="T102" fmla="*/ 872 h 8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86" h="872">
                <a:moveTo>
                  <a:pt x="0" y="0"/>
                </a:moveTo>
                <a:lnTo>
                  <a:pt x="19" y="25"/>
                </a:lnTo>
                <a:lnTo>
                  <a:pt x="45" y="53"/>
                </a:lnTo>
                <a:lnTo>
                  <a:pt x="78" y="86"/>
                </a:lnTo>
                <a:lnTo>
                  <a:pt x="111" y="127"/>
                </a:lnTo>
                <a:lnTo>
                  <a:pt x="182" y="213"/>
                </a:lnTo>
                <a:lnTo>
                  <a:pt x="267" y="311"/>
                </a:lnTo>
                <a:lnTo>
                  <a:pt x="352" y="409"/>
                </a:lnTo>
                <a:lnTo>
                  <a:pt x="436" y="503"/>
                </a:lnTo>
                <a:lnTo>
                  <a:pt x="475" y="544"/>
                </a:lnTo>
                <a:lnTo>
                  <a:pt x="515" y="585"/>
                </a:lnTo>
                <a:lnTo>
                  <a:pt x="554" y="617"/>
                </a:lnTo>
                <a:lnTo>
                  <a:pt x="586" y="646"/>
                </a:lnTo>
                <a:lnTo>
                  <a:pt x="651" y="695"/>
                </a:lnTo>
                <a:lnTo>
                  <a:pt x="710" y="732"/>
                </a:lnTo>
                <a:lnTo>
                  <a:pt x="769" y="760"/>
                </a:lnTo>
                <a:lnTo>
                  <a:pt x="827" y="785"/>
                </a:lnTo>
                <a:lnTo>
                  <a:pt x="879" y="805"/>
                </a:lnTo>
                <a:lnTo>
                  <a:pt x="932" y="818"/>
                </a:lnTo>
                <a:lnTo>
                  <a:pt x="1036" y="842"/>
                </a:lnTo>
                <a:lnTo>
                  <a:pt x="1127" y="863"/>
                </a:lnTo>
                <a:lnTo>
                  <a:pt x="1212" y="871"/>
                </a:lnTo>
                <a:lnTo>
                  <a:pt x="1290" y="863"/>
                </a:lnTo>
                <a:lnTo>
                  <a:pt x="1335" y="854"/>
                </a:lnTo>
                <a:lnTo>
                  <a:pt x="1381" y="842"/>
                </a:lnTo>
                <a:lnTo>
                  <a:pt x="1433" y="822"/>
                </a:lnTo>
                <a:lnTo>
                  <a:pt x="1485" y="793"/>
                </a:lnTo>
                <a:lnTo>
                  <a:pt x="1544" y="760"/>
                </a:lnTo>
                <a:lnTo>
                  <a:pt x="1596" y="724"/>
                </a:lnTo>
                <a:lnTo>
                  <a:pt x="1655" y="687"/>
                </a:lnTo>
                <a:lnTo>
                  <a:pt x="1707" y="654"/>
                </a:lnTo>
                <a:lnTo>
                  <a:pt x="1746" y="625"/>
                </a:lnTo>
                <a:lnTo>
                  <a:pt x="1785" y="601"/>
                </a:lnTo>
              </a:path>
            </a:pathLst>
          </a:custGeom>
          <a:noFill/>
          <a:ln w="5715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C30B81AF-1D05-43CF-94FB-C8F79EAF4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2735" y="4462630"/>
            <a:ext cx="4175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Q</a:t>
            </a: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756421D9-8DE7-4C19-93F2-53705D92E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71" y="4468490"/>
            <a:ext cx="502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21">
            <a:extLst>
              <a:ext uri="{FF2B5EF4-FFF2-40B4-BE49-F238E27FC236}">
                <a16:creationId xmlns:a16="http://schemas.microsoft.com/office/drawing/2014/main" id="{9E3F23FA-D7FB-4EC7-8C89-682562C90E82}"/>
              </a:ext>
            </a:extLst>
          </p:cNvPr>
          <p:cNvGrpSpPr>
            <a:grpSpLocks/>
          </p:cNvGrpSpPr>
          <p:nvPr/>
        </p:nvGrpSpPr>
        <p:grpSpPr bwMode="auto">
          <a:xfrm>
            <a:off x="109243" y="2487294"/>
            <a:ext cx="5408614" cy="411163"/>
            <a:chOff x="441" y="2450"/>
            <a:chExt cx="3407" cy="259"/>
          </a:xfrm>
        </p:grpSpPr>
        <p:sp>
          <p:nvSpPr>
            <p:cNvPr id="15" name="Oval 22">
              <a:extLst>
                <a:ext uri="{FF2B5EF4-FFF2-40B4-BE49-F238E27FC236}">
                  <a16:creationId xmlns:a16="http://schemas.microsoft.com/office/drawing/2014/main" id="{3B8A9C70-B4F9-43DD-AEF7-C402025CA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96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en-US"/>
            </a:p>
          </p:txBody>
        </p:sp>
        <p:sp>
          <p:nvSpPr>
            <p:cNvPr id="16" name="Line 23">
              <a:extLst>
                <a:ext uri="{FF2B5EF4-FFF2-40B4-BE49-F238E27FC236}">
                  <a16:creationId xmlns:a16="http://schemas.microsoft.com/office/drawing/2014/main" id="{A7C2D36F-5663-4DB3-822E-E6B59E983F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584"/>
              <a:ext cx="2884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9DFAF5F3-01B4-4953-9C4B-9A7DD690A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459"/>
              <a:ext cx="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i="1" dirty="0"/>
                <a:t>P </a:t>
              </a:r>
            </a:p>
          </p:txBody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E40C77E3-A470-41E5-8C1A-784646F88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" y="2450"/>
              <a:ext cx="2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n-US" sz="2000" b="1" dirty="0"/>
                <a:t>10</a:t>
              </a:r>
            </a:p>
          </p:txBody>
        </p:sp>
      </p:grpSp>
      <p:graphicFrame>
        <p:nvGraphicFramePr>
          <p:cNvPr id="19" name="Object 6">
            <a:extLst>
              <a:ext uri="{FF2B5EF4-FFF2-40B4-BE49-F238E27FC236}">
                <a16:creationId xmlns:a16="http://schemas.microsoft.com/office/drawing/2014/main" id="{CF95F06F-4156-4C2E-9863-FAC420B7F7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845093"/>
              </p:ext>
            </p:extLst>
          </p:nvPr>
        </p:nvGraphicFramePr>
        <p:xfrm>
          <a:off x="5790905" y="196942"/>
          <a:ext cx="6387031" cy="415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27120" imgH="1930320" progId="Equation.DSMT4">
                  <p:embed/>
                </p:oleObj>
              </mc:Choice>
              <mc:Fallback>
                <p:oleObj name="Equation" r:id="rId2" imgW="3327120" imgH="1930320" progId="Equation.DSMT4">
                  <p:embed/>
                  <p:pic>
                    <p:nvPicPr>
                      <p:cNvPr id="31" name="Object 6">
                        <a:extLst>
                          <a:ext uri="{FF2B5EF4-FFF2-40B4-BE49-F238E27FC236}">
                            <a16:creationId xmlns:a16="http://schemas.microsoft.com/office/drawing/2014/main" id="{FD68B9F7-011A-41A2-BAC0-A1F913D164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0905" y="196942"/>
                        <a:ext cx="6387031" cy="4159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A6B86529-F3F8-4EF6-8307-BC16D1599120}"/>
              </a:ext>
            </a:extLst>
          </p:cNvPr>
          <p:cNvCxnSpPr/>
          <p:nvPr/>
        </p:nvCxnSpPr>
        <p:spPr bwMode="auto">
          <a:xfrm>
            <a:off x="3532163" y="2720214"/>
            <a:ext cx="0" cy="1711325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D7D4020-7B84-43D1-A914-92831C5364F0}"/>
              </a:ext>
            </a:extLst>
          </p:cNvPr>
          <p:cNvSpPr txBox="1"/>
          <p:nvPr/>
        </p:nvSpPr>
        <p:spPr>
          <a:xfrm>
            <a:off x="3305905" y="4417257"/>
            <a:ext cx="658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0,5</a:t>
            </a:r>
          </a:p>
        </p:txBody>
      </p:sp>
    </p:spTree>
    <p:extLst>
      <p:ext uri="{BB962C8B-B14F-4D97-AF65-F5344CB8AC3E}">
        <p14:creationId xmlns:p14="http://schemas.microsoft.com/office/powerpoint/2010/main" val="24766180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60069C0-2EE1-4ED0-A58A-FCFFE7D98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012" y="-46374"/>
            <a:ext cx="8229600" cy="785813"/>
          </a:xfrm>
        </p:spPr>
        <p:txBody>
          <a:bodyPr/>
          <a:lstStyle/>
          <a:p>
            <a:pPr algn="ctr"/>
            <a:r>
              <a:rPr lang="pt-BR" sz="3400" dirty="0">
                <a:solidFill>
                  <a:schemeClr val="tx1"/>
                </a:solidFill>
              </a:rPr>
              <a:t>Função de Produção </a:t>
            </a:r>
            <a:r>
              <a:rPr lang="pt-BR" sz="3400" dirty="0" err="1">
                <a:solidFill>
                  <a:schemeClr val="tx1"/>
                </a:solidFill>
              </a:rPr>
              <a:t>Cobb</a:t>
            </a:r>
            <a:r>
              <a:rPr lang="pt-BR" sz="3400" dirty="0">
                <a:solidFill>
                  <a:schemeClr val="tx1"/>
                </a:solidFill>
              </a:rPr>
              <a:t>-Douglas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69ED5D42-D8FD-4ACB-B00B-E9C7E62146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46838"/>
              </p:ext>
            </p:extLst>
          </p:nvPr>
        </p:nvGraphicFramePr>
        <p:xfrm>
          <a:off x="525243" y="985449"/>
          <a:ext cx="2254088" cy="69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228600" progId="Equation.DSMT4">
                  <p:embed/>
                </p:oleObj>
              </mc:Choice>
              <mc:Fallback>
                <p:oleObj name="Equation" r:id="rId2" imgW="736560" imgH="2286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5243" y="985449"/>
                        <a:ext cx="2254088" cy="69954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029">
            <a:extLst>
              <a:ext uri="{FF2B5EF4-FFF2-40B4-BE49-F238E27FC236}">
                <a16:creationId xmlns:a16="http://schemas.microsoft.com/office/drawing/2014/main" id="{C77E7B17-A204-43C7-8B81-C47A1E90F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3929" y="3319284"/>
            <a:ext cx="0" cy="279485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1030">
            <a:extLst>
              <a:ext uri="{FF2B5EF4-FFF2-40B4-BE49-F238E27FC236}">
                <a16:creationId xmlns:a16="http://schemas.microsoft.com/office/drawing/2014/main" id="{0DF109C1-9B98-4883-A032-D0E83E037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9809" y="6100078"/>
            <a:ext cx="4006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1031">
            <a:extLst>
              <a:ext uri="{FF2B5EF4-FFF2-40B4-BE49-F238E27FC236}">
                <a16:creationId xmlns:a16="http://schemas.microsoft.com/office/drawing/2014/main" id="{55964B35-27C4-4592-8701-38EF2D62C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719" y="5903560"/>
            <a:ext cx="386325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t-BR" sz="2600" b="1" dirty="0">
                <a:latin typeface="Arial" charset="0"/>
              </a:rPr>
              <a:t>L</a:t>
            </a:r>
            <a:endParaRPr lang="en-US" sz="2600" b="1" dirty="0">
              <a:latin typeface="Arial" charset="0"/>
            </a:endParaRPr>
          </a:p>
        </p:txBody>
      </p:sp>
      <p:sp>
        <p:nvSpPr>
          <p:cNvPr id="9" name="Rectangle 1032">
            <a:extLst>
              <a:ext uri="{FF2B5EF4-FFF2-40B4-BE49-F238E27FC236}">
                <a16:creationId xmlns:a16="http://schemas.microsoft.com/office/drawing/2014/main" id="{7C5FF194-60D4-4202-901C-13A7A3D75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666" y="3032279"/>
            <a:ext cx="423194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600" b="1" dirty="0">
                <a:latin typeface="Arial" charset="0"/>
              </a:rPr>
              <a:t>K</a:t>
            </a:r>
          </a:p>
        </p:txBody>
      </p:sp>
      <p:grpSp>
        <p:nvGrpSpPr>
          <p:cNvPr id="10" name="Group 1060">
            <a:extLst>
              <a:ext uri="{FF2B5EF4-FFF2-40B4-BE49-F238E27FC236}">
                <a16:creationId xmlns:a16="http://schemas.microsoft.com/office/drawing/2014/main" id="{69F65F36-E6D3-4D4E-9F8A-D31ECDA01175}"/>
              </a:ext>
            </a:extLst>
          </p:cNvPr>
          <p:cNvGrpSpPr>
            <a:grpSpLocks/>
          </p:cNvGrpSpPr>
          <p:nvPr/>
        </p:nvGrpSpPr>
        <p:grpSpPr bwMode="auto">
          <a:xfrm>
            <a:off x="2098909" y="3960129"/>
            <a:ext cx="2778126" cy="1855788"/>
            <a:chOff x="1752" y="2400"/>
            <a:chExt cx="1750" cy="1169"/>
          </a:xfrm>
        </p:grpSpPr>
        <p:sp>
          <p:nvSpPr>
            <p:cNvPr id="11" name="Freeform 1036">
              <a:extLst>
                <a:ext uri="{FF2B5EF4-FFF2-40B4-BE49-F238E27FC236}">
                  <a16:creationId xmlns:a16="http://schemas.microsoft.com/office/drawing/2014/main" id="{FD61F0AB-F23B-4675-8A96-BC9473442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"/>
                <a:gd name="T16" fmla="*/ 0 h 1032"/>
                <a:gd name="T17" fmla="*/ 1164 w 1164"/>
                <a:gd name="T18" fmla="*/ 1032 h 1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Rectangle 1037">
              <a:extLst>
                <a:ext uri="{FF2B5EF4-FFF2-40B4-BE49-F238E27FC236}">
                  <a16:creationId xmlns:a16="http://schemas.microsoft.com/office/drawing/2014/main" id="{1E13F6FD-1662-4073-83B8-A4A2B9A32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" y="3319"/>
              <a:ext cx="6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Q = 10</a:t>
              </a:r>
            </a:p>
          </p:txBody>
        </p:sp>
      </p:grpSp>
      <p:grpSp>
        <p:nvGrpSpPr>
          <p:cNvPr id="13" name="Group 1060">
            <a:extLst>
              <a:ext uri="{FF2B5EF4-FFF2-40B4-BE49-F238E27FC236}">
                <a16:creationId xmlns:a16="http://schemas.microsoft.com/office/drawing/2014/main" id="{0885CD49-1926-421B-90FD-816519AE620F}"/>
              </a:ext>
            </a:extLst>
          </p:cNvPr>
          <p:cNvGrpSpPr>
            <a:grpSpLocks/>
          </p:cNvGrpSpPr>
          <p:nvPr/>
        </p:nvGrpSpPr>
        <p:grpSpPr bwMode="auto">
          <a:xfrm>
            <a:off x="2305901" y="3703093"/>
            <a:ext cx="2778126" cy="1855788"/>
            <a:chOff x="1752" y="2400"/>
            <a:chExt cx="1750" cy="1169"/>
          </a:xfrm>
        </p:grpSpPr>
        <p:sp>
          <p:nvSpPr>
            <p:cNvPr id="14" name="Freeform 1036">
              <a:extLst>
                <a:ext uri="{FF2B5EF4-FFF2-40B4-BE49-F238E27FC236}">
                  <a16:creationId xmlns:a16="http://schemas.microsoft.com/office/drawing/2014/main" id="{9524734F-A7D2-4DFF-9654-62B0C9477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" y="2400"/>
              <a:ext cx="1164" cy="1032"/>
            </a:xfrm>
            <a:custGeom>
              <a:avLst/>
              <a:gdLst>
                <a:gd name="T0" fmla="*/ 0 w 1164"/>
                <a:gd name="T1" fmla="*/ 0 h 1032"/>
                <a:gd name="T2" fmla="*/ 95 w 1164"/>
                <a:gd name="T3" fmla="*/ 459 h 1032"/>
                <a:gd name="T4" fmla="*/ 348 w 1164"/>
                <a:gd name="T5" fmla="*/ 768 h 1032"/>
                <a:gd name="T6" fmla="*/ 731 w 1164"/>
                <a:gd name="T7" fmla="*/ 956 h 1032"/>
                <a:gd name="T8" fmla="*/ 1164 w 1164"/>
                <a:gd name="T9" fmla="*/ 1032 h 10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4"/>
                <a:gd name="T16" fmla="*/ 0 h 1032"/>
                <a:gd name="T17" fmla="*/ 1164 w 1164"/>
                <a:gd name="T18" fmla="*/ 1032 h 10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4" h="1032">
                  <a:moveTo>
                    <a:pt x="0" y="0"/>
                  </a:moveTo>
                  <a:cubicBezTo>
                    <a:pt x="16" y="76"/>
                    <a:pt x="37" y="331"/>
                    <a:pt x="95" y="459"/>
                  </a:cubicBezTo>
                  <a:cubicBezTo>
                    <a:pt x="153" y="587"/>
                    <a:pt x="242" y="685"/>
                    <a:pt x="348" y="768"/>
                  </a:cubicBezTo>
                  <a:cubicBezTo>
                    <a:pt x="454" y="851"/>
                    <a:pt x="595" y="912"/>
                    <a:pt x="731" y="956"/>
                  </a:cubicBezTo>
                  <a:cubicBezTo>
                    <a:pt x="867" y="1000"/>
                    <a:pt x="1074" y="1016"/>
                    <a:pt x="1164" y="1032"/>
                  </a:cubicBez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Rectangle 1037">
              <a:extLst>
                <a:ext uri="{FF2B5EF4-FFF2-40B4-BE49-F238E27FC236}">
                  <a16:creationId xmlns:a16="http://schemas.microsoft.com/office/drawing/2014/main" id="{EF46F027-F774-4915-9A4F-ED6491335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9" y="3319"/>
              <a:ext cx="6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latin typeface="Arial" charset="0"/>
                </a:rPr>
                <a:t>Q = 15</a:t>
              </a:r>
            </a:p>
          </p:txBody>
        </p:sp>
      </p:grp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C8AD809C-FCA9-4F60-A9F2-A75DEDC40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884384"/>
            <a:ext cx="11591754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b="1" dirty="0" err="1">
                <a:solidFill>
                  <a:schemeClr val="tx1"/>
                </a:solidFill>
              </a:rPr>
              <a:t>Isoquantas</a:t>
            </a:r>
            <a:r>
              <a:rPr lang="pt-BR" sz="2600" b="1" dirty="0">
                <a:solidFill>
                  <a:schemeClr val="tx1"/>
                </a:solidFill>
              </a:rPr>
              <a:t> Convexas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Existe </a:t>
            </a:r>
            <a:r>
              <a:rPr lang="pt-BR" sz="2600" dirty="0" err="1">
                <a:solidFill>
                  <a:schemeClr val="tx1"/>
                </a:solidFill>
              </a:rPr>
              <a:t>substitutibilidade</a:t>
            </a:r>
            <a:r>
              <a:rPr lang="pt-BR" sz="2600" dirty="0">
                <a:solidFill>
                  <a:schemeClr val="tx1"/>
                </a:solidFill>
              </a:rPr>
              <a:t> imperfeita entre os fatores de produção.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778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FB2DA97-F294-4791-B1B3-B3B502AAE63C}"/>
              </a:ext>
            </a:extLst>
          </p:cNvPr>
          <p:cNvSpPr/>
          <p:nvPr/>
        </p:nvSpPr>
        <p:spPr bwMode="auto">
          <a:xfrm>
            <a:off x="225086" y="5247247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8B4CA2-7A2C-4601-9E12-279455E85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5" y="-21394"/>
            <a:ext cx="11069711" cy="785813"/>
          </a:xfrm>
        </p:spPr>
        <p:txBody>
          <a:bodyPr/>
          <a:lstStyle/>
          <a:p>
            <a:r>
              <a:rPr lang="pt-BR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19) </a:t>
            </a: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Auditor Substituto (TCE-RJ)/2015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CCB7DB-B7D2-46EF-B085-9905AB2DB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968" y="823007"/>
            <a:ext cx="11652706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Em relação à teoria das firmas, é correto afirmar que: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caso a receita esteja abaixo do custo total médio, a firma deverá encerrar as suas atividades;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firma com custos marginais crescentes e receita marginal decrescente terá dois pontos ótimos para produção; </a:t>
            </a:r>
            <a:r>
              <a:rPr lang="pt-BR" b="0" i="0" dirty="0"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(Só um)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ponto onde a curva de custo marginal intercepta a curva de custo variável médio é o ponto de custo variável médio máximo;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 diferença entre o custo marginal e o custo total médio é o custo fixo médio;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firma minimiza seu custo total médio ao produzir uma quantidade de bens que iguala seu custo total médio e seu custo marginal.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F63CCF-A8F8-4091-97D9-CC2EB5092B3A}"/>
              </a:ext>
            </a:extLst>
          </p:cNvPr>
          <p:cNvSpPr txBox="1"/>
          <p:nvPr/>
        </p:nvSpPr>
        <p:spPr>
          <a:xfrm>
            <a:off x="2771340" y="6235006"/>
            <a:ext cx="2588451" cy="5078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C00000"/>
                </a:solidFill>
              </a:rPr>
              <a:t>Conforme vimos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16C0C9B-4247-46BC-8AF9-F5CC22256B2B}"/>
              </a:ext>
            </a:extLst>
          </p:cNvPr>
          <p:cNvSpPr txBox="1"/>
          <p:nvPr/>
        </p:nvSpPr>
        <p:spPr>
          <a:xfrm>
            <a:off x="3953021" y="4797082"/>
            <a:ext cx="351692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rgbClr val="C00000"/>
                </a:solidFill>
              </a:rPr>
              <a:t>CTMe</a:t>
            </a:r>
            <a:r>
              <a:rPr lang="pt-BR" b="1" dirty="0">
                <a:solidFill>
                  <a:srgbClr val="C00000"/>
                </a:solidFill>
              </a:rPr>
              <a:t> – </a:t>
            </a:r>
            <a:r>
              <a:rPr lang="pt-BR" b="1" dirty="0" err="1">
                <a:solidFill>
                  <a:srgbClr val="C00000"/>
                </a:solidFill>
              </a:rPr>
              <a:t>CFMe</a:t>
            </a:r>
            <a:r>
              <a:rPr lang="pt-BR" b="1" dirty="0">
                <a:solidFill>
                  <a:srgbClr val="C00000"/>
                </a:solidFill>
              </a:rPr>
              <a:t> = </a:t>
            </a:r>
            <a:r>
              <a:rPr lang="pt-BR" b="1" dirty="0" err="1">
                <a:solidFill>
                  <a:srgbClr val="C00000"/>
                </a:solidFill>
              </a:rPr>
              <a:t>CVMe</a:t>
            </a:r>
            <a:endParaRPr lang="pt-BR" b="1" dirty="0">
              <a:solidFill>
                <a:srgbClr val="C00000"/>
              </a:solidFill>
            </a:endParaRP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66E59F2F-BDD4-4EA3-B752-1D01819B065F}"/>
              </a:ext>
            </a:extLst>
          </p:cNvPr>
          <p:cNvCxnSpPr/>
          <p:nvPr/>
        </p:nvCxnSpPr>
        <p:spPr bwMode="auto">
          <a:xfrm>
            <a:off x="5781822" y="2096086"/>
            <a:ext cx="6035040" cy="0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52792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>
            <a:extLst>
              <a:ext uri="{FF2B5EF4-FFF2-40B4-BE49-F238E27FC236}">
                <a16:creationId xmlns:a16="http://schemas.microsoft.com/office/drawing/2014/main" id="{72CFD060-EDC9-4F4D-84A7-D0215AB89B9C}"/>
              </a:ext>
            </a:extLst>
          </p:cNvPr>
          <p:cNvSpPr/>
          <p:nvPr/>
        </p:nvSpPr>
        <p:spPr bwMode="auto">
          <a:xfrm>
            <a:off x="731522" y="1167617"/>
            <a:ext cx="8398412" cy="4895557"/>
          </a:xfrm>
          <a:prstGeom prst="rect">
            <a:avLst/>
          </a:prstGeom>
          <a:solidFill>
            <a:srgbClr val="EAEAEA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DF853C-AF3F-4FB7-B215-060095541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47" y="111456"/>
            <a:ext cx="7373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pt-BR" altLang="en-US" sz="3600" b="1" dirty="0">
                <a:latin typeface="Arial" panose="020B0604020202020204" pitchFamily="34" charset="0"/>
              </a:rPr>
              <a:t>Item (A) Os Possíveis Equilíbrios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EFC718-2787-4CAA-B50C-43B1E856D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200" y="5331874"/>
            <a:ext cx="268128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F9BDB9-7C55-451D-9BBE-C6258CA10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9912" y="5320761"/>
            <a:ext cx="268128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D73C97FE-592B-47D9-BB87-40856F6B9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9650" y="1590136"/>
            <a:ext cx="0" cy="381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5BDDCB22-2B94-42DE-B7DB-C58A2FBDD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50" y="1358361"/>
            <a:ext cx="3667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b="1"/>
              <a:t>P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51612107-5950-4098-B07A-5767CA3C7BF8}"/>
              </a:ext>
            </a:extLst>
          </p:cNvPr>
          <p:cNvSpPr>
            <a:spLocks/>
          </p:cNvSpPr>
          <p:nvPr/>
        </p:nvSpPr>
        <p:spPr bwMode="auto">
          <a:xfrm>
            <a:off x="1613487" y="1640936"/>
            <a:ext cx="3643313" cy="3276600"/>
          </a:xfrm>
          <a:custGeom>
            <a:avLst/>
            <a:gdLst>
              <a:gd name="T0" fmla="*/ 0 w 2479"/>
              <a:gd name="T1" fmla="*/ 714404 h 2307"/>
              <a:gd name="T2" fmla="*/ 10288 w 2479"/>
              <a:gd name="T3" fmla="*/ 762694 h 2307"/>
              <a:gd name="T4" fmla="*/ 19106 w 2479"/>
              <a:gd name="T5" fmla="*/ 816665 h 2307"/>
              <a:gd name="T6" fmla="*/ 27924 w 2479"/>
              <a:gd name="T7" fmla="*/ 887679 h 2307"/>
              <a:gd name="T8" fmla="*/ 38211 w 2479"/>
              <a:gd name="T9" fmla="*/ 965794 h 2307"/>
              <a:gd name="T10" fmla="*/ 57317 w 2479"/>
              <a:gd name="T11" fmla="*/ 1052432 h 2307"/>
              <a:gd name="T12" fmla="*/ 66135 w 2479"/>
              <a:gd name="T13" fmla="*/ 1154692 h 2307"/>
              <a:gd name="T14" fmla="*/ 85241 w 2479"/>
              <a:gd name="T15" fmla="*/ 1256953 h 2307"/>
              <a:gd name="T16" fmla="*/ 114634 w 2479"/>
              <a:gd name="T17" fmla="*/ 1366315 h 2307"/>
              <a:gd name="T18" fmla="*/ 142558 w 2479"/>
              <a:gd name="T19" fmla="*/ 1492721 h 2307"/>
              <a:gd name="T20" fmla="*/ 180769 w 2479"/>
              <a:gd name="T21" fmla="*/ 1641851 h 2307"/>
              <a:gd name="T22" fmla="*/ 218981 w 2479"/>
              <a:gd name="T23" fmla="*/ 1806604 h 2307"/>
              <a:gd name="T24" fmla="*/ 266010 w 2479"/>
              <a:gd name="T25" fmla="*/ 1971357 h 2307"/>
              <a:gd name="T26" fmla="*/ 304222 w 2479"/>
              <a:gd name="T27" fmla="*/ 2136110 h 2307"/>
              <a:gd name="T28" fmla="*/ 351251 w 2479"/>
              <a:gd name="T29" fmla="*/ 2300863 h 2307"/>
              <a:gd name="T30" fmla="*/ 389463 w 2479"/>
              <a:gd name="T31" fmla="*/ 2442892 h 2307"/>
              <a:gd name="T32" fmla="*/ 436492 w 2479"/>
              <a:gd name="T33" fmla="*/ 2560775 h 2307"/>
              <a:gd name="T34" fmla="*/ 474704 w 2479"/>
              <a:gd name="T35" fmla="*/ 2654514 h 2307"/>
              <a:gd name="T36" fmla="*/ 512915 w 2479"/>
              <a:gd name="T37" fmla="*/ 2732630 h 2307"/>
              <a:gd name="T38" fmla="*/ 549657 w 2479"/>
              <a:gd name="T39" fmla="*/ 2803644 h 2307"/>
              <a:gd name="T40" fmla="*/ 598156 w 2479"/>
              <a:gd name="T41" fmla="*/ 2859035 h 2307"/>
              <a:gd name="T42" fmla="*/ 683397 w 2479"/>
              <a:gd name="T43" fmla="*/ 2961297 h 2307"/>
              <a:gd name="T44" fmla="*/ 787743 w 2479"/>
              <a:gd name="T45" fmla="*/ 3047934 h 2307"/>
              <a:gd name="T46" fmla="*/ 911196 w 2479"/>
              <a:gd name="T47" fmla="*/ 3133151 h 2307"/>
              <a:gd name="T48" fmla="*/ 1043466 w 2479"/>
              <a:gd name="T49" fmla="*/ 3204165 h 2307"/>
              <a:gd name="T50" fmla="*/ 1109601 w 2479"/>
              <a:gd name="T51" fmla="*/ 3235412 h 2307"/>
              <a:gd name="T52" fmla="*/ 1186024 w 2479"/>
              <a:gd name="T53" fmla="*/ 3259557 h 2307"/>
              <a:gd name="T54" fmla="*/ 1260977 w 2479"/>
              <a:gd name="T55" fmla="*/ 3266658 h 2307"/>
              <a:gd name="T56" fmla="*/ 1337400 w 2479"/>
              <a:gd name="T57" fmla="*/ 3275180 h 2307"/>
              <a:gd name="T58" fmla="*/ 1422641 w 2479"/>
              <a:gd name="T59" fmla="*/ 3275180 h 2307"/>
              <a:gd name="T60" fmla="*/ 1507882 w 2479"/>
              <a:gd name="T61" fmla="*/ 3259557 h 2307"/>
              <a:gd name="T62" fmla="*/ 1697469 w 2479"/>
              <a:gd name="T63" fmla="*/ 3219789 h 2307"/>
              <a:gd name="T64" fmla="*/ 1887057 w 2479"/>
              <a:gd name="T65" fmla="*/ 3150195 h 2307"/>
              <a:gd name="T66" fmla="*/ 1972298 w 2479"/>
              <a:gd name="T67" fmla="*/ 3101905 h 2307"/>
              <a:gd name="T68" fmla="*/ 2048720 w 2479"/>
              <a:gd name="T69" fmla="*/ 3047934 h 2307"/>
              <a:gd name="T70" fmla="*/ 2125143 w 2479"/>
              <a:gd name="T71" fmla="*/ 2984021 h 2307"/>
              <a:gd name="T72" fmla="*/ 2191278 w 2479"/>
              <a:gd name="T73" fmla="*/ 2905905 h 2307"/>
              <a:gd name="T74" fmla="*/ 2257414 w 2479"/>
              <a:gd name="T75" fmla="*/ 2819267 h 2307"/>
              <a:gd name="T76" fmla="*/ 2314731 w 2479"/>
              <a:gd name="T77" fmla="*/ 2732630 h 2307"/>
              <a:gd name="T78" fmla="*/ 2427895 w 2479"/>
              <a:gd name="T79" fmla="*/ 2545152 h 2307"/>
              <a:gd name="T80" fmla="*/ 2485212 w 2479"/>
              <a:gd name="T81" fmla="*/ 2449993 h 2307"/>
              <a:gd name="T82" fmla="*/ 2532242 w 2479"/>
              <a:gd name="T83" fmla="*/ 2371877 h 2307"/>
              <a:gd name="T84" fmla="*/ 2617483 w 2479"/>
              <a:gd name="T85" fmla="*/ 2222747 h 2307"/>
              <a:gd name="T86" fmla="*/ 2693906 w 2479"/>
              <a:gd name="T87" fmla="*/ 2082139 h 2307"/>
              <a:gd name="T88" fmla="*/ 2817358 w 2479"/>
              <a:gd name="T89" fmla="*/ 1822227 h 2307"/>
              <a:gd name="T90" fmla="*/ 2845282 w 2479"/>
              <a:gd name="T91" fmla="*/ 1766836 h 2307"/>
              <a:gd name="T92" fmla="*/ 2854100 w 2479"/>
              <a:gd name="T93" fmla="*/ 1728488 h 2307"/>
              <a:gd name="T94" fmla="*/ 2883493 w 2479"/>
              <a:gd name="T95" fmla="*/ 1648952 h 2307"/>
              <a:gd name="T96" fmla="*/ 2902599 w 2479"/>
              <a:gd name="T97" fmla="*/ 1602083 h 2307"/>
              <a:gd name="T98" fmla="*/ 2930522 w 2479"/>
              <a:gd name="T99" fmla="*/ 1546692 h 2307"/>
              <a:gd name="T100" fmla="*/ 2958446 w 2479"/>
              <a:gd name="T101" fmla="*/ 1468576 h 2307"/>
              <a:gd name="T102" fmla="*/ 3006945 w 2479"/>
              <a:gd name="T103" fmla="*/ 1366315 h 2307"/>
              <a:gd name="T104" fmla="*/ 3062793 w 2479"/>
              <a:gd name="T105" fmla="*/ 1241330 h 2307"/>
              <a:gd name="T106" fmla="*/ 3139216 w 2479"/>
              <a:gd name="T107" fmla="*/ 1083678 h 2307"/>
              <a:gd name="T108" fmla="*/ 3224457 w 2479"/>
              <a:gd name="T109" fmla="*/ 911824 h 2307"/>
              <a:gd name="T110" fmla="*/ 3309698 w 2479"/>
              <a:gd name="T111" fmla="*/ 730027 h 2307"/>
              <a:gd name="T112" fmla="*/ 3490467 w 2479"/>
              <a:gd name="T113" fmla="*/ 353651 h 2307"/>
              <a:gd name="T114" fmla="*/ 3575708 w 2479"/>
              <a:gd name="T115" fmla="*/ 173275 h 2307"/>
              <a:gd name="T116" fmla="*/ 3641843 w 2479"/>
              <a:gd name="T117" fmla="*/ 0 h 230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79"/>
              <a:gd name="T178" fmla="*/ 0 h 2307"/>
              <a:gd name="T179" fmla="*/ 2479 w 2479"/>
              <a:gd name="T180" fmla="*/ 2307 h 230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79" h="2307">
                <a:moveTo>
                  <a:pt x="0" y="503"/>
                </a:moveTo>
                <a:lnTo>
                  <a:pt x="7" y="537"/>
                </a:lnTo>
                <a:lnTo>
                  <a:pt x="13" y="575"/>
                </a:lnTo>
                <a:lnTo>
                  <a:pt x="19" y="625"/>
                </a:lnTo>
                <a:lnTo>
                  <a:pt x="26" y="680"/>
                </a:lnTo>
                <a:lnTo>
                  <a:pt x="39" y="741"/>
                </a:lnTo>
                <a:lnTo>
                  <a:pt x="45" y="813"/>
                </a:lnTo>
                <a:lnTo>
                  <a:pt x="58" y="885"/>
                </a:lnTo>
                <a:lnTo>
                  <a:pt x="78" y="962"/>
                </a:lnTo>
                <a:lnTo>
                  <a:pt x="97" y="1051"/>
                </a:lnTo>
                <a:lnTo>
                  <a:pt x="123" y="1156"/>
                </a:lnTo>
                <a:lnTo>
                  <a:pt x="149" y="1272"/>
                </a:lnTo>
                <a:lnTo>
                  <a:pt x="181" y="1388"/>
                </a:lnTo>
                <a:lnTo>
                  <a:pt x="207" y="1504"/>
                </a:lnTo>
                <a:lnTo>
                  <a:pt x="239" y="1620"/>
                </a:lnTo>
                <a:lnTo>
                  <a:pt x="265" y="1720"/>
                </a:lnTo>
                <a:lnTo>
                  <a:pt x="297" y="1803"/>
                </a:lnTo>
                <a:lnTo>
                  <a:pt x="323" y="1869"/>
                </a:lnTo>
                <a:lnTo>
                  <a:pt x="349" y="1924"/>
                </a:lnTo>
                <a:lnTo>
                  <a:pt x="374" y="1974"/>
                </a:lnTo>
                <a:lnTo>
                  <a:pt x="407" y="2013"/>
                </a:lnTo>
                <a:lnTo>
                  <a:pt x="465" y="2085"/>
                </a:lnTo>
                <a:lnTo>
                  <a:pt x="536" y="2146"/>
                </a:lnTo>
                <a:lnTo>
                  <a:pt x="620" y="2206"/>
                </a:lnTo>
                <a:lnTo>
                  <a:pt x="710" y="2256"/>
                </a:lnTo>
                <a:lnTo>
                  <a:pt x="755" y="2278"/>
                </a:lnTo>
                <a:lnTo>
                  <a:pt x="807" y="2295"/>
                </a:lnTo>
                <a:lnTo>
                  <a:pt x="858" y="2300"/>
                </a:lnTo>
                <a:lnTo>
                  <a:pt x="910" y="2306"/>
                </a:lnTo>
                <a:lnTo>
                  <a:pt x="968" y="2306"/>
                </a:lnTo>
                <a:lnTo>
                  <a:pt x="1026" y="2295"/>
                </a:lnTo>
                <a:lnTo>
                  <a:pt x="1155" y="2267"/>
                </a:lnTo>
                <a:lnTo>
                  <a:pt x="1284" y="2218"/>
                </a:lnTo>
                <a:lnTo>
                  <a:pt x="1342" y="2184"/>
                </a:lnTo>
                <a:lnTo>
                  <a:pt x="1394" y="2146"/>
                </a:lnTo>
                <a:lnTo>
                  <a:pt x="1446" y="2101"/>
                </a:lnTo>
                <a:lnTo>
                  <a:pt x="1491" y="2046"/>
                </a:lnTo>
                <a:lnTo>
                  <a:pt x="1536" y="1985"/>
                </a:lnTo>
                <a:lnTo>
                  <a:pt x="1575" y="1924"/>
                </a:lnTo>
                <a:lnTo>
                  <a:pt x="1652" y="1792"/>
                </a:lnTo>
                <a:lnTo>
                  <a:pt x="1691" y="1725"/>
                </a:lnTo>
                <a:lnTo>
                  <a:pt x="1723" y="1670"/>
                </a:lnTo>
                <a:lnTo>
                  <a:pt x="1781" y="1565"/>
                </a:lnTo>
                <a:lnTo>
                  <a:pt x="1833" y="1466"/>
                </a:lnTo>
                <a:lnTo>
                  <a:pt x="1917" y="1283"/>
                </a:lnTo>
                <a:lnTo>
                  <a:pt x="1936" y="1244"/>
                </a:lnTo>
                <a:lnTo>
                  <a:pt x="1942" y="1217"/>
                </a:lnTo>
                <a:lnTo>
                  <a:pt x="1962" y="1161"/>
                </a:lnTo>
                <a:lnTo>
                  <a:pt x="1975" y="1128"/>
                </a:lnTo>
                <a:lnTo>
                  <a:pt x="1994" y="1089"/>
                </a:lnTo>
                <a:lnTo>
                  <a:pt x="2013" y="1034"/>
                </a:lnTo>
                <a:lnTo>
                  <a:pt x="2046" y="962"/>
                </a:lnTo>
                <a:lnTo>
                  <a:pt x="2084" y="874"/>
                </a:lnTo>
                <a:lnTo>
                  <a:pt x="2136" y="763"/>
                </a:lnTo>
                <a:lnTo>
                  <a:pt x="2194" y="642"/>
                </a:lnTo>
                <a:lnTo>
                  <a:pt x="2252" y="514"/>
                </a:lnTo>
                <a:lnTo>
                  <a:pt x="2375" y="249"/>
                </a:lnTo>
                <a:lnTo>
                  <a:pt x="2433" y="122"/>
                </a:lnTo>
                <a:lnTo>
                  <a:pt x="2478" y="0"/>
                </a:lnTo>
              </a:path>
            </a:pathLst>
          </a:custGeom>
          <a:noFill/>
          <a:ln w="5715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18E9BF82-1BD9-4169-B50C-66B3C8D5E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287" y="1448849"/>
            <a:ext cx="703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663300"/>
                </a:solidFill>
              </a:rPr>
              <a:t>CMg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A44D844E-6ED8-4321-A8C2-232242A11A8D}"/>
              </a:ext>
            </a:extLst>
          </p:cNvPr>
          <p:cNvSpPr>
            <a:spLocks/>
          </p:cNvSpPr>
          <p:nvPr/>
        </p:nvSpPr>
        <p:spPr bwMode="auto">
          <a:xfrm>
            <a:off x="2400887" y="3252249"/>
            <a:ext cx="2743200" cy="922337"/>
          </a:xfrm>
          <a:custGeom>
            <a:avLst/>
            <a:gdLst>
              <a:gd name="T0" fmla="*/ 0 w 1806"/>
              <a:gd name="T1" fmla="*/ 0 h 382"/>
              <a:gd name="T2" fmla="*/ 69871 w 1806"/>
              <a:gd name="T3" fmla="*/ 55533 h 382"/>
              <a:gd name="T4" fmla="*/ 159488 w 1806"/>
              <a:gd name="T5" fmla="*/ 142455 h 382"/>
              <a:gd name="T6" fmla="*/ 267333 w 1806"/>
              <a:gd name="T7" fmla="*/ 231791 h 382"/>
              <a:gd name="T8" fmla="*/ 396443 w 1806"/>
              <a:gd name="T9" fmla="*/ 340444 h 382"/>
              <a:gd name="T10" fmla="*/ 514920 w 1806"/>
              <a:gd name="T11" fmla="*/ 449096 h 382"/>
              <a:gd name="T12" fmla="*/ 644029 w 1806"/>
              <a:gd name="T13" fmla="*/ 548090 h 382"/>
              <a:gd name="T14" fmla="*/ 762506 w 1806"/>
              <a:gd name="T15" fmla="*/ 635012 h 382"/>
              <a:gd name="T16" fmla="*/ 871870 w 1806"/>
              <a:gd name="T17" fmla="*/ 702618 h 382"/>
              <a:gd name="T18" fmla="*/ 1058699 w 1806"/>
              <a:gd name="T19" fmla="*/ 801612 h 382"/>
              <a:gd name="T20" fmla="*/ 1237934 w 1806"/>
              <a:gd name="T21" fmla="*/ 866804 h 382"/>
              <a:gd name="T22" fmla="*/ 1405017 w 1806"/>
              <a:gd name="T23" fmla="*/ 898192 h 382"/>
              <a:gd name="T24" fmla="*/ 1584251 w 1806"/>
              <a:gd name="T25" fmla="*/ 919923 h 382"/>
              <a:gd name="T26" fmla="*/ 1772600 w 1806"/>
              <a:gd name="T27" fmla="*/ 910265 h 382"/>
              <a:gd name="T28" fmla="*/ 1959429 w 1806"/>
              <a:gd name="T29" fmla="*/ 876462 h 382"/>
              <a:gd name="T30" fmla="*/ 2138663 w 1806"/>
              <a:gd name="T31" fmla="*/ 823343 h 382"/>
              <a:gd name="T32" fmla="*/ 2296633 w 1806"/>
              <a:gd name="T33" fmla="*/ 746079 h 382"/>
              <a:gd name="T34" fmla="*/ 2364985 w 1806"/>
              <a:gd name="T35" fmla="*/ 702618 h 382"/>
              <a:gd name="T36" fmla="*/ 2434856 w 1806"/>
              <a:gd name="T37" fmla="*/ 635012 h 382"/>
              <a:gd name="T38" fmla="*/ 2553333 w 1806"/>
              <a:gd name="T39" fmla="*/ 504629 h 382"/>
              <a:gd name="T40" fmla="*/ 2662696 w 1806"/>
              <a:gd name="T41" fmla="*/ 374247 h 382"/>
              <a:gd name="T42" fmla="*/ 2702189 w 1806"/>
              <a:gd name="T43" fmla="*/ 318713 h 382"/>
              <a:gd name="T44" fmla="*/ 2741681 w 1806"/>
              <a:gd name="T45" fmla="*/ 275252 h 3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806"/>
              <a:gd name="T70" fmla="*/ 0 h 382"/>
              <a:gd name="T71" fmla="*/ 1806 w 1806"/>
              <a:gd name="T72" fmla="*/ 382 h 38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806" h="382">
                <a:moveTo>
                  <a:pt x="0" y="0"/>
                </a:moveTo>
                <a:lnTo>
                  <a:pt x="46" y="23"/>
                </a:lnTo>
                <a:lnTo>
                  <a:pt x="105" y="59"/>
                </a:lnTo>
                <a:lnTo>
                  <a:pt x="176" y="96"/>
                </a:lnTo>
                <a:lnTo>
                  <a:pt x="261" y="141"/>
                </a:lnTo>
                <a:lnTo>
                  <a:pt x="339" y="186"/>
                </a:lnTo>
                <a:lnTo>
                  <a:pt x="424" y="227"/>
                </a:lnTo>
                <a:lnTo>
                  <a:pt x="502" y="263"/>
                </a:lnTo>
                <a:lnTo>
                  <a:pt x="574" y="291"/>
                </a:lnTo>
                <a:lnTo>
                  <a:pt x="697" y="332"/>
                </a:lnTo>
                <a:lnTo>
                  <a:pt x="815" y="359"/>
                </a:lnTo>
                <a:lnTo>
                  <a:pt x="925" y="372"/>
                </a:lnTo>
                <a:lnTo>
                  <a:pt x="1043" y="381"/>
                </a:lnTo>
                <a:lnTo>
                  <a:pt x="1167" y="377"/>
                </a:lnTo>
                <a:lnTo>
                  <a:pt x="1290" y="363"/>
                </a:lnTo>
                <a:lnTo>
                  <a:pt x="1408" y="341"/>
                </a:lnTo>
                <a:lnTo>
                  <a:pt x="1512" y="309"/>
                </a:lnTo>
                <a:lnTo>
                  <a:pt x="1557" y="291"/>
                </a:lnTo>
                <a:lnTo>
                  <a:pt x="1603" y="263"/>
                </a:lnTo>
                <a:lnTo>
                  <a:pt x="1681" y="209"/>
                </a:lnTo>
                <a:lnTo>
                  <a:pt x="1753" y="155"/>
                </a:lnTo>
                <a:lnTo>
                  <a:pt x="1779" y="132"/>
                </a:lnTo>
                <a:lnTo>
                  <a:pt x="1805" y="114"/>
                </a:lnTo>
              </a:path>
            </a:pathLst>
          </a:custGeom>
          <a:noFill/>
          <a:ln w="57150" cap="rnd" cmpd="sng">
            <a:solidFill>
              <a:srgbClr val="1C4E35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BCFEDD3-7AFE-426F-98F5-AD4082D90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687" y="3612611"/>
            <a:ext cx="8588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1C4E35"/>
                </a:solidFill>
              </a:rPr>
              <a:t>CVMe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B3D1569-6A72-41B0-ABF8-8C8E7A803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4087" y="3049049"/>
            <a:ext cx="844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99"/>
                </a:solidFill>
              </a:rPr>
              <a:t>CTMe</a:t>
            </a: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8087731A-859C-4EE6-8403-B85EABF77284}"/>
              </a:ext>
            </a:extLst>
          </p:cNvPr>
          <p:cNvSpPr>
            <a:spLocks/>
          </p:cNvSpPr>
          <p:nvPr/>
        </p:nvSpPr>
        <p:spPr bwMode="auto">
          <a:xfrm>
            <a:off x="2553287" y="2382299"/>
            <a:ext cx="2624138" cy="1238250"/>
          </a:xfrm>
          <a:custGeom>
            <a:avLst/>
            <a:gdLst>
              <a:gd name="T0" fmla="*/ 0 w 1786"/>
              <a:gd name="T1" fmla="*/ 0 h 872"/>
              <a:gd name="T2" fmla="*/ 27916 w 1786"/>
              <a:gd name="T3" fmla="*/ 35500 h 872"/>
              <a:gd name="T4" fmla="*/ 66118 w 1786"/>
              <a:gd name="T5" fmla="*/ 75261 h 872"/>
              <a:gd name="T6" fmla="*/ 114604 w 1786"/>
              <a:gd name="T7" fmla="*/ 122121 h 872"/>
              <a:gd name="T8" fmla="*/ 163090 w 1786"/>
              <a:gd name="T9" fmla="*/ 180341 h 872"/>
              <a:gd name="T10" fmla="*/ 267409 w 1786"/>
              <a:gd name="T11" fmla="*/ 302462 h 872"/>
              <a:gd name="T12" fmla="*/ 392298 w 1786"/>
              <a:gd name="T13" fmla="*/ 441624 h 872"/>
              <a:gd name="T14" fmla="*/ 517187 w 1786"/>
              <a:gd name="T15" fmla="*/ 580785 h 872"/>
              <a:gd name="T16" fmla="*/ 640607 w 1786"/>
              <a:gd name="T17" fmla="*/ 714266 h 872"/>
              <a:gd name="T18" fmla="*/ 697909 w 1786"/>
              <a:gd name="T19" fmla="*/ 772486 h 872"/>
              <a:gd name="T20" fmla="*/ 756680 w 1786"/>
              <a:gd name="T21" fmla="*/ 830707 h 872"/>
              <a:gd name="T22" fmla="*/ 813982 w 1786"/>
              <a:gd name="T23" fmla="*/ 876147 h 872"/>
              <a:gd name="T24" fmla="*/ 860999 w 1786"/>
              <a:gd name="T25" fmla="*/ 917327 h 872"/>
              <a:gd name="T26" fmla="*/ 956503 w 1786"/>
              <a:gd name="T27" fmla="*/ 986908 h 872"/>
              <a:gd name="T28" fmla="*/ 1043190 w 1786"/>
              <a:gd name="T29" fmla="*/ 1039448 h 872"/>
              <a:gd name="T30" fmla="*/ 1129878 w 1786"/>
              <a:gd name="T31" fmla="*/ 1079209 h 872"/>
              <a:gd name="T32" fmla="*/ 1215096 w 1786"/>
              <a:gd name="T33" fmla="*/ 1114709 h 872"/>
              <a:gd name="T34" fmla="*/ 1291499 w 1786"/>
              <a:gd name="T35" fmla="*/ 1143109 h 872"/>
              <a:gd name="T36" fmla="*/ 1369371 w 1786"/>
              <a:gd name="T37" fmla="*/ 1161569 h 872"/>
              <a:gd name="T38" fmla="*/ 1522177 w 1786"/>
              <a:gd name="T39" fmla="*/ 1195650 h 872"/>
              <a:gd name="T40" fmla="*/ 1655881 w 1786"/>
              <a:gd name="T41" fmla="*/ 1225470 h 872"/>
              <a:gd name="T42" fmla="*/ 1780770 w 1786"/>
              <a:gd name="T43" fmla="*/ 1236830 h 872"/>
              <a:gd name="T44" fmla="*/ 1895374 w 1786"/>
              <a:gd name="T45" fmla="*/ 1225470 h 872"/>
              <a:gd name="T46" fmla="*/ 1961492 w 1786"/>
              <a:gd name="T47" fmla="*/ 1212690 h 872"/>
              <a:gd name="T48" fmla="*/ 2029079 w 1786"/>
              <a:gd name="T49" fmla="*/ 1195650 h 872"/>
              <a:gd name="T50" fmla="*/ 2105482 w 1786"/>
              <a:gd name="T51" fmla="*/ 1167249 h 872"/>
              <a:gd name="T52" fmla="*/ 2181884 w 1786"/>
              <a:gd name="T53" fmla="*/ 1126069 h 872"/>
              <a:gd name="T54" fmla="*/ 2268572 w 1786"/>
              <a:gd name="T55" fmla="*/ 1079209 h 872"/>
              <a:gd name="T56" fmla="*/ 2344974 w 1786"/>
              <a:gd name="T57" fmla="*/ 1028088 h 872"/>
              <a:gd name="T58" fmla="*/ 2431662 w 1786"/>
              <a:gd name="T59" fmla="*/ 975548 h 872"/>
              <a:gd name="T60" fmla="*/ 2508065 w 1786"/>
              <a:gd name="T61" fmla="*/ 928688 h 872"/>
              <a:gd name="T62" fmla="*/ 2565367 w 1786"/>
              <a:gd name="T63" fmla="*/ 887507 h 872"/>
              <a:gd name="T64" fmla="*/ 2622669 w 1786"/>
              <a:gd name="T65" fmla="*/ 853427 h 8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86"/>
              <a:gd name="T100" fmla="*/ 0 h 872"/>
              <a:gd name="T101" fmla="*/ 1786 w 1786"/>
              <a:gd name="T102" fmla="*/ 872 h 8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86" h="872">
                <a:moveTo>
                  <a:pt x="0" y="0"/>
                </a:moveTo>
                <a:lnTo>
                  <a:pt x="19" y="25"/>
                </a:lnTo>
                <a:lnTo>
                  <a:pt x="45" y="53"/>
                </a:lnTo>
                <a:lnTo>
                  <a:pt x="78" y="86"/>
                </a:lnTo>
                <a:lnTo>
                  <a:pt x="111" y="127"/>
                </a:lnTo>
                <a:lnTo>
                  <a:pt x="182" y="213"/>
                </a:lnTo>
                <a:lnTo>
                  <a:pt x="267" y="311"/>
                </a:lnTo>
                <a:lnTo>
                  <a:pt x="352" y="409"/>
                </a:lnTo>
                <a:lnTo>
                  <a:pt x="436" y="503"/>
                </a:lnTo>
                <a:lnTo>
                  <a:pt x="475" y="544"/>
                </a:lnTo>
                <a:lnTo>
                  <a:pt x="515" y="585"/>
                </a:lnTo>
                <a:lnTo>
                  <a:pt x="554" y="617"/>
                </a:lnTo>
                <a:lnTo>
                  <a:pt x="586" y="646"/>
                </a:lnTo>
                <a:lnTo>
                  <a:pt x="651" y="695"/>
                </a:lnTo>
                <a:lnTo>
                  <a:pt x="710" y="732"/>
                </a:lnTo>
                <a:lnTo>
                  <a:pt x="769" y="760"/>
                </a:lnTo>
                <a:lnTo>
                  <a:pt x="827" y="785"/>
                </a:lnTo>
                <a:lnTo>
                  <a:pt x="879" y="805"/>
                </a:lnTo>
                <a:lnTo>
                  <a:pt x="932" y="818"/>
                </a:lnTo>
                <a:lnTo>
                  <a:pt x="1036" y="842"/>
                </a:lnTo>
                <a:lnTo>
                  <a:pt x="1127" y="863"/>
                </a:lnTo>
                <a:lnTo>
                  <a:pt x="1212" y="871"/>
                </a:lnTo>
                <a:lnTo>
                  <a:pt x="1290" y="863"/>
                </a:lnTo>
                <a:lnTo>
                  <a:pt x="1335" y="854"/>
                </a:lnTo>
                <a:lnTo>
                  <a:pt x="1381" y="842"/>
                </a:lnTo>
                <a:lnTo>
                  <a:pt x="1433" y="822"/>
                </a:lnTo>
                <a:lnTo>
                  <a:pt x="1485" y="793"/>
                </a:lnTo>
                <a:lnTo>
                  <a:pt x="1544" y="760"/>
                </a:lnTo>
                <a:lnTo>
                  <a:pt x="1596" y="724"/>
                </a:lnTo>
                <a:lnTo>
                  <a:pt x="1655" y="687"/>
                </a:lnTo>
                <a:lnTo>
                  <a:pt x="1707" y="654"/>
                </a:lnTo>
                <a:lnTo>
                  <a:pt x="1746" y="625"/>
                </a:lnTo>
                <a:lnTo>
                  <a:pt x="1785" y="601"/>
                </a:lnTo>
              </a:path>
            </a:pathLst>
          </a:custGeom>
          <a:noFill/>
          <a:ln w="5715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B94B2F1-BDB0-4A97-858A-71EC807D4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887" y="2896649"/>
            <a:ext cx="20367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/>
              <a:t>P1 = RMe = RMg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296C774-15D0-4C66-9381-BE099879B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750" y="5320761"/>
            <a:ext cx="4175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Q</a:t>
            </a:r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4526BCF8-BC3E-477A-A06D-71CDAD356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8206" y="5396961"/>
            <a:ext cx="502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094B59A1-0BBE-4CD5-BB09-B9746F5F8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550" y="2729961"/>
            <a:ext cx="4429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b="1"/>
              <a:t>P</a:t>
            </a:r>
            <a:r>
              <a:rPr lang="en-US" altLang="en-US" sz="1200" b="1"/>
              <a:t>1</a:t>
            </a: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5EA15849-417B-48D0-9D7D-5FA9AFF65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0287" y="3031586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Oval 20">
            <a:extLst>
              <a:ext uri="{FF2B5EF4-FFF2-40B4-BE49-F238E27FC236}">
                <a16:creationId xmlns:a16="http://schemas.microsoft.com/office/drawing/2014/main" id="{265C8D13-2802-4413-9406-768687CA2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4487" y="2955386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grpSp>
        <p:nvGrpSpPr>
          <p:cNvPr id="21" name="Group 21">
            <a:extLst>
              <a:ext uri="{FF2B5EF4-FFF2-40B4-BE49-F238E27FC236}">
                <a16:creationId xmlns:a16="http://schemas.microsoft.com/office/drawing/2014/main" id="{8B46BC95-AFF0-4F34-ADAA-D1268CE0F45D}"/>
              </a:ext>
            </a:extLst>
          </p:cNvPr>
          <p:cNvGrpSpPr>
            <a:grpSpLocks/>
          </p:cNvGrpSpPr>
          <p:nvPr/>
        </p:nvGrpSpPr>
        <p:grpSpPr bwMode="auto">
          <a:xfrm>
            <a:off x="978487" y="3415761"/>
            <a:ext cx="7650163" cy="454025"/>
            <a:chOff x="448" y="2450"/>
            <a:chExt cx="4819" cy="286"/>
          </a:xfrm>
        </p:grpSpPr>
        <p:sp>
          <p:nvSpPr>
            <p:cNvPr id="22" name="Oval 22">
              <a:extLst>
                <a:ext uri="{FF2B5EF4-FFF2-40B4-BE49-F238E27FC236}">
                  <a16:creationId xmlns:a16="http://schemas.microsoft.com/office/drawing/2014/main" id="{A48E6BC0-A067-4023-BC57-F861534B3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96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en-US"/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F3057678-4374-457C-A48B-8945793ED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592"/>
              <a:ext cx="32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FC509D6B-4C49-47C3-9427-E4DA0C525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459"/>
              <a:ext cx="128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i="1"/>
                <a:t>P2 = RMe = RMg</a:t>
              </a: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C9D8057F-22F5-49A6-992E-D897B146D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" y="2450"/>
              <a:ext cx="27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n-US" b="1"/>
                <a:t>P</a:t>
              </a:r>
              <a:r>
                <a:rPr lang="en-US" altLang="en-US" sz="1200" b="1"/>
                <a:t>2</a:t>
              </a:r>
            </a:p>
          </p:txBody>
        </p:sp>
      </p:grpSp>
      <p:grpSp>
        <p:nvGrpSpPr>
          <p:cNvPr id="26" name="Group 26">
            <a:extLst>
              <a:ext uri="{FF2B5EF4-FFF2-40B4-BE49-F238E27FC236}">
                <a16:creationId xmlns:a16="http://schemas.microsoft.com/office/drawing/2014/main" id="{7E72CCDC-2D69-49F9-A997-4019689841E3}"/>
              </a:ext>
            </a:extLst>
          </p:cNvPr>
          <p:cNvGrpSpPr>
            <a:grpSpLocks/>
          </p:cNvGrpSpPr>
          <p:nvPr/>
        </p:nvGrpSpPr>
        <p:grpSpPr bwMode="auto">
          <a:xfrm>
            <a:off x="978487" y="3949161"/>
            <a:ext cx="7650163" cy="454025"/>
            <a:chOff x="448" y="2786"/>
            <a:chExt cx="4819" cy="286"/>
          </a:xfrm>
        </p:grpSpPr>
        <p:sp>
          <p:nvSpPr>
            <p:cNvPr id="27" name="Line 27">
              <a:extLst>
                <a:ext uri="{FF2B5EF4-FFF2-40B4-BE49-F238E27FC236}">
                  <a16:creationId xmlns:a16="http://schemas.microsoft.com/office/drawing/2014/main" id="{8BAC447B-4F46-4066-A114-EA3ACEC529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928"/>
              <a:ext cx="32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Oval 28">
              <a:extLst>
                <a:ext uri="{FF2B5EF4-FFF2-40B4-BE49-F238E27FC236}">
                  <a16:creationId xmlns:a16="http://schemas.microsoft.com/office/drawing/2014/main" id="{27159330-E11A-4D2C-A3BB-D58E4E65E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2880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en-US"/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2F66F7FD-4682-4365-B073-CF762C3FE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95"/>
              <a:ext cx="128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i="1"/>
                <a:t>P3 = RMe = RMg</a:t>
              </a:r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E4689EF7-71DE-4587-A157-816DAA6B8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" y="2786"/>
              <a:ext cx="27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n-US" b="1"/>
                <a:t>P</a:t>
              </a:r>
              <a:r>
                <a:rPr lang="en-US" altLang="en-US" sz="1200" b="1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3156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1B30E3A-0B8A-43A8-9451-C01532EA3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31471"/>
            <a:ext cx="11694942" cy="241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2800" dirty="0">
                <a:latin typeface="Arial" panose="020B0604020202020204" pitchFamily="34" charset="0"/>
              </a:rPr>
              <a:t>Se o preço  dado  pelo  mercado  for  P</a:t>
            </a:r>
            <a:r>
              <a:rPr lang="pt-BR" altLang="en-US" sz="1800" dirty="0">
                <a:latin typeface="Arial" panose="020B0604020202020204" pitchFamily="34" charset="0"/>
              </a:rPr>
              <a:t>3</a:t>
            </a:r>
            <a:r>
              <a:rPr lang="pt-BR" altLang="en-US" sz="2800" dirty="0">
                <a:latin typeface="Arial" panose="020B0604020202020204" pitchFamily="34" charset="0"/>
              </a:rPr>
              <a:t>,  a  firma  já  realiza alguma  produção  no  curto prazo, pois  tal  preço  cobre  os custos  variáveis,  embora a   firma tenha   prejuízo  nessas condições.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2800" dirty="0">
                <a:latin typeface="Arial" panose="020B0604020202020204" pitchFamily="34" charset="0"/>
              </a:rPr>
              <a:t>Se o preço for P</a:t>
            </a:r>
            <a:r>
              <a:rPr lang="pt-BR" altLang="en-US" sz="1800" dirty="0">
                <a:latin typeface="Arial" panose="020B0604020202020204" pitchFamily="34" charset="0"/>
              </a:rPr>
              <a:t>2</a:t>
            </a:r>
            <a:r>
              <a:rPr lang="pt-BR" altLang="en-US" sz="2800" dirty="0">
                <a:latin typeface="Arial" panose="020B0604020202020204" pitchFamily="34" charset="0"/>
              </a:rPr>
              <a:t>, a firma opera com “lucros normais”, pois  ela ganha  o mesmo que todas as outras, ou seja, o </a:t>
            </a:r>
            <a:r>
              <a:rPr lang="pt-BR" altLang="en-US" sz="2800" dirty="0" err="1">
                <a:latin typeface="Arial" panose="020B0604020202020204" pitchFamily="34" charset="0"/>
              </a:rPr>
              <a:t>Lte</a:t>
            </a:r>
            <a:r>
              <a:rPr lang="pt-BR" altLang="en-US" sz="2800" dirty="0">
                <a:latin typeface="Arial" panose="020B0604020202020204" pitchFamily="34" charset="0"/>
              </a:rPr>
              <a:t>, que considera o  custo  de  oportunidade, é zero.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A6A44F0-D379-4E9C-A25E-D64BDF525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18" y="2746178"/>
            <a:ext cx="11686123" cy="2712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Tx/>
            </a:pPr>
            <a:r>
              <a:rPr lang="pt-BR" altLang="en-US" sz="2800" kern="0">
                <a:solidFill>
                  <a:schemeClr val="tx1"/>
                </a:solidFill>
              </a:rPr>
              <a:t>Dado um preço maior que  P</a:t>
            </a:r>
            <a:r>
              <a:rPr lang="pt-BR" altLang="en-US" sz="1800" kern="0">
                <a:solidFill>
                  <a:schemeClr val="tx1"/>
                </a:solidFill>
              </a:rPr>
              <a:t>2</a:t>
            </a:r>
            <a:r>
              <a:rPr lang="pt-BR" altLang="en-US" sz="2800" kern="0">
                <a:solidFill>
                  <a:schemeClr val="tx1"/>
                </a:solidFill>
              </a:rPr>
              <a:t>,  como  P</a:t>
            </a:r>
            <a:r>
              <a:rPr lang="pt-BR" altLang="en-US" sz="1800" kern="0">
                <a:solidFill>
                  <a:schemeClr val="tx1"/>
                </a:solidFill>
              </a:rPr>
              <a:t>1</a:t>
            </a:r>
            <a:r>
              <a:rPr lang="pt-BR" altLang="en-US" sz="2800" kern="0">
                <a:solidFill>
                  <a:schemeClr val="tx1"/>
                </a:solidFill>
              </a:rPr>
              <a:t>,  a firma obtém o que chamamos de  “lucro extraordinário”.</a:t>
            </a:r>
          </a:p>
          <a:p>
            <a:pPr algn="just">
              <a:lnSpc>
                <a:spcPct val="80000"/>
              </a:lnSpc>
              <a:buClrTx/>
            </a:pPr>
            <a:r>
              <a:rPr lang="pt-BR" altLang="en-US" sz="2800" kern="0">
                <a:solidFill>
                  <a:schemeClr val="tx1"/>
                </a:solidFill>
              </a:rPr>
              <a:t>Como a firma só realiza alguma produção quando   P </a:t>
            </a:r>
            <a:r>
              <a:rPr lang="pt-BR" altLang="en-US" sz="2800" kern="0">
                <a:solidFill>
                  <a:schemeClr val="tx1"/>
                </a:solidFill>
                <a:sym typeface="Symbol" panose="05050102010706020507" pitchFamily="18" charset="2"/>
              </a:rPr>
              <a:t></a:t>
            </a:r>
            <a:r>
              <a:rPr lang="pt-BR" altLang="en-US" sz="2800" kern="0">
                <a:solidFill>
                  <a:schemeClr val="tx1"/>
                </a:solidFill>
              </a:rPr>
              <a:t> CVM   e   maximiza   lucros  com   P = Cmg (já que P = Rmg),  a curva de  oferta da  firma  no curto prazo é a própria curva de  custo  marginal a partir do mínimo do CVM. </a:t>
            </a:r>
          </a:p>
          <a:p>
            <a:pPr algn="just">
              <a:lnSpc>
                <a:spcPct val="80000"/>
              </a:lnSpc>
            </a:pPr>
            <a:endParaRPr lang="pt-BR" alt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9529"/>
      </p:ext>
    </p:extLst>
  </p:cSld>
  <p:clrMapOvr>
    <a:masterClrMapping/>
  </p:clrMapOvr>
  <p:transition spd="med"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30AD417C-0DF5-4A15-BB78-B05F56E40CB2}"/>
              </a:ext>
            </a:extLst>
          </p:cNvPr>
          <p:cNvSpPr/>
          <p:nvPr/>
        </p:nvSpPr>
        <p:spPr bwMode="auto">
          <a:xfrm>
            <a:off x="351696" y="5978768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866EA5-196B-4BDF-89C2-68B54771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133351"/>
            <a:ext cx="11690252" cy="785813"/>
          </a:xfrm>
        </p:spPr>
        <p:txBody>
          <a:bodyPr/>
          <a:lstStyle/>
          <a:p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20) 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FGV - Analista Judiciário (TJ RO)/Economista/2015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1E56C9-5CC8-42FC-858F-CA34967F1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44" y="893345"/>
            <a:ext cx="11343216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Seja um mercado perfeitamente competitivo com N firmas idênticas, cada uma com custo total de longo prazo por            CT(Q) = Q</a:t>
            </a:r>
            <a:r>
              <a:rPr lang="pt-BR" b="0" i="0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- 20Q</a:t>
            </a:r>
            <a:r>
              <a:rPr lang="pt-BR" b="0" i="0" baseline="3000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+ 300Q. O preço de equilíbrio no longo prazo nesse mercado é: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10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50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100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150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200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96F5B8D-745C-4624-98D2-2367113452A9}"/>
              </a:ext>
            </a:extLst>
          </p:cNvPr>
          <p:cNvSpPr txBox="1"/>
          <p:nvPr/>
        </p:nvSpPr>
        <p:spPr>
          <a:xfrm>
            <a:off x="2236764" y="3291840"/>
            <a:ext cx="9594135" cy="18158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rgbClr val="C00000"/>
                </a:solidFill>
                <a:latin typeface="+mn-lt"/>
              </a:rPr>
              <a:t>Em concorrência perfeita o equilíbrio de longo prazo ocorre quando P = </a:t>
            </a:r>
            <a:r>
              <a:rPr lang="pt-BR" sz="2800" dirty="0" err="1">
                <a:solidFill>
                  <a:srgbClr val="C00000"/>
                </a:solidFill>
                <a:latin typeface="+mn-lt"/>
              </a:rPr>
              <a:t>CMg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 = </a:t>
            </a:r>
            <a:r>
              <a:rPr lang="pt-BR" sz="2800" dirty="0" err="1">
                <a:solidFill>
                  <a:srgbClr val="C00000"/>
                </a:solidFill>
                <a:latin typeface="+mn-lt"/>
              </a:rPr>
              <a:t>CTMe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. Como sabemos que a curva de </a:t>
            </a:r>
            <a:r>
              <a:rPr lang="pt-BR" sz="2800" dirty="0" err="1">
                <a:solidFill>
                  <a:srgbClr val="C00000"/>
                </a:solidFill>
                <a:latin typeface="+mn-lt"/>
              </a:rPr>
              <a:t>CMg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 intercepta a curva de </a:t>
            </a:r>
            <a:r>
              <a:rPr lang="pt-BR" sz="2800" dirty="0" err="1">
                <a:solidFill>
                  <a:srgbClr val="C00000"/>
                </a:solidFill>
                <a:latin typeface="+mn-lt"/>
              </a:rPr>
              <a:t>CTMe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 no seu ponto de mínimo, o equilíbrio ocorrerá no ponto de mínimo do </a:t>
            </a:r>
            <a:r>
              <a:rPr lang="pt-BR" sz="2800" dirty="0" err="1">
                <a:solidFill>
                  <a:srgbClr val="C00000"/>
                </a:solidFill>
                <a:latin typeface="+mn-lt"/>
              </a:rPr>
              <a:t>CTMe</a:t>
            </a:r>
            <a:r>
              <a:rPr lang="pt-BR" sz="2800" dirty="0">
                <a:solidFill>
                  <a:srgbClr val="C00000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6017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1718FD3-AFE1-4DE6-A283-8105EBBFFB5C}"/>
              </a:ext>
            </a:extLst>
          </p:cNvPr>
          <p:cNvSpPr/>
          <p:nvPr/>
        </p:nvSpPr>
        <p:spPr bwMode="auto">
          <a:xfrm>
            <a:off x="140676" y="239146"/>
            <a:ext cx="5697416" cy="4895557"/>
          </a:xfrm>
          <a:prstGeom prst="rect">
            <a:avLst/>
          </a:prstGeom>
          <a:solidFill>
            <a:srgbClr val="EAEAEA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10B9FB-56C6-41D8-A2ED-EFF5E6A71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677" y="4403403"/>
            <a:ext cx="268128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44041D3C-201C-4155-A0F4-4EDF7D351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27" y="661665"/>
            <a:ext cx="0" cy="381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EC3AD46-32AC-4B1C-A1C6-592F73B56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27" y="429890"/>
            <a:ext cx="3667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b="1"/>
              <a:t>P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F638BBAA-85A1-418F-89B7-7929CEC5AAAB}"/>
              </a:ext>
            </a:extLst>
          </p:cNvPr>
          <p:cNvSpPr>
            <a:spLocks/>
          </p:cNvSpPr>
          <p:nvPr/>
        </p:nvSpPr>
        <p:spPr bwMode="auto">
          <a:xfrm>
            <a:off x="881964" y="712465"/>
            <a:ext cx="3643313" cy="3276600"/>
          </a:xfrm>
          <a:custGeom>
            <a:avLst/>
            <a:gdLst>
              <a:gd name="T0" fmla="*/ 0 w 2479"/>
              <a:gd name="T1" fmla="*/ 714404 h 2307"/>
              <a:gd name="T2" fmla="*/ 10288 w 2479"/>
              <a:gd name="T3" fmla="*/ 762694 h 2307"/>
              <a:gd name="T4" fmla="*/ 19106 w 2479"/>
              <a:gd name="T5" fmla="*/ 816665 h 2307"/>
              <a:gd name="T6" fmla="*/ 27924 w 2479"/>
              <a:gd name="T7" fmla="*/ 887679 h 2307"/>
              <a:gd name="T8" fmla="*/ 38211 w 2479"/>
              <a:gd name="T9" fmla="*/ 965794 h 2307"/>
              <a:gd name="T10" fmla="*/ 57317 w 2479"/>
              <a:gd name="T11" fmla="*/ 1052432 h 2307"/>
              <a:gd name="T12" fmla="*/ 66135 w 2479"/>
              <a:gd name="T13" fmla="*/ 1154692 h 2307"/>
              <a:gd name="T14" fmla="*/ 85241 w 2479"/>
              <a:gd name="T15" fmla="*/ 1256953 h 2307"/>
              <a:gd name="T16" fmla="*/ 114634 w 2479"/>
              <a:gd name="T17" fmla="*/ 1366315 h 2307"/>
              <a:gd name="T18" fmla="*/ 142558 w 2479"/>
              <a:gd name="T19" fmla="*/ 1492721 h 2307"/>
              <a:gd name="T20" fmla="*/ 180769 w 2479"/>
              <a:gd name="T21" fmla="*/ 1641851 h 2307"/>
              <a:gd name="T22" fmla="*/ 218981 w 2479"/>
              <a:gd name="T23" fmla="*/ 1806604 h 2307"/>
              <a:gd name="T24" fmla="*/ 266010 w 2479"/>
              <a:gd name="T25" fmla="*/ 1971357 h 2307"/>
              <a:gd name="T26" fmla="*/ 304222 w 2479"/>
              <a:gd name="T27" fmla="*/ 2136110 h 2307"/>
              <a:gd name="T28" fmla="*/ 351251 w 2479"/>
              <a:gd name="T29" fmla="*/ 2300863 h 2307"/>
              <a:gd name="T30" fmla="*/ 389463 w 2479"/>
              <a:gd name="T31" fmla="*/ 2442892 h 2307"/>
              <a:gd name="T32" fmla="*/ 436492 w 2479"/>
              <a:gd name="T33" fmla="*/ 2560775 h 2307"/>
              <a:gd name="T34" fmla="*/ 474704 w 2479"/>
              <a:gd name="T35" fmla="*/ 2654514 h 2307"/>
              <a:gd name="T36" fmla="*/ 512915 w 2479"/>
              <a:gd name="T37" fmla="*/ 2732630 h 2307"/>
              <a:gd name="T38" fmla="*/ 549657 w 2479"/>
              <a:gd name="T39" fmla="*/ 2803644 h 2307"/>
              <a:gd name="T40" fmla="*/ 598156 w 2479"/>
              <a:gd name="T41" fmla="*/ 2859035 h 2307"/>
              <a:gd name="T42" fmla="*/ 683397 w 2479"/>
              <a:gd name="T43" fmla="*/ 2961297 h 2307"/>
              <a:gd name="T44" fmla="*/ 787743 w 2479"/>
              <a:gd name="T45" fmla="*/ 3047934 h 2307"/>
              <a:gd name="T46" fmla="*/ 911196 w 2479"/>
              <a:gd name="T47" fmla="*/ 3133151 h 2307"/>
              <a:gd name="T48" fmla="*/ 1043466 w 2479"/>
              <a:gd name="T49" fmla="*/ 3204165 h 2307"/>
              <a:gd name="T50" fmla="*/ 1109601 w 2479"/>
              <a:gd name="T51" fmla="*/ 3235412 h 2307"/>
              <a:gd name="T52" fmla="*/ 1186024 w 2479"/>
              <a:gd name="T53" fmla="*/ 3259557 h 2307"/>
              <a:gd name="T54" fmla="*/ 1260977 w 2479"/>
              <a:gd name="T55" fmla="*/ 3266658 h 2307"/>
              <a:gd name="T56" fmla="*/ 1337400 w 2479"/>
              <a:gd name="T57" fmla="*/ 3275180 h 2307"/>
              <a:gd name="T58" fmla="*/ 1422641 w 2479"/>
              <a:gd name="T59" fmla="*/ 3275180 h 2307"/>
              <a:gd name="T60" fmla="*/ 1507882 w 2479"/>
              <a:gd name="T61" fmla="*/ 3259557 h 2307"/>
              <a:gd name="T62" fmla="*/ 1697469 w 2479"/>
              <a:gd name="T63" fmla="*/ 3219789 h 2307"/>
              <a:gd name="T64" fmla="*/ 1887057 w 2479"/>
              <a:gd name="T65" fmla="*/ 3150195 h 2307"/>
              <a:gd name="T66" fmla="*/ 1972298 w 2479"/>
              <a:gd name="T67" fmla="*/ 3101905 h 2307"/>
              <a:gd name="T68" fmla="*/ 2048720 w 2479"/>
              <a:gd name="T69" fmla="*/ 3047934 h 2307"/>
              <a:gd name="T70" fmla="*/ 2125143 w 2479"/>
              <a:gd name="T71" fmla="*/ 2984021 h 2307"/>
              <a:gd name="T72" fmla="*/ 2191278 w 2479"/>
              <a:gd name="T73" fmla="*/ 2905905 h 2307"/>
              <a:gd name="T74" fmla="*/ 2257414 w 2479"/>
              <a:gd name="T75" fmla="*/ 2819267 h 2307"/>
              <a:gd name="T76" fmla="*/ 2314731 w 2479"/>
              <a:gd name="T77" fmla="*/ 2732630 h 2307"/>
              <a:gd name="T78" fmla="*/ 2427895 w 2479"/>
              <a:gd name="T79" fmla="*/ 2545152 h 2307"/>
              <a:gd name="T80" fmla="*/ 2485212 w 2479"/>
              <a:gd name="T81" fmla="*/ 2449993 h 2307"/>
              <a:gd name="T82" fmla="*/ 2532242 w 2479"/>
              <a:gd name="T83" fmla="*/ 2371877 h 2307"/>
              <a:gd name="T84" fmla="*/ 2617483 w 2479"/>
              <a:gd name="T85" fmla="*/ 2222747 h 2307"/>
              <a:gd name="T86" fmla="*/ 2693906 w 2479"/>
              <a:gd name="T87" fmla="*/ 2082139 h 2307"/>
              <a:gd name="T88" fmla="*/ 2817358 w 2479"/>
              <a:gd name="T89" fmla="*/ 1822227 h 2307"/>
              <a:gd name="T90" fmla="*/ 2845282 w 2479"/>
              <a:gd name="T91" fmla="*/ 1766836 h 2307"/>
              <a:gd name="T92" fmla="*/ 2854100 w 2479"/>
              <a:gd name="T93" fmla="*/ 1728488 h 2307"/>
              <a:gd name="T94" fmla="*/ 2883493 w 2479"/>
              <a:gd name="T95" fmla="*/ 1648952 h 2307"/>
              <a:gd name="T96" fmla="*/ 2902599 w 2479"/>
              <a:gd name="T97" fmla="*/ 1602083 h 2307"/>
              <a:gd name="T98" fmla="*/ 2930522 w 2479"/>
              <a:gd name="T99" fmla="*/ 1546692 h 2307"/>
              <a:gd name="T100" fmla="*/ 2958446 w 2479"/>
              <a:gd name="T101" fmla="*/ 1468576 h 2307"/>
              <a:gd name="T102" fmla="*/ 3006945 w 2479"/>
              <a:gd name="T103" fmla="*/ 1366315 h 2307"/>
              <a:gd name="T104" fmla="*/ 3062793 w 2479"/>
              <a:gd name="T105" fmla="*/ 1241330 h 2307"/>
              <a:gd name="T106" fmla="*/ 3139216 w 2479"/>
              <a:gd name="T107" fmla="*/ 1083678 h 2307"/>
              <a:gd name="T108" fmla="*/ 3224457 w 2479"/>
              <a:gd name="T109" fmla="*/ 911824 h 2307"/>
              <a:gd name="T110" fmla="*/ 3309698 w 2479"/>
              <a:gd name="T111" fmla="*/ 730027 h 2307"/>
              <a:gd name="T112" fmla="*/ 3490467 w 2479"/>
              <a:gd name="T113" fmla="*/ 353651 h 2307"/>
              <a:gd name="T114" fmla="*/ 3575708 w 2479"/>
              <a:gd name="T115" fmla="*/ 173275 h 2307"/>
              <a:gd name="T116" fmla="*/ 3641843 w 2479"/>
              <a:gd name="T117" fmla="*/ 0 h 230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79"/>
              <a:gd name="T178" fmla="*/ 0 h 2307"/>
              <a:gd name="T179" fmla="*/ 2479 w 2479"/>
              <a:gd name="T180" fmla="*/ 2307 h 230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79" h="2307">
                <a:moveTo>
                  <a:pt x="0" y="503"/>
                </a:moveTo>
                <a:lnTo>
                  <a:pt x="7" y="537"/>
                </a:lnTo>
                <a:lnTo>
                  <a:pt x="13" y="575"/>
                </a:lnTo>
                <a:lnTo>
                  <a:pt x="19" y="625"/>
                </a:lnTo>
                <a:lnTo>
                  <a:pt x="26" y="680"/>
                </a:lnTo>
                <a:lnTo>
                  <a:pt x="39" y="741"/>
                </a:lnTo>
                <a:lnTo>
                  <a:pt x="45" y="813"/>
                </a:lnTo>
                <a:lnTo>
                  <a:pt x="58" y="885"/>
                </a:lnTo>
                <a:lnTo>
                  <a:pt x="78" y="962"/>
                </a:lnTo>
                <a:lnTo>
                  <a:pt x="97" y="1051"/>
                </a:lnTo>
                <a:lnTo>
                  <a:pt x="123" y="1156"/>
                </a:lnTo>
                <a:lnTo>
                  <a:pt x="149" y="1272"/>
                </a:lnTo>
                <a:lnTo>
                  <a:pt x="181" y="1388"/>
                </a:lnTo>
                <a:lnTo>
                  <a:pt x="207" y="1504"/>
                </a:lnTo>
                <a:lnTo>
                  <a:pt x="239" y="1620"/>
                </a:lnTo>
                <a:lnTo>
                  <a:pt x="265" y="1720"/>
                </a:lnTo>
                <a:lnTo>
                  <a:pt x="297" y="1803"/>
                </a:lnTo>
                <a:lnTo>
                  <a:pt x="323" y="1869"/>
                </a:lnTo>
                <a:lnTo>
                  <a:pt x="349" y="1924"/>
                </a:lnTo>
                <a:lnTo>
                  <a:pt x="374" y="1974"/>
                </a:lnTo>
                <a:lnTo>
                  <a:pt x="407" y="2013"/>
                </a:lnTo>
                <a:lnTo>
                  <a:pt x="465" y="2085"/>
                </a:lnTo>
                <a:lnTo>
                  <a:pt x="536" y="2146"/>
                </a:lnTo>
                <a:lnTo>
                  <a:pt x="620" y="2206"/>
                </a:lnTo>
                <a:lnTo>
                  <a:pt x="710" y="2256"/>
                </a:lnTo>
                <a:lnTo>
                  <a:pt x="755" y="2278"/>
                </a:lnTo>
                <a:lnTo>
                  <a:pt x="807" y="2295"/>
                </a:lnTo>
                <a:lnTo>
                  <a:pt x="858" y="2300"/>
                </a:lnTo>
                <a:lnTo>
                  <a:pt x="910" y="2306"/>
                </a:lnTo>
                <a:lnTo>
                  <a:pt x="968" y="2306"/>
                </a:lnTo>
                <a:lnTo>
                  <a:pt x="1026" y="2295"/>
                </a:lnTo>
                <a:lnTo>
                  <a:pt x="1155" y="2267"/>
                </a:lnTo>
                <a:lnTo>
                  <a:pt x="1284" y="2218"/>
                </a:lnTo>
                <a:lnTo>
                  <a:pt x="1342" y="2184"/>
                </a:lnTo>
                <a:lnTo>
                  <a:pt x="1394" y="2146"/>
                </a:lnTo>
                <a:lnTo>
                  <a:pt x="1446" y="2101"/>
                </a:lnTo>
                <a:lnTo>
                  <a:pt x="1491" y="2046"/>
                </a:lnTo>
                <a:lnTo>
                  <a:pt x="1536" y="1985"/>
                </a:lnTo>
                <a:lnTo>
                  <a:pt x="1575" y="1924"/>
                </a:lnTo>
                <a:lnTo>
                  <a:pt x="1652" y="1792"/>
                </a:lnTo>
                <a:lnTo>
                  <a:pt x="1691" y="1725"/>
                </a:lnTo>
                <a:lnTo>
                  <a:pt x="1723" y="1670"/>
                </a:lnTo>
                <a:lnTo>
                  <a:pt x="1781" y="1565"/>
                </a:lnTo>
                <a:lnTo>
                  <a:pt x="1833" y="1466"/>
                </a:lnTo>
                <a:lnTo>
                  <a:pt x="1917" y="1283"/>
                </a:lnTo>
                <a:lnTo>
                  <a:pt x="1936" y="1244"/>
                </a:lnTo>
                <a:lnTo>
                  <a:pt x="1942" y="1217"/>
                </a:lnTo>
                <a:lnTo>
                  <a:pt x="1962" y="1161"/>
                </a:lnTo>
                <a:lnTo>
                  <a:pt x="1975" y="1128"/>
                </a:lnTo>
                <a:lnTo>
                  <a:pt x="1994" y="1089"/>
                </a:lnTo>
                <a:lnTo>
                  <a:pt x="2013" y="1034"/>
                </a:lnTo>
                <a:lnTo>
                  <a:pt x="2046" y="962"/>
                </a:lnTo>
                <a:lnTo>
                  <a:pt x="2084" y="874"/>
                </a:lnTo>
                <a:lnTo>
                  <a:pt x="2136" y="763"/>
                </a:lnTo>
                <a:lnTo>
                  <a:pt x="2194" y="642"/>
                </a:lnTo>
                <a:lnTo>
                  <a:pt x="2252" y="514"/>
                </a:lnTo>
                <a:lnTo>
                  <a:pt x="2375" y="249"/>
                </a:lnTo>
                <a:lnTo>
                  <a:pt x="2433" y="122"/>
                </a:lnTo>
                <a:lnTo>
                  <a:pt x="2478" y="0"/>
                </a:lnTo>
              </a:path>
            </a:pathLst>
          </a:custGeom>
          <a:noFill/>
          <a:ln w="57150" cap="rnd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0B5E1081-5B3F-4CCF-B5E9-29FD9E28F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764" y="520378"/>
            <a:ext cx="703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663300"/>
                </a:solidFill>
              </a:rPr>
              <a:t>CMg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975013E-D61E-4398-9E27-22820EEB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2564" y="2120578"/>
            <a:ext cx="8445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99"/>
                </a:solidFill>
              </a:rPr>
              <a:t>CTMe</a:t>
            </a:r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023660C8-F974-4178-85F9-DC4882932D97}"/>
              </a:ext>
            </a:extLst>
          </p:cNvPr>
          <p:cNvSpPr>
            <a:spLocks/>
          </p:cNvSpPr>
          <p:nvPr/>
        </p:nvSpPr>
        <p:spPr bwMode="auto">
          <a:xfrm>
            <a:off x="1821764" y="1453828"/>
            <a:ext cx="2624138" cy="1238250"/>
          </a:xfrm>
          <a:custGeom>
            <a:avLst/>
            <a:gdLst>
              <a:gd name="T0" fmla="*/ 0 w 1786"/>
              <a:gd name="T1" fmla="*/ 0 h 872"/>
              <a:gd name="T2" fmla="*/ 27916 w 1786"/>
              <a:gd name="T3" fmla="*/ 35500 h 872"/>
              <a:gd name="T4" fmla="*/ 66118 w 1786"/>
              <a:gd name="T5" fmla="*/ 75261 h 872"/>
              <a:gd name="T6" fmla="*/ 114604 w 1786"/>
              <a:gd name="T7" fmla="*/ 122121 h 872"/>
              <a:gd name="T8" fmla="*/ 163090 w 1786"/>
              <a:gd name="T9" fmla="*/ 180341 h 872"/>
              <a:gd name="T10" fmla="*/ 267409 w 1786"/>
              <a:gd name="T11" fmla="*/ 302462 h 872"/>
              <a:gd name="T12" fmla="*/ 392298 w 1786"/>
              <a:gd name="T13" fmla="*/ 441624 h 872"/>
              <a:gd name="T14" fmla="*/ 517187 w 1786"/>
              <a:gd name="T15" fmla="*/ 580785 h 872"/>
              <a:gd name="T16" fmla="*/ 640607 w 1786"/>
              <a:gd name="T17" fmla="*/ 714266 h 872"/>
              <a:gd name="T18" fmla="*/ 697909 w 1786"/>
              <a:gd name="T19" fmla="*/ 772486 h 872"/>
              <a:gd name="T20" fmla="*/ 756680 w 1786"/>
              <a:gd name="T21" fmla="*/ 830707 h 872"/>
              <a:gd name="T22" fmla="*/ 813982 w 1786"/>
              <a:gd name="T23" fmla="*/ 876147 h 872"/>
              <a:gd name="T24" fmla="*/ 860999 w 1786"/>
              <a:gd name="T25" fmla="*/ 917327 h 872"/>
              <a:gd name="T26" fmla="*/ 956503 w 1786"/>
              <a:gd name="T27" fmla="*/ 986908 h 872"/>
              <a:gd name="T28" fmla="*/ 1043190 w 1786"/>
              <a:gd name="T29" fmla="*/ 1039448 h 872"/>
              <a:gd name="T30" fmla="*/ 1129878 w 1786"/>
              <a:gd name="T31" fmla="*/ 1079209 h 872"/>
              <a:gd name="T32" fmla="*/ 1215096 w 1786"/>
              <a:gd name="T33" fmla="*/ 1114709 h 872"/>
              <a:gd name="T34" fmla="*/ 1291499 w 1786"/>
              <a:gd name="T35" fmla="*/ 1143109 h 872"/>
              <a:gd name="T36" fmla="*/ 1369371 w 1786"/>
              <a:gd name="T37" fmla="*/ 1161569 h 872"/>
              <a:gd name="T38" fmla="*/ 1522177 w 1786"/>
              <a:gd name="T39" fmla="*/ 1195650 h 872"/>
              <a:gd name="T40" fmla="*/ 1655881 w 1786"/>
              <a:gd name="T41" fmla="*/ 1225470 h 872"/>
              <a:gd name="T42" fmla="*/ 1780770 w 1786"/>
              <a:gd name="T43" fmla="*/ 1236830 h 872"/>
              <a:gd name="T44" fmla="*/ 1895374 w 1786"/>
              <a:gd name="T45" fmla="*/ 1225470 h 872"/>
              <a:gd name="T46" fmla="*/ 1961492 w 1786"/>
              <a:gd name="T47" fmla="*/ 1212690 h 872"/>
              <a:gd name="T48" fmla="*/ 2029079 w 1786"/>
              <a:gd name="T49" fmla="*/ 1195650 h 872"/>
              <a:gd name="T50" fmla="*/ 2105482 w 1786"/>
              <a:gd name="T51" fmla="*/ 1167249 h 872"/>
              <a:gd name="T52" fmla="*/ 2181884 w 1786"/>
              <a:gd name="T53" fmla="*/ 1126069 h 872"/>
              <a:gd name="T54" fmla="*/ 2268572 w 1786"/>
              <a:gd name="T55" fmla="*/ 1079209 h 872"/>
              <a:gd name="T56" fmla="*/ 2344974 w 1786"/>
              <a:gd name="T57" fmla="*/ 1028088 h 872"/>
              <a:gd name="T58" fmla="*/ 2431662 w 1786"/>
              <a:gd name="T59" fmla="*/ 975548 h 872"/>
              <a:gd name="T60" fmla="*/ 2508065 w 1786"/>
              <a:gd name="T61" fmla="*/ 928688 h 872"/>
              <a:gd name="T62" fmla="*/ 2565367 w 1786"/>
              <a:gd name="T63" fmla="*/ 887507 h 872"/>
              <a:gd name="T64" fmla="*/ 2622669 w 1786"/>
              <a:gd name="T65" fmla="*/ 853427 h 87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86"/>
              <a:gd name="T100" fmla="*/ 0 h 872"/>
              <a:gd name="T101" fmla="*/ 1786 w 1786"/>
              <a:gd name="T102" fmla="*/ 872 h 87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86" h="872">
                <a:moveTo>
                  <a:pt x="0" y="0"/>
                </a:moveTo>
                <a:lnTo>
                  <a:pt x="19" y="25"/>
                </a:lnTo>
                <a:lnTo>
                  <a:pt x="45" y="53"/>
                </a:lnTo>
                <a:lnTo>
                  <a:pt x="78" y="86"/>
                </a:lnTo>
                <a:lnTo>
                  <a:pt x="111" y="127"/>
                </a:lnTo>
                <a:lnTo>
                  <a:pt x="182" y="213"/>
                </a:lnTo>
                <a:lnTo>
                  <a:pt x="267" y="311"/>
                </a:lnTo>
                <a:lnTo>
                  <a:pt x="352" y="409"/>
                </a:lnTo>
                <a:lnTo>
                  <a:pt x="436" y="503"/>
                </a:lnTo>
                <a:lnTo>
                  <a:pt x="475" y="544"/>
                </a:lnTo>
                <a:lnTo>
                  <a:pt x="515" y="585"/>
                </a:lnTo>
                <a:lnTo>
                  <a:pt x="554" y="617"/>
                </a:lnTo>
                <a:lnTo>
                  <a:pt x="586" y="646"/>
                </a:lnTo>
                <a:lnTo>
                  <a:pt x="651" y="695"/>
                </a:lnTo>
                <a:lnTo>
                  <a:pt x="710" y="732"/>
                </a:lnTo>
                <a:lnTo>
                  <a:pt x="769" y="760"/>
                </a:lnTo>
                <a:lnTo>
                  <a:pt x="827" y="785"/>
                </a:lnTo>
                <a:lnTo>
                  <a:pt x="879" y="805"/>
                </a:lnTo>
                <a:lnTo>
                  <a:pt x="932" y="818"/>
                </a:lnTo>
                <a:lnTo>
                  <a:pt x="1036" y="842"/>
                </a:lnTo>
                <a:lnTo>
                  <a:pt x="1127" y="863"/>
                </a:lnTo>
                <a:lnTo>
                  <a:pt x="1212" y="871"/>
                </a:lnTo>
                <a:lnTo>
                  <a:pt x="1290" y="863"/>
                </a:lnTo>
                <a:lnTo>
                  <a:pt x="1335" y="854"/>
                </a:lnTo>
                <a:lnTo>
                  <a:pt x="1381" y="842"/>
                </a:lnTo>
                <a:lnTo>
                  <a:pt x="1433" y="822"/>
                </a:lnTo>
                <a:lnTo>
                  <a:pt x="1485" y="793"/>
                </a:lnTo>
                <a:lnTo>
                  <a:pt x="1544" y="760"/>
                </a:lnTo>
                <a:lnTo>
                  <a:pt x="1596" y="724"/>
                </a:lnTo>
                <a:lnTo>
                  <a:pt x="1655" y="687"/>
                </a:lnTo>
                <a:lnTo>
                  <a:pt x="1707" y="654"/>
                </a:lnTo>
                <a:lnTo>
                  <a:pt x="1746" y="625"/>
                </a:lnTo>
                <a:lnTo>
                  <a:pt x="1785" y="601"/>
                </a:lnTo>
              </a:path>
            </a:pathLst>
          </a:custGeom>
          <a:noFill/>
          <a:ln w="5715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D8A5BB12-7BD6-4B60-A8BC-EDC789B7E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9347" y="4462630"/>
            <a:ext cx="4175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Q</a:t>
            </a:r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C4AF7517-E0C3-40DE-A3BA-1AD3EC3BA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683" y="4468490"/>
            <a:ext cx="502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1" name="Group 21">
            <a:extLst>
              <a:ext uri="{FF2B5EF4-FFF2-40B4-BE49-F238E27FC236}">
                <a16:creationId xmlns:a16="http://schemas.microsoft.com/office/drawing/2014/main" id="{6E8DD7D5-5203-4DB3-8938-EDAEEAA93A99}"/>
              </a:ext>
            </a:extLst>
          </p:cNvPr>
          <p:cNvGrpSpPr>
            <a:grpSpLocks/>
          </p:cNvGrpSpPr>
          <p:nvPr/>
        </p:nvGrpSpPr>
        <p:grpSpPr bwMode="auto">
          <a:xfrm>
            <a:off x="108854" y="2487294"/>
            <a:ext cx="5535613" cy="411163"/>
            <a:chOff x="361" y="2450"/>
            <a:chExt cx="3487" cy="259"/>
          </a:xfrm>
        </p:grpSpPr>
        <p:sp>
          <p:nvSpPr>
            <p:cNvPr id="22" name="Oval 22">
              <a:extLst>
                <a:ext uri="{FF2B5EF4-FFF2-40B4-BE49-F238E27FC236}">
                  <a16:creationId xmlns:a16="http://schemas.microsoft.com/office/drawing/2014/main" id="{543E1EA9-F29A-404E-BA55-0E4B64014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96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pt-BR" altLang="en-US"/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32197EE1-A466-41FC-AD5E-DA7F2FE0D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584"/>
              <a:ext cx="2884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7620B8E8-1077-48DA-BAF8-8F9BFB8D8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459"/>
              <a:ext cx="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i="1" dirty="0"/>
                <a:t>P </a:t>
              </a: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782419A3-2A1F-48E2-B6A2-EB99522D3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" y="2450"/>
              <a:ext cx="3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n-US" sz="2000" b="1" dirty="0"/>
                <a:t>200</a:t>
              </a:r>
            </a:p>
          </p:txBody>
        </p:sp>
      </p:grpSp>
      <p:graphicFrame>
        <p:nvGraphicFramePr>
          <p:cNvPr id="31" name="Object 6">
            <a:extLst>
              <a:ext uri="{FF2B5EF4-FFF2-40B4-BE49-F238E27FC236}">
                <a16:creationId xmlns:a16="http://schemas.microsoft.com/office/drawing/2014/main" id="{FD68B9F7-011A-41A2-BAC0-A1F913D164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685799"/>
              </p:ext>
            </p:extLst>
          </p:nvPr>
        </p:nvGraphicFramePr>
        <p:xfrm>
          <a:off x="5917518" y="239146"/>
          <a:ext cx="6164946" cy="301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49280" imgH="1396800" progId="Equation.DSMT4">
                  <p:embed/>
                </p:oleObj>
              </mc:Choice>
              <mc:Fallback>
                <p:oleObj name="Equation" r:id="rId2" imgW="3149280" imgH="139680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64EF9F23-8CC0-4103-BD5F-DAA2491550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7518" y="239146"/>
                        <a:ext cx="6164946" cy="3010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61D12EB-AEC2-4638-90EE-887B04FEF16D}"/>
              </a:ext>
            </a:extLst>
          </p:cNvPr>
          <p:cNvCxnSpPr/>
          <p:nvPr/>
        </p:nvCxnSpPr>
        <p:spPr bwMode="auto">
          <a:xfrm>
            <a:off x="3658775" y="2720214"/>
            <a:ext cx="0" cy="1711325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E5340F30-C1E8-49D9-929D-12E59E8102D5}"/>
              </a:ext>
            </a:extLst>
          </p:cNvPr>
          <p:cNvSpPr txBox="1"/>
          <p:nvPr/>
        </p:nvSpPr>
        <p:spPr>
          <a:xfrm>
            <a:off x="3432517" y="4417257"/>
            <a:ext cx="658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973293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>
            <a:extLst>
              <a:ext uri="{FF2B5EF4-FFF2-40B4-BE49-F238E27FC236}">
                <a16:creationId xmlns:a16="http://schemas.microsoft.com/office/drawing/2014/main" id="{1776C499-4CDA-4C3B-ADF5-BABC4C7B9B05}"/>
              </a:ext>
            </a:extLst>
          </p:cNvPr>
          <p:cNvSpPr/>
          <p:nvPr/>
        </p:nvSpPr>
        <p:spPr bwMode="auto">
          <a:xfrm>
            <a:off x="112543" y="4192168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86AF17-5D8A-4A24-A925-09B20BBB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23" y="-63599"/>
            <a:ext cx="11083778" cy="785813"/>
          </a:xfrm>
        </p:spPr>
        <p:txBody>
          <a:bodyPr/>
          <a:lstStyle/>
          <a:p>
            <a:r>
              <a:rPr lang="pt-BR" dirty="0">
                <a:solidFill>
                  <a:srgbClr val="333333"/>
                </a:solidFill>
                <a:latin typeface="Source Sans Pro" panose="020B0503030403020204" pitchFamily="34" charset="0"/>
              </a:rPr>
              <a:t>21) FGV - Analista (DPE MT)/Economista/2015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A4ABB2-AA34-48D9-9D62-AC2F11093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640126"/>
            <a:ext cx="11760590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os modelos de monopólio e os de duopólio de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Cournot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e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Stackelberg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todos com custos marginais nulos. A relação que estabelece corretamente o lucro (</a:t>
            </a:r>
            <a:r>
              <a:rPr lang="pt-BR" b="0" i="0" dirty="0">
                <a:solidFill>
                  <a:schemeClr val="tx1"/>
                </a:solidFill>
                <a:effectLst/>
                <a:latin typeface="Symbol" panose="05050102010706020507" pitchFamily="18" charset="2"/>
              </a:rPr>
              <a:t>p)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entre esses modelos é: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Obs.       </a:t>
            </a: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C6F078B0-730C-46E9-9060-D2EF2415EA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726898"/>
              </p:ext>
            </p:extLst>
          </p:nvPr>
        </p:nvGraphicFramePr>
        <p:xfrm>
          <a:off x="1550721" y="2316032"/>
          <a:ext cx="620302" cy="63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" imgH="228600" progId="Equation.DSMT4">
                  <p:embed/>
                </p:oleObj>
              </mc:Choice>
              <mc:Fallback>
                <p:oleObj name="Equation" r:id="rId2" imgW="228600" imgH="22860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64EF9F23-8CC0-4103-BD5F-DAA2491550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721" y="2316032"/>
                        <a:ext cx="620302" cy="633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4AA8B7B-E35C-47CC-86BC-F6A5562098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761447"/>
              </p:ext>
            </p:extLst>
          </p:nvPr>
        </p:nvGraphicFramePr>
        <p:xfrm>
          <a:off x="1550721" y="2888674"/>
          <a:ext cx="550962" cy="63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28600" progId="Equation.DSMT4">
                  <p:embed/>
                </p:oleObj>
              </mc:Choice>
              <mc:Fallback>
                <p:oleObj name="Equation" r:id="rId4" imgW="203040" imgH="22860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C6F078B0-730C-46E9-9060-D2EF2415EA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721" y="2888674"/>
                        <a:ext cx="550962" cy="633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FADA37DC-6FFD-4F43-807F-4B59E8DEE0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519994"/>
              </p:ext>
            </p:extLst>
          </p:nvPr>
        </p:nvGraphicFramePr>
        <p:xfrm>
          <a:off x="7402885" y="2327968"/>
          <a:ext cx="517230" cy="633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4AA8B7B-E35C-47CC-86BC-F6A5562098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2885" y="2327968"/>
                        <a:ext cx="517230" cy="633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9F83D014-25C9-4DC4-80E9-7FBD28C71F70}"/>
              </a:ext>
            </a:extLst>
          </p:cNvPr>
          <p:cNvSpPr txBox="1"/>
          <p:nvPr/>
        </p:nvSpPr>
        <p:spPr>
          <a:xfrm>
            <a:off x="2124220" y="3010485"/>
            <a:ext cx="75684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= lucro de uma empresa no modelo de </a:t>
            </a:r>
            <a:r>
              <a:rPr lang="pt-BR" sz="2700" dirty="0" err="1">
                <a:latin typeface="Arial" panose="020B0604020202020204" pitchFamily="34" charset="0"/>
                <a:cs typeface="Arial" panose="020B0604020202020204" pitchFamily="34" charset="0"/>
              </a:rPr>
              <a:t>Cournot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65E42A7-28AD-4499-937B-71C53BEB5E44}"/>
              </a:ext>
            </a:extLst>
          </p:cNvPr>
          <p:cNvSpPr txBox="1"/>
          <p:nvPr/>
        </p:nvSpPr>
        <p:spPr>
          <a:xfrm>
            <a:off x="7945907" y="2431359"/>
            <a:ext cx="42460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= lucro da empresa líder ,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40719E5-2EB0-4227-8151-012221F4DDCF}"/>
              </a:ext>
            </a:extLst>
          </p:cNvPr>
          <p:cNvSpPr txBox="1"/>
          <p:nvPr/>
        </p:nvSpPr>
        <p:spPr>
          <a:xfrm>
            <a:off x="2203938" y="2429016"/>
            <a:ext cx="62319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= lucro da empresa monopolista ,</a:t>
            </a:r>
          </a:p>
        </p:txBody>
      </p:sp>
      <p:graphicFrame>
        <p:nvGraphicFramePr>
          <p:cNvPr id="12" name="Object 6">
            <a:extLst>
              <a:ext uri="{FF2B5EF4-FFF2-40B4-BE49-F238E27FC236}">
                <a16:creationId xmlns:a16="http://schemas.microsoft.com/office/drawing/2014/main" id="{3EDFB565-0289-49D7-85D8-FD4865732B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756529"/>
              </p:ext>
            </p:extLst>
          </p:nvPr>
        </p:nvGraphicFramePr>
        <p:xfrm>
          <a:off x="239003" y="3545056"/>
          <a:ext cx="3066903" cy="3154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91880" imgH="1244520" progId="Equation.DSMT4">
                  <p:embed/>
                </p:oleObj>
              </mc:Choice>
              <mc:Fallback>
                <p:oleObj name="Equation" r:id="rId8" imgW="1091880" imgH="124452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C6F078B0-730C-46E9-9060-D2EF2415EA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03" y="3545056"/>
                        <a:ext cx="3066903" cy="3154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8514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9">
            <a:extLst>
              <a:ext uri="{FF2B5EF4-FFF2-40B4-BE49-F238E27FC236}">
                <a16:creationId xmlns:a16="http://schemas.microsoft.com/office/drawing/2014/main" id="{DE9A47C8-312D-48F6-A2F5-85572F1C4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539" y="128675"/>
            <a:ext cx="8433463" cy="69897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tx1"/>
                </a:solidFill>
              </a:rPr>
              <a:t>Oligopólio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upo 8">
            <a:extLst>
              <a:ext uri="{FF2B5EF4-FFF2-40B4-BE49-F238E27FC236}">
                <a16:creationId xmlns:a16="http://schemas.microsoft.com/office/drawing/2014/main" id="{371E3158-8E80-457D-921D-286B224B1F57}"/>
              </a:ext>
            </a:extLst>
          </p:cNvPr>
          <p:cNvGrpSpPr/>
          <p:nvPr/>
        </p:nvGrpSpPr>
        <p:grpSpPr>
          <a:xfrm>
            <a:off x="1719422" y="791525"/>
            <a:ext cx="8310633" cy="3863931"/>
            <a:chOff x="260161" y="1427725"/>
            <a:chExt cx="8310633" cy="3863931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19E590B1-96EE-4321-9A13-EDF1FC41E18F}"/>
                </a:ext>
              </a:extLst>
            </p:cNvPr>
            <p:cNvSpPr/>
            <p:nvPr/>
          </p:nvSpPr>
          <p:spPr>
            <a:xfrm>
              <a:off x="260161" y="1427725"/>
              <a:ext cx="8310633" cy="3863931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0DF1E1A9-9EC7-4D86-A992-19D93AA050C8}"/>
                </a:ext>
              </a:extLst>
            </p:cNvPr>
            <p:cNvSpPr txBox="1"/>
            <p:nvPr/>
          </p:nvSpPr>
          <p:spPr>
            <a:xfrm>
              <a:off x="4503760" y="1564205"/>
              <a:ext cx="3889616" cy="7386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Solução Competitiva </a:t>
              </a:r>
            </a:p>
            <a:p>
              <a:pPr algn="ctr"/>
              <a:r>
                <a:rPr lang="pt-BR" sz="2000" dirty="0"/>
                <a:t>(Não Existe interdependência)</a:t>
              </a:r>
              <a:endParaRPr lang="en-US" sz="2000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B6209850-DA22-42C8-A550-B4B28679E015}"/>
                </a:ext>
              </a:extLst>
            </p:cNvPr>
            <p:cNvSpPr txBox="1"/>
            <p:nvPr/>
          </p:nvSpPr>
          <p:spPr>
            <a:xfrm>
              <a:off x="4503759" y="2527117"/>
              <a:ext cx="3936525" cy="7386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Solução de </a:t>
              </a:r>
              <a:r>
                <a:rPr lang="pt-BR" sz="2200" b="1" dirty="0" err="1"/>
                <a:t>Cournot</a:t>
              </a:r>
              <a:r>
                <a:rPr lang="pt-BR" sz="2200" b="1" dirty="0"/>
                <a:t> </a:t>
              </a:r>
            </a:p>
            <a:p>
              <a:pPr algn="ctr"/>
              <a:r>
                <a:rPr lang="pt-BR" sz="2000" dirty="0"/>
                <a:t>(Decisões de Produção Simultâneas)</a:t>
              </a:r>
              <a:endParaRPr lang="en-US" sz="2000" dirty="0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9A370A4D-6FC9-4840-8B87-7C4F0CF14996}"/>
                </a:ext>
              </a:extLst>
            </p:cNvPr>
            <p:cNvSpPr txBox="1"/>
            <p:nvPr/>
          </p:nvSpPr>
          <p:spPr>
            <a:xfrm>
              <a:off x="4503761" y="3484734"/>
              <a:ext cx="3889615" cy="7386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Cartel </a:t>
              </a:r>
            </a:p>
            <a:p>
              <a:pPr algn="ctr"/>
              <a:r>
                <a:rPr lang="pt-BR" sz="2000" dirty="0"/>
                <a:t>(Maximização de Lucro Conjunto)</a:t>
              </a:r>
              <a:endParaRPr lang="en-US" sz="2000" dirty="0"/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91A26AA8-DD90-418B-B67D-EFD0C06849DB}"/>
                </a:ext>
              </a:extLst>
            </p:cNvPr>
            <p:cNvSpPr txBox="1"/>
            <p:nvPr/>
          </p:nvSpPr>
          <p:spPr>
            <a:xfrm>
              <a:off x="4531055" y="4428711"/>
              <a:ext cx="3862321" cy="7386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Solução de </a:t>
              </a:r>
              <a:r>
                <a:rPr lang="pt-BR" sz="2200" b="1" dirty="0" err="1"/>
                <a:t>Stackelberg</a:t>
              </a:r>
              <a:endParaRPr lang="pt-BR" sz="2200" b="1" dirty="0"/>
            </a:p>
            <a:p>
              <a:pPr algn="ctr"/>
              <a:r>
                <a:rPr lang="pt-BR" sz="2000" dirty="0"/>
                <a:t>(A vantagem de ser o Primeiro)</a:t>
              </a:r>
              <a:endParaRPr lang="en-US" sz="2000" dirty="0"/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45AAD98A-4CDA-43CD-AFAC-7CED608510CC}"/>
                </a:ext>
              </a:extLst>
            </p:cNvPr>
            <p:cNvSpPr txBox="1"/>
            <p:nvPr/>
          </p:nvSpPr>
          <p:spPr>
            <a:xfrm>
              <a:off x="398049" y="2985850"/>
              <a:ext cx="3464269" cy="7694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Modelos de Concorrência via Quantidade</a:t>
              </a:r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18E733CC-DCB0-4EE0-B396-5F85FC8BC825}"/>
                </a:ext>
              </a:extLst>
            </p:cNvPr>
            <p:cNvCxnSpPr/>
            <p:nvPr/>
          </p:nvCxnSpPr>
          <p:spPr>
            <a:xfrm>
              <a:off x="4189864" y="1910686"/>
              <a:ext cx="0" cy="29206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70E1B43F-63F7-46DA-827F-A2036B1B7F15}"/>
                </a:ext>
              </a:extLst>
            </p:cNvPr>
            <p:cNvCxnSpPr/>
            <p:nvPr/>
          </p:nvCxnSpPr>
          <p:spPr>
            <a:xfrm>
              <a:off x="3862318" y="3418176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C6AACB0C-107C-439C-8B38-879500C55C45}"/>
                </a:ext>
              </a:extLst>
            </p:cNvPr>
            <p:cNvCxnSpPr/>
            <p:nvPr/>
          </p:nvCxnSpPr>
          <p:spPr>
            <a:xfrm>
              <a:off x="4192140" y="4839818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DAC08946-DC12-44AC-B689-E9402A953DF9}"/>
                </a:ext>
              </a:extLst>
            </p:cNvPr>
            <p:cNvCxnSpPr/>
            <p:nvPr/>
          </p:nvCxnSpPr>
          <p:spPr>
            <a:xfrm>
              <a:off x="4194412" y="3859448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DDDD431B-330A-4673-99AE-1C2F2FB4D986}"/>
                </a:ext>
              </a:extLst>
            </p:cNvPr>
            <p:cNvCxnSpPr/>
            <p:nvPr/>
          </p:nvCxnSpPr>
          <p:spPr>
            <a:xfrm>
              <a:off x="4183036" y="2892730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6E6F8C3-96DB-4241-A44B-451B7D5B4C73}"/>
                </a:ext>
              </a:extLst>
            </p:cNvPr>
            <p:cNvCxnSpPr/>
            <p:nvPr/>
          </p:nvCxnSpPr>
          <p:spPr>
            <a:xfrm>
              <a:off x="4196684" y="1910090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34AAD5CD-F352-4022-BB01-FBDC113DF4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494401"/>
              </p:ext>
            </p:extLst>
          </p:nvPr>
        </p:nvGraphicFramePr>
        <p:xfrm>
          <a:off x="164051" y="4737100"/>
          <a:ext cx="11903076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482400" progId="Equation.DSMT4">
                  <p:embed/>
                </p:oleObj>
              </mc:Choice>
              <mc:Fallback>
                <p:oleObj name="Equation" r:id="rId2" imgW="4012920" imgH="482400" progId="Equation.DSMT4">
                  <p:embed/>
                  <p:pic>
                    <p:nvPicPr>
                      <p:cNvPr id="22" name="Objeto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4051" y="4737100"/>
                        <a:ext cx="11903076" cy="124618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816665"/>
      </p:ext>
    </p:extLst>
  </p:cSld>
  <p:clrMapOvr>
    <a:masterClrMapping/>
  </p:clrMapOvr>
  <p:transition spd="med"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">
            <a:extLst>
              <a:ext uri="{FF2B5EF4-FFF2-40B4-BE49-F238E27FC236}">
                <a16:creationId xmlns:a16="http://schemas.microsoft.com/office/drawing/2014/main" id="{7FC045A4-4756-4EDF-A049-80188DB8CE39}"/>
              </a:ext>
            </a:extLst>
          </p:cNvPr>
          <p:cNvGrpSpPr/>
          <p:nvPr/>
        </p:nvGrpSpPr>
        <p:grpSpPr>
          <a:xfrm>
            <a:off x="1627231" y="977310"/>
            <a:ext cx="8884693" cy="3104520"/>
            <a:chOff x="150122" y="1477453"/>
            <a:chExt cx="8884693" cy="3104520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9561998A-A672-422C-B2A4-AA52CC2B0975}"/>
                </a:ext>
              </a:extLst>
            </p:cNvPr>
            <p:cNvSpPr/>
            <p:nvPr/>
          </p:nvSpPr>
          <p:spPr>
            <a:xfrm>
              <a:off x="150122" y="1477453"/>
              <a:ext cx="8884693" cy="3104520"/>
            </a:xfrm>
            <a:prstGeom prst="rect">
              <a:avLst/>
            </a:prstGeom>
            <a:solidFill>
              <a:srgbClr val="EAEAEA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0305191B-03D0-4036-83BA-BC461F62B07B}"/>
                </a:ext>
              </a:extLst>
            </p:cNvPr>
            <p:cNvSpPr txBox="1"/>
            <p:nvPr/>
          </p:nvSpPr>
          <p:spPr>
            <a:xfrm>
              <a:off x="4080677" y="1700683"/>
              <a:ext cx="4831308" cy="7694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Modelo de Bertrand (</a:t>
              </a:r>
              <a:r>
                <a:rPr lang="pt-BR" sz="2200" b="1" dirty="0" err="1"/>
                <a:t>Lte</a:t>
              </a:r>
              <a:r>
                <a:rPr lang="pt-BR" sz="2200" b="1" dirty="0"/>
                <a:t> = 0) </a:t>
              </a:r>
            </a:p>
            <a:p>
              <a:pPr algn="ctr"/>
              <a:r>
                <a:rPr lang="pt-BR" sz="2200" dirty="0"/>
                <a:t>(Produtos Homogêneos)</a:t>
              </a:r>
              <a:endParaRPr lang="en-US" sz="2200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F5B140BF-A932-423A-B000-997269C3BC9B}"/>
                </a:ext>
              </a:extLst>
            </p:cNvPr>
            <p:cNvSpPr txBox="1"/>
            <p:nvPr/>
          </p:nvSpPr>
          <p:spPr>
            <a:xfrm>
              <a:off x="4080676" y="2663595"/>
              <a:ext cx="4831309" cy="7694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Modelo com Produtos Diferenciados</a:t>
              </a:r>
            </a:p>
            <a:p>
              <a:pPr algn="ctr"/>
              <a:r>
                <a:rPr lang="pt-BR" sz="2200" dirty="0"/>
                <a:t>(Decisões de Produção Simultâneas)</a:t>
              </a:r>
              <a:endParaRPr lang="en-US" sz="2200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A196645C-BFAA-4A3D-8000-AE20A74EAA4C}"/>
                </a:ext>
              </a:extLst>
            </p:cNvPr>
            <p:cNvSpPr txBox="1"/>
            <p:nvPr/>
          </p:nvSpPr>
          <p:spPr>
            <a:xfrm>
              <a:off x="4080678" y="3621212"/>
              <a:ext cx="4831307" cy="7694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Cartel (Coalisão)</a:t>
              </a:r>
            </a:p>
            <a:p>
              <a:pPr algn="ctr"/>
              <a:r>
                <a:rPr lang="pt-BR" sz="2200" dirty="0"/>
                <a:t>(Maximização de Lucro Conjunto)</a:t>
              </a:r>
              <a:endParaRPr lang="en-US" sz="2200" dirty="0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4E0F3196-1F1C-4789-A1E1-5847ECEA0A83}"/>
                </a:ext>
              </a:extLst>
            </p:cNvPr>
            <p:cNvSpPr txBox="1"/>
            <p:nvPr/>
          </p:nvSpPr>
          <p:spPr>
            <a:xfrm>
              <a:off x="313895" y="2590063"/>
              <a:ext cx="3125339" cy="7694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/>
                <a:t>Modelos de Concorrência via Preço</a:t>
              </a:r>
            </a:p>
          </p:txBody>
        </p: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14D25845-92B0-4439-9A3E-1965E9F9D4A2}"/>
                </a:ext>
              </a:extLst>
            </p:cNvPr>
            <p:cNvCxnSpPr/>
            <p:nvPr/>
          </p:nvCxnSpPr>
          <p:spPr>
            <a:xfrm>
              <a:off x="3766781" y="2047164"/>
              <a:ext cx="0" cy="19506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1B34795B-ECB8-468C-8C0B-9B82E5C0A5D2}"/>
                </a:ext>
              </a:extLst>
            </p:cNvPr>
            <p:cNvCxnSpPr/>
            <p:nvPr/>
          </p:nvCxnSpPr>
          <p:spPr>
            <a:xfrm>
              <a:off x="3439235" y="3022389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BF799213-89D9-479F-AEAB-B432004F60CE}"/>
                </a:ext>
              </a:extLst>
            </p:cNvPr>
            <p:cNvCxnSpPr/>
            <p:nvPr/>
          </p:nvCxnSpPr>
          <p:spPr>
            <a:xfrm>
              <a:off x="3771329" y="3995926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CB863C37-8799-4C85-9730-DF6024475A6F}"/>
                </a:ext>
              </a:extLst>
            </p:cNvPr>
            <p:cNvCxnSpPr/>
            <p:nvPr/>
          </p:nvCxnSpPr>
          <p:spPr>
            <a:xfrm>
              <a:off x="3759953" y="3015559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0341470B-2DBE-4A96-BDCF-98E33CB8E35C}"/>
                </a:ext>
              </a:extLst>
            </p:cNvPr>
            <p:cNvCxnSpPr/>
            <p:nvPr/>
          </p:nvCxnSpPr>
          <p:spPr>
            <a:xfrm>
              <a:off x="3773601" y="2046568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spaço Reservado para Conteúdo 9">
            <a:extLst>
              <a:ext uri="{FF2B5EF4-FFF2-40B4-BE49-F238E27FC236}">
                <a16:creationId xmlns:a16="http://schemas.microsoft.com/office/drawing/2014/main" id="{FEBDBE08-1666-43C2-96E0-A9BFF22BD713}"/>
              </a:ext>
            </a:extLst>
          </p:cNvPr>
          <p:cNvSpPr txBox="1">
            <a:spLocks/>
          </p:cNvSpPr>
          <p:nvPr/>
        </p:nvSpPr>
        <p:spPr>
          <a:xfrm>
            <a:off x="1627231" y="4305059"/>
            <a:ext cx="8884693" cy="1459123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500" b="1" dirty="0"/>
          </a:p>
          <a:p>
            <a:r>
              <a:rPr lang="pt-BR" b="1" dirty="0"/>
              <a:t>Modelo da Curva de Demanda Quebrada</a:t>
            </a:r>
          </a:p>
          <a:p>
            <a:pPr lvl="1"/>
            <a:r>
              <a:rPr lang="pt-BR" b="1" dirty="0"/>
              <a:t>Estabilidade dos Preços dos Oligopólios</a:t>
            </a:r>
          </a:p>
          <a:p>
            <a:pPr lvl="1"/>
            <a:endParaRPr lang="pt-BR" sz="1000" b="1" dirty="0"/>
          </a:p>
          <a:p>
            <a:r>
              <a:rPr lang="pt-BR" b="1" dirty="0"/>
              <a:t>Modelo de Liderança-Preço</a:t>
            </a:r>
          </a:p>
          <a:p>
            <a:pPr lvl="1"/>
            <a:endParaRPr lang="en-US" b="1" dirty="0"/>
          </a:p>
        </p:txBody>
      </p:sp>
      <p:sp>
        <p:nvSpPr>
          <p:cNvPr id="19" name="Espaço Reservado para Conteúdo 9">
            <a:extLst>
              <a:ext uri="{FF2B5EF4-FFF2-40B4-BE49-F238E27FC236}">
                <a16:creationId xmlns:a16="http://schemas.microsoft.com/office/drawing/2014/main" id="{BEC3ED1C-F9DD-4AEC-8144-26A6E598C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539" y="128675"/>
            <a:ext cx="8433463" cy="698976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tx1"/>
                </a:solidFill>
              </a:rPr>
              <a:t>Oligopólio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24006"/>
      </p:ext>
    </p:extLst>
  </p:cSld>
  <p:clrMapOvr>
    <a:masterClrMapping/>
  </p:clrMapOvr>
  <p:transition spd="med"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F6ABD-4F1E-40B5-B65F-2339D88DD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4" y="-105800"/>
            <a:ext cx="12323298" cy="785813"/>
          </a:xfrm>
        </p:spPr>
        <p:txBody>
          <a:bodyPr/>
          <a:lstStyle/>
          <a:p>
            <a:r>
              <a:rPr lang="pt-BR" sz="32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22) 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FGV – Anal. da Defensoria Pública (DPE RO)/Anal. em Eco./2015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DCC512-5675-454D-8D21-9D9719C1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2" y="682334"/>
            <a:ext cx="1189185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Suponha que em uma cidade existam muitas padarias. No entanto, em um bairro específico chamado “Vizinhança” existe apenas uma. Muitos moradores do bairro compram nessa padaria pela comodidade. Mas o preço elevado do pão francês faz com que alguns moradores prefiram ir a padarias localizadas mais distantes. Assim, o fato de a padaria no bairro “Vizinhança” ter algum grau de poder na fixação do preço do pão francês, nesse contexto mostra que a estrutura de mercado é de: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E6C11F1-E1D9-4664-AA3E-7C12295BFC65}"/>
              </a:ext>
            </a:extLst>
          </p:cNvPr>
          <p:cNvSpPr txBox="1"/>
          <p:nvPr/>
        </p:nvSpPr>
        <p:spPr>
          <a:xfrm>
            <a:off x="262600" y="4965898"/>
            <a:ext cx="11807482" cy="129266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C00000"/>
                </a:solidFill>
                <a:latin typeface="+mn-lt"/>
              </a:rPr>
              <a:t>Note que existe uma diferenciação no serviço, a comodidade. Isso permite algum grau de poder de fixação de preço para a padaria da vizinhança.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C00000"/>
                </a:solidFill>
                <a:latin typeface="+mn-lt"/>
              </a:rPr>
              <a:t>Portanto, temos um modelo que se assemelha à concorrência monopólica.</a:t>
            </a:r>
          </a:p>
        </p:txBody>
      </p:sp>
    </p:spTree>
    <p:extLst>
      <p:ext uri="{BB962C8B-B14F-4D97-AF65-F5344CB8AC3E}">
        <p14:creationId xmlns:p14="http://schemas.microsoft.com/office/powerpoint/2010/main" val="37531266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EBA094E8-DC5D-49E2-A0DC-93A51DFC796E}"/>
              </a:ext>
            </a:extLst>
          </p:cNvPr>
          <p:cNvSpPr/>
          <p:nvPr/>
        </p:nvSpPr>
        <p:spPr bwMode="auto">
          <a:xfrm>
            <a:off x="28139" y="2222692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1B3A8A0-E4B9-4F08-8B43-4F3F649E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2" y="246235"/>
            <a:ext cx="11891859" cy="4883150"/>
          </a:xfrm>
        </p:spPr>
        <p:txBody>
          <a:bodyPr/>
          <a:lstStyle/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natural no bairro “Vizinhança” e oligopólio na cidade;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de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Cournot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no bairro “Vizinhança” e competição perfeita na cidade;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competição monopolística por causa da localização diferenciada em relação às demais padarias da cidade;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por fixar um preço mais elevado do que a média praticada pelas demais padarias da cidade;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oligopólio de Bertrand, por liderar o preço do pão na cidade.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0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DEF0558-13FC-4454-A6A8-104A8F4777D2}"/>
              </a:ext>
            </a:extLst>
          </p:cNvPr>
          <p:cNvSpPr/>
          <p:nvPr/>
        </p:nvSpPr>
        <p:spPr bwMode="auto">
          <a:xfrm>
            <a:off x="880089" y="4490113"/>
            <a:ext cx="8418656" cy="1615827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AC6B297-05E9-4A55-9C98-61FDEB3A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93" y="-63597"/>
            <a:ext cx="8229600" cy="785813"/>
          </a:xfrm>
        </p:spPr>
        <p:txBody>
          <a:bodyPr/>
          <a:lstStyle/>
          <a:p>
            <a:pPr algn="ctr"/>
            <a:r>
              <a:rPr lang="pt-BR" sz="3400" dirty="0">
                <a:solidFill>
                  <a:schemeClr val="tx1"/>
                </a:solidFill>
              </a:rPr>
              <a:t>Função de Produção </a:t>
            </a:r>
            <a:r>
              <a:rPr lang="pt-BR" sz="3400" dirty="0" err="1">
                <a:solidFill>
                  <a:schemeClr val="tx1"/>
                </a:solidFill>
              </a:rPr>
              <a:t>Cobb</a:t>
            </a:r>
            <a:r>
              <a:rPr lang="pt-BR" sz="3400" dirty="0">
                <a:solidFill>
                  <a:schemeClr val="tx1"/>
                </a:solidFill>
              </a:rPr>
              <a:t>-Douglas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E0BF05F0-548F-47C4-8D61-37186F59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730058"/>
            <a:ext cx="11380739" cy="1033297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chemeClr val="tx1"/>
                </a:solidFill>
              </a:rPr>
              <a:t>Rendimentos de Escala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chemeClr val="tx1"/>
                </a:solidFill>
              </a:rPr>
              <a:t>Multiplique os fatores de produção rivais por uma constante arbitrária e observe o resultado.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6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chemeClr val="tx1"/>
                </a:solidFill>
              </a:rPr>
              <a:t>Logo: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chemeClr val="tx1"/>
                </a:solidFill>
              </a:rPr>
              <a:t>Se (</a:t>
            </a:r>
            <a:r>
              <a:rPr lang="pt-BR" sz="2500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pt-BR" sz="2500" dirty="0">
                <a:solidFill>
                  <a:schemeClr val="tx1"/>
                </a:solidFill>
              </a:rPr>
              <a:t> + </a:t>
            </a:r>
            <a:r>
              <a:rPr lang="pt-BR" sz="2500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pt-BR" sz="2500" dirty="0">
                <a:solidFill>
                  <a:schemeClr val="tx1"/>
                </a:solidFill>
              </a:rPr>
              <a:t>) = 1 </a:t>
            </a:r>
            <a:r>
              <a:rPr lang="pt-BR" sz="2500" dirty="0">
                <a:solidFill>
                  <a:schemeClr val="tx1"/>
                </a:solidFill>
                <a:sym typeface="Symbol" panose="05050102010706020507" pitchFamily="18" charset="2"/>
              </a:rPr>
              <a:t> Rendimentos Constantes de Escala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chemeClr val="tx1"/>
                </a:solidFill>
              </a:rPr>
              <a:t>Se (</a:t>
            </a:r>
            <a:r>
              <a:rPr lang="pt-BR" sz="2500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pt-BR" sz="2500" dirty="0">
                <a:solidFill>
                  <a:schemeClr val="tx1"/>
                </a:solidFill>
              </a:rPr>
              <a:t> + </a:t>
            </a:r>
            <a:r>
              <a:rPr lang="pt-BR" sz="2500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pt-BR" sz="2500" dirty="0">
                <a:solidFill>
                  <a:schemeClr val="tx1"/>
                </a:solidFill>
              </a:rPr>
              <a:t>) &gt; 1 </a:t>
            </a:r>
            <a:r>
              <a:rPr lang="pt-BR" sz="2500" dirty="0">
                <a:solidFill>
                  <a:schemeClr val="tx1"/>
                </a:solidFill>
                <a:sym typeface="Symbol" panose="05050102010706020507" pitchFamily="18" charset="2"/>
              </a:rPr>
              <a:t> Rendimentos Crescentes de Escala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500" dirty="0">
                <a:solidFill>
                  <a:schemeClr val="tx1"/>
                </a:solidFill>
              </a:rPr>
              <a:t>Se (</a:t>
            </a:r>
            <a:r>
              <a:rPr lang="pt-BR" sz="2500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pt-BR" sz="2500" dirty="0">
                <a:solidFill>
                  <a:schemeClr val="tx1"/>
                </a:solidFill>
              </a:rPr>
              <a:t> + </a:t>
            </a:r>
            <a:r>
              <a:rPr lang="pt-BR" sz="2500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pt-BR" sz="2500" dirty="0">
                <a:solidFill>
                  <a:schemeClr val="tx1"/>
                </a:solidFill>
              </a:rPr>
              <a:t>) &lt; 1 </a:t>
            </a:r>
            <a:r>
              <a:rPr lang="pt-BR" sz="2500" dirty="0">
                <a:solidFill>
                  <a:schemeClr val="tx1"/>
                </a:solidFill>
                <a:sym typeface="Symbol" panose="05050102010706020507" pitchFamily="18" charset="2"/>
              </a:rPr>
              <a:t> Rendimentos Decrescentes de Escala</a:t>
            </a:r>
            <a:endParaRPr lang="pt-BR" sz="25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500" dirty="0">
              <a:solidFill>
                <a:schemeClr val="tx1"/>
              </a:solidFill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5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8A90DA09-0B63-4C9F-AADC-0DDEFED62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198377"/>
              </p:ext>
            </p:extLst>
          </p:nvPr>
        </p:nvGraphicFramePr>
        <p:xfrm>
          <a:off x="880089" y="852181"/>
          <a:ext cx="2228871" cy="69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228600" progId="Equation.DSMT4">
                  <p:embed/>
                </p:oleObj>
              </mc:Choice>
              <mc:Fallback>
                <p:oleObj name="Equation" r:id="rId2" imgW="736560" imgH="2286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0089" y="852181"/>
                        <a:ext cx="2228871" cy="69171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E8C3E512-88B6-4E1C-B8B5-47CE6B8DA8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274036"/>
              </p:ext>
            </p:extLst>
          </p:nvPr>
        </p:nvGraphicFramePr>
        <p:xfrm>
          <a:off x="1264780" y="3146466"/>
          <a:ext cx="8726959" cy="854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291960" progId="Equation.DSMT4">
                  <p:embed/>
                </p:oleObj>
              </mc:Choice>
              <mc:Fallback>
                <p:oleObj name="Equation" r:id="rId4" imgW="2984400" imgH="29196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4780" y="3146466"/>
                        <a:ext cx="8726959" cy="85412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3895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A462F-07A0-4715-BC9F-32B02473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-91733"/>
            <a:ext cx="11887199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23) FGV - Técnico Superior Especializado (DPE RJ)/Eco/2019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9941F1-6296-4A4F-9027-0F9C5CCCC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710466"/>
            <a:ext cx="11708977" cy="4883150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Quanto ao mercado de concorrência imperfeita, analise as afirmativas a seguir.</a:t>
            </a:r>
          </a:p>
          <a:p>
            <a:pPr algn="just">
              <a:spcBef>
                <a:spcPts val="12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No duopólio de Bertrand com duas firmas com custos marginais constantes e iguais recupera-se o mesmo preço de equilíbrio do mercado de concorrência perfeita.</a:t>
            </a:r>
          </a:p>
          <a:p>
            <a:pPr algn="just">
              <a:spcBef>
                <a:spcPts val="12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Em um equilíbrio de longo prazo de concorrência monopolística, não haverá ineficiência dado que o preço é igual ao custo médio.</a:t>
            </a:r>
          </a:p>
          <a:p>
            <a:pPr algn="just">
              <a:spcBef>
                <a:spcPts val="12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Um monopolista que determina o preço pela regra de mark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-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up sempre opera em uma faixa de preço em que a demanda é preço elástica.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BF102A1-8FB4-4217-9643-1DB739E4F4F7}"/>
              </a:ext>
            </a:extLst>
          </p:cNvPr>
          <p:cNvSpPr txBox="1"/>
          <p:nvPr/>
        </p:nvSpPr>
        <p:spPr>
          <a:xfrm>
            <a:off x="-18759" y="1871003"/>
            <a:ext cx="356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B3747D-3E0B-49B3-B221-D4673E56F53E}"/>
              </a:ext>
            </a:extLst>
          </p:cNvPr>
          <p:cNvSpPr txBox="1"/>
          <p:nvPr/>
        </p:nvSpPr>
        <p:spPr>
          <a:xfrm>
            <a:off x="-7037" y="5076093"/>
            <a:ext cx="356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1FEA68-73CF-4F17-B94C-C5A2FBC8729B}"/>
              </a:ext>
            </a:extLst>
          </p:cNvPr>
          <p:cNvSpPr txBox="1"/>
          <p:nvPr/>
        </p:nvSpPr>
        <p:spPr>
          <a:xfrm>
            <a:off x="-23451" y="3470029"/>
            <a:ext cx="356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9592047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EB229F0E-6F10-48F5-8358-EA6EF7BFF789}"/>
              </a:ext>
            </a:extLst>
          </p:cNvPr>
          <p:cNvSpPr/>
          <p:nvPr/>
        </p:nvSpPr>
        <p:spPr bwMode="auto">
          <a:xfrm>
            <a:off x="126610" y="284166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0E22A9F-507D-4932-9A1B-F1447C538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3" y="288433"/>
            <a:ext cx="11708977" cy="4883150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Está correto somente o que se afirma em:</a:t>
            </a: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II;</a:t>
            </a: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e II;</a:t>
            </a: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e III;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1200"/>
              </a:spcBef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e III.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998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4A10E54-DE56-4A97-8B4D-E1AEA0B5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050" y="-35463"/>
            <a:ext cx="7250278" cy="785813"/>
          </a:xfrm>
        </p:spPr>
        <p:txBody>
          <a:bodyPr/>
          <a:lstStyle/>
          <a:p>
            <a:pPr algn="r"/>
            <a:r>
              <a:rPr lang="pt-BR" sz="3800" dirty="0">
                <a:solidFill>
                  <a:schemeClr val="tx1"/>
                </a:solidFill>
              </a:rPr>
              <a:t>Concorrência via Preços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A28146C-5C16-42B8-BAAC-DF5017F74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22" y="823007"/>
            <a:ext cx="11722587" cy="4883150"/>
          </a:xfrm>
        </p:spPr>
        <p:txBody>
          <a:bodyPr/>
          <a:lstStyle/>
          <a:p>
            <a:pPr algn="just">
              <a:buClrTx/>
            </a:pPr>
            <a:r>
              <a:rPr lang="pt-BR" b="1" dirty="0">
                <a:solidFill>
                  <a:schemeClr val="tx1"/>
                </a:solidFill>
              </a:rPr>
              <a:t>O Modelo de Bertrand </a:t>
            </a:r>
            <a:r>
              <a:rPr lang="pt-BR" sz="2600" b="1" dirty="0">
                <a:solidFill>
                  <a:schemeClr val="tx1"/>
                </a:solidFill>
              </a:rPr>
              <a:t>(Produtos Homogêneos)</a:t>
            </a:r>
          </a:p>
          <a:p>
            <a:pPr algn="just">
              <a:buClrTx/>
            </a:pPr>
            <a:r>
              <a:rPr lang="pt-BR" b="1" dirty="0">
                <a:solidFill>
                  <a:schemeClr val="tx1"/>
                </a:solidFill>
              </a:rPr>
              <a:t>Hipóteses</a:t>
            </a:r>
          </a:p>
          <a:p>
            <a:pPr lvl="1" algn="just">
              <a:buClrTx/>
            </a:pPr>
            <a:r>
              <a:rPr lang="pt-BR" dirty="0">
                <a:solidFill>
                  <a:schemeClr val="tx1"/>
                </a:solidFill>
              </a:rPr>
              <a:t>Produtos homogêneos</a:t>
            </a:r>
          </a:p>
          <a:p>
            <a:pPr lvl="1" algn="just">
              <a:buClrTx/>
            </a:pPr>
            <a:r>
              <a:rPr lang="pt-BR" dirty="0">
                <a:solidFill>
                  <a:schemeClr val="tx1"/>
                </a:solidFill>
              </a:rPr>
              <a:t>Decisões simultâneas de fixação de preços</a:t>
            </a:r>
          </a:p>
          <a:p>
            <a:pPr algn="just">
              <a:buClrTx/>
            </a:pPr>
            <a:r>
              <a:rPr lang="pt-BR" dirty="0">
                <a:solidFill>
                  <a:schemeClr val="tx1"/>
                </a:solidFill>
              </a:rPr>
              <a:t>Qual preço cada firma escolherá ?</a:t>
            </a:r>
          </a:p>
          <a:p>
            <a:pPr lvl="1" algn="just">
              <a:buClrTx/>
            </a:pPr>
            <a:r>
              <a:rPr lang="pt-BR" dirty="0">
                <a:solidFill>
                  <a:schemeClr val="tx1"/>
                </a:solidFill>
              </a:rPr>
              <a:t>Como a mercadoria é homogênea, os consumidores irão adquiri-la somente da firma com o menor preço. Logo, a firma que cobrar o menor preço abastecerá todo o mercado.</a:t>
            </a:r>
          </a:p>
          <a:p>
            <a:pPr lvl="1" algn="just">
              <a:buClrTx/>
            </a:pPr>
            <a:r>
              <a:rPr lang="pt-BR" dirty="0">
                <a:solidFill>
                  <a:schemeClr val="tx1"/>
                </a:solidFill>
              </a:rPr>
              <a:t>Logo, o equilíbrio de Nash nesse caso corresponde ao da situação competitiva, com P = </a:t>
            </a:r>
            <a:r>
              <a:rPr lang="pt-BR" dirty="0" err="1">
                <a:solidFill>
                  <a:schemeClr val="tx1"/>
                </a:solidFill>
              </a:rPr>
              <a:t>CMg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algn="just">
              <a:buClrTx/>
            </a:pPr>
            <a:endParaRPr lang="pt-BR" dirty="0">
              <a:solidFill>
                <a:schemeClr val="tx1"/>
              </a:solidFill>
            </a:endParaRPr>
          </a:p>
          <a:p>
            <a:pPr algn="just">
              <a:buClr>
                <a:srgbClr val="1C4E35"/>
              </a:buClr>
            </a:pPr>
            <a:endParaRPr lang="pt-BR" dirty="0">
              <a:solidFill>
                <a:schemeClr val="tx1"/>
              </a:solidFill>
            </a:endParaRPr>
          </a:p>
          <a:p>
            <a:pPr algn="just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09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1">
            <a:extLst>
              <a:ext uri="{FF2B5EF4-FFF2-40B4-BE49-F238E27FC236}">
                <a16:creationId xmlns:a16="http://schemas.microsoft.com/office/drawing/2014/main" id="{3B7B1362-16AA-4E7D-8BB7-0C7C3722B5BC}"/>
              </a:ext>
            </a:extLst>
          </p:cNvPr>
          <p:cNvGrpSpPr>
            <a:grpSpLocks/>
          </p:cNvGrpSpPr>
          <p:nvPr/>
        </p:nvGrpSpPr>
        <p:grpSpPr bwMode="auto">
          <a:xfrm>
            <a:off x="6582942" y="2970122"/>
            <a:ext cx="1311275" cy="1673226"/>
            <a:chOff x="3571" y="1592"/>
            <a:chExt cx="826" cy="1054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077D0249-DED7-40FC-8C54-0A944D7946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44" y="2286"/>
              <a:ext cx="384" cy="336"/>
            </a:xfrm>
            <a:prstGeom prst="triangle">
              <a:avLst>
                <a:gd name="adj" fmla="val 49991"/>
              </a:avLst>
            </a:prstGeom>
            <a:solidFill>
              <a:srgbClr val="FFFF0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Rectangle 37">
              <a:extLst>
                <a:ext uri="{FF2B5EF4-FFF2-40B4-BE49-F238E27FC236}">
                  <a16:creationId xmlns:a16="http://schemas.microsoft.com/office/drawing/2014/main" id="{65F697F3-E8E9-494F-A701-47089C92C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1" y="1592"/>
              <a:ext cx="826" cy="2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/>
                <a:t>Peso morto</a:t>
              </a:r>
            </a:p>
          </p:txBody>
        </p:sp>
        <p:sp>
          <p:nvSpPr>
            <p:cNvPr id="7" name="Line 38">
              <a:extLst>
                <a:ext uri="{FF2B5EF4-FFF2-40B4-BE49-F238E27FC236}">
                  <a16:creationId xmlns:a16="http://schemas.microsoft.com/office/drawing/2014/main" id="{47798ABE-4497-4395-A1BE-A37A263364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3" y="1815"/>
              <a:ext cx="63" cy="6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" name="Group 45">
            <a:extLst>
              <a:ext uri="{FF2B5EF4-FFF2-40B4-BE49-F238E27FC236}">
                <a16:creationId xmlns:a16="http://schemas.microsoft.com/office/drawing/2014/main" id="{7C956A91-04F3-4D2B-8061-F0EC0F75509A}"/>
              </a:ext>
            </a:extLst>
          </p:cNvPr>
          <p:cNvGrpSpPr>
            <a:grpSpLocks/>
          </p:cNvGrpSpPr>
          <p:nvPr/>
        </p:nvGrpSpPr>
        <p:grpSpPr bwMode="auto">
          <a:xfrm>
            <a:off x="1419842" y="2924083"/>
            <a:ext cx="4008438" cy="1989137"/>
            <a:chOff x="482" y="1563"/>
            <a:chExt cx="2525" cy="1253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360E94E8-42AF-48A2-BBE8-89A5A47AD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" y="1855"/>
              <a:ext cx="2256" cy="54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7" y="31"/>
                </a:cxn>
                <a:cxn ang="0">
                  <a:pos x="39" y="47"/>
                </a:cxn>
                <a:cxn ang="0">
                  <a:pos x="92" y="91"/>
                </a:cxn>
                <a:cxn ang="0">
                  <a:pos x="153" y="142"/>
                </a:cxn>
                <a:cxn ang="0">
                  <a:pos x="219" y="202"/>
                </a:cxn>
                <a:cxn ang="0">
                  <a:pos x="289" y="261"/>
                </a:cxn>
                <a:cxn ang="0">
                  <a:pos x="363" y="316"/>
                </a:cxn>
                <a:cxn ang="0">
                  <a:pos x="433" y="364"/>
                </a:cxn>
                <a:cxn ang="0">
                  <a:pos x="495" y="404"/>
                </a:cxn>
                <a:cxn ang="0">
                  <a:pos x="551" y="435"/>
                </a:cxn>
                <a:cxn ang="0">
                  <a:pos x="608" y="459"/>
                </a:cxn>
                <a:cxn ang="0">
                  <a:pos x="661" y="479"/>
                </a:cxn>
                <a:cxn ang="0">
                  <a:pos x="714" y="495"/>
                </a:cxn>
                <a:cxn ang="0">
                  <a:pos x="823" y="518"/>
                </a:cxn>
                <a:cxn ang="0">
                  <a:pos x="932" y="534"/>
                </a:cxn>
                <a:cxn ang="0">
                  <a:pos x="1046" y="542"/>
                </a:cxn>
                <a:cxn ang="0">
                  <a:pos x="1165" y="542"/>
                </a:cxn>
                <a:cxn ang="0">
                  <a:pos x="1278" y="534"/>
                </a:cxn>
                <a:cxn ang="0">
                  <a:pos x="1392" y="518"/>
                </a:cxn>
                <a:cxn ang="0">
                  <a:pos x="1497" y="499"/>
                </a:cxn>
                <a:cxn ang="0">
                  <a:pos x="1602" y="479"/>
                </a:cxn>
                <a:cxn ang="0">
                  <a:pos x="1655" y="463"/>
                </a:cxn>
                <a:cxn ang="0">
                  <a:pos x="1708" y="443"/>
                </a:cxn>
                <a:cxn ang="0">
                  <a:pos x="1760" y="419"/>
                </a:cxn>
                <a:cxn ang="0">
                  <a:pos x="1813" y="388"/>
                </a:cxn>
                <a:cxn ang="0">
                  <a:pos x="1870" y="348"/>
                </a:cxn>
                <a:cxn ang="0">
                  <a:pos x="1931" y="301"/>
                </a:cxn>
                <a:cxn ang="0">
                  <a:pos x="1992" y="249"/>
                </a:cxn>
                <a:cxn ang="0">
                  <a:pos x="2054" y="190"/>
                </a:cxn>
                <a:cxn ang="0">
                  <a:pos x="2115" y="134"/>
                </a:cxn>
                <a:cxn ang="0">
                  <a:pos x="2167" y="83"/>
                </a:cxn>
                <a:cxn ang="0">
                  <a:pos x="2216" y="35"/>
                </a:cxn>
                <a:cxn ang="0">
                  <a:pos x="2255" y="0"/>
                </a:cxn>
              </a:cxnLst>
              <a:rect l="0" t="0" r="r" b="b"/>
              <a:pathLst>
                <a:path w="2256" h="543">
                  <a:moveTo>
                    <a:pt x="0" y="15"/>
                  </a:moveTo>
                  <a:lnTo>
                    <a:pt x="17" y="31"/>
                  </a:lnTo>
                  <a:lnTo>
                    <a:pt x="39" y="47"/>
                  </a:lnTo>
                  <a:lnTo>
                    <a:pt x="92" y="91"/>
                  </a:lnTo>
                  <a:lnTo>
                    <a:pt x="153" y="142"/>
                  </a:lnTo>
                  <a:lnTo>
                    <a:pt x="219" y="202"/>
                  </a:lnTo>
                  <a:lnTo>
                    <a:pt x="289" y="261"/>
                  </a:lnTo>
                  <a:lnTo>
                    <a:pt x="363" y="316"/>
                  </a:lnTo>
                  <a:lnTo>
                    <a:pt x="433" y="364"/>
                  </a:lnTo>
                  <a:lnTo>
                    <a:pt x="495" y="404"/>
                  </a:lnTo>
                  <a:lnTo>
                    <a:pt x="551" y="435"/>
                  </a:lnTo>
                  <a:lnTo>
                    <a:pt x="608" y="459"/>
                  </a:lnTo>
                  <a:lnTo>
                    <a:pt x="661" y="479"/>
                  </a:lnTo>
                  <a:lnTo>
                    <a:pt x="714" y="495"/>
                  </a:lnTo>
                  <a:lnTo>
                    <a:pt x="823" y="518"/>
                  </a:lnTo>
                  <a:lnTo>
                    <a:pt x="932" y="534"/>
                  </a:lnTo>
                  <a:lnTo>
                    <a:pt x="1046" y="542"/>
                  </a:lnTo>
                  <a:lnTo>
                    <a:pt x="1165" y="542"/>
                  </a:lnTo>
                  <a:lnTo>
                    <a:pt x="1278" y="534"/>
                  </a:lnTo>
                  <a:lnTo>
                    <a:pt x="1392" y="518"/>
                  </a:lnTo>
                  <a:lnTo>
                    <a:pt x="1497" y="499"/>
                  </a:lnTo>
                  <a:lnTo>
                    <a:pt x="1602" y="479"/>
                  </a:lnTo>
                  <a:lnTo>
                    <a:pt x="1655" y="463"/>
                  </a:lnTo>
                  <a:lnTo>
                    <a:pt x="1708" y="443"/>
                  </a:lnTo>
                  <a:lnTo>
                    <a:pt x="1760" y="419"/>
                  </a:lnTo>
                  <a:lnTo>
                    <a:pt x="1813" y="388"/>
                  </a:lnTo>
                  <a:lnTo>
                    <a:pt x="1870" y="348"/>
                  </a:lnTo>
                  <a:lnTo>
                    <a:pt x="1931" y="301"/>
                  </a:lnTo>
                  <a:lnTo>
                    <a:pt x="1992" y="249"/>
                  </a:lnTo>
                  <a:lnTo>
                    <a:pt x="2054" y="190"/>
                  </a:lnTo>
                  <a:lnTo>
                    <a:pt x="2115" y="134"/>
                  </a:lnTo>
                  <a:lnTo>
                    <a:pt x="2167" y="83"/>
                  </a:lnTo>
                  <a:lnTo>
                    <a:pt x="2216" y="35"/>
                  </a:lnTo>
                  <a:lnTo>
                    <a:pt x="2255" y="0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C253BD53-9923-4735-B4FD-98452156D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" y="1805"/>
              <a:ext cx="1684" cy="1011"/>
            </a:xfrm>
            <a:custGeom>
              <a:avLst/>
              <a:gdLst/>
              <a:ahLst/>
              <a:cxnLst>
                <a:cxn ang="0">
                  <a:pos x="0" y="1010"/>
                </a:cxn>
                <a:cxn ang="0">
                  <a:pos x="27" y="996"/>
                </a:cxn>
                <a:cxn ang="0">
                  <a:pos x="58" y="982"/>
                </a:cxn>
                <a:cxn ang="0">
                  <a:pos x="93" y="964"/>
                </a:cxn>
                <a:cxn ang="0">
                  <a:pos x="135" y="941"/>
                </a:cxn>
                <a:cxn ang="0">
                  <a:pos x="227" y="895"/>
                </a:cxn>
                <a:cxn ang="0">
                  <a:pos x="327" y="849"/>
                </a:cxn>
                <a:cxn ang="0">
                  <a:pos x="434" y="793"/>
                </a:cxn>
                <a:cxn ang="0">
                  <a:pos x="542" y="743"/>
                </a:cxn>
                <a:cxn ang="0">
                  <a:pos x="642" y="687"/>
                </a:cxn>
                <a:cxn ang="0">
                  <a:pos x="734" y="641"/>
                </a:cxn>
                <a:cxn ang="0">
                  <a:pos x="907" y="554"/>
                </a:cxn>
                <a:cxn ang="0">
                  <a:pos x="1072" y="471"/>
                </a:cxn>
                <a:cxn ang="0">
                  <a:pos x="1153" y="429"/>
                </a:cxn>
                <a:cxn ang="0">
                  <a:pos x="1230" y="388"/>
                </a:cxn>
                <a:cxn ang="0">
                  <a:pos x="1299" y="346"/>
                </a:cxn>
                <a:cxn ang="0">
                  <a:pos x="1360" y="305"/>
                </a:cxn>
                <a:cxn ang="0">
                  <a:pos x="1418" y="263"/>
                </a:cxn>
                <a:cxn ang="0">
                  <a:pos x="1468" y="222"/>
                </a:cxn>
                <a:cxn ang="0">
                  <a:pos x="1514" y="180"/>
                </a:cxn>
                <a:cxn ang="0">
                  <a:pos x="1556" y="139"/>
                </a:cxn>
                <a:cxn ang="0">
                  <a:pos x="1591" y="97"/>
                </a:cxn>
                <a:cxn ang="0">
                  <a:pos x="1625" y="60"/>
                </a:cxn>
                <a:cxn ang="0">
                  <a:pos x="1656" y="28"/>
                </a:cxn>
                <a:cxn ang="0">
                  <a:pos x="1683" y="0"/>
                </a:cxn>
              </a:cxnLst>
              <a:rect l="0" t="0" r="r" b="b"/>
              <a:pathLst>
                <a:path w="1684" h="1011">
                  <a:moveTo>
                    <a:pt x="0" y="1010"/>
                  </a:moveTo>
                  <a:lnTo>
                    <a:pt x="27" y="996"/>
                  </a:lnTo>
                  <a:lnTo>
                    <a:pt x="58" y="982"/>
                  </a:lnTo>
                  <a:lnTo>
                    <a:pt x="93" y="964"/>
                  </a:lnTo>
                  <a:lnTo>
                    <a:pt x="135" y="941"/>
                  </a:lnTo>
                  <a:lnTo>
                    <a:pt x="227" y="895"/>
                  </a:lnTo>
                  <a:lnTo>
                    <a:pt x="327" y="849"/>
                  </a:lnTo>
                  <a:lnTo>
                    <a:pt x="434" y="793"/>
                  </a:lnTo>
                  <a:lnTo>
                    <a:pt x="542" y="743"/>
                  </a:lnTo>
                  <a:lnTo>
                    <a:pt x="642" y="687"/>
                  </a:lnTo>
                  <a:lnTo>
                    <a:pt x="734" y="641"/>
                  </a:lnTo>
                  <a:lnTo>
                    <a:pt x="907" y="554"/>
                  </a:lnTo>
                  <a:lnTo>
                    <a:pt x="1072" y="471"/>
                  </a:lnTo>
                  <a:lnTo>
                    <a:pt x="1153" y="429"/>
                  </a:lnTo>
                  <a:lnTo>
                    <a:pt x="1230" y="388"/>
                  </a:lnTo>
                  <a:lnTo>
                    <a:pt x="1299" y="346"/>
                  </a:lnTo>
                  <a:lnTo>
                    <a:pt x="1360" y="305"/>
                  </a:lnTo>
                  <a:lnTo>
                    <a:pt x="1418" y="263"/>
                  </a:lnTo>
                  <a:lnTo>
                    <a:pt x="1468" y="222"/>
                  </a:lnTo>
                  <a:lnTo>
                    <a:pt x="1514" y="180"/>
                  </a:lnTo>
                  <a:lnTo>
                    <a:pt x="1556" y="139"/>
                  </a:lnTo>
                  <a:lnTo>
                    <a:pt x="1591" y="97"/>
                  </a:lnTo>
                  <a:lnTo>
                    <a:pt x="1625" y="60"/>
                  </a:lnTo>
                  <a:lnTo>
                    <a:pt x="1656" y="28"/>
                  </a:lnTo>
                  <a:lnTo>
                    <a:pt x="1683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Rectangle 15">
              <a:extLst>
                <a:ext uri="{FF2B5EF4-FFF2-40B4-BE49-F238E27FC236}">
                  <a16:creationId xmlns:a16="http://schemas.microsoft.com/office/drawing/2014/main" id="{7528B14F-C763-493B-AA1E-F45154EFC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" y="1563"/>
              <a:ext cx="4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CMg</a:t>
              </a:r>
            </a:p>
          </p:txBody>
        </p:sp>
        <p:sp>
          <p:nvSpPr>
            <p:cNvPr id="12" name="Rectangle 26">
              <a:extLst>
                <a:ext uri="{FF2B5EF4-FFF2-40B4-BE49-F238E27FC236}">
                  <a16:creationId xmlns:a16="http://schemas.microsoft.com/office/drawing/2014/main" id="{11408602-F2F1-494B-917D-3B76E5A7D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" y="1563"/>
              <a:ext cx="4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CMe</a:t>
              </a:r>
            </a:p>
          </p:txBody>
        </p:sp>
      </p:grpSp>
      <p:sp>
        <p:nvSpPr>
          <p:cNvPr id="13" name="Line 6">
            <a:extLst>
              <a:ext uri="{FF2B5EF4-FFF2-40B4-BE49-F238E27FC236}">
                <a16:creationId xmlns:a16="http://schemas.microsoft.com/office/drawing/2014/main" id="{4631C3FE-EFE1-4E40-A91F-581A63C586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1905" y="2409733"/>
            <a:ext cx="0" cy="39354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7">
            <a:extLst>
              <a:ext uri="{FF2B5EF4-FFF2-40B4-BE49-F238E27FC236}">
                <a16:creationId xmlns:a16="http://schemas.microsoft.com/office/drawing/2014/main" id="{B9EDD3A8-5174-4CF9-8819-B07AFD155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8417" y="2409733"/>
            <a:ext cx="0" cy="39354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CB0F0977-69B3-40C6-AAAB-1A88C1AEE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5242" y="6357845"/>
            <a:ext cx="39354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3A0D115E-A942-41B5-AE0F-92EF72007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42" y="2314483"/>
            <a:ext cx="5095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$/Q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AF91B851-E9A3-4CE3-AE25-7A4BED40C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404" y="6353083"/>
            <a:ext cx="1298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Quantidade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21C730AD-36ED-4C28-87FE-B7537401E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254" y="2314483"/>
            <a:ext cx="5095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$/Q</a:t>
            </a:r>
          </a:p>
        </p:txBody>
      </p:sp>
      <p:sp>
        <p:nvSpPr>
          <p:cNvPr id="19" name="Line 12">
            <a:extLst>
              <a:ext uri="{FF2B5EF4-FFF2-40B4-BE49-F238E27FC236}">
                <a16:creationId xmlns:a16="http://schemas.microsoft.com/office/drawing/2014/main" id="{0EBF978E-99A0-44AD-8453-CEEBBCE61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8730" y="6357845"/>
            <a:ext cx="39354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0" name="Group 44">
            <a:extLst>
              <a:ext uri="{FF2B5EF4-FFF2-40B4-BE49-F238E27FC236}">
                <a16:creationId xmlns:a16="http://schemas.microsoft.com/office/drawing/2014/main" id="{1B0CE33F-F802-498C-8811-40D9D1031F43}"/>
              </a:ext>
            </a:extLst>
          </p:cNvPr>
          <p:cNvGrpSpPr>
            <a:grpSpLocks/>
          </p:cNvGrpSpPr>
          <p:nvPr/>
        </p:nvGrpSpPr>
        <p:grpSpPr bwMode="auto">
          <a:xfrm>
            <a:off x="1443655" y="4295683"/>
            <a:ext cx="3813175" cy="363537"/>
            <a:chOff x="497" y="2427"/>
            <a:chExt cx="2402" cy="229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FBC11FA-D7AD-44E7-B7C7-F6B860BB5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5" y="2427"/>
              <a:ext cx="6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D = RMg</a:t>
              </a:r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B26D55B9-B69B-4694-8E94-A0BB957708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7" y="2430"/>
              <a:ext cx="2175" cy="0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3" name="Group 46">
            <a:extLst>
              <a:ext uri="{FF2B5EF4-FFF2-40B4-BE49-F238E27FC236}">
                <a16:creationId xmlns:a16="http://schemas.microsoft.com/office/drawing/2014/main" id="{1DB70A37-AF17-4B77-AC70-FE9624A25E11}"/>
              </a:ext>
            </a:extLst>
          </p:cNvPr>
          <p:cNvGrpSpPr>
            <a:grpSpLocks/>
          </p:cNvGrpSpPr>
          <p:nvPr/>
        </p:nvGrpSpPr>
        <p:grpSpPr bwMode="auto">
          <a:xfrm>
            <a:off x="949942" y="4143283"/>
            <a:ext cx="2454275" cy="2573337"/>
            <a:chOff x="186" y="2331"/>
            <a:chExt cx="1546" cy="1621"/>
          </a:xfrm>
        </p:grpSpPr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FFED554B-F0F8-45A0-9280-01CF62C60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375"/>
              <a:ext cx="0" cy="13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Oval 19">
              <a:extLst>
                <a:ext uri="{FF2B5EF4-FFF2-40B4-BE49-F238E27FC236}">
                  <a16:creationId xmlns:a16="http://schemas.microsoft.com/office/drawing/2014/main" id="{614C1418-3B93-4A35-9864-AC1578A99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8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943824C6-FE7E-42C3-B262-21C002B63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" y="3723"/>
              <a:ext cx="295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Q</a:t>
              </a:r>
              <a:r>
                <a:rPr lang="en-US" sz="1800" b="1" baseline="-25000"/>
                <a:t>C</a:t>
              </a: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5364CCE4-5527-4DA9-B1CA-2A0981CD8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" y="2331"/>
              <a:ext cx="27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P</a:t>
              </a:r>
              <a:r>
                <a:rPr lang="en-US" sz="1800" b="1" baseline="-25000"/>
                <a:t>C</a:t>
              </a:r>
            </a:p>
          </p:txBody>
        </p:sp>
      </p:grpSp>
      <p:grpSp>
        <p:nvGrpSpPr>
          <p:cNvPr id="28" name="Group 48">
            <a:extLst>
              <a:ext uri="{FF2B5EF4-FFF2-40B4-BE49-F238E27FC236}">
                <a16:creationId xmlns:a16="http://schemas.microsoft.com/office/drawing/2014/main" id="{494D112F-1D99-4DC0-BB03-76D95AC24AED}"/>
              </a:ext>
            </a:extLst>
          </p:cNvPr>
          <p:cNvGrpSpPr>
            <a:grpSpLocks/>
          </p:cNvGrpSpPr>
          <p:nvPr/>
        </p:nvGrpSpPr>
        <p:grpSpPr bwMode="auto">
          <a:xfrm>
            <a:off x="5943179" y="2924083"/>
            <a:ext cx="3935413" cy="1989137"/>
            <a:chOff x="3168" y="1563"/>
            <a:chExt cx="2479" cy="1253"/>
          </a:xfrm>
        </p:grpSpPr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5C533C5-2ECA-404C-A02C-E8900F68D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1853"/>
              <a:ext cx="2258" cy="54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8" y="32"/>
                </a:cxn>
                <a:cxn ang="0">
                  <a:pos x="44" y="48"/>
                </a:cxn>
                <a:cxn ang="0">
                  <a:pos x="104" y="95"/>
                </a:cxn>
                <a:cxn ang="0">
                  <a:pos x="174" y="150"/>
                </a:cxn>
                <a:cxn ang="0">
                  <a:pos x="252" y="210"/>
                </a:cxn>
                <a:cxn ang="0">
                  <a:pos x="330" y="269"/>
                </a:cxn>
                <a:cxn ang="0">
                  <a:pos x="408" y="328"/>
                </a:cxn>
                <a:cxn ang="0">
                  <a:pos x="486" y="376"/>
                </a:cxn>
                <a:cxn ang="0">
                  <a:pos x="547" y="416"/>
                </a:cxn>
                <a:cxn ang="0">
                  <a:pos x="599" y="443"/>
                </a:cxn>
                <a:cxn ang="0">
                  <a:pos x="651" y="467"/>
                </a:cxn>
                <a:cxn ang="0">
                  <a:pos x="703" y="487"/>
                </a:cxn>
                <a:cxn ang="0">
                  <a:pos x="747" y="503"/>
                </a:cxn>
                <a:cxn ang="0">
                  <a:pos x="833" y="522"/>
                </a:cxn>
                <a:cxn ang="0">
                  <a:pos x="938" y="534"/>
                </a:cxn>
                <a:cxn ang="0">
                  <a:pos x="1050" y="542"/>
                </a:cxn>
                <a:cxn ang="0">
                  <a:pos x="1163" y="542"/>
                </a:cxn>
                <a:cxn ang="0">
                  <a:pos x="1285" y="534"/>
                </a:cxn>
                <a:cxn ang="0">
                  <a:pos x="1398" y="518"/>
                </a:cxn>
                <a:cxn ang="0">
                  <a:pos x="1502" y="499"/>
                </a:cxn>
                <a:cxn ang="0">
                  <a:pos x="1606" y="479"/>
                </a:cxn>
                <a:cxn ang="0">
                  <a:pos x="1658" y="463"/>
                </a:cxn>
                <a:cxn ang="0">
                  <a:pos x="1710" y="443"/>
                </a:cxn>
                <a:cxn ang="0">
                  <a:pos x="1762" y="419"/>
                </a:cxn>
                <a:cxn ang="0">
                  <a:pos x="1814" y="392"/>
                </a:cxn>
                <a:cxn ang="0">
                  <a:pos x="1875" y="352"/>
                </a:cxn>
                <a:cxn ang="0">
                  <a:pos x="1936" y="305"/>
                </a:cxn>
                <a:cxn ang="0">
                  <a:pos x="1997" y="253"/>
                </a:cxn>
                <a:cxn ang="0">
                  <a:pos x="2057" y="194"/>
                </a:cxn>
                <a:cxn ang="0">
                  <a:pos x="2118" y="139"/>
                </a:cxn>
                <a:cxn ang="0">
                  <a:pos x="2170" y="83"/>
                </a:cxn>
                <a:cxn ang="0">
                  <a:pos x="2214" y="36"/>
                </a:cxn>
                <a:cxn ang="0">
                  <a:pos x="2257" y="0"/>
                </a:cxn>
              </a:cxnLst>
              <a:rect l="0" t="0" r="r" b="b"/>
              <a:pathLst>
                <a:path w="2258" h="543">
                  <a:moveTo>
                    <a:pt x="0" y="16"/>
                  </a:moveTo>
                  <a:lnTo>
                    <a:pt x="18" y="32"/>
                  </a:lnTo>
                  <a:lnTo>
                    <a:pt x="44" y="48"/>
                  </a:lnTo>
                  <a:lnTo>
                    <a:pt x="104" y="95"/>
                  </a:lnTo>
                  <a:lnTo>
                    <a:pt x="174" y="150"/>
                  </a:lnTo>
                  <a:lnTo>
                    <a:pt x="252" y="210"/>
                  </a:lnTo>
                  <a:lnTo>
                    <a:pt x="330" y="269"/>
                  </a:lnTo>
                  <a:lnTo>
                    <a:pt x="408" y="328"/>
                  </a:lnTo>
                  <a:lnTo>
                    <a:pt x="486" y="376"/>
                  </a:lnTo>
                  <a:lnTo>
                    <a:pt x="547" y="416"/>
                  </a:lnTo>
                  <a:lnTo>
                    <a:pt x="599" y="443"/>
                  </a:lnTo>
                  <a:lnTo>
                    <a:pt x="651" y="467"/>
                  </a:lnTo>
                  <a:lnTo>
                    <a:pt x="703" y="487"/>
                  </a:lnTo>
                  <a:lnTo>
                    <a:pt x="747" y="503"/>
                  </a:lnTo>
                  <a:lnTo>
                    <a:pt x="833" y="522"/>
                  </a:lnTo>
                  <a:lnTo>
                    <a:pt x="938" y="534"/>
                  </a:lnTo>
                  <a:lnTo>
                    <a:pt x="1050" y="542"/>
                  </a:lnTo>
                  <a:lnTo>
                    <a:pt x="1163" y="542"/>
                  </a:lnTo>
                  <a:lnTo>
                    <a:pt x="1285" y="534"/>
                  </a:lnTo>
                  <a:lnTo>
                    <a:pt x="1398" y="518"/>
                  </a:lnTo>
                  <a:lnTo>
                    <a:pt x="1502" y="499"/>
                  </a:lnTo>
                  <a:lnTo>
                    <a:pt x="1606" y="479"/>
                  </a:lnTo>
                  <a:lnTo>
                    <a:pt x="1658" y="463"/>
                  </a:lnTo>
                  <a:lnTo>
                    <a:pt x="1710" y="443"/>
                  </a:lnTo>
                  <a:lnTo>
                    <a:pt x="1762" y="419"/>
                  </a:lnTo>
                  <a:lnTo>
                    <a:pt x="1814" y="392"/>
                  </a:lnTo>
                  <a:lnTo>
                    <a:pt x="1875" y="352"/>
                  </a:lnTo>
                  <a:lnTo>
                    <a:pt x="1936" y="305"/>
                  </a:lnTo>
                  <a:lnTo>
                    <a:pt x="1997" y="253"/>
                  </a:lnTo>
                  <a:lnTo>
                    <a:pt x="2057" y="194"/>
                  </a:lnTo>
                  <a:lnTo>
                    <a:pt x="2118" y="139"/>
                  </a:lnTo>
                  <a:lnTo>
                    <a:pt x="2170" y="83"/>
                  </a:lnTo>
                  <a:lnTo>
                    <a:pt x="2214" y="36"/>
                  </a:lnTo>
                  <a:lnTo>
                    <a:pt x="2257" y="0"/>
                  </a:lnTo>
                </a:path>
              </a:pathLst>
            </a:custGeom>
            <a:noFill/>
            <a:ln w="50800" cap="rnd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144A7FB-D074-4C2E-8CAF-AE27DA98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2" y="1805"/>
              <a:ext cx="1678" cy="1011"/>
            </a:xfrm>
            <a:custGeom>
              <a:avLst/>
              <a:gdLst/>
              <a:ahLst/>
              <a:cxnLst>
                <a:cxn ang="0">
                  <a:pos x="0" y="1010"/>
                </a:cxn>
                <a:cxn ang="0">
                  <a:pos x="57" y="982"/>
                </a:cxn>
                <a:cxn ang="0">
                  <a:pos x="130" y="941"/>
                </a:cxn>
                <a:cxn ang="0">
                  <a:pos x="228" y="895"/>
                </a:cxn>
                <a:cxn ang="0">
                  <a:pos x="325" y="849"/>
                </a:cxn>
                <a:cxn ang="0">
                  <a:pos x="537" y="743"/>
                </a:cxn>
                <a:cxn ang="0">
                  <a:pos x="643" y="687"/>
                </a:cxn>
                <a:cxn ang="0">
                  <a:pos x="732" y="641"/>
                </a:cxn>
                <a:cxn ang="0">
                  <a:pos x="903" y="554"/>
                </a:cxn>
                <a:cxn ang="0">
                  <a:pos x="1066" y="471"/>
                </a:cxn>
                <a:cxn ang="0">
                  <a:pos x="1221" y="388"/>
                </a:cxn>
                <a:cxn ang="0">
                  <a:pos x="1286" y="346"/>
                </a:cxn>
                <a:cxn ang="0">
                  <a:pos x="1351" y="305"/>
                </a:cxn>
                <a:cxn ang="0">
                  <a:pos x="1465" y="222"/>
                </a:cxn>
                <a:cxn ang="0">
                  <a:pos x="1555" y="139"/>
                </a:cxn>
                <a:cxn ang="0">
                  <a:pos x="1620" y="60"/>
                </a:cxn>
                <a:cxn ang="0">
                  <a:pos x="1653" y="28"/>
                </a:cxn>
                <a:cxn ang="0">
                  <a:pos x="1677" y="0"/>
                </a:cxn>
              </a:cxnLst>
              <a:rect l="0" t="0" r="r" b="b"/>
              <a:pathLst>
                <a:path w="1678" h="1011">
                  <a:moveTo>
                    <a:pt x="0" y="1010"/>
                  </a:moveTo>
                  <a:lnTo>
                    <a:pt x="57" y="982"/>
                  </a:lnTo>
                  <a:lnTo>
                    <a:pt x="130" y="941"/>
                  </a:lnTo>
                  <a:lnTo>
                    <a:pt x="228" y="895"/>
                  </a:lnTo>
                  <a:lnTo>
                    <a:pt x="325" y="849"/>
                  </a:lnTo>
                  <a:lnTo>
                    <a:pt x="537" y="743"/>
                  </a:lnTo>
                  <a:lnTo>
                    <a:pt x="643" y="687"/>
                  </a:lnTo>
                  <a:lnTo>
                    <a:pt x="732" y="641"/>
                  </a:lnTo>
                  <a:lnTo>
                    <a:pt x="903" y="554"/>
                  </a:lnTo>
                  <a:lnTo>
                    <a:pt x="1066" y="471"/>
                  </a:lnTo>
                  <a:lnTo>
                    <a:pt x="1221" y="388"/>
                  </a:lnTo>
                  <a:lnTo>
                    <a:pt x="1286" y="346"/>
                  </a:lnTo>
                  <a:lnTo>
                    <a:pt x="1351" y="305"/>
                  </a:lnTo>
                  <a:lnTo>
                    <a:pt x="1465" y="222"/>
                  </a:lnTo>
                  <a:lnTo>
                    <a:pt x="1555" y="139"/>
                  </a:lnTo>
                  <a:lnTo>
                    <a:pt x="1620" y="60"/>
                  </a:lnTo>
                  <a:lnTo>
                    <a:pt x="1653" y="28"/>
                  </a:lnTo>
                  <a:lnTo>
                    <a:pt x="1677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Rectangle 24">
              <a:extLst>
                <a:ext uri="{FF2B5EF4-FFF2-40B4-BE49-F238E27FC236}">
                  <a16:creationId xmlns:a16="http://schemas.microsoft.com/office/drawing/2014/main" id="{0A11A0F9-1ABF-45EB-A7F1-1D4C67DFE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5" y="1563"/>
              <a:ext cx="4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CMg</a:t>
              </a:r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0386EB2A-D877-4238-BF30-3455D7484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9" y="1563"/>
              <a:ext cx="4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CMe</a:t>
              </a:r>
            </a:p>
          </p:txBody>
        </p:sp>
      </p:grpSp>
      <p:grpSp>
        <p:nvGrpSpPr>
          <p:cNvPr id="33" name="Group 47">
            <a:extLst>
              <a:ext uri="{FF2B5EF4-FFF2-40B4-BE49-F238E27FC236}">
                <a16:creationId xmlns:a16="http://schemas.microsoft.com/office/drawing/2014/main" id="{5461DD1E-E7A6-41BF-A88B-50F6FB629726}"/>
              </a:ext>
            </a:extLst>
          </p:cNvPr>
          <p:cNvGrpSpPr>
            <a:grpSpLocks/>
          </p:cNvGrpSpPr>
          <p:nvPr/>
        </p:nvGrpSpPr>
        <p:grpSpPr bwMode="auto">
          <a:xfrm>
            <a:off x="5940004" y="3717833"/>
            <a:ext cx="3587750" cy="2160587"/>
            <a:chOff x="3166" y="2063"/>
            <a:chExt cx="2260" cy="1361"/>
          </a:xfrm>
        </p:grpSpPr>
        <p:sp>
          <p:nvSpPr>
            <p:cNvPr id="34" name="Line 28">
              <a:extLst>
                <a:ext uri="{FF2B5EF4-FFF2-40B4-BE49-F238E27FC236}">
                  <a16:creationId xmlns:a16="http://schemas.microsoft.com/office/drawing/2014/main" id="{7115944A-EDB2-41DC-8BCC-20F1EC5C42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5" y="2111"/>
              <a:ext cx="1935" cy="724"/>
            </a:xfrm>
            <a:prstGeom prst="line">
              <a:avLst/>
            </a:prstGeom>
            <a:noFill/>
            <a:ln w="508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Line 29">
              <a:extLst>
                <a:ext uri="{FF2B5EF4-FFF2-40B4-BE49-F238E27FC236}">
                  <a16:creationId xmlns:a16="http://schemas.microsoft.com/office/drawing/2014/main" id="{4B5E7C3F-BD3C-488C-AF41-DF1EDB78D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6" y="2063"/>
              <a:ext cx="1282" cy="1213"/>
            </a:xfrm>
            <a:prstGeom prst="line">
              <a:avLst/>
            </a:prstGeom>
            <a:noFill/>
            <a:ln w="50800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Rectangle 30">
              <a:extLst>
                <a:ext uri="{FF2B5EF4-FFF2-40B4-BE49-F238E27FC236}">
                  <a16:creationId xmlns:a16="http://schemas.microsoft.com/office/drawing/2014/main" id="{D1C2BE68-F0FD-4895-8CE1-C9C3E88D2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5" y="2907"/>
              <a:ext cx="34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D</a:t>
              </a:r>
              <a:r>
                <a:rPr lang="en-US" sz="1800" b="1" baseline="-25000"/>
                <a:t>LP</a:t>
              </a:r>
            </a:p>
          </p:txBody>
        </p:sp>
        <p:sp>
          <p:nvSpPr>
            <p:cNvPr id="37" name="Rectangle 31">
              <a:extLst>
                <a:ext uri="{FF2B5EF4-FFF2-40B4-BE49-F238E27FC236}">
                  <a16:creationId xmlns:a16="http://schemas.microsoft.com/office/drawing/2014/main" id="{DA8574DB-964B-4F26-A8BF-DF286D018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3" y="3195"/>
              <a:ext cx="54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RMg</a:t>
              </a:r>
              <a:r>
                <a:rPr lang="en-US" sz="1800" b="1" baseline="-25000"/>
                <a:t>LP</a:t>
              </a:r>
            </a:p>
          </p:txBody>
        </p:sp>
      </p:grpSp>
      <p:grpSp>
        <p:nvGrpSpPr>
          <p:cNvPr id="38" name="Group 50">
            <a:extLst>
              <a:ext uri="{FF2B5EF4-FFF2-40B4-BE49-F238E27FC236}">
                <a16:creationId xmlns:a16="http://schemas.microsoft.com/office/drawing/2014/main" id="{11FBFE1C-46AF-4C00-B044-6E0989FB869B}"/>
              </a:ext>
            </a:extLst>
          </p:cNvPr>
          <p:cNvGrpSpPr>
            <a:grpSpLocks/>
          </p:cNvGrpSpPr>
          <p:nvPr/>
        </p:nvGrpSpPr>
        <p:grpSpPr bwMode="auto">
          <a:xfrm>
            <a:off x="5557417" y="3838483"/>
            <a:ext cx="1755775" cy="2878137"/>
            <a:chOff x="2925" y="2139"/>
            <a:chExt cx="1106" cy="1813"/>
          </a:xfrm>
        </p:grpSpPr>
        <p:sp>
          <p:nvSpPr>
            <p:cNvPr id="39" name="Oval 32">
              <a:extLst>
                <a:ext uri="{FF2B5EF4-FFF2-40B4-BE49-F238E27FC236}">
                  <a16:creationId xmlns:a16="http://schemas.microsoft.com/office/drawing/2014/main" id="{61752681-D166-4E96-B991-C531A3821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23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Line 33">
              <a:extLst>
                <a:ext uri="{FF2B5EF4-FFF2-40B4-BE49-F238E27FC236}">
                  <a16:creationId xmlns:a16="http://schemas.microsoft.com/office/drawing/2014/main" id="{9F6E9021-FFCE-4134-A688-2D4331CF57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2279"/>
              <a:ext cx="0" cy="14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Line 34">
              <a:extLst>
                <a:ext uri="{FF2B5EF4-FFF2-40B4-BE49-F238E27FC236}">
                  <a16:creationId xmlns:a16="http://schemas.microsoft.com/office/drawing/2014/main" id="{B2FE4DB4-08C4-4207-8CA3-F913B5269F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61" y="2286"/>
              <a:ext cx="5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" name="Rectangle 35">
              <a:extLst>
                <a:ext uri="{FF2B5EF4-FFF2-40B4-BE49-F238E27FC236}">
                  <a16:creationId xmlns:a16="http://schemas.microsoft.com/office/drawing/2014/main" id="{7E9FCB58-4D25-43B8-B31D-C2E821E66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7" y="3723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Q</a:t>
              </a:r>
              <a:r>
                <a:rPr lang="en-US" sz="1800" b="1" baseline="-25000"/>
                <a:t>CMg</a:t>
              </a:r>
            </a:p>
          </p:txBody>
        </p:sp>
        <p:sp>
          <p:nvSpPr>
            <p:cNvPr id="43" name="Rectangle 36">
              <a:extLst>
                <a:ext uri="{FF2B5EF4-FFF2-40B4-BE49-F238E27FC236}">
                  <a16:creationId xmlns:a16="http://schemas.microsoft.com/office/drawing/2014/main" id="{E553A230-49F7-413E-A642-0D904B32C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139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/>
                <a:t>P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0414FDB-82FD-4606-A1A4-F49B96C02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930" y="6353083"/>
            <a:ext cx="1298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Quantidade</a:t>
            </a:r>
          </a:p>
        </p:txBody>
      </p:sp>
      <p:sp>
        <p:nvSpPr>
          <p:cNvPr id="45" name="Text Box 52">
            <a:extLst>
              <a:ext uri="{FF2B5EF4-FFF2-40B4-BE49-F238E27FC236}">
                <a16:creationId xmlns:a16="http://schemas.microsoft.com/office/drawing/2014/main" id="{5CBEDE67-5766-4CD0-8214-899BCD380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9280" y="2066569"/>
            <a:ext cx="2425664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Competição</a:t>
            </a:r>
            <a:r>
              <a:rPr lang="en-US" sz="2000" b="1" dirty="0"/>
              <a:t> </a:t>
            </a:r>
            <a:r>
              <a:rPr lang="en-US" sz="2000" b="1" dirty="0" err="1"/>
              <a:t>Perfeita</a:t>
            </a:r>
            <a:endParaRPr lang="en-US" sz="2000" b="1" dirty="0"/>
          </a:p>
        </p:txBody>
      </p:sp>
      <p:sp>
        <p:nvSpPr>
          <p:cNvPr id="46" name="Text Box 53">
            <a:extLst>
              <a:ext uri="{FF2B5EF4-FFF2-40B4-BE49-F238E27FC236}">
                <a16:creationId xmlns:a16="http://schemas.microsoft.com/office/drawing/2014/main" id="{F264782C-7E5F-4CB6-AA14-1DDAD38BC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0829" y="2080526"/>
            <a:ext cx="3294492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Concorrência</a:t>
            </a:r>
            <a:r>
              <a:rPr lang="en-US" sz="2000" b="1" dirty="0"/>
              <a:t> </a:t>
            </a:r>
            <a:r>
              <a:rPr lang="en-US" sz="2000" b="1" dirty="0" err="1"/>
              <a:t>Monopolística</a:t>
            </a:r>
            <a:endParaRPr lang="en-US" sz="2000" b="1" dirty="0"/>
          </a:p>
        </p:txBody>
      </p:sp>
      <p:sp>
        <p:nvSpPr>
          <p:cNvPr id="48" name="Espaço Reservado para Conteúdo 2">
            <a:extLst>
              <a:ext uri="{FF2B5EF4-FFF2-40B4-BE49-F238E27FC236}">
                <a16:creationId xmlns:a16="http://schemas.microsoft.com/office/drawing/2014/main" id="{867C585F-733F-468A-B4EB-48B16C2A5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22" y="175892"/>
            <a:ext cx="11722587" cy="1732332"/>
          </a:xfrm>
        </p:spPr>
        <p:txBody>
          <a:bodyPr/>
          <a:lstStyle/>
          <a:p>
            <a:pPr algn="just">
              <a:buClrTx/>
            </a:pPr>
            <a:r>
              <a:rPr lang="pt-BR" sz="2600" dirty="0">
                <a:solidFill>
                  <a:schemeClr val="tx1"/>
                </a:solidFill>
              </a:rPr>
              <a:t>Na Concorrência monopólica existe lucro extraordinário no curto prazo, mas não no Longo prazo (as firma copiam a inovação da outra firma. </a:t>
            </a:r>
            <a:r>
              <a:rPr lang="pt-BR" sz="2600" dirty="0" err="1">
                <a:solidFill>
                  <a:schemeClr val="tx1"/>
                </a:solidFill>
              </a:rPr>
              <a:t>Entretanto,persiste</a:t>
            </a:r>
            <a:r>
              <a:rPr lang="pt-BR" sz="2600" dirty="0">
                <a:solidFill>
                  <a:schemeClr val="tx1"/>
                </a:solidFill>
              </a:rPr>
              <a:t> algum poder de mercado pela diferenciação, o que implica P &gt; </a:t>
            </a:r>
            <a:r>
              <a:rPr lang="pt-BR" sz="2600" dirty="0" err="1">
                <a:solidFill>
                  <a:schemeClr val="tx1"/>
                </a:solidFill>
              </a:rPr>
              <a:t>CMg</a:t>
            </a:r>
            <a:r>
              <a:rPr lang="pt-BR" sz="2600" dirty="0">
                <a:solidFill>
                  <a:schemeClr val="tx1"/>
                </a:solidFill>
              </a:rPr>
              <a:t>, ou seja, existe peso morto.</a:t>
            </a:r>
          </a:p>
          <a:p>
            <a:pPr algn="just">
              <a:buClr>
                <a:srgbClr val="1C4E35"/>
              </a:buClr>
            </a:pPr>
            <a:endParaRPr lang="pt-BR" sz="2600" dirty="0">
              <a:solidFill>
                <a:schemeClr val="tx1"/>
              </a:solidFill>
            </a:endParaRPr>
          </a:p>
          <a:p>
            <a:pPr algn="just"/>
            <a:endParaRPr lang="pt-B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460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10">
            <a:extLst>
              <a:ext uri="{FF2B5EF4-FFF2-40B4-BE49-F238E27FC236}">
                <a16:creationId xmlns:a16="http://schemas.microsoft.com/office/drawing/2014/main" id="{1AE307D9-5422-467F-97AC-5469B972ED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01725" y="2255285"/>
            <a:ext cx="0" cy="3629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ED556E31-B5D0-4424-93F3-9FCCA3188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4888" y="5781123"/>
            <a:ext cx="52435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C111B572-32F1-43EB-9471-D92878A9E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725" y="2566435"/>
            <a:ext cx="4368800" cy="321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1997495C-CDC0-40E6-B0AC-1F9E078DE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1725" y="2566435"/>
            <a:ext cx="2693988" cy="393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9874A88-7A20-4359-B2F6-CC071483F7D8}"/>
              </a:ext>
            </a:extLst>
          </p:cNvPr>
          <p:cNvSpPr>
            <a:spLocks/>
          </p:cNvSpPr>
          <p:nvPr/>
        </p:nvSpPr>
        <p:spPr bwMode="auto">
          <a:xfrm flipV="1">
            <a:off x="1295400" y="2980773"/>
            <a:ext cx="2136775" cy="2071687"/>
          </a:xfrm>
          <a:custGeom>
            <a:avLst/>
            <a:gdLst>
              <a:gd name="T0" fmla="*/ 0 w 21600"/>
              <a:gd name="T1" fmla="*/ 0 h 21600"/>
              <a:gd name="T2" fmla="*/ 211379896 w 21600"/>
              <a:gd name="T3" fmla="*/ 198698450 h 21600"/>
              <a:gd name="T4" fmla="*/ 0 w 21600"/>
              <a:gd name="T5" fmla="*/ 1986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40018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61355F74-9DE8-4561-B094-5D35C44FC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6861" y="4164389"/>
            <a:ext cx="0" cy="1658938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755C3D62-B693-4554-9206-2B71D175F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0313" y="4639710"/>
            <a:ext cx="0" cy="1141413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AFEDF3D8-2CE1-4103-ADFD-78EDB33575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0313" y="3603073"/>
            <a:ext cx="0" cy="93345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6193C803-B9A9-43BF-80E1-66998744C1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01725" y="3603073"/>
            <a:ext cx="1455738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08CEEE-072F-4197-9E0B-C3FA0F2DC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3499885"/>
            <a:ext cx="152400" cy="180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6EAF21B4-0911-47F4-801A-29752FFD1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3" y="4442860"/>
            <a:ext cx="58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800"/>
              <a:t>   </a:t>
            </a:r>
            <a:r>
              <a:rPr lang="pt-BR" sz="1800" b="1"/>
              <a:t>A</a:t>
            </a:r>
            <a:endParaRPr lang="en-US" sz="1800" b="1"/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B2AC2459-8528-4082-A955-B34E9721E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713" y="6119260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/>
              <a:t>RMg</a:t>
            </a:r>
            <a:endParaRPr lang="en-US" sz="2000" b="1"/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87B47D1E-CDAA-4D77-9404-D29E9B409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2598185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>
                <a:solidFill>
                  <a:srgbClr val="A40018"/>
                </a:solidFill>
              </a:rPr>
              <a:t>CMg</a:t>
            </a:r>
            <a:endParaRPr lang="en-US" sz="2000" b="1">
              <a:solidFill>
                <a:srgbClr val="A40018"/>
              </a:solidFill>
            </a:endParaRP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E9C3ED68-B09E-4F4F-B43E-9FA1D5E6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2047323"/>
            <a:ext cx="388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/>
              <a:t>P</a:t>
            </a:r>
            <a:endParaRPr lang="en-US" b="1"/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B00F98C8-384D-4F1A-AA44-50C6F0BE1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5738260"/>
            <a:ext cx="48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/>
              <a:t>Q</a:t>
            </a:r>
            <a:endParaRPr lang="en-US" b="1"/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7611D62A-B8C9-4191-9F19-A46B1ECCC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781123"/>
            <a:ext cx="52873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Q</a:t>
            </a:r>
            <a:r>
              <a:rPr lang="pt-BR" sz="1400" b="1" dirty="0"/>
              <a:t>*</a:t>
            </a:r>
            <a:r>
              <a:rPr lang="pt-BR" sz="2000" b="1" dirty="0"/>
              <a:t>     </a:t>
            </a:r>
            <a:endParaRPr lang="en-US" sz="1600" b="1" dirty="0"/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FF0BAE00-DBF7-4872-9FA4-5D45CA6AB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3291923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/>
              <a:t> P</a:t>
            </a:r>
            <a:r>
              <a:rPr lang="pt-BR" sz="1600" b="1"/>
              <a:t>*</a:t>
            </a:r>
            <a:endParaRPr lang="en-US" sz="1600" b="1"/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F1BCD9F1-2F3A-4B4B-947F-3C8969C36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8" y="266962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EB07078-8A3E-46CF-BDC7-57705A3DC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4566685"/>
            <a:ext cx="152400" cy="180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C892340A-B093-432F-BD65-78837350A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3147460"/>
            <a:ext cx="58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800" b="1" dirty="0"/>
              <a:t>B</a:t>
            </a:r>
            <a:endParaRPr lang="en-US" sz="1800" b="1" dirty="0"/>
          </a:p>
        </p:txBody>
      </p: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F70E53CF-853D-46DD-B214-1752A2F72809}"/>
              </a:ext>
            </a:extLst>
          </p:cNvPr>
          <p:cNvCxnSpPr/>
          <p:nvPr/>
        </p:nvCxnSpPr>
        <p:spPr bwMode="auto">
          <a:xfrm flipH="1">
            <a:off x="3441869" y="4178100"/>
            <a:ext cx="708098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Oval 20">
            <a:extLst>
              <a:ext uri="{FF2B5EF4-FFF2-40B4-BE49-F238E27FC236}">
                <a16:creationId xmlns:a16="http://schemas.microsoft.com/office/drawing/2014/main" id="{0DF694CD-2C5A-46D4-A991-3220FC317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696" y="4102454"/>
            <a:ext cx="152400" cy="180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39" name="Object 6">
            <a:extLst>
              <a:ext uri="{FF2B5EF4-FFF2-40B4-BE49-F238E27FC236}">
                <a16:creationId xmlns:a16="http://schemas.microsoft.com/office/drawing/2014/main" id="{9BEDD211-40AB-4DF9-97FB-A9D59E1B9F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798401"/>
              </p:ext>
            </p:extLst>
          </p:nvPr>
        </p:nvGraphicFramePr>
        <p:xfrm>
          <a:off x="4181914" y="3929647"/>
          <a:ext cx="9683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253800" progId="Equation.DSMT4">
                  <p:embed/>
                </p:oleObj>
              </mc:Choice>
              <mc:Fallback>
                <p:oleObj name="Equation" r:id="rId2" imgW="495000" imgH="253800" progId="Equation.DSMT4">
                  <p:embed/>
                  <p:pic>
                    <p:nvPicPr>
                      <p:cNvPr id="31" name="Object 6">
                        <a:extLst>
                          <a:ext uri="{FF2B5EF4-FFF2-40B4-BE49-F238E27FC236}">
                            <a16:creationId xmlns:a16="http://schemas.microsoft.com/office/drawing/2014/main" id="{FD68B9F7-011A-41A2-BAC0-A1F913D164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914" y="3929647"/>
                        <a:ext cx="968375" cy="54768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Espaço Reservado para Conteúdo 2">
            <a:extLst>
              <a:ext uri="{FF2B5EF4-FFF2-40B4-BE49-F238E27FC236}">
                <a16:creationId xmlns:a16="http://schemas.microsoft.com/office/drawing/2014/main" id="{CC12FB0B-26D5-43DE-B338-D9923D7C1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22" y="175892"/>
            <a:ext cx="11722587" cy="1732332"/>
          </a:xfrm>
        </p:spPr>
        <p:txBody>
          <a:bodyPr/>
          <a:lstStyle/>
          <a:p>
            <a:pPr algn="just">
              <a:buClrTx/>
            </a:pPr>
            <a:r>
              <a:rPr lang="pt-BR" sz="2600" dirty="0">
                <a:solidFill>
                  <a:schemeClr val="tx1"/>
                </a:solidFill>
              </a:rPr>
              <a:t>A maximização do lucro ocorre na parte elástica da curva de demanda.</a:t>
            </a:r>
          </a:p>
          <a:p>
            <a:pPr algn="just">
              <a:buClrTx/>
            </a:pPr>
            <a:r>
              <a:rPr lang="pt-BR" sz="2600" dirty="0">
                <a:solidFill>
                  <a:schemeClr val="tx1"/>
                </a:solidFill>
              </a:rPr>
              <a:t>Note que, se isso não ocorresse a firma estaria trabalhando no intervalo em que a </a:t>
            </a:r>
            <a:r>
              <a:rPr lang="pt-BR" sz="2600" dirty="0" err="1">
                <a:solidFill>
                  <a:schemeClr val="tx1"/>
                </a:solidFill>
              </a:rPr>
              <a:t>RMg</a:t>
            </a:r>
            <a:r>
              <a:rPr lang="pt-BR" sz="2600" dirty="0">
                <a:solidFill>
                  <a:schemeClr val="tx1"/>
                </a:solidFill>
              </a:rPr>
              <a:t> &lt; 0.</a:t>
            </a:r>
          </a:p>
        </p:txBody>
      </p:sp>
    </p:spTree>
    <p:extLst>
      <p:ext uri="{BB962C8B-B14F-4D97-AF65-F5344CB8AC3E}">
        <p14:creationId xmlns:p14="http://schemas.microsoft.com/office/powerpoint/2010/main" val="131073576"/>
      </p:ext>
    </p:extLst>
  </p:cSld>
  <p:clrMapOvr>
    <a:masterClrMapping/>
  </p:clrMapOvr>
  <p:transition spd="med"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C17FC-C846-41FB-AF0A-78C5E479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-63596"/>
            <a:ext cx="11844997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24) FGV - Analista Censitário (IBGE)/Análise </a:t>
            </a:r>
            <a:r>
              <a:rPr lang="pt-BR" sz="3200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Socioecon</a:t>
            </a:r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/2017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A176D9-4AB9-43A9-8953-EEA9FB4B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9" y="738604"/>
            <a:ext cx="11760558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 relação à teoria de mercados, observe as seguintes afirmações: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não tem lucro econômico a longo prazo;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equilibra receita marginal com custo marginal;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há livre entrada e saída de empresas.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a alternativa que indica a estrutura de mercado que satisfaz as afirmações:</a:t>
            </a:r>
          </a:p>
        </p:txBody>
      </p:sp>
    </p:spTree>
    <p:extLst>
      <p:ext uri="{BB962C8B-B14F-4D97-AF65-F5344CB8AC3E}">
        <p14:creationId xmlns:p14="http://schemas.microsoft.com/office/powerpoint/2010/main" val="2929814780"/>
      </p:ext>
    </p:extLst>
  </p:cSld>
  <p:clrMapOvr>
    <a:masterClrMapping/>
  </p:clrMapOvr>
  <p:transition spd="med">
    <p:wipe dir="r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F7E6816C-8B3A-49E4-BF94-5E915A65AE1F}"/>
              </a:ext>
            </a:extLst>
          </p:cNvPr>
          <p:cNvSpPr/>
          <p:nvPr/>
        </p:nvSpPr>
        <p:spPr bwMode="auto">
          <a:xfrm>
            <a:off x="98474" y="1702190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2FA0E59D-9BCC-4020-88EE-0A1DE1912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9" y="218099"/>
            <a:ext cx="11760558" cy="4883150"/>
          </a:xfrm>
        </p:spPr>
        <p:txBody>
          <a:bodyPr/>
          <a:lstStyle/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monopólio e concorrência perfeita;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oligopólio e monopólio;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concorrência perfeita e concorrência monopolista;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concorrência monopolista e oligopólio;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concorrência perfeita e oligopólio.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25CC914-E2DD-4D35-9C82-E0D2B578FF3F}"/>
              </a:ext>
            </a:extLst>
          </p:cNvPr>
          <p:cNvSpPr txBox="1"/>
          <p:nvPr/>
        </p:nvSpPr>
        <p:spPr>
          <a:xfrm>
            <a:off x="65680" y="3967089"/>
            <a:ext cx="11985641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solidFill>
                  <a:srgbClr val="C00000"/>
                </a:solidFill>
                <a:latin typeface="+mn-lt"/>
              </a:rPr>
              <a:t>Qual a diferença entre Concorrência Perfeita e Competição Monopólica ? No caso da segunda estrutura de mercado, os produtos não são homogêneos, são apenas “bons” substitutos.</a:t>
            </a:r>
          </a:p>
        </p:txBody>
      </p:sp>
    </p:spTree>
    <p:extLst>
      <p:ext uri="{BB962C8B-B14F-4D97-AF65-F5344CB8AC3E}">
        <p14:creationId xmlns:p14="http://schemas.microsoft.com/office/powerpoint/2010/main" val="762727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8ECFA-CEAF-4481-AA5A-3EEAF7AD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4" y="-63596"/>
            <a:ext cx="12168554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25) FGV – Prof. de Nível Superior (SEE PE)/Gestão e Neg./ Com/2016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CDA5EB-F308-41EE-B4B4-0BF9D06A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7" y="668259"/>
            <a:ext cx="11971610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Relacione os exemplos a estrutura de mercado às respectivas características.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- 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1. Concorrência Perfeita -  2. Concorrência Monopolística  -  3. Oligopólio - 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 4. Monopólio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Existe  uma  quantidade  suficiente  de  ofertantes  no  mercado  de tal maneira que nenhum consegue afetar o preço isoladamente.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Um grupo de empresas pode afetar o preço de mercado, podendo existir uma líder que exerce maior influência do que as demais, por ter uma fatia maior do mercado.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O  nível de produção que  maximiza os lucros ocorre na parte elástica da demanda de mercado.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  ) Todas  as  empresas  produzem  o  mesmo  produto,  mas  algumas conseguem diferenciar seu produto por meio do </a:t>
            </a:r>
            <a:r>
              <a:rPr lang="pt-BR" sz="28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marketing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o que lhes proporciona algum poder de mercado.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34A5D5-6C91-4408-B3C8-6FE216C70A26}"/>
              </a:ext>
            </a:extLst>
          </p:cNvPr>
          <p:cNvSpPr txBox="1"/>
          <p:nvPr/>
        </p:nvSpPr>
        <p:spPr>
          <a:xfrm>
            <a:off x="534572" y="1997609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5E042D8-58D2-4ED4-B721-63F58E9DBD95}"/>
              </a:ext>
            </a:extLst>
          </p:cNvPr>
          <p:cNvSpPr txBox="1"/>
          <p:nvPr/>
        </p:nvSpPr>
        <p:spPr>
          <a:xfrm>
            <a:off x="518159" y="2839326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89E6F46-EB0D-4500-BCDB-C8CA955BFC67}"/>
              </a:ext>
            </a:extLst>
          </p:cNvPr>
          <p:cNvSpPr txBox="1"/>
          <p:nvPr/>
        </p:nvSpPr>
        <p:spPr>
          <a:xfrm>
            <a:off x="515816" y="4117139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2BECC4-6A02-4E5B-BB38-C7BEC5FD9E05}"/>
              </a:ext>
            </a:extLst>
          </p:cNvPr>
          <p:cNvSpPr txBox="1"/>
          <p:nvPr/>
        </p:nvSpPr>
        <p:spPr>
          <a:xfrm>
            <a:off x="527538" y="4986992"/>
            <a:ext cx="478302" cy="47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07812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6068B798-D09E-428B-9D67-87DCBFDF2829}"/>
              </a:ext>
            </a:extLst>
          </p:cNvPr>
          <p:cNvSpPr/>
          <p:nvPr/>
        </p:nvSpPr>
        <p:spPr bwMode="auto">
          <a:xfrm>
            <a:off x="70340" y="1125415"/>
            <a:ext cx="562708" cy="5767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FA27E15C-EF66-408E-BAA6-EF8152B90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5" y="246228"/>
            <a:ext cx="11830931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a opção que indica a relação </a:t>
            </a:r>
            <a:r>
              <a:rPr lang="pt-BR" sz="29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correta</a:t>
            </a: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de cima para baixo.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– 2 – 3 – 4.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– 3 – 4 – 2.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 – 4 – 2 – 3.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 – 1 – 4 – 3.</a:t>
            </a:r>
            <a:endParaRPr lang="pt-BR" sz="29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9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 – 1 – 3 – 4.</a:t>
            </a:r>
            <a:endParaRPr lang="pt-BR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850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AB5602B-17BF-429E-AE1B-425DFD020671}"/>
              </a:ext>
            </a:extLst>
          </p:cNvPr>
          <p:cNvSpPr/>
          <p:nvPr/>
        </p:nvSpPr>
        <p:spPr bwMode="auto">
          <a:xfrm>
            <a:off x="140679" y="1420835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0BC8B6-96E1-42F9-B7CD-1A6014BED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-105799"/>
            <a:ext cx="11816860" cy="785813"/>
          </a:xfrm>
        </p:spPr>
        <p:txBody>
          <a:bodyPr/>
          <a:lstStyle/>
          <a:p>
            <a:r>
              <a:rPr lang="pt-BR" sz="32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26) 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FGV - Especialista em Políticas Públicas (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Pref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 Salvador)/2019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647500-1213-4442-98AF-0FEB0D36D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29" y="682331"/>
            <a:ext cx="1175117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O caso de concorrência perfeita é caracterizado pelo fato de que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os produtores são tomadores de preço.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cada ofertante se depara individualmente com uma curva de demanda negativamente inclinada.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receita marginal é diferente do preço.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equilíbrio ocorre no ponto em que o preço supera o custo marginal.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 </a:t>
            </a:r>
            <a:r>
              <a:rPr lang="pt-BR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markup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é positivo.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12872A-13DC-4F99-B276-8D4DC834DA68}"/>
              </a:ext>
            </a:extLst>
          </p:cNvPr>
          <p:cNvSpPr txBox="1"/>
          <p:nvPr/>
        </p:nvSpPr>
        <p:spPr>
          <a:xfrm>
            <a:off x="900335" y="2011677"/>
            <a:ext cx="11029036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Com o mercado atomizado e a homogeneidade do produto as firmas são tomadoras de preço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F821FD9-E820-42DC-BC8A-B91FF467EDE1}"/>
              </a:ext>
            </a:extLst>
          </p:cNvPr>
          <p:cNvSpPr txBox="1"/>
          <p:nvPr/>
        </p:nvSpPr>
        <p:spPr>
          <a:xfrm>
            <a:off x="6876764" y="3458305"/>
            <a:ext cx="5137044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C00000"/>
                </a:solidFill>
                <a:latin typeface="+mn-lt"/>
              </a:rPr>
              <a:t>A demanda da firma é infinitamente elástica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51EC47A-2979-4D97-A087-D1A42F15F25E}"/>
              </a:ext>
            </a:extLst>
          </p:cNvPr>
          <p:cNvSpPr txBox="1"/>
          <p:nvPr/>
        </p:nvSpPr>
        <p:spPr>
          <a:xfrm>
            <a:off x="7591871" y="4243751"/>
            <a:ext cx="2058565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C00000"/>
                </a:solidFill>
                <a:latin typeface="+mn-lt"/>
              </a:rPr>
              <a:t>P = </a:t>
            </a:r>
            <a:r>
              <a:rPr lang="pt-BR" sz="2000" dirty="0" err="1">
                <a:solidFill>
                  <a:srgbClr val="C00000"/>
                </a:solidFill>
                <a:latin typeface="+mn-lt"/>
              </a:rPr>
              <a:t>RMg</a:t>
            </a:r>
            <a:r>
              <a:rPr lang="pt-BR" sz="2000" dirty="0">
                <a:solidFill>
                  <a:srgbClr val="C00000"/>
                </a:solidFill>
                <a:latin typeface="+mn-lt"/>
              </a:rPr>
              <a:t> = </a:t>
            </a:r>
            <a:r>
              <a:rPr lang="pt-BR" sz="2000" dirty="0" err="1">
                <a:solidFill>
                  <a:srgbClr val="C00000"/>
                </a:solidFill>
                <a:latin typeface="+mn-lt"/>
              </a:rPr>
              <a:t>RMe</a:t>
            </a:r>
            <a:endParaRPr lang="pt-BR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18664E8-744A-42F2-85F4-EA8DDCB7EA62}"/>
              </a:ext>
            </a:extLst>
          </p:cNvPr>
          <p:cNvSpPr txBox="1"/>
          <p:nvPr/>
        </p:nvSpPr>
        <p:spPr>
          <a:xfrm>
            <a:off x="2553291" y="5423092"/>
            <a:ext cx="1216852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C00000"/>
                </a:solidFill>
                <a:latin typeface="+mn-lt"/>
              </a:rPr>
              <a:t>P = </a:t>
            </a:r>
            <a:r>
              <a:rPr lang="pt-BR" sz="2000" dirty="0" err="1">
                <a:solidFill>
                  <a:srgbClr val="C00000"/>
                </a:solidFill>
                <a:latin typeface="+mn-lt"/>
              </a:rPr>
              <a:t>CMg</a:t>
            </a:r>
            <a:endParaRPr lang="pt-BR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75D64BF-039A-4796-9A8E-F9913498187F}"/>
              </a:ext>
            </a:extLst>
          </p:cNvPr>
          <p:cNvSpPr txBox="1"/>
          <p:nvPr/>
        </p:nvSpPr>
        <p:spPr>
          <a:xfrm>
            <a:off x="4365679" y="6180403"/>
            <a:ext cx="2710370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C00000"/>
                </a:solidFill>
                <a:latin typeface="+mn-lt"/>
              </a:rPr>
              <a:t>Não necessariamente</a:t>
            </a:r>
          </a:p>
        </p:txBody>
      </p:sp>
    </p:spTree>
    <p:extLst>
      <p:ext uri="{BB962C8B-B14F-4D97-AF65-F5344CB8AC3E}">
        <p14:creationId xmlns:p14="http://schemas.microsoft.com/office/powerpoint/2010/main" val="2098838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592D2CD-D51A-4155-976F-55AFA9B23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005888"/>
            <a:ext cx="11169723" cy="4883150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Produtividades Marginais e </a:t>
            </a:r>
            <a:r>
              <a:rPr lang="pt-BR" sz="3000" dirty="0" err="1">
                <a:solidFill>
                  <a:schemeClr val="tx1"/>
                </a:solidFill>
              </a:rPr>
              <a:t>TMgS</a:t>
            </a:r>
            <a:r>
              <a:rPr lang="pt-BR" sz="2000" dirty="0">
                <a:solidFill>
                  <a:schemeClr val="tx1"/>
                </a:solidFill>
              </a:rPr>
              <a:t>(K,L)</a:t>
            </a:r>
          </a:p>
          <a:p>
            <a:pPr lvl="1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Produtividades marginais positivas e decrescentes.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5DAD5E1-C980-4C68-AA48-D185198A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883" y="-49531"/>
            <a:ext cx="8229600" cy="785813"/>
          </a:xfrm>
        </p:spPr>
        <p:txBody>
          <a:bodyPr/>
          <a:lstStyle/>
          <a:p>
            <a:pPr algn="ctr"/>
            <a:r>
              <a:rPr lang="pt-BR" sz="3400" dirty="0">
                <a:solidFill>
                  <a:schemeClr val="tx1"/>
                </a:solidFill>
              </a:rPr>
              <a:t>Função de Produção </a:t>
            </a:r>
            <a:r>
              <a:rPr lang="pt-BR" sz="3400" dirty="0" err="1">
                <a:solidFill>
                  <a:schemeClr val="tx1"/>
                </a:solidFill>
              </a:rPr>
              <a:t>Cobb</a:t>
            </a:r>
            <a:r>
              <a:rPr lang="pt-BR" sz="3400" dirty="0">
                <a:solidFill>
                  <a:schemeClr val="tx1"/>
                </a:solidFill>
              </a:rPr>
              <a:t>-Douglas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0F39B06-56EC-4D8D-8BC4-2C265B02E7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32186"/>
              </p:ext>
            </p:extLst>
          </p:nvPr>
        </p:nvGraphicFramePr>
        <p:xfrm>
          <a:off x="1263556" y="4410467"/>
          <a:ext cx="8090968" cy="1807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761760" progId="Equation.DSMT4">
                  <p:embed/>
                </p:oleObj>
              </mc:Choice>
              <mc:Fallback>
                <p:oleObj name="Equation" r:id="rId2" imgW="3263760" imgH="76176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63556" y="4410467"/>
                        <a:ext cx="8090968" cy="1807451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D1F8BB3-6AF4-4151-8472-02B8806BDD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13422"/>
              </p:ext>
            </p:extLst>
          </p:nvPr>
        </p:nvGraphicFramePr>
        <p:xfrm>
          <a:off x="1266446" y="2164641"/>
          <a:ext cx="4334031" cy="2090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812520" progId="Equation.DSMT4">
                  <p:embed/>
                </p:oleObj>
              </mc:Choice>
              <mc:Fallback>
                <p:oleObj name="Equation" r:id="rId4" imgW="1612800" imgH="812520" progId="Equation.DSMT4">
                  <p:embed/>
                  <p:pic>
                    <p:nvPicPr>
                      <p:cNvPr id="12" name="Objeto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6446" y="2164641"/>
                        <a:ext cx="4334031" cy="209046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3010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EAC08D5-8793-4F4E-9D3E-26C05476B9A0}"/>
              </a:ext>
            </a:extLst>
          </p:cNvPr>
          <p:cNvSpPr/>
          <p:nvPr/>
        </p:nvSpPr>
        <p:spPr bwMode="auto">
          <a:xfrm>
            <a:off x="154747" y="503622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69F877-334F-4E58-9E5B-7C270AC7A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5" y="-7327"/>
            <a:ext cx="11097846" cy="785813"/>
          </a:xfrm>
        </p:spPr>
        <p:txBody>
          <a:bodyPr/>
          <a:lstStyle/>
          <a:p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27) FGV - Tecnologista (IBGE)/Economia/2016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2137BE-ED3E-4DC4-96AD-F1B890079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9" y="837076"/>
            <a:ext cx="11760590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Suponha que o mercado de alumínio no Brasil seja considerado um mercado perfeitamente competitivo. Cada um dos 800 produtores apresenta função de custo total de longo prazo dada por CT(Q) = 20Q</a:t>
            </a:r>
            <a:r>
              <a:rPr lang="pt-BR" b="0" i="0" baseline="30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- 400Q</a:t>
            </a:r>
            <a:r>
              <a:rPr lang="pt-BR" b="0" i="0" baseline="30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+ 2500Q. Nesse cenário, o preço de equilíbrio de longo prazo nesse mercado é dado por: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150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250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500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1000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DE70DD0-0A9B-4E0A-9C56-302C09B11C73}"/>
              </a:ext>
            </a:extLst>
          </p:cNvPr>
          <p:cNvSpPr txBox="1"/>
          <p:nvPr/>
        </p:nvSpPr>
        <p:spPr>
          <a:xfrm>
            <a:off x="2405576" y="3601329"/>
            <a:ext cx="5838092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C00000"/>
                </a:solidFill>
              </a:rPr>
              <a:t>Já fizemos questões idênticas !</a:t>
            </a:r>
          </a:p>
        </p:txBody>
      </p:sp>
    </p:spTree>
    <p:extLst>
      <p:ext uri="{BB962C8B-B14F-4D97-AF65-F5344CB8AC3E}">
        <p14:creationId xmlns:p14="http://schemas.microsoft.com/office/powerpoint/2010/main" val="5380505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E49815F7-7FC0-4232-8977-4B736F935715}"/>
              </a:ext>
            </a:extLst>
          </p:cNvPr>
          <p:cNvSpPr/>
          <p:nvPr/>
        </p:nvSpPr>
        <p:spPr bwMode="auto">
          <a:xfrm>
            <a:off x="154747" y="5598937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8B9AAE-0F15-441D-B67B-3ADA152CC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7" y="-105803"/>
            <a:ext cx="11774658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28) FGV - Técnico Superior Especializado (DPE RJ)/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Econ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/2019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BEE7F6-E62C-4C9B-8944-6484DF4BC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97" y="738607"/>
            <a:ext cx="11648016" cy="5718463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firma monopolista maximizadora de lucro escolhe um nível de produção associado a uma elasticidade preço da demanda igual a -3.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Se seu custo total é dado por C(Q) = 10Q, infere-se que o preço escolhido por essa firma monopolista é de: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57 unidades monetárias;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42 unidades monetárias;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30 unidades monetárias;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21 unidades monetárias;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15 unidades monetárias.</a:t>
            </a:r>
          </a:p>
          <a:p>
            <a:pPr algn="just">
              <a:spcBef>
                <a:spcPts val="600"/>
              </a:spcBef>
            </a:pPr>
            <a:endParaRPr lang="pt-BR" b="0" i="0" dirty="0">
              <a:solidFill>
                <a:schemeClr val="tx1"/>
              </a:solidFill>
              <a:effectLst/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algn="just">
              <a:spcBef>
                <a:spcPts val="600"/>
              </a:spcBef>
            </a:pP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B75A037E-A8EC-4C9F-A865-FE144B6FB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92891"/>
              </p:ext>
            </p:extLst>
          </p:nvPr>
        </p:nvGraphicFramePr>
        <p:xfrm>
          <a:off x="6095999" y="3341447"/>
          <a:ext cx="3807655" cy="311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1320480" progId="Equation.DSMT4">
                  <p:embed/>
                </p:oleObj>
              </mc:Choice>
              <mc:Fallback>
                <p:oleObj name="Equation" r:id="rId2" imgW="1562040" imgH="132048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FC45A328-4283-4933-8EB2-65369FC17E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3341447"/>
                        <a:ext cx="3807655" cy="311562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8826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885DF9B-6B08-481B-A481-F78FF292D68E}"/>
              </a:ext>
            </a:extLst>
          </p:cNvPr>
          <p:cNvSpPr/>
          <p:nvPr/>
        </p:nvSpPr>
        <p:spPr bwMode="auto">
          <a:xfrm>
            <a:off x="281354" y="271505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ED8F38-35E1-4AE6-A41F-DDA2FA67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5" y="-35462"/>
            <a:ext cx="11465168" cy="785813"/>
          </a:xfrm>
        </p:spPr>
        <p:txBody>
          <a:bodyPr/>
          <a:lstStyle/>
          <a:p>
            <a:r>
              <a:rPr lang="it-IT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29) </a:t>
            </a:r>
            <a:r>
              <a:rPr lang="it-IT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Legislativo (ALERO)/Economia/2018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38FA30-A89F-4F26-BAC9-64556F66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70" y="780804"/>
            <a:ext cx="11596435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Assinale a opção que apresenta uma característica da prática de discriminação de preço de 1º grau.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desconto por quantidade, em que o consumidor leva x unidades e paga por x-y unidades, em que y &lt; x.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fato do vendedor conhecer o preço máximo que cada consumidor está disposto a pagar pelo bem.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empresa oferece descontos para grupos com menor demanda, como estudantes e idosos.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fixação de um preço fixo de entrada e de outro, variável, por quantidade consumida.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diferenciação dos produtos, para separar os consumidores de acordo com seus respectivos perfis.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3C21CB2-4ADF-4480-82FA-CB1FCF8DF479}"/>
              </a:ext>
            </a:extLst>
          </p:cNvPr>
          <p:cNvSpPr txBox="1"/>
          <p:nvPr/>
        </p:nvSpPr>
        <p:spPr>
          <a:xfrm>
            <a:off x="9228406" y="2321169"/>
            <a:ext cx="1266092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2º Grau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0AC0346-A4BC-4A7C-8047-E467017E6115}"/>
              </a:ext>
            </a:extLst>
          </p:cNvPr>
          <p:cNvSpPr txBox="1"/>
          <p:nvPr/>
        </p:nvSpPr>
        <p:spPr>
          <a:xfrm>
            <a:off x="7425396" y="4260166"/>
            <a:ext cx="1266092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3º Grau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D8B0861-7424-4915-92AB-440EB87CF1CE}"/>
              </a:ext>
            </a:extLst>
          </p:cNvPr>
          <p:cNvSpPr txBox="1"/>
          <p:nvPr/>
        </p:nvSpPr>
        <p:spPr>
          <a:xfrm>
            <a:off x="5130016" y="5228491"/>
            <a:ext cx="2295379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Tarifa </a:t>
            </a:r>
            <a:r>
              <a:rPr lang="pt-BR" b="1" i="1" dirty="0">
                <a:solidFill>
                  <a:srgbClr val="C00000"/>
                </a:solidFill>
              </a:rPr>
              <a:t>bipartite.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71EAC5E-B80D-4AB2-9CCF-E407890B6F07}"/>
              </a:ext>
            </a:extLst>
          </p:cNvPr>
          <p:cNvSpPr txBox="1"/>
          <p:nvPr/>
        </p:nvSpPr>
        <p:spPr>
          <a:xfrm>
            <a:off x="7183899" y="6199163"/>
            <a:ext cx="1266092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3º Grau</a:t>
            </a:r>
          </a:p>
        </p:txBody>
      </p:sp>
    </p:spTree>
    <p:extLst>
      <p:ext uri="{BB962C8B-B14F-4D97-AF65-F5344CB8AC3E}">
        <p14:creationId xmlns:p14="http://schemas.microsoft.com/office/powerpoint/2010/main" val="27216796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E8A687E-D840-46D4-90E4-F2299B4D2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5" y="1046624"/>
            <a:ext cx="11615925" cy="5544616"/>
          </a:xfrm>
        </p:spPr>
        <p:txBody>
          <a:bodyPr>
            <a:noAutofit/>
          </a:bodyPr>
          <a:lstStyle/>
          <a:p>
            <a:pPr algn="just">
              <a:buClrTx/>
            </a:pPr>
            <a:r>
              <a:rPr lang="en-US" sz="2800" b="1" dirty="0" err="1">
                <a:solidFill>
                  <a:schemeClr val="tx1"/>
                </a:solidFill>
              </a:rPr>
              <a:t>Discriminação</a:t>
            </a:r>
            <a:r>
              <a:rPr lang="en-US" sz="2800" b="1" dirty="0">
                <a:solidFill>
                  <a:schemeClr val="tx1"/>
                </a:solidFill>
              </a:rPr>
              <a:t> de </a:t>
            </a:r>
            <a:r>
              <a:rPr lang="en-US" sz="2800" b="1" dirty="0" err="1">
                <a:solidFill>
                  <a:schemeClr val="tx1"/>
                </a:solidFill>
              </a:rPr>
              <a:t>preço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é a </a:t>
            </a:r>
            <a:r>
              <a:rPr lang="en-US" sz="2800" dirty="0" err="1">
                <a:solidFill>
                  <a:schemeClr val="tx1"/>
                </a:solidFill>
              </a:rPr>
              <a:t>prática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cobrar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pelo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mesmo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produto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preços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diferentes</a:t>
            </a:r>
            <a:r>
              <a:rPr lang="en-US" sz="2800" dirty="0">
                <a:solidFill>
                  <a:schemeClr val="tx1"/>
                </a:solidFill>
              </a:rPr>
              <a:t> de </a:t>
            </a:r>
            <a:r>
              <a:rPr lang="en-US" sz="2800" dirty="0" err="1">
                <a:solidFill>
                  <a:schemeClr val="tx1"/>
                </a:solidFill>
              </a:rPr>
              <a:t>consumidores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diferentes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>
              <a:buClrTx/>
            </a:pPr>
            <a:r>
              <a:rPr lang="en-US" sz="2800" b="1" dirty="0" err="1">
                <a:solidFill>
                  <a:schemeClr val="tx1"/>
                </a:solidFill>
              </a:rPr>
              <a:t>Discriminação</a:t>
            </a:r>
            <a:r>
              <a:rPr lang="en-US" sz="2800" b="1" dirty="0">
                <a:solidFill>
                  <a:schemeClr val="tx1"/>
                </a:solidFill>
              </a:rPr>
              <a:t> de 1º </a:t>
            </a:r>
            <a:r>
              <a:rPr lang="en-US" sz="2800" b="1" dirty="0" err="1">
                <a:solidFill>
                  <a:schemeClr val="tx1"/>
                </a:solidFill>
              </a:rPr>
              <a:t>grau</a:t>
            </a:r>
            <a:endParaRPr lang="en-US" sz="2800" b="1" dirty="0">
              <a:solidFill>
                <a:schemeClr val="tx1"/>
              </a:solidFill>
            </a:endParaRPr>
          </a:p>
          <a:p>
            <a:pPr lvl="1" algn="just">
              <a:buClrTx/>
            </a:pPr>
            <a:r>
              <a:rPr lang="en-US" sz="2400" dirty="0" err="1">
                <a:solidFill>
                  <a:schemeClr val="tx1"/>
                </a:solidFill>
              </a:rPr>
              <a:t>Cobrar</a:t>
            </a:r>
            <a:r>
              <a:rPr lang="en-US" sz="2400" dirty="0">
                <a:solidFill>
                  <a:schemeClr val="tx1"/>
                </a:solidFill>
              </a:rPr>
              <a:t> o </a:t>
            </a:r>
            <a:r>
              <a:rPr lang="en-US" sz="2400" dirty="0" err="1">
                <a:solidFill>
                  <a:schemeClr val="tx1"/>
                </a:solidFill>
              </a:rPr>
              <a:t>preço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reserva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cada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consumidor</a:t>
            </a:r>
            <a:endParaRPr lang="en-US" sz="2400" dirty="0">
              <a:solidFill>
                <a:schemeClr val="tx1"/>
              </a:solidFill>
            </a:endParaRPr>
          </a:p>
          <a:p>
            <a:pPr algn="just">
              <a:buClrTx/>
            </a:pPr>
            <a:r>
              <a:rPr lang="en-US" sz="2800" b="1" dirty="0" err="1">
                <a:solidFill>
                  <a:schemeClr val="tx1"/>
                </a:solidFill>
              </a:rPr>
              <a:t>Discriminação</a:t>
            </a:r>
            <a:r>
              <a:rPr lang="en-US" sz="2800" b="1" dirty="0">
                <a:solidFill>
                  <a:schemeClr val="tx1"/>
                </a:solidFill>
              </a:rPr>
              <a:t> de 2º </a:t>
            </a:r>
            <a:r>
              <a:rPr lang="en-US" sz="2800" b="1" dirty="0" err="1">
                <a:solidFill>
                  <a:schemeClr val="tx1"/>
                </a:solidFill>
              </a:rPr>
              <a:t>grau</a:t>
            </a:r>
            <a:endParaRPr lang="en-US" sz="2800" b="1" dirty="0">
              <a:solidFill>
                <a:schemeClr val="tx1"/>
              </a:solidFill>
            </a:endParaRPr>
          </a:p>
          <a:p>
            <a:pPr lvl="1" algn="just">
              <a:buClrTx/>
            </a:pPr>
            <a:r>
              <a:rPr lang="en-US" sz="2400" dirty="0" err="1">
                <a:solidFill>
                  <a:schemeClr val="tx1"/>
                </a:solidFill>
              </a:rPr>
              <a:t>Preços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diferentes</a:t>
            </a:r>
            <a:r>
              <a:rPr lang="en-US" sz="2400" dirty="0">
                <a:solidFill>
                  <a:schemeClr val="tx1"/>
                </a:solidFill>
              </a:rPr>
              <a:t> para </a:t>
            </a:r>
            <a:r>
              <a:rPr lang="en-US" sz="2400" dirty="0" err="1">
                <a:solidFill>
                  <a:schemeClr val="tx1"/>
                </a:solidFill>
              </a:rPr>
              <a:t>quantidades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diferentes</a:t>
            </a:r>
            <a:endParaRPr lang="en-US" sz="2400" dirty="0">
              <a:solidFill>
                <a:schemeClr val="tx1"/>
              </a:solidFill>
            </a:endParaRPr>
          </a:p>
          <a:p>
            <a:pPr algn="just">
              <a:buClrTx/>
            </a:pPr>
            <a:r>
              <a:rPr lang="en-US" sz="2800" b="1" dirty="0" err="1">
                <a:solidFill>
                  <a:schemeClr val="tx1"/>
                </a:solidFill>
              </a:rPr>
              <a:t>Discriminação</a:t>
            </a:r>
            <a:r>
              <a:rPr lang="en-US" sz="2800" b="1" dirty="0">
                <a:solidFill>
                  <a:schemeClr val="tx1"/>
                </a:solidFill>
              </a:rPr>
              <a:t> de 3º </a:t>
            </a:r>
            <a:r>
              <a:rPr lang="en-US" sz="2800" b="1" dirty="0" err="1">
                <a:solidFill>
                  <a:schemeClr val="tx1"/>
                </a:solidFill>
              </a:rPr>
              <a:t>grau</a:t>
            </a:r>
            <a:endParaRPr lang="en-US" sz="2800" b="1" dirty="0">
              <a:solidFill>
                <a:schemeClr val="tx1"/>
              </a:solidFill>
            </a:endParaRPr>
          </a:p>
          <a:p>
            <a:pPr lvl="1" algn="just">
              <a:buClrTx/>
            </a:pPr>
            <a:r>
              <a:rPr lang="en-US" sz="2400" dirty="0" err="1">
                <a:solidFill>
                  <a:schemeClr val="tx1"/>
                </a:solidFill>
              </a:rPr>
              <a:t>Segmentação</a:t>
            </a:r>
            <a:r>
              <a:rPr lang="en-US" sz="2400" dirty="0">
                <a:solidFill>
                  <a:schemeClr val="tx1"/>
                </a:solidFill>
              </a:rPr>
              <a:t> do Mercado: </a:t>
            </a:r>
            <a:r>
              <a:rPr lang="en-US" sz="2400" dirty="0" err="1">
                <a:solidFill>
                  <a:schemeClr val="tx1"/>
                </a:solidFill>
              </a:rPr>
              <a:t>preço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elevado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onde</a:t>
            </a:r>
            <a:r>
              <a:rPr lang="en-US" sz="2400" dirty="0">
                <a:solidFill>
                  <a:schemeClr val="tx1"/>
                </a:solidFill>
              </a:rPr>
              <a:t> a </a:t>
            </a:r>
            <a:r>
              <a:rPr lang="en-US" sz="2400" dirty="0" err="1">
                <a:solidFill>
                  <a:schemeClr val="tx1"/>
                </a:solidFill>
              </a:rPr>
              <a:t>elasticidade-preço</a:t>
            </a:r>
            <a:r>
              <a:rPr lang="en-US" sz="2400" dirty="0">
                <a:solidFill>
                  <a:schemeClr val="tx1"/>
                </a:solidFill>
              </a:rPr>
              <a:t> é </a:t>
            </a:r>
            <a:r>
              <a:rPr lang="en-US" sz="2400" dirty="0" err="1">
                <a:solidFill>
                  <a:schemeClr val="tx1"/>
                </a:solidFill>
              </a:rPr>
              <a:t>menor</a:t>
            </a:r>
            <a:r>
              <a:rPr lang="en-US" sz="2400" dirty="0">
                <a:solidFill>
                  <a:schemeClr val="tx1"/>
                </a:solidFill>
              </a:rPr>
              <a:t> e </a:t>
            </a:r>
            <a:r>
              <a:rPr lang="en-US" sz="2400" dirty="0" err="1">
                <a:solidFill>
                  <a:schemeClr val="tx1"/>
                </a:solidFill>
              </a:rPr>
              <a:t>mais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baixo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onde</a:t>
            </a:r>
            <a:r>
              <a:rPr lang="en-US" sz="2400" dirty="0">
                <a:solidFill>
                  <a:schemeClr val="tx1"/>
                </a:solidFill>
              </a:rPr>
              <a:t> é </a:t>
            </a:r>
            <a:r>
              <a:rPr lang="en-US" sz="2400" dirty="0" err="1">
                <a:solidFill>
                  <a:schemeClr val="tx1"/>
                </a:solidFill>
              </a:rPr>
              <a:t>maior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Título 7">
            <a:extLst>
              <a:ext uri="{FF2B5EF4-FFF2-40B4-BE49-F238E27FC236}">
                <a16:creationId xmlns:a16="http://schemas.microsoft.com/office/drawing/2014/main" id="{0F69A2D8-37C8-46AF-AF05-1954FDBB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067" y="-7329"/>
            <a:ext cx="7118350" cy="785813"/>
          </a:xfrm>
        </p:spPr>
        <p:txBody>
          <a:bodyPr/>
          <a:lstStyle/>
          <a:p>
            <a:pPr algn="r"/>
            <a:r>
              <a:rPr lang="pt-BR" dirty="0">
                <a:solidFill>
                  <a:schemeClr val="tx1"/>
                </a:solidFill>
              </a:rPr>
              <a:t>Discriminação de Preços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758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BCEC513D-CCBA-4E30-9613-92E37197D48A}"/>
              </a:ext>
            </a:extLst>
          </p:cNvPr>
          <p:cNvSpPr>
            <a:spLocks/>
          </p:cNvSpPr>
          <p:nvPr/>
        </p:nvSpPr>
        <p:spPr bwMode="auto">
          <a:xfrm>
            <a:off x="1972223" y="2268139"/>
            <a:ext cx="3125788" cy="2363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68" y="1056"/>
              </a:cxn>
              <a:cxn ang="0">
                <a:pos x="1824" y="1200"/>
              </a:cxn>
              <a:cxn ang="0">
                <a:pos x="1536" y="1392"/>
              </a:cxn>
              <a:cxn ang="0">
                <a:pos x="1344" y="1488"/>
              </a:cxn>
              <a:cxn ang="0">
                <a:pos x="0" y="0"/>
              </a:cxn>
            </a:cxnLst>
            <a:rect l="0" t="0" r="r" b="b"/>
            <a:pathLst>
              <a:path w="1969" h="1489">
                <a:moveTo>
                  <a:pt x="0" y="0"/>
                </a:moveTo>
                <a:lnTo>
                  <a:pt x="1968" y="1056"/>
                </a:lnTo>
                <a:lnTo>
                  <a:pt x="1824" y="1200"/>
                </a:lnTo>
                <a:lnTo>
                  <a:pt x="1536" y="1392"/>
                </a:lnTo>
                <a:lnTo>
                  <a:pt x="1344" y="1488"/>
                </a:lnTo>
                <a:lnTo>
                  <a:pt x="0" y="0"/>
                </a:lnTo>
              </a:path>
            </a:pathLst>
          </a:custGeom>
          <a:solidFill>
            <a:srgbClr val="CC99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5" name="Group 42">
            <a:extLst>
              <a:ext uri="{FF2B5EF4-FFF2-40B4-BE49-F238E27FC236}">
                <a16:creationId xmlns:a16="http://schemas.microsoft.com/office/drawing/2014/main" id="{F326EB47-7DA5-408D-A837-929A672C7F68}"/>
              </a:ext>
            </a:extLst>
          </p:cNvPr>
          <p:cNvGrpSpPr>
            <a:grpSpLocks/>
          </p:cNvGrpSpPr>
          <p:nvPr/>
        </p:nvGrpSpPr>
        <p:grpSpPr bwMode="auto">
          <a:xfrm>
            <a:off x="1510260" y="1025128"/>
            <a:ext cx="4930772" cy="5253038"/>
            <a:chOff x="1101" y="657"/>
            <a:chExt cx="3106" cy="3309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E9E3FBBB-60FD-4008-BFD5-877F148E5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1345" cy="1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44" y="1488"/>
                </a:cxn>
                <a:cxn ang="0">
                  <a:pos x="1008" y="1632"/>
                </a:cxn>
                <a:cxn ang="0">
                  <a:pos x="672" y="1728"/>
                </a:cxn>
                <a:cxn ang="0">
                  <a:pos x="144" y="1824"/>
                </a:cxn>
                <a:cxn ang="0">
                  <a:pos x="0" y="1824"/>
                </a:cxn>
                <a:cxn ang="0">
                  <a:pos x="0" y="0"/>
                </a:cxn>
              </a:cxnLst>
              <a:rect l="0" t="0" r="r" b="b"/>
              <a:pathLst>
                <a:path w="1345" h="1825">
                  <a:moveTo>
                    <a:pt x="0" y="0"/>
                  </a:moveTo>
                  <a:lnTo>
                    <a:pt x="1344" y="1488"/>
                  </a:lnTo>
                  <a:lnTo>
                    <a:pt x="1008" y="1632"/>
                  </a:lnTo>
                  <a:lnTo>
                    <a:pt x="672" y="1728"/>
                  </a:lnTo>
                  <a:lnTo>
                    <a:pt x="144" y="1824"/>
                  </a:lnTo>
                  <a:lnTo>
                    <a:pt x="0" y="1824"/>
                  </a:lnTo>
                  <a:lnTo>
                    <a:pt x="0" y="0"/>
                  </a:lnTo>
                </a:path>
              </a:pathLst>
            </a:custGeom>
            <a:solidFill>
              <a:srgbClr val="FFFF99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Oval 23">
              <a:extLst>
                <a:ext uri="{FF2B5EF4-FFF2-40B4-BE49-F238E27FC236}">
                  <a16:creationId xmlns:a16="http://schemas.microsoft.com/office/drawing/2014/main" id="{E8820E96-7E9C-47AF-A6CB-95708467F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11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Line 19">
              <a:extLst>
                <a:ext uri="{FF2B5EF4-FFF2-40B4-BE49-F238E27FC236}">
                  <a16:creationId xmlns:a16="http://schemas.microsoft.com/office/drawing/2014/main" id="{49FFFE21-355A-4CF1-826D-E257B4A75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217"/>
              <a:ext cx="0" cy="15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Line 20">
              <a:extLst>
                <a:ext uri="{FF2B5EF4-FFF2-40B4-BE49-F238E27FC236}">
                  <a16:creationId xmlns:a16="http://schemas.microsoft.com/office/drawing/2014/main" id="{B53B3582-B03A-4E5F-A2C8-75FF3C0CA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85" y="2160"/>
              <a:ext cx="13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21">
              <a:extLst>
                <a:ext uri="{FF2B5EF4-FFF2-40B4-BE49-F238E27FC236}">
                  <a16:creationId xmlns:a16="http://schemas.microsoft.com/office/drawing/2014/main" id="{BAE1F6B3-E85C-4592-8C87-E247F3DFF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2013"/>
              <a:ext cx="26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P*</a:t>
              </a:r>
            </a:p>
          </p:txBody>
        </p:sp>
        <p:sp>
          <p:nvSpPr>
            <p:cNvPr id="11" name="Rectangle 22">
              <a:extLst>
                <a:ext uri="{FF2B5EF4-FFF2-40B4-BE49-F238E27FC236}">
                  <a16:creationId xmlns:a16="http://schemas.microsoft.com/office/drawing/2014/main" id="{EC3B6493-7EA4-42B2-AE2F-19ABAD0A5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3756"/>
              <a:ext cx="26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Q*</a:t>
              </a:r>
            </a:p>
          </p:txBody>
        </p:sp>
        <p:sp>
          <p:nvSpPr>
            <p:cNvPr id="12" name="Rectangle 31">
              <a:extLst>
                <a:ext uri="{FF2B5EF4-FFF2-40B4-BE49-F238E27FC236}">
                  <a16:creationId xmlns:a16="http://schemas.microsoft.com/office/drawing/2014/main" id="{BCD88609-F7BA-4B0D-AA6A-11A2CF9D3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" y="657"/>
              <a:ext cx="2707" cy="52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1600" b="1" dirty="0"/>
                <a:t>Na </a:t>
              </a:r>
              <a:r>
                <a:rPr lang="en-US" sz="1600" b="1" dirty="0" err="1"/>
                <a:t>ausência</a:t>
              </a:r>
              <a:r>
                <a:rPr lang="en-US" sz="1600" b="1" dirty="0"/>
                <a:t> de </a:t>
              </a:r>
              <a:r>
                <a:rPr lang="en-US" sz="1600" b="1" dirty="0" err="1"/>
                <a:t>discriminação</a:t>
              </a:r>
              <a:r>
                <a:rPr lang="en-US" sz="1600" b="1" dirty="0"/>
                <a:t>  de </a:t>
              </a:r>
              <a:r>
                <a:rPr lang="en-US" sz="1600" b="1" dirty="0" err="1"/>
                <a:t>preço</a:t>
              </a:r>
              <a:r>
                <a:rPr lang="en-US" sz="1600" b="1" dirty="0"/>
                <a:t>, a </a:t>
              </a:r>
              <a:r>
                <a:rPr lang="en-US" sz="1600" b="1" dirty="0" err="1"/>
                <a:t>produção</a:t>
              </a:r>
              <a:r>
                <a:rPr lang="en-US" sz="1600" b="1" dirty="0"/>
                <a:t> é Q*  e o </a:t>
              </a:r>
              <a:r>
                <a:rPr lang="en-US" sz="1600" b="1" dirty="0" err="1"/>
                <a:t>preço</a:t>
              </a:r>
              <a:r>
                <a:rPr lang="en-US" sz="1600" b="1" dirty="0"/>
                <a:t> é P*. O </a:t>
              </a:r>
              <a:r>
                <a:rPr lang="en-US" sz="1600" b="1" dirty="0" err="1"/>
                <a:t>lucro</a:t>
              </a:r>
              <a:r>
                <a:rPr lang="en-US" sz="1600" b="1" dirty="0"/>
                <a:t> da firma  é a </a:t>
              </a:r>
              <a:r>
                <a:rPr lang="en-US" sz="1600" b="1" dirty="0" err="1"/>
                <a:t>área</a:t>
              </a:r>
              <a:r>
                <a:rPr lang="en-US" sz="1600" b="1" dirty="0"/>
                <a:t> entre o </a:t>
              </a:r>
              <a:r>
                <a:rPr lang="en-US" sz="1600" b="1" dirty="0" err="1"/>
                <a:t>CMg</a:t>
              </a:r>
              <a:r>
                <a:rPr lang="en-US" sz="1600" b="1" dirty="0"/>
                <a:t>  e </a:t>
              </a:r>
              <a:r>
                <a:rPr lang="en-US" sz="1600" b="1" dirty="0" err="1"/>
                <a:t>RMg</a:t>
              </a:r>
              <a:r>
                <a:rPr lang="en-US" sz="1600" b="1" dirty="0"/>
                <a:t> (</a:t>
              </a:r>
              <a:r>
                <a:rPr lang="en-US" sz="1600" b="1" dirty="0" err="1"/>
                <a:t>amarela</a:t>
              </a:r>
              <a:r>
                <a:rPr lang="en-US" sz="1600" b="1" dirty="0"/>
                <a:t>).</a:t>
              </a:r>
            </a:p>
          </p:txBody>
        </p:sp>
      </p:grpSp>
      <p:sp>
        <p:nvSpPr>
          <p:cNvPr id="13" name="Line 8">
            <a:extLst>
              <a:ext uri="{FF2B5EF4-FFF2-40B4-BE49-F238E27FC236}">
                <a16:creationId xmlns:a16="http://schemas.microsoft.com/office/drawing/2014/main" id="{BC91282A-B61B-49EA-86C4-1A947AB08D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2223" y="1733152"/>
            <a:ext cx="0" cy="4265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952A4375-4546-456F-BA12-CBCEF7105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873" y="5989239"/>
            <a:ext cx="4276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88BD6AC5-4AE5-4E6C-A867-06E61BF12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2473" y="5943202"/>
            <a:ext cx="1298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/>
              <a:t>Quantidade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59F96EA-6594-4E40-868A-A06D28881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653" y="1597644"/>
            <a:ext cx="3622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/>
              <a:t>P</a:t>
            </a:r>
            <a:endParaRPr lang="en-US" sz="2000" b="1" baseline="-25000" dirty="0"/>
          </a:p>
        </p:txBody>
      </p:sp>
      <p:sp>
        <p:nvSpPr>
          <p:cNvPr id="17" name="Rectangle 33">
            <a:extLst>
              <a:ext uri="{FF2B5EF4-FFF2-40B4-BE49-F238E27FC236}">
                <a16:creationId xmlns:a16="http://schemas.microsoft.com/office/drawing/2014/main" id="{ED35B3E2-DAAE-4FD6-84DE-DAD00D50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1037" y="3325836"/>
            <a:ext cx="3896698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1600" b="1" dirty="0"/>
              <a:t>Com </a:t>
            </a:r>
            <a:r>
              <a:rPr lang="en-US" sz="1600" b="1" dirty="0" err="1"/>
              <a:t>discriminação</a:t>
            </a:r>
            <a:r>
              <a:rPr lang="en-US" sz="1600" b="1" dirty="0"/>
              <a:t> </a:t>
            </a:r>
            <a:r>
              <a:rPr lang="en-US" sz="1600" b="1" dirty="0" err="1"/>
              <a:t>perfeita</a:t>
            </a:r>
            <a:r>
              <a:rPr lang="en-US" sz="1600" b="1" dirty="0"/>
              <a:t>, </a:t>
            </a:r>
            <a:r>
              <a:rPr lang="en-US" sz="1600" b="1" dirty="0" err="1"/>
              <a:t>cada</a:t>
            </a:r>
            <a:r>
              <a:rPr lang="en-US" sz="1600" b="1" dirty="0"/>
              <a:t> </a:t>
            </a:r>
            <a:r>
              <a:rPr lang="en-US" sz="1600" b="1" dirty="0" err="1"/>
              <a:t>consumidor</a:t>
            </a:r>
            <a:r>
              <a:rPr lang="en-US" sz="1600" b="1" dirty="0"/>
              <a:t> </a:t>
            </a:r>
            <a:r>
              <a:rPr lang="en-US" sz="1600" b="1" dirty="0" err="1"/>
              <a:t>paga</a:t>
            </a:r>
            <a:r>
              <a:rPr lang="en-US" sz="1600" b="1" dirty="0"/>
              <a:t> o </a:t>
            </a:r>
            <a:r>
              <a:rPr lang="en-US" sz="1600" b="1" dirty="0" err="1"/>
              <a:t>preço</a:t>
            </a:r>
            <a:r>
              <a:rPr lang="en-US" sz="1600" b="1" dirty="0"/>
              <a:t> </a:t>
            </a:r>
            <a:r>
              <a:rPr lang="en-US" sz="1600" b="1" dirty="0" err="1"/>
              <a:t>máximo</a:t>
            </a:r>
            <a:r>
              <a:rPr lang="en-US" sz="1600" b="1" dirty="0"/>
              <a:t>  </a:t>
            </a:r>
            <a:r>
              <a:rPr lang="en-US" sz="1600" b="1" dirty="0" err="1"/>
              <a:t>que</a:t>
            </a:r>
            <a:r>
              <a:rPr lang="en-US" sz="1600" b="1" dirty="0"/>
              <a:t> </a:t>
            </a:r>
            <a:r>
              <a:rPr lang="en-US" sz="1600" b="1" dirty="0" err="1"/>
              <a:t>estaria</a:t>
            </a:r>
            <a:r>
              <a:rPr lang="en-US" sz="1600" b="1" dirty="0"/>
              <a:t> </a:t>
            </a:r>
            <a:r>
              <a:rPr lang="en-US" sz="1600" b="1" dirty="0" err="1"/>
              <a:t>disposto</a:t>
            </a:r>
            <a:r>
              <a:rPr lang="en-US" sz="1600" b="1" dirty="0"/>
              <a:t> a </a:t>
            </a:r>
            <a:r>
              <a:rPr lang="en-US" sz="1600" b="1" dirty="0" err="1"/>
              <a:t>pagar</a:t>
            </a:r>
            <a:r>
              <a:rPr lang="en-US" sz="1600" b="1" dirty="0"/>
              <a:t>.</a:t>
            </a:r>
          </a:p>
        </p:txBody>
      </p:sp>
      <p:grpSp>
        <p:nvGrpSpPr>
          <p:cNvPr id="18" name="Group 37">
            <a:extLst>
              <a:ext uri="{FF2B5EF4-FFF2-40B4-BE49-F238E27FC236}">
                <a16:creationId xmlns:a16="http://schemas.microsoft.com/office/drawing/2014/main" id="{1330473D-2239-43AC-A7AB-D7B75FA6C2E7}"/>
              </a:ext>
            </a:extLst>
          </p:cNvPr>
          <p:cNvGrpSpPr>
            <a:grpSpLocks/>
          </p:cNvGrpSpPr>
          <p:nvPr/>
        </p:nvGrpSpPr>
        <p:grpSpPr bwMode="auto">
          <a:xfrm>
            <a:off x="1972223" y="2174477"/>
            <a:ext cx="8386765" cy="1236663"/>
            <a:chOff x="1392" y="1381"/>
            <a:chExt cx="5283" cy="779"/>
          </a:xfrm>
        </p:grpSpPr>
        <p:sp>
          <p:nvSpPr>
            <p:cNvPr id="19" name="AutoShape 25">
              <a:extLst>
                <a:ext uri="{FF2B5EF4-FFF2-40B4-BE49-F238E27FC236}">
                  <a16:creationId xmlns:a16="http://schemas.microsoft.com/office/drawing/2014/main" id="{07B756B1-B5D1-43F3-86ED-276D3B3AE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440"/>
              <a:ext cx="1344" cy="720"/>
            </a:xfrm>
            <a:prstGeom prst="rtTriangl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32">
              <a:extLst>
                <a:ext uri="{FF2B5EF4-FFF2-40B4-BE49-F238E27FC236}">
                  <a16:creationId xmlns:a16="http://schemas.microsoft.com/office/drawing/2014/main" id="{981E7ECD-84AD-48B2-9674-04F80B95B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8" y="1381"/>
              <a:ext cx="3067" cy="5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1800" b="1" dirty="0"/>
                <a:t>O </a:t>
              </a:r>
              <a:r>
                <a:rPr lang="en-US" sz="1800" b="1" dirty="0" err="1"/>
                <a:t>excedente</a:t>
              </a:r>
              <a:r>
                <a:rPr lang="en-US" sz="1800" b="1" dirty="0"/>
                <a:t> do </a:t>
              </a:r>
              <a:r>
                <a:rPr lang="en-US" sz="1800" b="1" dirty="0" err="1"/>
                <a:t>consumidor</a:t>
              </a:r>
              <a:r>
                <a:rPr lang="en-US" sz="1800" b="1" dirty="0"/>
                <a:t>  é a </a:t>
              </a:r>
              <a:r>
                <a:rPr lang="en-US" sz="1800" b="1" dirty="0" err="1"/>
                <a:t>área</a:t>
              </a:r>
              <a:r>
                <a:rPr lang="en-US" sz="1800" b="1" dirty="0"/>
                <a:t> </a:t>
              </a:r>
              <a:r>
                <a:rPr lang="en-US" sz="1800" b="1" dirty="0" err="1"/>
                <a:t>acima</a:t>
              </a:r>
              <a:r>
                <a:rPr lang="en-US" sz="1800" b="1" dirty="0"/>
                <a:t> de P* ,  entre 0 e Q* de </a:t>
              </a:r>
              <a:r>
                <a:rPr lang="en-US" sz="1800" b="1" dirty="0" err="1"/>
                <a:t>produção</a:t>
              </a:r>
              <a:r>
                <a:rPr lang="en-US" sz="1800" b="1" dirty="0"/>
                <a:t> (o </a:t>
              </a:r>
              <a:r>
                <a:rPr lang="en-US" sz="1800" b="1" dirty="0" err="1"/>
                <a:t>triângulo</a:t>
              </a:r>
              <a:r>
                <a:rPr lang="en-US" sz="1800" b="1" dirty="0"/>
                <a:t> </a:t>
              </a:r>
              <a:r>
                <a:rPr lang="en-US" sz="1800" b="1" dirty="0" err="1"/>
                <a:t>preto</a:t>
              </a:r>
              <a:r>
                <a:rPr lang="en-US" sz="1800" b="1" dirty="0"/>
                <a:t> </a:t>
              </a:r>
              <a:r>
                <a:rPr lang="en-US" sz="1800" b="1" dirty="0" err="1"/>
                <a:t>acima</a:t>
              </a:r>
              <a:r>
                <a:rPr lang="en-US" sz="1800" b="1" dirty="0"/>
                <a:t> de P*)</a:t>
              </a:r>
            </a:p>
          </p:txBody>
        </p:sp>
      </p:grpSp>
      <p:sp>
        <p:nvSpPr>
          <p:cNvPr id="21" name="Line 12">
            <a:extLst>
              <a:ext uri="{FF2B5EF4-FFF2-40B4-BE49-F238E27FC236}">
                <a16:creationId xmlns:a16="http://schemas.microsoft.com/office/drawing/2014/main" id="{5C6FEBAA-CAA0-4D5C-ACFE-415EBF44A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9211" y="2295127"/>
            <a:ext cx="4214812" cy="22336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22134A32-CC11-4A90-91E6-805121B3C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9211" y="2295127"/>
            <a:ext cx="2919412" cy="3224212"/>
          </a:xfrm>
          <a:prstGeom prst="line">
            <a:avLst/>
          </a:prstGeom>
          <a:noFill/>
          <a:ln w="508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2FA05F0F-538C-4195-A423-6A42ED3DF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2397" y="4261940"/>
            <a:ext cx="10890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/>
              <a:t>D = </a:t>
            </a:r>
            <a:r>
              <a:rPr lang="en-US" sz="1800" b="1" dirty="0" err="1"/>
              <a:t>RMe</a:t>
            </a:r>
            <a:endParaRPr lang="en-US" sz="1800" b="1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BF1317D7-7A80-438A-B691-647476B9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661" y="5463777"/>
            <a:ext cx="676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RMg</a:t>
            </a:r>
          </a:p>
        </p:txBody>
      </p:sp>
      <p:grpSp>
        <p:nvGrpSpPr>
          <p:cNvPr id="25" name="Group 35">
            <a:extLst>
              <a:ext uri="{FF2B5EF4-FFF2-40B4-BE49-F238E27FC236}">
                <a16:creationId xmlns:a16="http://schemas.microsoft.com/office/drawing/2014/main" id="{7248BC4E-8B57-4CE8-B674-3C19D17379FB}"/>
              </a:ext>
            </a:extLst>
          </p:cNvPr>
          <p:cNvGrpSpPr>
            <a:grpSpLocks/>
          </p:cNvGrpSpPr>
          <p:nvPr/>
        </p:nvGrpSpPr>
        <p:grpSpPr bwMode="auto">
          <a:xfrm>
            <a:off x="1970636" y="3106340"/>
            <a:ext cx="4254500" cy="2060575"/>
            <a:chOff x="1391" y="1968"/>
            <a:chExt cx="2680" cy="1298"/>
          </a:xfrm>
        </p:grpSpPr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A2D1C1FA-053B-4745-8B62-9029FB901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1" y="2173"/>
              <a:ext cx="2357" cy="1093"/>
            </a:xfrm>
            <a:custGeom>
              <a:avLst/>
              <a:gdLst/>
              <a:ahLst/>
              <a:cxnLst>
                <a:cxn ang="0">
                  <a:pos x="0" y="1092"/>
                </a:cxn>
                <a:cxn ang="0">
                  <a:pos x="30" y="1087"/>
                </a:cxn>
                <a:cxn ang="0">
                  <a:pos x="72" y="1082"/>
                </a:cxn>
                <a:cxn ang="0">
                  <a:pos x="162" y="1071"/>
                </a:cxn>
                <a:cxn ang="0">
                  <a:pos x="270" y="1055"/>
                </a:cxn>
                <a:cxn ang="0">
                  <a:pos x="396" y="1040"/>
                </a:cxn>
                <a:cxn ang="0">
                  <a:pos x="647" y="998"/>
                </a:cxn>
                <a:cxn ang="0">
                  <a:pos x="773" y="972"/>
                </a:cxn>
                <a:cxn ang="0">
                  <a:pos x="881" y="941"/>
                </a:cxn>
                <a:cxn ang="0">
                  <a:pos x="1085" y="873"/>
                </a:cxn>
                <a:cxn ang="0">
                  <a:pos x="1283" y="799"/>
                </a:cxn>
                <a:cxn ang="0">
                  <a:pos x="1475" y="711"/>
                </a:cxn>
                <a:cxn ang="0">
                  <a:pos x="1571" y="658"/>
                </a:cxn>
                <a:cxn ang="0">
                  <a:pos x="1661" y="601"/>
                </a:cxn>
                <a:cxn ang="0">
                  <a:pos x="1756" y="533"/>
                </a:cxn>
                <a:cxn ang="0">
                  <a:pos x="1852" y="460"/>
                </a:cxn>
                <a:cxn ang="0">
                  <a:pos x="1948" y="376"/>
                </a:cxn>
                <a:cxn ang="0">
                  <a:pos x="2044" y="288"/>
                </a:cxn>
                <a:cxn ang="0">
                  <a:pos x="2140" y="204"/>
                </a:cxn>
                <a:cxn ang="0">
                  <a:pos x="2224" y="126"/>
                </a:cxn>
                <a:cxn ang="0">
                  <a:pos x="2296" y="58"/>
                </a:cxn>
                <a:cxn ang="0">
                  <a:pos x="2356" y="0"/>
                </a:cxn>
              </a:cxnLst>
              <a:rect l="0" t="0" r="r" b="b"/>
              <a:pathLst>
                <a:path w="2357" h="1093">
                  <a:moveTo>
                    <a:pt x="0" y="1092"/>
                  </a:moveTo>
                  <a:lnTo>
                    <a:pt x="30" y="1087"/>
                  </a:lnTo>
                  <a:lnTo>
                    <a:pt x="72" y="1082"/>
                  </a:lnTo>
                  <a:lnTo>
                    <a:pt x="162" y="1071"/>
                  </a:lnTo>
                  <a:lnTo>
                    <a:pt x="270" y="1055"/>
                  </a:lnTo>
                  <a:lnTo>
                    <a:pt x="396" y="1040"/>
                  </a:lnTo>
                  <a:lnTo>
                    <a:pt x="647" y="998"/>
                  </a:lnTo>
                  <a:lnTo>
                    <a:pt x="773" y="972"/>
                  </a:lnTo>
                  <a:lnTo>
                    <a:pt x="881" y="941"/>
                  </a:lnTo>
                  <a:lnTo>
                    <a:pt x="1085" y="873"/>
                  </a:lnTo>
                  <a:lnTo>
                    <a:pt x="1283" y="799"/>
                  </a:lnTo>
                  <a:lnTo>
                    <a:pt x="1475" y="711"/>
                  </a:lnTo>
                  <a:lnTo>
                    <a:pt x="1571" y="658"/>
                  </a:lnTo>
                  <a:lnTo>
                    <a:pt x="1661" y="601"/>
                  </a:lnTo>
                  <a:lnTo>
                    <a:pt x="1756" y="533"/>
                  </a:lnTo>
                  <a:lnTo>
                    <a:pt x="1852" y="460"/>
                  </a:lnTo>
                  <a:lnTo>
                    <a:pt x="1948" y="376"/>
                  </a:lnTo>
                  <a:lnTo>
                    <a:pt x="2044" y="288"/>
                  </a:lnTo>
                  <a:lnTo>
                    <a:pt x="2140" y="204"/>
                  </a:lnTo>
                  <a:lnTo>
                    <a:pt x="2224" y="126"/>
                  </a:lnTo>
                  <a:lnTo>
                    <a:pt x="2296" y="58"/>
                  </a:lnTo>
                  <a:lnTo>
                    <a:pt x="2356" y="0"/>
                  </a:lnTo>
                </a:path>
              </a:pathLst>
            </a:custGeom>
            <a:noFill/>
            <a:ln w="50800" cap="rnd" cmpd="sng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Rectangle 18">
              <a:extLst>
                <a:ext uri="{FF2B5EF4-FFF2-40B4-BE49-F238E27FC236}">
                  <a16:creationId xmlns:a16="http://schemas.microsoft.com/office/drawing/2014/main" id="{05EF3289-193B-4B57-A173-7C63EBCBF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1968"/>
              <a:ext cx="4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 err="1"/>
                <a:t>CMg</a:t>
              </a:r>
              <a:endParaRPr lang="en-US" sz="1800" b="1" dirty="0"/>
            </a:p>
          </p:txBody>
        </p:sp>
      </p:grpSp>
      <p:grpSp>
        <p:nvGrpSpPr>
          <p:cNvPr id="28" name="Group 43">
            <a:extLst>
              <a:ext uri="{FF2B5EF4-FFF2-40B4-BE49-F238E27FC236}">
                <a16:creationId xmlns:a16="http://schemas.microsoft.com/office/drawing/2014/main" id="{44902BFF-27EB-46D8-89E1-EEDEF854FFC2}"/>
              </a:ext>
            </a:extLst>
          </p:cNvPr>
          <p:cNvGrpSpPr>
            <a:grpSpLocks/>
          </p:cNvGrpSpPr>
          <p:nvPr/>
        </p:nvGrpSpPr>
        <p:grpSpPr bwMode="auto">
          <a:xfrm>
            <a:off x="1510261" y="3787377"/>
            <a:ext cx="8828089" cy="2490787"/>
            <a:chOff x="1101" y="2397"/>
            <a:chExt cx="5561" cy="1569"/>
          </a:xfrm>
        </p:grpSpPr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E1745362-B01D-4792-94F7-F99904716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1" y="2923"/>
              <a:ext cx="3001" cy="8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sz="1600" b="1" dirty="0"/>
                <a:t>A </a:t>
              </a:r>
              <a:r>
                <a:rPr lang="en-US" sz="1600" b="1" dirty="0" err="1"/>
                <a:t>produção</a:t>
              </a:r>
              <a:r>
                <a:rPr lang="en-US" sz="1600" b="1" dirty="0"/>
                <a:t> </a:t>
              </a:r>
              <a:r>
                <a:rPr lang="en-US" sz="1600" b="1" dirty="0" err="1"/>
                <a:t>aumenta</a:t>
              </a:r>
              <a:r>
                <a:rPr lang="en-US" sz="1600" b="1" dirty="0"/>
                <a:t> para Q** e o </a:t>
              </a:r>
              <a:r>
                <a:rPr lang="en-US" sz="1600" b="1" dirty="0" err="1"/>
                <a:t>preço</a:t>
              </a:r>
              <a:r>
                <a:rPr lang="en-US" sz="1600" b="1" dirty="0"/>
                <a:t> </a:t>
              </a:r>
              <a:r>
                <a:rPr lang="en-US" sz="1600" b="1" dirty="0" err="1"/>
                <a:t>cai</a:t>
              </a:r>
              <a:r>
                <a:rPr lang="en-US" sz="1600" b="1" dirty="0"/>
                <a:t> para P</a:t>
              </a:r>
              <a:r>
                <a:rPr lang="en-US" sz="1600" b="1" baseline="-25000" dirty="0"/>
                <a:t>C</a:t>
              </a:r>
              <a:r>
                <a:rPr lang="en-US" sz="1600" b="1" dirty="0"/>
                <a:t> </a:t>
              </a:r>
              <a:r>
                <a:rPr lang="en-US" sz="1600" b="1" dirty="0" err="1"/>
                <a:t>onde</a:t>
              </a:r>
              <a:r>
                <a:rPr lang="en-US" sz="1600" b="1" dirty="0"/>
                <a:t> </a:t>
              </a:r>
              <a:r>
                <a:rPr lang="en-US" sz="1600" b="1" dirty="0" err="1"/>
                <a:t>CMg</a:t>
              </a:r>
              <a:r>
                <a:rPr lang="en-US" sz="1600" b="1" dirty="0"/>
                <a:t> = </a:t>
              </a:r>
              <a:r>
                <a:rPr lang="en-US" sz="1600" b="1" dirty="0" err="1"/>
                <a:t>RMg</a:t>
              </a:r>
              <a:r>
                <a:rPr lang="en-US" sz="1600" b="1" dirty="0"/>
                <a:t> = </a:t>
              </a:r>
              <a:r>
                <a:rPr lang="en-US" sz="1600" b="1" dirty="0" err="1"/>
                <a:t>RMe</a:t>
              </a:r>
              <a:r>
                <a:rPr lang="en-US" sz="1600" b="1" dirty="0"/>
                <a:t> = D. O </a:t>
              </a:r>
              <a:r>
                <a:rPr lang="en-US" sz="1600" b="1" dirty="0" err="1"/>
                <a:t>aumento</a:t>
              </a:r>
              <a:r>
                <a:rPr lang="en-US" sz="1600" b="1" dirty="0"/>
                <a:t> dos </a:t>
              </a:r>
              <a:r>
                <a:rPr lang="en-US" sz="1600" b="1" dirty="0" err="1"/>
                <a:t>lucros</a:t>
              </a:r>
              <a:r>
                <a:rPr lang="en-US" sz="1600" b="1" dirty="0"/>
                <a:t> </a:t>
              </a:r>
              <a:r>
                <a:rPr lang="en-US" sz="1600" b="1" dirty="0" err="1"/>
                <a:t>corresponde</a:t>
              </a:r>
              <a:r>
                <a:rPr lang="en-US" sz="1600" b="1" dirty="0"/>
                <a:t> à </a:t>
              </a:r>
              <a:r>
                <a:rPr lang="en-US" sz="1600" b="1" dirty="0" err="1"/>
                <a:t>área</a:t>
              </a:r>
              <a:r>
                <a:rPr lang="en-US" sz="1600" b="1" dirty="0"/>
                <a:t> </a:t>
              </a:r>
              <a:r>
                <a:rPr lang="en-US" sz="1600" b="1" dirty="0" err="1"/>
                <a:t>acima</a:t>
              </a:r>
              <a:r>
                <a:rPr lang="en-US" sz="1600" b="1" dirty="0"/>
                <a:t> da </a:t>
              </a:r>
              <a:r>
                <a:rPr lang="en-US" sz="1600" b="1" dirty="0" err="1"/>
                <a:t>curva</a:t>
              </a:r>
              <a:r>
                <a:rPr lang="en-US" sz="1600" b="1" dirty="0"/>
                <a:t> de </a:t>
              </a:r>
              <a:r>
                <a:rPr lang="en-US" sz="1600" b="1" dirty="0" err="1"/>
                <a:t>CMg</a:t>
              </a:r>
              <a:r>
                <a:rPr lang="en-US" sz="1600" b="1" dirty="0"/>
                <a:t>, entre  as </a:t>
              </a:r>
              <a:r>
                <a:rPr lang="en-US" sz="1600" b="1" dirty="0" err="1"/>
                <a:t>curvas</a:t>
              </a:r>
              <a:r>
                <a:rPr lang="en-US" sz="1600" b="1" dirty="0"/>
                <a:t> de </a:t>
              </a:r>
              <a:r>
                <a:rPr lang="en-US" sz="1600" b="1" dirty="0" err="1"/>
                <a:t>RMg</a:t>
              </a:r>
              <a:r>
                <a:rPr lang="en-US" sz="1600" b="1" dirty="0"/>
                <a:t> e D (</a:t>
              </a:r>
              <a:r>
                <a:rPr lang="en-US" sz="1600" b="1" dirty="0" err="1"/>
                <a:t>área</a:t>
              </a:r>
              <a:r>
                <a:rPr lang="en-US" sz="1600" b="1" dirty="0"/>
                <a:t> </a:t>
              </a:r>
              <a:r>
                <a:rPr lang="en-US" sz="1600" b="1" dirty="0" err="1"/>
                <a:t>lilás</a:t>
              </a:r>
              <a:r>
                <a:rPr lang="en-US" sz="1600" b="1" dirty="0"/>
                <a:t>)</a:t>
              </a:r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518C3BB0-B402-4B90-8911-D87D3B86A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505"/>
              <a:ext cx="0" cy="1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9570D328-EF45-49BD-9902-F82E9C33FD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85" y="2496"/>
              <a:ext cx="19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D7027018-F0D0-4787-9C28-08A0ED2D1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3756"/>
              <a:ext cx="31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 i="1"/>
                <a:t>Q**</a:t>
              </a: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4D0CF184-CDEB-4315-86B5-92A3B0C5F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" y="2397"/>
              <a:ext cx="279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i="1"/>
                <a:t>P</a:t>
              </a:r>
              <a:r>
                <a:rPr lang="en-US" sz="1800" b="1" i="1" baseline="-25000"/>
                <a:t>C</a:t>
              </a:r>
            </a:p>
          </p:txBody>
        </p:sp>
        <p:sp>
          <p:nvSpPr>
            <p:cNvPr id="34" name="Oval 30">
              <a:extLst>
                <a:ext uri="{FF2B5EF4-FFF2-40B4-BE49-F238E27FC236}">
                  <a16:creationId xmlns:a16="http://schemas.microsoft.com/office/drawing/2014/main" id="{C23761F5-B9A1-474E-9312-CC49376B4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44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5" name="Text Box 44">
            <a:extLst>
              <a:ext uri="{FF2B5EF4-FFF2-40B4-BE49-F238E27FC236}">
                <a16:creationId xmlns:a16="http://schemas.microsoft.com/office/drawing/2014/main" id="{9CCFB1A6-7815-4904-BEA6-F1FCA6007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988" y="987027"/>
            <a:ext cx="3927881" cy="928687"/>
          </a:xfrm>
          <a:prstGeom prst="rect">
            <a:avLst/>
          </a:prstGeom>
          <a:solidFill>
            <a:srgbClr val="CC99FF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/>
              <a:t>Lucro</a:t>
            </a:r>
            <a:r>
              <a:rPr lang="en-US" sz="1800" b="1" dirty="0"/>
              <a:t> </a:t>
            </a:r>
            <a:r>
              <a:rPr lang="en-US" sz="1800" b="1" dirty="0" err="1"/>
              <a:t>adicional</a:t>
            </a:r>
            <a:r>
              <a:rPr lang="en-US" sz="1800" b="1" dirty="0"/>
              <a:t> </a:t>
            </a:r>
            <a:r>
              <a:rPr lang="en-US" sz="1800" b="1" dirty="0" err="1"/>
              <a:t>gerado</a:t>
            </a:r>
            <a:r>
              <a:rPr lang="en-US" sz="1800" b="1" dirty="0"/>
              <a:t> </a:t>
            </a:r>
            <a:r>
              <a:rPr lang="en-US" sz="1800" b="1" dirty="0" err="1"/>
              <a:t>por</a:t>
            </a:r>
            <a:r>
              <a:rPr lang="en-US" sz="1800" b="1" dirty="0"/>
              <a:t> </a:t>
            </a:r>
            <a:r>
              <a:rPr lang="en-US" sz="1800" b="1" dirty="0" err="1"/>
              <a:t>meio</a:t>
            </a:r>
            <a:r>
              <a:rPr lang="en-US" sz="1800" b="1" dirty="0"/>
              <a:t> da </a:t>
            </a:r>
            <a:r>
              <a:rPr lang="en-US" sz="1800" b="1" dirty="0" err="1"/>
              <a:t>discriminação</a:t>
            </a:r>
            <a:r>
              <a:rPr lang="en-US" sz="1800" b="1" dirty="0"/>
              <a:t> de </a:t>
            </a:r>
            <a:r>
              <a:rPr lang="en-US" sz="1800" b="1" dirty="0" err="1"/>
              <a:t>preço</a:t>
            </a:r>
            <a:r>
              <a:rPr lang="en-US" sz="1800" b="1" dirty="0"/>
              <a:t> </a:t>
            </a:r>
            <a:r>
              <a:rPr lang="en-US" sz="1800" b="1" dirty="0" err="1"/>
              <a:t>perfeita</a:t>
            </a:r>
            <a:r>
              <a:rPr lang="en-US" sz="1800" b="1" dirty="0"/>
              <a:t> de </a:t>
            </a:r>
            <a:r>
              <a:rPr lang="en-US" sz="1800" b="1" dirty="0" err="1"/>
              <a:t>primeiro</a:t>
            </a:r>
            <a:r>
              <a:rPr lang="en-US" sz="1800" b="1" dirty="0"/>
              <a:t> </a:t>
            </a:r>
            <a:r>
              <a:rPr lang="en-US" sz="1800" b="1" dirty="0" err="1"/>
              <a:t>grau</a:t>
            </a:r>
            <a:endParaRPr lang="en-US" sz="1800" b="1" dirty="0"/>
          </a:p>
        </p:txBody>
      </p:sp>
      <p:sp>
        <p:nvSpPr>
          <p:cNvPr id="36" name="Título 38">
            <a:extLst>
              <a:ext uri="{FF2B5EF4-FFF2-40B4-BE49-F238E27FC236}">
                <a16:creationId xmlns:a16="http://schemas.microsoft.com/office/drawing/2014/main" id="{DB6E32D2-13B7-465A-B61C-4DAB21AB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610" y="-35463"/>
            <a:ext cx="7118350" cy="785813"/>
          </a:xfrm>
        </p:spPr>
        <p:txBody>
          <a:bodyPr/>
          <a:lstStyle/>
          <a:p>
            <a:pPr algn="r"/>
            <a:r>
              <a:rPr lang="pt-BR" dirty="0">
                <a:solidFill>
                  <a:schemeClr val="tx1"/>
                </a:solidFill>
              </a:rPr>
              <a:t>Discriminação de 1º Grau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289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D78F35B-D6D7-4497-B377-726EC6D58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63417"/>
            <a:ext cx="11472203" cy="4968552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pt-BR" b="1" dirty="0">
                <a:solidFill>
                  <a:schemeClr val="tx1"/>
                </a:solidFill>
              </a:rPr>
              <a:t>Note então que:</a:t>
            </a:r>
            <a:endParaRPr lang="pt-BR" sz="1200" dirty="0">
              <a:solidFill>
                <a:schemeClr val="tx1"/>
              </a:solidFill>
            </a:endParaRPr>
          </a:p>
          <a:p>
            <a:pPr lvl="1" algn="just">
              <a:buClrTx/>
            </a:pPr>
            <a:r>
              <a:rPr lang="pt-BR" dirty="0">
                <a:solidFill>
                  <a:schemeClr val="tx1"/>
                </a:solidFill>
              </a:rPr>
              <a:t>Com discriminação de preços de 1º grau, onde o monopolista cobra o preço de reserva de cada consumidor, o excedente total será maximizado, com o monopolista produzindo a mesma quantidade que seria produzida em concorrência perfeita (enquanto P &gt; </a:t>
            </a:r>
            <a:r>
              <a:rPr lang="pt-BR" dirty="0" err="1">
                <a:solidFill>
                  <a:schemeClr val="tx1"/>
                </a:solidFill>
              </a:rPr>
              <a:t>CMg</a:t>
            </a:r>
            <a:r>
              <a:rPr lang="pt-BR" dirty="0">
                <a:solidFill>
                  <a:schemeClr val="tx1"/>
                </a:solidFill>
              </a:rPr>
              <a:t> ele produzirá).</a:t>
            </a:r>
          </a:p>
          <a:p>
            <a:pPr lvl="1" algn="just">
              <a:buClrTx/>
            </a:pPr>
            <a:endParaRPr lang="pt-BR" sz="1200" dirty="0">
              <a:solidFill>
                <a:schemeClr val="tx1"/>
              </a:solidFill>
            </a:endParaRPr>
          </a:p>
          <a:p>
            <a:pPr lvl="1" algn="just">
              <a:buClrTx/>
            </a:pPr>
            <a:r>
              <a:rPr lang="pt-BR" dirty="0">
                <a:solidFill>
                  <a:schemeClr val="tx1"/>
                </a:solidFill>
              </a:rPr>
              <a:t>Com discriminação de preços de 1º grau o monopolista capta todo o excedente do consumidor.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24709"/>
      </p:ext>
    </p:extLst>
  </p:cSld>
  <p:clrMapOvr>
    <a:masterClrMapping/>
  </p:clrMapOvr>
  <p:transition spd="med"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2868032A-0A39-4B58-91FD-908688891174}"/>
              </a:ext>
            </a:extLst>
          </p:cNvPr>
          <p:cNvSpPr/>
          <p:nvPr/>
        </p:nvSpPr>
        <p:spPr bwMode="auto">
          <a:xfrm>
            <a:off x="267289" y="388267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36B869-940F-49E6-8981-2308F2D6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-91733"/>
            <a:ext cx="11802794" cy="785813"/>
          </a:xfrm>
        </p:spPr>
        <p:txBody>
          <a:bodyPr/>
          <a:lstStyle/>
          <a:p>
            <a:r>
              <a:rPr lang="pt-BR" sz="32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30) 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Censitário (IBGE)/Análise 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Socioeconôm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3CBF21-06E7-4224-9E82-6FF2DA88E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034" y="724534"/>
            <a:ext cx="11554233" cy="48831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empresa monopolista na cidade de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Ericeira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produz seu produto a um custo médio e marginal constantes iguais      a  </a:t>
            </a:r>
            <a:r>
              <a:rPr lang="pt-BR" b="1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Cme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</a:t>
            </a:r>
            <a:r>
              <a:rPr lang="pt-BR" b="1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CMg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= 10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Essa mesma empresa defronta-se com uma curva de demanda do mercado descrita por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 (Q) = 30 – Q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lucro desse monopolista é: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75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100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500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750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1500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1A586DC9-0202-4B7D-BC37-78250C278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763998"/>
              </p:ext>
            </p:extLst>
          </p:nvPr>
        </p:nvGraphicFramePr>
        <p:xfrm>
          <a:off x="2519949" y="3429000"/>
          <a:ext cx="41798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203040" progId="Equation.DSMT4">
                  <p:embed/>
                </p:oleObj>
              </mc:Choice>
              <mc:Fallback>
                <p:oleObj name="Equation" r:id="rId2" imgW="1714320" imgH="20304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B75A037E-A8EC-4C9F-A865-FE144B6FB6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949" y="3429000"/>
                        <a:ext cx="4179887" cy="4794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3685B88E-9FA3-479C-939A-1074C7CA6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80460"/>
              </p:ext>
            </p:extLst>
          </p:nvPr>
        </p:nvGraphicFramePr>
        <p:xfrm>
          <a:off x="2519949" y="4199202"/>
          <a:ext cx="5387975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680" imgH="736560" progId="Equation.DSMT4">
                  <p:embed/>
                </p:oleObj>
              </mc:Choice>
              <mc:Fallback>
                <p:oleObj name="Equation" r:id="rId4" imgW="2209680" imgH="73656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1A586DC9-0202-4B7D-BC37-78250C278C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949" y="4199202"/>
                        <a:ext cx="5387975" cy="173831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E60F039B-484A-4160-B5BD-2AF3BA3D6421}"/>
              </a:ext>
            </a:extLst>
          </p:cNvPr>
          <p:cNvCxnSpPr/>
          <p:nvPr/>
        </p:nvCxnSpPr>
        <p:spPr bwMode="auto">
          <a:xfrm>
            <a:off x="7907924" y="5068358"/>
            <a:ext cx="3641651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246384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>
            <a:extLst>
              <a:ext uri="{FF2B5EF4-FFF2-40B4-BE49-F238E27FC236}">
                <a16:creationId xmlns:a16="http://schemas.microsoft.com/office/drawing/2014/main" id="{066DE3EE-A56A-4ED9-8D9D-555BF30727E2}"/>
              </a:ext>
            </a:extLst>
          </p:cNvPr>
          <p:cNvSpPr/>
          <p:nvPr/>
        </p:nvSpPr>
        <p:spPr bwMode="auto">
          <a:xfrm>
            <a:off x="6109824" y="1760200"/>
            <a:ext cx="1396242" cy="1036635"/>
          </a:xfrm>
          <a:prstGeom prst="rect">
            <a:avLst/>
          </a:prstGeom>
          <a:solidFill>
            <a:srgbClr val="99FF9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E5383BC9-5B65-49F0-B29B-F0E03D6BAB0D}"/>
              </a:ext>
            </a:extLst>
          </p:cNvPr>
          <p:cNvCxnSpPr/>
          <p:nvPr/>
        </p:nvCxnSpPr>
        <p:spPr bwMode="auto">
          <a:xfrm>
            <a:off x="6109824" y="2806194"/>
            <a:ext cx="3592513" cy="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53201126-83DC-4673-BF73-EB7BD0232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532435"/>
              </p:ext>
            </p:extLst>
          </p:nvPr>
        </p:nvGraphicFramePr>
        <p:xfrm>
          <a:off x="507830" y="1475983"/>
          <a:ext cx="3222625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634680" progId="Equation.DSMT4">
                  <p:embed/>
                </p:oleObj>
              </mc:Choice>
              <mc:Fallback>
                <p:oleObj name="Equation" r:id="rId2" imgW="1320480" imgH="63468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3685B88E-9FA3-479C-939A-1074C7CA68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30" y="1475983"/>
                        <a:ext cx="3222625" cy="14986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0">
            <a:extLst>
              <a:ext uri="{FF2B5EF4-FFF2-40B4-BE49-F238E27FC236}">
                <a16:creationId xmlns:a16="http://schemas.microsoft.com/office/drawing/2014/main" id="{A73CBC9B-6E43-4ED1-83BB-405338728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09824" y="412412"/>
            <a:ext cx="0" cy="3629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22199159-FF47-49F7-AD9C-88915E0BE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2987" y="3938250"/>
            <a:ext cx="52435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Line 12">
            <a:extLst>
              <a:ext uri="{FF2B5EF4-FFF2-40B4-BE49-F238E27FC236}">
                <a16:creationId xmlns:a16="http://schemas.microsoft.com/office/drawing/2014/main" id="{A3766985-39DD-4067-96D9-137A43184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9824" y="723562"/>
            <a:ext cx="4368800" cy="321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" name="Line 13">
            <a:extLst>
              <a:ext uri="{FF2B5EF4-FFF2-40B4-BE49-F238E27FC236}">
                <a16:creationId xmlns:a16="http://schemas.microsoft.com/office/drawing/2014/main" id="{8CE8ABF0-ABA1-4D4C-8FB1-29BD4B4EA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9824" y="723562"/>
            <a:ext cx="2693988" cy="393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16">
            <a:extLst>
              <a:ext uri="{FF2B5EF4-FFF2-40B4-BE49-F238E27FC236}">
                <a16:creationId xmlns:a16="http://schemas.microsoft.com/office/drawing/2014/main" id="{DBC18C2F-4A91-4A5E-997F-DDEDEF226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8412" y="2796837"/>
            <a:ext cx="0" cy="1141413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18">
            <a:extLst>
              <a:ext uri="{FF2B5EF4-FFF2-40B4-BE49-F238E27FC236}">
                <a16:creationId xmlns:a16="http://schemas.microsoft.com/office/drawing/2014/main" id="{A462B028-60C2-4C91-9999-8CCADDEFD8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08412" y="1760200"/>
            <a:ext cx="0" cy="93345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" name="Line 19">
            <a:extLst>
              <a:ext uri="{FF2B5EF4-FFF2-40B4-BE49-F238E27FC236}">
                <a16:creationId xmlns:a16="http://schemas.microsoft.com/office/drawing/2014/main" id="{8238D30D-E35D-49FE-80AD-AD73D8623E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09824" y="1760200"/>
            <a:ext cx="1455738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" name="Oval 20">
            <a:extLst>
              <a:ext uri="{FF2B5EF4-FFF2-40B4-BE49-F238E27FC236}">
                <a16:creationId xmlns:a16="http://schemas.microsoft.com/office/drawing/2014/main" id="{545DFCA6-DAAD-428F-80D7-A8F7AB925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212" y="1657012"/>
            <a:ext cx="152400" cy="180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D70E9224-D257-42AC-9982-1E481C579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6705" y="2431174"/>
            <a:ext cx="58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800" dirty="0"/>
              <a:t>   </a:t>
            </a:r>
            <a:r>
              <a:rPr lang="pt-BR" sz="1800" b="1" dirty="0"/>
              <a:t>A</a:t>
            </a:r>
            <a:endParaRPr lang="en-US" sz="1800" b="1" dirty="0"/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FE736ADB-C36E-4CC4-9EE8-C6CBAD79F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3812" y="4276387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/>
              <a:t>RMg</a:t>
            </a:r>
            <a:endParaRPr lang="en-US" sz="2000" b="1"/>
          </a:p>
        </p:txBody>
      </p:sp>
      <p:sp>
        <p:nvSpPr>
          <p:cNvPr id="17" name="Text Box 24">
            <a:extLst>
              <a:ext uri="{FF2B5EF4-FFF2-40B4-BE49-F238E27FC236}">
                <a16:creationId xmlns:a16="http://schemas.microsoft.com/office/drawing/2014/main" id="{29E8EA2A-5641-4113-B37E-F9F7D100C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518" y="2584113"/>
            <a:ext cx="15910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 err="1">
                <a:solidFill>
                  <a:srgbClr val="A40018"/>
                </a:solidFill>
              </a:rPr>
              <a:t>CMg</a:t>
            </a:r>
            <a:r>
              <a:rPr lang="pt-BR" sz="2000" b="1" dirty="0">
                <a:solidFill>
                  <a:srgbClr val="A40018"/>
                </a:solidFill>
              </a:rPr>
              <a:t> = </a:t>
            </a:r>
            <a:r>
              <a:rPr lang="pt-BR" sz="2000" b="1" dirty="0" err="1">
                <a:solidFill>
                  <a:srgbClr val="A40018"/>
                </a:solidFill>
              </a:rPr>
              <a:t>CMe</a:t>
            </a:r>
            <a:endParaRPr lang="en-US" sz="2000" b="1" dirty="0">
              <a:solidFill>
                <a:srgbClr val="A40018"/>
              </a:solidFill>
            </a:endParaRPr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A908DEA3-1BA0-4CF3-A7AE-4A769FABC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0887" y="204450"/>
            <a:ext cx="388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/>
              <a:t>P</a:t>
            </a:r>
            <a:endParaRPr lang="en-US" b="1"/>
          </a:p>
        </p:txBody>
      </p:sp>
      <p:sp>
        <p:nvSpPr>
          <p:cNvPr id="19" name="Text Box 26">
            <a:extLst>
              <a:ext uri="{FF2B5EF4-FFF2-40B4-BE49-F238E27FC236}">
                <a16:creationId xmlns:a16="http://schemas.microsoft.com/office/drawing/2014/main" id="{35853183-3268-4949-9E75-C5B2BC6EC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1237" y="3895387"/>
            <a:ext cx="48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/>
              <a:t>Q</a:t>
            </a:r>
            <a:endParaRPr lang="en-US" b="1"/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C6C38377-525E-46AD-9EC5-43904CD4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952" y="3938250"/>
            <a:ext cx="52873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10     </a:t>
            </a:r>
            <a:endParaRPr lang="en-US" sz="1600" b="1" dirty="0"/>
          </a:p>
        </p:txBody>
      </p:sp>
      <p:sp>
        <p:nvSpPr>
          <p:cNvPr id="21" name="Text Box 28">
            <a:extLst>
              <a:ext uri="{FF2B5EF4-FFF2-40B4-BE49-F238E27FC236}">
                <a16:creationId xmlns:a16="http://schemas.microsoft.com/office/drawing/2014/main" id="{C38EEADE-51CD-49F4-BE33-128DACE70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412" y="1449050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20</a:t>
            </a:r>
            <a:endParaRPr lang="en-US" sz="1600" b="1" dirty="0"/>
          </a:p>
        </p:txBody>
      </p:sp>
      <p:sp>
        <p:nvSpPr>
          <p:cNvPr id="22" name="Text Box 29">
            <a:extLst>
              <a:ext uri="{FF2B5EF4-FFF2-40B4-BE49-F238E27FC236}">
                <a16:creationId xmlns:a16="http://schemas.microsoft.com/office/drawing/2014/main" id="{4F6340D9-7849-4741-8A9C-E5F93C922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2337" y="826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3" name="Oval 30">
            <a:extLst>
              <a:ext uri="{FF2B5EF4-FFF2-40B4-BE49-F238E27FC236}">
                <a16:creationId xmlns:a16="http://schemas.microsoft.com/office/drawing/2014/main" id="{5B8BECB5-9E66-4E3D-B83C-48B951EB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2212" y="2723812"/>
            <a:ext cx="152400" cy="180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Text Box 33">
            <a:extLst>
              <a:ext uri="{FF2B5EF4-FFF2-40B4-BE49-F238E27FC236}">
                <a16:creationId xmlns:a16="http://schemas.microsoft.com/office/drawing/2014/main" id="{E151822A-AE7F-4429-AD3E-FBDFA832C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12" y="1304587"/>
            <a:ext cx="582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1800" b="1" dirty="0"/>
              <a:t>B</a:t>
            </a:r>
            <a:endParaRPr lang="en-US" sz="1800" b="1" dirty="0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DC16DF5B-86F1-4B02-BCB3-5247E832E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1067" y="2586187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>
                <a:solidFill>
                  <a:srgbClr val="C00000"/>
                </a:solidFill>
              </a:rPr>
              <a:t> 10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033D66F1-5A85-4C27-BE8E-A0368C272952}"/>
              </a:ext>
            </a:extLst>
          </p:cNvPr>
          <p:cNvSpPr txBox="1"/>
          <p:nvPr/>
        </p:nvSpPr>
        <p:spPr>
          <a:xfrm>
            <a:off x="6485208" y="1997607"/>
            <a:ext cx="652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LT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D89E79E-47E7-4DEE-A7C0-4AE5DDC5CF33}"/>
              </a:ext>
            </a:extLst>
          </p:cNvPr>
          <p:cNvSpPr txBox="1"/>
          <p:nvPr/>
        </p:nvSpPr>
        <p:spPr>
          <a:xfrm>
            <a:off x="4006947" y="1981194"/>
            <a:ext cx="13912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err="1"/>
              <a:t>LT</a:t>
            </a:r>
            <a:r>
              <a:rPr lang="pt-BR" sz="1600" b="1" dirty="0" err="1"/>
              <a:t>Unitário</a:t>
            </a:r>
            <a:endParaRPr lang="pt-BR" sz="1600" b="1" dirty="0"/>
          </a:p>
        </p:txBody>
      </p:sp>
      <p:sp>
        <p:nvSpPr>
          <p:cNvPr id="34" name="Chave Esquerda 33">
            <a:extLst>
              <a:ext uri="{FF2B5EF4-FFF2-40B4-BE49-F238E27FC236}">
                <a16:creationId xmlns:a16="http://schemas.microsoft.com/office/drawing/2014/main" id="{87A22811-625C-4123-A361-8E38443D3F47}"/>
              </a:ext>
            </a:extLst>
          </p:cNvPr>
          <p:cNvSpPr/>
          <p:nvPr/>
        </p:nvSpPr>
        <p:spPr bwMode="auto">
          <a:xfrm>
            <a:off x="5389170" y="1657011"/>
            <a:ext cx="310142" cy="1139823"/>
          </a:xfrm>
          <a:prstGeom prst="leftBr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577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 animBg="1"/>
      <p:bldP spid="34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844DF-9C56-43AB-AA19-A3753CEB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-148006"/>
            <a:ext cx="11774659" cy="785813"/>
          </a:xfrm>
        </p:spPr>
        <p:txBody>
          <a:bodyPr/>
          <a:lstStyle/>
          <a:p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31) FGV - Auditor Fiscal </a:t>
            </a:r>
            <a:r>
              <a:rPr lang="pt-BR" sz="3200" dirty="0" err="1">
                <a:solidFill>
                  <a:srgbClr val="333333"/>
                </a:solidFill>
                <a:latin typeface="Source Sans Pro" panose="020B0503030403020204" pitchFamily="34" charset="0"/>
              </a:rPr>
              <a:t>Trib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 da Receita Municipal (Cuiabá)/2016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6AD762-27B6-4FED-AF80-14F908049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1" y="597924"/>
            <a:ext cx="11746493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relação às estruturas de mercado de concorrência perfeita e de monopólio, assinale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para a afirmativa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verdadeira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para a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falsa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Uma empresa monopolista sempre atua na parte elástica da curva de demanda.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Em um mercado competitivo, as empresas podem influenciar o preço de mercado por meio da redução de sua produção.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A margem de lucro  de  uma  empresa  monopolista  pode ser igual à de empresas em concorrência perfeita, desde que a demanda seja perfeitamente elástica.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DE9CEB1-27CF-4F81-A531-0278B886ECBE}"/>
              </a:ext>
            </a:extLst>
          </p:cNvPr>
          <p:cNvSpPr txBox="1"/>
          <p:nvPr/>
        </p:nvSpPr>
        <p:spPr>
          <a:xfrm>
            <a:off x="731521" y="2363368"/>
            <a:ext cx="4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33E010-3987-4445-BC7B-1B9AE4206D01}"/>
              </a:ext>
            </a:extLst>
          </p:cNvPr>
          <p:cNvSpPr txBox="1"/>
          <p:nvPr/>
        </p:nvSpPr>
        <p:spPr>
          <a:xfrm>
            <a:off x="771379" y="3556775"/>
            <a:ext cx="4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8664A52-6ECA-4082-AFA0-4D3BE6DB3DC1}"/>
              </a:ext>
            </a:extLst>
          </p:cNvPr>
          <p:cNvSpPr txBox="1"/>
          <p:nvPr/>
        </p:nvSpPr>
        <p:spPr>
          <a:xfrm>
            <a:off x="729177" y="4808802"/>
            <a:ext cx="4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35E2F69-4FDB-4E26-B879-55AE71C0E349}"/>
              </a:ext>
            </a:extLst>
          </p:cNvPr>
          <p:cNvSpPr txBox="1"/>
          <p:nvPr/>
        </p:nvSpPr>
        <p:spPr>
          <a:xfrm>
            <a:off x="658836" y="6283567"/>
            <a:ext cx="10721927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Frase estranha: se a demanda for perfeitamente elástica não será um monopólio.</a:t>
            </a:r>
          </a:p>
        </p:txBody>
      </p:sp>
    </p:spTree>
    <p:extLst>
      <p:ext uri="{BB962C8B-B14F-4D97-AF65-F5344CB8AC3E}">
        <p14:creationId xmlns:p14="http://schemas.microsoft.com/office/powerpoint/2010/main" val="11089214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B0280352-3033-4906-A178-002C8E16C41E}"/>
              </a:ext>
            </a:extLst>
          </p:cNvPr>
          <p:cNvSpPr/>
          <p:nvPr/>
        </p:nvSpPr>
        <p:spPr bwMode="auto">
          <a:xfrm>
            <a:off x="112543" y="168811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9D2DBA2-BDEA-418F-BA79-720609E54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91" y="246232"/>
            <a:ext cx="11746493" cy="4883150"/>
          </a:xfrm>
        </p:spPr>
        <p:txBody>
          <a:bodyPr/>
          <a:lstStyle/>
          <a:p>
            <a:pPr algn="l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afirmativas são, respectivamente,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V e V.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F e V.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V, F e F.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F, F e V.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F, F e F.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81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2825D-D37A-414F-8363-1976C438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-21393"/>
            <a:ext cx="11844996" cy="785813"/>
          </a:xfrm>
        </p:spPr>
        <p:txBody>
          <a:bodyPr/>
          <a:lstStyle/>
          <a:p>
            <a:r>
              <a:rPr lang="pt-BR" sz="3200" b="1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 2) </a:t>
            </a:r>
            <a:r>
              <a:rPr lang="pt-BR" sz="3200" dirty="0">
                <a:solidFill>
                  <a:srgbClr val="333333"/>
                </a:solidFill>
                <a:latin typeface="Source Sans Pro" panose="020B0503030403020204" pitchFamily="34" charset="0"/>
              </a:rPr>
              <a:t>FGV - Analista Censitário (IBGE)/Análise Socioeconômica/2017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02B9BE-EA44-45E3-BF52-0E35FA804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31" y="766737"/>
            <a:ext cx="11624572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 relação à teoria da produção, analise as afirmativas a seguir: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I.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 longo prazo, uma função de produção dada por 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F(K,L)=min{2K;3L}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apresenta retornos decrescentes de escala.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II.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Em uma estrutura de mercado perfeitamente competitiva, existe um número muito grande de agentes econômicos e há livre entrada e saída de firmas desse mercado.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III.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isoquanta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descreve combinações diferentes de insumos que geram a mesma quantidade produzida.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8ED69-344D-4329-BD70-C1D42F91F4F6}"/>
              </a:ext>
            </a:extLst>
          </p:cNvPr>
          <p:cNvSpPr txBox="1"/>
          <p:nvPr/>
        </p:nvSpPr>
        <p:spPr>
          <a:xfrm>
            <a:off x="39858" y="1545107"/>
            <a:ext cx="3798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+mn-lt"/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82FC6C4-D93F-4976-8156-CBD397638432}"/>
              </a:ext>
            </a:extLst>
          </p:cNvPr>
          <p:cNvSpPr txBox="1"/>
          <p:nvPr/>
        </p:nvSpPr>
        <p:spPr>
          <a:xfrm>
            <a:off x="23444" y="2766654"/>
            <a:ext cx="3798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+mn-lt"/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9A57691-B2D8-4CB2-A349-35382E6F0674}"/>
              </a:ext>
            </a:extLst>
          </p:cNvPr>
          <p:cNvSpPr txBox="1"/>
          <p:nvPr/>
        </p:nvSpPr>
        <p:spPr>
          <a:xfrm>
            <a:off x="35164" y="4424299"/>
            <a:ext cx="3798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+mn-lt"/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A53B22B-C9F8-4330-A03E-1970DD36A844}"/>
              </a:ext>
            </a:extLst>
          </p:cNvPr>
          <p:cNvSpPr txBox="1"/>
          <p:nvPr/>
        </p:nvSpPr>
        <p:spPr>
          <a:xfrm>
            <a:off x="7390225" y="4970596"/>
            <a:ext cx="17537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rgbClr val="FF0000"/>
                </a:solidFill>
                <a:latin typeface="+mn-lt"/>
              </a:rPr>
              <a:t>Definição</a:t>
            </a:r>
          </a:p>
        </p:txBody>
      </p:sp>
    </p:spTree>
    <p:extLst>
      <p:ext uri="{BB962C8B-B14F-4D97-AF65-F5344CB8AC3E}">
        <p14:creationId xmlns:p14="http://schemas.microsoft.com/office/powerpoint/2010/main" val="19228871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E34793E1-AAF1-411F-BAE6-04DAAE694430}"/>
              </a:ext>
            </a:extLst>
          </p:cNvPr>
          <p:cNvSpPr/>
          <p:nvPr/>
        </p:nvSpPr>
        <p:spPr bwMode="auto">
          <a:xfrm>
            <a:off x="140678" y="2222698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E9E97B-443B-4EAA-9077-2CDC5C9DE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731519"/>
            <a:ext cx="11633982" cy="538260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parque de diversões decide cobrar do usuário uma tarifa em duas partes: uma entrada fixa e outro preço, por brinquedo utilizado.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Esse tipo de estratégia é denominada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tarifa compartilhada.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preços de primeiro grau.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preços de terceiro grau.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cartel.</a:t>
            </a:r>
            <a:endParaRPr lang="pt-BR" sz="30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3000" b="0" i="1" dirty="0" err="1">
                <a:solidFill>
                  <a:srgbClr val="C00000"/>
                </a:solidFill>
                <a:effectLst/>
                <a:latin typeface="Source Sans Pro" panose="020B0503030403020204" pitchFamily="34" charset="0"/>
              </a:rPr>
              <a:t>screening</a:t>
            </a:r>
            <a:r>
              <a:rPr lang="pt-BR" sz="30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3DEF1BD-687B-4D4C-92C9-F3800E414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3218" y="174495"/>
            <a:ext cx="1183093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32)  </a:t>
            </a:r>
            <a:r>
              <a:rPr lang="pt-BR" altLang="pt-BR" sz="3200" dirty="0">
                <a:solidFill>
                  <a:srgbClr val="333333"/>
                </a:solidFill>
                <a:latin typeface="inherit"/>
              </a:rPr>
              <a:t>FGV - Prof de Nível Superior (SEE PE)/Gestão e </a:t>
            </a:r>
            <a:r>
              <a:rPr lang="pt-BR" altLang="pt-BR" sz="3200" dirty="0" err="1">
                <a:solidFill>
                  <a:srgbClr val="333333"/>
                </a:solidFill>
                <a:latin typeface="inherit"/>
              </a:rPr>
              <a:t>Neg</a:t>
            </a:r>
            <a:r>
              <a:rPr lang="pt-BR" altLang="pt-BR" sz="3200" dirty="0">
                <a:solidFill>
                  <a:srgbClr val="333333"/>
                </a:solidFill>
                <a:latin typeface="inherit"/>
              </a:rPr>
              <a:t>/Com/2016</a:t>
            </a: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A27A122-C5D6-4208-A08F-DFAB231CF1D0}"/>
              </a:ext>
            </a:extLst>
          </p:cNvPr>
          <p:cNvSpPr txBox="1"/>
          <p:nvPr/>
        </p:nvSpPr>
        <p:spPr>
          <a:xfrm>
            <a:off x="2841675" y="3992610"/>
            <a:ext cx="9158066" cy="26776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Ao oferecer aos consumidores um menu de apólices, as companhias de seguros são capazes de fazer uma 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triagem (</a:t>
            </a:r>
            <a:r>
              <a:rPr lang="pt-BR" b="1" i="1" dirty="0" err="1">
                <a:solidFill>
                  <a:srgbClr val="C00000"/>
                </a:solidFill>
                <a:latin typeface="+mn-lt"/>
              </a:rPr>
              <a:t>screening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)</a:t>
            </a:r>
            <a:r>
              <a:rPr lang="pt-BR" dirty="0">
                <a:solidFill>
                  <a:srgbClr val="C00000"/>
                </a:solidFill>
                <a:latin typeface="+mn-lt"/>
              </a:rPr>
              <a:t> dos consumidores (implicitamente).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C00000"/>
                </a:solidFill>
                <a:latin typeface="+mn-lt"/>
              </a:rPr>
              <a:t>Para tanto, elas adaptarão as apólices que são oferecidas com o propósito de 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induzir os consumidores de alto risco a escolherem uma determinada apólice, e os tipos de baixo risco a escolherem outro tipo de apólice.</a:t>
            </a:r>
          </a:p>
        </p:txBody>
      </p:sp>
    </p:spTree>
    <p:extLst>
      <p:ext uri="{BB962C8B-B14F-4D97-AF65-F5344CB8AC3E}">
        <p14:creationId xmlns:p14="http://schemas.microsoft.com/office/powerpoint/2010/main" val="29511870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D6105D-1981-4683-81F3-B1A520F1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-35463"/>
            <a:ext cx="11648049" cy="78581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33) FGV - Analista (DPE MT)/Economista/2015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B6C89-C962-4F65-A25B-8900067CE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780806"/>
            <a:ext cx="1164804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 relação ao comportamento de precificação de um monopolista, assinale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para a afirmativa verdadeira 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F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para a falsa.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O preço fixado pelo monopolista é maior ou igual ao preço de concorrência perfeita, gerando peso morto não negativo.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  ) Se a demanda de mercado for perfeitamente elástica, o lucro do monopolista é nulo.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 ) Se o monopolista  discriminasse  perfeitamente os consumidores, então o peso morto seria nulo.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C99887B-BCF2-423D-A4BA-5730382358C4}"/>
              </a:ext>
            </a:extLst>
          </p:cNvPr>
          <p:cNvSpPr txBox="1"/>
          <p:nvPr/>
        </p:nvSpPr>
        <p:spPr>
          <a:xfrm>
            <a:off x="717453" y="2560317"/>
            <a:ext cx="4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46DF215-798A-4552-83C5-608B2687C13A}"/>
              </a:ext>
            </a:extLst>
          </p:cNvPr>
          <p:cNvSpPr txBox="1"/>
          <p:nvPr/>
        </p:nvSpPr>
        <p:spPr>
          <a:xfrm>
            <a:off x="757311" y="3753724"/>
            <a:ext cx="4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163C92B-B364-49B5-A92A-8986F803E5FB}"/>
              </a:ext>
            </a:extLst>
          </p:cNvPr>
          <p:cNvSpPr txBox="1"/>
          <p:nvPr/>
        </p:nvSpPr>
        <p:spPr>
          <a:xfrm>
            <a:off x="715109" y="5005751"/>
            <a:ext cx="407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C0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2765508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AD952AF4-5638-4CDA-8E0E-2CA0118C0F5A}"/>
              </a:ext>
            </a:extLst>
          </p:cNvPr>
          <p:cNvSpPr/>
          <p:nvPr/>
        </p:nvSpPr>
        <p:spPr bwMode="auto">
          <a:xfrm>
            <a:off x="140678" y="3924884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9E285B9-185B-4A57-8300-37456F027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60299"/>
            <a:ext cx="1164804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As afirmativas são, respectivamente,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 F e F.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F, V e V.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F e F.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F e V.</a:t>
            </a:r>
            <a:endParaRPr lang="pt-BR" dirty="0">
              <a:solidFill>
                <a:srgbClr val="333333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V, V e V.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2696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F77F89E-94AD-4311-A6FB-7D367E54E9FF}"/>
              </a:ext>
            </a:extLst>
          </p:cNvPr>
          <p:cNvSpPr/>
          <p:nvPr/>
        </p:nvSpPr>
        <p:spPr bwMode="auto">
          <a:xfrm>
            <a:off x="253222" y="537385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38AA28-F101-43E7-B43C-D799B0CA9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-7325"/>
            <a:ext cx="11605845" cy="785813"/>
          </a:xfrm>
        </p:spPr>
        <p:txBody>
          <a:bodyPr/>
          <a:lstStyle/>
          <a:p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34) </a:t>
            </a:r>
            <a:r>
              <a:rPr lang="pt-BR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FGV - Auditor Substituto (TCE-RJ)/2015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7A4D80-1F70-49AF-91F5-E7610BF42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04" y="738602"/>
            <a:ext cx="11549542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Uma empresa monopolista possui custo marginal igual a 2q. A equação de demanda desse mercado é dada por: P = 150 - 4q.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Com base nessas informações, é correto afirmar que a perda de eficiência (perda de peso morto) da economia é: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450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1350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750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300</a:t>
            </a:r>
          </a:p>
          <a:p>
            <a:pPr marL="514350" indent="-51435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</a:rPr>
              <a:t>2250</a:t>
            </a: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2022B5F5-7A17-47B5-9BDD-FB1B369DEA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691372"/>
              </p:ext>
            </p:extLst>
          </p:nvPr>
        </p:nvGraphicFramePr>
        <p:xfrm>
          <a:off x="2621475" y="3180177"/>
          <a:ext cx="442118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14320" imgH="203040" progId="Equation.DSMT4">
                  <p:embed/>
                </p:oleObj>
              </mc:Choice>
              <mc:Fallback>
                <p:oleObj name="Equation" r:id="rId3" imgW="1714320" imgH="203040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758027FC-4FB3-4DAF-953F-B72706C6BD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475" y="3180177"/>
                        <a:ext cx="442118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035F205-6A4E-4077-A500-9F6D4D730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059827"/>
              </p:ext>
            </p:extLst>
          </p:nvPr>
        </p:nvGraphicFramePr>
        <p:xfrm>
          <a:off x="2641651" y="3740150"/>
          <a:ext cx="17351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2022B5F5-7A17-47B5-9BDD-FB1B369DEA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51" y="3740150"/>
                        <a:ext cx="173513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F4BF8157-BC26-48F1-AF63-2D448A3A0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457788"/>
              </p:ext>
            </p:extLst>
          </p:nvPr>
        </p:nvGraphicFramePr>
        <p:xfrm>
          <a:off x="2664243" y="4267590"/>
          <a:ext cx="59610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11200" imgH="253800" progId="Equation.DSMT4">
                  <p:embed/>
                </p:oleObj>
              </mc:Choice>
              <mc:Fallback>
                <p:oleObj name="Equation" r:id="rId7" imgW="231120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035F205-6A4E-4077-A500-9F6D4D7308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243" y="4267590"/>
                        <a:ext cx="5961062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FC45A328-4283-4933-8EB2-65369FC17E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754104"/>
              </p:ext>
            </p:extLst>
          </p:nvPr>
        </p:nvGraphicFramePr>
        <p:xfrm>
          <a:off x="2697993" y="4922719"/>
          <a:ext cx="366871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22360" imgH="393480" progId="Equation.DSMT4">
                  <p:embed/>
                </p:oleObj>
              </mc:Choice>
              <mc:Fallback>
                <p:oleObj name="Equation" r:id="rId9" imgW="1422360" imgH="393480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F4BF8157-BC26-48F1-AF63-2D448A3A05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993" y="4922719"/>
                        <a:ext cx="3668712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id="{F5682928-2E6D-41A1-87CC-C8DF0296D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252828"/>
              </p:ext>
            </p:extLst>
          </p:nvPr>
        </p:nvGraphicFramePr>
        <p:xfrm>
          <a:off x="2767232" y="5969000"/>
          <a:ext cx="56007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71520" imgH="228600" progId="Equation.DSMT4">
                  <p:embed/>
                </p:oleObj>
              </mc:Choice>
              <mc:Fallback>
                <p:oleObj name="Equation" r:id="rId11" imgW="2171520" imgH="22860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FC45A328-4283-4933-8EB2-65369FC17E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232" y="5969000"/>
                        <a:ext cx="56007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5978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Line 23">
            <a:extLst>
              <a:ext uri="{FF2B5EF4-FFF2-40B4-BE49-F238E27FC236}">
                <a16:creationId xmlns:a16="http://schemas.microsoft.com/office/drawing/2014/main" id="{A44050D0-7EA5-4BB7-91D2-C2CF103DDC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159" y="2921660"/>
            <a:ext cx="14557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" name="Espaço Reservado para Conteúdo 2">
            <a:extLst>
              <a:ext uri="{FF2B5EF4-FFF2-40B4-BE49-F238E27FC236}">
                <a16:creationId xmlns:a16="http://schemas.microsoft.com/office/drawing/2014/main" id="{B84BFE10-F67C-4B0F-BE80-EC42594B7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141" y="4972979"/>
            <a:ext cx="11885731" cy="539286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</a:rPr>
              <a:t>Em concorrência perfeita: P = </a:t>
            </a:r>
            <a:r>
              <a:rPr lang="pt-BR" sz="3000" dirty="0" err="1">
                <a:solidFill>
                  <a:schemeClr val="tx1"/>
                </a:solidFill>
                <a:latin typeface="Source Sans Pro" panose="020B0503030403020204" pitchFamily="34" charset="0"/>
              </a:rPr>
              <a:t>CMg</a:t>
            </a: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</a:rPr>
              <a:t> </a:t>
            </a:r>
            <a:r>
              <a:rPr lang="pt-B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  <a:cs typeface="Calibri" panose="020F0502020204030204" pitchFamily="34" charset="0"/>
              </a:rPr>
              <a:t> 150 – 4q = 2q</a:t>
            </a:r>
            <a:r>
              <a:rPr lang="pt-B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q = 25 e P = 50. </a:t>
            </a:r>
          </a:p>
          <a:p>
            <a:pPr algn="just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Q = 15, o </a:t>
            </a:r>
            <a:r>
              <a:rPr lang="pt-BR" sz="3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30.</a:t>
            </a:r>
            <a:r>
              <a:rPr lang="pt-BR" sz="3000" dirty="0">
                <a:solidFill>
                  <a:schemeClr val="tx1"/>
                </a:solidFill>
                <a:latin typeface="Source Sans Pro" panose="020B0503030403020204" pitchFamily="34" charset="0"/>
                <a:cs typeface="Calibri" panose="020F0502020204030204" pitchFamily="34" charset="0"/>
              </a:rPr>
              <a:t> </a:t>
            </a:r>
            <a:endParaRPr lang="pt-BR" sz="3000" dirty="0">
              <a:solidFill>
                <a:schemeClr val="tx1"/>
              </a:solidFill>
            </a:endParaRPr>
          </a:p>
        </p:txBody>
      </p:sp>
      <p:sp>
        <p:nvSpPr>
          <p:cNvPr id="64" name="Espaço Reservado para Conteúdo 2">
            <a:extLst>
              <a:ext uri="{FF2B5EF4-FFF2-40B4-BE49-F238E27FC236}">
                <a16:creationId xmlns:a16="http://schemas.microsoft.com/office/drawing/2014/main" id="{E887F36A-DF35-476C-9EC2-8E1C3E039A63}"/>
              </a:ext>
            </a:extLst>
          </p:cNvPr>
          <p:cNvSpPr txBox="1">
            <a:spLocks/>
          </p:cNvSpPr>
          <p:nvPr/>
        </p:nvSpPr>
        <p:spPr bwMode="auto">
          <a:xfrm>
            <a:off x="147740" y="6081984"/>
            <a:ext cx="11666769" cy="5392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pt-BR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Peso Morto: B = 200  e  C = 100 </a:t>
            </a:r>
            <a:r>
              <a:rPr lang="pt-BR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Peso Morto = 300.</a:t>
            </a:r>
            <a:r>
              <a:rPr lang="pt-BR" kern="0" dirty="0">
                <a:solidFill>
                  <a:schemeClr val="tx1"/>
                </a:solidFill>
                <a:latin typeface="Source Sans Pro" panose="020B0503030403020204" pitchFamily="34" charset="0"/>
              </a:rPr>
              <a:t> </a:t>
            </a:r>
            <a:endParaRPr lang="pt-BR" kern="0" dirty="0">
              <a:solidFill>
                <a:schemeClr val="tx1"/>
              </a:solidFill>
            </a:endParaRPr>
          </a:p>
        </p:txBody>
      </p:sp>
      <p:grpSp>
        <p:nvGrpSpPr>
          <p:cNvPr id="69" name="Group 4">
            <a:extLst>
              <a:ext uri="{FF2B5EF4-FFF2-40B4-BE49-F238E27FC236}">
                <a16:creationId xmlns:a16="http://schemas.microsoft.com/office/drawing/2014/main" id="{4F956C42-5C7E-4AE8-9109-AC6766457827}"/>
              </a:ext>
            </a:extLst>
          </p:cNvPr>
          <p:cNvGrpSpPr>
            <a:grpSpLocks/>
          </p:cNvGrpSpPr>
          <p:nvPr/>
        </p:nvGrpSpPr>
        <p:grpSpPr bwMode="auto">
          <a:xfrm>
            <a:off x="2108934" y="2293717"/>
            <a:ext cx="682625" cy="690562"/>
            <a:chOff x="1490" y="2304"/>
            <a:chExt cx="430" cy="435"/>
          </a:xfrm>
        </p:grpSpPr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9A3AF581-FC22-4BDA-BCBD-B058ED318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" y="2304"/>
              <a:ext cx="430" cy="435"/>
            </a:xfrm>
            <a:custGeom>
              <a:avLst/>
              <a:gdLst>
                <a:gd name="T0" fmla="*/ 94 w 430"/>
                <a:gd name="T1" fmla="*/ 39 h 435"/>
                <a:gd name="T2" fmla="*/ 194 w 430"/>
                <a:gd name="T3" fmla="*/ 372 h 435"/>
                <a:gd name="T4" fmla="*/ 249 w 430"/>
                <a:gd name="T5" fmla="*/ 316 h 435"/>
                <a:gd name="T6" fmla="*/ 271 w 430"/>
                <a:gd name="T7" fmla="*/ 283 h 435"/>
                <a:gd name="T8" fmla="*/ 327 w 430"/>
                <a:gd name="T9" fmla="*/ 239 h 435"/>
                <a:gd name="T10" fmla="*/ 426 w 430"/>
                <a:gd name="T11" fmla="*/ 117 h 435"/>
                <a:gd name="T12" fmla="*/ 415 w 430"/>
                <a:gd name="T13" fmla="*/ 50 h 435"/>
                <a:gd name="T14" fmla="*/ 360 w 430"/>
                <a:gd name="T15" fmla="*/ 39 h 435"/>
                <a:gd name="T16" fmla="*/ 160 w 430"/>
                <a:gd name="T17" fmla="*/ 28 h 435"/>
                <a:gd name="T18" fmla="*/ 94 w 430"/>
                <a:gd name="T19" fmla="*/ 39 h 4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0"/>
                <a:gd name="T31" fmla="*/ 0 h 435"/>
                <a:gd name="T32" fmla="*/ 430 w 430"/>
                <a:gd name="T33" fmla="*/ 435 h 4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0" h="435">
                  <a:moveTo>
                    <a:pt x="94" y="39"/>
                  </a:moveTo>
                  <a:cubicBezTo>
                    <a:pt x="104" y="374"/>
                    <a:pt x="0" y="435"/>
                    <a:pt x="194" y="372"/>
                  </a:cubicBezTo>
                  <a:cubicBezTo>
                    <a:pt x="251" y="284"/>
                    <a:pt x="178" y="387"/>
                    <a:pt x="249" y="316"/>
                  </a:cubicBezTo>
                  <a:cubicBezTo>
                    <a:pt x="258" y="307"/>
                    <a:pt x="262" y="292"/>
                    <a:pt x="271" y="283"/>
                  </a:cubicBezTo>
                  <a:cubicBezTo>
                    <a:pt x="327" y="227"/>
                    <a:pt x="283" y="293"/>
                    <a:pt x="327" y="239"/>
                  </a:cubicBezTo>
                  <a:cubicBezTo>
                    <a:pt x="361" y="198"/>
                    <a:pt x="388" y="155"/>
                    <a:pt x="426" y="117"/>
                  </a:cubicBezTo>
                  <a:cubicBezTo>
                    <a:pt x="422" y="95"/>
                    <a:pt x="430" y="67"/>
                    <a:pt x="415" y="50"/>
                  </a:cubicBezTo>
                  <a:cubicBezTo>
                    <a:pt x="403" y="36"/>
                    <a:pt x="379" y="41"/>
                    <a:pt x="360" y="39"/>
                  </a:cubicBezTo>
                  <a:cubicBezTo>
                    <a:pt x="293" y="33"/>
                    <a:pt x="227" y="32"/>
                    <a:pt x="160" y="28"/>
                  </a:cubicBezTo>
                  <a:cubicBezTo>
                    <a:pt x="97" y="15"/>
                    <a:pt x="113" y="0"/>
                    <a:pt x="94" y="39"/>
                  </a:cubicBezTo>
                  <a:close/>
                </a:path>
              </a:pathLst>
            </a:custGeom>
            <a:solidFill>
              <a:srgbClr val="FFDCB4"/>
            </a:solidFill>
            <a:ln w="9525">
              <a:noFill/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71" name="Text Box 6">
              <a:extLst>
                <a:ext uri="{FF2B5EF4-FFF2-40B4-BE49-F238E27FC236}">
                  <a16:creationId xmlns:a16="http://schemas.microsoft.com/office/drawing/2014/main" id="{F5027E79-B10B-48FF-AE27-342A1BAFA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35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000" b="1" dirty="0"/>
                <a:t>C</a:t>
              </a:r>
              <a:endParaRPr lang="en-US" sz="2000" b="1" dirty="0"/>
            </a:p>
          </p:txBody>
        </p:sp>
      </p:grpSp>
      <p:grpSp>
        <p:nvGrpSpPr>
          <p:cNvPr id="72" name="Group 7">
            <a:extLst>
              <a:ext uri="{FF2B5EF4-FFF2-40B4-BE49-F238E27FC236}">
                <a16:creationId xmlns:a16="http://schemas.microsoft.com/office/drawing/2014/main" id="{88218FD1-D193-42B7-86D9-84376A5B5FA8}"/>
              </a:ext>
            </a:extLst>
          </p:cNvPr>
          <p:cNvGrpSpPr>
            <a:grpSpLocks/>
          </p:cNvGrpSpPr>
          <p:nvPr/>
        </p:nvGrpSpPr>
        <p:grpSpPr bwMode="auto">
          <a:xfrm>
            <a:off x="886559" y="1912717"/>
            <a:ext cx="1981200" cy="473075"/>
            <a:chOff x="720" y="2064"/>
            <a:chExt cx="1248" cy="298"/>
          </a:xfrm>
        </p:grpSpPr>
        <p:sp>
          <p:nvSpPr>
            <p:cNvPr id="73" name="AutoShape 8">
              <a:extLst>
                <a:ext uri="{FF2B5EF4-FFF2-40B4-BE49-F238E27FC236}">
                  <a16:creationId xmlns:a16="http://schemas.microsoft.com/office/drawing/2014/main" id="{89E0D359-AA6B-4DA1-A2C9-898E933E7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064"/>
              <a:ext cx="384" cy="288"/>
            </a:xfrm>
            <a:prstGeom prst="rtTriangle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F32E1274-22BE-45D5-AD3C-1B94285B6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064"/>
              <a:ext cx="864" cy="288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" name="Text Box 10">
              <a:extLst>
                <a:ext uri="{FF2B5EF4-FFF2-40B4-BE49-F238E27FC236}">
                  <a16:creationId xmlns:a16="http://schemas.microsoft.com/office/drawing/2014/main" id="{54CC97F8-38FD-472C-BBFB-56DF96328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112"/>
              <a:ext cx="2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000" b="1"/>
                <a:t>B</a:t>
              </a:r>
              <a:endParaRPr lang="en-US" sz="2000" b="1"/>
            </a:p>
          </p:txBody>
        </p:sp>
        <p:sp>
          <p:nvSpPr>
            <p:cNvPr id="76" name="Text Box 11">
              <a:extLst>
                <a:ext uri="{FF2B5EF4-FFF2-40B4-BE49-F238E27FC236}">
                  <a16:creationId xmlns:a16="http://schemas.microsoft.com/office/drawing/2014/main" id="{B577C502-0700-4104-93D7-F2D1FEA47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3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000"/>
                <a:t>   </a:t>
              </a:r>
              <a:r>
                <a:rPr lang="pt-BR" sz="2000" b="1"/>
                <a:t>A</a:t>
              </a:r>
              <a:endParaRPr lang="en-US" sz="2000" b="1"/>
            </a:p>
          </p:txBody>
        </p:sp>
      </p:grpSp>
      <p:sp>
        <p:nvSpPr>
          <p:cNvPr id="77" name="Text Box 13">
            <a:extLst>
              <a:ext uri="{FF2B5EF4-FFF2-40B4-BE49-F238E27FC236}">
                <a16:creationId xmlns:a16="http://schemas.microsoft.com/office/drawing/2014/main" id="{2EB67C55-2649-4C7C-A818-2772B9C73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897" y="755429"/>
            <a:ext cx="182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78" name="Line 14">
            <a:extLst>
              <a:ext uri="{FF2B5EF4-FFF2-40B4-BE49-F238E27FC236}">
                <a16:creationId xmlns:a16="http://schemas.microsoft.com/office/drawing/2014/main" id="{4ABCEA84-5879-49B9-A09E-EF13C49DCD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9572" y="563342"/>
            <a:ext cx="0" cy="3629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9" name="Line 15">
            <a:extLst>
              <a:ext uri="{FF2B5EF4-FFF2-40B4-BE49-F238E27FC236}">
                <a16:creationId xmlns:a16="http://schemas.microsoft.com/office/drawing/2014/main" id="{7DAA3848-691A-4EA6-998D-3BFF2C345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734" y="4089179"/>
            <a:ext cx="5243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80" name="Line 16">
            <a:extLst>
              <a:ext uri="{FF2B5EF4-FFF2-40B4-BE49-F238E27FC236}">
                <a16:creationId xmlns:a16="http://schemas.microsoft.com/office/drawing/2014/main" id="{18771C33-13F0-46A3-88AA-6FC0CB981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572" y="874492"/>
            <a:ext cx="4368800" cy="321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" name="Line 17">
            <a:extLst>
              <a:ext uri="{FF2B5EF4-FFF2-40B4-BE49-F238E27FC236}">
                <a16:creationId xmlns:a16="http://schemas.microsoft.com/office/drawing/2014/main" id="{0CA63E0D-F993-405C-90B3-0770B6670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59572" y="926879"/>
            <a:ext cx="2693987" cy="393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3" name="Line 19">
            <a:extLst>
              <a:ext uri="{FF2B5EF4-FFF2-40B4-BE49-F238E27FC236}">
                <a16:creationId xmlns:a16="http://schemas.microsoft.com/office/drawing/2014/main" id="{8B3CEC07-9D3D-424B-A827-21937B74D0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7759" y="2430242"/>
            <a:ext cx="0" cy="16589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4" name="Line 20">
            <a:extLst>
              <a:ext uri="{FF2B5EF4-FFF2-40B4-BE49-F238E27FC236}">
                <a16:creationId xmlns:a16="http://schemas.microsoft.com/office/drawing/2014/main" id="{19503A89-029A-4D65-8B46-9911D9C5A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8159" y="2947767"/>
            <a:ext cx="0" cy="11414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5" name="Line 21">
            <a:extLst>
              <a:ext uri="{FF2B5EF4-FFF2-40B4-BE49-F238E27FC236}">
                <a16:creationId xmlns:a16="http://schemas.microsoft.com/office/drawing/2014/main" id="{52DA0878-58D2-425B-8508-AD2F8594E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9572" y="2369917"/>
            <a:ext cx="1941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" name="Line 22">
            <a:extLst>
              <a:ext uri="{FF2B5EF4-FFF2-40B4-BE49-F238E27FC236}">
                <a16:creationId xmlns:a16="http://schemas.microsoft.com/office/drawing/2014/main" id="{3126D674-A7A8-458D-AD03-79C464AA37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8159" y="1911129"/>
            <a:ext cx="0" cy="933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7" name="Line 23">
            <a:extLst>
              <a:ext uri="{FF2B5EF4-FFF2-40B4-BE49-F238E27FC236}">
                <a16:creationId xmlns:a16="http://schemas.microsoft.com/office/drawing/2014/main" id="{A5356DE1-1288-4184-9407-A0B4AD1AAA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9572" y="1911129"/>
            <a:ext cx="14557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8" name="Oval 24">
            <a:extLst>
              <a:ext uri="{FF2B5EF4-FFF2-40B4-BE49-F238E27FC236}">
                <a16:creationId xmlns:a16="http://schemas.microsoft.com/office/drawing/2014/main" id="{B6F7F80B-2974-473E-B9FA-5EF31961C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959" y="1807942"/>
            <a:ext cx="152400" cy="180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9" name="Text Box 25">
            <a:extLst>
              <a:ext uri="{FF2B5EF4-FFF2-40B4-BE49-F238E27FC236}">
                <a16:creationId xmlns:a16="http://schemas.microsoft.com/office/drawing/2014/main" id="{91940BC3-EBF6-4BEC-83B4-B6B221BC9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634" y="4619404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/>
              <a:t>RMg</a:t>
            </a:r>
            <a:endParaRPr lang="en-US" sz="2000" b="1"/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2472159B-8FAB-4B15-923D-53EC8483F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4567" y="1497085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 err="1">
                <a:solidFill>
                  <a:srgbClr val="993300"/>
                </a:solidFill>
              </a:rPr>
              <a:t>CMg</a:t>
            </a:r>
            <a:endParaRPr lang="en-US" sz="2000" b="1" dirty="0">
              <a:solidFill>
                <a:srgbClr val="993300"/>
              </a:solidFill>
            </a:endParaRPr>
          </a:p>
        </p:txBody>
      </p:sp>
      <p:sp>
        <p:nvSpPr>
          <p:cNvPr id="91" name="Text Box 27">
            <a:extLst>
              <a:ext uri="{FF2B5EF4-FFF2-40B4-BE49-F238E27FC236}">
                <a16:creationId xmlns:a16="http://schemas.microsoft.com/office/drawing/2014/main" id="{9F741824-2E00-4D16-B707-9D64DEA50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34" y="355379"/>
            <a:ext cx="388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/>
              <a:t>P</a:t>
            </a:r>
            <a:endParaRPr lang="en-US" b="1"/>
          </a:p>
        </p:txBody>
      </p:sp>
      <p:sp>
        <p:nvSpPr>
          <p:cNvPr id="92" name="Text Box 28">
            <a:extLst>
              <a:ext uri="{FF2B5EF4-FFF2-40B4-BE49-F238E27FC236}">
                <a16:creationId xmlns:a16="http://schemas.microsoft.com/office/drawing/2014/main" id="{0FFA1BC3-500C-4091-BBA8-8EFB5DC07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984" y="4046317"/>
            <a:ext cx="48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/>
              <a:t>Q</a:t>
            </a:r>
            <a:endParaRPr lang="en-US" b="1"/>
          </a:p>
        </p:txBody>
      </p:sp>
      <p:sp>
        <p:nvSpPr>
          <p:cNvPr id="93" name="Text Box 29">
            <a:extLst>
              <a:ext uri="{FF2B5EF4-FFF2-40B4-BE49-F238E27FC236}">
                <a16:creationId xmlns:a16="http://schemas.microsoft.com/office/drawing/2014/main" id="{DA3BE790-AFE5-4D1B-8C46-5CB9A2F67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359" y="4089179"/>
            <a:ext cx="623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15     </a:t>
            </a:r>
            <a:endParaRPr lang="en-US" sz="1600" b="1" dirty="0"/>
          </a:p>
        </p:txBody>
      </p:sp>
      <p:sp>
        <p:nvSpPr>
          <p:cNvPr id="94" name="Text Box 30">
            <a:extLst>
              <a:ext uri="{FF2B5EF4-FFF2-40B4-BE49-F238E27FC236}">
                <a16:creationId xmlns:a16="http://schemas.microsoft.com/office/drawing/2014/main" id="{7141AA39-1BF2-4C85-9A6B-021CFA3B0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27" y="1712519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90</a:t>
            </a:r>
            <a:endParaRPr lang="en-US" sz="1600" b="1" dirty="0"/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E6639598-52F2-490D-A992-0C4E53904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084" y="977679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98" name="Text Box 34">
            <a:extLst>
              <a:ext uri="{FF2B5EF4-FFF2-40B4-BE49-F238E27FC236}">
                <a16:creationId xmlns:a16="http://schemas.microsoft.com/office/drawing/2014/main" id="{6F54D47A-569A-4712-819D-D1E366971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27" y="2159438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50</a:t>
            </a:r>
            <a:endParaRPr lang="en-US" sz="1600" b="1" dirty="0"/>
          </a:p>
        </p:txBody>
      </p:sp>
      <p:grpSp>
        <p:nvGrpSpPr>
          <p:cNvPr id="99" name="Group 35">
            <a:extLst>
              <a:ext uri="{FF2B5EF4-FFF2-40B4-BE49-F238E27FC236}">
                <a16:creationId xmlns:a16="http://schemas.microsoft.com/office/drawing/2014/main" id="{6E6E1909-DF38-474A-BBB8-F81B21F359CF}"/>
              </a:ext>
            </a:extLst>
          </p:cNvPr>
          <p:cNvGrpSpPr>
            <a:grpSpLocks/>
          </p:cNvGrpSpPr>
          <p:nvPr/>
        </p:nvGrpSpPr>
        <p:grpSpPr bwMode="auto">
          <a:xfrm>
            <a:off x="3629759" y="312517"/>
            <a:ext cx="5105400" cy="2438400"/>
            <a:chOff x="2448" y="1056"/>
            <a:chExt cx="3216" cy="1536"/>
          </a:xfrm>
        </p:grpSpPr>
        <p:sp>
          <p:nvSpPr>
            <p:cNvPr id="100" name="Rectangle 42">
              <a:extLst>
                <a:ext uri="{FF2B5EF4-FFF2-40B4-BE49-F238E27FC236}">
                  <a16:creationId xmlns:a16="http://schemas.microsoft.com/office/drawing/2014/main" id="{B2265C86-CF8D-4807-B1C0-19773ECAB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2112"/>
              <a:ext cx="2256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" name="Rectangle 36">
              <a:extLst>
                <a:ext uri="{FF2B5EF4-FFF2-40B4-BE49-F238E27FC236}">
                  <a16:creationId xmlns:a16="http://schemas.microsoft.com/office/drawing/2014/main" id="{A9E36044-7B70-41D3-8F4B-C74DA4F8D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104"/>
              <a:ext cx="2592" cy="8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" name="Text Box 37">
              <a:extLst>
                <a:ext uri="{FF2B5EF4-FFF2-40B4-BE49-F238E27FC236}">
                  <a16:creationId xmlns:a16="http://schemas.microsoft.com/office/drawing/2014/main" id="{A9BAD9E6-8FD2-4C29-82CD-7702A420F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056"/>
              <a:ext cx="196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200"/>
                <a:t>B+C = Perda Bruta</a:t>
              </a:r>
              <a:endParaRPr lang="en-US" sz="2200"/>
            </a:p>
          </p:txBody>
        </p:sp>
        <p:sp>
          <p:nvSpPr>
            <p:cNvPr id="103" name="Text Box 38">
              <a:extLst>
                <a:ext uri="{FF2B5EF4-FFF2-40B4-BE49-F238E27FC236}">
                  <a16:creationId xmlns:a16="http://schemas.microsoft.com/office/drawing/2014/main" id="{F6349546-9FE7-41F2-97E0-364BA6AAD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296"/>
              <a:ext cx="240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200"/>
                <a:t>A+B = Perda de Excedente do Consumidor</a:t>
              </a:r>
              <a:endParaRPr lang="en-US" sz="2200"/>
            </a:p>
          </p:txBody>
        </p:sp>
        <p:sp>
          <p:nvSpPr>
            <p:cNvPr id="104" name="Text Box 39">
              <a:extLst>
                <a:ext uri="{FF2B5EF4-FFF2-40B4-BE49-F238E27FC236}">
                  <a16:creationId xmlns:a16="http://schemas.microsoft.com/office/drawing/2014/main" id="{CA7399CE-7A03-4DFC-9184-331D33254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728"/>
              <a:ext cx="255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pt-BR" sz="2200"/>
                <a:t>           A-C = Ganho do Produtor</a:t>
              </a:r>
              <a:endParaRPr lang="en-US" sz="2200"/>
            </a:p>
          </p:txBody>
        </p:sp>
        <p:sp>
          <p:nvSpPr>
            <p:cNvPr id="105" name="Line 40">
              <a:extLst>
                <a:ext uri="{FF2B5EF4-FFF2-40B4-BE49-F238E27FC236}">
                  <a16:creationId xmlns:a16="http://schemas.microsoft.com/office/drawing/2014/main" id="{1D65AE97-C4D4-4DA1-90D6-AB564436E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977"/>
              <a:ext cx="0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6" name="Text Box 41">
              <a:extLst>
                <a:ext uri="{FF2B5EF4-FFF2-40B4-BE49-F238E27FC236}">
                  <a16:creationId xmlns:a16="http://schemas.microsoft.com/office/drawing/2014/main" id="{9D941E2D-9D9D-4799-BA3E-A2D10971A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112"/>
              <a:ext cx="23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200"/>
                <a:t>Consequência  do  preço mais alto e da quantidade reduzida</a:t>
              </a:r>
              <a:endParaRPr lang="en-US" sz="2200"/>
            </a:p>
          </p:txBody>
        </p:sp>
      </p:grpSp>
      <p:sp>
        <p:nvSpPr>
          <p:cNvPr id="107" name="Text Box 43">
            <a:extLst>
              <a:ext uri="{FF2B5EF4-FFF2-40B4-BE49-F238E27FC236}">
                <a16:creationId xmlns:a16="http://schemas.microsoft.com/office/drawing/2014/main" id="{BFA67CF7-27E9-473D-93A7-11C94501F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759" y="2903317"/>
            <a:ext cx="3505200" cy="9588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200"/>
              <a:t>Pc = preço concorrencial</a:t>
            </a:r>
          </a:p>
          <a:p>
            <a:pPr eaLnBrk="1" hangingPunct="1">
              <a:spcBef>
                <a:spcPct val="50000"/>
              </a:spcBef>
            </a:pPr>
            <a:r>
              <a:rPr lang="pt-BR" sz="2200"/>
              <a:t>Qc = Quantid. concorrencial</a:t>
            </a:r>
          </a:p>
        </p:txBody>
      </p: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7CB5D20C-E007-4E33-9F36-51994290F7FA}"/>
              </a:ext>
            </a:extLst>
          </p:cNvPr>
          <p:cNvCxnSpPr>
            <a:cxnSpLocks/>
          </p:cNvCxnSpPr>
          <p:nvPr/>
        </p:nvCxnSpPr>
        <p:spPr bwMode="auto">
          <a:xfrm flipV="1">
            <a:off x="886559" y="1911129"/>
            <a:ext cx="2513013" cy="217805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Oval 33">
            <a:extLst>
              <a:ext uri="{FF2B5EF4-FFF2-40B4-BE49-F238E27FC236}">
                <a16:creationId xmlns:a16="http://schemas.microsoft.com/office/drawing/2014/main" id="{16BCBD5D-FF1D-4523-A31A-46E735CC1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559" y="2265142"/>
            <a:ext cx="152400" cy="180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6" name="Oval 32">
            <a:extLst>
              <a:ext uri="{FF2B5EF4-FFF2-40B4-BE49-F238E27FC236}">
                <a16:creationId xmlns:a16="http://schemas.microsoft.com/office/drawing/2014/main" id="{CD55FA06-A72F-415F-8479-843E2E55E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959" y="2846606"/>
            <a:ext cx="152400" cy="1809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2" name="Text Box 29">
            <a:extLst>
              <a:ext uri="{FF2B5EF4-FFF2-40B4-BE49-F238E27FC236}">
                <a16:creationId xmlns:a16="http://schemas.microsoft.com/office/drawing/2014/main" id="{E1A862CB-4AAE-4B11-9D68-6F16DEE1D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9995" y="4072768"/>
            <a:ext cx="623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25     </a:t>
            </a:r>
            <a:endParaRPr lang="en-US" sz="1600" b="1" dirty="0"/>
          </a:p>
        </p:txBody>
      </p:sp>
      <p:sp>
        <p:nvSpPr>
          <p:cNvPr id="114" name="Text Box 34">
            <a:extLst>
              <a:ext uri="{FF2B5EF4-FFF2-40B4-BE49-F238E27FC236}">
                <a16:creationId xmlns:a16="http://schemas.microsoft.com/office/drawing/2014/main" id="{CC42EAAF-8F7D-4F15-9EC6-BF1E24F7B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16" y="2719802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 30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992402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uild="p"/>
      <p:bldP spid="6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922C08C4-0822-46DB-BFD1-8FB9A5821C7F}"/>
              </a:ext>
            </a:extLst>
          </p:cNvPr>
          <p:cNvSpPr/>
          <p:nvPr/>
        </p:nvSpPr>
        <p:spPr bwMode="auto">
          <a:xfrm>
            <a:off x="168814" y="3953019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F8C8A7-20D1-4D4D-B603-24C578DFB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-63596"/>
            <a:ext cx="11802794" cy="785813"/>
          </a:xfrm>
        </p:spPr>
        <p:txBody>
          <a:bodyPr/>
          <a:lstStyle/>
          <a:p>
            <a:r>
              <a:rPr lang="pt-BR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35) FGV - Agente de Fiscalização (TCM SP)/Economia/2015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22880E-0530-4B0A-9E34-3032AB91A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97" y="640123"/>
            <a:ext cx="11765248" cy="260292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  <a:buSzPct val="98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monopolista defronta-se com uma curva de demanda dada por</a:t>
            </a:r>
          </a:p>
          <a:p>
            <a:pPr algn="just">
              <a:buClr>
                <a:schemeClr val="tx1"/>
              </a:buClr>
              <a:buSzPct val="98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Sua função custo é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 C(q) = 4q. 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 quantidade produzida q que maximiza o lucro desse monopolista é: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5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15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20</a:t>
            </a:r>
          </a:p>
          <a:p>
            <a:pPr marL="514350" indent="-514350" algn="just">
              <a:spcBef>
                <a:spcPts val="60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25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9273A113-2B2E-476F-B8BD-AFB8DED4A6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228380"/>
              </p:ext>
            </p:extLst>
          </p:nvPr>
        </p:nvGraphicFramePr>
        <p:xfrm>
          <a:off x="1414023" y="1354646"/>
          <a:ext cx="19589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64EF9F23-8CC0-4103-BD5F-DAA2491550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023" y="1354646"/>
                        <a:ext cx="19589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7B55B636-762D-4430-A3DA-470C94103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457592"/>
              </p:ext>
            </p:extLst>
          </p:nvPr>
        </p:nvGraphicFramePr>
        <p:xfrm>
          <a:off x="1997612" y="3460650"/>
          <a:ext cx="2501070" cy="2159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27000" imgH="863280" progId="Equation.DSMT4">
                  <p:embed/>
                </p:oleObj>
              </mc:Choice>
              <mc:Fallback>
                <p:oleObj name="Equation" r:id="rId5" imgW="927000" imgH="863280" progId="Equation.DSMT4">
                  <p:embed/>
                  <p:pic>
                    <p:nvPicPr>
                      <p:cNvPr id="11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612" y="3460650"/>
                        <a:ext cx="2501070" cy="215940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  <a:extLst>
              <a:ext uri="{FF2B5EF4-FFF2-40B4-BE49-F238E27FC236}">
                <a16:creationId xmlns:a16="http://schemas.microsoft.com/office/drawing/2014/main" id="{F56EF45C-8ED9-4B99-800E-0A7D2AA16D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361400"/>
              </p:ext>
            </p:extLst>
          </p:nvPr>
        </p:nvGraphicFramePr>
        <p:xfrm>
          <a:off x="4495873" y="3460209"/>
          <a:ext cx="45212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76160" imgH="812520" progId="Equation.DSMT4">
                  <p:embed/>
                </p:oleObj>
              </mc:Choice>
              <mc:Fallback>
                <p:oleObj name="Equation" r:id="rId7" imgW="1676160" imgH="812520" progId="Equation.DSMT4">
                  <p:embed/>
                  <p:pic>
                    <p:nvPicPr>
                      <p:cNvPr id="6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7B55B636-762D-4430-A3DA-470C9410389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73" y="3460209"/>
                        <a:ext cx="4521200" cy="2032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758027FC-4FB3-4DAF-953F-B72706C6B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496694"/>
              </p:ext>
            </p:extLst>
          </p:nvPr>
        </p:nvGraphicFramePr>
        <p:xfrm>
          <a:off x="1993167" y="5676329"/>
          <a:ext cx="7696681" cy="10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84400" imgH="393480" progId="Equation.DSMT4">
                  <p:embed/>
                </p:oleObj>
              </mc:Choice>
              <mc:Fallback>
                <p:oleObj name="Equation" r:id="rId9" imgW="2984400" imgH="393480" progId="Equation.DSMT4">
                  <p:embed/>
                  <p:pic>
                    <p:nvPicPr>
                      <p:cNvPr id="4" name="Object 6">
                        <a:extLst>
                          <a:ext uri="{FF2B5EF4-FFF2-40B4-BE49-F238E27FC236}">
                            <a16:creationId xmlns:a16="http://schemas.microsoft.com/office/drawing/2014/main" id="{9273A113-2B2E-476F-B8BD-AFB8DED4A6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167" y="5676329"/>
                        <a:ext cx="7696681" cy="10367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3905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C109EA1D-B4EA-4833-BF0C-7E9CF8A149FA}"/>
              </a:ext>
            </a:extLst>
          </p:cNvPr>
          <p:cNvSpPr/>
          <p:nvPr/>
        </p:nvSpPr>
        <p:spPr bwMode="auto">
          <a:xfrm>
            <a:off x="112542" y="3193363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5E2230-FCD5-4ABD-B0A5-DC0BDAD5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-77666"/>
            <a:ext cx="11774659" cy="785813"/>
          </a:xfrm>
        </p:spPr>
        <p:txBody>
          <a:bodyPr/>
          <a:lstStyle/>
          <a:p>
            <a:r>
              <a:rPr lang="pt-BR" sz="3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36) FGV - Anal Judiciário (TJ BA)/Apoio </a:t>
            </a:r>
            <a:r>
              <a:rPr lang="pt-BR" sz="3200" b="1" i="0" u="none" strike="noStrike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Espec</a:t>
            </a:r>
            <a:r>
              <a:rPr lang="pt-BR" sz="3200" b="1" i="0" u="none" strike="noStrike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/Economia/2015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B1670A-1CE0-407C-9CF9-08E87D3BF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766736"/>
            <a:ext cx="11774659" cy="4883150"/>
          </a:xfrm>
        </p:spPr>
        <p:txBody>
          <a:bodyPr/>
          <a:lstStyle/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idoso vai até o supermercado e se depara com a seguinte promoção: “Leve 4 unidades do sabão em pó e pague apenas 3”. Essa promoção é um exemplo de: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preços de primeiro grau;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preços de segundo grau;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preços de terceiro grau;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tarifas compartilhadas;</a:t>
            </a:r>
          </a:p>
          <a:p>
            <a:pPr marL="514350" indent="-514350" algn="just">
              <a:buClr>
                <a:schemeClr val="tx1"/>
              </a:buClr>
              <a:buSzPct val="101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estabelecimento de preços com markup.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0405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D6F6ABEC-8DCB-490B-BDCF-3C1B405B4DC7}"/>
              </a:ext>
            </a:extLst>
          </p:cNvPr>
          <p:cNvSpPr/>
          <p:nvPr/>
        </p:nvSpPr>
        <p:spPr bwMode="auto">
          <a:xfrm>
            <a:off x="14067" y="4023358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C88F36-6130-47AD-B61A-A0835603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-105800"/>
            <a:ext cx="11718387" cy="785813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37) FGV - Técnico de Nível Superior (ALBA)/Economia/2014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EE61FD-A948-414A-9E1F-7A5902588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88" y="654196"/>
            <a:ext cx="11920024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Nos supermercados e lojas é comum os consumidores encontrarem promoções do tipo “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Leve 3 e pague 2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” ou “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Comprando 3 ou mais itens ganhe 10% de desconto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”.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Essa prática exercida pelos comerciantes é denominada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1º grau, no qual é cobrado de cada consumidor o seu preço reserva.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1º grau, no qual preços diferentes são cobrados para quantidades diferentes.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2º grau, no qual diferentes unidades da mesma mercadoria são vendidas por preços diferentes para qualquer consumidor.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2º grau, no qual qualquer quantidade do produto é vendida a preços diferentes para grupos de consumidores diferentes.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9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discriminação de 3º grau, no qual os descontos por quantidade vendida são progressivos.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647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F74AA060-887F-4C10-92D8-A7907B89BC25}"/>
              </a:ext>
            </a:extLst>
          </p:cNvPr>
          <p:cNvSpPr/>
          <p:nvPr/>
        </p:nvSpPr>
        <p:spPr bwMode="auto">
          <a:xfrm>
            <a:off x="211017" y="5613008"/>
            <a:ext cx="562708" cy="50643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473AA2-CB62-44D4-8E0B-B30EC46B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3" y="-77665"/>
            <a:ext cx="11816861" cy="785813"/>
          </a:xfrm>
        </p:spPr>
        <p:txBody>
          <a:bodyPr/>
          <a:lstStyle/>
          <a:p>
            <a:r>
              <a:rPr lang="pt-BR" sz="3200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38) </a:t>
            </a:r>
            <a:r>
              <a:rPr lang="pt-BR" sz="3200" dirty="0">
                <a:solidFill>
                  <a:schemeClr val="tx1"/>
                </a:solidFill>
                <a:latin typeface="Source Sans Pro" panose="020B0503030403020204" pitchFamily="34" charset="0"/>
              </a:rPr>
              <a:t>FGV - Agente de Fiscalização (TCM SP)/Economia/2015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AC41C3-DA81-46F1-86A9-672096F1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764" y="682332"/>
            <a:ext cx="11680839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98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Considere um modelo de </a:t>
            </a:r>
            <a:r>
              <a:rPr lang="pt-BR" b="0" i="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Cournot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 no qual duas firmas, A e B, produzem um produto homogêneo: palha de aço. A firma A tem função custo total dada por 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C</a:t>
            </a:r>
            <a:r>
              <a:rPr lang="pt-BR" b="1" i="1" baseline="-25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</a:t>
            </a:r>
            <a:r>
              <a:rPr lang="pt-BR" b="1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</a:t>
            </a:r>
            <a:r>
              <a:rPr lang="pt-BR" b="1" i="1" baseline="-250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= 4</a:t>
            </a:r>
            <a:r>
              <a:rPr lang="pt-BR" b="1" i="1" baseline="-25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qA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enquanto a firma B tem função custo total dada por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C</a:t>
            </a:r>
            <a:r>
              <a:rPr lang="pt-BR" b="1" i="1" baseline="-25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(</a:t>
            </a:r>
            <a:r>
              <a:rPr lang="pt-BR" b="1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</a:t>
            </a:r>
            <a:r>
              <a:rPr lang="pt-BR" b="1" i="1" baseline="-250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 = 2q</a:t>
            </a:r>
            <a:r>
              <a:rPr lang="pt-BR" b="1" i="1" baseline="-2500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A demanda inversa desse mercado por palha de aço é representada pela função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P(Q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)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= 39 - Q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 onde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Q = </a:t>
            </a:r>
            <a:r>
              <a:rPr lang="pt-BR" b="1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</a:t>
            </a:r>
            <a:r>
              <a:rPr lang="pt-BR" b="1" i="1" baseline="-250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</a:t>
            </a:r>
            <a:r>
              <a:rPr lang="pt-BR" b="1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+ </a:t>
            </a:r>
            <a:r>
              <a:rPr lang="pt-BR" b="1" i="1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</a:t>
            </a:r>
            <a:r>
              <a:rPr lang="pt-BR" b="1" i="1" baseline="-250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B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 Identifica-se, portanto, que a produção total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Q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desse mercado é dada por: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18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20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22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24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98000"/>
              <a:buFont typeface="+mj-lt"/>
              <a:buAutoNum type="alphaLcParenR"/>
            </a:pP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26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732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D190205B-E999-4EBC-AB7E-DA9CC7EF9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46477"/>
            <a:ext cx="115120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200" b="1" dirty="0">
                <a:latin typeface="Arial" charset="0"/>
              </a:rPr>
              <a:t>Duopólio de </a:t>
            </a:r>
            <a:r>
              <a:rPr lang="pt-BR" sz="3200" b="1" dirty="0" err="1">
                <a:latin typeface="Arial" charset="0"/>
              </a:rPr>
              <a:t>Cournot</a:t>
            </a:r>
            <a:endParaRPr lang="pt-BR" sz="3200" b="1" dirty="0">
              <a:latin typeface="Arial" charset="0"/>
            </a:endParaRPr>
          </a:p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200" dirty="0">
                <a:latin typeface="Arial" charset="0"/>
              </a:rPr>
              <a:t>As firmas escolhem a quantidade levando em consideração o comportamento esperado da firma rival. Logo, trata-se do equilíbrio de Nash.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2900" dirty="0">
                <a:latin typeface="Arial" charset="0"/>
              </a:rPr>
              <a:t>Decisões de produção simultâneas;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2900" dirty="0">
                <a:latin typeface="Arial" charset="0"/>
              </a:rPr>
              <a:t>O  preço depende  da quantidade ofertada por ambas as firmas;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2900" dirty="0">
                <a:latin typeface="Arial" charset="0"/>
              </a:rPr>
              <a:t>Cada firma considera fixo o nível de produção do concorrente e toma sua decisão de produção;</a:t>
            </a:r>
          </a:p>
        </p:txBody>
      </p:sp>
    </p:spTree>
    <p:extLst>
      <p:ext uri="{BB962C8B-B14F-4D97-AF65-F5344CB8AC3E}">
        <p14:creationId xmlns:p14="http://schemas.microsoft.com/office/powerpoint/2010/main" val="5490725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>
            <a:extLst>
              <a:ext uri="{FF2B5EF4-FFF2-40B4-BE49-F238E27FC236}">
                <a16:creationId xmlns:a16="http://schemas.microsoft.com/office/drawing/2014/main" id="{91D5A10D-8CB1-4B90-ACBB-CD38E66FE21C}"/>
              </a:ext>
            </a:extLst>
          </p:cNvPr>
          <p:cNvSpPr/>
          <p:nvPr/>
        </p:nvSpPr>
        <p:spPr bwMode="auto">
          <a:xfrm>
            <a:off x="211018" y="3137096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385E5D63-7095-430A-AA70-5245F1496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31" y="204027"/>
            <a:ext cx="11624572" cy="4883150"/>
          </a:xfrm>
        </p:spPr>
        <p:txBody>
          <a:bodyPr/>
          <a:lstStyle/>
          <a:p>
            <a:pPr algn="l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Está correto o que se afirma em:</a:t>
            </a:r>
          </a:p>
          <a:p>
            <a:pPr marL="514350" indent="-514350" algn="l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l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</a:p>
          <a:p>
            <a:pPr marL="514350" indent="-514350" algn="l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  <a:endParaRPr lang="pt-BR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l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somente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;</a:t>
            </a:r>
          </a:p>
          <a:p>
            <a:pPr marL="514350" indent="-514350" algn="l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,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 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e </a:t>
            </a:r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III</a:t>
            </a:r>
            <a:r>
              <a:rPr lang="pt-BR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867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723935DE-27F0-41F1-BFED-283BD3B53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96" y="143608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200" dirty="0">
                <a:latin typeface="Arial" charset="0"/>
              </a:rPr>
              <a:t>Curva de Reação da Firma 1 (Firma A)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D3F49E-2415-436F-804C-3A7101930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72" y="3620797"/>
            <a:ext cx="2949526" cy="1091857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53744879-C30E-4DE2-856E-04C8EE028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643991"/>
              </p:ext>
            </p:extLst>
          </p:nvPr>
        </p:nvGraphicFramePr>
        <p:xfrm>
          <a:off x="702165" y="757356"/>
          <a:ext cx="10824763" cy="3955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04960" imgH="1371600" progId="Equation.DSMT4">
                  <p:embed/>
                </p:oleObj>
              </mc:Choice>
              <mc:Fallback>
                <p:oleObj name="Equation" r:id="rId2" imgW="3504960" imgH="137160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65" y="757356"/>
                        <a:ext cx="10824763" cy="3955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>
            <a:extLst>
              <a:ext uri="{FF2B5EF4-FFF2-40B4-BE49-F238E27FC236}">
                <a16:creationId xmlns:a16="http://schemas.microsoft.com/office/drawing/2014/main" id="{B0209275-9CCD-49F0-9003-1699BC151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9819" y="1497660"/>
            <a:ext cx="4251537" cy="570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4AAFAF10-836B-4EEA-AE7F-28F617E0D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8914" y="419514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19311252-00BF-4166-B60F-76A70D193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64" y="3938407"/>
            <a:ext cx="3959879" cy="46166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/>
              <a:t>Curva de Reação da Firma 1</a:t>
            </a:r>
          </a:p>
        </p:txBody>
      </p:sp>
    </p:spTree>
    <p:extLst>
      <p:ext uri="{BB962C8B-B14F-4D97-AF65-F5344CB8AC3E}">
        <p14:creationId xmlns:p14="http://schemas.microsoft.com/office/powerpoint/2010/main" val="764904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FFF22CB0-7C94-4759-BFED-3B553E1AC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51" y="239738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200" dirty="0">
                <a:latin typeface="Arial" charset="0"/>
              </a:rPr>
              <a:t>Curva de Reação da Firma 2 (Firma B)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EEE060-3F9C-402F-B3F9-56A8A23B1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83" y="3759126"/>
            <a:ext cx="3078482" cy="117936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3E7CE909-3179-457A-AA24-298A4F9F51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30464"/>
              </p:ext>
            </p:extLst>
          </p:nvPr>
        </p:nvGraphicFramePr>
        <p:xfrm>
          <a:off x="574675" y="881063"/>
          <a:ext cx="11342688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93880" imgH="1371600" progId="Equation.DSMT4">
                  <p:embed/>
                </p:oleObj>
              </mc:Choice>
              <mc:Fallback>
                <p:oleObj name="Equation" r:id="rId2" imgW="3593880" imgH="1371600" progId="Equation.DSMT4">
                  <p:embed/>
                  <p:pic>
                    <p:nvPicPr>
                      <p:cNvPr id="14" name="Object 8">
                        <a:extLst>
                          <a:ext uri="{FF2B5EF4-FFF2-40B4-BE49-F238E27FC236}">
                            <a16:creationId xmlns:a16="http://schemas.microsoft.com/office/drawing/2014/main" id="{5FB468EA-9FC1-4869-9DBF-E9344112D8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881063"/>
                        <a:ext cx="11342688" cy="4043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>
            <a:extLst>
              <a:ext uri="{FF2B5EF4-FFF2-40B4-BE49-F238E27FC236}">
                <a16:creationId xmlns:a16="http://schemas.microsoft.com/office/drawing/2014/main" id="{5E6B2EA6-D5E3-4587-8E2C-150701FB3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625" y="1579719"/>
            <a:ext cx="4269785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D4FFF02E-8BA2-4214-946E-4C060E402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0637" y="437567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55332915-FCB8-4C34-876A-3E41CCA22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815" y="4147072"/>
            <a:ext cx="3948159" cy="46166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/>
              <a:t>Curva de Reação da Firma 1</a:t>
            </a:r>
          </a:p>
        </p:txBody>
      </p:sp>
    </p:spTree>
    <p:extLst>
      <p:ext uri="{BB962C8B-B14F-4D97-AF65-F5344CB8AC3E}">
        <p14:creationId xmlns:p14="http://schemas.microsoft.com/office/powerpoint/2010/main" val="40799839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A26983E-64E2-44FD-9772-A1B4F81F4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51" y="239738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200" dirty="0">
                <a:latin typeface="Arial" charset="0"/>
              </a:rPr>
              <a:t>Resolvendo o Sistema:</a:t>
            </a:r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58B09AEB-3207-4E2D-8702-0CA60029AF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635695"/>
              </p:ext>
            </p:extLst>
          </p:nvPr>
        </p:nvGraphicFramePr>
        <p:xfrm>
          <a:off x="694739" y="774187"/>
          <a:ext cx="85344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68400" imgH="431640" progId="Equation.DSMT4">
                  <p:embed/>
                </p:oleObj>
              </mc:Choice>
              <mc:Fallback>
                <p:oleObj name="Equation" r:id="rId2" imgW="2768400" imgH="431640" progId="Equation.DSMT4">
                  <p:embed/>
                  <p:pic>
                    <p:nvPicPr>
                      <p:cNvPr id="7" name="Object 8">
                        <a:extLst>
                          <a:ext uri="{FF2B5EF4-FFF2-40B4-BE49-F238E27FC236}">
                            <a16:creationId xmlns:a16="http://schemas.microsoft.com/office/drawing/2014/main" id="{3E7CE909-3179-457A-AA24-298A4F9F51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39" y="774187"/>
                        <a:ext cx="8534400" cy="127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569CCE16-63B6-405C-B8A9-58505AF8D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74948"/>
              </p:ext>
            </p:extLst>
          </p:nvPr>
        </p:nvGraphicFramePr>
        <p:xfrm>
          <a:off x="694739" y="2123833"/>
          <a:ext cx="11375341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97280" imgH="241200" progId="Equation.DSMT4">
                  <p:embed/>
                </p:oleObj>
              </mc:Choice>
              <mc:Fallback>
                <p:oleObj name="Equation" r:id="rId4" imgW="3797280" imgH="241200" progId="Equation.DSMT4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58B09AEB-3207-4E2D-8702-0CA60029AF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39" y="2123833"/>
                        <a:ext cx="11375341" cy="71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95B592EE-687E-48C5-93CF-A860E5E9CB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864579"/>
              </p:ext>
            </p:extLst>
          </p:nvPr>
        </p:nvGraphicFramePr>
        <p:xfrm>
          <a:off x="694739" y="3073400"/>
          <a:ext cx="52117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39880" imgH="241200" progId="Equation.DSMT4">
                  <p:embed/>
                </p:oleObj>
              </mc:Choice>
              <mc:Fallback>
                <p:oleObj name="Equation" r:id="rId6" imgW="1739880" imgH="241200" progId="Equation.DSMT4">
                  <p:embed/>
                  <p:pic>
                    <p:nvPicPr>
                      <p:cNvPr id="6" name="Object 8">
                        <a:extLst>
                          <a:ext uri="{FF2B5EF4-FFF2-40B4-BE49-F238E27FC236}">
                            <a16:creationId xmlns:a16="http://schemas.microsoft.com/office/drawing/2014/main" id="{569CCE16-63B6-405C-B8A9-58505AF8D0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39" y="3073400"/>
                        <a:ext cx="5211762" cy="711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87993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47081032-D1C4-4FE3-84BD-7B37C55D7875}"/>
              </a:ext>
            </a:extLst>
          </p:cNvPr>
          <p:cNvSpPr/>
          <p:nvPr/>
        </p:nvSpPr>
        <p:spPr bwMode="auto">
          <a:xfrm>
            <a:off x="154746" y="4994031"/>
            <a:ext cx="661181" cy="6330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9E6E96-A4A3-4894-A326-75BC50216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21" y="-7327"/>
            <a:ext cx="11069711" cy="785813"/>
          </a:xfrm>
        </p:spPr>
        <p:txBody>
          <a:bodyPr/>
          <a:lstStyle/>
          <a:p>
            <a:r>
              <a:rPr lang="pt-BR" b="1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39) </a:t>
            </a:r>
            <a:r>
              <a:rPr lang="pt-BR" dirty="0">
                <a:solidFill>
                  <a:schemeClr val="tx1"/>
                </a:solidFill>
                <a:latin typeface="Source Sans Pro" panose="020B0503030403020204" pitchFamily="34" charset="0"/>
              </a:rPr>
              <a:t>FGV - Analista (DPE MT)/Economista/2015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54D377-6A1E-466D-B92E-3E4A2A03E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1" y="766736"/>
            <a:ext cx="11601158" cy="4883150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As opções a seguir apresentam exemplos referentes a uma estrutura de competição monopolizadora, </a:t>
            </a:r>
            <a:r>
              <a:rPr lang="pt-BR" sz="2800" b="1" i="1" u="sng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à exceção de uma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.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Assinale-a.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O único posto de combustível em uma pequena cidade elevou o preço e a demanda diminuiu muito pouco.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empresa investe no </a:t>
            </a:r>
            <a:r>
              <a:rPr lang="pt-BR" sz="2800" b="0" i="1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marketing</a:t>
            </a: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 de um produto, com o intuito de elevar sua valorização e diferenciação frente aos consumidores.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vendedor ambulante de água de coco na praia, ao perceber que os concorrentes estão localizados nas extremidades da praia, passa a vender seu produto na parte central.</a:t>
            </a: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 parque de diversão cobra uma entrada fixa e um valor diferenciado por grupos de atrações diferentes.</a:t>
            </a:r>
            <a:endParaRPr lang="pt-BR" sz="2800" dirty="0">
              <a:solidFill>
                <a:schemeClr val="tx1"/>
              </a:solidFill>
              <a:latin typeface="Source Sans Pro" panose="020B0503030403020204" pitchFamily="34" charset="0"/>
            </a:endParaRPr>
          </a:p>
          <a:p>
            <a:pPr marL="514350" indent="-514350" algn="just"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800" b="0" i="0" dirty="0">
                <a:solidFill>
                  <a:schemeClr val="tx1"/>
                </a:solidFill>
                <a:effectLst/>
                <a:latin typeface="Source Sans Pro" panose="020B0503030403020204" pitchFamily="34" charset="0"/>
              </a:rPr>
              <a:t>Uma empresa investe em restaurantes de luxo, vende refeições mais caras e atrai um grupo específico de clientes.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932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6145</TotalTime>
  <Words>6729</Words>
  <Application>Microsoft Office PowerPoint</Application>
  <PresentationFormat>Widescreen</PresentationFormat>
  <Paragraphs>735</Paragraphs>
  <Slides>93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93</vt:i4>
      </vt:variant>
    </vt:vector>
  </HeadingPairs>
  <TitlesOfParts>
    <vt:vector size="102" baseType="lpstr">
      <vt:lpstr>Arial</vt:lpstr>
      <vt:lpstr>Calibri</vt:lpstr>
      <vt:lpstr>inherit</vt:lpstr>
      <vt:lpstr>Source Sans Pro</vt:lpstr>
      <vt:lpstr>Symbol</vt:lpstr>
      <vt:lpstr>Times New Roman</vt:lpstr>
      <vt:lpstr>Wingdings</vt:lpstr>
      <vt:lpstr>Multiple Bars</vt:lpstr>
      <vt:lpstr>Equation</vt:lpstr>
      <vt:lpstr>Apresentação do PowerPoint</vt:lpstr>
      <vt:lpstr>Microeconomia – Programação das aulas</vt:lpstr>
      <vt:lpstr>1) FGV - Analista Legislativo (ALERO)/Economia/2018</vt:lpstr>
      <vt:lpstr>Apresentação do PowerPoint</vt:lpstr>
      <vt:lpstr>Função de Produção Cobb-Douglas</vt:lpstr>
      <vt:lpstr>Função de Produção Cobb-Douglas</vt:lpstr>
      <vt:lpstr>Função de Produção Cobb-Douglas</vt:lpstr>
      <vt:lpstr> 2) FGV - Analista Censitário (IBGE)/Análise Socioeconômica/2017</vt:lpstr>
      <vt:lpstr>Apresentação do PowerPoint</vt:lpstr>
      <vt:lpstr>Função de Produção de Leontief</vt:lpstr>
      <vt:lpstr>Função de Produção de Leontief</vt:lpstr>
      <vt:lpstr>Observação</vt:lpstr>
      <vt:lpstr>Apresentação do PowerPoint</vt:lpstr>
      <vt:lpstr> 3) FGV - Tecnologista (IBGE)/Economia/2016</vt:lpstr>
      <vt:lpstr>Função de Produção Linear</vt:lpstr>
      <vt:lpstr>Função de Produção Linear</vt:lpstr>
      <vt:lpstr>4) FGV - Tecnologista (IBGE)/Economia/2016</vt:lpstr>
      <vt:lpstr>Apresentação do PowerPoint</vt:lpstr>
      <vt:lpstr>5) FGV - Analista Portuário (CODEBA)/Economista/2016</vt:lpstr>
      <vt:lpstr>6) FGV - Agente de Fiscalização (TCM SP)/Economia/2015</vt:lpstr>
      <vt:lpstr>Apresentação do PowerPoint</vt:lpstr>
      <vt:lpstr>Apresentação do PowerPoint</vt:lpstr>
      <vt:lpstr> 7) FGV - Analista Judiciário (TJ BA)/Apoio Especializ/Eco/2015</vt:lpstr>
      <vt:lpstr>Apresentação do PowerPoint</vt:lpstr>
      <vt:lpstr>8) FGV - Técnico Superior Especializado (DPE RJ)/Economia/2014</vt:lpstr>
      <vt:lpstr>Produção com Um Insumo Variável (Trabalho)</vt:lpstr>
      <vt:lpstr>9) FGV - Técnico Superior Especializado (DPE RJ)/Economia/2019</vt:lpstr>
      <vt:lpstr>Apresentação do PowerPoint</vt:lpstr>
      <vt:lpstr>Apresentação do PowerPoint</vt:lpstr>
      <vt:lpstr>10) FGV – Anal. Econômico-Finan. (BANESTES)/Gestão Financ/2018 </vt:lpstr>
      <vt:lpstr>Apresentação do PowerPoint</vt:lpstr>
      <vt:lpstr>Apresentação do PowerPoint</vt:lpstr>
      <vt:lpstr>11) FGV - Analista Legislativo (ALERO)/Economia/2018</vt:lpstr>
      <vt:lpstr>Apresentação do PowerPoint</vt:lpstr>
      <vt:lpstr>12) FGV - Analista Censitário (IBGE)/Anál. Socioeconômica/2017</vt:lpstr>
      <vt:lpstr>Apresentação do PowerPoint</vt:lpstr>
      <vt:lpstr>13) FGV - Técnico de Nível Superior (Pref Salvador)/Suporte Administrativo/Economia ou Gestão Financeira/2017</vt:lpstr>
      <vt:lpstr>Apresentação do PowerPoint</vt:lpstr>
      <vt:lpstr>Apresentação do PowerPoint</vt:lpstr>
      <vt:lpstr>14) FGV - Tecnologista (IBGE)/Economia/2016</vt:lpstr>
      <vt:lpstr>Apresentação do PowerPoint</vt:lpstr>
      <vt:lpstr>Apresentação do PowerPoint</vt:lpstr>
      <vt:lpstr>15) FGV - Tecnologista (IBGE)/Economia/2016</vt:lpstr>
      <vt:lpstr>Apresentação do PowerPoint</vt:lpstr>
      <vt:lpstr>16) FGV - Analista Portuário (CODEBA)/Economista/2016</vt:lpstr>
      <vt:lpstr>Apresentação do PowerPoint</vt:lpstr>
      <vt:lpstr>17) FGV - Professor de Nível Superior (SEE PE)/Gestão e Negócios/Comércio/2016</vt:lpstr>
      <vt:lpstr> 18) FGV – Téc. Superior Especializado (DPE RJ)/Eco/2019</vt:lpstr>
      <vt:lpstr>Apresentação do PowerPoint</vt:lpstr>
      <vt:lpstr> 19) FGV - Auditor Substituto (TCE-RJ)/2015</vt:lpstr>
      <vt:lpstr>Apresentação do PowerPoint</vt:lpstr>
      <vt:lpstr>Apresentação do PowerPoint</vt:lpstr>
      <vt:lpstr> 20) FGV - Analista Judiciário (TJ RO)/Economista/2015</vt:lpstr>
      <vt:lpstr>Apresentação do PowerPoint</vt:lpstr>
      <vt:lpstr>21) FGV - Analista (DPE MT)/Economista/2015</vt:lpstr>
      <vt:lpstr>Apresentação do PowerPoint</vt:lpstr>
      <vt:lpstr>Apresentação do PowerPoint</vt:lpstr>
      <vt:lpstr> 22) FGV – Anal. da Defensoria Pública (DPE RO)/Anal. em Eco./2015</vt:lpstr>
      <vt:lpstr>Apresentação do PowerPoint</vt:lpstr>
      <vt:lpstr>23) FGV - Técnico Superior Especializado (DPE RJ)/Eco/2019</vt:lpstr>
      <vt:lpstr>Apresentação do PowerPoint</vt:lpstr>
      <vt:lpstr>Concorrência via Preços</vt:lpstr>
      <vt:lpstr>Apresentação do PowerPoint</vt:lpstr>
      <vt:lpstr>Apresentação do PowerPoint</vt:lpstr>
      <vt:lpstr>24) FGV - Analista Censitário (IBGE)/Análise Socioecon/2017</vt:lpstr>
      <vt:lpstr>Apresentação do PowerPoint</vt:lpstr>
      <vt:lpstr>25) FGV – Prof. de Nível Superior (SEE PE)/Gestão e Neg./ Com/2016</vt:lpstr>
      <vt:lpstr>Apresentação do PowerPoint</vt:lpstr>
      <vt:lpstr> 26) FGV - Especialista em Políticas Públicas (Pref Salvador)/2019</vt:lpstr>
      <vt:lpstr>27) FGV - Tecnologista (IBGE)/Economia/2016</vt:lpstr>
      <vt:lpstr>28) FGV - Técnico Superior Especializado (DPE RJ)/Econ/2019</vt:lpstr>
      <vt:lpstr> 29) FGV - Analista Legislativo (ALERO)/Economia/2018</vt:lpstr>
      <vt:lpstr>Discriminação de Preços</vt:lpstr>
      <vt:lpstr>Discriminação de 1º Grau</vt:lpstr>
      <vt:lpstr>Apresentação do PowerPoint</vt:lpstr>
      <vt:lpstr> 30) FGV - Analista Censitário (IBGE)/Análise Socioeconôm/2017</vt:lpstr>
      <vt:lpstr>Apresentação do PowerPoint</vt:lpstr>
      <vt:lpstr>31) FGV - Auditor Fiscal Trib da Receita Municipal (Cuiabá)/2016</vt:lpstr>
      <vt:lpstr>Apresentação do PowerPoint</vt:lpstr>
      <vt:lpstr>32)  FGV - Prof de Nível Superior (SEE PE)/Gestão e Neg/Com/2016 </vt:lpstr>
      <vt:lpstr>33) FGV - Analista (DPE MT)/Economista/2015</vt:lpstr>
      <vt:lpstr>Apresentação do PowerPoint</vt:lpstr>
      <vt:lpstr> 34) FGV - Auditor Substituto (TCE-RJ)/2015</vt:lpstr>
      <vt:lpstr>Apresentação do PowerPoint</vt:lpstr>
      <vt:lpstr>35) FGV - Agente de Fiscalização (TCM SP)/Economia/2015</vt:lpstr>
      <vt:lpstr>36) FGV - Anal Judiciário (TJ BA)/Apoio Espec/Economia/2015</vt:lpstr>
      <vt:lpstr>37) FGV - Técnico de Nível Superior (ALBA)/Economia/2014</vt:lpstr>
      <vt:lpstr> 38) FGV - Agente de Fiscalização (TCM SP)/Economia/2015</vt:lpstr>
      <vt:lpstr>Apresentação do PowerPoint</vt:lpstr>
      <vt:lpstr>Apresentação do PowerPoint</vt:lpstr>
      <vt:lpstr>Apresentação do PowerPoint</vt:lpstr>
      <vt:lpstr>Apresentação do PowerPoint</vt:lpstr>
      <vt:lpstr> 39) FGV - Analista (DPE MT)/Economista/2015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404</cp:revision>
  <cp:lastPrinted>2021-03-23T13:52:43Z</cp:lastPrinted>
  <dcterms:created xsi:type="dcterms:W3CDTF">2000-03-16T15:04:42Z</dcterms:created>
  <dcterms:modified xsi:type="dcterms:W3CDTF">2021-03-23T13:59:16Z</dcterms:modified>
</cp:coreProperties>
</file>