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541" r:id="rId3"/>
    <p:sldId id="542" r:id="rId4"/>
    <p:sldId id="543" r:id="rId5"/>
    <p:sldId id="545" r:id="rId6"/>
    <p:sldId id="571" r:id="rId7"/>
    <p:sldId id="546" r:id="rId8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FF99"/>
    <a:srgbClr val="FF3300"/>
    <a:srgbClr val="EAEAEA"/>
    <a:srgbClr val="FFFFFF"/>
    <a:srgbClr val="CCECFF"/>
    <a:srgbClr val="99CCFF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0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268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11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B869E3-39CA-45A6-8728-52CDB2D5EAFB}"/>
              </a:ext>
            </a:extLst>
          </p:cNvPr>
          <p:cNvSpPr/>
          <p:nvPr userDrawn="1"/>
        </p:nvSpPr>
        <p:spPr>
          <a:xfrm>
            <a:off x="0" y="-26988"/>
            <a:ext cx="12192000" cy="1603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C67E6A-EFC0-41D4-B131-0B9C0B7BA5E6}"/>
              </a:ext>
            </a:extLst>
          </p:cNvPr>
          <p:cNvSpPr/>
          <p:nvPr userDrawn="1"/>
        </p:nvSpPr>
        <p:spPr>
          <a:xfrm>
            <a:off x="-4356" y="6753497"/>
            <a:ext cx="12192000" cy="1159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24E95B4-DE2C-4DBF-8984-D8E0765B115C}"/>
              </a:ext>
            </a:extLst>
          </p:cNvPr>
          <p:cNvSpPr/>
          <p:nvPr/>
        </p:nvSpPr>
        <p:spPr>
          <a:xfrm>
            <a:off x="1341018" y="193963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8F58939-5A73-47AB-B92E-783ADA5A4694}"/>
              </a:ext>
            </a:extLst>
          </p:cNvPr>
          <p:cNvSpPr/>
          <p:nvPr/>
        </p:nvSpPr>
        <p:spPr>
          <a:xfrm>
            <a:off x="1954696" y="2128658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7" name="Picture 2" descr="O que mais cai na UERJ - Vestibular UERJ - EducaBras">
            <a:extLst>
              <a:ext uri="{FF2B5EF4-FFF2-40B4-BE49-F238E27FC236}">
                <a16:creationId xmlns:a16="http://schemas.microsoft.com/office/drawing/2014/main" id="{2F5503EE-2788-45BF-8E13-67425CF7D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779" y="240333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1FFC5686-55B3-487A-88C6-CB4C6AF6CD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0" y="2203886"/>
            <a:ext cx="971550" cy="923925"/>
          </a:xfrm>
          <a:prstGeom prst="rect">
            <a:avLst/>
          </a:prstGeom>
        </p:spPr>
      </p:pic>
      <p:sp>
        <p:nvSpPr>
          <p:cNvPr id="11" name="CaixaDeTexto 24">
            <a:extLst>
              <a:ext uri="{FF2B5EF4-FFF2-40B4-BE49-F238E27FC236}">
                <a16:creationId xmlns:a16="http://schemas.microsoft.com/office/drawing/2014/main" id="{3E27B3C6-A653-48A5-8970-E9BB477A3250}"/>
              </a:ext>
            </a:extLst>
          </p:cNvPr>
          <p:cNvSpPr txBox="1"/>
          <p:nvPr/>
        </p:nvSpPr>
        <p:spPr>
          <a:xfrm>
            <a:off x="3058770" y="2351110"/>
            <a:ext cx="6794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2" name="CaixaDeTexto 25">
            <a:extLst>
              <a:ext uri="{FF2B5EF4-FFF2-40B4-BE49-F238E27FC236}">
                <a16:creationId xmlns:a16="http://schemas.microsoft.com/office/drawing/2014/main" id="{7CBF00A3-44E8-4A1A-AEAE-73BBA4AC61D2}"/>
              </a:ext>
            </a:extLst>
          </p:cNvPr>
          <p:cNvSpPr txBox="1"/>
          <p:nvPr/>
        </p:nvSpPr>
        <p:spPr>
          <a:xfrm>
            <a:off x="3154078" y="724046"/>
            <a:ext cx="73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DB6045B-867F-4339-AAE5-C6F09446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359" y="5463709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E641E5B-C60D-4EEE-9C7C-DB8C971B517F}"/>
              </a:ext>
            </a:extLst>
          </p:cNvPr>
          <p:cNvSpPr/>
          <p:nvPr/>
        </p:nvSpPr>
        <p:spPr>
          <a:xfrm>
            <a:off x="2637692" y="3264665"/>
            <a:ext cx="6541478" cy="145197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5" name="CaixaDeTexto 26">
            <a:extLst>
              <a:ext uri="{FF2B5EF4-FFF2-40B4-BE49-F238E27FC236}">
                <a16:creationId xmlns:a16="http://schemas.microsoft.com/office/drawing/2014/main" id="{FADA44B1-7F6C-405D-8F96-2EA7D9989EAF}"/>
              </a:ext>
            </a:extLst>
          </p:cNvPr>
          <p:cNvSpPr txBox="1"/>
          <p:nvPr/>
        </p:nvSpPr>
        <p:spPr>
          <a:xfrm>
            <a:off x="2676428" y="3342933"/>
            <a:ext cx="644646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Análise Microeconômica</a:t>
            </a:r>
          </a:p>
          <a:p>
            <a:pPr algn="ctr"/>
            <a:endParaRPr lang="pt-BR" sz="9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600" b="1" dirty="0">
              <a:solidFill>
                <a:srgbClr val="002060"/>
              </a:solidFill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D59B0250-5E6B-42BC-8BE5-E6EBE564C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275" y="4800184"/>
            <a:ext cx="3308253" cy="46166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i="1" dirty="0" err="1"/>
              <a:t>Exercícios</a:t>
            </a:r>
            <a:r>
              <a:rPr lang="en-US" b="1" i="1" dirty="0"/>
              <a:t> – 08-10-2021</a:t>
            </a:r>
            <a:endParaRPr lang="pt-BR" sz="2400" b="1" i="1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258C715-D6BC-4346-87AF-54937DFF93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399" y="78226"/>
            <a:ext cx="11875477" cy="568887"/>
          </a:xfrm>
        </p:spPr>
        <p:txBody>
          <a:bodyPr/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None/>
              <a:defRPr/>
            </a:pPr>
            <a:r>
              <a:rPr lang="pt-BR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1) Suponha que o mercado do bem X possa ser representado pelas seguintes curvas de demanda e oferta: (Lista 2)</a:t>
            </a:r>
            <a:endParaRPr lang="pt-BR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defRPr/>
            </a:pPr>
            <a:endParaRPr lang="pt-B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BC4E255-4CCB-48F6-B30E-1568757E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03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D2692DB-D820-4791-BD85-E8D410929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683164"/>
              </p:ext>
            </p:extLst>
          </p:nvPr>
        </p:nvGraphicFramePr>
        <p:xfrm>
          <a:off x="225085" y="1139476"/>
          <a:ext cx="6963505" cy="17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3" imgW="2730500" imgH="736600" progId="Equation.DSMT4">
                  <p:embed/>
                </p:oleObj>
              </mc:Choice>
              <mc:Fallback>
                <p:oleObj name="Equation" r:id="rId3" imgW="27305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5" y="1139476"/>
                        <a:ext cx="6963505" cy="171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53DF4A6-7A0B-4692-A5A6-6EBD8FBFDDD4}"/>
              </a:ext>
            </a:extLst>
          </p:cNvPr>
          <p:cNvSpPr txBox="1"/>
          <p:nvPr/>
        </p:nvSpPr>
        <p:spPr>
          <a:xfrm>
            <a:off x="165954" y="2855736"/>
            <a:ext cx="11861921" cy="329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bem é normal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e X são substitutos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a elasticidade-preço da demanda no equilíbrio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o governo instituir um imposto específico de $8, qual o peso morto ? Quem arca com um maior ônus tributário ? Explique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o governo instituir um preço mínimo de $230, qual será o gasto do  governo ? Ele seria diferente dependendo das elasticidades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7A29912D-6F91-46D2-A008-E87500714373}"/>
              </a:ext>
            </a:extLst>
          </p:cNvPr>
          <p:cNvSpPr txBox="1">
            <a:spLocks/>
          </p:cNvSpPr>
          <p:nvPr/>
        </p:nvSpPr>
        <p:spPr bwMode="auto">
          <a:xfrm>
            <a:off x="155575" y="6140258"/>
            <a:ext cx="11816031" cy="7177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28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Assuma que o preço de mercado de Z seja 100 e que de I seja 200.000.</a:t>
            </a:r>
            <a:endParaRPr lang="pt-BR" sz="28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43245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94962A8-9575-4A58-8E8E-C3977AE8E53F}"/>
              </a:ext>
            </a:extLst>
          </p:cNvPr>
          <p:cNvSpPr/>
          <p:nvPr/>
        </p:nvSpPr>
        <p:spPr>
          <a:xfrm>
            <a:off x="201636" y="233777"/>
            <a:ext cx="4314091" cy="5080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>
              <a:latin typeface="Calibri" panose="020F0502020204030204" pitchFamily="34" charset="0"/>
            </a:endParaRP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943EFF57-2DC2-43C4-BDCB-9D03DD50A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34" y="970376"/>
            <a:ext cx="11840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Calibri" panose="020F0502020204030204" pitchFamily="34" charset="0"/>
              </a:rPr>
              <a:t>Observe que um aumento no preço de Z eleva a demanda pelo bem X. Logo, os bens </a:t>
            </a:r>
            <a:r>
              <a:rPr lang="pt-BR" altLang="en-US" sz="2800" b="1" dirty="0">
                <a:latin typeface="Calibri" panose="020F0502020204030204" pitchFamily="34" charset="0"/>
              </a:rPr>
              <a:t>Z e X são substitutos</a:t>
            </a:r>
            <a:r>
              <a:rPr lang="pt-BR" altLang="en-US" sz="2800" dirty="0">
                <a:latin typeface="Calibri" panose="020F0502020204030204" pitchFamily="34" charset="0"/>
              </a:rPr>
              <a:t>.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8E363150-04AE-482C-A478-D2C79DA17092}"/>
              </a:ext>
            </a:extLst>
          </p:cNvPr>
          <p:cNvSpPr txBox="1">
            <a:spLocks/>
          </p:cNvSpPr>
          <p:nvPr/>
        </p:nvSpPr>
        <p:spPr>
          <a:xfrm>
            <a:off x="232118" y="237683"/>
            <a:ext cx="4185138" cy="451339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defRPr/>
            </a:pPr>
            <a:r>
              <a:rPr lang="pt-BR" sz="2800" dirty="0" err="1">
                <a:latin typeface="Calibri" panose="020F0502020204030204" pitchFamily="34" charset="0"/>
                <a:cs typeface="+mn-cs"/>
              </a:rPr>
              <a:t>Qd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= 0,05 I – 30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Px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+ 20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Pz</a:t>
            </a:r>
            <a:endParaRPr lang="pt-BR" sz="2800" dirty="0">
              <a:latin typeface="Calibri" panose="020F0502020204030204" pitchFamily="34" charset="0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buFont typeface="Wingdings 2"/>
              <a:buChar char=""/>
              <a:defRPr/>
            </a:pPr>
            <a:endParaRPr lang="pt-BR" sz="28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1C5A6B8-7F87-4010-B696-78F1FCA21F12}"/>
              </a:ext>
            </a:extLst>
          </p:cNvPr>
          <p:cNvSpPr txBox="1"/>
          <p:nvPr/>
        </p:nvSpPr>
        <p:spPr>
          <a:xfrm>
            <a:off x="4611347" y="211011"/>
            <a:ext cx="7627547" cy="564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bem é normal ?</a:t>
            </a: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b) </a:t>
            </a:r>
            <a:r>
              <a:rPr lang="pt-BR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e X são substitutos ?</a:t>
            </a:r>
            <a:endParaRPr lang="pt-BR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">
            <a:extLst>
              <a:ext uri="{FF2B5EF4-FFF2-40B4-BE49-F238E27FC236}">
                <a16:creationId xmlns:a16="http://schemas.microsoft.com/office/drawing/2014/main" id="{FAC8853B-D1F1-4813-9310-2922F674D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51" y="2262263"/>
            <a:ext cx="11305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Calibri" panose="020F0502020204030204" pitchFamily="34" charset="0"/>
              </a:rPr>
              <a:t>A elasticidade-renda é dada por: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79F3EC0E-7E6A-4CCF-8285-E6F238D12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849700"/>
              </p:ext>
            </p:extLst>
          </p:nvPr>
        </p:nvGraphicFramePr>
        <p:xfrm>
          <a:off x="5486742" y="2065761"/>
          <a:ext cx="26225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CD2692DB-D820-4791-BD85-E8D4109293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742" y="2065761"/>
                        <a:ext cx="2622550" cy="1006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5">
            <a:extLst>
              <a:ext uri="{FF2B5EF4-FFF2-40B4-BE49-F238E27FC236}">
                <a16:creationId xmlns:a16="http://schemas.microsoft.com/office/drawing/2014/main" id="{164A10CF-E1C1-4B99-976D-AD37E34A8E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582135"/>
              </p:ext>
            </p:extLst>
          </p:nvPr>
        </p:nvGraphicFramePr>
        <p:xfrm>
          <a:off x="738407" y="3079750"/>
          <a:ext cx="10399713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Equation" r:id="rId6" imgW="4127400" imgH="507960" progId="Equation.DSMT4">
                  <p:embed/>
                </p:oleObj>
              </mc:Choice>
              <mc:Fallback>
                <p:oleObj name="Equation" r:id="rId6" imgW="4127400" imgH="507960" progId="Equation.DSMT4">
                  <p:embed/>
                  <p:pic>
                    <p:nvPicPr>
                      <p:cNvPr id="7" name="Objeto 5">
                        <a:extLst>
                          <a:ext uri="{FF2B5EF4-FFF2-40B4-BE49-F238E27FC236}">
                            <a16:creationId xmlns:a16="http://schemas.microsoft.com/office/drawing/2014/main" id="{3500D08A-CA79-463A-B76C-C64063321B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407" y="3079750"/>
                        <a:ext cx="10399713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5">
            <a:extLst>
              <a:ext uri="{FF2B5EF4-FFF2-40B4-BE49-F238E27FC236}">
                <a16:creationId xmlns:a16="http://schemas.microsoft.com/office/drawing/2014/main" id="{9AD18096-6F9A-4DFC-A4BF-03F51BDAD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024623"/>
              </p:ext>
            </p:extLst>
          </p:nvPr>
        </p:nvGraphicFramePr>
        <p:xfrm>
          <a:off x="720725" y="4360994"/>
          <a:ext cx="11096625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8" imgW="4635360" imgH="457200" progId="Equation.DSMT4">
                  <p:embed/>
                </p:oleObj>
              </mc:Choice>
              <mc:Fallback>
                <p:oleObj name="Equation" r:id="rId8" imgW="4635360" imgH="457200" progId="Equation.DSMT4">
                  <p:embed/>
                  <p:pic>
                    <p:nvPicPr>
                      <p:cNvPr id="4" name="Objeto 5">
                        <a:extLst>
                          <a:ext uri="{FF2B5EF4-FFF2-40B4-BE49-F238E27FC236}">
                            <a16:creationId xmlns:a16="http://schemas.microsoft.com/office/drawing/2014/main" id="{9E125A2F-ABE7-4C00-83DD-2F7C69CCBA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360994"/>
                        <a:ext cx="11096625" cy="1097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53980916-08B5-4916-ABE2-AE94807CB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29223"/>
              </p:ext>
            </p:extLst>
          </p:nvPr>
        </p:nvGraphicFramePr>
        <p:xfrm>
          <a:off x="677342" y="5532769"/>
          <a:ext cx="5578984" cy="99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10" imgW="2019240" imgH="393480" progId="Equation.DSMT4">
                  <p:embed/>
                </p:oleObj>
              </mc:Choice>
              <mc:Fallback>
                <p:oleObj name="Equation" r:id="rId10" imgW="2019240" imgH="39348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79F3EC0E-7E6A-4CCF-8285-E6F238D12C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42" y="5532769"/>
                        <a:ext cx="5578984" cy="994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7876E037-D5F1-474A-831F-C677C1373388}"/>
              </a:ext>
            </a:extLst>
          </p:cNvPr>
          <p:cNvSpPr txBox="1"/>
          <p:nvPr/>
        </p:nvSpPr>
        <p:spPr>
          <a:xfrm>
            <a:off x="6217922" y="5781830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latin typeface="+mn-lt"/>
                <a:cs typeface="Calibri" panose="020F0502020204030204" pitchFamily="34" charset="0"/>
              </a:rPr>
              <a:t>→ </a:t>
            </a:r>
            <a:r>
              <a:rPr lang="pt-BR" b="1" i="1" dirty="0">
                <a:latin typeface="+mn-lt"/>
              </a:rPr>
              <a:t>Bem Supérfluo</a:t>
            </a:r>
          </a:p>
        </p:txBody>
      </p:sp>
    </p:spTree>
    <p:extLst>
      <p:ext uri="{BB962C8B-B14F-4D97-AF65-F5344CB8AC3E}">
        <p14:creationId xmlns:p14="http://schemas.microsoft.com/office/powerpoint/2010/main" val="27327286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0CA8349-1193-44DF-B47D-6A37449593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5575" y="133350"/>
            <a:ext cx="11816031" cy="3792538"/>
          </a:xfrm>
        </p:spPr>
        <p:txBody>
          <a:bodyPr>
            <a:noAutofit/>
          </a:bodyPr>
          <a:lstStyle/>
          <a:p>
            <a:pPr marL="0" indent="0" algn="just">
              <a:buClrTx/>
              <a:buSzPct val="100000"/>
              <a:buNone/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A40FD97-C775-444D-8616-6087A90E7F3B}"/>
              </a:ext>
            </a:extLst>
          </p:cNvPr>
          <p:cNvSpPr txBox="1"/>
          <p:nvPr/>
        </p:nvSpPr>
        <p:spPr>
          <a:xfrm>
            <a:off x="165954" y="196941"/>
            <a:ext cx="11861921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Qual a elasticidade-preço da demanda no equilíbrio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72477560-C68E-4DB8-AD26-68E28A6384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918089"/>
              </p:ext>
            </p:extLst>
          </p:nvPr>
        </p:nvGraphicFramePr>
        <p:xfrm>
          <a:off x="633384" y="2184363"/>
          <a:ext cx="2922383" cy="11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3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79F3EC0E-7E6A-4CCF-8285-E6F238D12C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384" y="2184363"/>
                        <a:ext cx="2922383" cy="1121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5">
            <a:extLst>
              <a:ext uri="{FF2B5EF4-FFF2-40B4-BE49-F238E27FC236}">
                <a16:creationId xmlns:a16="http://schemas.microsoft.com/office/drawing/2014/main" id="{D8110D59-1823-423B-B023-6D09C27F60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988637"/>
              </p:ext>
            </p:extLst>
          </p:nvPr>
        </p:nvGraphicFramePr>
        <p:xfrm>
          <a:off x="580049" y="1433664"/>
          <a:ext cx="5623803" cy="62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Equation" r:id="rId6" imgW="2171520" imgH="241200" progId="Equation.DSMT4">
                  <p:embed/>
                </p:oleObj>
              </mc:Choice>
              <mc:Fallback>
                <p:oleObj name="Equation" r:id="rId6" imgW="2171520" imgH="241200" progId="Equation.DSMT4">
                  <p:embed/>
                  <p:pic>
                    <p:nvPicPr>
                      <p:cNvPr id="15" name="Objeto 5">
                        <a:extLst>
                          <a:ext uri="{FF2B5EF4-FFF2-40B4-BE49-F238E27FC236}">
                            <a16:creationId xmlns:a16="http://schemas.microsoft.com/office/drawing/2014/main" id="{9AD18096-6F9A-4DFC-A4BF-03F51BDAD5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49" y="1433664"/>
                        <a:ext cx="5623803" cy="626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04409CD7-3478-4450-8B49-659CCC95B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047355"/>
              </p:ext>
            </p:extLst>
          </p:nvPr>
        </p:nvGraphicFramePr>
        <p:xfrm>
          <a:off x="3555767" y="2184363"/>
          <a:ext cx="62007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8" imgW="2184120" imgH="393480" progId="Equation.DSMT4">
                  <p:embed/>
                </p:oleObj>
              </mc:Choice>
              <mc:Fallback>
                <p:oleObj name="Equation" r:id="rId8" imgW="2184120" imgH="3934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72477560-C68E-4DB8-AD26-68E28A6384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767" y="2184363"/>
                        <a:ext cx="62007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45534DE8-8EE6-4B82-A42C-BC6A6744EDF5}"/>
              </a:ext>
            </a:extLst>
          </p:cNvPr>
          <p:cNvSpPr/>
          <p:nvPr/>
        </p:nvSpPr>
        <p:spPr>
          <a:xfrm>
            <a:off x="651803" y="768348"/>
            <a:ext cx="4314091" cy="5080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>
              <a:latin typeface="Calibri" panose="020F0502020204030204" pitchFamily="34" charset="0"/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26E10B9C-8B79-472B-BDE0-207717ADC126}"/>
              </a:ext>
            </a:extLst>
          </p:cNvPr>
          <p:cNvSpPr txBox="1">
            <a:spLocks/>
          </p:cNvSpPr>
          <p:nvPr/>
        </p:nvSpPr>
        <p:spPr>
          <a:xfrm>
            <a:off x="682285" y="772254"/>
            <a:ext cx="4185138" cy="451339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defRPr/>
            </a:pPr>
            <a:r>
              <a:rPr lang="pt-BR" sz="2800" dirty="0" err="1">
                <a:latin typeface="Calibri" panose="020F0502020204030204" pitchFamily="34" charset="0"/>
                <a:cs typeface="+mn-cs"/>
              </a:rPr>
              <a:t>Qd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= 0,05 I – 30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Px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+ 20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Pz</a:t>
            </a:r>
            <a:endParaRPr lang="pt-BR" sz="2800" dirty="0">
              <a:latin typeface="Calibri" panose="020F0502020204030204" pitchFamily="34" charset="0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buFont typeface="Wingdings 2"/>
              <a:buChar char=""/>
              <a:defRPr/>
            </a:pPr>
            <a:endParaRPr lang="pt-BR" sz="28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8579A98-64E7-495C-A806-84FB5FEBDA72}"/>
              </a:ext>
            </a:extLst>
          </p:cNvPr>
          <p:cNvSpPr txBox="1"/>
          <p:nvPr/>
        </p:nvSpPr>
        <p:spPr>
          <a:xfrm>
            <a:off x="233948" y="3528637"/>
            <a:ext cx="11861921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Logo, a demanda é elástica ao preço de 225. Claro! Ao preço de 200 a elasticidade é unitária.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03D53DE-1769-4BF2-B4D9-5ED9AC27298A}"/>
              </a:ext>
            </a:extLst>
          </p:cNvPr>
          <p:cNvGrpSpPr/>
          <p:nvPr/>
        </p:nvGrpSpPr>
        <p:grpSpPr>
          <a:xfrm>
            <a:off x="4539294" y="3951666"/>
            <a:ext cx="4027929" cy="2748123"/>
            <a:chOff x="391093" y="3305343"/>
            <a:chExt cx="4969464" cy="3591398"/>
          </a:xfrm>
        </p:grpSpPr>
        <p:cxnSp>
          <p:nvCxnSpPr>
            <p:cNvPr id="15" name="Conector de seta reta 6">
              <a:extLst>
                <a:ext uri="{FF2B5EF4-FFF2-40B4-BE49-F238E27FC236}">
                  <a16:creationId xmlns:a16="http://schemas.microsoft.com/office/drawing/2014/main" id="{3BE5720E-9910-4E2E-8E03-1B7A2F6CFF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132993" y="3521663"/>
              <a:ext cx="0" cy="3007309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Conector de seta reta 8">
              <a:extLst>
                <a:ext uri="{FF2B5EF4-FFF2-40B4-BE49-F238E27FC236}">
                  <a16:creationId xmlns:a16="http://schemas.microsoft.com/office/drawing/2014/main" id="{7B43B88C-2112-4458-8659-F4B84BE00B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2993" y="6498733"/>
              <a:ext cx="3717762" cy="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Conector reto 12">
              <a:extLst>
                <a:ext uri="{FF2B5EF4-FFF2-40B4-BE49-F238E27FC236}">
                  <a16:creationId xmlns:a16="http://schemas.microsoft.com/office/drawing/2014/main" id="{14D97164-C63F-4BD5-80EB-C4CCC3F35066}"/>
                </a:ext>
              </a:extLst>
            </p:cNvPr>
            <p:cNvCxnSpPr>
              <a:cxnSpLocks noChangeShapeType="1"/>
              <a:endCxn id="21" idx="0"/>
            </p:cNvCxnSpPr>
            <p:nvPr/>
          </p:nvCxnSpPr>
          <p:spPr bwMode="auto">
            <a:xfrm>
              <a:off x="1132993" y="3984114"/>
              <a:ext cx="3227417" cy="2512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CaixaDeTexto 13">
              <a:extLst>
                <a:ext uri="{FF2B5EF4-FFF2-40B4-BE49-F238E27FC236}">
                  <a16:creationId xmlns:a16="http://schemas.microsoft.com/office/drawing/2014/main" id="{1320FB95-985D-4141-BA02-0528C4BB7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129" y="3305343"/>
              <a:ext cx="52206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200" b="1" dirty="0"/>
                <a:t>P</a:t>
              </a:r>
              <a:endParaRPr lang="en-US" altLang="en-US" sz="2200" b="1" dirty="0"/>
            </a:p>
          </p:txBody>
        </p:sp>
        <p:sp>
          <p:nvSpPr>
            <p:cNvPr id="20" name="CaixaDeTexto 17">
              <a:extLst>
                <a:ext uri="{FF2B5EF4-FFF2-40B4-BE49-F238E27FC236}">
                  <a16:creationId xmlns:a16="http://schemas.microsoft.com/office/drawing/2014/main" id="{29FF4512-457D-4EF3-ACB2-2CA315C82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1124" y="6309884"/>
              <a:ext cx="51943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200" b="1"/>
                <a:t>Q</a:t>
              </a:r>
              <a:endParaRPr lang="en-US" altLang="en-US" sz="2200" b="1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2D4A40F1-85AB-45E7-A2BD-6D8158A93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8693" y="6496631"/>
              <a:ext cx="12234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dirty="0"/>
                <a:t>12.000</a:t>
              </a:r>
              <a:endParaRPr lang="en-US" altLang="en-US" sz="2000" dirty="0"/>
            </a:p>
          </p:txBody>
        </p:sp>
        <p:sp>
          <p:nvSpPr>
            <p:cNvPr id="22" name="CaixaDeTexto 19">
              <a:extLst>
                <a:ext uri="{FF2B5EF4-FFF2-40B4-BE49-F238E27FC236}">
                  <a16:creationId xmlns:a16="http://schemas.microsoft.com/office/drawing/2014/main" id="{B23E8B68-94FF-47FD-B6E2-42B49179E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440" y="3745084"/>
              <a:ext cx="1223434" cy="40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dirty="0"/>
                <a:t>400</a:t>
              </a:r>
              <a:endParaRPr lang="en-US" altLang="en-US" sz="2000" dirty="0"/>
            </a:p>
          </p:txBody>
        </p:sp>
        <p:graphicFrame>
          <p:nvGraphicFramePr>
            <p:cNvPr id="23" name="Objeto 16">
              <a:extLst>
                <a:ext uri="{FF2B5EF4-FFF2-40B4-BE49-F238E27FC236}">
                  <a16:creationId xmlns:a16="http://schemas.microsoft.com/office/drawing/2014/main" id="{2DD8C683-F495-442F-B626-97C4A01467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272139"/>
                </p:ext>
              </p:extLst>
            </p:nvPr>
          </p:nvGraphicFramePr>
          <p:xfrm>
            <a:off x="2952727" y="4788504"/>
            <a:ext cx="2225426" cy="759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6" name="Equation" r:id="rId10" imgW="685800" imgH="241200" progId="Equation.DSMT4">
                    <p:embed/>
                  </p:oleObj>
                </mc:Choice>
                <mc:Fallback>
                  <p:oleObj name="Equation" r:id="rId10" imgW="685800" imgH="241200" progId="Equation.DSMT4">
                    <p:embed/>
                    <p:pic>
                      <p:nvPicPr>
                        <p:cNvPr id="15" name="Objeto 16">
                          <a:extLst>
                            <a:ext uri="{FF2B5EF4-FFF2-40B4-BE49-F238E27FC236}">
                              <a16:creationId xmlns:a16="http://schemas.microsoft.com/office/drawing/2014/main" id="{54A4AE0C-2C0C-41BB-8F19-2B40380EDA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727" y="4788504"/>
                          <a:ext cx="2225426" cy="759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E0F143AA-9C92-4027-B1D9-1FBA0018F701}"/>
                </a:ext>
              </a:extLst>
            </p:cNvPr>
            <p:cNvCxnSpPr/>
            <p:nvPr/>
          </p:nvCxnSpPr>
          <p:spPr bwMode="auto">
            <a:xfrm>
              <a:off x="1132993" y="5204650"/>
              <a:ext cx="1613709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CaixaDeTexto 19">
              <a:extLst>
                <a:ext uri="{FF2B5EF4-FFF2-40B4-BE49-F238E27FC236}">
                  <a16:creationId xmlns:a16="http://schemas.microsoft.com/office/drawing/2014/main" id="{429D68D0-FFDD-4145-A78E-54296E187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93" y="4911473"/>
              <a:ext cx="1223434" cy="40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dirty="0">
                  <a:solidFill>
                    <a:srgbClr val="FF0000"/>
                  </a:solidFill>
                </a:rPr>
                <a:t>200</a:t>
              </a:r>
              <a:endParaRPr lang="en-US" altLang="en-US" sz="20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6" name="Objeto 5">
            <a:extLst>
              <a:ext uri="{FF2B5EF4-FFF2-40B4-BE49-F238E27FC236}">
                <a16:creationId xmlns:a16="http://schemas.microsoft.com/office/drawing/2014/main" id="{D8A88B37-910D-4315-B264-243C2D8EF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906217"/>
              </p:ext>
            </p:extLst>
          </p:nvPr>
        </p:nvGraphicFramePr>
        <p:xfrm>
          <a:off x="728320" y="5099442"/>
          <a:ext cx="35829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7" name="Equation" r:id="rId12" imgW="1422360" imgH="241200" progId="Equation.DSMT4">
                  <p:embed/>
                </p:oleObj>
              </mc:Choice>
              <mc:Fallback>
                <p:oleObj name="Equation" r:id="rId12" imgW="1422360" imgH="241200" progId="Equation.DSMT4">
                  <p:embed/>
                  <p:pic>
                    <p:nvPicPr>
                      <p:cNvPr id="14" name="Objeto 5">
                        <a:extLst>
                          <a:ext uri="{FF2B5EF4-FFF2-40B4-BE49-F238E27FC236}">
                            <a16:creationId xmlns:a16="http://schemas.microsoft.com/office/drawing/2014/main" id="{164A10CF-E1C1-4B99-976D-AD37E34A8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20" y="5099442"/>
                        <a:ext cx="358298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188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D810771-B1A8-4AF5-80E3-760D29CFA455}"/>
              </a:ext>
            </a:extLst>
          </p:cNvPr>
          <p:cNvSpPr txBox="1"/>
          <p:nvPr/>
        </p:nvSpPr>
        <p:spPr>
          <a:xfrm>
            <a:off x="165954" y="196938"/>
            <a:ext cx="11861921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Se o governo instituir um imposto específico de $8, qual o peso morto ? Quem arca com um maior ônus tributário ? Explique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664AFDFA-3266-4A51-86C3-18AB4B2012EA}"/>
              </a:ext>
            </a:extLst>
          </p:cNvPr>
          <p:cNvCxnSpPr/>
          <p:nvPr/>
        </p:nvCxnSpPr>
        <p:spPr bwMode="auto">
          <a:xfrm>
            <a:off x="5781822" y="1842868"/>
            <a:ext cx="5936566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2664726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>
            <a:extLst>
              <a:ext uri="{FF2B5EF4-FFF2-40B4-BE49-F238E27FC236}">
                <a16:creationId xmlns:a16="http://schemas.microsoft.com/office/drawing/2014/main" id="{DA0B5D3C-B591-4087-BE88-3C18BF400AD2}"/>
              </a:ext>
            </a:extLst>
          </p:cNvPr>
          <p:cNvSpPr/>
          <p:nvPr/>
        </p:nvSpPr>
        <p:spPr bwMode="auto">
          <a:xfrm>
            <a:off x="8421124" y="5259663"/>
            <a:ext cx="3604103" cy="83099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iângulo Retângulo 29">
            <a:extLst>
              <a:ext uri="{FF2B5EF4-FFF2-40B4-BE49-F238E27FC236}">
                <a16:creationId xmlns:a16="http://schemas.microsoft.com/office/drawing/2014/main" id="{6E79FC91-C5A2-42C3-924D-967BD40D26D7}"/>
              </a:ext>
            </a:extLst>
          </p:cNvPr>
          <p:cNvSpPr/>
          <p:nvPr/>
        </p:nvSpPr>
        <p:spPr bwMode="auto">
          <a:xfrm flipV="1">
            <a:off x="4290981" y="3519973"/>
            <a:ext cx="444872" cy="337909"/>
          </a:xfrm>
          <a:prstGeom prst="rtTriangle">
            <a:avLst/>
          </a:prstGeom>
          <a:solidFill>
            <a:srgbClr val="99FF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09B36D80-8CC1-494B-B5A9-C55B664062A7}"/>
              </a:ext>
            </a:extLst>
          </p:cNvPr>
          <p:cNvSpPr/>
          <p:nvPr/>
        </p:nvSpPr>
        <p:spPr bwMode="auto">
          <a:xfrm>
            <a:off x="4278725" y="3184694"/>
            <a:ext cx="532426" cy="337909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ACD7325-E174-49C8-B51D-E6A98B25359D}"/>
              </a:ext>
            </a:extLst>
          </p:cNvPr>
          <p:cNvSpPr/>
          <p:nvPr/>
        </p:nvSpPr>
        <p:spPr>
          <a:xfrm>
            <a:off x="8761832" y="1383027"/>
            <a:ext cx="1718599" cy="556743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A702F2-36AA-4AAD-9302-E99FB4DDB221}"/>
              </a:ext>
            </a:extLst>
          </p:cNvPr>
          <p:cNvSpPr/>
          <p:nvPr/>
        </p:nvSpPr>
        <p:spPr>
          <a:xfrm>
            <a:off x="5613010" y="147418"/>
            <a:ext cx="3573193" cy="59817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4F9D8C1-4E9E-4917-9175-39E977800A52}"/>
              </a:ext>
            </a:extLst>
          </p:cNvPr>
          <p:cNvSpPr/>
          <p:nvPr/>
        </p:nvSpPr>
        <p:spPr>
          <a:xfrm>
            <a:off x="152400" y="133350"/>
            <a:ext cx="5151120" cy="6122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E18700C-4967-4249-A09B-4D5441C62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141235"/>
              </p:ext>
            </p:extLst>
          </p:nvPr>
        </p:nvGraphicFramePr>
        <p:xfrm>
          <a:off x="152399" y="133350"/>
          <a:ext cx="11706659" cy="179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3" imgW="4445000" imgH="749300" progId="Equation.DSMT4">
                  <p:embed/>
                </p:oleObj>
              </mc:Choice>
              <mc:Fallback>
                <p:oleObj name="Equation" r:id="rId3" imgW="4445000" imgH="749300" progId="Equation.DSMT4">
                  <p:embed/>
                  <p:pic>
                    <p:nvPicPr>
                      <p:cNvPr id="5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133350"/>
                        <a:ext cx="11706659" cy="1792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4">
            <a:extLst>
              <a:ext uri="{FF2B5EF4-FFF2-40B4-BE49-F238E27FC236}">
                <a16:creationId xmlns:a16="http://schemas.microsoft.com/office/drawing/2014/main" id="{6B6DC64E-7EAD-40B5-BEA3-D629A399CAD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47922" y="2096859"/>
            <a:ext cx="0" cy="3368257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ector de seta reta 5">
            <a:extLst>
              <a:ext uri="{FF2B5EF4-FFF2-40B4-BE49-F238E27FC236}">
                <a16:creationId xmlns:a16="http://schemas.microsoft.com/office/drawing/2014/main" id="{4144AD51-635F-485E-BF40-1EC00C8291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47922" y="5437672"/>
            <a:ext cx="476503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6">
            <a:extLst>
              <a:ext uri="{FF2B5EF4-FFF2-40B4-BE49-F238E27FC236}">
                <a16:creationId xmlns:a16="http://schemas.microsoft.com/office/drawing/2014/main" id="{CCB133B4-648A-43FC-B6EA-17774B53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792" y="1937533"/>
            <a:ext cx="62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endParaRPr lang="en-US" altLang="en-US" b="1" dirty="0"/>
          </a:p>
        </p:txBody>
      </p:sp>
      <p:sp>
        <p:nvSpPr>
          <p:cNvPr id="10" name="CaixaDeTexto 7">
            <a:extLst>
              <a:ext uri="{FF2B5EF4-FFF2-40B4-BE49-F238E27FC236}">
                <a16:creationId xmlns:a16="http://schemas.microsoft.com/office/drawing/2014/main" id="{A3DD801C-998E-4DE7-8759-50A9ADD9E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4357" y="5355072"/>
            <a:ext cx="623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cxnSp>
        <p:nvCxnSpPr>
          <p:cNvPr id="11" name="Conector reto 8">
            <a:extLst>
              <a:ext uri="{FF2B5EF4-FFF2-40B4-BE49-F238E27FC236}">
                <a16:creationId xmlns:a16="http://schemas.microsoft.com/office/drawing/2014/main" id="{8BE5C177-B35B-4007-9389-91AFDDD4F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9330" y="2349829"/>
            <a:ext cx="3538024" cy="241386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ector reto 9">
            <a:extLst>
              <a:ext uri="{FF2B5EF4-FFF2-40B4-BE49-F238E27FC236}">
                <a16:creationId xmlns:a16="http://schemas.microsoft.com/office/drawing/2014/main" id="{695C5C61-B3FE-4DCA-8F70-171A9AE2F40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79330" y="2520374"/>
            <a:ext cx="3216706" cy="204489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ector reto 10">
            <a:extLst>
              <a:ext uri="{FF2B5EF4-FFF2-40B4-BE49-F238E27FC236}">
                <a16:creationId xmlns:a16="http://schemas.microsoft.com/office/drawing/2014/main" id="{7BDCCBE3-82F9-4060-9BEF-B058ABAA88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47922" y="3505926"/>
            <a:ext cx="21697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ector reto 11">
            <a:extLst>
              <a:ext uri="{FF2B5EF4-FFF2-40B4-BE49-F238E27FC236}">
                <a16:creationId xmlns:a16="http://schemas.microsoft.com/office/drawing/2014/main" id="{6EA04331-CDB9-49D8-BC6C-65A7ABE366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33587" y="3520684"/>
            <a:ext cx="0" cy="19169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CaixaDeTexto 12">
            <a:extLst>
              <a:ext uri="{FF2B5EF4-FFF2-40B4-BE49-F238E27FC236}">
                <a16:creationId xmlns:a16="http://schemas.microsoft.com/office/drawing/2014/main" id="{6E6B8663-586C-40D1-A16A-5055895C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543" y="3283170"/>
            <a:ext cx="18227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P = 225</a:t>
            </a:r>
            <a:endParaRPr lang="en-US" altLang="en-US" sz="2200" b="1" dirty="0"/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id="{3F28E53A-378E-4539-8C06-37500E9B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203" y="2231331"/>
            <a:ext cx="942762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S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sp>
        <p:nvSpPr>
          <p:cNvPr id="17" name="CaixaDeTexto 15">
            <a:extLst>
              <a:ext uri="{FF2B5EF4-FFF2-40B4-BE49-F238E27FC236}">
                <a16:creationId xmlns:a16="http://schemas.microsoft.com/office/drawing/2014/main" id="{B7B50D18-0840-4102-B8B0-679FC3028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326" y="4450662"/>
            <a:ext cx="817419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D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grpSp>
        <p:nvGrpSpPr>
          <p:cNvPr id="18" name="Grupo 18">
            <a:extLst>
              <a:ext uri="{FF2B5EF4-FFF2-40B4-BE49-F238E27FC236}">
                <a16:creationId xmlns:a16="http://schemas.microsoft.com/office/drawing/2014/main" id="{3460DF3A-56C1-4DBF-B380-3D9D42F59D92}"/>
              </a:ext>
            </a:extLst>
          </p:cNvPr>
          <p:cNvGrpSpPr>
            <a:grpSpLocks/>
          </p:cNvGrpSpPr>
          <p:nvPr/>
        </p:nvGrpSpPr>
        <p:grpSpPr bwMode="auto">
          <a:xfrm>
            <a:off x="161054" y="2776191"/>
            <a:ext cx="6906500" cy="4398621"/>
            <a:chOff x="66008" y="3250447"/>
            <a:chExt cx="6208925" cy="4258844"/>
          </a:xfrm>
        </p:grpSpPr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1E33E6DF-864F-41A4-86AE-0A8B36A1E5DD}"/>
                </a:ext>
              </a:extLst>
            </p:cNvPr>
            <p:cNvCxnSpPr/>
            <p:nvPr/>
          </p:nvCxnSpPr>
          <p:spPr bwMode="auto">
            <a:xfrm>
              <a:off x="2430826" y="3250447"/>
              <a:ext cx="3042588" cy="227841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CF900A4-0688-4D71-83CE-49EDF43261D2}"/>
                </a:ext>
              </a:extLst>
            </p:cNvPr>
            <p:cNvSpPr txBox="1"/>
            <p:nvPr/>
          </p:nvSpPr>
          <p:spPr>
            <a:xfrm>
              <a:off x="5408342" y="5248506"/>
              <a:ext cx="866591" cy="5065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2800" b="1" dirty="0">
                  <a:solidFill>
                    <a:schemeClr val="accent6">
                      <a:lumMod val="75000"/>
                    </a:schemeClr>
                  </a:solidFill>
                </a:rPr>
                <a:t>D’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BBDABA14-2269-4DB3-90B6-BB0BD600A803}"/>
                </a:ext>
              </a:extLst>
            </p:cNvPr>
            <p:cNvCxnSpPr/>
            <p:nvPr/>
          </p:nvCxnSpPr>
          <p:spPr bwMode="auto">
            <a:xfrm>
              <a:off x="3767216" y="3671199"/>
              <a:ext cx="0" cy="21704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D683418E-AF4D-4A06-9BA3-BF34C757AB31}"/>
                </a:ext>
              </a:extLst>
            </p:cNvPr>
            <p:cNvCxnSpPr/>
            <p:nvPr/>
          </p:nvCxnSpPr>
          <p:spPr bwMode="auto">
            <a:xfrm>
              <a:off x="2210210" y="3602926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331420D9-3256-428F-8F74-CD2AFE13E7FC}"/>
                </a:ext>
              </a:extLst>
            </p:cNvPr>
            <p:cNvCxnSpPr/>
            <p:nvPr/>
          </p:nvCxnSpPr>
          <p:spPr bwMode="auto">
            <a:xfrm>
              <a:off x="2226082" y="4218970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1269C5E9-1F12-49F3-B48C-5927A8BFEC2E}"/>
                </a:ext>
              </a:extLst>
            </p:cNvPr>
            <p:cNvSpPr txBox="1"/>
            <p:nvPr/>
          </p:nvSpPr>
          <p:spPr>
            <a:xfrm>
              <a:off x="1106434" y="3349745"/>
              <a:ext cx="1553830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16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C</a:t>
              </a: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 = 230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3B86BD9B-C905-48C4-84B5-3365D571873E}"/>
                </a:ext>
              </a:extLst>
            </p:cNvPr>
            <p:cNvSpPr txBox="1"/>
            <p:nvPr/>
          </p:nvSpPr>
          <p:spPr>
            <a:xfrm>
              <a:off x="1086523" y="4046998"/>
              <a:ext cx="1790320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16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 = 222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Chave esquerda 26">
              <a:extLst>
                <a:ext uri="{FF2B5EF4-FFF2-40B4-BE49-F238E27FC236}">
                  <a16:creationId xmlns:a16="http://schemas.microsoft.com/office/drawing/2014/main" id="{38193DB2-6A19-42B0-9EFB-7C31A61751C6}"/>
                </a:ext>
              </a:extLst>
            </p:cNvPr>
            <p:cNvSpPr/>
            <p:nvPr/>
          </p:nvSpPr>
          <p:spPr bwMode="auto">
            <a:xfrm>
              <a:off x="958023" y="3397607"/>
              <a:ext cx="98456" cy="1098455"/>
            </a:xfrm>
            <a:prstGeom prst="leftBrace">
              <a:avLst/>
            </a:prstGeom>
            <a:solidFill>
              <a:schemeClr val="bg1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4A8BE1CE-9E49-4F37-84B8-C012118BD6F0}"/>
                </a:ext>
              </a:extLst>
            </p:cNvPr>
            <p:cNvSpPr txBox="1"/>
            <p:nvPr/>
          </p:nvSpPr>
          <p:spPr>
            <a:xfrm>
              <a:off x="66008" y="3727696"/>
              <a:ext cx="1244199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t = $8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9373729B-8EAE-4FB0-A741-FA88A2261C18}"/>
                </a:ext>
              </a:extLst>
            </p:cNvPr>
            <p:cNvSpPr txBox="1"/>
            <p:nvPr/>
          </p:nvSpPr>
          <p:spPr>
            <a:xfrm rot="5400000">
              <a:off x="2923887" y="6465906"/>
              <a:ext cx="1699404" cy="3873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2200" b="1" dirty="0">
                  <a:solidFill>
                    <a:schemeClr val="accent6">
                      <a:lumMod val="75000"/>
                    </a:schemeClr>
                  </a:solidFill>
                </a:rPr>
                <a:t>Q’ = 5.100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CaixaDeTexto 13">
            <a:extLst>
              <a:ext uri="{FF2B5EF4-FFF2-40B4-BE49-F238E27FC236}">
                <a16:creationId xmlns:a16="http://schemas.microsoft.com/office/drawing/2014/main" id="{8E6FE0C3-80CB-4857-8A5F-642116A17A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914755" y="6054697"/>
            <a:ext cx="16855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Q = 5.250</a:t>
            </a:r>
            <a:endParaRPr lang="en-US" altLang="en-US" sz="22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04CB8F8-EBB7-4CFB-AC61-64C203CE4F14}"/>
              </a:ext>
            </a:extLst>
          </p:cNvPr>
          <p:cNvSpPr txBox="1"/>
          <p:nvPr/>
        </p:nvSpPr>
        <p:spPr>
          <a:xfrm>
            <a:off x="4220306" y="3188239"/>
            <a:ext cx="28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A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51B38D0F-660E-4AF2-8BB8-74CAC4DA9B31}"/>
              </a:ext>
            </a:extLst>
          </p:cNvPr>
          <p:cNvSpPr txBox="1"/>
          <p:nvPr/>
        </p:nvSpPr>
        <p:spPr>
          <a:xfrm>
            <a:off x="4232028" y="3439115"/>
            <a:ext cx="28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B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10E6F4A-2B57-4FB3-9780-E759F12ECF59}"/>
              </a:ext>
            </a:extLst>
          </p:cNvPr>
          <p:cNvSpPr txBox="1"/>
          <p:nvPr/>
        </p:nvSpPr>
        <p:spPr>
          <a:xfrm>
            <a:off x="6983146" y="3244510"/>
            <a:ext cx="2695426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Peso Morto = A + B</a:t>
            </a:r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9382D8FF-0748-419A-A819-9AE6EA208FA9}"/>
              </a:ext>
            </a:extLst>
          </p:cNvPr>
          <p:cNvCxnSpPr>
            <a:cxnSpLocks/>
          </p:cNvCxnSpPr>
          <p:nvPr/>
        </p:nvCxnSpPr>
        <p:spPr bwMode="auto">
          <a:xfrm>
            <a:off x="4972984" y="3509227"/>
            <a:ext cx="1990524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Objeto 36">
            <a:extLst>
              <a:ext uri="{FF2B5EF4-FFF2-40B4-BE49-F238E27FC236}">
                <a16:creationId xmlns:a16="http://schemas.microsoft.com/office/drawing/2014/main" id="{9B2B3416-53E8-4411-8983-139766CA6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58014"/>
              </p:ext>
            </p:extLst>
          </p:nvPr>
        </p:nvGraphicFramePr>
        <p:xfrm>
          <a:off x="7987367" y="4118502"/>
          <a:ext cx="288448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5" imgW="1015920" imgH="393480" progId="Equation.DSMT4">
                  <p:embed/>
                </p:oleObj>
              </mc:Choice>
              <mc:Fallback>
                <p:oleObj name="Equation" r:id="rId5" imgW="1015920" imgH="39348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04409CD7-3478-4450-8B49-659CCC95BC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7367" y="4118502"/>
                        <a:ext cx="2884487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8B9CC396-DBBB-4333-BCFF-67D245082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76969"/>
              </p:ext>
            </p:extLst>
          </p:nvPr>
        </p:nvGraphicFramePr>
        <p:xfrm>
          <a:off x="8491452" y="5412797"/>
          <a:ext cx="35337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7" imgW="1244520" imgH="203040" progId="Equation.DSMT4">
                  <p:embed/>
                </p:oleObj>
              </mc:Choice>
              <mc:Fallback>
                <p:oleObj name="Equation" r:id="rId7" imgW="1244520" imgH="203040" progId="Equation.DSMT4">
                  <p:embed/>
                  <p:pic>
                    <p:nvPicPr>
                      <p:cNvPr id="37" name="Objeto 36">
                        <a:extLst>
                          <a:ext uri="{FF2B5EF4-FFF2-40B4-BE49-F238E27FC236}">
                            <a16:creationId xmlns:a16="http://schemas.microsoft.com/office/drawing/2014/main" id="{9B2B3416-53E8-4411-8983-139766CA61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452" y="5412797"/>
                        <a:ext cx="353377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2793646E-5680-40C1-99C8-6154B01CABD1}"/>
              </a:ext>
            </a:extLst>
          </p:cNvPr>
          <p:cNvCxnSpPr/>
          <p:nvPr/>
        </p:nvCxnSpPr>
        <p:spPr bwMode="auto">
          <a:xfrm flipH="1">
            <a:off x="8761832" y="3608392"/>
            <a:ext cx="114882" cy="51011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D6FD574B-F627-4BCB-9AE1-788B0557381A}"/>
              </a:ext>
            </a:extLst>
          </p:cNvPr>
          <p:cNvCxnSpPr>
            <a:cxnSpLocks/>
          </p:cNvCxnSpPr>
          <p:nvPr/>
        </p:nvCxnSpPr>
        <p:spPr bwMode="auto">
          <a:xfrm>
            <a:off x="9451145" y="3648249"/>
            <a:ext cx="570915" cy="470253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BEE54A0E-FF79-4E97-B596-021E95D29535}"/>
              </a:ext>
            </a:extLst>
          </p:cNvPr>
          <p:cNvCxnSpPr>
            <a:cxnSpLocks/>
          </p:cNvCxnSpPr>
          <p:nvPr/>
        </p:nvCxnSpPr>
        <p:spPr bwMode="auto">
          <a:xfrm>
            <a:off x="8914232" y="5056445"/>
            <a:ext cx="0" cy="41020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AEBFB8C1-1127-46F6-BEF7-BE27DCBDDBD2}"/>
              </a:ext>
            </a:extLst>
          </p:cNvPr>
          <p:cNvCxnSpPr>
            <a:cxnSpLocks/>
          </p:cNvCxnSpPr>
          <p:nvPr/>
        </p:nvCxnSpPr>
        <p:spPr bwMode="auto">
          <a:xfrm>
            <a:off x="9924761" y="5025965"/>
            <a:ext cx="0" cy="41020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tângulo 45">
            <a:extLst>
              <a:ext uri="{FF2B5EF4-FFF2-40B4-BE49-F238E27FC236}">
                <a16:creationId xmlns:a16="http://schemas.microsoft.com/office/drawing/2014/main" id="{9CB9BD68-CB1B-448F-8F96-47E18AFA82FD}"/>
              </a:ext>
            </a:extLst>
          </p:cNvPr>
          <p:cNvSpPr/>
          <p:nvPr/>
        </p:nvSpPr>
        <p:spPr bwMode="auto">
          <a:xfrm>
            <a:off x="7987367" y="3883375"/>
            <a:ext cx="2908409" cy="12574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221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 animBg="1"/>
      <p:bldP spid="2" grpId="0" animBg="1"/>
      <p:bldP spid="31" grpId="0" animBg="1"/>
      <p:bldP spid="4" grpId="0" animBg="1"/>
      <p:bldP spid="5" grpId="0" animBg="1"/>
      <p:bldP spid="3" grpId="0"/>
      <p:bldP spid="32" grpId="0"/>
      <p:bldP spid="29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68505590-8B94-4514-9D4A-865C7885A4DA}"/>
              </a:ext>
            </a:extLst>
          </p:cNvPr>
          <p:cNvSpPr txBox="1"/>
          <p:nvPr/>
        </p:nvSpPr>
        <p:spPr>
          <a:xfrm>
            <a:off x="165954" y="196939"/>
            <a:ext cx="11861921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Se o governo instituir um preço mínimo de $230, qual será o gasto do  governo ? Ele seria diferente dependendo das elasticidades 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" name="Conector de seta reta 4">
            <a:extLst>
              <a:ext uri="{FF2B5EF4-FFF2-40B4-BE49-F238E27FC236}">
                <a16:creationId xmlns:a16="http://schemas.microsoft.com/office/drawing/2014/main" id="{68FF70D6-8FDF-43C1-8E32-840B1846ED4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49117" y="1365340"/>
            <a:ext cx="0" cy="3368257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ector de seta reta 5">
            <a:extLst>
              <a:ext uri="{FF2B5EF4-FFF2-40B4-BE49-F238E27FC236}">
                <a16:creationId xmlns:a16="http://schemas.microsoft.com/office/drawing/2014/main" id="{EB5DE235-14A2-4DAC-B60D-EDDC015C95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49117" y="4706153"/>
            <a:ext cx="476503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CaixaDeTexto 6">
            <a:extLst>
              <a:ext uri="{FF2B5EF4-FFF2-40B4-BE49-F238E27FC236}">
                <a16:creationId xmlns:a16="http://schemas.microsoft.com/office/drawing/2014/main" id="{8D376DE6-A583-48AA-89CD-5ABBF5CA0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987" y="1206014"/>
            <a:ext cx="62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endParaRPr lang="en-US" altLang="en-US" b="1" dirty="0"/>
          </a:p>
        </p:txBody>
      </p:sp>
      <p:sp>
        <p:nvSpPr>
          <p:cNvPr id="31" name="CaixaDeTexto 7">
            <a:extLst>
              <a:ext uri="{FF2B5EF4-FFF2-40B4-BE49-F238E27FC236}">
                <a16:creationId xmlns:a16="http://schemas.microsoft.com/office/drawing/2014/main" id="{6A576B57-F225-4294-A283-74DFA0558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552" y="4623553"/>
            <a:ext cx="623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cxnSp>
        <p:nvCxnSpPr>
          <p:cNvPr id="32" name="Conector reto 8">
            <a:extLst>
              <a:ext uri="{FF2B5EF4-FFF2-40B4-BE49-F238E27FC236}">
                <a16:creationId xmlns:a16="http://schemas.microsoft.com/office/drawing/2014/main" id="{8E318FE4-DF32-4FD0-852D-32525A74D4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0525" y="1618310"/>
            <a:ext cx="3538024" cy="241386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Conector reto 9">
            <a:extLst>
              <a:ext uri="{FF2B5EF4-FFF2-40B4-BE49-F238E27FC236}">
                <a16:creationId xmlns:a16="http://schemas.microsoft.com/office/drawing/2014/main" id="{5C9E8BCB-1AD2-4A90-B03F-142F157C296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080525" y="1788855"/>
            <a:ext cx="3216706" cy="204489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onector reto 10">
            <a:extLst>
              <a:ext uri="{FF2B5EF4-FFF2-40B4-BE49-F238E27FC236}">
                <a16:creationId xmlns:a16="http://schemas.microsoft.com/office/drawing/2014/main" id="{024AD6A4-8CAF-4382-B951-16C30F1334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49117" y="2774407"/>
            <a:ext cx="21697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Conector reto 11">
            <a:extLst>
              <a:ext uri="{FF2B5EF4-FFF2-40B4-BE49-F238E27FC236}">
                <a16:creationId xmlns:a16="http://schemas.microsoft.com/office/drawing/2014/main" id="{C422BD10-3B64-42F3-BF20-03A623557F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4782" y="2789165"/>
            <a:ext cx="0" cy="19169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CaixaDeTexto 12">
            <a:extLst>
              <a:ext uri="{FF2B5EF4-FFF2-40B4-BE49-F238E27FC236}">
                <a16:creationId xmlns:a16="http://schemas.microsoft.com/office/drawing/2014/main" id="{26D1F33D-575C-4CB9-9D24-953E72C3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38" y="2551651"/>
            <a:ext cx="18227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P = 225</a:t>
            </a:r>
            <a:endParaRPr lang="en-US" altLang="en-US" sz="2200" b="1" dirty="0"/>
          </a:p>
        </p:txBody>
      </p:sp>
      <p:sp>
        <p:nvSpPr>
          <p:cNvPr id="37" name="CaixaDeTexto 14">
            <a:extLst>
              <a:ext uri="{FF2B5EF4-FFF2-40B4-BE49-F238E27FC236}">
                <a16:creationId xmlns:a16="http://schemas.microsoft.com/office/drawing/2014/main" id="{9299AFDA-80A6-41F9-93C1-A92389E71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398" y="1499812"/>
            <a:ext cx="942762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S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sp>
        <p:nvSpPr>
          <p:cNvPr id="38" name="CaixaDeTexto 15">
            <a:extLst>
              <a:ext uri="{FF2B5EF4-FFF2-40B4-BE49-F238E27FC236}">
                <a16:creationId xmlns:a16="http://schemas.microsoft.com/office/drawing/2014/main" id="{2754521E-6F28-4703-86B6-A7A217143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8521" y="3719143"/>
            <a:ext cx="817419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D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5A61E90A-F7D1-4CE4-9087-367800081832}"/>
              </a:ext>
            </a:extLst>
          </p:cNvPr>
          <p:cNvCxnSpPr/>
          <p:nvPr/>
        </p:nvCxnSpPr>
        <p:spPr bwMode="auto">
          <a:xfrm>
            <a:off x="3279289" y="2479233"/>
            <a:ext cx="0" cy="22416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445CE8F9-A5E5-42CB-9948-570C94E0A9A2}"/>
              </a:ext>
            </a:extLst>
          </p:cNvPr>
          <p:cNvCxnSpPr>
            <a:cxnSpLocks/>
          </p:cNvCxnSpPr>
          <p:nvPr/>
        </p:nvCxnSpPr>
        <p:spPr bwMode="auto">
          <a:xfrm>
            <a:off x="1547353" y="2408720"/>
            <a:ext cx="27432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5BD415C-432B-4DF4-8D13-C28D7B41A944}"/>
              </a:ext>
            </a:extLst>
          </p:cNvPr>
          <p:cNvSpPr txBox="1"/>
          <p:nvPr/>
        </p:nvSpPr>
        <p:spPr bwMode="auto">
          <a:xfrm>
            <a:off x="263295" y="2147229"/>
            <a:ext cx="1728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= 230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44B68CE4-CAE1-42B1-87B1-E0CB8082225C}"/>
              </a:ext>
            </a:extLst>
          </p:cNvPr>
          <p:cNvSpPr txBox="1"/>
          <p:nvPr/>
        </p:nvSpPr>
        <p:spPr bwMode="auto">
          <a:xfrm rot="5400000">
            <a:off x="2408789" y="5350260"/>
            <a:ext cx="17551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200" b="1" dirty="0" err="1">
                <a:solidFill>
                  <a:schemeClr val="accent6">
                    <a:lumMod val="75000"/>
                  </a:schemeClr>
                </a:solidFill>
              </a:rPr>
              <a:t>Qd</a:t>
            </a: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 = 5.100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CaixaDeTexto 13">
            <a:extLst>
              <a:ext uri="{FF2B5EF4-FFF2-40B4-BE49-F238E27FC236}">
                <a16:creationId xmlns:a16="http://schemas.microsoft.com/office/drawing/2014/main" id="{14C6D931-D8B6-41C0-AD41-240AB9927EF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15950" y="5323178"/>
            <a:ext cx="16855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Q = 5.250</a:t>
            </a:r>
            <a:endParaRPr lang="en-US" altLang="en-US" sz="2200" b="1" dirty="0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BABA4965-3808-4AC0-A21B-98BA448CFC44}"/>
              </a:ext>
            </a:extLst>
          </p:cNvPr>
          <p:cNvCxnSpPr/>
          <p:nvPr/>
        </p:nvCxnSpPr>
        <p:spPr bwMode="auto">
          <a:xfrm>
            <a:off x="4275750" y="2434683"/>
            <a:ext cx="0" cy="22416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35D2FB12-F2AF-4F94-B230-2317522F4955}"/>
              </a:ext>
            </a:extLst>
          </p:cNvPr>
          <p:cNvSpPr txBox="1"/>
          <p:nvPr/>
        </p:nvSpPr>
        <p:spPr bwMode="auto">
          <a:xfrm rot="5400000">
            <a:off x="3419318" y="5347915"/>
            <a:ext cx="17551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200" b="1" dirty="0" err="1">
                <a:solidFill>
                  <a:schemeClr val="accent6">
                    <a:lumMod val="75000"/>
                  </a:schemeClr>
                </a:solidFill>
              </a:rPr>
              <a:t>Qs</a:t>
            </a: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 = 5.500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95CBF3EB-8560-441F-8A9A-ECD379AAF1E3}"/>
              </a:ext>
            </a:extLst>
          </p:cNvPr>
          <p:cNvSpPr txBox="1"/>
          <p:nvPr/>
        </p:nvSpPr>
        <p:spPr>
          <a:xfrm>
            <a:off x="6597748" y="1176248"/>
            <a:ext cx="4764446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GG = (</a:t>
            </a:r>
            <a:r>
              <a:rPr lang="pt-BR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Qs-Qd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) * PM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GG =400*230 = $ 92.000 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D0C2247E-63AC-4204-963D-9642379F9565}"/>
              </a:ext>
            </a:extLst>
          </p:cNvPr>
          <p:cNvSpPr txBox="1"/>
          <p:nvPr/>
        </p:nvSpPr>
        <p:spPr>
          <a:xfrm>
            <a:off x="6615656" y="2285337"/>
            <a:ext cx="5454421" cy="2185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E se a elasticidade-preço da oferta for maior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Um aumento no preço aumentará mais a oferta, ocasionando um excedente maior a ser comprado pelo governo, aumentando assim o seu gasto.</a:t>
            </a:r>
          </a:p>
        </p:txBody>
      </p:sp>
      <p:cxnSp>
        <p:nvCxnSpPr>
          <p:cNvPr id="66" name="Conector reto 9">
            <a:extLst>
              <a:ext uri="{FF2B5EF4-FFF2-40B4-BE49-F238E27FC236}">
                <a16:creationId xmlns:a16="http://schemas.microsoft.com/office/drawing/2014/main" id="{E01D7ECB-7F05-42AF-8A52-26ABF74E163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23433" y="2076889"/>
            <a:ext cx="3751677" cy="137468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CaixaDeTexto 14">
            <a:extLst>
              <a:ext uri="{FF2B5EF4-FFF2-40B4-BE49-F238E27FC236}">
                <a16:creationId xmlns:a16="http://schemas.microsoft.com/office/drawing/2014/main" id="{5491873F-FCFE-4666-9216-AFB860B69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9086" y="1764754"/>
            <a:ext cx="942762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>
                <a:solidFill>
                  <a:srgbClr val="C00000"/>
                </a:solidFill>
              </a:rPr>
              <a:t>S</a:t>
            </a:r>
            <a:r>
              <a:rPr lang="pt-BR" altLang="en-US" sz="2000" b="1" dirty="0">
                <a:solidFill>
                  <a:srgbClr val="C00000"/>
                </a:solidFill>
              </a:rPr>
              <a:t>1</a:t>
            </a:r>
            <a:endParaRPr lang="en-US" altLang="en-US" sz="2000" b="1" dirty="0">
              <a:solidFill>
                <a:srgbClr val="C00000"/>
              </a:solidFill>
            </a:endParaRPr>
          </a:p>
        </p:txBody>
      </p: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A9D82F1D-7630-498A-92AF-8B00E64C6854}"/>
              </a:ext>
            </a:extLst>
          </p:cNvPr>
          <p:cNvCxnSpPr>
            <a:cxnSpLocks/>
          </p:cNvCxnSpPr>
          <p:nvPr/>
        </p:nvCxnSpPr>
        <p:spPr bwMode="auto">
          <a:xfrm>
            <a:off x="4323202" y="2422788"/>
            <a:ext cx="431677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EA58CD23-C7FB-40B5-9A1F-6B732CEDDD80}"/>
              </a:ext>
            </a:extLst>
          </p:cNvPr>
          <p:cNvCxnSpPr/>
          <p:nvPr/>
        </p:nvCxnSpPr>
        <p:spPr bwMode="auto">
          <a:xfrm>
            <a:off x="4709508" y="2432336"/>
            <a:ext cx="0" cy="22416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F6881E4D-6099-4BFC-80DE-9135CF8D1A0A}"/>
              </a:ext>
            </a:extLst>
          </p:cNvPr>
          <p:cNvSpPr txBox="1"/>
          <p:nvPr/>
        </p:nvSpPr>
        <p:spPr bwMode="auto">
          <a:xfrm rot="5400000">
            <a:off x="4489312" y="4737467"/>
            <a:ext cx="5108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200" b="1" dirty="0" err="1">
                <a:solidFill>
                  <a:srgbClr val="C00000"/>
                </a:solidFill>
              </a:rPr>
              <a:t>Qs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21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63" grpId="0"/>
      <p:bldP spid="64" grpId="0" animBg="1"/>
      <p:bldP spid="65" grpId="0" animBg="1"/>
      <p:bldP spid="69" grpId="0"/>
      <p:bldP spid="78" grpId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4040</TotalTime>
  <Words>408</Words>
  <Application>Microsoft Office PowerPoint</Application>
  <PresentationFormat>Widescreen</PresentationFormat>
  <Paragraphs>61</Paragraphs>
  <Slides>7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Multiple Bars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225</cp:revision>
  <dcterms:created xsi:type="dcterms:W3CDTF">2000-03-16T15:04:42Z</dcterms:created>
  <dcterms:modified xsi:type="dcterms:W3CDTF">2021-10-08T14:03:39Z</dcterms:modified>
</cp:coreProperties>
</file>