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0"/>
  </p:notesMasterIdLst>
  <p:sldIdLst>
    <p:sldId id="257" r:id="rId2"/>
    <p:sldId id="536" r:id="rId3"/>
    <p:sldId id="537" r:id="rId4"/>
    <p:sldId id="555" r:id="rId5"/>
    <p:sldId id="557" r:id="rId6"/>
    <p:sldId id="538" r:id="rId7"/>
    <p:sldId id="558" r:id="rId8"/>
    <p:sldId id="561" r:id="rId9"/>
    <p:sldId id="560" r:id="rId10"/>
    <p:sldId id="562" r:id="rId11"/>
    <p:sldId id="626" r:id="rId12"/>
    <p:sldId id="627" r:id="rId13"/>
    <p:sldId id="628" r:id="rId14"/>
    <p:sldId id="629" r:id="rId15"/>
    <p:sldId id="630" r:id="rId16"/>
    <p:sldId id="631" r:id="rId17"/>
    <p:sldId id="566" r:id="rId18"/>
    <p:sldId id="539" r:id="rId19"/>
    <p:sldId id="614" r:id="rId20"/>
    <p:sldId id="540" r:id="rId21"/>
    <p:sldId id="613" r:id="rId22"/>
    <p:sldId id="616" r:id="rId23"/>
    <p:sldId id="619" r:id="rId24"/>
    <p:sldId id="620" r:id="rId25"/>
    <p:sldId id="621" r:id="rId26"/>
    <p:sldId id="622" r:id="rId27"/>
    <p:sldId id="625" r:id="rId28"/>
    <p:sldId id="617" r:id="rId29"/>
    <p:sldId id="618" r:id="rId30"/>
    <p:sldId id="615" r:id="rId31"/>
    <p:sldId id="611" r:id="rId32"/>
    <p:sldId id="541" r:id="rId33"/>
    <p:sldId id="605" r:id="rId34"/>
    <p:sldId id="606" r:id="rId35"/>
    <p:sldId id="607" r:id="rId36"/>
    <p:sldId id="608" r:id="rId37"/>
    <p:sldId id="609" r:id="rId38"/>
    <p:sldId id="610" r:id="rId39"/>
    <p:sldId id="542" r:id="rId40"/>
    <p:sldId id="567" r:id="rId41"/>
    <p:sldId id="568" r:id="rId42"/>
    <p:sldId id="571" r:id="rId43"/>
    <p:sldId id="570" r:id="rId44"/>
    <p:sldId id="572" r:id="rId45"/>
    <p:sldId id="543" r:id="rId46"/>
    <p:sldId id="577" r:id="rId47"/>
    <p:sldId id="574" r:id="rId48"/>
    <p:sldId id="578" r:id="rId49"/>
    <p:sldId id="579" r:id="rId50"/>
    <p:sldId id="576" r:id="rId51"/>
    <p:sldId id="544" r:id="rId52"/>
    <p:sldId id="583" r:id="rId53"/>
    <p:sldId id="582" r:id="rId54"/>
    <p:sldId id="545" r:id="rId55"/>
    <p:sldId id="584" r:id="rId56"/>
    <p:sldId id="589" r:id="rId57"/>
    <p:sldId id="585" r:id="rId58"/>
    <p:sldId id="590" r:id="rId59"/>
    <p:sldId id="546" r:id="rId60"/>
    <p:sldId id="596" r:id="rId61"/>
    <p:sldId id="591" r:id="rId62"/>
    <p:sldId id="592" r:id="rId63"/>
    <p:sldId id="597" r:id="rId64"/>
    <p:sldId id="598" r:id="rId65"/>
    <p:sldId id="593" r:id="rId66"/>
    <p:sldId id="547" r:id="rId67"/>
    <p:sldId id="603" r:id="rId68"/>
    <p:sldId id="604" r:id="rId69"/>
    <p:sldId id="599" r:id="rId70"/>
    <p:sldId id="600" r:id="rId71"/>
    <p:sldId id="601" r:id="rId72"/>
    <p:sldId id="548" r:id="rId73"/>
    <p:sldId id="650" r:id="rId74"/>
    <p:sldId id="651" r:id="rId75"/>
    <p:sldId id="655" r:id="rId76"/>
    <p:sldId id="554" r:id="rId77"/>
    <p:sldId id="656" r:id="rId78"/>
    <p:sldId id="657" r:id="rId79"/>
    <p:sldId id="550" r:id="rId80"/>
    <p:sldId id="551" r:id="rId81"/>
    <p:sldId id="647" r:id="rId82"/>
    <p:sldId id="644" r:id="rId83"/>
    <p:sldId id="642" r:id="rId84"/>
    <p:sldId id="643" r:id="rId85"/>
    <p:sldId id="645" r:id="rId86"/>
    <p:sldId id="552" r:id="rId87"/>
    <p:sldId id="633" r:id="rId88"/>
    <p:sldId id="636" r:id="rId89"/>
    <p:sldId id="634" r:id="rId90"/>
    <p:sldId id="648" r:id="rId91"/>
    <p:sldId id="635" r:id="rId92"/>
    <p:sldId id="637" r:id="rId93"/>
    <p:sldId id="638" r:id="rId94"/>
    <p:sldId id="649" r:id="rId95"/>
    <p:sldId id="553" r:id="rId96"/>
    <p:sldId id="632" r:id="rId97"/>
    <p:sldId id="549" r:id="rId98"/>
    <p:sldId id="624" r:id="rId9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33CC"/>
    <a:srgbClr val="AB4733"/>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p:cViewPr varScale="1">
        <p:scale>
          <a:sx n="95" d="100"/>
          <a:sy n="95" d="100"/>
        </p:scale>
        <p:origin x="60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032BB6-13C8-449D-AB90-9274CCE9E0AA}" type="datetimeFigureOut">
              <a:rPr lang="pt-BR" smtClean="0"/>
              <a:t>23/09/2021</a:t>
            </a:fld>
            <a:endParaRPr lang="pt-B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E95B8E-CB2F-46A4-A7CA-51BCA516C07F}" type="slidenum">
              <a:rPr lang="pt-BR" smtClean="0"/>
              <a:t>‹nº›</a:t>
            </a:fld>
            <a:endParaRPr lang="pt-BR"/>
          </a:p>
        </p:txBody>
      </p:sp>
    </p:spTree>
    <p:extLst>
      <p:ext uri="{BB962C8B-B14F-4D97-AF65-F5344CB8AC3E}">
        <p14:creationId xmlns:p14="http://schemas.microsoft.com/office/powerpoint/2010/main" val="1058774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0CE95B8E-CB2F-46A4-A7CA-51BCA516C07F}" type="slidenum">
              <a:rPr lang="pt-BR" smtClean="0"/>
              <a:t>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lide de título">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F5D0A5EA-2DDB-41DE-AFE7-C60B9CE6F3DD}"/>
              </a:ext>
            </a:extLst>
          </p:cNvPr>
          <p:cNvSpPr/>
          <p:nvPr userDrawn="1"/>
        </p:nvSpPr>
        <p:spPr>
          <a:xfrm>
            <a:off x="3203848" y="1275606"/>
            <a:ext cx="2952328" cy="30243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4EE16511-02B5-4401-8A3F-B3DE4FDE8B95}"/>
              </a:ext>
            </a:extLst>
          </p:cNvPr>
          <p:cNvSpPr/>
          <p:nvPr userDrawn="1"/>
        </p:nvSpPr>
        <p:spPr>
          <a:xfrm>
            <a:off x="0" y="19878"/>
            <a:ext cx="9144000" cy="45719"/>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6">
            <a:extLst>
              <a:ext uri="{FF2B5EF4-FFF2-40B4-BE49-F238E27FC236}">
                <a16:creationId xmlns:a16="http://schemas.microsoft.com/office/drawing/2014/main" id="{45EEADB3-A10B-4742-B94F-8D65C818AFBB}"/>
              </a:ext>
            </a:extLst>
          </p:cNvPr>
          <p:cNvSpPr/>
          <p:nvPr userDrawn="1"/>
        </p:nvSpPr>
        <p:spPr>
          <a:xfrm>
            <a:off x="0" y="5098774"/>
            <a:ext cx="9144000" cy="45719"/>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1" r:id="rId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13.bin"/><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oleObject" Target="../embeddings/oleObject14.bin"/></Relationships>
</file>

<file path=ppt/slides/_rels/slide11.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oleObject" Target="../embeddings/oleObject15.bin"/><Relationship Id="rId1" Type="http://schemas.openxmlformats.org/officeDocument/2006/relationships/slideLayout" Target="../slideLayouts/slideLayout2.xml"/><Relationship Id="rId5" Type="http://schemas.openxmlformats.org/officeDocument/2006/relationships/image" Target="../media/image19.wmf"/><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17.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3.wmf"/><Relationship Id="rId2" Type="http://schemas.openxmlformats.org/officeDocument/2006/relationships/oleObject" Target="../embeddings/oleObject18.bin"/><Relationship Id="rId1" Type="http://schemas.openxmlformats.org/officeDocument/2006/relationships/slideLayout" Target="../slideLayouts/slideLayout2.xml"/><Relationship Id="rId6" Type="http://schemas.openxmlformats.org/officeDocument/2006/relationships/oleObject" Target="../embeddings/oleObject20.bin"/><Relationship Id="rId5" Type="http://schemas.openxmlformats.org/officeDocument/2006/relationships/image" Target="../media/image22.wmf"/><Relationship Id="rId4" Type="http://schemas.openxmlformats.org/officeDocument/2006/relationships/oleObject" Target="../embeddings/oleObject19.bin"/></Relationships>
</file>

<file path=ppt/slides/_rels/slide14.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1.bin"/><Relationship Id="rId1" Type="http://schemas.openxmlformats.org/officeDocument/2006/relationships/slideLayout" Target="../slideLayouts/slideLayout2.xml"/><Relationship Id="rId5" Type="http://schemas.openxmlformats.org/officeDocument/2006/relationships/image" Target="../media/image25.wmf"/><Relationship Id="rId4" Type="http://schemas.openxmlformats.org/officeDocument/2006/relationships/oleObject" Target="../embeddings/oleObject22.bin"/></Relationships>
</file>

<file path=ppt/slides/_rels/slide15.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oleObject" Target="../embeddings/oleObject23.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oleObject" Target="../embeddings/oleObject24.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oleObject" Target="../embeddings/oleObject25.bin"/><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oleObject" Target="../embeddings/oleObject26.bin"/><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oleObject" Target="../embeddings/oleObject27.bin"/><Relationship Id="rId1" Type="http://schemas.openxmlformats.org/officeDocument/2006/relationships/slideLayout" Target="../slideLayouts/slideLayout2.xml"/><Relationship Id="rId5" Type="http://schemas.openxmlformats.org/officeDocument/2006/relationships/image" Target="../media/image32.wmf"/><Relationship Id="rId4" Type="http://schemas.openxmlformats.org/officeDocument/2006/relationships/oleObject" Target="../embeddings/oleObject28.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image" Target="../media/image38.wmf"/><Relationship Id="rId3" Type="http://schemas.openxmlformats.org/officeDocument/2006/relationships/image" Target="../media/image33.wmf"/><Relationship Id="rId7" Type="http://schemas.openxmlformats.org/officeDocument/2006/relationships/image" Target="../media/image35.wmf"/><Relationship Id="rId12" Type="http://schemas.openxmlformats.org/officeDocument/2006/relationships/oleObject" Target="../embeddings/oleObject34.bin"/><Relationship Id="rId2" Type="http://schemas.openxmlformats.org/officeDocument/2006/relationships/oleObject" Target="../embeddings/oleObject29.bin"/><Relationship Id="rId1" Type="http://schemas.openxmlformats.org/officeDocument/2006/relationships/slideLayout" Target="../slideLayouts/slideLayout2.xml"/><Relationship Id="rId6" Type="http://schemas.openxmlformats.org/officeDocument/2006/relationships/oleObject" Target="../embeddings/oleObject31.bin"/><Relationship Id="rId11" Type="http://schemas.openxmlformats.org/officeDocument/2006/relationships/image" Target="../media/image37.wmf"/><Relationship Id="rId5" Type="http://schemas.openxmlformats.org/officeDocument/2006/relationships/image" Target="../media/image34.wmf"/><Relationship Id="rId15" Type="http://schemas.openxmlformats.org/officeDocument/2006/relationships/image" Target="../media/image39.wmf"/><Relationship Id="rId10" Type="http://schemas.openxmlformats.org/officeDocument/2006/relationships/oleObject" Target="../embeddings/oleObject33.bin"/><Relationship Id="rId4" Type="http://schemas.openxmlformats.org/officeDocument/2006/relationships/oleObject" Target="../embeddings/oleObject30.bin"/><Relationship Id="rId9" Type="http://schemas.openxmlformats.org/officeDocument/2006/relationships/image" Target="../media/image36.wmf"/><Relationship Id="rId14" Type="http://schemas.openxmlformats.org/officeDocument/2006/relationships/oleObject" Target="../embeddings/oleObject35.bin"/></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image" Target="../media/image40.wmf"/><Relationship Id="rId7" Type="http://schemas.openxmlformats.org/officeDocument/2006/relationships/image" Target="../media/image42.wmf"/><Relationship Id="rId2" Type="http://schemas.openxmlformats.org/officeDocument/2006/relationships/oleObject" Target="../embeddings/oleObject36.bin"/><Relationship Id="rId1" Type="http://schemas.openxmlformats.org/officeDocument/2006/relationships/slideLayout" Target="../slideLayouts/slideLayout2.xml"/><Relationship Id="rId6" Type="http://schemas.openxmlformats.org/officeDocument/2006/relationships/oleObject" Target="../embeddings/oleObject38.bin"/><Relationship Id="rId5" Type="http://schemas.openxmlformats.org/officeDocument/2006/relationships/image" Target="../media/image41.wmf"/><Relationship Id="rId4" Type="http://schemas.openxmlformats.org/officeDocument/2006/relationships/oleObject" Target="../embeddings/oleObject37.bin"/><Relationship Id="rId9" Type="http://schemas.openxmlformats.org/officeDocument/2006/relationships/image" Target="../media/image43.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image" Target="../media/image44.wmf"/><Relationship Id="rId7" Type="http://schemas.openxmlformats.org/officeDocument/2006/relationships/image" Target="../media/image46.wmf"/><Relationship Id="rId2" Type="http://schemas.openxmlformats.org/officeDocument/2006/relationships/oleObject" Target="../embeddings/oleObject40.bin"/><Relationship Id="rId1" Type="http://schemas.openxmlformats.org/officeDocument/2006/relationships/slideLayout" Target="../slideLayouts/slideLayout2.xml"/><Relationship Id="rId6" Type="http://schemas.openxmlformats.org/officeDocument/2006/relationships/oleObject" Target="../embeddings/oleObject42.bin"/><Relationship Id="rId5" Type="http://schemas.openxmlformats.org/officeDocument/2006/relationships/image" Target="../media/image45.wmf"/><Relationship Id="rId4" Type="http://schemas.openxmlformats.org/officeDocument/2006/relationships/oleObject" Target="../embeddings/oleObject41.bin"/><Relationship Id="rId9" Type="http://schemas.openxmlformats.org/officeDocument/2006/relationships/image" Target="../media/image47.wmf"/></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8.wmf"/><Relationship Id="rId2" Type="http://schemas.openxmlformats.org/officeDocument/2006/relationships/oleObject" Target="../embeddings/oleObject2.bin"/><Relationship Id="rId1" Type="http://schemas.openxmlformats.org/officeDocument/2006/relationships/slideLayout" Target="../slideLayouts/slideLayout2.xml"/><Relationship Id="rId6" Type="http://schemas.openxmlformats.org/officeDocument/2006/relationships/oleObject" Target="../embeddings/oleObject4.bin"/><Relationship Id="rId5" Type="http://schemas.openxmlformats.org/officeDocument/2006/relationships/image" Target="../media/image7.wmf"/><Relationship Id="rId4" Type="http://schemas.openxmlformats.org/officeDocument/2006/relationships/oleObject" Target="../embeddings/oleObject3.bin"/></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image" Target="../media/image48.emf"/><Relationship Id="rId1" Type="http://schemas.openxmlformats.org/officeDocument/2006/relationships/slideLayout" Target="../slideLayouts/slideLayout2.xml"/><Relationship Id="rId4" Type="http://schemas.openxmlformats.org/officeDocument/2006/relationships/image" Target="../media/image49.wmf"/></Relationships>
</file>

<file path=ppt/slides/_rels/slide41.xml.rels><?xml version="1.0" encoding="UTF-8" standalone="yes"?>
<Relationships xmlns="http://schemas.openxmlformats.org/package/2006/relationships"><Relationship Id="rId3" Type="http://schemas.openxmlformats.org/officeDocument/2006/relationships/image" Target="../media/image50.wmf"/><Relationship Id="rId7" Type="http://schemas.openxmlformats.org/officeDocument/2006/relationships/image" Target="../media/image52.wmf"/><Relationship Id="rId2" Type="http://schemas.openxmlformats.org/officeDocument/2006/relationships/oleObject" Target="../embeddings/oleObject45.bin"/><Relationship Id="rId1" Type="http://schemas.openxmlformats.org/officeDocument/2006/relationships/slideLayout" Target="../slideLayouts/slideLayout2.xml"/><Relationship Id="rId6" Type="http://schemas.openxmlformats.org/officeDocument/2006/relationships/oleObject" Target="../embeddings/oleObject47.bin"/><Relationship Id="rId5" Type="http://schemas.openxmlformats.org/officeDocument/2006/relationships/image" Target="../media/image51.wmf"/><Relationship Id="rId4" Type="http://schemas.openxmlformats.org/officeDocument/2006/relationships/oleObject" Target="../embeddings/oleObject46.bin"/></Relationships>
</file>

<file path=ppt/slides/_rels/slide42.x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oleObject" Target="../embeddings/oleObject48.bin"/><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oleObject" Target="../embeddings/oleObject49.bin"/><Relationship Id="rId1" Type="http://schemas.openxmlformats.org/officeDocument/2006/relationships/slideLayout" Target="../slideLayouts/slideLayout2.xml"/><Relationship Id="rId5" Type="http://schemas.openxmlformats.org/officeDocument/2006/relationships/image" Target="../media/image55.wmf"/><Relationship Id="rId4" Type="http://schemas.openxmlformats.org/officeDocument/2006/relationships/oleObject" Target="../embeddings/oleObject50.bin"/></Relationships>
</file>

<file path=ppt/slides/_rels/slide44.xml.rels><?xml version="1.0" encoding="UTF-8" standalone="yes"?>
<Relationships xmlns="http://schemas.openxmlformats.org/package/2006/relationships"><Relationship Id="rId3" Type="http://schemas.openxmlformats.org/officeDocument/2006/relationships/image" Target="../media/image56.wmf"/><Relationship Id="rId7" Type="http://schemas.openxmlformats.org/officeDocument/2006/relationships/image" Target="../media/image55.wmf"/><Relationship Id="rId2" Type="http://schemas.openxmlformats.org/officeDocument/2006/relationships/oleObject" Target="../embeddings/oleObject51.bin"/><Relationship Id="rId1" Type="http://schemas.openxmlformats.org/officeDocument/2006/relationships/slideLayout" Target="../slideLayouts/slideLayout2.xml"/><Relationship Id="rId6" Type="http://schemas.openxmlformats.org/officeDocument/2006/relationships/oleObject" Target="../embeddings/oleObject50.bin"/><Relationship Id="rId5" Type="http://schemas.openxmlformats.org/officeDocument/2006/relationships/image" Target="../media/image57.wmf"/><Relationship Id="rId4" Type="http://schemas.openxmlformats.org/officeDocument/2006/relationships/oleObject" Target="../embeddings/oleObject52.bin"/></Relationships>
</file>

<file path=ppt/slides/_rels/slide45.x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oleObject" Target="../embeddings/oleObject53.bin"/><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oleObject" Target="../embeddings/oleObject54.bin"/><Relationship Id="rId1" Type="http://schemas.openxmlformats.org/officeDocument/2006/relationships/slideLayout" Target="../slideLayouts/slideLayout2.xml"/><Relationship Id="rId5" Type="http://schemas.openxmlformats.org/officeDocument/2006/relationships/image" Target="../media/image60.wmf"/><Relationship Id="rId4" Type="http://schemas.openxmlformats.org/officeDocument/2006/relationships/oleObject" Target="../embeddings/oleObject55.bin"/></Relationships>
</file>

<file path=ppt/slides/_rels/slide47.x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oleObject" Target="../embeddings/oleObject56.bin"/><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oleObject" Target="../embeddings/oleObject57.bin"/><Relationship Id="rId1" Type="http://schemas.openxmlformats.org/officeDocument/2006/relationships/slideLayout" Target="../slideLayouts/slideLayout2.xml"/><Relationship Id="rId5" Type="http://schemas.openxmlformats.org/officeDocument/2006/relationships/image" Target="../media/image63.wmf"/><Relationship Id="rId4" Type="http://schemas.openxmlformats.org/officeDocument/2006/relationships/oleObject" Target="../embeddings/oleObject58.bin"/></Relationships>
</file>

<file path=ppt/slides/_rels/slide49.xml.rels><?xml version="1.0" encoding="UTF-8" standalone="yes"?>
<Relationships xmlns="http://schemas.openxmlformats.org/package/2006/relationships"><Relationship Id="rId3" Type="http://schemas.openxmlformats.org/officeDocument/2006/relationships/image" Target="../media/image64.wmf"/><Relationship Id="rId7" Type="http://schemas.openxmlformats.org/officeDocument/2006/relationships/image" Target="../media/image66.wmf"/><Relationship Id="rId2" Type="http://schemas.openxmlformats.org/officeDocument/2006/relationships/oleObject" Target="../embeddings/oleObject59.bin"/><Relationship Id="rId1" Type="http://schemas.openxmlformats.org/officeDocument/2006/relationships/slideLayout" Target="../slideLayouts/slideLayout2.xml"/><Relationship Id="rId6" Type="http://schemas.openxmlformats.org/officeDocument/2006/relationships/oleObject" Target="../embeddings/oleObject61.bin"/><Relationship Id="rId5" Type="http://schemas.openxmlformats.org/officeDocument/2006/relationships/image" Target="../media/image65.wmf"/><Relationship Id="rId4" Type="http://schemas.openxmlformats.org/officeDocument/2006/relationships/oleObject" Target="../embeddings/oleObject60.bin"/></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5.bin"/><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65.bin"/><Relationship Id="rId3" Type="http://schemas.openxmlformats.org/officeDocument/2006/relationships/image" Target="../media/image67.wmf"/><Relationship Id="rId7" Type="http://schemas.openxmlformats.org/officeDocument/2006/relationships/image" Target="../media/image69.wmf"/><Relationship Id="rId2" Type="http://schemas.openxmlformats.org/officeDocument/2006/relationships/oleObject" Target="../embeddings/oleObject62.bin"/><Relationship Id="rId1" Type="http://schemas.openxmlformats.org/officeDocument/2006/relationships/slideLayout" Target="../slideLayouts/slideLayout2.xml"/><Relationship Id="rId6" Type="http://schemas.openxmlformats.org/officeDocument/2006/relationships/oleObject" Target="../embeddings/oleObject64.bin"/><Relationship Id="rId5" Type="http://schemas.openxmlformats.org/officeDocument/2006/relationships/image" Target="../media/image68.wmf"/><Relationship Id="rId4" Type="http://schemas.openxmlformats.org/officeDocument/2006/relationships/oleObject" Target="../embeddings/oleObject63.bin"/><Relationship Id="rId9" Type="http://schemas.openxmlformats.org/officeDocument/2006/relationships/image" Target="../media/image70.wmf"/></Relationships>
</file>

<file path=ppt/slides/_rels/slide51.xml.rels><?xml version="1.0" encoding="UTF-8" standalone="yes"?>
<Relationships xmlns="http://schemas.openxmlformats.org/package/2006/relationships"><Relationship Id="rId8" Type="http://schemas.openxmlformats.org/officeDocument/2006/relationships/oleObject" Target="../embeddings/oleObject69.bin"/><Relationship Id="rId3" Type="http://schemas.openxmlformats.org/officeDocument/2006/relationships/image" Target="../media/image71.wmf"/><Relationship Id="rId7" Type="http://schemas.openxmlformats.org/officeDocument/2006/relationships/image" Target="../media/image73.wmf"/><Relationship Id="rId2" Type="http://schemas.openxmlformats.org/officeDocument/2006/relationships/oleObject" Target="../embeddings/oleObject66.bin"/><Relationship Id="rId1" Type="http://schemas.openxmlformats.org/officeDocument/2006/relationships/slideLayout" Target="../slideLayouts/slideLayout2.xml"/><Relationship Id="rId6" Type="http://schemas.openxmlformats.org/officeDocument/2006/relationships/oleObject" Target="../embeddings/oleObject68.bin"/><Relationship Id="rId11" Type="http://schemas.openxmlformats.org/officeDocument/2006/relationships/image" Target="../media/image75.wmf"/><Relationship Id="rId5" Type="http://schemas.openxmlformats.org/officeDocument/2006/relationships/image" Target="../media/image72.wmf"/><Relationship Id="rId10" Type="http://schemas.openxmlformats.org/officeDocument/2006/relationships/oleObject" Target="../embeddings/oleObject70.bin"/><Relationship Id="rId4" Type="http://schemas.openxmlformats.org/officeDocument/2006/relationships/oleObject" Target="../embeddings/oleObject67.bin"/><Relationship Id="rId9" Type="http://schemas.openxmlformats.org/officeDocument/2006/relationships/image" Target="../media/image74.wmf"/></Relationships>
</file>

<file path=ppt/slides/_rels/slide52.x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oleObject" Target="../embeddings/oleObject71.bin"/><Relationship Id="rId1" Type="http://schemas.openxmlformats.org/officeDocument/2006/relationships/slideLayout" Target="../slideLayouts/slideLayout2.xml"/><Relationship Id="rId5" Type="http://schemas.openxmlformats.org/officeDocument/2006/relationships/image" Target="../media/image76.wmf"/><Relationship Id="rId4" Type="http://schemas.openxmlformats.org/officeDocument/2006/relationships/oleObject" Target="../embeddings/oleObject72.bin"/></Relationships>
</file>

<file path=ppt/slides/_rels/slide53.xml.rels><?xml version="1.0" encoding="UTF-8" standalone="yes"?>
<Relationships xmlns="http://schemas.openxmlformats.org/package/2006/relationships"><Relationship Id="rId2" Type="http://schemas.openxmlformats.org/officeDocument/2006/relationships/image" Target="../media/image77.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oleObject" Target="../embeddings/oleObject76.bin"/><Relationship Id="rId3" Type="http://schemas.openxmlformats.org/officeDocument/2006/relationships/image" Target="../media/image78.wmf"/><Relationship Id="rId7" Type="http://schemas.openxmlformats.org/officeDocument/2006/relationships/image" Target="../media/image80.wmf"/><Relationship Id="rId2" Type="http://schemas.openxmlformats.org/officeDocument/2006/relationships/oleObject" Target="../embeddings/oleObject73.bin"/><Relationship Id="rId1" Type="http://schemas.openxmlformats.org/officeDocument/2006/relationships/slideLayout" Target="../slideLayouts/slideLayout2.xml"/><Relationship Id="rId6" Type="http://schemas.openxmlformats.org/officeDocument/2006/relationships/oleObject" Target="../embeddings/oleObject75.bin"/><Relationship Id="rId5" Type="http://schemas.openxmlformats.org/officeDocument/2006/relationships/image" Target="../media/image79.wmf"/><Relationship Id="rId4" Type="http://schemas.openxmlformats.org/officeDocument/2006/relationships/oleObject" Target="../embeddings/oleObject74.bin"/><Relationship Id="rId9" Type="http://schemas.openxmlformats.org/officeDocument/2006/relationships/image" Target="../media/image81.wmf"/></Relationships>
</file>

<file path=ppt/slides/_rels/slide56.x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oleObject" Target="../embeddings/oleObject77.bin"/><Relationship Id="rId1" Type="http://schemas.openxmlformats.org/officeDocument/2006/relationships/slideLayout" Target="../slideLayouts/slideLayout2.xml"/><Relationship Id="rId5" Type="http://schemas.openxmlformats.org/officeDocument/2006/relationships/image" Target="../media/image83.wmf"/><Relationship Id="rId4" Type="http://schemas.openxmlformats.org/officeDocument/2006/relationships/oleObject" Target="../embeddings/oleObject78.bin"/></Relationships>
</file>

<file path=ppt/slides/_rels/slide57.xml.rels><?xml version="1.0" encoding="UTF-8" standalone="yes"?>
<Relationships xmlns="http://schemas.openxmlformats.org/package/2006/relationships"><Relationship Id="rId8" Type="http://schemas.openxmlformats.org/officeDocument/2006/relationships/image" Target="../media/image87.wmf"/><Relationship Id="rId13" Type="http://schemas.openxmlformats.org/officeDocument/2006/relationships/oleObject" Target="../embeddings/oleObject84.bin"/><Relationship Id="rId18" Type="http://schemas.openxmlformats.org/officeDocument/2006/relationships/image" Target="../media/image92.wmf"/><Relationship Id="rId3" Type="http://schemas.openxmlformats.org/officeDocument/2006/relationships/image" Target="../media/image84.wmf"/><Relationship Id="rId7" Type="http://schemas.openxmlformats.org/officeDocument/2006/relationships/oleObject" Target="../embeddings/oleObject81.bin"/><Relationship Id="rId12" Type="http://schemas.openxmlformats.org/officeDocument/2006/relationships/image" Target="../media/image89.wmf"/><Relationship Id="rId17" Type="http://schemas.openxmlformats.org/officeDocument/2006/relationships/oleObject" Target="../embeddings/oleObject86.bin"/><Relationship Id="rId2" Type="http://schemas.openxmlformats.org/officeDocument/2006/relationships/oleObject" Target="../embeddings/oleObject79.bin"/><Relationship Id="rId16" Type="http://schemas.openxmlformats.org/officeDocument/2006/relationships/image" Target="../media/image91.wmf"/><Relationship Id="rId1" Type="http://schemas.openxmlformats.org/officeDocument/2006/relationships/slideLayout" Target="../slideLayouts/slideLayout2.xml"/><Relationship Id="rId6" Type="http://schemas.openxmlformats.org/officeDocument/2006/relationships/image" Target="../media/image86.wmf"/><Relationship Id="rId11" Type="http://schemas.openxmlformats.org/officeDocument/2006/relationships/oleObject" Target="../embeddings/oleObject83.bin"/><Relationship Id="rId5" Type="http://schemas.openxmlformats.org/officeDocument/2006/relationships/image" Target="../media/image85.wmf"/><Relationship Id="rId15" Type="http://schemas.openxmlformats.org/officeDocument/2006/relationships/oleObject" Target="../embeddings/oleObject85.bin"/><Relationship Id="rId10" Type="http://schemas.openxmlformats.org/officeDocument/2006/relationships/image" Target="../media/image88.wmf"/><Relationship Id="rId4" Type="http://schemas.openxmlformats.org/officeDocument/2006/relationships/oleObject" Target="../embeddings/oleObject80.bin"/><Relationship Id="rId9" Type="http://schemas.openxmlformats.org/officeDocument/2006/relationships/oleObject" Target="../embeddings/oleObject82.bin"/><Relationship Id="rId14" Type="http://schemas.openxmlformats.org/officeDocument/2006/relationships/image" Target="../media/image90.w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oleObject" Target="../embeddings/oleObject87.bin"/><Relationship Id="rId1" Type="http://schemas.openxmlformats.org/officeDocument/2006/relationships/slideLayout" Target="../slideLayouts/slideLayout2.xml"/><Relationship Id="rId5" Type="http://schemas.openxmlformats.org/officeDocument/2006/relationships/image" Target="../media/image94.wmf"/><Relationship Id="rId4" Type="http://schemas.openxmlformats.org/officeDocument/2006/relationships/oleObject" Target="../embeddings/oleObject88.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oleObject" Target="../embeddings/oleObject90.bin"/><Relationship Id="rId3" Type="http://schemas.openxmlformats.org/officeDocument/2006/relationships/image" Target="../media/image95.wmf"/><Relationship Id="rId7" Type="http://schemas.openxmlformats.org/officeDocument/2006/relationships/image" Target="../media/image94.wmf"/><Relationship Id="rId2" Type="http://schemas.openxmlformats.org/officeDocument/2006/relationships/oleObject" Target="../embeddings/oleObject89.bin"/><Relationship Id="rId1" Type="http://schemas.openxmlformats.org/officeDocument/2006/relationships/slideLayout" Target="../slideLayouts/slideLayout2.xml"/><Relationship Id="rId6" Type="http://schemas.openxmlformats.org/officeDocument/2006/relationships/oleObject" Target="../embeddings/oleObject88.bin"/><Relationship Id="rId5" Type="http://schemas.openxmlformats.org/officeDocument/2006/relationships/image" Target="../media/image93.wmf"/><Relationship Id="rId4" Type="http://schemas.openxmlformats.org/officeDocument/2006/relationships/oleObject" Target="../embeddings/oleObject87.bin"/><Relationship Id="rId9" Type="http://schemas.openxmlformats.org/officeDocument/2006/relationships/image" Target="../media/image96.wmf"/></Relationships>
</file>

<file path=ppt/slides/_rels/slide62.xml.rels><?xml version="1.0" encoding="UTF-8" standalone="yes"?>
<Relationships xmlns="http://schemas.openxmlformats.org/package/2006/relationships"><Relationship Id="rId8" Type="http://schemas.openxmlformats.org/officeDocument/2006/relationships/oleObject" Target="../embeddings/oleObject92.bin"/><Relationship Id="rId3" Type="http://schemas.openxmlformats.org/officeDocument/2006/relationships/image" Target="../media/image97.wmf"/><Relationship Id="rId7" Type="http://schemas.openxmlformats.org/officeDocument/2006/relationships/image" Target="../media/image94.wmf"/><Relationship Id="rId2" Type="http://schemas.openxmlformats.org/officeDocument/2006/relationships/oleObject" Target="../embeddings/oleObject91.bin"/><Relationship Id="rId1" Type="http://schemas.openxmlformats.org/officeDocument/2006/relationships/slideLayout" Target="../slideLayouts/slideLayout2.xml"/><Relationship Id="rId6" Type="http://schemas.openxmlformats.org/officeDocument/2006/relationships/oleObject" Target="../embeddings/oleObject88.bin"/><Relationship Id="rId5" Type="http://schemas.openxmlformats.org/officeDocument/2006/relationships/image" Target="../media/image93.wmf"/><Relationship Id="rId4" Type="http://schemas.openxmlformats.org/officeDocument/2006/relationships/oleObject" Target="../embeddings/oleObject87.bin"/><Relationship Id="rId9" Type="http://schemas.openxmlformats.org/officeDocument/2006/relationships/image" Target="../media/image96.wmf"/></Relationships>
</file>

<file path=ppt/slides/_rels/slide63.xml.rels><?xml version="1.0" encoding="UTF-8" standalone="yes"?>
<Relationships xmlns="http://schemas.openxmlformats.org/package/2006/relationships"><Relationship Id="rId3" Type="http://schemas.openxmlformats.org/officeDocument/2006/relationships/image" Target="../media/image98.wmf"/><Relationship Id="rId2" Type="http://schemas.openxmlformats.org/officeDocument/2006/relationships/oleObject" Target="../embeddings/oleObject93.bin"/><Relationship Id="rId1" Type="http://schemas.openxmlformats.org/officeDocument/2006/relationships/slideLayout" Target="../slideLayouts/slideLayout2.xml"/><Relationship Id="rId5" Type="http://schemas.openxmlformats.org/officeDocument/2006/relationships/image" Target="../media/image99.wmf"/><Relationship Id="rId4" Type="http://schemas.openxmlformats.org/officeDocument/2006/relationships/oleObject" Target="../embeddings/oleObject94.bin"/></Relationships>
</file>

<file path=ppt/slides/_rels/slide64.xml.rels><?xml version="1.0" encoding="UTF-8" standalone="yes"?>
<Relationships xmlns="http://schemas.openxmlformats.org/package/2006/relationships"><Relationship Id="rId8" Type="http://schemas.openxmlformats.org/officeDocument/2006/relationships/oleObject" Target="../embeddings/oleObject98.bin"/><Relationship Id="rId3" Type="http://schemas.openxmlformats.org/officeDocument/2006/relationships/image" Target="../media/image100.wmf"/><Relationship Id="rId7" Type="http://schemas.openxmlformats.org/officeDocument/2006/relationships/image" Target="../media/image102.wmf"/><Relationship Id="rId2" Type="http://schemas.openxmlformats.org/officeDocument/2006/relationships/oleObject" Target="../embeddings/oleObject95.bin"/><Relationship Id="rId1" Type="http://schemas.openxmlformats.org/officeDocument/2006/relationships/slideLayout" Target="../slideLayouts/slideLayout2.xml"/><Relationship Id="rId6" Type="http://schemas.openxmlformats.org/officeDocument/2006/relationships/oleObject" Target="../embeddings/oleObject97.bin"/><Relationship Id="rId11" Type="http://schemas.openxmlformats.org/officeDocument/2006/relationships/image" Target="../media/image104.wmf"/><Relationship Id="rId5" Type="http://schemas.openxmlformats.org/officeDocument/2006/relationships/image" Target="../media/image101.wmf"/><Relationship Id="rId10" Type="http://schemas.openxmlformats.org/officeDocument/2006/relationships/oleObject" Target="../embeddings/oleObject99.bin"/><Relationship Id="rId4" Type="http://schemas.openxmlformats.org/officeDocument/2006/relationships/oleObject" Target="../embeddings/oleObject96.bin"/><Relationship Id="rId9" Type="http://schemas.openxmlformats.org/officeDocument/2006/relationships/image" Target="../media/image103.wmf"/></Relationships>
</file>

<file path=ppt/slides/_rels/slide65.xml.rels><?xml version="1.0" encoding="UTF-8" standalone="yes"?>
<Relationships xmlns="http://schemas.openxmlformats.org/package/2006/relationships"><Relationship Id="rId8" Type="http://schemas.openxmlformats.org/officeDocument/2006/relationships/oleObject" Target="../embeddings/oleObject103.bin"/><Relationship Id="rId3" Type="http://schemas.openxmlformats.org/officeDocument/2006/relationships/image" Target="../media/image105.wmf"/><Relationship Id="rId7" Type="http://schemas.openxmlformats.org/officeDocument/2006/relationships/image" Target="../media/image107.wmf"/><Relationship Id="rId2" Type="http://schemas.openxmlformats.org/officeDocument/2006/relationships/oleObject" Target="../embeddings/oleObject100.bin"/><Relationship Id="rId1" Type="http://schemas.openxmlformats.org/officeDocument/2006/relationships/slideLayout" Target="../slideLayouts/slideLayout2.xml"/><Relationship Id="rId6" Type="http://schemas.openxmlformats.org/officeDocument/2006/relationships/oleObject" Target="../embeddings/oleObject102.bin"/><Relationship Id="rId5" Type="http://schemas.openxmlformats.org/officeDocument/2006/relationships/image" Target="../media/image106.wmf"/><Relationship Id="rId4" Type="http://schemas.openxmlformats.org/officeDocument/2006/relationships/oleObject" Target="../embeddings/oleObject101.bin"/><Relationship Id="rId9" Type="http://schemas.openxmlformats.org/officeDocument/2006/relationships/image" Target="../media/image108.w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oleObject" Target="../embeddings/oleObject107.bin"/><Relationship Id="rId3" Type="http://schemas.openxmlformats.org/officeDocument/2006/relationships/image" Target="../media/image109.wmf"/><Relationship Id="rId7" Type="http://schemas.openxmlformats.org/officeDocument/2006/relationships/image" Target="../media/image111.wmf"/><Relationship Id="rId2" Type="http://schemas.openxmlformats.org/officeDocument/2006/relationships/oleObject" Target="../embeddings/oleObject104.bin"/><Relationship Id="rId1" Type="http://schemas.openxmlformats.org/officeDocument/2006/relationships/slideLayout" Target="../slideLayouts/slideLayout2.xml"/><Relationship Id="rId6" Type="http://schemas.openxmlformats.org/officeDocument/2006/relationships/oleObject" Target="../embeddings/oleObject106.bin"/><Relationship Id="rId5" Type="http://schemas.openxmlformats.org/officeDocument/2006/relationships/image" Target="../media/image110.wmf"/><Relationship Id="rId4" Type="http://schemas.openxmlformats.org/officeDocument/2006/relationships/oleObject" Target="../embeddings/oleObject105.bin"/><Relationship Id="rId9" Type="http://schemas.openxmlformats.org/officeDocument/2006/relationships/image" Target="../media/image112.wmf"/></Relationships>
</file>

<file path=ppt/slides/_rels/slide69.xml.rels><?xml version="1.0" encoding="UTF-8" standalone="yes"?>
<Relationships xmlns="http://schemas.openxmlformats.org/package/2006/relationships"><Relationship Id="rId8" Type="http://schemas.openxmlformats.org/officeDocument/2006/relationships/image" Target="../media/image117.wmf"/><Relationship Id="rId13" Type="http://schemas.openxmlformats.org/officeDocument/2006/relationships/oleObject" Target="../embeddings/oleObject111.bin"/><Relationship Id="rId3" Type="http://schemas.openxmlformats.org/officeDocument/2006/relationships/image" Target="../media/image113.wmf"/><Relationship Id="rId7" Type="http://schemas.openxmlformats.org/officeDocument/2006/relationships/image" Target="../media/image116.wmf"/><Relationship Id="rId12" Type="http://schemas.openxmlformats.org/officeDocument/2006/relationships/image" Target="../media/image120.wmf"/><Relationship Id="rId2" Type="http://schemas.openxmlformats.org/officeDocument/2006/relationships/oleObject" Target="../embeddings/oleObject108.bin"/><Relationship Id="rId16" Type="http://schemas.openxmlformats.org/officeDocument/2006/relationships/image" Target="../media/image122.wmf"/><Relationship Id="rId1" Type="http://schemas.openxmlformats.org/officeDocument/2006/relationships/slideLayout" Target="../slideLayouts/slideLayout2.xml"/><Relationship Id="rId6" Type="http://schemas.openxmlformats.org/officeDocument/2006/relationships/image" Target="../media/image115.wmf"/><Relationship Id="rId11" Type="http://schemas.openxmlformats.org/officeDocument/2006/relationships/oleObject" Target="../embeddings/oleObject110.bin"/><Relationship Id="rId5" Type="http://schemas.openxmlformats.org/officeDocument/2006/relationships/image" Target="../media/image114.wmf"/><Relationship Id="rId15" Type="http://schemas.openxmlformats.org/officeDocument/2006/relationships/oleObject" Target="../embeddings/oleObject112.bin"/><Relationship Id="rId10" Type="http://schemas.openxmlformats.org/officeDocument/2006/relationships/image" Target="../media/image119.wmf"/><Relationship Id="rId4" Type="http://schemas.openxmlformats.org/officeDocument/2006/relationships/oleObject" Target="../embeddings/oleObject109.bin"/><Relationship Id="rId9" Type="http://schemas.openxmlformats.org/officeDocument/2006/relationships/image" Target="../media/image118.wmf"/><Relationship Id="rId14" Type="http://schemas.openxmlformats.org/officeDocument/2006/relationships/image" Target="../media/image121.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image" Target="../media/image10.wmf"/><Relationship Id="rId7" Type="http://schemas.openxmlformats.org/officeDocument/2006/relationships/image" Target="../media/image12.wmf"/><Relationship Id="rId2" Type="http://schemas.openxmlformats.org/officeDocument/2006/relationships/oleObject" Target="../embeddings/oleObject7.bin"/><Relationship Id="rId1" Type="http://schemas.openxmlformats.org/officeDocument/2006/relationships/slideLayout" Target="../slideLayouts/slideLayout2.xml"/><Relationship Id="rId6" Type="http://schemas.openxmlformats.org/officeDocument/2006/relationships/oleObject" Target="../embeddings/oleObject9.bin"/><Relationship Id="rId11" Type="http://schemas.openxmlformats.org/officeDocument/2006/relationships/image" Target="../media/image14.wmf"/><Relationship Id="rId5" Type="http://schemas.openxmlformats.org/officeDocument/2006/relationships/image" Target="../media/image11.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3.wmf"/></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23.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23.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24.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image" Target="../media/image127.wmf"/><Relationship Id="rId3" Type="http://schemas.openxmlformats.org/officeDocument/2006/relationships/oleObject" Target="../embeddings/oleObject113.bin"/><Relationship Id="rId7" Type="http://schemas.openxmlformats.org/officeDocument/2006/relationships/oleObject" Target="../embeddings/oleObject115.bin"/><Relationship Id="rId2" Type="http://schemas.openxmlformats.org/officeDocument/2006/relationships/image" Target="../media/image124.png"/><Relationship Id="rId1" Type="http://schemas.openxmlformats.org/officeDocument/2006/relationships/slideLayout" Target="../slideLayouts/slideLayout2.xml"/><Relationship Id="rId6" Type="http://schemas.openxmlformats.org/officeDocument/2006/relationships/image" Target="../media/image126.wmf"/><Relationship Id="rId5" Type="http://schemas.openxmlformats.org/officeDocument/2006/relationships/oleObject" Target="../embeddings/oleObject114.bin"/><Relationship Id="rId10" Type="http://schemas.openxmlformats.org/officeDocument/2006/relationships/image" Target="../media/image128.wmf"/><Relationship Id="rId4" Type="http://schemas.openxmlformats.org/officeDocument/2006/relationships/image" Target="../media/image125.wmf"/><Relationship Id="rId9" Type="http://schemas.openxmlformats.org/officeDocument/2006/relationships/oleObject" Target="../embeddings/oleObject116.bin"/></Relationships>
</file>

<file path=ppt/slides/_rels/slide78.xml.rels><?xml version="1.0" encoding="UTF-8" standalone="yes"?>
<Relationships xmlns="http://schemas.openxmlformats.org/package/2006/relationships"><Relationship Id="rId8" Type="http://schemas.openxmlformats.org/officeDocument/2006/relationships/image" Target="../media/image131.wmf"/><Relationship Id="rId3" Type="http://schemas.openxmlformats.org/officeDocument/2006/relationships/oleObject" Target="../embeddings/oleObject117.bin"/><Relationship Id="rId7" Type="http://schemas.openxmlformats.org/officeDocument/2006/relationships/oleObject" Target="../embeddings/oleObject119.bin"/><Relationship Id="rId2" Type="http://schemas.openxmlformats.org/officeDocument/2006/relationships/image" Target="../media/image124.png"/><Relationship Id="rId1" Type="http://schemas.openxmlformats.org/officeDocument/2006/relationships/slideLayout" Target="../slideLayouts/slideLayout2.xml"/><Relationship Id="rId6" Type="http://schemas.openxmlformats.org/officeDocument/2006/relationships/image" Target="../media/image130.wmf"/><Relationship Id="rId5" Type="http://schemas.openxmlformats.org/officeDocument/2006/relationships/oleObject" Target="../embeddings/oleObject118.bin"/><Relationship Id="rId10" Type="http://schemas.openxmlformats.org/officeDocument/2006/relationships/image" Target="../media/image132.wmf"/><Relationship Id="rId4" Type="http://schemas.openxmlformats.org/officeDocument/2006/relationships/image" Target="../media/image129.wmf"/><Relationship Id="rId9" Type="http://schemas.openxmlformats.org/officeDocument/2006/relationships/oleObject" Target="../embeddings/oleObject120.bin"/></Relationships>
</file>

<file path=ppt/slides/_rels/slide79.xml.rels><?xml version="1.0" encoding="UTF-8" standalone="yes"?>
<Relationships xmlns="http://schemas.openxmlformats.org/package/2006/relationships"><Relationship Id="rId2" Type="http://schemas.openxmlformats.org/officeDocument/2006/relationships/image" Target="../media/image13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12.bin"/><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34.wmf"/><Relationship Id="rId2" Type="http://schemas.openxmlformats.org/officeDocument/2006/relationships/oleObject" Target="../embeddings/oleObject121.bin"/><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35.emf"/><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136.wmf"/><Relationship Id="rId2" Type="http://schemas.openxmlformats.org/officeDocument/2006/relationships/oleObject" Target="../embeddings/oleObject122.bin"/><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137.wmf"/><Relationship Id="rId2" Type="http://schemas.openxmlformats.org/officeDocument/2006/relationships/oleObject" Target="../embeddings/oleObject123.bin"/><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38.emf"/><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139.wmf"/><Relationship Id="rId2" Type="http://schemas.openxmlformats.org/officeDocument/2006/relationships/oleObject" Target="../embeddings/oleObject124.bin"/><Relationship Id="rId1" Type="http://schemas.openxmlformats.org/officeDocument/2006/relationships/slideLayout" Target="../slideLayouts/slideLayout2.xml"/><Relationship Id="rId5" Type="http://schemas.openxmlformats.org/officeDocument/2006/relationships/image" Target="../media/image140.wmf"/><Relationship Id="rId4" Type="http://schemas.openxmlformats.org/officeDocument/2006/relationships/oleObject" Target="../embeddings/oleObject125.bin"/></Relationships>
</file>

<file path=ppt/slides/_rels/slide96.xml.rels><?xml version="1.0" encoding="UTF-8" standalone="yes"?>
<Relationships xmlns="http://schemas.openxmlformats.org/package/2006/relationships"><Relationship Id="rId3" Type="http://schemas.openxmlformats.org/officeDocument/2006/relationships/image" Target="../media/image141.wmf"/><Relationship Id="rId7" Type="http://schemas.openxmlformats.org/officeDocument/2006/relationships/image" Target="../media/image143.wmf"/><Relationship Id="rId2" Type="http://schemas.openxmlformats.org/officeDocument/2006/relationships/oleObject" Target="../embeddings/oleObject126.bin"/><Relationship Id="rId1" Type="http://schemas.openxmlformats.org/officeDocument/2006/relationships/slideLayout" Target="../slideLayouts/slideLayout2.xml"/><Relationship Id="rId6" Type="http://schemas.openxmlformats.org/officeDocument/2006/relationships/oleObject" Target="../embeddings/oleObject128.bin"/><Relationship Id="rId5" Type="http://schemas.openxmlformats.org/officeDocument/2006/relationships/image" Target="../media/image142.wmf"/><Relationship Id="rId4" Type="http://schemas.openxmlformats.org/officeDocument/2006/relationships/oleObject" Target="../embeddings/oleObject127.bin"/></Relationships>
</file>

<file path=ppt/slides/_rels/slide97.xml.rels><?xml version="1.0" encoding="UTF-8" standalone="yes"?>
<Relationships xmlns="http://schemas.openxmlformats.org/package/2006/relationships"><Relationship Id="rId8" Type="http://schemas.openxmlformats.org/officeDocument/2006/relationships/oleObject" Target="../embeddings/oleObject132.bin"/><Relationship Id="rId3" Type="http://schemas.openxmlformats.org/officeDocument/2006/relationships/image" Target="../media/image144.wmf"/><Relationship Id="rId7" Type="http://schemas.openxmlformats.org/officeDocument/2006/relationships/image" Target="../media/image146.wmf"/><Relationship Id="rId2" Type="http://schemas.openxmlformats.org/officeDocument/2006/relationships/oleObject" Target="../embeddings/oleObject129.bin"/><Relationship Id="rId1" Type="http://schemas.openxmlformats.org/officeDocument/2006/relationships/slideLayout" Target="../slideLayouts/slideLayout2.xml"/><Relationship Id="rId6" Type="http://schemas.openxmlformats.org/officeDocument/2006/relationships/oleObject" Target="../embeddings/oleObject131.bin"/><Relationship Id="rId5" Type="http://schemas.openxmlformats.org/officeDocument/2006/relationships/image" Target="../media/image145.wmf"/><Relationship Id="rId4" Type="http://schemas.openxmlformats.org/officeDocument/2006/relationships/oleObject" Target="../embeddings/oleObject130.bin"/><Relationship Id="rId9" Type="http://schemas.openxmlformats.org/officeDocument/2006/relationships/image" Target="../media/image147.wmf"/></Relationships>
</file>

<file path=ppt/slides/_rels/slide98.xml.rels><?xml version="1.0" encoding="UTF-8" standalone="yes"?>
<Relationships xmlns="http://schemas.openxmlformats.org/package/2006/relationships"><Relationship Id="rId3" Type="http://schemas.openxmlformats.org/officeDocument/2006/relationships/image" Target="../media/image148.wmf"/><Relationship Id="rId2" Type="http://schemas.openxmlformats.org/officeDocument/2006/relationships/oleObject" Target="../embeddings/oleObject133.bin"/><Relationship Id="rId1" Type="http://schemas.openxmlformats.org/officeDocument/2006/relationships/slideLayout" Target="../slideLayouts/slideLayout2.xml"/><Relationship Id="rId5" Type="http://schemas.openxmlformats.org/officeDocument/2006/relationships/image" Target="../media/image149.wmf"/><Relationship Id="rId4" Type="http://schemas.openxmlformats.org/officeDocument/2006/relationships/oleObject" Target="../embeddings/oleObject13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A48EB92B-8E87-494F-9E95-38D9500BF83E}"/>
              </a:ext>
            </a:extLst>
          </p:cNvPr>
          <p:cNvSpPr txBox="1">
            <a:spLocks/>
          </p:cNvSpPr>
          <p:nvPr/>
        </p:nvSpPr>
        <p:spPr bwMode="auto">
          <a:xfrm>
            <a:off x="3597350" y="1354260"/>
            <a:ext cx="4791075" cy="510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80000"/>
              </a:lnSpc>
              <a:spcBef>
                <a:spcPct val="20000"/>
              </a:spcBef>
              <a:buFont typeface="Arial" charset="0"/>
              <a:buNone/>
            </a:pPr>
            <a:r>
              <a:rPr lang="en-US" sz="2800" i="1" dirty="0">
                <a:solidFill>
                  <a:schemeClr val="bg1"/>
                </a:solidFill>
                <a:latin typeface="Arial Narrow" charset="0"/>
                <a:cs typeface="Arial Narrow" charset="0"/>
              </a:rPr>
              <a:t>Prof. Antonio Carlos Assumpção</a:t>
            </a:r>
          </a:p>
        </p:txBody>
      </p:sp>
      <p:cxnSp>
        <p:nvCxnSpPr>
          <p:cNvPr id="6" name="Straight Connector 8">
            <a:extLst>
              <a:ext uri="{FF2B5EF4-FFF2-40B4-BE49-F238E27FC236}">
                <a16:creationId xmlns:a16="http://schemas.microsoft.com/office/drawing/2014/main" id="{835CBC6D-8D5A-406F-A354-24219BB70FC9}"/>
              </a:ext>
            </a:extLst>
          </p:cNvPr>
          <p:cNvCxnSpPr/>
          <p:nvPr/>
        </p:nvCxnSpPr>
        <p:spPr>
          <a:xfrm>
            <a:off x="3828741" y="1193255"/>
            <a:ext cx="4811712"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7" name="Title Placeholder 1">
            <a:extLst>
              <a:ext uri="{FF2B5EF4-FFF2-40B4-BE49-F238E27FC236}">
                <a16:creationId xmlns:a16="http://schemas.microsoft.com/office/drawing/2014/main" id="{1A18D24E-5D29-4ACC-9E4A-0940A4E6E850}"/>
              </a:ext>
            </a:extLst>
          </p:cNvPr>
          <p:cNvSpPr txBox="1">
            <a:spLocks/>
          </p:cNvSpPr>
          <p:nvPr/>
        </p:nvSpPr>
        <p:spPr bwMode="auto">
          <a:xfrm>
            <a:off x="1763688" y="2558901"/>
            <a:ext cx="5328593" cy="5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80000"/>
              </a:lnSpc>
            </a:pPr>
            <a:r>
              <a:rPr lang="en-US" sz="4200" b="1" dirty="0">
                <a:solidFill>
                  <a:srgbClr val="FFFFFF"/>
                </a:solidFill>
                <a:latin typeface="Arial Narrow" charset="0"/>
                <a:cs typeface="Arial Narrow" charset="0"/>
              </a:rPr>
              <a:t>Aula 3</a:t>
            </a:r>
          </a:p>
        </p:txBody>
      </p:sp>
      <p:pic>
        <p:nvPicPr>
          <p:cNvPr id="2" name="Imagem 1">
            <a:extLst>
              <a:ext uri="{FF2B5EF4-FFF2-40B4-BE49-F238E27FC236}">
                <a16:creationId xmlns:a16="http://schemas.microsoft.com/office/drawing/2014/main" id="{FCEB0F9A-D303-44A6-A81D-6D973B885B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94758"/>
            <a:ext cx="9144000" cy="3959009"/>
          </a:xfrm>
          <a:prstGeom prst="rect">
            <a:avLst/>
          </a:prstGeom>
        </p:spPr>
      </p:pic>
      <p:pic>
        <p:nvPicPr>
          <p:cNvPr id="3" name="Imagem 2">
            <a:extLst>
              <a:ext uri="{FF2B5EF4-FFF2-40B4-BE49-F238E27FC236}">
                <a16:creationId xmlns:a16="http://schemas.microsoft.com/office/drawing/2014/main" id="{4C2EA2E5-0224-47FF-8418-ECB100082F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97" y="115746"/>
            <a:ext cx="3096343" cy="996081"/>
          </a:xfrm>
          <a:prstGeom prst="rect">
            <a:avLst/>
          </a:prstGeom>
        </p:spPr>
      </p:pic>
      <p:sp>
        <p:nvSpPr>
          <p:cNvPr id="12" name="Retângulo 11">
            <a:extLst>
              <a:ext uri="{FF2B5EF4-FFF2-40B4-BE49-F238E27FC236}">
                <a16:creationId xmlns:a16="http://schemas.microsoft.com/office/drawing/2014/main" id="{3C58DCA1-8019-4572-BB69-A9FC65244B8F}"/>
              </a:ext>
            </a:extLst>
          </p:cNvPr>
          <p:cNvSpPr/>
          <p:nvPr/>
        </p:nvSpPr>
        <p:spPr bwMode="auto">
          <a:xfrm>
            <a:off x="0" y="-10267"/>
            <a:ext cx="9144000" cy="1200329"/>
          </a:xfrm>
          <a:prstGeom prst="rect">
            <a:avLst/>
          </a:prstGeom>
          <a:noFill/>
          <a:ln w="38100" cap="flat" cmpd="sng" algn="ctr">
            <a:solidFill>
              <a:schemeClr val="accent6">
                <a:lumMod val="20000"/>
                <a:lumOff val="8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t-BR" sz="7200" b="0" i="0" u="none" strike="noStrike" cap="none" normalizeH="0" baseline="0" dirty="0">
              <a:ln>
                <a:noFill/>
              </a:ln>
              <a:solidFill>
                <a:schemeClr val="tx1"/>
              </a:solidFill>
              <a:effectLst/>
              <a:latin typeface="Times New Roman" pitchFamily="18" charset="0"/>
            </a:endParaRPr>
          </a:p>
        </p:txBody>
      </p:sp>
      <p:sp>
        <p:nvSpPr>
          <p:cNvPr id="16" name="CaixaDeTexto 24">
            <a:extLst>
              <a:ext uri="{FF2B5EF4-FFF2-40B4-BE49-F238E27FC236}">
                <a16:creationId xmlns:a16="http://schemas.microsoft.com/office/drawing/2014/main" id="{9696E1AE-DDBE-4F54-B92A-CB64334BE0F9}"/>
              </a:ext>
            </a:extLst>
          </p:cNvPr>
          <p:cNvSpPr txBox="1"/>
          <p:nvPr/>
        </p:nvSpPr>
        <p:spPr>
          <a:xfrm>
            <a:off x="3851920" y="123478"/>
            <a:ext cx="5112567" cy="95410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t-BR" sz="2800" b="1" dirty="0">
                <a:solidFill>
                  <a:srgbClr val="002060"/>
                </a:solidFill>
                <a:latin typeface="Arial" panose="020B0604020202020204" pitchFamily="34" charset="0"/>
                <a:cs typeface="Arial" panose="020B0604020202020204" pitchFamily="34" charset="0"/>
              </a:rPr>
              <a:t>Microeconomia - ANPEC</a:t>
            </a:r>
          </a:p>
          <a:p>
            <a:pPr algn="ctr"/>
            <a:r>
              <a:rPr lang="pt-BR" sz="2800" b="1" dirty="0">
                <a:solidFill>
                  <a:srgbClr val="002060"/>
                </a:solidFill>
                <a:latin typeface="Arial" panose="020B0604020202020204" pitchFamily="34" charset="0"/>
                <a:cs typeface="Arial" panose="020B0604020202020204" pitchFamily="34" charset="0"/>
              </a:rPr>
              <a:t>Intensivo – 2021 – Parte 3</a:t>
            </a:r>
          </a:p>
        </p:txBody>
      </p:sp>
      <p:sp>
        <p:nvSpPr>
          <p:cNvPr id="10" name="CaixaDeTexto 9">
            <a:extLst>
              <a:ext uri="{FF2B5EF4-FFF2-40B4-BE49-F238E27FC236}">
                <a16:creationId xmlns:a16="http://schemas.microsoft.com/office/drawing/2014/main" id="{F794A7A7-C590-4071-B979-4C361212F9B5}"/>
              </a:ext>
            </a:extLst>
          </p:cNvPr>
          <p:cNvSpPr txBox="1"/>
          <p:nvPr/>
        </p:nvSpPr>
        <p:spPr>
          <a:xfrm>
            <a:off x="5076057" y="4168700"/>
            <a:ext cx="3960439" cy="9233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t-BR" sz="1800" b="1" i="1" dirty="0">
                <a:solidFill>
                  <a:srgbClr val="002060"/>
                </a:solidFill>
                <a:latin typeface="+mn-lt"/>
              </a:rPr>
              <a:t>Prof.: Antonio Carlos Assumpção</a:t>
            </a:r>
          </a:p>
          <a:p>
            <a:pPr algn="ctr"/>
            <a:r>
              <a:rPr lang="pt-BR" b="1" i="1" dirty="0">
                <a:solidFill>
                  <a:srgbClr val="002060"/>
                </a:solidFill>
              </a:rPr>
              <a:t>Doutor em Economia – UFF</a:t>
            </a:r>
          </a:p>
          <a:p>
            <a:pPr algn="ctr"/>
            <a:r>
              <a:rPr lang="pt-BR" b="1" i="1" dirty="0">
                <a:solidFill>
                  <a:srgbClr val="002060"/>
                </a:solidFill>
              </a:rPr>
              <a:t>Site: a</a:t>
            </a:r>
            <a:r>
              <a:rPr lang="pt-BR" sz="1800" b="1" i="1" dirty="0">
                <a:solidFill>
                  <a:srgbClr val="002060"/>
                </a:solidFill>
                <a:latin typeface="+mn-lt"/>
              </a:rPr>
              <a:t>cjassumpcao.com</a:t>
            </a:r>
          </a:p>
        </p:txBody>
      </p:sp>
    </p:spTree>
    <p:extLst>
      <p:ext uri="{BB962C8B-B14F-4D97-AF65-F5344CB8AC3E}">
        <p14:creationId xmlns:p14="http://schemas.microsoft.com/office/powerpoint/2010/main" val="1272262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5">
            <a:extLst>
              <a:ext uri="{FF2B5EF4-FFF2-40B4-BE49-F238E27FC236}">
                <a16:creationId xmlns:a16="http://schemas.microsoft.com/office/drawing/2014/main" id="{3C2D3009-2E70-423A-943B-EE1967016DA0}"/>
              </a:ext>
            </a:extLst>
          </p:cNvPr>
          <p:cNvGrpSpPr>
            <a:grpSpLocks/>
          </p:cNvGrpSpPr>
          <p:nvPr/>
        </p:nvGrpSpPr>
        <p:grpSpPr bwMode="auto">
          <a:xfrm>
            <a:off x="1240056" y="1007072"/>
            <a:ext cx="3524250" cy="3524250"/>
            <a:chOff x="1460" y="1460"/>
            <a:chExt cx="2220" cy="2220"/>
          </a:xfrm>
        </p:grpSpPr>
        <p:sp>
          <p:nvSpPr>
            <p:cNvPr id="3" name="Line 4">
              <a:extLst>
                <a:ext uri="{FF2B5EF4-FFF2-40B4-BE49-F238E27FC236}">
                  <a16:creationId xmlns:a16="http://schemas.microsoft.com/office/drawing/2014/main" id="{99D2569D-EA1E-4AE3-B340-976283AC82C4}"/>
                </a:ext>
              </a:extLst>
            </p:cNvPr>
            <p:cNvSpPr>
              <a:spLocks noChangeShapeType="1"/>
            </p:cNvSpPr>
            <p:nvPr/>
          </p:nvSpPr>
          <p:spPr bwMode="auto">
            <a:xfrm>
              <a:off x="1460" y="3380"/>
              <a:ext cx="300" cy="300"/>
            </a:xfrm>
            <a:prstGeom prst="line">
              <a:avLst/>
            </a:prstGeom>
            <a:noFill/>
            <a:ln w="38100">
              <a:solidFill>
                <a:schemeClr val="tx1"/>
              </a:solidFill>
              <a:round/>
              <a:headEnd/>
              <a:tailEnd/>
            </a:ln>
          </p:spPr>
          <p:txBody>
            <a:bodyPr wrap="none" anchor="ctr"/>
            <a:lstStyle/>
            <a:p>
              <a:endParaRPr lang="pt-BR"/>
            </a:p>
          </p:txBody>
        </p:sp>
        <p:sp>
          <p:nvSpPr>
            <p:cNvPr id="4" name="Line 5">
              <a:extLst>
                <a:ext uri="{FF2B5EF4-FFF2-40B4-BE49-F238E27FC236}">
                  <a16:creationId xmlns:a16="http://schemas.microsoft.com/office/drawing/2014/main" id="{6B35F0DC-FC3B-4322-BBE9-B9733D75D697}"/>
                </a:ext>
              </a:extLst>
            </p:cNvPr>
            <p:cNvSpPr>
              <a:spLocks noChangeShapeType="1"/>
            </p:cNvSpPr>
            <p:nvPr/>
          </p:nvSpPr>
          <p:spPr bwMode="auto">
            <a:xfrm>
              <a:off x="1460" y="2708"/>
              <a:ext cx="972" cy="972"/>
            </a:xfrm>
            <a:prstGeom prst="line">
              <a:avLst/>
            </a:prstGeom>
            <a:noFill/>
            <a:ln w="38100">
              <a:solidFill>
                <a:schemeClr val="tx1"/>
              </a:solidFill>
              <a:round/>
              <a:headEnd/>
              <a:tailEnd/>
            </a:ln>
          </p:spPr>
          <p:txBody>
            <a:bodyPr wrap="none" anchor="ctr"/>
            <a:lstStyle/>
            <a:p>
              <a:endParaRPr lang="pt-BR"/>
            </a:p>
          </p:txBody>
        </p:sp>
        <p:sp>
          <p:nvSpPr>
            <p:cNvPr id="5" name="Line 6">
              <a:extLst>
                <a:ext uri="{FF2B5EF4-FFF2-40B4-BE49-F238E27FC236}">
                  <a16:creationId xmlns:a16="http://schemas.microsoft.com/office/drawing/2014/main" id="{89094839-7D73-4A1F-8345-D5645A319226}"/>
                </a:ext>
              </a:extLst>
            </p:cNvPr>
            <p:cNvSpPr>
              <a:spLocks noChangeShapeType="1"/>
            </p:cNvSpPr>
            <p:nvPr/>
          </p:nvSpPr>
          <p:spPr bwMode="auto">
            <a:xfrm>
              <a:off x="1460" y="2084"/>
              <a:ext cx="1596" cy="1596"/>
            </a:xfrm>
            <a:prstGeom prst="line">
              <a:avLst/>
            </a:prstGeom>
            <a:noFill/>
            <a:ln w="38100">
              <a:solidFill>
                <a:schemeClr val="tx1"/>
              </a:solidFill>
              <a:round/>
              <a:headEnd/>
              <a:tailEnd/>
            </a:ln>
          </p:spPr>
          <p:txBody>
            <a:bodyPr wrap="none" anchor="ctr"/>
            <a:lstStyle/>
            <a:p>
              <a:endParaRPr lang="pt-BR"/>
            </a:p>
          </p:txBody>
        </p:sp>
        <p:sp>
          <p:nvSpPr>
            <p:cNvPr id="6" name="Line 7">
              <a:extLst>
                <a:ext uri="{FF2B5EF4-FFF2-40B4-BE49-F238E27FC236}">
                  <a16:creationId xmlns:a16="http://schemas.microsoft.com/office/drawing/2014/main" id="{1F95FC94-73D6-4A95-8FBD-F6EC47E895F1}"/>
                </a:ext>
              </a:extLst>
            </p:cNvPr>
            <p:cNvSpPr>
              <a:spLocks noChangeShapeType="1"/>
            </p:cNvSpPr>
            <p:nvPr/>
          </p:nvSpPr>
          <p:spPr bwMode="auto">
            <a:xfrm>
              <a:off x="1460" y="1460"/>
              <a:ext cx="2220" cy="2220"/>
            </a:xfrm>
            <a:prstGeom prst="line">
              <a:avLst/>
            </a:prstGeom>
            <a:noFill/>
            <a:ln w="38100">
              <a:solidFill>
                <a:schemeClr val="tx1"/>
              </a:solidFill>
              <a:round/>
              <a:headEnd/>
              <a:tailEnd/>
            </a:ln>
          </p:spPr>
          <p:txBody>
            <a:bodyPr wrap="none" anchor="ctr"/>
            <a:lstStyle/>
            <a:p>
              <a:endParaRPr lang="pt-BR"/>
            </a:p>
          </p:txBody>
        </p:sp>
      </p:grpSp>
      <p:sp>
        <p:nvSpPr>
          <p:cNvPr id="7" name="Line 9">
            <a:extLst>
              <a:ext uri="{FF2B5EF4-FFF2-40B4-BE49-F238E27FC236}">
                <a16:creationId xmlns:a16="http://schemas.microsoft.com/office/drawing/2014/main" id="{9EFE9C2D-B0BE-48C2-96F4-E9F3639DE4A2}"/>
              </a:ext>
            </a:extLst>
          </p:cNvPr>
          <p:cNvSpPr>
            <a:spLocks noChangeShapeType="1"/>
          </p:cNvSpPr>
          <p:nvPr/>
        </p:nvSpPr>
        <p:spPr bwMode="auto">
          <a:xfrm>
            <a:off x="1227356" y="380732"/>
            <a:ext cx="0" cy="4184650"/>
          </a:xfrm>
          <a:prstGeom prst="line">
            <a:avLst/>
          </a:prstGeom>
          <a:noFill/>
          <a:ln w="57150">
            <a:solidFill>
              <a:schemeClr val="tx1"/>
            </a:solidFill>
            <a:round/>
            <a:headEnd type="triangle" w="med" len="med"/>
            <a:tailEnd type="none" w="med" len="med"/>
          </a:ln>
        </p:spPr>
        <p:txBody>
          <a:bodyPr wrap="none" anchor="ctr"/>
          <a:lstStyle/>
          <a:p>
            <a:endParaRPr lang="pt-BR"/>
          </a:p>
        </p:txBody>
      </p:sp>
      <p:sp>
        <p:nvSpPr>
          <p:cNvPr id="8" name="Line 10">
            <a:extLst>
              <a:ext uri="{FF2B5EF4-FFF2-40B4-BE49-F238E27FC236}">
                <a16:creationId xmlns:a16="http://schemas.microsoft.com/office/drawing/2014/main" id="{993F8AB5-A9FE-4668-BFCE-28C36E5DC4FC}"/>
              </a:ext>
            </a:extLst>
          </p:cNvPr>
          <p:cNvSpPr>
            <a:spLocks noChangeShapeType="1"/>
          </p:cNvSpPr>
          <p:nvPr/>
        </p:nvSpPr>
        <p:spPr bwMode="auto">
          <a:xfrm>
            <a:off x="1222594" y="4544022"/>
            <a:ext cx="4195762" cy="0"/>
          </a:xfrm>
          <a:prstGeom prst="line">
            <a:avLst/>
          </a:prstGeom>
          <a:noFill/>
          <a:ln w="57150">
            <a:solidFill>
              <a:schemeClr val="tx1"/>
            </a:solidFill>
            <a:round/>
            <a:headEnd type="none" w="med" len="med"/>
            <a:tailEnd type="triangle" w="med" len="med"/>
          </a:ln>
        </p:spPr>
        <p:txBody>
          <a:bodyPr wrap="none" anchor="ctr"/>
          <a:lstStyle/>
          <a:p>
            <a:endParaRPr lang="pt-BR"/>
          </a:p>
        </p:txBody>
      </p:sp>
      <p:sp>
        <p:nvSpPr>
          <p:cNvPr id="22" name="CaixaDeTexto 21">
            <a:extLst>
              <a:ext uri="{FF2B5EF4-FFF2-40B4-BE49-F238E27FC236}">
                <a16:creationId xmlns:a16="http://schemas.microsoft.com/office/drawing/2014/main" id="{140E24AB-5A62-4C56-BF32-23A6C733CCCB}"/>
              </a:ext>
            </a:extLst>
          </p:cNvPr>
          <p:cNvSpPr txBox="1"/>
          <p:nvPr/>
        </p:nvSpPr>
        <p:spPr>
          <a:xfrm>
            <a:off x="1603595" y="4132711"/>
            <a:ext cx="604106" cy="461665"/>
          </a:xfrm>
          <a:prstGeom prst="rect">
            <a:avLst/>
          </a:prstGeom>
          <a:noFill/>
        </p:spPr>
        <p:txBody>
          <a:bodyPr wrap="square" rtlCol="0">
            <a:spAutoFit/>
          </a:bodyPr>
          <a:lstStyle/>
          <a:p>
            <a:r>
              <a:rPr lang="pt-BR" dirty="0">
                <a:latin typeface="Arial" panose="020B0604020202020204" pitchFamily="34" charset="0"/>
                <a:cs typeface="Arial" panose="020B0604020202020204" pitchFamily="34" charset="0"/>
              </a:rPr>
              <a:t>U</a:t>
            </a:r>
            <a:r>
              <a:rPr lang="pt-BR" sz="1600" dirty="0">
                <a:latin typeface="Arial" panose="020B0604020202020204" pitchFamily="34" charset="0"/>
                <a:cs typeface="Arial" panose="020B0604020202020204" pitchFamily="34" charset="0"/>
              </a:rPr>
              <a:t>0</a:t>
            </a:r>
          </a:p>
        </p:txBody>
      </p:sp>
      <p:sp>
        <p:nvSpPr>
          <p:cNvPr id="23" name="CaixaDeTexto 22">
            <a:extLst>
              <a:ext uri="{FF2B5EF4-FFF2-40B4-BE49-F238E27FC236}">
                <a16:creationId xmlns:a16="http://schemas.microsoft.com/office/drawing/2014/main" id="{3CF161EF-DD9E-4CE7-B368-F7BA5A990FD5}"/>
              </a:ext>
            </a:extLst>
          </p:cNvPr>
          <p:cNvSpPr txBox="1"/>
          <p:nvPr/>
        </p:nvSpPr>
        <p:spPr>
          <a:xfrm>
            <a:off x="2518004" y="3938748"/>
            <a:ext cx="604106" cy="461665"/>
          </a:xfrm>
          <a:prstGeom prst="rect">
            <a:avLst/>
          </a:prstGeom>
          <a:noFill/>
        </p:spPr>
        <p:txBody>
          <a:bodyPr wrap="square" rtlCol="0">
            <a:spAutoFit/>
          </a:bodyPr>
          <a:lstStyle/>
          <a:p>
            <a:r>
              <a:rPr lang="pt-BR" dirty="0">
                <a:latin typeface="Arial" panose="020B0604020202020204" pitchFamily="34" charset="0"/>
                <a:cs typeface="Arial" panose="020B0604020202020204" pitchFamily="34" charset="0"/>
              </a:rPr>
              <a:t>U</a:t>
            </a:r>
            <a:r>
              <a:rPr lang="pt-BR" sz="1600" dirty="0">
                <a:latin typeface="Arial" panose="020B0604020202020204" pitchFamily="34" charset="0"/>
                <a:cs typeface="Arial" panose="020B0604020202020204" pitchFamily="34" charset="0"/>
              </a:rPr>
              <a:t>1</a:t>
            </a:r>
          </a:p>
        </p:txBody>
      </p:sp>
      <p:sp>
        <p:nvSpPr>
          <p:cNvPr id="24" name="CaixaDeTexto 23">
            <a:extLst>
              <a:ext uri="{FF2B5EF4-FFF2-40B4-BE49-F238E27FC236}">
                <a16:creationId xmlns:a16="http://schemas.microsoft.com/office/drawing/2014/main" id="{343FDAFF-93EF-42C1-BA60-6B3441ED97DD}"/>
              </a:ext>
            </a:extLst>
          </p:cNvPr>
          <p:cNvSpPr txBox="1"/>
          <p:nvPr/>
        </p:nvSpPr>
        <p:spPr>
          <a:xfrm>
            <a:off x="3307718" y="3758636"/>
            <a:ext cx="604106" cy="461665"/>
          </a:xfrm>
          <a:prstGeom prst="rect">
            <a:avLst/>
          </a:prstGeom>
          <a:noFill/>
        </p:spPr>
        <p:txBody>
          <a:bodyPr wrap="square" rtlCol="0">
            <a:spAutoFit/>
          </a:bodyPr>
          <a:lstStyle/>
          <a:p>
            <a:r>
              <a:rPr lang="pt-BR" dirty="0">
                <a:latin typeface="Arial" panose="020B0604020202020204" pitchFamily="34" charset="0"/>
                <a:cs typeface="Arial" panose="020B0604020202020204" pitchFamily="34" charset="0"/>
              </a:rPr>
              <a:t>U</a:t>
            </a:r>
            <a:r>
              <a:rPr lang="pt-BR" sz="1600" dirty="0">
                <a:latin typeface="Arial" panose="020B0604020202020204" pitchFamily="34" charset="0"/>
                <a:cs typeface="Arial" panose="020B0604020202020204" pitchFamily="34" charset="0"/>
              </a:rPr>
              <a:t>2</a:t>
            </a:r>
          </a:p>
        </p:txBody>
      </p:sp>
      <p:sp>
        <p:nvSpPr>
          <p:cNvPr id="25" name="CaixaDeTexto 24">
            <a:extLst>
              <a:ext uri="{FF2B5EF4-FFF2-40B4-BE49-F238E27FC236}">
                <a16:creationId xmlns:a16="http://schemas.microsoft.com/office/drawing/2014/main" id="{BB4B58F1-DEFB-40D4-BA4B-58A9B8385415}"/>
              </a:ext>
            </a:extLst>
          </p:cNvPr>
          <p:cNvSpPr txBox="1"/>
          <p:nvPr/>
        </p:nvSpPr>
        <p:spPr>
          <a:xfrm>
            <a:off x="4055867" y="3536963"/>
            <a:ext cx="604106" cy="461665"/>
          </a:xfrm>
          <a:prstGeom prst="rect">
            <a:avLst/>
          </a:prstGeom>
          <a:noFill/>
        </p:spPr>
        <p:txBody>
          <a:bodyPr wrap="square" rtlCol="0">
            <a:spAutoFit/>
          </a:bodyPr>
          <a:lstStyle/>
          <a:p>
            <a:r>
              <a:rPr lang="pt-BR" dirty="0">
                <a:latin typeface="Arial" panose="020B0604020202020204" pitchFamily="34" charset="0"/>
                <a:cs typeface="Arial" panose="020B0604020202020204" pitchFamily="34" charset="0"/>
              </a:rPr>
              <a:t>U</a:t>
            </a:r>
            <a:r>
              <a:rPr lang="pt-BR" sz="1600" dirty="0">
                <a:latin typeface="Arial" panose="020B0604020202020204" pitchFamily="34" charset="0"/>
                <a:cs typeface="Arial" panose="020B0604020202020204" pitchFamily="34" charset="0"/>
              </a:rPr>
              <a:t>3</a:t>
            </a:r>
          </a:p>
        </p:txBody>
      </p:sp>
      <p:graphicFrame>
        <p:nvGraphicFramePr>
          <p:cNvPr id="26" name="Object 4">
            <a:extLst>
              <a:ext uri="{FF2B5EF4-FFF2-40B4-BE49-F238E27FC236}">
                <a16:creationId xmlns:a16="http://schemas.microsoft.com/office/drawing/2014/main" id="{BF055EF7-B980-48CA-8CDB-FD65AB1F5110}"/>
              </a:ext>
            </a:extLst>
          </p:cNvPr>
          <p:cNvGraphicFramePr>
            <a:graphicFrameLocks noChangeAspect="1"/>
          </p:cNvGraphicFramePr>
          <p:nvPr>
            <p:extLst>
              <p:ext uri="{D42A27DB-BD31-4B8C-83A1-F6EECF244321}">
                <p14:modId xmlns:p14="http://schemas.microsoft.com/office/powerpoint/2010/main" val="2199346934"/>
              </p:ext>
            </p:extLst>
          </p:nvPr>
        </p:nvGraphicFramePr>
        <p:xfrm>
          <a:off x="1849662" y="476264"/>
          <a:ext cx="2479672" cy="559311"/>
        </p:xfrm>
        <a:graphic>
          <a:graphicData uri="http://schemas.openxmlformats.org/presentationml/2006/ole">
            <mc:AlternateContent xmlns:mc="http://schemas.openxmlformats.org/markup-compatibility/2006">
              <mc:Choice xmlns:v="urn:schemas-microsoft-com:vml" Requires="v">
                <p:oleObj name="Equation" r:id="rId2" imgW="1079280" imgH="253800" progId="Equation.DSMT4">
                  <p:embed/>
                </p:oleObj>
              </mc:Choice>
              <mc:Fallback>
                <p:oleObj name="Equation" r:id="rId2" imgW="1079280" imgH="253800" progId="Equation.DSMT4">
                  <p:embed/>
                  <p:pic>
                    <p:nvPicPr>
                      <p:cNvPr id="41" name="Object 4">
                        <a:extLst>
                          <a:ext uri="{FF2B5EF4-FFF2-40B4-BE49-F238E27FC236}">
                            <a16:creationId xmlns:a16="http://schemas.microsoft.com/office/drawing/2014/main" id="{C35270F7-DBD4-4421-BADF-A3DEBA93DBAA}"/>
                          </a:ext>
                        </a:extLst>
                      </p:cNvPr>
                      <p:cNvPicPr>
                        <a:picLocks noChangeAspect="1" noChangeArrowheads="1"/>
                      </p:cNvPicPr>
                      <p:nvPr/>
                    </p:nvPicPr>
                    <p:blipFill>
                      <a:blip r:embed="rId3"/>
                      <a:srcRect/>
                      <a:stretch>
                        <a:fillRect/>
                      </a:stretch>
                    </p:blipFill>
                    <p:spPr bwMode="auto">
                      <a:xfrm>
                        <a:off x="1849662" y="476264"/>
                        <a:ext cx="2479672" cy="559311"/>
                      </a:xfrm>
                      <a:prstGeom prst="rect">
                        <a:avLst/>
                      </a:prstGeom>
                      <a:solidFill>
                        <a:schemeClr val="bg1">
                          <a:lumMod val="95000"/>
                        </a:schemeClr>
                      </a:solidFill>
                      <a:ln w="12700">
                        <a:solidFill>
                          <a:schemeClr val="tx1"/>
                        </a:solidFill>
                      </a:ln>
                      <a:effectLst/>
                    </p:spPr>
                  </p:pic>
                </p:oleObj>
              </mc:Fallback>
            </mc:AlternateContent>
          </a:graphicData>
        </a:graphic>
      </p:graphicFrame>
      <p:sp>
        <p:nvSpPr>
          <p:cNvPr id="27" name="CaixaDeTexto 26">
            <a:extLst>
              <a:ext uri="{FF2B5EF4-FFF2-40B4-BE49-F238E27FC236}">
                <a16:creationId xmlns:a16="http://schemas.microsoft.com/office/drawing/2014/main" id="{9FD21B0C-3FA5-48E5-BC12-E925BBC6B6EB}"/>
              </a:ext>
            </a:extLst>
          </p:cNvPr>
          <p:cNvSpPr txBox="1"/>
          <p:nvPr/>
        </p:nvSpPr>
        <p:spPr>
          <a:xfrm>
            <a:off x="778247" y="236716"/>
            <a:ext cx="216024" cy="400110"/>
          </a:xfrm>
          <a:prstGeom prst="rect">
            <a:avLst/>
          </a:prstGeom>
          <a:noFill/>
        </p:spPr>
        <p:txBody>
          <a:bodyPr wrap="square" rtlCol="0">
            <a:spAutoFit/>
          </a:bodyPr>
          <a:lstStyle/>
          <a:p>
            <a:r>
              <a:rPr lang="pt-BR" sz="2000" b="1" dirty="0"/>
              <a:t>B</a:t>
            </a:r>
          </a:p>
        </p:txBody>
      </p:sp>
      <p:sp>
        <p:nvSpPr>
          <p:cNvPr id="28" name="CaixaDeTexto 27">
            <a:extLst>
              <a:ext uri="{FF2B5EF4-FFF2-40B4-BE49-F238E27FC236}">
                <a16:creationId xmlns:a16="http://schemas.microsoft.com/office/drawing/2014/main" id="{8F9AB8F5-F8E6-4F48-B222-121DF1DF9F0B}"/>
              </a:ext>
            </a:extLst>
          </p:cNvPr>
          <p:cNvSpPr txBox="1"/>
          <p:nvPr/>
        </p:nvSpPr>
        <p:spPr>
          <a:xfrm>
            <a:off x="5170735" y="4619912"/>
            <a:ext cx="216024" cy="400110"/>
          </a:xfrm>
          <a:prstGeom prst="rect">
            <a:avLst/>
          </a:prstGeom>
          <a:noFill/>
        </p:spPr>
        <p:txBody>
          <a:bodyPr wrap="square" rtlCol="0">
            <a:spAutoFit/>
          </a:bodyPr>
          <a:lstStyle/>
          <a:p>
            <a:r>
              <a:rPr lang="pt-BR" sz="2000" b="1" dirty="0"/>
              <a:t>A</a:t>
            </a:r>
          </a:p>
        </p:txBody>
      </p:sp>
      <p:graphicFrame>
        <p:nvGraphicFramePr>
          <p:cNvPr id="29" name="Object 4">
            <a:extLst>
              <a:ext uri="{FF2B5EF4-FFF2-40B4-BE49-F238E27FC236}">
                <a16:creationId xmlns:a16="http://schemas.microsoft.com/office/drawing/2014/main" id="{44F106CB-D544-4C35-937D-45E6D3A5F9BD}"/>
              </a:ext>
            </a:extLst>
          </p:cNvPr>
          <p:cNvGraphicFramePr>
            <a:graphicFrameLocks noChangeAspect="1"/>
          </p:cNvGraphicFramePr>
          <p:nvPr>
            <p:extLst>
              <p:ext uri="{D42A27DB-BD31-4B8C-83A1-F6EECF244321}">
                <p14:modId xmlns:p14="http://schemas.microsoft.com/office/powerpoint/2010/main" val="3587752686"/>
              </p:ext>
            </p:extLst>
          </p:nvPr>
        </p:nvGraphicFramePr>
        <p:xfrm>
          <a:off x="3442543" y="1342912"/>
          <a:ext cx="4441825" cy="1393825"/>
        </p:xfrm>
        <a:graphic>
          <a:graphicData uri="http://schemas.openxmlformats.org/presentationml/2006/ole">
            <mc:AlternateContent xmlns:mc="http://schemas.openxmlformats.org/markup-compatibility/2006">
              <mc:Choice xmlns:v="urn:schemas-microsoft-com:vml" Requires="v">
                <p:oleObj name="Equation" r:id="rId4" imgW="2323800" imgH="761760" progId="Equation.DSMT4">
                  <p:embed/>
                </p:oleObj>
              </mc:Choice>
              <mc:Fallback>
                <p:oleObj name="Equation" r:id="rId4" imgW="2323800" imgH="761760" progId="Equation.DSMT4">
                  <p:embed/>
                  <p:pic>
                    <p:nvPicPr>
                      <p:cNvPr id="26" name="Object 4">
                        <a:extLst>
                          <a:ext uri="{FF2B5EF4-FFF2-40B4-BE49-F238E27FC236}">
                            <a16:creationId xmlns:a16="http://schemas.microsoft.com/office/drawing/2014/main" id="{BF055EF7-B980-48CA-8CDB-FD65AB1F5110}"/>
                          </a:ext>
                        </a:extLst>
                      </p:cNvPr>
                      <p:cNvPicPr>
                        <a:picLocks noChangeAspect="1" noChangeArrowheads="1"/>
                      </p:cNvPicPr>
                      <p:nvPr/>
                    </p:nvPicPr>
                    <p:blipFill>
                      <a:blip r:embed="rId5"/>
                      <a:srcRect/>
                      <a:stretch>
                        <a:fillRect/>
                      </a:stretch>
                    </p:blipFill>
                    <p:spPr bwMode="auto">
                      <a:xfrm>
                        <a:off x="3442543" y="1342912"/>
                        <a:ext cx="4441825" cy="1393825"/>
                      </a:xfrm>
                      <a:prstGeom prst="rect">
                        <a:avLst/>
                      </a:prstGeom>
                      <a:solidFill>
                        <a:schemeClr val="bg1">
                          <a:lumMod val="95000"/>
                        </a:schemeClr>
                      </a:solidFill>
                      <a:ln w="19050">
                        <a:solidFill>
                          <a:schemeClr val="tx1"/>
                        </a:solidFill>
                      </a:ln>
                      <a:effectLst/>
                    </p:spPr>
                  </p:pic>
                </p:oleObj>
              </mc:Fallback>
            </mc:AlternateContent>
          </a:graphicData>
        </a:graphic>
      </p:graphicFrame>
    </p:spTree>
    <p:extLst>
      <p:ext uri="{BB962C8B-B14F-4D97-AF65-F5344CB8AC3E}">
        <p14:creationId xmlns:p14="http://schemas.microsoft.com/office/powerpoint/2010/main" val="247545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additive="base">
                                        <p:cTn id="12" dur="500" fill="hold"/>
                                        <p:tgtEl>
                                          <p:spTgt spid="26"/>
                                        </p:tgtEl>
                                        <p:attrNameLst>
                                          <p:attrName>ppt_x</p:attrName>
                                        </p:attrNameLst>
                                      </p:cBhvr>
                                      <p:tavLst>
                                        <p:tav tm="0">
                                          <p:val>
                                            <p:strVal val="#ppt_x"/>
                                          </p:val>
                                        </p:tav>
                                        <p:tav tm="100000">
                                          <p:val>
                                            <p:strVal val="#ppt_x"/>
                                          </p:val>
                                        </p:tav>
                                      </p:tavLst>
                                    </p:anim>
                                    <p:anim calcmode="lin" valueType="num">
                                      <p:cBhvr additive="base">
                                        <p:cTn id="1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9"/>
                                        </p:tgtEl>
                                        <p:attrNameLst>
                                          <p:attrName>style.visibility</p:attrName>
                                        </p:attrNameLst>
                                      </p:cBhvr>
                                      <p:to>
                                        <p:strVal val="visible"/>
                                      </p:to>
                                    </p:set>
                                    <p:anim calcmode="lin" valueType="num">
                                      <p:cBhvr additive="base">
                                        <p:cTn id="18" dur="500" fill="hold"/>
                                        <p:tgtEl>
                                          <p:spTgt spid="29"/>
                                        </p:tgtEl>
                                        <p:attrNameLst>
                                          <p:attrName>ppt_x</p:attrName>
                                        </p:attrNameLst>
                                      </p:cBhvr>
                                      <p:tavLst>
                                        <p:tav tm="0">
                                          <p:val>
                                            <p:strVal val="#ppt_x"/>
                                          </p:val>
                                        </p:tav>
                                        <p:tav tm="100000">
                                          <p:val>
                                            <p:strVal val="#ppt_x"/>
                                          </p:val>
                                        </p:tav>
                                      </p:tavLst>
                                    </p:anim>
                                    <p:anim calcmode="lin" valueType="num">
                                      <p:cBhvr additive="base">
                                        <p:cTn id="19"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A08ED823-593C-4D75-8B68-85E7F85159A8}"/>
              </a:ext>
            </a:extLst>
          </p:cNvPr>
          <p:cNvSpPr txBox="1"/>
          <p:nvPr/>
        </p:nvSpPr>
        <p:spPr>
          <a:xfrm>
            <a:off x="107504" y="195486"/>
            <a:ext cx="8784976" cy="846386"/>
          </a:xfrm>
          <a:prstGeom prst="rect">
            <a:avLst/>
          </a:prstGeom>
          <a:noFill/>
        </p:spPr>
        <p:txBody>
          <a:bodyPr wrap="square" rtlCol="0">
            <a:spAutoFit/>
          </a:bodyPr>
          <a:lstStyle/>
          <a:p>
            <a:pPr algn="ctr"/>
            <a:r>
              <a:rPr lang="pt-BR" sz="2400" b="1" dirty="0">
                <a:latin typeface="Arial" panose="020B0604020202020204" pitchFamily="34" charset="0"/>
                <a:cs typeface="Arial" panose="020B0604020202020204" pitchFamily="34" charset="0"/>
              </a:rPr>
              <a:t>Maximização da Utilidade</a:t>
            </a:r>
          </a:p>
          <a:p>
            <a:pPr algn="ctr"/>
            <a:endParaRPr lang="pt-BR" sz="500" b="1"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pt-BR" sz="2000" b="1" dirty="0">
                <a:latin typeface="Arial" panose="020B0604020202020204" pitchFamily="34" charset="0"/>
                <a:cs typeface="Arial" panose="020B0604020202020204" pitchFamily="34" charset="0"/>
              </a:rPr>
              <a:t>Mas como calcular as demandas </a:t>
            </a:r>
            <a:r>
              <a:rPr lang="pt-BR" sz="2000" b="1" dirty="0" err="1">
                <a:latin typeface="Arial" panose="020B0604020202020204" pitchFamily="34" charset="0"/>
                <a:cs typeface="Arial" panose="020B0604020202020204" pitchFamily="34" charset="0"/>
              </a:rPr>
              <a:t>marshalianas</a:t>
            </a:r>
            <a:r>
              <a:rPr lang="pt-BR" sz="2000" b="1" dirty="0">
                <a:latin typeface="Arial" panose="020B0604020202020204" pitchFamily="34" charset="0"/>
                <a:cs typeface="Arial" panose="020B0604020202020204" pitchFamily="34" charset="0"/>
              </a:rPr>
              <a:t> pelos bens x e y ?</a:t>
            </a:r>
          </a:p>
        </p:txBody>
      </p:sp>
      <p:sp>
        <p:nvSpPr>
          <p:cNvPr id="3" name="Espaço Reservado para Conteúdo 2">
            <a:extLst>
              <a:ext uri="{FF2B5EF4-FFF2-40B4-BE49-F238E27FC236}">
                <a16:creationId xmlns:a16="http://schemas.microsoft.com/office/drawing/2014/main" id="{6FDA7005-18A9-4887-BD76-6C71E4663FAE}"/>
              </a:ext>
            </a:extLst>
          </p:cNvPr>
          <p:cNvSpPr txBox="1">
            <a:spLocks/>
          </p:cNvSpPr>
          <p:nvPr/>
        </p:nvSpPr>
        <p:spPr>
          <a:xfrm>
            <a:off x="-36511" y="1144984"/>
            <a:ext cx="9073008" cy="3875038"/>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Como vimos, no caso de dois bens que sejam substitutos perfeitos, a função utilidade é dada por:</a:t>
            </a:r>
          </a:p>
          <a:p>
            <a:pPr algn="just">
              <a:buClrTx/>
              <a:buSzPct val="101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algn="just">
              <a:buClrTx/>
              <a:buSzPct val="101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Caso </a:t>
            </a:r>
            <a:r>
              <a:rPr lang="pt-BR" sz="2000" dirty="0">
                <a:latin typeface="Symbol" panose="05050102010706020507" pitchFamily="18" charset="2"/>
                <a:cs typeface="Arial" panose="020B0604020202020204" pitchFamily="34" charset="0"/>
              </a:rPr>
              <a:t>a</a:t>
            </a:r>
            <a:r>
              <a:rPr lang="pt-BR" sz="2000" dirty="0">
                <a:latin typeface="Arial" panose="020B0604020202020204" pitchFamily="34" charset="0"/>
                <a:cs typeface="Arial" panose="020B0604020202020204" pitchFamily="34" charset="0"/>
              </a:rPr>
              <a:t> e </a:t>
            </a:r>
            <a:r>
              <a:rPr lang="pt-BR" sz="2000" dirty="0">
                <a:latin typeface="Symbol" panose="05050102010706020507" pitchFamily="18" charset="2"/>
                <a:cs typeface="Arial" panose="020B0604020202020204" pitchFamily="34" charset="0"/>
              </a:rPr>
              <a:t>b</a:t>
            </a:r>
            <a:r>
              <a:rPr lang="pt-BR" sz="2000" dirty="0">
                <a:latin typeface="Arial" panose="020B0604020202020204" pitchFamily="34" charset="0"/>
                <a:cs typeface="Arial" panose="020B0604020202020204" pitchFamily="34" charset="0"/>
              </a:rPr>
              <a:t> sejam iguais a um:                           .</a:t>
            </a:r>
          </a:p>
          <a:p>
            <a:pPr marL="109728" indent="0" algn="just">
              <a:buClrTx/>
              <a:buSzPct val="101000"/>
              <a:buNone/>
            </a:pPr>
            <a:endParaRPr lang="pt-BR" sz="2000" dirty="0">
              <a:latin typeface="Arial" panose="020B0604020202020204" pitchFamily="34" charset="0"/>
              <a:cs typeface="Arial" panose="020B0604020202020204" pitchFamily="34" charset="0"/>
            </a:endParaRPr>
          </a:p>
          <a:p>
            <a:pPr lvl="1"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Note que, neste caso, como a </a:t>
            </a:r>
            <a:r>
              <a:rPr lang="pt-BR" sz="2000" dirty="0" err="1">
                <a:latin typeface="Arial" panose="020B0604020202020204" pitchFamily="34" charset="0"/>
                <a:cs typeface="Arial" panose="020B0604020202020204" pitchFamily="34" charset="0"/>
              </a:rPr>
              <a:t>TMgS</a:t>
            </a:r>
            <a:r>
              <a:rPr lang="pt-BR" sz="2000" dirty="0">
                <a:latin typeface="Arial" panose="020B0604020202020204" pitchFamily="34" charset="0"/>
                <a:cs typeface="Arial" panose="020B0604020202020204" pitchFamily="34" charset="0"/>
              </a:rPr>
              <a:t>(</a:t>
            </a:r>
            <a:r>
              <a:rPr lang="pt-BR" sz="2000" dirty="0" err="1">
                <a:latin typeface="Arial" panose="020B0604020202020204" pitchFamily="34" charset="0"/>
                <a:cs typeface="Arial" panose="020B0604020202020204" pitchFamily="34" charset="0"/>
              </a:rPr>
              <a:t>y,x</a:t>
            </a:r>
            <a:r>
              <a:rPr lang="pt-BR" sz="2000" dirty="0">
                <a:latin typeface="Arial" panose="020B0604020202020204" pitchFamily="34" charset="0"/>
                <a:cs typeface="Arial" panose="020B0604020202020204" pitchFamily="34" charset="0"/>
              </a:rPr>
              <a:t>) é igual a -1, tanto faz possuir 10 unidades de x, 10 de y ou cinco unidades de cada um. </a:t>
            </a:r>
          </a:p>
          <a:p>
            <a:pPr lvl="1"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Logo, o consumidor gastará toda a sua renda adquirindo o bem cujo preço é menor. Caso os preços sejam iguais, ele poderá adquirir qualquer combinação de x e y que respeite a sua restrição orçamentária.</a:t>
            </a:r>
          </a:p>
          <a:p>
            <a:pPr algn="just">
              <a:buSzPct val="101000"/>
              <a:buFont typeface="Wingdings" panose="05000000000000000000" pitchFamily="2" charset="2"/>
              <a:buChar char="§"/>
            </a:pPr>
            <a:endParaRPr lang="en-US" sz="2000" dirty="0">
              <a:latin typeface="Arial" panose="020B0604020202020204" pitchFamily="34" charset="0"/>
              <a:cs typeface="Arial" panose="020B0604020202020204" pitchFamily="34" charset="0"/>
            </a:endParaRPr>
          </a:p>
        </p:txBody>
      </p:sp>
      <p:graphicFrame>
        <p:nvGraphicFramePr>
          <p:cNvPr id="4" name="Objeto 3">
            <a:extLst>
              <a:ext uri="{FF2B5EF4-FFF2-40B4-BE49-F238E27FC236}">
                <a16:creationId xmlns:a16="http://schemas.microsoft.com/office/drawing/2014/main" id="{51A3EF68-77C5-451A-B256-E52C0BD4701F}"/>
              </a:ext>
            </a:extLst>
          </p:cNvPr>
          <p:cNvGraphicFramePr>
            <a:graphicFrameLocks noChangeAspect="1"/>
          </p:cNvGraphicFramePr>
          <p:nvPr>
            <p:extLst>
              <p:ext uri="{D42A27DB-BD31-4B8C-83A1-F6EECF244321}">
                <p14:modId xmlns:p14="http://schemas.microsoft.com/office/powerpoint/2010/main" val="1999296823"/>
              </p:ext>
            </p:extLst>
          </p:nvPr>
        </p:nvGraphicFramePr>
        <p:xfrm>
          <a:off x="539553" y="1925516"/>
          <a:ext cx="2088232" cy="502218"/>
        </p:xfrm>
        <a:graphic>
          <a:graphicData uri="http://schemas.openxmlformats.org/presentationml/2006/ole">
            <mc:AlternateContent xmlns:mc="http://schemas.openxmlformats.org/markup-compatibility/2006">
              <mc:Choice xmlns:v="urn:schemas-microsoft-com:vml" Requires="v">
                <p:oleObj name="Equation" r:id="rId2" imgW="1028520" imgH="253800" progId="Equation.DSMT4">
                  <p:embed/>
                </p:oleObj>
              </mc:Choice>
              <mc:Fallback>
                <p:oleObj name="Equation" r:id="rId2" imgW="1028520" imgH="253800" progId="Equation.DSMT4">
                  <p:embed/>
                  <p:pic>
                    <p:nvPicPr>
                      <p:cNvPr id="7" name="Objeto 6"/>
                      <p:cNvPicPr/>
                      <p:nvPr/>
                    </p:nvPicPr>
                    <p:blipFill>
                      <a:blip r:embed="rId3"/>
                      <a:stretch>
                        <a:fillRect/>
                      </a:stretch>
                    </p:blipFill>
                    <p:spPr>
                      <a:xfrm>
                        <a:off x="539553" y="1925516"/>
                        <a:ext cx="2088232" cy="502218"/>
                      </a:xfrm>
                      <a:prstGeom prst="rect">
                        <a:avLst/>
                      </a:prstGeom>
                      <a:solidFill>
                        <a:srgbClr val="F8F8F8"/>
                      </a:solidFill>
                      <a:ln>
                        <a:solidFill>
                          <a:schemeClr val="tx1"/>
                        </a:solidFill>
                      </a:ln>
                    </p:spPr>
                  </p:pic>
                </p:oleObj>
              </mc:Fallback>
            </mc:AlternateContent>
          </a:graphicData>
        </a:graphic>
      </p:graphicFrame>
      <p:graphicFrame>
        <p:nvGraphicFramePr>
          <p:cNvPr id="5" name="Objeto 4">
            <a:extLst>
              <a:ext uri="{FF2B5EF4-FFF2-40B4-BE49-F238E27FC236}">
                <a16:creationId xmlns:a16="http://schemas.microsoft.com/office/drawing/2014/main" id="{A260D6A1-1B01-402F-BF50-624C7C7B6A84}"/>
              </a:ext>
            </a:extLst>
          </p:cNvPr>
          <p:cNvGraphicFramePr>
            <a:graphicFrameLocks noChangeAspect="1"/>
          </p:cNvGraphicFramePr>
          <p:nvPr>
            <p:extLst>
              <p:ext uri="{D42A27DB-BD31-4B8C-83A1-F6EECF244321}">
                <p14:modId xmlns:p14="http://schemas.microsoft.com/office/powerpoint/2010/main" val="1480119044"/>
              </p:ext>
            </p:extLst>
          </p:nvPr>
        </p:nvGraphicFramePr>
        <p:xfrm>
          <a:off x="3995936" y="2499635"/>
          <a:ext cx="1656184" cy="509831"/>
        </p:xfrm>
        <a:graphic>
          <a:graphicData uri="http://schemas.openxmlformats.org/presentationml/2006/ole">
            <mc:AlternateContent xmlns:mc="http://schemas.openxmlformats.org/markup-compatibility/2006">
              <mc:Choice xmlns:v="urn:schemas-microsoft-com:vml" Requires="v">
                <p:oleObj name="Equation" r:id="rId4" imgW="812520" imgH="253800" progId="Equation.DSMT4">
                  <p:embed/>
                </p:oleObj>
              </mc:Choice>
              <mc:Fallback>
                <p:oleObj name="Equation" r:id="rId4" imgW="812520" imgH="253800" progId="Equation.DSMT4">
                  <p:embed/>
                  <p:pic>
                    <p:nvPicPr>
                      <p:cNvPr id="8" name="Objeto 7"/>
                      <p:cNvPicPr/>
                      <p:nvPr/>
                    </p:nvPicPr>
                    <p:blipFill>
                      <a:blip r:embed="rId5"/>
                      <a:stretch>
                        <a:fillRect/>
                      </a:stretch>
                    </p:blipFill>
                    <p:spPr>
                      <a:xfrm>
                        <a:off x="3995936" y="2499635"/>
                        <a:ext cx="1656184" cy="509831"/>
                      </a:xfrm>
                      <a:prstGeom prst="rect">
                        <a:avLst/>
                      </a:prstGeom>
                      <a:solidFill>
                        <a:srgbClr val="F8F8F8"/>
                      </a:solidFill>
                      <a:ln>
                        <a:solidFill>
                          <a:schemeClr val="tx1"/>
                        </a:solidFill>
                      </a:ln>
                    </p:spPr>
                  </p:pic>
                </p:oleObj>
              </mc:Fallback>
            </mc:AlternateContent>
          </a:graphicData>
        </a:graphic>
      </p:graphicFrame>
    </p:spTree>
    <p:extLst>
      <p:ext uri="{BB962C8B-B14F-4D97-AF65-F5344CB8AC3E}">
        <p14:creationId xmlns:p14="http://schemas.microsoft.com/office/powerpoint/2010/main" val="268597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2">
            <a:extLst>
              <a:ext uri="{FF2B5EF4-FFF2-40B4-BE49-F238E27FC236}">
                <a16:creationId xmlns:a16="http://schemas.microsoft.com/office/drawing/2014/main" id="{BB4FF136-AA4D-4656-A940-BF878C50106D}"/>
              </a:ext>
            </a:extLst>
          </p:cNvPr>
          <p:cNvSpPr txBox="1">
            <a:spLocks/>
          </p:cNvSpPr>
          <p:nvPr/>
        </p:nvSpPr>
        <p:spPr>
          <a:xfrm>
            <a:off x="35496" y="195486"/>
            <a:ext cx="8928992" cy="4883150"/>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Tx/>
              <a:buSzPct val="100000"/>
              <a:buFont typeface="Wingdings" panose="05000000000000000000" pitchFamily="2" charset="2"/>
              <a:buChar char="§"/>
            </a:pPr>
            <a:r>
              <a:rPr lang="pt-BR" sz="2000" dirty="0">
                <a:latin typeface="Arial" panose="020B0604020202020204" pitchFamily="34" charset="0"/>
                <a:cs typeface="Arial" panose="020B0604020202020204" pitchFamily="34" charset="0"/>
              </a:rPr>
              <a:t>Logo, neste caso, podemos resumir as funções de demanda da seguinte forma:</a:t>
            </a:r>
            <a:endParaRPr lang="en-US" sz="2000" dirty="0">
              <a:latin typeface="Arial" panose="020B0604020202020204" pitchFamily="34" charset="0"/>
              <a:cs typeface="Arial" panose="020B0604020202020204" pitchFamily="34" charset="0"/>
            </a:endParaRPr>
          </a:p>
        </p:txBody>
      </p:sp>
      <p:graphicFrame>
        <p:nvGraphicFramePr>
          <p:cNvPr id="5" name="Objeto 4">
            <a:extLst>
              <a:ext uri="{FF2B5EF4-FFF2-40B4-BE49-F238E27FC236}">
                <a16:creationId xmlns:a16="http://schemas.microsoft.com/office/drawing/2014/main" id="{EA120D82-2061-47AC-9651-CC8A71A5386B}"/>
              </a:ext>
            </a:extLst>
          </p:cNvPr>
          <p:cNvGraphicFramePr>
            <a:graphicFrameLocks noChangeAspect="1"/>
          </p:cNvGraphicFramePr>
          <p:nvPr>
            <p:extLst>
              <p:ext uri="{D42A27DB-BD31-4B8C-83A1-F6EECF244321}">
                <p14:modId xmlns:p14="http://schemas.microsoft.com/office/powerpoint/2010/main" val="976885555"/>
              </p:ext>
            </p:extLst>
          </p:nvPr>
        </p:nvGraphicFramePr>
        <p:xfrm>
          <a:off x="456106" y="987574"/>
          <a:ext cx="8231787" cy="2736304"/>
        </p:xfrm>
        <a:graphic>
          <a:graphicData uri="http://schemas.openxmlformats.org/presentationml/2006/ole">
            <mc:AlternateContent xmlns:mc="http://schemas.openxmlformats.org/markup-compatibility/2006">
              <mc:Choice xmlns:v="urn:schemas-microsoft-com:vml" Requires="v">
                <p:oleObj name="Equation" r:id="rId2" imgW="4406760" imgH="1447560" progId="Equation.DSMT4">
                  <p:embed/>
                </p:oleObj>
              </mc:Choice>
              <mc:Fallback>
                <p:oleObj name="Equation" r:id="rId2" imgW="4406760" imgH="1447560" progId="Equation.DSMT4">
                  <p:embed/>
                  <p:pic>
                    <p:nvPicPr>
                      <p:cNvPr id="7" name="Objeto 6"/>
                      <p:cNvPicPr/>
                      <p:nvPr/>
                    </p:nvPicPr>
                    <p:blipFill>
                      <a:blip r:embed="rId3"/>
                      <a:stretch>
                        <a:fillRect/>
                      </a:stretch>
                    </p:blipFill>
                    <p:spPr>
                      <a:xfrm>
                        <a:off x="456106" y="987574"/>
                        <a:ext cx="8231787" cy="2736304"/>
                      </a:xfrm>
                      <a:prstGeom prst="rect">
                        <a:avLst/>
                      </a:prstGeom>
                      <a:solidFill>
                        <a:schemeClr val="bg1">
                          <a:lumMod val="95000"/>
                        </a:schemeClr>
                      </a:solidFill>
                      <a:ln>
                        <a:solidFill>
                          <a:schemeClr val="tx1"/>
                        </a:solidFill>
                      </a:ln>
                    </p:spPr>
                  </p:pic>
                </p:oleObj>
              </mc:Fallback>
            </mc:AlternateContent>
          </a:graphicData>
        </a:graphic>
      </p:graphicFrame>
    </p:spTree>
    <p:extLst>
      <p:ext uri="{BB962C8B-B14F-4D97-AF65-F5344CB8AC3E}">
        <p14:creationId xmlns:p14="http://schemas.microsoft.com/office/powerpoint/2010/main" val="167112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to 1">
            <a:extLst>
              <a:ext uri="{FF2B5EF4-FFF2-40B4-BE49-F238E27FC236}">
                <a16:creationId xmlns:a16="http://schemas.microsoft.com/office/drawing/2014/main" id="{B1CB1BED-2033-4A5A-B4DB-D34A3D3DEAB2}"/>
              </a:ext>
            </a:extLst>
          </p:cNvPr>
          <p:cNvCxnSpPr/>
          <p:nvPr/>
        </p:nvCxnSpPr>
        <p:spPr bwMode="auto">
          <a:xfrm>
            <a:off x="801614" y="1839237"/>
            <a:ext cx="1310186" cy="1501256"/>
          </a:xfrm>
          <a:prstGeom prst="line">
            <a:avLst/>
          </a:prstGeom>
          <a:solidFill>
            <a:srgbClr val="FFCC99"/>
          </a:solidFill>
          <a:ln w="38100" cap="flat" cmpd="sng" algn="ctr">
            <a:solidFill>
              <a:schemeClr val="accent2">
                <a:lumMod val="75000"/>
              </a:schemeClr>
            </a:solidFill>
            <a:prstDash val="solid"/>
            <a:round/>
            <a:headEnd type="none" w="med" len="med"/>
            <a:tailEnd type="none" w="med" len="med"/>
          </a:ln>
          <a:effectLst/>
        </p:spPr>
      </p:cxnSp>
      <p:cxnSp>
        <p:nvCxnSpPr>
          <p:cNvPr id="3" name="Conector reto 2">
            <a:extLst>
              <a:ext uri="{FF2B5EF4-FFF2-40B4-BE49-F238E27FC236}">
                <a16:creationId xmlns:a16="http://schemas.microsoft.com/office/drawing/2014/main" id="{A1498B07-3CA6-49EF-A375-D1135C08FE54}"/>
              </a:ext>
            </a:extLst>
          </p:cNvPr>
          <p:cNvCxnSpPr/>
          <p:nvPr/>
        </p:nvCxnSpPr>
        <p:spPr bwMode="auto">
          <a:xfrm>
            <a:off x="817534" y="2523901"/>
            <a:ext cx="649504" cy="816592"/>
          </a:xfrm>
          <a:prstGeom prst="line">
            <a:avLst/>
          </a:prstGeom>
          <a:solidFill>
            <a:srgbClr val="FFCC99"/>
          </a:solidFill>
          <a:ln w="38100" cap="flat" cmpd="sng" algn="ctr">
            <a:solidFill>
              <a:schemeClr val="accent2">
                <a:lumMod val="75000"/>
              </a:schemeClr>
            </a:solidFill>
            <a:prstDash val="solid"/>
            <a:round/>
            <a:headEnd type="none" w="med" len="med"/>
            <a:tailEnd type="none" w="med" len="med"/>
          </a:ln>
          <a:effectLst/>
        </p:spPr>
      </p:cxnSp>
      <p:sp>
        <p:nvSpPr>
          <p:cNvPr id="5" name="Espaço Reservado para Conteúdo 2">
            <a:extLst>
              <a:ext uri="{FF2B5EF4-FFF2-40B4-BE49-F238E27FC236}">
                <a16:creationId xmlns:a16="http://schemas.microsoft.com/office/drawing/2014/main" id="{9D05BC81-6E90-4C69-A6CF-71E90E581EFC}"/>
              </a:ext>
            </a:extLst>
          </p:cNvPr>
          <p:cNvSpPr txBox="1">
            <a:spLocks/>
          </p:cNvSpPr>
          <p:nvPr/>
        </p:nvSpPr>
        <p:spPr>
          <a:xfrm>
            <a:off x="35496" y="51470"/>
            <a:ext cx="10079182" cy="4883150"/>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Tx/>
              <a:buSzPct val="100000"/>
              <a:buFont typeface="Wingdings" panose="05000000000000000000" pitchFamily="2" charset="2"/>
              <a:buChar char="§"/>
            </a:pPr>
            <a:r>
              <a:rPr lang="pt-BR" sz="2000" dirty="0">
                <a:latin typeface="Arial" panose="020B0604020202020204" pitchFamily="34" charset="0"/>
                <a:cs typeface="Arial" panose="020B0604020202020204" pitchFamily="34" charset="0"/>
              </a:rPr>
              <a:t>Suponha que:</a:t>
            </a:r>
            <a:endParaRPr lang="en-US" sz="2000" dirty="0">
              <a:latin typeface="Arial" panose="020B0604020202020204" pitchFamily="34" charset="0"/>
              <a:cs typeface="Arial" panose="020B0604020202020204" pitchFamily="34" charset="0"/>
            </a:endParaRPr>
          </a:p>
        </p:txBody>
      </p:sp>
      <p:graphicFrame>
        <p:nvGraphicFramePr>
          <p:cNvPr id="6" name="Objeto 5">
            <a:extLst>
              <a:ext uri="{FF2B5EF4-FFF2-40B4-BE49-F238E27FC236}">
                <a16:creationId xmlns:a16="http://schemas.microsoft.com/office/drawing/2014/main" id="{267B1C70-C060-48A3-BF52-09A6D3DFD90D}"/>
              </a:ext>
            </a:extLst>
          </p:cNvPr>
          <p:cNvGraphicFramePr>
            <a:graphicFrameLocks noChangeAspect="1"/>
          </p:cNvGraphicFramePr>
          <p:nvPr>
            <p:extLst>
              <p:ext uri="{D42A27DB-BD31-4B8C-83A1-F6EECF244321}">
                <p14:modId xmlns:p14="http://schemas.microsoft.com/office/powerpoint/2010/main" val="728497056"/>
              </p:ext>
            </p:extLst>
          </p:nvPr>
        </p:nvGraphicFramePr>
        <p:xfrm>
          <a:off x="2123728" y="51470"/>
          <a:ext cx="4326411" cy="513381"/>
        </p:xfrm>
        <a:graphic>
          <a:graphicData uri="http://schemas.openxmlformats.org/presentationml/2006/ole">
            <mc:AlternateContent xmlns:mc="http://schemas.openxmlformats.org/markup-compatibility/2006">
              <mc:Choice xmlns:v="urn:schemas-microsoft-com:vml" Requires="v">
                <p:oleObj name="Equation" r:id="rId2" imgW="2514600" imgH="266400" progId="Equation.DSMT4">
                  <p:embed/>
                </p:oleObj>
              </mc:Choice>
              <mc:Fallback>
                <p:oleObj name="Equation" r:id="rId2" imgW="2514600" imgH="266400" progId="Equation.DSMT4">
                  <p:embed/>
                  <p:pic>
                    <p:nvPicPr>
                      <p:cNvPr id="6" name="Objeto 5"/>
                      <p:cNvPicPr/>
                      <p:nvPr/>
                    </p:nvPicPr>
                    <p:blipFill>
                      <a:blip r:embed="rId3"/>
                      <a:stretch>
                        <a:fillRect/>
                      </a:stretch>
                    </p:blipFill>
                    <p:spPr>
                      <a:xfrm>
                        <a:off x="2123728" y="51470"/>
                        <a:ext cx="4326411" cy="513381"/>
                      </a:xfrm>
                      <a:prstGeom prst="rect">
                        <a:avLst/>
                      </a:prstGeom>
                    </p:spPr>
                  </p:pic>
                </p:oleObj>
              </mc:Fallback>
            </mc:AlternateContent>
          </a:graphicData>
        </a:graphic>
      </p:graphicFrame>
      <p:cxnSp>
        <p:nvCxnSpPr>
          <p:cNvPr id="7" name="Conector de seta reta 7">
            <a:extLst>
              <a:ext uri="{FF2B5EF4-FFF2-40B4-BE49-F238E27FC236}">
                <a16:creationId xmlns:a16="http://schemas.microsoft.com/office/drawing/2014/main" id="{FF4C5AB4-B8E7-47BC-8CFD-D16D7E282C66}"/>
              </a:ext>
            </a:extLst>
          </p:cNvPr>
          <p:cNvCxnSpPr/>
          <p:nvPr/>
        </p:nvCxnSpPr>
        <p:spPr bwMode="auto">
          <a:xfrm flipV="1">
            <a:off x="801614" y="529126"/>
            <a:ext cx="0" cy="2811368"/>
          </a:xfrm>
          <a:prstGeom prst="straightConnector1">
            <a:avLst/>
          </a:prstGeom>
          <a:solidFill>
            <a:srgbClr val="FFCC99"/>
          </a:solidFill>
          <a:ln w="57150" cap="flat" cmpd="sng" algn="ctr">
            <a:solidFill>
              <a:srgbClr val="000000"/>
            </a:solidFill>
            <a:prstDash val="solid"/>
            <a:round/>
            <a:headEnd type="none" w="med" len="med"/>
            <a:tailEnd type="triangle"/>
          </a:ln>
          <a:effectLst/>
        </p:spPr>
      </p:cxnSp>
      <p:cxnSp>
        <p:nvCxnSpPr>
          <p:cNvPr id="8" name="Conector de seta reta 9">
            <a:extLst>
              <a:ext uri="{FF2B5EF4-FFF2-40B4-BE49-F238E27FC236}">
                <a16:creationId xmlns:a16="http://schemas.microsoft.com/office/drawing/2014/main" id="{CE454196-782B-4528-9702-AE5DE3894C96}"/>
              </a:ext>
            </a:extLst>
          </p:cNvPr>
          <p:cNvCxnSpPr/>
          <p:nvPr/>
        </p:nvCxnSpPr>
        <p:spPr bwMode="auto">
          <a:xfrm>
            <a:off x="801615" y="3340494"/>
            <a:ext cx="3521123" cy="1"/>
          </a:xfrm>
          <a:prstGeom prst="straightConnector1">
            <a:avLst/>
          </a:prstGeom>
          <a:solidFill>
            <a:srgbClr val="FFCC99"/>
          </a:solidFill>
          <a:ln w="57150" cap="flat" cmpd="sng" algn="ctr">
            <a:solidFill>
              <a:schemeClr val="tx1"/>
            </a:solidFill>
            <a:prstDash val="solid"/>
            <a:round/>
            <a:headEnd type="none" w="med" len="med"/>
            <a:tailEnd type="triangle"/>
          </a:ln>
          <a:effectLst/>
        </p:spPr>
      </p:cxnSp>
      <p:sp>
        <p:nvSpPr>
          <p:cNvPr id="9" name="CaixaDeTexto 8">
            <a:extLst>
              <a:ext uri="{FF2B5EF4-FFF2-40B4-BE49-F238E27FC236}">
                <a16:creationId xmlns:a16="http://schemas.microsoft.com/office/drawing/2014/main" id="{8976DA6E-050E-480A-A2A1-4C70EF39DC63}"/>
              </a:ext>
            </a:extLst>
          </p:cNvPr>
          <p:cNvSpPr txBox="1"/>
          <p:nvPr/>
        </p:nvSpPr>
        <p:spPr>
          <a:xfrm>
            <a:off x="395536" y="411510"/>
            <a:ext cx="202844" cy="430887"/>
          </a:xfrm>
          <a:prstGeom prst="rect">
            <a:avLst/>
          </a:prstGeom>
          <a:noFill/>
        </p:spPr>
        <p:txBody>
          <a:bodyPr wrap="square" rtlCol="0">
            <a:spAutoFit/>
          </a:bodyPr>
          <a:lstStyle/>
          <a:p>
            <a:r>
              <a:rPr lang="pt-BR" sz="2200" dirty="0">
                <a:latin typeface="+mn-lt"/>
              </a:rPr>
              <a:t>y</a:t>
            </a:r>
            <a:endParaRPr lang="en-US" sz="2200" dirty="0">
              <a:latin typeface="+mn-lt"/>
            </a:endParaRPr>
          </a:p>
        </p:txBody>
      </p:sp>
      <p:sp>
        <p:nvSpPr>
          <p:cNvPr id="10" name="CaixaDeTexto 9">
            <a:extLst>
              <a:ext uri="{FF2B5EF4-FFF2-40B4-BE49-F238E27FC236}">
                <a16:creationId xmlns:a16="http://schemas.microsoft.com/office/drawing/2014/main" id="{55061B90-5222-4424-B8E6-7A53E7667F2B}"/>
              </a:ext>
            </a:extLst>
          </p:cNvPr>
          <p:cNvSpPr txBox="1"/>
          <p:nvPr/>
        </p:nvSpPr>
        <p:spPr>
          <a:xfrm>
            <a:off x="4225140" y="3233661"/>
            <a:ext cx="202844" cy="430887"/>
          </a:xfrm>
          <a:prstGeom prst="rect">
            <a:avLst/>
          </a:prstGeom>
          <a:noFill/>
        </p:spPr>
        <p:txBody>
          <a:bodyPr wrap="square" rtlCol="0">
            <a:spAutoFit/>
          </a:bodyPr>
          <a:lstStyle/>
          <a:p>
            <a:r>
              <a:rPr lang="pt-BR" sz="2200" dirty="0">
                <a:latin typeface="+mn-lt"/>
              </a:rPr>
              <a:t>x</a:t>
            </a:r>
            <a:endParaRPr lang="en-US" sz="2200" dirty="0">
              <a:latin typeface="+mn-lt"/>
            </a:endParaRPr>
          </a:p>
        </p:txBody>
      </p:sp>
      <p:graphicFrame>
        <p:nvGraphicFramePr>
          <p:cNvPr id="11" name="Objeto 10">
            <a:extLst>
              <a:ext uri="{FF2B5EF4-FFF2-40B4-BE49-F238E27FC236}">
                <a16:creationId xmlns:a16="http://schemas.microsoft.com/office/drawing/2014/main" id="{CC7FD0CA-39B3-43B5-B064-E7E1C9D85C68}"/>
              </a:ext>
            </a:extLst>
          </p:cNvPr>
          <p:cNvGraphicFramePr>
            <a:graphicFrameLocks noChangeAspect="1"/>
          </p:cNvGraphicFramePr>
          <p:nvPr>
            <p:extLst>
              <p:ext uri="{D42A27DB-BD31-4B8C-83A1-F6EECF244321}">
                <p14:modId xmlns:p14="http://schemas.microsoft.com/office/powerpoint/2010/main" val="3466393000"/>
              </p:ext>
            </p:extLst>
          </p:nvPr>
        </p:nvGraphicFramePr>
        <p:xfrm>
          <a:off x="3887696" y="972291"/>
          <a:ext cx="4467406" cy="879075"/>
        </p:xfrm>
        <a:graphic>
          <a:graphicData uri="http://schemas.openxmlformats.org/presentationml/2006/ole">
            <mc:AlternateContent xmlns:mc="http://schemas.openxmlformats.org/markup-compatibility/2006">
              <mc:Choice xmlns:v="urn:schemas-microsoft-com:vml" Requires="v">
                <p:oleObj name="Equation" r:id="rId4" imgW="2260440" imgH="444240" progId="Equation.DSMT4">
                  <p:embed/>
                </p:oleObj>
              </mc:Choice>
              <mc:Fallback>
                <p:oleObj name="Equation" r:id="rId4" imgW="2260440" imgH="444240" progId="Equation.DSMT4">
                  <p:embed/>
                  <p:pic>
                    <p:nvPicPr>
                      <p:cNvPr id="16" name="Objeto 15"/>
                      <p:cNvPicPr/>
                      <p:nvPr/>
                    </p:nvPicPr>
                    <p:blipFill>
                      <a:blip r:embed="rId5"/>
                      <a:stretch>
                        <a:fillRect/>
                      </a:stretch>
                    </p:blipFill>
                    <p:spPr>
                      <a:xfrm>
                        <a:off x="3887696" y="972291"/>
                        <a:ext cx="4467406" cy="879075"/>
                      </a:xfrm>
                      <a:prstGeom prst="rect">
                        <a:avLst/>
                      </a:prstGeom>
                      <a:solidFill>
                        <a:srgbClr val="F8F8F8"/>
                      </a:solidFill>
                      <a:ln>
                        <a:solidFill>
                          <a:schemeClr val="tx1"/>
                        </a:solidFill>
                      </a:ln>
                    </p:spPr>
                  </p:pic>
                </p:oleObj>
              </mc:Fallback>
            </mc:AlternateContent>
          </a:graphicData>
        </a:graphic>
      </p:graphicFrame>
      <p:cxnSp>
        <p:nvCxnSpPr>
          <p:cNvPr id="12" name="Conector reto 11">
            <a:extLst>
              <a:ext uri="{FF2B5EF4-FFF2-40B4-BE49-F238E27FC236}">
                <a16:creationId xmlns:a16="http://schemas.microsoft.com/office/drawing/2014/main" id="{24C6D8B5-DA9D-4110-B0D4-D0E51E07A5E5}"/>
              </a:ext>
            </a:extLst>
          </p:cNvPr>
          <p:cNvCxnSpPr/>
          <p:nvPr/>
        </p:nvCxnSpPr>
        <p:spPr bwMode="auto">
          <a:xfrm>
            <a:off x="801614" y="1839237"/>
            <a:ext cx="2429302" cy="1501256"/>
          </a:xfrm>
          <a:prstGeom prst="line">
            <a:avLst/>
          </a:prstGeom>
          <a:solidFill>
            <a:srgbClr val="FFCC99"/>
          </a:solidFill>
          <a:ln w="38100" cap="flat" cmpd="sng" algn="ctr">
            <a:solidFill>
              <a:srgbClr val="000000"/>
            </a:solidFill>
            <a:prstDash val="solid"/>
            <a:round/>
            <a:headEnd type="none" w="med" len="med"/>
            <a:tailEnd type="none" w="med" len="med"/>
          </a:ln>
          <a:effectLst/>
        </p:spPr>
      </p:cxnSp>
      <p:cxnSp>
        <p:nvCxnSpPr>
          <p:cNvPr id="13" name="Conector reto 12">
            <a:extLst>
              <a:ext uri="{FF2B5EF4-FFF2-40B4-BE49-F238E27FC236}">
                <a16:creationId xmlns:a16="http://schemas.microsoft.com/office/drawing/2014/main" id="{B79F1E06-6A51-4BCA-AC8E-F09F85B04292}"/>
              </a:ext>
            </a:extLst>
          </p:cNvPr>
          <p:cNvCxnSpPr/>
          <p:nvPr/>
        </p:nvCxnSpPr>
        <p:spPr bwMode="auto">
          <a:xfrm>
            <a:off x="817534" y="708733"/>
            <a:ext cx="2413382" cy="2631761"/>
          </a:xfrm>
          <a:prstGeom prst="line">
            <a:avLst/>
          </a:prstGeom>
          <a:solidFill>
            <a:srgbClr val="FFCC99"/>
          </a:solidFill>
          <a:ln w="38100" cap="flat" cmpd="sng" algn="ctr">
            <a:solidFill>
              <a:schemeClr val="accent2">
                <a:lumMod val="75000"/>
              </a:schemeClr>
            </a:solidFill>
            <a:prstDash val="solid"/>
            <a:round/>
            <a:headEnd type="none" w="med" len="med"/>
            <a:tailEnd type="none" w="med" len="med"/>
          </a:ln>
          <a:effectLst/>
        </p:spPr>
      </p:cxnSp>
      <p:sp>
        <p:nvSpPr>
          <p:cNvPr id="14" name="CaixaDeTexto 13">
            <a:extLst>
              <a:ext uri="{FF2B5EF4-FFF2-40B4-BE49-F238E27FC236}">
                <a16:creationId xmlns:a16="http://schemas.microsoft.com/office/drawing/2014/main" id="{1ECAA100-289E-42FF-944C-8EB1A5A81809}"/>
              </a:ext>
            </a:extLst>
          </p:cNvPr>
          <p:cNvSpPr txBox="1"/>
          <p:nvPr/>
        </p:nvSpPr>
        <p:spPr>
          <a:xfrm>
            <a:off x="1183739" y="2808228"/>
            <a:ext cx="518615" cy="400110"/>
          </a:xfrm>
          <a:prstGeom prst="rect">
            <a:avLst/>
          </a:prstGeom>
          <a:noFill/>
        </p:spPr>
        <p:txBody>
          <a:bodyPr wrap="square" rtlCol="0">
            <a:spAutoFit/>
          </a:bodyPr>
          <a:lstStyle/>
          <a:p>
            <a:r>
              <a:rPr lang="pt-BR" sz="2000" dirty="0">
                <a:solidFill>
                  <a:schemeClr val="accent6">
                    <a:lumMod val="75000"/>
                  </a:schemeClr>
                </a:solidFill>
                <a:latin typeface="+mn-lt"/>
              </a:rPr>
              <a:t>U</a:t>
            </a:r>
            <a:r>
              <a:rPr lang="pt-BR" sz="1200" dirty="0">
                <a:solidFill>
                  <a:schemeClr val="accent6">
                    <a:lumMod val="75000"/>
                  </a:schemeClr>
                </a:solidFill>
                <a:latin typeface="+mn-lt"/>
              </a:rPr>
              <a:t>0</a:t>
            </a:r>
            <a:endParaRPr lang="en-US" sz="1200" dirty="0">
              <a:solidFill>
                <a:schemeClr val="accent6">
                  <a:lumMod val="75000"/>
                </a:schemeClr>
              </a:solidFill>
              <a:latin typeface="+mn-lt"/>
            </a:endParaRPr>
          </a:p>
        </p:txBody>
      </p:sp>
      <p:sp>
        <p:nvSpPr>
          <p:cNvPr id="15" name="CaixaDeTexto 14">
            <a:extLst>
              <a:ext uri="{FF2B5EF4-FFF2-40B4-BE49-F238E27FC236}">
                <a16:creationId xmlns:a16="http://schemas.microsoft.com/office/drawing/2014/main" id="{C8963D94-C5F5-45F5-8A24-ACB7C793DA56}"/>
              </a:ext>
            </a:extLst>
          </p:cNvPr>
          <p:cNvSpPr txBox="1"/>
          <p:nvPr/>
        </p:nvSpPr>
        <p:spPr>
          <a:xfrm>
            <a:off x="1813815" y="2810501"/>
            <a:ext cx="518615" cy="400110"/>
          </a:xfrm>
          <a:prstGeom prst="rect">
            <a:avLst/>
          </a:prstGeom>
          <a:noFill/>
        </p:spPr>
        <p:txBody>
          <a:bodyPr wrap="square" rtlCol="0">
            <a:spAutoFit/>
          </a:bodyPr>
          <a:lstStyle/>
          <a:p>
            <a:r>
              <a:rPr lang="pt-BR" sz="2000" dirty="0">
                <a:solidFill>
                  <a:schemeClr val="accent6">
                    <a:lumMod val="75000"/>
                  </a:schemeClr>
                </a:solidFill>
                <a:latin typeface="+mn-lt"/>
              </a:rPr>
              <a:t>U</a:t>
            </a:r>
            <a:r>
              <a:rPr lang="pt-BR" sz="1200" dirty="0">
                <a:solidFill>
                  <a:schemeClr val="accent6">
                    <a:lumMod val="75000"/>
                  </a:schemeClr>
                </a:solidFill>
                <a:latin typeface="+mn-lt"/>
              </a:rPr>
              <a:t>1</a:t>
            </a:r>
            <a:endParaRPr lang="en-US" sz="1200" dirty="0">
              <a:solidFill>
                <a:schemeClr val="accent6">
                  <a:lumMod val="75000"/>
                </a:schemeClr>
              </a:solidFill>
              <a:latin typeface="+mn-lt"/>
            </a:endParaRPr>
          </a:p>
        </p:txBody>
      </p:sp>
      <p:sp>
        <p:nvSpPr>
          <p:cNvPr id="16" name="CaixaDeTexto 15">
            <a:extLst>
              <a:ext uri="{FF2B5EF4-FFF2-40B4-BE49-F238E27FC236}">
                <a16:creationId xmlns:a16="http://schemas.microsoft.com/office/drawing/2014/main" id="{709CFC5E-1ADF-4A9E-BDF2-EC685F98363D}"/>
              </a:ext>
            </a:extLst>
          </p:cNvPr>
          <p:cNvSpPr txBox="1"/>
          <p:nvPr/>
        </p:nvSpPr>
        <p:spPr>
          <a:xfrm>
            <a:off x="2853319" y="2730885"/>
            <a:ext cx="518615" cy="400110"/>
          </a:xfrm>
          <a:prstGeom prst="rect">
            <a:avLst/>
          </a:prstGeom>
          <a:noFill/>
        </p:spPr>
        <p:txBody>
          <a:bodyPr wrap="square" rtlCol="0">
            <a:spAutoFit/>
          </a:bodyPr>
          <a:lstStyle/>
          <a:p>
            <a:r>
              <a:rPr lang="pt-BR" sz="2000" dirty="0">
                <a:solidFill>
                  <a:schemeClr val="accent6">
                    <a:lumMod val="75000"/>
                  </a:schemeClr>
                </a:solidFill>
                <a:latin typeface="+mn-lt"/>
              </a:rPr>
              <a:t>U</a:t>
            </a:r>
            <a:r>
              <a:rPr lang="pt-BR" sz="1200" dirty="0">
                <a:solidFill>
                  <a:schemeClr val="accent6">
                    <a:lumMod val="75000"/>
                  </a:schemeClr>
                </a:solidFill>
                <a:latin typeface="+mn-lt"/>
              </a:rPr>
              <a:t>2</a:t>
            </a:r>
            <a:endParaRPr lang="en-US" sz="1200" dirty="0">
              <a:solidFill>
                <a:schemeClr val="accent6">
                  <a:lumMod val="75000"/>
                </a:schemeClr>
              </a:solidFill>
              <a:latin typeface="+mn-lt"/>
            </a:endParaRPr>
          </a:p>
        </p:txBody>
      </p:sp>
      <p:graphicFrame>
        <p:nvGraphicFramePr>
          <p:cNvPr id="17" name="Objeto 16">
            <a:extLst>
              <a:ext uri="{FF2B5EF4-FFF2-40B4-BE49-F238E27FC236}">
                <a16:creationId xmlns:a16="http://schemas.microsoft.com/office/drawing/2014/main" id="{7D6FB902-AA5D-41EE-ACB4-657D658900EA}"/>
              </a:ext>
            </a:extLst>
          </p:cNvPr>
          <p:cNvGraphicFramePr>
            <a:graphicFrameLocks noChangeAspect="1"/>
          </p:cNvGraphicFramePr>
          <p:nvPr>
            <p:extLst>
              <p:ext uri="{D42A27DB-BD31-4B8C-83A1-F6EECF244321}">
                <p14:modId xmlns:p14="http://schemas.microsoft.com/office/powerpoint/2010/main" val="62820434"/>
              </p:ext>
            </p:extLst>
          </p:nvPr>
        </p:nvGraphicFramePr>
        <p:xfrm>
          <a:off x="3887697" y="2113468"/>
          <a:ext cx="1973982" cy="548864"/>
        </p:xfrm>
        <a:graphic>
          <a:graphicData uri="http://schemas.openxmlformats.org/presentationml/2006/ole">
            <mc:AlternateContent xmlns:mc="http://schemas.openxmlformats.org/markup-compatibility/2006">
              <mc:Choice xmlns:v="urn:schemas-microsoft-com:vml" Requires="v">
                <p:oleObj name="Equation" r:id="rId6" imgW="914400" imgH="253800" progId="Equation.DSMT4">
                  <p:embed/>
                </p:oleObj>
              </mc:Choice>
              <mc:Fallback>
                <p:oleObj name="Equation" r:id="rId6" imgW="914400" imgH="253800" progId="Equation.DSMT4">
                  <p:embed/>
                  <p:pic>
                    <p:nvPicPr>
                      <p:cNvPr id="21" name="Objeto 20"/>
                      <p:cNvPicPr/>
                      <p:nvPr/>
                    </p:nvPicPr>
                    <p:blipFill>
                      <a:blip r:embed="rId7"/>
                      <a:stretch>
                        <a:fillRect/>
                      </a:stretch>
                    </p:blipFill>
                    <p:spPr>
                      <a:xfrm>
                        <a:off x="3887697" y="2113468"/>
                        <a:ext cx="1973982" cy="548864"/>
                      </a:xfrm>
                      <a:prstGeom prst="rect">
                        <a:avLst/>
                      </a:prstGeom>
                      <a:solidFill>
                        <a:srgbClr val="F8F8F8"/>
                      </a:solidFill>
                      <a:ln>
                        <a:solidFill>
                          <a:schemeClr val="tx1"/>
                        </a:solidFill>
                      </a:ln>
                    </p:spPr>
                  </p:pic>
                </p:oleObj>
              </mc:Fallback>
            </mc:AlternateContent>
          </a:graphicData>
        </a:graphic>
      </p:graphicFrame>
      <p:sp>
        <p:nvSpPr>
          <p:cNvPr id="18" name="Elipse 17">
            <a:extLst>
              <a:ext uri="{FF2B5EF4-FFF2-40B4-BE49-F238E27FC236}">
                <a16:creationId xmlns:a16="http://schemas.microsoft.com/office/drawing/2014/main" id="{5BFC20D5-7D61-4ED3-98E7-46DC4D1FE143}"/>
              </a:ext>
            </a:extLst>
          </p:cNvPr>
          <p:cNvSpPr/>
          <p:nvPr/>
        </p:nvSpPr>
        <p:spPr bwMode="auto">
          <a:xfrm>
            <a:off x="3108053" y="3265204"/>
            <a:ext cx="155755" cy="151477"/>
          </a:xfrm>
          <a:prstGeom prst="ellipse">
            <a:avLst/>
          </a:prstGeom>
          <a:solidFill>
            <a:srgbClr val="0070C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endParaRPr lang="en-US" sz="100" dirty="0"/>
          </a:p>
        </p:txBody>
      </p:sp>
      <p:sp>
        <p:nvSpPr>
          <p:cNvPr id="19" name="Elipse 18">
            <a:extLst>
              <a:ext uri="{FF2B5EF4-FFF2-40B4-BE49-F238E27FC236}">
                <a16:creationId xmlns:a16="http://schemas.microsoft.com/office/drawing/2014/main" id="{9A830C3C-D71E-40A1-9186-32F78C3C5FAF}"/>
              </a:ext>
            </a:extLst>
          </p:cNvPr>
          <p:cNvSpPr/>
          <p:nvPr/>
        </p:nvSpPr>
        <p:spPr bwMode="auto">
          <a:xfrm>
            <a:off x="721962" y="1793521"/>
            <a:ext cx="155755" cy="151477"/>
          </a:xfrm>
          <a:prstGeom prst="ellipse">
            <a:avLst/>
          </a:prstGeom>
          <a:solidFill>
            <a:srgbClr val="0070C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endParaRPr lang="en-US" sz="100" dirty="0"/>
          </a:p>
        </p:txBody>
      </p:sp>
      <p:sp>
        <p:nvSpPr>
          <p:cNvPr id="20" name="CaixaDeTexto 19">
            <a:extLst>
              <a:ext uri="{FF2B5EF4-FFF2-40B4-BE49-F238E27FC236}">
                <a16:creationId xmlns:a16="http://schemas.microsoft.com/office/drawing/2014/main" id="{734D47BF-F103-48C2-AA20-FE92801DDF1C}"/>
              </a:ext>
            </a:extLst>
          </p:cNvPr>
          <p:cNvSpPr txBox="1"/>
          <p:nvPr/>
        </p:nvSpPr>
        <p:spPr>
          <a:xfrm>
            <a:off x="803878" y="1497424"/>
            <a:ext cx="161507" cy="400110"/>
          </a:xfrm>
          <a:prstGeom prst="rect">
            <a:avLst/>
          </a:prstGeom>
          <a:noFill/>
        </p:spPr>
        <p:txBody>
          <a:bodyPr wrap="square" rtlCol="0">
            <a:spAutoFit/>
          </a:bodyPr>
          <a:lstStyle/>
          <a:p>
            <a:r>
              <a:rPr lang="pt-BR" sz="2000" b="1" dirty="0">
                <a:solidFill>
                  <a:schemeClr val="accent6">
                    <a:lumMod val="75000"/>
                  </a:schemeClr>
                </a:solidFill>
                <a:latin typeface="+mn-lt"/>
              </a:rPr>
              <a:t>A</a:t>
            </a:r>
            <a:endParaRPr lang="en-US" sz="2000" b="1" dirty="0">
              <a:solidFill>
                <a:schemeClr val="accent6">
                  <a:lumMod val="75000"/>
                </a:schemeClr>
              </a:solidFill>
              <a:latin typeface="+mn-lt"/>
            </a:endParaRPr>
          </a:p>
        </p:txBody>
      </p:sp>
      <p:sp>
        <p:nvSpPr>
          <p:cNvPr id="21" name="CaixaDeTexto 20">
            <a:extLst>
              <a:ext uri="{FF2B5EF4-FFF2-40B4-BE49-F238E27FC236}">
                <a16:creationId xmlns:a16="http://schemas.microsoft.com/office/drawing/2014/main" id="{C9D7F215-5466-4F5F-86AE-886DEF6935FC}"/>
              </a:ext>
            </a:extLst>
          </p:cNvPr>
          <p:cNvSpPr txBox="1"/>
          <p:nvPr/>
        </p:nvSpPr>
        <p:spPr>
          <a:xfrm>
            <a:off x="3207746" y="2973248"/>
            <a:ext cx="161507" cy="400110"/>
          </a:xfrm>
          <a:prstGeom prst="rect">
            <a:avLst/>
          </a:prstGeom>
          <a:noFill/>
        </p:spPr>
        <p:txBody>
          <a:bodyPr wrap="square" rtlCol="0">
            <a:spAutoFit/>
          </a:bodyPr>
          <a:lstStyle/>
          <a:p>
            <a:r>
              <a:rPr lang="pt-BR" sz="2000" b="1" dirty="0">
                <a:solidFill>
                  <a:schemeClr val="accent6">
                    <a:lumMod val="75000"/>
                  </a:schemeClr>
                </a:solidFill>
                <a:latin typeface="+mn-lt"/>
              </a:rPr>
              <a:t>B</a:t>
            </a:r>
            <a:endParaRPr lang="en-US" sz="2000" b="1" dirty="0">
              <a:solidFill>
                <a:schemeClr val="accent6">
                  <a:lumMod val="75000"/>
                </a:schemeClr>
              </a:solidFill>
              <a:latin typeface="+mn-lt"/>
            </a:endParaRPr>
          </a:p>
        </p:txBody>
      </p:sp>
      <p:sp>
        <p:nvSpPr>
          <p:cNvPr id="22" name="CaixaDeTexto 21">
            <a:extLst>
              <a:ext uri="{FF2B5EF4-FFF2-40B4-BE49-F238E27FC236}">
                <a16:creationId xmlns:a16="http://schemas.microsoft.com/office/drawing/2014/main" id="{037D07C3-C18E-4970-AFBB-4637715A4EC3}"/>
              </a:ext>
            </a:extLst>
          </p:cNvPr>
          <p:cNvSpPr txBox="1"/>
          <p:nvPr/>
        </p:nvSpPr>
        <p:spPr>
          <a:xfrm>
            <a:off x="323528" y="1675466"/>
            <a:ext cx="491285" cy="338554"/>
          </a:xfrm>
          <a:prstGeom prst="rect">
            <a:avLst/>
          </a:prstGeom>
          <a:noFill/>
        </p:spPr>
        <p:txBody>
          <a:bodyPr wrap="square" rtlCol="0">
            <a:spAutoFit/>
          </a:bodyPr>
          <a:lstStyle/>
          <a:p>
            <a:r>
              <a:rPr lang="pt-BR" sz="1600" b="1" dirty="0">
                <a:latin typeface="+mn-lt"/>
              </a:rPr>
              <a:t>50</a:t>
            </a:r>
            <a:endParaRPr lang="en-US" sz="1600" b="1" dirty="0">
              <a:latin typeface="+mn-lt"/>
            </a:endParaRPr>
          </a:p>
        </p:txBody>
      </p:sp>
      <p:sp>
        <p:nvSpPr>
          <p:cNvPr id="23" name="CaixaDeTexto 22">
            <a:extLst>
              <a:ext uri="{FF2B5EF4-FFF2-40B4-BE49-F238E27FC236}">
                <a16:creationId xmlns:a16="http://schemas.microsoft.com/office/drawing/2014/main" id="{81ACA96D-5272-4FA1-916D-F4C9621A700C}"/>
              </a:ext>
            </a:extLst>
          </p:cNvPr>
          <p:cNvSpPr txBox="1"/>
          <p:nvPr/>
        </p:nvSpPr>
        <p:spPr>
          <a:xfrm>
            <a:off x="552323" y="3219942"/>
            <a:ext cx="491285" cy="338554"/>
          </a:xfrm>
          <a:prstGeom prst="rect">
            <a:avLst/>
          </a:prstGeom>
          <a:noFill/>
        </p:spPr>
        <p:txBody>
          <a:bodyPr wrap="square" rtlCol="0">
            <a:spAutoFit/>
          </a:bodyPr>
          <a:lstStyle/>
          <a:p>
            <a:r>
              <a:rPr lang="pt-BR" sz="1600" b="1" dirty="0"/>
              <a:t>0</a:t>
            </a:r>
            <a:endParaRPr lang="en-US" sz="1600" b="1" dirty="0"/>
          </a:p>
        </p:txBody>
      </p:sp>
      <p:sp>
        <p:nvSpPr>
          <p:cNvPr id="24" name="CaixaDeTexto 23">
            <a:extLst>
              <a:ext uri="{FF2B5EF4-FFF2-40B4-BE49-F238E27FC236}">
                <a16:creationId xmlns:a16="http://schemas.microsoft.com/office/drawing/2014/main" id="{6E88E095-EA0D-45EE-B4A8-87B7F1D83C6B}"/>
              </a:ext>
            </a:extLst>
          </p:cNvPr>
          <p:cNvSpPr txBox="1"/>
          <p:nvPr/>
        </p:nvSpPr>
        <p:spPr>
          <a:xfrm>
            <a:off x="2919298" y="3370273"/>
            <a:ext cx="716597" cy="338554"/>
          </a:xfrm>
          <a:prstGeom prst="rect">
            <a:avLst/>
          </a:prstGeom>
          <a:noFill/>
        </p:spPr>
        <p:txBody>
          <a:bodyPr wrap="square" rtlCol="0">
            <a:spAutoFit/>
          </a:bodyPr>
          <a:lstStyle/>
          <a:p>
            <a:r>
              <a:rPr lang="pt-BR" sz="1600" b="1" dirty="0">
                <a:latin typeface="+mn-lt"/>
              </a:rPr>
              <a:t>100</a:t>
            </a:r>
            <a:endParaRPr lang="en-US" sz="1600" b="1" dirty="0">
              <a:latin typeface="+mn-lt"/>
            </a:endParaRPr>
          </a:p>
        </p:txBody>
      </p:sp>
      <p:sp>
        <p:nvSpPr>
          <p:cNvPr id="25" name="CaixaDeTexto 24">
            <a:extLst>
              <a:ext uri="{FF2B5EF4-FFF2-40B4-BE49-F238E27FC236}">
                <a16:creationId xmlns:a16="http://schemas.microsoft.com/office/drawing/2014/main" id="{4F751BE4-F0B3-48ED-9431-D18752105ED5}"/>
              </a:ext>
            </a:extLst>
          </p:cNvPr>
          <p:cNvSpPr txBox="1"/>
          <p:nvPr/>
        </p:nvSpPr>
        <p:spPr>
          <a:xfrm>
            <a:off x="107504" y="3723878"/>
            <a:ext cx="8928992" cy="1292662"/>
          </a:xfrm>
          <a:prstGeom prst="rect">
            <a:avLst/>
          </a:prstGeom>
          <a:noFill/>
          <a:ln>
            <a:noFill/>
          </a:ln>
        </p:spPr>
        <p:txBody>
          <a:bodyPr wrap="square" rtlCol="0">
            <a:spAutoFit/>
          </a:bodyPr>
          <a:lstStyle/>
          <a:p>
            <a:pPr marL="342900" indent="-342900" algn="just">
              <a:buFont typeface="Wingdings" panose="05000000000000000000" pitchFamily="2" charset="2"/>
              <a:buChar char="§"/>
            </a:pPr>
            <a:r>
              <a:rPr lang="pt-BR" dirty="0">
                <a:latin typeface="Arial" panose="020B0604020202020204" pitchFamily="34" charset="0"/>
                <a:cs typeface="Arial" panose="020B0604020202020204" pitchFamily="34" charset="0"/>
              </a:rPr>
              <a:t>Note que a cesta B(0,100) é preferível à cesta A(50,0)</a:t>
            </a:r>
          </a:p>
          <a:p>
            <a:pPr marL="800100" lvl="1" indent="-342900" algn="just">
              <a:buFont typeface="Wingdings" panose="05000000000000000000" pitchFamily="2" charset="2"/>
              <a:buChar char="§"/>
            </a:pPr>
            <a:r>
              <a:rPr lang="pt-BR" dirty="0">
                <a:latin typeface="Arial" panose="020B0604020202020204" pitchFamily="34" charset="0"/>
                <a:cs typeface="Arial" panose="020B0604020202020204" pitchFamily="34" charset="0"/>
              </a:rPr>
              <a:t>A escolha da cesta B se deve ao fato de que P</a:t>
            </a:r>
            <a:r>
              <a:rPr lang="pt-BR" sz="1400" dirty="0">
                <a:latin typeface="Arial" panose="020B0604020202020204" pitchFamily="34" charset="0"/>
                <a:cs typeface="Arial" panose="020B0604020202020204" pitchFamily="34" charset="0"/>
              </a:rPr>
              <a:t>X</a:t>
            </a:r>
            <a:r>
              <a:rPr lang="pt-BR" dirty="0">
                <a:latin typeface="Arial" panose="020B0604020202020204" pitchFamily="34" charset="0"/>
                <a:cs typeface="Arial" panose="020B0604020202020204" pitchFamily="34" charset="0"/>
              </a:rPr>
              <a:t> &lt; P</a:t>
            </a:r>
            <a:r>
              <a:rPr lang="pt-BR" sz="1400" dirty="0">
                <a:latin typeface="Arial" panose="020B0604020202020204" pitchFamily="34" charset="0"/>
                <a:cs typeface="Arial" panose="020B0604020202020204" pitchFamily="34" charset="0"/>
              </a:rPr>
              <a:t>Y</a:t>
            </a:r>
            <a:r>
              <a:rPr lang="pt-BR" dirty="0">
                <a:latin typeface="Arial" panose="020B0604020202020204" pitchFamily="34" charset="0"/>
                <a:cs typeface="Arial" panose="020B0604020202020204" pitchFamily="34" charset="0"/>
              </a:rPr>
              <a:t> , com  U</a:t>
            </a:r>
            <a:r>
              <a:rPr lang="pt-BR" sz="1600" dirty="0">
                <a:latin typeface="Arial" panose="020B0604020202020204" pitchFamily="34" charset="0"/>
                <a:cs typeface="Arial" panose="020B0604020202020204" pitchFamily="34" charset="0"/>
              </a:rPr>
              <a:t>(</a:t>
            </a:r>
            <a:r>
              <a:rPr lang="pt-BR" sz="1600" dirty="0" err="1">
                <a:latin typeface="Arial" panose="020B0604020202020204" pitchFamily="34" charset="0"/>
                <a:cs typeface="Arial" panose="020B0604020202020204" pitchFamily="34" charset="0"/>
              </a:rPr>
              <a:t>x,y</a:t>
            </a:r>
            <a:r>
              <a:rPr lang="pt-BR" sz="1600" dirty="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 y + x .</a:t>
            </a:r>
          </a:p>
          <a:p>
            <a:pPr marL="800100" lvl="1" indent="-342900" algn="just">
              <a:buFont typeface="Wingdings" panose="05000000000000000000" pitchFamily="2" charset="2"/>
              <a:buChar char="§"/>
            </a:pPr>
            <a:endParaRPr lang="pt-BR" sz="6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dirty="0">
                <a:latin typeface="Arial" panose="020B0604020202020204" pitchFamily="34" charset="0"/>
                <a:cs typeface="Arial" panose="020B0604020202020204" pitchFamily="34" charset="0"/>
              </a:rPr>
              <a:t>Qual seria a escolha do consumidor se duas unidades de x fossem equivalentes a uma unidade de y ?</a:t>
            </a:r>
            <a:endParaRPr lang="en-US" dirty="0">
              <a:latin typeface="Arial" panose="020B0604020202020204" pitchFamily="34" charset="0"/>
              <a:cs typeface="Arial" panose="020B0604020202020204" pitchFamily="34" charset="0"/>
            </a:endParaRPr>
          </a:p>
        </p:txBody>
      </p:sp>
      <p:cxnSp>
        <p:nvCxnSpPr>
          <p:cNvPr id="26" name="Conector de Seta Reta 25">
            <a:extLst>
              <a:ext uri="{FF2B5EF4-FFF2-40B4-BE49-F238E27FC236}">
                <a16:creationId xmlns:a16="http://schemas.microsoft.com/office/drawing/2014/main" id="{81FBB5DB-26C0-4069-A532-94ADBED63935}"/>
              </a:ext>
            </a:extLst>
          </p:cNvPr>
          <p:cNvCxnSpPr/>
          <p:nvPr/>
        </p:nvCxnSpPr>
        <p:spPr bwMode="auto">
          <a:xfrm flipH="1">
            <a:off x="1467038" y="1267022"/>
            <a:ext cx="2436660" cy="941958"/>
          </a:xfrm>
          <a:prstGeom prst="straightConnector1">
            <a:avLst/>
          </a:prstGeom>
          <a:solidFill>
            <a:srgbClr val="FFCC99"/>
          </a:solidFill>
          <a:ln w="12700" cap="flat" cmpd="sng" algn="ctr">
            <a:solidFill>
              <a:srgbClr val="000000"/>
            </a:solidFill>
            <a:prstDash val="solid"/>
            <a:round/>
            <a:headEnd type="none" w="med" len="med"/>
            <a:tailEnd type="triangle"/>
          </a:ln>
          <a:effectLst/>
        </p:spPr>
      </p:cxnSp>
    </p:spTree>
    <p:extLst>
      <p:ext uri="{BB962C8B-B14F-4D97-AF65-F5344CB8AC3E}">
        <p14:creationId xmlns:p14="http://schemas.microsoft.com/office/powerpoint/2010/main" val="259699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additive="base">
                                        <p:cTn id="29" dur="500" fill="hold"/>
                                        <p:tgtEl>
                                          <p:spTgt spid="21"/>
                                        </p:tgtEl>
                                        <p:attrNameLst>
                                          <p:attrName>ppt_x</p:attrName>
                                        </p:attrNameLst>
                                      </p:cBhvr>
                                      <p:tavLst>
                                        <p:tav tm="0">
                                          <p:val>
                                            <p:strVal val="#ppt_x"/>
                                          </p:val>
                                        </p:tav>
                                        <p:tav tm="100000">
                                          <p:val>
                                            <p:strVal val="#ppt_x"/>
                                          </p:val>
                                        </p:tav>
                                      </p:tavLst>
                                    </p:anim>
                                    <p:anim calcmode="lin" valueType="num">
                                      <p:cBhvr additive="base">
                                        <p:cTn id="30" dur="500" fill="hold"/>
                                        <p:tgtEl>
                                          <p:spTgt spid="21"/>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animBg="1"/>
      <p:bldP spid="19" grpId="0" animBg="1"/>
      <p:bldP spid="20" grpId="0"/>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2">
            <a:extLst>
              <a:ext uri="{FF2B5EF4-FFF2-40B4-BE49-F238E27FC236}">
                <a16:creationId xmlns:a16="http://schemas.microsoft.com/office/drawing/2014/main" id="{5D812D45-AD96-4253-8132-ACB9C14A2446}"/>
              </a:ext>
            </a:extLst>
          </p:cNvPr>
          <p:cNvSpPr txBox="1">
            <a:spLocks/>
          </p:cNvSpPr>
          <p:nvPr/>
        </p:nvSpPr>
        <p:spPr>
          <a:xfrm>
            <a:off x="-36512" y="555526"/>
            <a:ext cx="9000380" cy="2987249"/>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Vimos anteriormente que, caso a </a:t>
            </a:r>
            <a:r>
              <a:rPr lang="pt-BR" sz="2000" dirty="0" err="1">
                <a:latin typeface="Arial" panose="020B0604020202020204" pitchFamily="34" charset="0"/>
                <a:cs typeface="Arial" panose="020B0604020202020204" pitchFamily="34" charset="0"/>
              </a:rPr>
              <a:t>TMgS</a:t>
            </a:r>
            <a:r>
              <a:rPr lang="pt-BR" sz="2000" dirty="0">
                <a:latin typeface="Arial" panose="020B0604020202020204" pitchFamily="34" charset="0"/>
                <a:cs typeface="Arial" panose="020B0604020202020204" pitchFamily="34" charset="0"/>
              </a:rPr>
              <a:t>(</a:t>
            </a:r>
            <a:r>
              <a:rPr lang="pt-BR" sz="2000" dirty="0" err="1">
                <a:latin typeface="Arial" panose="020B0604020202020204" pitchFamily="34" charset="0"/>
                <a:cs typeface="Arial" panose="020B0604020202020204" pitchFamily="34" charset="0"/>
              </a:rPr>
              <a:t>y,x</a:t>
            </a:r>
            <a:r>
              <a:rPr lang="pt-BR" sz="2000" dirty="0">
                <a:latin typeface="Arial" panose="020B0604020202020204" pitchFamily="34" charset="0"/>
                <a:cs typeface="Arial" panose="020B0604020202020204" pitchFamily="34" charset="0"/>
              </a:rPr>
              <a:t>) seja superior (em módulo) à relação de preços (</a:t>
            </a:r>
            <a:r>
              <a:rPr lang="pt-BR" sz="2000" dirty="0" err="1">
                <a:latin typeface="Arial" panose="020B0604020202020204" pitchFamily="34" charset="0"/>
                <a:cs typeface="Arial" panose="020B0604020202020204" pitchFamily="34" charset="0"/>
              </a:rPr>
              <a:t>Px</a:t>
            </a:r>
            <a:r>
              <a:rPr lang="pt-BR" sz="2000" dirty="0">
                <a:latin typeface="Arial" panose="020B0604020202020204" pitchFamily="34" charset="0"/>
                <a:cs typeface="Arial" panose="020B0604020202020204" pitchFamily="34" charset="0"/>
              </a:rPr>
              <a:t>/</a:t>
            </a:r>
            <a:r>
              <a:rPr lang="pt-BR" sz="2000" dirty="0" err="1">
                <a:latin typeface="Arial" panose="020B0604020202020204" pitchFamily="34" charset="0"/>
                <a:cs typeface="Arial" panose="020B0604020202020204" pitchFamily="34" charset="0"/>
              </a:rPr>
              <a:t>Py</a:t>
            </a:r>
            <a:r>
              <a:rPr lang="pt-BR" sz="2000" dirty="0">
                <a:latin typeface="Arial" panose="020B0604020202020204" pitchFamily="34" charset="0"/>
                <a:cs typeface="Arial" panose="020B0604020202020204" pitchFamily="34" charset="0"/>
              </a:rPr>
              <a:t>), o consumidor escolherá somente x.</a:t>
            </a:r>
          </a:p>
          <a:p>
            <a:pPr algn="just">
              <a:buClrTx/>
              <a:buSzPct val="101000"/>
              <a:buFont typeface="Wingdings" panose="05000000000000000000" pitchFamily="2" charset="2"/>
              <a:buChar char="§"/>
            </a:pPr>
            <a:endParaRPr lang="pt-BR" sz="500" dirty="0">
              <a:latin typeface="Arial" panose="020B0604020202020204" pitchFamily="34" charset="0"/>
              <a:cs typeface="Arial" panose="020B0604020202020204" pitchFamily="34" charset="0"/>
            </a:endParaRPr>
          </a:p>
          <a:p>
            <a:pPr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Suponha que a função utilidade seja dada por</a:t>
            </a:r>
          </a:p>
          <a:p>
            <a:pPr algn="just">
              <a:buClrTx/>
              <a:buSzPct val="101000"/>
              <a:buFont typeface="Wingdings" panose="05000000000000000000" pitchFamily="2" charset="2"/>
              <a:buChar char="§"/>
            </a:pPr>
            <a:endParaRPr lang="pt-BR" sz="300" dirty="0">
              <a:latin typeface="Arial" panose="020B0604020202020204" pitchFamily="34" charset="0"/>
              <a:cs typeface="Arial" panose="020B0604020202020204" pitchFamily="34" charset="0"/>
            </a:endParaRPr>
          </a:p>
          <a:p>
            <a:pPr lvl="1" algn="just">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Neste caso a escolha depende de </a:t>
            </a:r>
            <a:r>
              <a:rPr lang="pt-BR" sz="1800" dirty="0">
                <a:latin typeface="Symbol" panose="05050102010706020507" pitchFamily="18" charset="2"/>
                <a:cs typeface="Arial" panose="020B0604020202020204" pitchFamily="34" charset="0"/>
              </a:rPr>
              <a:t>a</a:t>
            </a:r>
            <a:r>
              <a:rPr lang="pt-BR" sz="1800" dirty="0">
                <a:latin typeface="Arial" panose="020B0604020202020204" pitchFamily="34" charset="0"/>
                <a:cs typeface="Arial" panose="020B0604020202020204" pitchFamily="34" charset="0"/>
              </a:rPr>
              <a:t> e </a:t>
            </a:r>
            <a:r>
              <a:rPr lang="pt-BR" sz="1800" dirty="0">
                <a:latin typeface="Symbol" panose="05050102010706020507" pitchFamily="18" charset="2"/>
                <a:cs typeface="Arial" panose="020B0604020202020204" pitchFamily="34" charset="0"/>
              </a:rPr>
              <a:t>b</a:t>
            </a:r>
            <a:r>
              <a:rPr lang="pt-BR" sz="1800" dirty="0">
                <a:latin typeface="Arial" panose="020B0604020202020204" pitchFamily="34" charset="0"/>
                <a:cs typeface="Arial" panose="020B0604020202020204" pitchFamily="34" charset="0"/>
              </a:rPr>
              <a:t>, parâmetros que definem a </a:t>
            </a:r>
            <a:r>
              <a:rPr lang="pt-BR" sz="1800" dirty="0" err="1">
                <a:latin typeface="Arial" panose="020B0604020202020204" pitchFamily="34" charset="0"/>
                <a:cs typeface="Arial" panose="020B0604020202020204" pitchFamily="34" charset="0"/>
              </a:rPr>
              <a:t>TMgS</a:t>
            </a:r>
            <a:r>
              <a:rPr lang="pt-BR" sz="1800" dirty="0">
                <a:latin typeface="Arial" panose="020B0604020202020204" pitchFamily="34" charset="0"/>
                <a:cs typeface="Arial" panose="020B0604020202020204" pitchFamily="34" charset="0"/>
              </a:rPr>
              <a:t>(</a:t>
            </a:r>
            <a:r>
              <a:rPr lang="pt-BR" sz="1800" dirty="0" err="1">
                <a:latin typeface="Arial" panose="020B0604020202020204" pitchFamily="34" charset="0"/>
                <a:cs typeface="Arial" panose="020B0604020202020204" pitchFamily="34" charset="0"/>
              </a:rPr>
              <a:t>y,x</a:t>
            </a:r>
            <a:r>
              <a:rPr lang="pt-BR" sz="1800" dirty="0">
                <a:latin typeface="Arial" panose="020B0604020202020204" pitchFamily="34" charset="0"/>
                <a:cs typeface="Arial" panose="020B0604020202020204" pitchFamily="34" charset="0"/>
              </a:rPr>
              <a:t>) .</a:t>
            </a:r>
          </a:p>
          <a:p>
            <a:pPr lvl="1" algn="just">
              <a:buClrTx/>
              <a:buSzPct val="101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lvl="1" algn="just">
              <a:buSzPct val="101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marL="800100" lvl="1" indent="-342900" algn="just">
              <a:buSzPct val="101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marL="457200" lvl="1" indent="0" algn="just">
              <a:buSzPct val="101000"/>
              <a:buNone/>
            </a:pPr>
            <a:endParaRPr lang="pt-BR" sz="2600" dirty="0">
              <a:latin typeface="Arial" panose="020B0604020202020204" pitchFamily="34" charset="0"/>
              <a:cs typeface="Arial" panose="020B0604020202020204" pitchFamily="34" charset="0"/>
            </a:endParaRPr>
          </a:p>
          <a:p>
            <a:pPr marL="630936" lvl="2" indent="0" algn="just">
              <a:buClrTx/>
              <a:buSzPct val="101000"/>
              <a:buNone/>
            </a:pPr>
            <a:r>
              <a:rPr lang="pt-BR" sz="20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
        <p:nvSpPr>
          <p:cNvPr id="3" name="Título 1">
            <a:extLst>
              <a:ext uri="{FF2B5EF4-FFF2-40B4-BE49-F238E27FC236}">
                <a16:creationId xmlns:a16="http://schemas.microsoft.com/office/drawing/2014/main" id="{83A09C08-E30D-40C3-99A1-C20710EDDAD4}"/>
              </a:ext>
            </a:extLst>
          </p:cNvPr>
          <p:cNvSpPr txBox="1">
            <a:spLocks/>
          </p:cNvSpPr>
          <p:nvPr/>
        </p:nvSpPr>
        <p:spPr>
          <a:xfrm>
            <a:off x="139049" y="36366"/>
            <a:ext cx="8681423" cy="785813"/>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pt-BR" sz="3000" dirty="0">
                <a:solidFill>
                  <a:schemeClr val="tx1"/>
                </a:solidFill>
                <a:latin typeface="Arial" panose="020B0604020202020204" pitchFamily="34" charset="0"/>
                <a:cs typeface="Arial" panose="020B0604020202020204" pitchFamily="34" charset="0"/>
              </a:rPr>
              <a:t>Generalizando o Exemplo Anterior</a:t>
            </a:r>
            <a:endParaRPr lang="en-US" sz="3000" dirty="0">
              <a:solidFill>
                <a:schemeClr val="tx1"/>
              </a:solidFill>
              <a:latin typeface="Arial" panose="020B0604020202020204" pitchFamily="34" charset="0"/>
              <a:cs typeface="Arial" panose="020B0604020202020204" pitchFamily="34" charset="0"/>
            </a:endParaRPr>
          </a:p>
        </p:txBody>
      </p:sp>
      <p:graphicFrame>
        <p:nvGraphicFramePr>
          <p:cNvPr id="4" name="Objeto 3">
            <a:extLst>
              <a:ext uri="{FF2B5EF4-FFF2-40B4-BE49-F238E27FC236}">
                <a16:creationId xmlns:a16="http://schemas.microsoft.com/office/drawing/2014/main" id="{87E95F71-1FC4-4C3F-B651-4347F2F0A055}"/>
              </a:ext>
            </a:extLst>
          </p:cNvPr>
          <p:cNvGraphicFramePr>
            <a:graphicFrameLocks noChangeAspect="1"/>
          </p:cNvGraphicFramePr>
          <p:nvPr>
            <p:extLst>
              <p:ext uri="{D42A27DB-BD31-4B8C-83A1-F6EECF244321}">
                <p14:modId xmlns:p14="http://schemas.microsoft.com/office/powerpoint/2010/main" val="4273557246"/>
              </p:ext>
            </p:extLst>
          </p:nvPr>
        </p:nvGraphicFramePr>
        <p:xfrm>
          <a:off x="5652121" y="1349648"/>
          <a:ext cx="1823854" cy="502021"/>
        </p:xfrm>
        <a:graphic>
          <a:graphicData uri="http://schemas.openxmlformats.org/presentationml/2006/ole">
            <mc:AlternateContent xmlns:mc="http://schemas.openxmlformats.org/markup-compatibility/2006">
              <mc:Choice xmlns:v="urn:schemas-microsoft-com:vml" Requires="v">
                <p:oleObj name="Equation" r:id="rId2" imgW="1041120" imgH="253800" progId="Equation.DSMT4">
                  <p:embed/>
                </p:oleObj>
              </mc:Choice>
              <mc:Fallback>
                <p:oleObj name="Equation" r:id="rId2" imgW="1041120" imgH="253800" progId="Equation.DSMT4">
                  <p:embed/>
                  <p:pic>
                    <p:nvPicPr>
                      <p:cNvPr id="7" name="Objeto 6"/>
                      <p:cNvPicPr/>
                      <p:nvPr/>
                    </p:nvPicPr>
                    <p:blipFill>
                      <a:blip r:embed="rId3"/>
                      <a:stretch>
                        <a:fillRect/>
                      </a:stretch>
                    </p:blipFill>
                    <p:spPr>
                      <a:xfrm>
                        <a:off x="5652121" y="1349648"/>
                        <a:ext cx="1823854" cy="502021"/>
                      </a:xfrm>
                      <a:prstGeom prst="rect">
                        <a:avLst/>
                      </a:prstGeom>
                    </p:spPr>
                  </p:pic>
                </p:oleObj>
              </mc:Fallback>
            </mc:AlternateContent>
          </a:graphicData>
        </a:graphic>
      </p:graphicFrame>
      <p:graphicFrame>
        <p:nvGraphicFramePr>
          <p:cNvPr id="5" name="Objeto 4">
            <a:extLst>
              <a:ext uri="{FF2B5EF4-FFF2-40B4-BE49-F238E27FC236}">
                <a16:creationId xmlns:a16="http://schemas.microsoft.com/office/drawing/2014/main" id="{A008026A-B5FF-4FA1-B47E-8C63D22B212B}"/>
              </a:ext>
            </a:extLst>
          </p:cNvPr>
          <p:cNvGraphicFramePr>
            <a:graphicFrameLocks noChangeAspect="1"/>
          </p:cNvGraphicFramePr>
          <p:nvPr>
            <p:extLst>
              <p:ext uri="{D42A27DB-BD31-4B8C-83A1-F6EECF244321}">
                <p14:modId xmlns:p14="http://schemas.microsoft.com/office/powerpoint/2010/main" val="3442490325"/>
              </p:ext>
            </p:extLst>
          </p:nvPr>
        </p:nvGraphicFramePr>
        <p:xfrm>
          <a:off x="683568" y="2181868"/>
          <a:ext cx="2663677" cy="1325986"/>
        </p:xfrm>
        <a:graphic>
          <a:graphicData uri="http://schemas.openxmlformats.org/presentationml/2006/ole">
            <mc:AlternateContent xmlns:mc="http://schemas.openxmlformats.org/markup-compatibility/2006">
              <mc:Choice xmlns:v="urn:schemas-microsoft-com:vml" Requires="v">
                <p:oleObj name="Equation" r:id="rId4" imgW="1511280" imgH="787320" progId="Equation.DSMT4">
                  <p:embed/>
                </p:oleObj>
              </mc:Choice>
              <mc:Fallback>
                <p:oleObj name="Equation" r:id="rId4" imgW="1511280" imgH="787320" progId="Equation.DSMT4">
                  <p:embed/>
                  <p:pic>
                    <p:nvPicPr>
                      <p:cNvPr id="8" name="Objeto 7"/>
                      <p:cNvPicPr/>
                      <p:nvPr/>
                    </p:nvPicPr>
                    <p:blipFill>
                      <a:blip r:embed="rId5"/>
                      <a:stretch>
                        <a:fillRect/>
                      </a:stretch>
                    </p:blipFill>
                    <p:spPr>
                      <a:xfrm>
                        <a:off x="683568" y="2181868"/>
                        <a:ext cx="2663677" cy="1325986"/>
                      </a:xfrm>
                      <a:prstGeom prst="rect">
                        <a:avLst/>
                      </a:prstGeom>
                      <a:ln>
                        <a:solidFill>
                          <a:schemeClr val="tx1"/>
                        </a:solidFill>
                      </a:ln>
                    </p:spPr>
                  </p:pic>
                </p:oleObj>
              </mc:Fallback>
            </mc:AlternateContent>
          </a:graphicData>
        </a:graphic>
      </p:graphicFrame>
      <p:sp>
        <p:nvSpPr>
          <p:cNvPr id="6" name="Chave Esquerda 5">
            <a:extLst>
              <a:ext uri="{FF2B5EF4-FFF2-40B4-BE49-F238E27FC236}">
                <a16:creationId xmlns:a16="http://schemas.microsoft.com/office/drawing/2014/main" id="{B4793C81-AA8B-4030-93BE-71E51E905AEB}"/>
              </a:ext>
            </a:extLst>
          </p:cNvPr>
          <p:cNvSpPr/>
          <p:nvPr/>
        </p:nvSpPr>
        <p:spPr bwMode="auto">
          <a:xfrm>
            <a:off x="1052949" y="3579862"/>
            <a:ext cx="184073" cy="1468582"/>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t-BR" sz="2400" b="0" i="0" u="none" strike="noStrike" cap="none" normalizeH="0" baseline="0">
              <a:ln>
                <a:noFill/>
              </a:ln>
              <a:solidFill>
                <a:schemeClr val="tx1"/>
              </a:solidFill>
              <a:effectLst/>
              <a:latin typeface="Times New Roman" pitchFamily="18" charset="0"/>
            </a:endParaRPr>
          </a:p>
        </p:txBody>
      </p:sp>
      <p:sp>
        <p:nvSpPr>
          <p:cNvPr id="7" name="CaixaDeTexto 6">
            <a:extLst>
              <a:ext uri="{FF2B5EF4-FFF2-40B4-BE49-F238E27FC236}">
                <a16:creationId xmlns:a16="http://schemas.microsoft.com/office/drawing/2014/main" id="{0114201B-E747-49DF-B769-9221B68E51DD}"/>
              </a:ext>
            </a:extLst>
          </p:cNvPr>
          <p:cNvSpPr txBox="1"/>
          <p:nvPr/>
        </p:nvSpPr>
        <p:spPr>
          <a:xfrm>
            <a:off x="300933" y="4126309"/>
            <a:ext cx="886691" cy="369332"/>
          </a:xfrm>
          <a:prstGeom prst="rect">
            <a:avLst/>
          </a:prstGeom>
          <a:noFill/>
        </p:spPr>
        <p:txBody>
          <a:bodyPr wrap="square" rtlCol="0">
            <a:spAutoFit/>
          </a:bodyPr>
          <a:lstStyle/>
          <a:p>
            <a:r>
              <a:rPr lang="pt-BR" b="1" dirty="0">
                <a:latin typeface="+mn-lt"/>
              </a:rPr>
              <a:t>Logo</a:t>
            </a:r>
          </a:p>
        </p:txBody>
      </p:sp>
      <p:sp>
        <p:nvSpPr>
          <p:cNvPr id="8" name="CaixaDeTexto 7">
            <a:extLst>
              <a:ext uri="{FF2B5EF4-FFF2-40B4-BE49-F238E27FC236}">
                <a16:creationId xmlns:a16="http://schemas.microsoft.com/office/drawing/2014/main" id="{DB515C27-C5AC-4CE5-98D8-66E6B0B578E6}"/>
              </a:ext>
            </a:extLst>
          </p:cNvPr>
          <p:cNvSpPr txBox="1"/>
          <p:nvPr/>
        </p:nvSpPr>
        <p:spPr>
          <a:xfrm>
            <a:off x="971601" y="3579862"/>
            <a:ext cx="8172400" cy="1415772"/>
          </a:xfrm>
          <a:prstGeom prst="rect">
            <a:avLst/>
          </a:prstGeom>
          <a:noFill/>
        </p:spPr>
        <p:txBody>
          <a:bodyPr wrap="square" rtlCol="0">
            <a:spAutoFit/>
          </a:bodyPr>
          <a:lstStyle/>
          <a:p>
            <a:pPr marL="516636" lvl="1" indent="-342900" algn="just">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se |</a:t>
            </a:r>
            <a:r>
              <a:rPr lang="pt-BR" sz="2000" dirty="0">
                <a:latin typeface="Symbol" panose="05050102010706020507" pitchFamily="18" charset="2"/>
                <a:cs typeface="Arial" panose="020B0604020202020204" pitchFamily="34" charset="0"/>
              </a:rPr>
              <a:t>a/b</a:t>
            </a:r>
            <a:r>
              <a:rPr lang="pt-BR" sz="2000" dirty="0">
                <a:latin typeface="Arial" panose="020B0604020202020204" pitchFamily="34" charset="0"/>
                <a:cs typeface="Arial" panose="020B0604020202020204" pitchFamily="34" charset="0"/>
              </a:rPr>
              <a:t>| &gt; |</a:t>
            </a:r>
            <a:r>
              <a:rPr lang="pt-BR" sz="2000" dirty="0" err="1">
                <a:latin typeface="Arial" panose="020B0604020202020204" pitchFamily="34" charset="0"/>
                <a:cs typeface="Arial" panose="020B0604020202020204" pitchFamily="34" charset="0"/>
              </a:rPr>
              <a:t>Px</a:t>
            </a:r>
            <a:r>
              <a:rPr lang="pt-BR" sz="2000" dirty="0">
                <a:latin typeface="Arial" panose="020B0604020202020204" pitchFamily="34" charset="0"/>
                <a:cs typeface="Arial" panose="020B0604020202020204" pitchFamily="34" charset="0"/>
              </a:rPr>
              <a:t>/</a:t>
            </a:r>
            <a:r>
              <a:rPr lang="pt-BR" sz="2000" dirty="0" err="1">
                <a:latin typeface="Arial" panose="020B0604020202020204" pitchFamily="34" charset="0"/>
                <a:cs typeface="Arial" panose="020B0604020202020204" pitchFamily="34" charset="0"/>
              </a:rPr>
              <a:t>Py</a:t>
            </a:r>
            <a:r>
              <a:rPr lang="pt-BR" sz="2000" dirty="0">
                <a:latin typeface="Arial" panose="020B0604020202020204" pitchFamily="34" charset="0"/>
                <a:cs typeface="Arial" panose="020B0604020202020204" pitchFamily="34" charset="0"/>
              </a:rPr>
              <a:t>| , o consumidor escolherá somente x.</a:t>
            </a:r>
          </a:p>
          <a:p>
            <a:pPr marL="516636" lvl="1" indent="-342900" algn="just">
              <a:buSzPct val="101000"/>
              <a:buFont typeface="Wingdings" panose="05000000000000000000" pitchFamily="2" charset="2"/>
              <a:buChar char="§"/>
            </a:pPr>
            <a:endParaRPr lang="pt-BR" sz="300" dirty="0">
              <a:latin typeface="Arial" panose="020B0604020202020204" pitchFamily="34" charset="0"/>
              <a:cs typeface="Arial" panose="020B0604020202020204" pitchFamily="34" charset="0"/>
            </a:endParaRPr>
          </a:p>
          <a:p>
            <a:pPr marL="516636" lvl="1" indent="-342900" algn="just">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se |</a:t>
            </a:r>
            <a:r>
              <a:rPr lang="pt-BR" sz="2000" dirty="0">
                <a:latin typeface="Symbol" panose="05050102010706020507" pitchFamily="18" charset="2"/>
                <a:cs typeface="Arial" panose="020B0604020202020204" pitchFamily="34" charset="0"/>
              </a:rPr>
              <a:t>a/b</a:t>
            </a:r>
            <a:r>
              <a:rPr lang="pt-BR" sz="2000" dirty="0">
                <a:latin typeface="Arial" panose="020B0604020202020204" pitchFamily="34" charset="0"/>
                <a:cs typeface="Arial" panose="020B0604020202020204" pitchFamily="34" charset="0"/>
              </a:rPr>
              <a:t>| &lt; |</a:t>
            </a:r>
            <a:r>
              <a:rPr lang="pt-BR" sz="2000" dirty="0" err="1">
                <a:latin typeface="Arial" panose="020B0604020202020204" pitchFamily="34" charset="0"/>
                <a:cs typeface="Arial" panose="020B0604020202020204" pitchFamily="34" charset="0"/>
              </a:rPr>
              <a:t>Px</a:t>
            </a:r>
            <a:r>
              <a:rPr lang="pt-BR" sz="2000" dirty="0">
                <a:latin typeface="Arial" panose="020B0604020202020204" pitchFamily="34" charset="0"/>
                <a:cs typeface="Arial" panose="020B0604020202020204" pitchFamily="34" charset="0"/>
              </a:rPr>
              <a:t>/</a:t>
            </a:r>
            <a:r>
              <a:rPr lang="pt-BR" sz="2000" dirty="0" err="1">
                <a:latin typeface="Arial" panose="020B0604020202020204" pitchFamily="34" charset="0"/>
                <a:cs typeface="Arial" panose="020B0604020202020204" pitchFamily="34" charset="0"/>
              </a:rPr>
              <a:t>Py</a:t>
            </a:r>
            <a:r>
              <a:rPr lang="pt-BR" sz="2000" dirty="0">
                <a:latin typeface="Arial" panose="020B0604020202020204" pitchFamily="34" charset="0"/>
                <a:cs typeface="Arial" panose="020B0604020202020204" pitchFamily="34" charset="0"/>
              </a:rPr>
              <a:t>| , o consumidor escolherá somente y.</a:t>
            </a:r>
          </a:p>
          <a:p>
            <a:pPr marL="516636" lvl="1" indent="-342900" algn="just">
              <a:buSzPct val="101000"/>
              <a:buFont typeface="Wingdings" panose="05000000000000000000" pitchFamily="2" charset="2"/>
              <a:buChar char="§"/>
            </a:pPr>
            <a:endParaRPr lang="pt-BR" sz="300" dirty="0">
              <a:latin typeface="Arial" panose="020B0604020202020204" pitchFamily="34" charset="0"/>
              <a:cs typeface="Arial" panose="020B0604020202020204" pitchFamily="34" charset="0"/>
            </a:endParaRPr>
          </a:p>
          <a:p>
            <a:pPr marL="516636" lvl="1" indent="-342900" algn="just">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se |</a:t>
            </a:r>
            <a:r>
              <a:rPr lang="pt-BR" sz="2000" dirty="0">
                <a:latin typeface="Symbol" panose="05050102010706020507" pitchFamily="18" charset="2"/>
                <a:cs typeface="Arial" panose="020B0604020202020204" pitchFamily="34" charset="0"/>
              </a:rPr>
              <a:t>a/b</a:t>
            </a:r>
            <a:r>
              <a:rPr lang="pt-BR" sz="2000" dirty="0">
                <a:latin typeface="Arial" panose="020B0604020202020204" pitchFamily="34" charset="0"/>
                <a:cs typeface="Arial" panose="020B0604020202020204" pitchFamily="34" charset="0"/>
              </a:rPr>
              <a:t>| = |</a:t>
            </a:r>
            <a:r>
              <a:rPr lang="pt-BR" sz="2000" dirty="0" err="1">
                <a:latin typeface="Arial" panose="020B0604020202020204" pitchFamily="34" charset="0"/>
                <a:cs typeface="Arial" panose="020B0604020202020204" pitchFamily="34" charset="0"/>
              </a:rPr>
              <a:t>Px</a:t>
            </a:r>
            <a:r>
              <a:rPr lang="pt-BR" sz="2000" dirty="0">
                <a:latin typeface="Arial" panose="020B0604020202020204" pitchFamily="34" charset="0"/>
                <a:cs typeface="Arial" panose="020B0604020202020204" pitchFamily="34" charset="0"/>
              </a:rPr>
              <a:t>/</a:t>
            </a:r>
            <a:r>
              <a:rPr lang="pt-BR" sz="2000" dirty="0" err="1">
                <a:latin typeface="Arial" panose="020B0604020202020204" pitchFamily="34" charset="0"/>
                <a:cs typeface="Arial" panose="020B0604020202020204" pitchFamily="34" charset="0"/>
              </a:rPr>
              <a:t>Py</a:t>
            </a:r>
            <a:r>
              <a:rPr lang="pt-BR" sz="2000" dirty="0">
                <a:latin typeface="Arial" panose="020B0604020202020204" pitchFamily="34" charset="0"/>
                <a:cs typeface="Arial" panose="020B0604020202020204" pitchFamily="34" charset="0"/>
              </a:rPr>
              <a:t>| , o consumidor escolherá qualquer combinação    de x e y que respeite a restrição orçamentária.</a:t>
            </a:r>
          </a:p>
        </p:txBody>
      </p:sp>
    </p:spTree>
    <p:extLst>
      <p:ext uri="{BB962C8B-B14F-4D97-AF65-F5344CB8AC3E}">
        <p14:creationId xmlns:p14="http://schemas.microsoft.com/office/powerpoint/2010/main" val="200218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anim calcmode="lin" valueType="num">
                                      <p:cBhvr additive="base">
                                        <p:cTn id="2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o 1">
            <a:extLst>
              <a:ext uri="{FF2B5EF4-FFF2-40B4-BE49-F238E27FC236}">
                <a16:creationId xmlns:a16="http://schemas.microsoft.com/office/drawing/2014/main" id="{468E7971-3847-49A1-90A9-567792BE423A}"/>
              </a:ext>
            </a:extLst>
          </p:cNvPr>
          <p:cNvGraphicFramePr>
            <a:graphicFrameLocks noChangeAspect="1"/>
          </p:cNvGraphicFramePr>
          <p:nvPr>
            <p:extLst>
              <p:ext uri="{D42A27DB-BD31-4B8C-83A1-F6EECF244321}">
                <p14:modId xmlns:p14="http://schemas.microsoft.com/office/powerpoint/2010/main" val="3899094173"/>
              </p:ext>
            </p:extLst>
          </p:nvPr>
        </p:nvGraphicFramePr>
        <p:xfrm>
          <a:off x="2616794" y="1059582"/>
          <a:ext cx="6338736" cy="2886082"/>
        </p:xfrm>
        <a:graphic>
          <a:graphicData uri="http://schemas.openxmlformats.org/presentationml/2006/ole">
            <mc:AlternateContent xmlns:mc="http://schemas.openxmlformats.org/markup-compatibility/2006">
              <mc:Choice xmlns:v="urn:schemas-microsoft-com:vml" Requires="v">
                <p:oleObj name="Equation" r:id="rId2" imgW="3340080" imgH="1447560" progId="Equation.DSMT4">
                  <p:embed/>
                </p:oleObj>
              </mc:Choice>
              <mc:Fallback>
                <p:oleObj name="Equation" r:id="rId2" imgW="3340080" imgH="1447560" progId="Equation.DSMT4">
                  <p:embed/>
                  <p:pic>
                    <p:nvPicPr>
                      <p:cNvPr id="6" name="Objeto 5"/>
                      <p:cNvPicPr/>
                      <p:nvPr/>
                    </p:nvPicPr>
                    <p:blipFill>
                      <a:blip r:embed="rId3"/>
                      <a:stretch>
                        <a:fillRect/>
                      </a:stretch>
                    </p:blipFill>
                    <p:spPr>
                      <a:xfrm>
                        <a:off x="2616794" y="1059582"/>
                        <a:ext cx="6338736" cy="2886082"/>
                      </a:xfrm>
                      <a:prstGeom prst="rect">
                        <a:avLst/>
                      </a:prstGeom>
                      <a:solidFill>
                        <a:srgbClr val="F8F8F8"/>
                      </a:solidFill>
                      <a:ln>
                        <a:solidFill>
                          <a:schemeClr val="tx1"/>
                        </a:solidFill>
                      </a:ln>
                    </p:spPr>
                  </p:pic>
                </p:oleObj>
              </mc:Fallback>
            </mc:AlternateContent>
          </a:graphicData>
        </a:graphic>
      </p:graphicFrame>
      <p:sp>
        <p:nvSpPr>
          <p:cNvPr id="3" name="CaixaDeTexto 2">
            <a:extLst>
              <a:ext uri="{FF2B5EF4-FFF2-40B4-BE49-F238E27FC236}">
                <a16:creationId xmlns:a16="http://schemas.microsoft.com/office/drawing/2014/main" id="{344AB7A5-DA77-4B38-85DA-933F4CFCE1B8}"/>
              </a:ext>
            </a:extLst>
          </p:cNvPr>
          <p:cNvSpPr txBox="1"/>
          <p:nvPr/>
        </p:nvSpPr>
        <p:spPr>
          <a:xfrm>
            <a:off x="179512" y="2139703"/>
            <a:ext cx="2077602" cy="707886"/>
          </a:xfrm>
          <a:prstGeom prst="rect">
            <a:avLst/>
          </a:prstGeom>
          <a:solidFill>
            <a:srgbClr val="F8F8F8"/>
          </a:solidFill>
          <a:ln>
            <a:solidFill>
              <a:schemeClr val="tx1"/>
            </a:solidFill>
          </a:ln>
        </p:spPr>
        <p:txBody>
          <a:bodyPr wrap="square" rtlCol="0">
            <a:spAutoFit/>
          </a:bodyPr>
          <a:lstStyle/>
          <a:p>
            <a:pPr algn="ctr"/>
            <a:r>
              <a:rPr lang="pt-BR" sz="2000" b="1" dirty="0">
                <a:latin typeface="+mn-lt"/>
              </a:rPr>
              <a:t>Demandas </a:t>
            </a:r>
            <a:r>
              <a:rPr lang="pt-BR" sz="2000" b="1" dirty="0" err="1">
                <a:latin typeface="+mn-lt"/>
              </a:rPr>
              <a:t>Marshalianas</a:t>
            </a:r>
            <a:endParaRPr lang="en-US" sz="2000" b="1" dirty="0">
              <a:latin typeface="+mn-lt"/>
            </a:endParaRPr>
          </a:p>
        </p:txBody>
      </p:sp>
      <p:cxnSp>
        <p:nvCxnSpPr>
          <p:cNvPr id="5" name="Conector de Seta Reta 4">
            <a:extLst>
              <a:ext uri="{FF2B5EF4-FFF2-40B4-BE49-F238E27FC236}">
                <a16:creationId xmlns:a16="http://schemas.microsoft.com/office/drawing/2014/main" id="{FD4ED64E-BB06-4CBC-ACD4-A84837D116E2}"/>
              </a:ext>
            </a:extLst>
          </p:cNvPr>
          <p:cNvCxnSpPr/>
          <p:nvPr/>
        </p:nvCxnSpPr>
        <p:spPr bwMode="auto">
          <a:xfrm>
            <a:off x="2267744" y="2499743"/>
            <a:ext cx="338420" cy="0"/>
          </a:xfrm>
          <a:prstGeom prst="straightConnector1">
            <a:avLst/>
          </a:prstGeom>
          <a:solidFill>
            <a:srgbClr val="FFCC99"/>
          </a:solidFill>
          <a:ln w="12700" cap="flat" cmpd="sng" algn="ctr">
            <a:solidFill>
              <a:srgbClr val="000000"/>
            </a:solidFill>
            <a:prstDash val="solid"/>
            <a:round/>
            <a:headEnd type="none" w="med" len="med"/>
            <a:tailEnd type="triangle"/>
          </a:ln>
          <a:effectLst/>
        </p:spPr>
      </p:cxnSp>
      <p:sp>
        <p:nvSpPr>
          <p:cNvPr id="6" name="Título 1">
            <a:extLst>
              <a:ext uri="{FF2B5EF4-FFF2-40B4-BE49-F238E27FC236}">
                <a16:creationId xmlns:a16="http://schemas.microsoft.com/office/drawing/2014/main" id="{BBD8404D-2316-4745-9DDB-449F558950B9}"/>
              </a:ext>
            </a:extLst>
          </p:cNvPr>
          <p:cNvSpPr txBox="1">
            <a:spLocks/>
          </p:cNvSpPr>
          <p:nvPr/>
        </p:nvSpPr>
        <p:spPr>
          <a:xfrm>
            <a:off x="139049" y="36366"/>
            <a:ext cx="8681423" cy="785813"/>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pt-BR" sz="3000" dirty="0">
                <a:solidFill>
                  <a:schemeClr val="tx1"/>
                </a:solidFill>
                <a:latin typeface="Arial" panose="020B0604020202020204" pitchFamily="34" charset="0"/>
                <a:cs typeface="Arial" panose="020B0604020202020204" pitchFamily="34" charset="0"/>
              </a:rPr>
              <a:t>Generalizando o Exemplo Anterior</a:t>
            </a:r>
            <a:endParaRPr lang="en-US" sz="3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8497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a:extLst>
              <a:ext uri="{FF2B5EF4-FFF2-40B4-BE49-F238E27FC236}">
                <a16:creationId xmlns:a16="http://schemas.microsoft.com/office/drawing/2014/main" id="{DA3111A4-6F14-413D-9ED4-E6DE4082008B}"/>
              </a:ext>
            </a:extLst>
          </p:cNvPr>
          <p:cNvSpPr txBox="1">
            <a:spLocks/>
          </p:cNvSpPr>
          <p:nvPr/>
        </p:nvSpPr>
        <p:spPr>
          <a:xfrm>
            <a:off x="35496" y="555526"/>
            <a:ext cx="9036496" cy="5508941"/>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Tx/>
              <a:buFont typeface="Wingdings" panose="05000000000000000000" pitchFamily="2" charset="2"/>
              <a:buChar char="§"/>
            </a:pPr>
            <a:r>
              <a:rPr lang="pt-BR" sz="2400" b="1" dirty="0">
                <a:latin typeface="Arial" panose="020B0604020202020204" pitchFamily="34" charset="0"/>
                <a:cs typeface="Arial" panose="020B0604020202020204" pitchFamily="34" charset="0"/>
              </a:rPr>
              <a:t>Observe a seguinte afirmação:</a:t>
            </a:r>
          </a:p>
          <a:p>
            <a:pPr algn="just">
              <a:buClrTx/>
              <a:buFont typeface="Wingdings" panose="05000000000000000000" pitchFamily="2" charset="2"/>
              <a:buChar char="§"/>
            </a:pPr>
            <a:r>
              <a:rPr lang="pt-BR" sz="2400" dirty="0">
                <a:latin typeface="Arial" panose="020B0604020202020204" pitchFamily="34" charset="0"/>
                <a:cs typeface="Arial" panose="020B0604020202020204" pitchFamily="34" charset="0"/>
              </a:rPr>
              <a:t>Se a função utilidade for </a:t>
            </a:r>
            <a:r>
              <a:rPr lang="pt-BR" sz="2400" i="1" dirty="0">
                <a:latin typeface="Arial" panose="020B0604020202020204" pitchFamily="34" charset="0"/>
                <a:cs typeface="Arial" panose="020B0604020202020204" pitchFamily="34" charset="0"/>
              </a:rPr>
              <a:t>U(x</a:t>
            </a:r>
            <a:r>
              <a:rPr lang="pt-BR" sz="1600" i="1" dirty="0">
                <a:latin typeface="Arial" panose="020B0604020202020204" pitchFamily="34" charset="0"/>
                <a:cs typeface="Arial" panose="020B0604020202020204" pitchFamily="34" charset="0"/>
              </a:rPr>
              <a:t>1</a:t>
            </a:r>
            <a:r>
              <a:rPr lang="pt-BR" sz="2400" i="1" dirty="0">
                <a:latin typeface="Arial" panose="020B0604020202020204" pitchFamily="34" charset="0"/>
                <a:cs typeface="Arial" panose="020B0604020202020204" pitchFamily="34" charset="0"/>
              </a:rPr>
              <a:t>,x</a:t>
            </a:r>
            <a:r>
              <a:rPr lang="pt-BR" sz="1600" i="1" dirty="0">
                <a:latin typeface="Arial" panose="020B0604020202020204" pitchFamily="34" charset="0"/>
                <a:cs typeface="Arial" panose="020B0604020202020204" pitchFamily="34" charset="0"/>
              </a:rPr>
              <a:t>2</a:t>
            </a:r>
            <a:r>
              <a:rPr lang="pt-BR" sz="2400" i="1" dirty="0">
                <a:latin typeface="Arial" panose="020B0604020202020204" pitchFamily="34" charset="0"/>
                <a:cs typeface="Arial" panose="020B0604020202020204" pitchFamily="34" charset="0"/>
              </a:rPr>
              <a:t>) = x</a:t>
            </a:r>
            <a:r>
              <a:rPr lang="pt-BR" sz="1600" i="1" dirty="0">
                <a:latin typeface="Arial" panose="020B0604020202020204" pitchFamily="34" charset="0"/>
                <a:cs typeface="Arial" panose="020B0604020202020204" pitchFamily="34" charset="0"/>
              </a:rPr>
              <a:t>1</a:t>
            </a:r>
            <a:r>
              <a:rPr lang="pt-BR" sz="2400" i="1" dirty="0">
                <a:latin typeface="Arial" panose="020B0604020202020204" pitchFamily="34" charset="0"/>
                <a:cs typeface="Arial" panose="020B0604020202020204" pitchFamily="34" charset="0"/>
              </a:rPr>
              <a:t> + 0,25x</a:t>
            </a:r>
            <a:r>
              <a:rPr lang="pt-BR" sz="1600" i="1" dirty="0">
                <a:latin typeface="Arial" panose="020B0604020202020204" pitchFamily="34" charset="0"/>
                <a:cs typeface="Arial" panose="020B0604020202020204" pitchFamily="34" charset="0"/>
              </a:rPr>
              <a:t>2</a:t>
            </a:r>
            <a:r>
              <a:rPr lang="pt-BR" sz="2400" i="1" dirty="0">
                <a:latin typeface="Arial" panose="020B0604020202020204" pitchFamily="34" charset="0"/>
                <a:cs typeface="Arial" panose="020B0604020202020204" pitchFamily="34" charset="0"/>
              </a:rPr>
              <a:t>  </a:t>
            </a:r>
            <a:r>
              <a:rPr lang="pt-BR" sz="2400" dirty="0">
                <a:latin typeface="Arial" panose="020B0604020202020204" pitchFamily="34" charset="0"/>
                <a:cs typeface="Arial" panose="020B0604020202020204" pitchFamily="34" charset="0"/>
              </a:rPr>
              <a:t>e a renda do consumidor for igual a </a:t>
            </a:r>
            <a:r>
              <a:rPr lang="pt-BR" sz="2400" i="1" dirty="0">
                <a:latin typeface="Arial" panose="020B0604020202020204" pitchFamily="34" charset="0"/>
                <a:cs typeface="Arial" panose="020B0604020202020204" pitchFamily="34" charset="0"/>
              </a:rPr>
              <a:t>I </a:t>
            </a:r>
            <a:r>
              <a:rPr lang="pt-BR" sz="2400" dirty="0">
                <a:latin typeface="Arial" panose="020B0604020202020204" pitchFamily="34" charset="0"/>
                <a:cs typeface="Arial" panose="020B0604020202020204" pitchFamily="34" charset="0"/>
              </a:rPr>
              <a:t>, com </a:t>
            </a:r>
            <a:r>
              <a:rPr lang="pt-BR" sz="2400" i="1" dirty="0">
                <a:latin typeface="Arial" panose="020B0604020202020204" pitchFamily="34" charset="0"/>
                <a:cs typeface="Arial" panose="020B0604020202020204" pitchFamily="34" charset="0"/>
              </a:rPr>
              <a:t>p</a:t>
            </a:r>
            <a:r>
              <a:rPr lang="pt-BR" sz="1600" i="1" dirty="0">
                <a:latin typeface="Arial" panose="020B0604020202020204" pitchFamily="34" charset="0"/>
                <a:cs typeface="Arial" panose="020B0604020202020204" pitchFamily="34" charset="0"/>
              </a:rPr>
              <a:t>1</a:t>
            </a:r>
            <a:r>
              <a:rPr lang="pt-BR" sz="2400" i="1" dirty="0">
                <a:latin typeface="Arial" panose="020B0604020202020204" pitchFamily="34" charset="0"/>
                <a:cs typeface="Arial" panose="020B0604020202020204" pitchFamily="34" charset="0"/>
              </a:rPr>
              <a:t> = 1 e p</a:t>
            </a:r>
            <a:r>
              <a:rPr lang="pt-BR" sz="1600" i="1" dirty="0">
                <a:latin typeface="Arial" panose="020B0604020202020204" pitchFamily="34" charset="0"/>
                <a:cs typeface="Arial" panose="020B0604020202020204" pitchFamily="34" charset="0"/>
              </a:rPr>
              <a:t>2</a:t>
            </a:r>
            <a:r>
              <a:rPr lang="pt-BR" sz="2400" i="1" dirty="0">
                <a:latin typeface="Arial" panose="020B0604020202020204" pitchFamily="34" charset="0"/>
                <a:cs typeface="Arial" panose="020B0604020202020204" pitchFamily="34" charset="0"/>
              </a:rPr>
              <a:t> = 2</a:t>
            </a:r>
            <a:r>
              <a:rPr lang="pt-BR" sz="2400" dirty="0">
                <a:latin typeface="Arial" panose="020B0604020202020204" pitchFamily="34" charset="0"/>
                <a:cs typeface="Arial" panose="020B0604020202020204" pitchFamily="34" charset="0"/>
              </a:rPr>
              <a:t>, em que </a:t>
            </a:r>
            <a:r>
              <a:rPr lang="pt-BR" sz="2400" i="1" dirty="0">
                <a:latin typeface="Arial" panose="020B0604020202020204" pitchFamily="34" charset="0"/>
                <a:cs typeface="Arial" panose="020B0604020202020204" pitchFamily="34" charset="0"/>
              </a:rPr>
              <a:t>p</a:t>
            </a:r>
            <a:r>
              <a:rPr lang="pt-BR" sz="1600" i="1" dirty="0">
                <a:latin typeface="Arial" panose="020B0604020202020204" pitchFamily="34" charset="0"/>
                <a:cs typeface="Arial" panose="020B0604020202020204" pitchFamily="34" charset="0"/>
              </a:rPr>
              <a:t>i</a:t>
            </a:r>
            <a:r>
              <a:rPr lang="pt-BR" sz="2400" i="1" dirty="0">
                <a:latin typeface="Arial" panose="020B0604020202020204" pitchFamily="34" charset="0"/>
                <a:cs typeface="Arial" panose="020B0604020202020204" pitchFamily="34" charset="0"/>
              </a:rPr>
              <a:t> </a:t>
            </a:r>
            <a:r>
              <a:rPr lang="pt-BR" sz="2400" dirty="0">
                <a:latin typeface="Arial" panose="020B0604020202020204" pitchFamily="34" charset="0"/>
                <a:cs typeface="Arial" panose="020B0604020202020204" pitchFamily="34" charset="0"/>
              </a:rPr>
              <a:t>é o preço do bem </a:t>
            </a:r>
            <a:r>
              <a:rPr lang="pt-BR" sz="2400" i="1" dirty="0">
                <a:latin typeface="Arial" panose="020B0604020202020204" pitchFamily="34" charset="0"/>
                <a:cs typeface="Arial" panose="020B0604020202020204" pitchFamily="34" charset="0"/>
              </a:rPr>
              <a:t>i</a:t>
            </a:r>
            <a:r>
              <a:rPr lang="pt-BR" sz="2400" dirty="0">
                <a:latin typeface="Arial" panose="020B0604020202020204" pitchFamily="34" charset="0"/>
                <a:cs typeface="Arial" panose="020B0604020202020204" pitchFamily="34" charset="0"/>
              </a:rPr>
              <a:t>, então o consumidor irá utilizar toda a sua renda na aquisição do bem com maior utilidade marginal, no caso, na aquisição do bem 1.</a:t>
            </a:r>
          </a:p>
        </p:txBody>
      </p:sp>
      <p:sp>
        <p:nvSpPr>
          <p:cNvPr id="6" name="Título 1">
            <a:extLst>
              <a:ext uri="{FF2B5EF4-FFF2-40B4-BE49-F238E27FC236}">
                <a16:creationId xmlns:a16="http://schemas.microsoft.com/office/drawing/2014/main" id="{3BC66D51-38FD-4E9D-BBBD-2B07A1492CEB}"/>
              </a:ext>
            </a:extLst>
          </p:cNvPr>
          <p:cNvSpPr txBox="1">
            <a:spLocks/>
          </p:cNvSpPr>
          <p:nvPr/>
        </p:nvSpPr>
        <p:spPr bwMode="auto">
          <a:xfrm>
            <a:off x="179512" y="-164554"/>
            <a:ext cx="8312931" cy="785813"/>
          </a:xfrm>
          <a:prstGeom prst="rect">
            <a:avLst/>
          </a:prstGeom>
          <a:noFill/>
          <a:ln w="12700">
            <a:no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3600" b="1">
                <a:solidFill>
                  <a:srgbClr val="663300"/>
                </a:solidFill>
                <a:latin typeface="+mj-lt"/>
                <a:ea typeface="+mj-ea"/>
                <a:cs typeface="+mj-cs"/>
              </a:defRPr>
            </a:lvl1pPr>
            <a:lvl2pPr algn="l" rtl="0" eaLnBrk="0" fontAlgn="base" hangingPunct="0">
              <a:spcBef>
                <a:spcPct val="0"/>
              </a:spcBef>
              <a:spcAft>
                <a:spcPct val="0"/>
              </a:spcAft>
              <a:defRPr sz="3600" b="1">
                <a:solidFill>
                  <a:srgbClr val="663300"/>
                </a:solidFill>
                <a:latin typeface="Arial" charset="0"/>
              </a:defRPr>
            </a:lvl2pPr>
            <a:lvl3pPr algn="l" rtl="0" eaLnBrk="0" fontAlgn="base" hangingPunct="0">
              <a:spcBef>
                <a:spcPct val="0"/>
              </a:spcBef>
              <a:spcAft>
                <a:spcPct val="0"/>
              </a:spcAft>
              <a:defRPr sz="3600" b="1">
                <a:solidFill>
                  <a:srgbClr val="663300"/>
                </a:solidFill>
                <a:latin typeface="Arial" charset="0"/>
              </a:defRPr>
            </a:lvl3pPr>
            <a:lvl4pPr algn="l" rtl="0" eaLnBrk="0" fontAlgn="base" hangingPunct="0">
              <a:spcBef>
                <a:spcPct val="0"/>
              </a:spcBef>
              <a:spcAft>
                <a:spcPct val="0"/>
              </a:spcAft>
              <a:defRPr sz="3600" b="1">
                <a:solidFill>
                  <a:srgbClr val="663300"/>
                </a:solidFill>
                <a:latin typeface="Arial" charset="0"/>
              </a:defRPr>
            </a:lvl4pPr>
            <a:lvl5pPr algn="l" rtl="0" eaLnBrk="0" fontAlgn="base" hangingPunct="0">
              <a:spcBef>
                <a:spcPct val="0"/>
              </a:spcBef>
              <a:spcAft>
                <a:spcPct val="0"/>
              </a:spcAft>
              <a:defRPr sz="3600" b="1">
                <a:solidFill>
                  <a:srgbClr val="663300"/>
                </a:solidFill>
                <a:latin typeface="Arial" charset="0"/>
              </a:defRPr>
            </a:lvl5pPr>
            <a:lvl6pPr marL="457200" algn="l" rtl="0" eaLnBrk="0" fontAlgn="base" hangingPunct="0">
              <a:spcBef>
                <a:spcPct val="0"/>
              </a:spcBef>
              <a:spcAft>
                <a:spcPct val="0"/>
              </a:spcAft>
              <a:defRPr sz="3600" b="1">
                <a:solidFill>
                  <a:srgbClr val="663300"/>
                </a:solidFill>
                <a:latin typeface="Arial" charset="0"/>
              </a:defRPr>
            </a:lvl6pPr>
            <a:lvl7pPr marL="914400" algn="l" rtl="0" eaLnBrk="0" fontAlgn="base" hangingPunct="0">
              <a:spcBef>
                <a:spcPct val="0"/>
              </a:spcBef>
              <a:spcAft>
                <a:spcPct val="0"/>
              </a:spcAft>
              <a:defRPr sz="3600" b="1">
                <a:solidFill>
                  <a:srgbClr val="663300"/>
                </a:solidFill>
                <a:latin typeface="Arial" charset="0"/>
              </a:defRPr>
            </a:lvl7pPr>
            <a:lvl8pPr marL="1371600" algn="l" rtl="0" eaLnBrk="0" fontAlgn="base" hangingPunct="0">
              <a:spcBef>
                <a:spcPct val="0"/>
              </a:spcBef>
              <a:spcAft>
                <a:spcPct val="0"/>
              </a:spcAft>
              <a:defRPr sz="3600" b="1">
                <a:solidFill>
                  <a:srgbClr val="663300"/>
                </a:solidFill>
                <a:latin typeface="Arial" charset="0"/>
              </a:defRPr>
            </a:lvl8pPr>
            <a:lvl9pPr marL="1828800" algn="l" rtl="0" eaLnBrk="0" fontAlgn="base" hangingPunct="0">
              <a:spcBef>
                <a:spcPct val="0"/>
              </a:spcBef>
              <a:spcAft>
                <a:spcPct val="0"/>
              </a:spcAft>
              <a:defRPr sz="3600" b="1">
                <a:solidFill>
                  <a:srgbClr val="663300"/>
                </a:solidFill>
                <a:latin typeface="Arial" charset="0"/>
              </a:defRPr>
            </a:lvl9pPr>
          </a:lstStyle>
          <a:p>
            <a:pPr algn="ctr"/>
            <a:r>
              <a:rPr lang="pt-BR" kern="0" dirty="0">
                <a:solidFill>
                  <a:schemeClr val="tx1"/>
                </a:solidFill>
                <a:latin typeface="Arial" panose="020B0604020202020204" pitchFamily="34" charset="0"/>
                <a:cs typeface="Arial" panose="020B0604020202020204" pitchFamily="34" charset="0"/>
              </a:rPr>
              <a:t>Exemplo</a:t>
            </a:r>
            <a:endParaRPr lang="en-US" kern="0" dirty="0">
              <a:solidFill>
                <a:schemeClr val="tx1"/>
              </a:solidFill>
              <a:latin typeface="Arial" panose="020B0604020202020204" pitchFamily="34" charset="0"/>
              <a:cs typeface="Arial" panose="020B0604020202020204" pitchFamily="34" charset="0"/>
            </a:endParaRPr>
          </a:p>
        </p:txBody>
      </p:sp>
      <p:graphicFrame>
        <p:nvGraphicFramePr>
          <p:cNvPr id="7" name="Objeto 6">
            <a:extLst>
              <a:ext uri="{FF2B5EF4-FFF2-40B4-BE49-F238E27FC236}">
                <a16:creationId xmlns:a16="http://schemas.microsoft.com/office/drawing/2014/main" id="{76BBCA6D-C744-444D-8321-287375B40DDC}"/>
              </a:ext>
            </a:extLst>
          </p:cNvPr>
          <p:cNvGraphicFramePr>
            <a:graphicFrameLocks noChangeAspect="1"/>
          </p:cNvGraphicFramePr>
          <p:nvPr>
            <p:extLst>
              <p:ext uri="{D42A27DB-BD31-4B8C-83A1-F6EECF244321}">
                <p14:modId xmlns:p14="http://schemas.microsoft.com/office/powerpoint/2010/main" val="3780226424"/>
              </p:ext>
            </p:extLst>
          </p:nvPr>
        </p:nvGraphicFramePr>
        <p:xfrm>
          <a:off x="395537" y="2955776"/>
          <a:ext cx="8568951" cy="984126"/>
        </p:xfrm>
        <a:graphic>
          <a:graphicData uri="http://schemas.openxmlformats.org/presentationml/2006/ole">
            <mc:AlternateContent xmlns:mc="http://schemas.openxmlformats.org/markup-compatibility/2006">
              <mc:Choice xmlns:v="urn:schemas-microsoft-com:vml" Requires="v">
                <p:oleObj name="Equation" r:id="rId2" imgW="4356000" imgH="482400" progId="Equation.DSMT4">
                  <p:embed/>
                </p:oleObj>
              </mc:Choice>
              <mc:Fallback>
                <p:oleObj name="Equation" r:id="rId2" imgW="4356000" imgH="482400" progId="Equation.DSMT4">
                  <p:embed/>
                  <p:pic>
                    <p:nvPicPr>
                      <p:cNvPr id="10" name="Objeto 9"/>
                      <p:cNvPicPr/>
                      <p:nvPr/>
                    </p:nvPicPr>
                    <p:blipFill>
                      <a:blip r:embed="rId3"/>
                      <a:stretch>
                        <a:fillRect/>
                      </a:stretch>
                    </p:blipFill>
                    <p:spPr>
                      <a:xfrm>
                        <a:off x="395537" y="2955776"/>
                        <a:ext cx="8568951" cy="984126"/>
                      </a:xfrm>
                      <a:prstGeom prst="rect">
                        <a:avLst/>
                      </a:prstGeom>
                      <a:solidFill>
                        <a:schemeClr val="bg1">
                          <a:lumMod val="95000"/>
                        </a:schemeClr>
                      </a:solidFill>
                      <a:ln>
                        <a:solidFill>
                          <a:schemeClr val="tx1"/>
                        </a:solidFill>
                      </a:ln>
                    </p:spPr>
                  </p:pic>
                </p:oleObj>
              </mc:Fallback>
            </mc:AlternateContent>
          </a:graphicData>
        </a:graphic>
      </p:graphicFrame>
      <p:sp>
        <p:nvSpPr>
          <p:cNvPr id="8" name="CaixaDeTexto 7">
            <a:extLst>
              <a:ext uri="{FF2B5EF4-FFF2-40B4-BE49-F238E27FC236}">
                <a16:creationId xmlns:a16="http://schemas.microsoft.com/office/drawing/2014/main" id="{A6E9501D-7E6B-4E49-B3CF-04E159EBAE82}"/>
              </a:ext>
            </a:extLst>
          </p:cNvPr>
          <p:cNvSpPr txBox="1"/>
          <p:nvPr/>
        </p:nvSpPr>
        <p:spPr>
          <a:xfrm>
            <a:off x="323528" y="4085659"/>
            <a:ext cx="8568952" cy="738664"/>
          </a:xfrm>
          <a:prstGeom prst="rect">
            <a:avLst/>
          </a:prstGeom>
          <a:noFill/>
        </p:spPr>
        <p:txBody>
          <a:bodyPr wrap="square" rtlCol="0">
            <a:spAutoFit/>
          </a:bodyPr>
          <a:lstStyle/>
          <a:p>
            <a:pPr marL="285750" indent="-285750">
              <a:buFont typeface="Wingdings" panose="05000000000000000000" pitchFamily="2" charset="2"/>
              <a:buChar char="§"/>
            </a:pPr>
            <a:r>
              <a:rPr lang="pt-BR" sz="2100" dirty="0">
                <a:latin typeface="+mn-lt"/>
              </a:rPr>
              <a:t>Como </a:t>
            </a:r>
            <a:r>
              <a:rPr lang="pt-BR" sz="2100" dirty="0" err="1">
                <a:latin typeface="+mn-lt"/>
              </a:rPr>
              <a:t>TMgS</a:t>
            </a:r>
            <a:r>
              <a:rPr lang="pt-BR" sz="2100" dirty="0">
                <a:latin typeface="+mn-lt"/>
              </a:rPr>
              <a:t> &gt; relação de preços </a:t>
            </a:r>
            <a:r>
              <a:rPr lang="pt-BR" sz="2100" dirty="0">
                <a:latin typeface="+mn-lt"/>
                <a:sym typeface="Symbol" panose="05050102010706020507" pitchFamily="18" charset="2"/>
              </a:rPr>
              <a:t> x</a:t>
            </a:r>
            <a:r>
              <a:rPr lang="pt-BR" sz="1200" dirty="0">
                <a:latin typeface="+mn-lt"/>
                <a:sym typeface="Symbol" panose="05050102010706020507" pitchFamily="18" charset="2"/>
              </a:rPr>
              <a:t>1</a:t>
            </a:r>
            <a:r>
              <a:rPr lang="pt-BR" sz="2100" dirty="0">
                <a:latin typeface="+mn-lt"/>
                <a:sym typeface="Symbol" panose="05050102010706020507" pitchFamily="18" charset="2"/>
              </a:rPr>
              <a:t> = (I/</a:t>
            </a:r>
            <a:r>
              <a:rPr lang="pt-BR" sz="2100" dirty="0" err="1">
                <a:latin typeface="+mn-lt"/>
                <a:sym typeface="Symbol" panose="05050102010706020507" pitchFamily="18" charset="2"/>
              </a:rPr>
              <a:t>Px</a:t>
            </a:r>
            <a:r>
              <a:rPr lang="pt-BR" sz="2100" dirty="0">
                <a:latin typeface="+mn-lt"/>
                <a:sym typeface="Symbol" panose="05050102010706020507" pitchFamily="18" charset="2"/>
              </a:rPr>
              <a:t>)  e x</a:t>
            </a:r>
            <a:r>
              <a:rPr lang="pt-BR" sz="1200" dirty="0">
                <a:latin typeface="+mn-lt"/>
                <a:sym typeface="Symbol" panose="05050102010706020507" pitchFamily="18" charset="2"/>
              </a:rPr>
              <a:t>2</a:t>
            </a:r>
            <a:r>
              <a:rPr lang="pt-BR" sz="2100" dirty="0">
                <a:latin typeface="+mn-lt"/>
                <a:sym typeface="Symbol" panose="05050102010706020507" pitchFamily="18" charset="2"/>
              </a:rPr>
              <a:t> = 0.</a:t>
            </a:r>
          </a:p>
          <a:p>
            <a:endParaRPr lang="pt-BR" sz="2100" dirty="0">
              <a:latin typeface="+mn-lt"/>
            </a:endParaRPr>
          </a:p>
        </p:txBody>
      </p:sp>
    </p:spTree>
    <p:extLst>
      <p:ext uri="{BB962C8B-B14F-4D97-AF65-F5344CB8AC3E}">
        <p14:creationId xmlns:p14="http://schemas.microsoft.com/office/powerpoint/2010/main" val="139126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D78A1231-BEC3-4415-A05C-AF30A9B7B34A}"/>
              </a:ext>
            </a:extLst>
          </p:cNvPr>
          <p:cNvSpPr txBox="1"/>
          <p:nvPr/>
        </p:nvSpPr>
        <p:spPr>
          <a:xfrm>
            <a:off x="107504" y="51470"/>
            <a:ext cx="8928992" cy="1323439"/>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(4) </a:t>
            </a:r>
            <a:r>
              <a:rPr lang="pt-BR" sz="2000" b="0" i="0" dirty="0">
                <a:solidFill>
                  <a:srgbClr val="000000"/>
                </a:solidFill>
                <a:effectLst/>
                <a:latin typeface="Arial" panose="020B0604020202020204" pitchFamily="34" charset="0"/>
                <a:cs typeface="Arial" panose="020B0604020202020204" pitchFamily="34" charset="0"/>
              </a:rPr>
              <a:t>A transformação monotônica de uma função de utilidade não altera a taxa marginal de substituição (TMS), porque a TMS é medida ao longo de uma curva de indiferença, e a utilidade permanece constante ao longo da curva de indiferença.</a:t>
            </a:r>
            <a:r>
              <a:rPr lang="pt-BR" sz="2000" dirty="0">
                <a:latin typeface="Arial" panose="020B0604020202020204" pitchFamily="34" charset="0"/>
                <a:cs typeface="Arial" panose="020B0604020202020204" pitchFamily="34" charset="0"/>
              </a:rPr>
              <a:t> </a:t>
            </a:r>
          </a:p>
        </p:txBody>
      </p:sp>
      <p:sp>
        <p:nvSpPr>
          <p:cNvPr id="4" name="CaixaDeTexto 3">
            <a:extLst>
              <a:ext uri="{FF2B5EF4-FFF2-40B4-BE49-F238E27FC236}">
                <a16:creationId xmlns:a16="http://schemas.microsoft.com/office/drawing/2014/main" id="{D62ADF5C-6F36-4CF0-A81A-66FE52033326}"/>
              </a:ext>
            </a:extLst>
          </p:cNvPr>
          <p:cNvSpPr txBox="1"/>
          <p:nvPr/>
        </p:nvSpPr>
        <p:spPr>
          <a:xfrm>
            <a:off x="107504" y="1419622"/>
            <a:ext cx="8856984" cy="2015936"/>
          </a:xfrm>
          <a:prstGeom prst="rect">
            <a:avLst/>
          </a:prstGeom>
          <a:noFill/>
        </p:spPr>
        <p:txBody>
          <a:bodyPr wrap="square">
            <a:spAutoFit/>
          </a:bodyPr>
          <a:lstStyle/>
          <a:p>
            <a:pPr marL="342900" indent="-342900" algn="just">
              <a:buClrTx/>
              <a:buFont typeface="Wingdings" panose="05000000000000000000" pitchFamily="2" charset="2"/>
              <a:buChar char="§"/>
            </a:pPr>
            <a:r>
              <a:rPr lang="pt-BR" sz="2000" dirty="0">
                <a:solidFill>
                  <a:schemeClr val="tx1"/>
                </a:solidFill>
                <a:latin typeface="Arial" panose="020B0604020202020204" pitchFamily="34" charset="0"/>
                <a:cs typeface="Arial" panose="020B0604020202020204" pitchFamily="34" charset="0"/>
              </a:rPr>
              <a:t>Duas funções utilidade quaisquer representam as características ordinais das mesmas preferências se, e somente se, uma é uma transformação monotônica da outra.</a:t>
            </a:r>
          </a:p>
          <a:p>
            <a:pPr marL="342900" indent="-342900" algn="just">
              <a:buClrTx/>
              <a:buFont typeface="Wingdings" panose="05000000000000000000" pitchFamily="2" charset="2"/>
              <a:buChar char="§"/>
            </a:pPr>
            <a:endParaRPr lang="pt-BR" sz="500" dirty="0">
              <a:solidFill>
                <a:schemeClr val="tx1"/>
              </a:solidFill>
              <a:latin typeface="Arial" panose="020B0604020202020204" pitchFamily="34" charset="0"/>
              <a:cs typeface="Arial" panose="020B0604020202020204" pitchFamily="34" charset="0"/>
            </a:endParaRPr>
          </a:p>
          <a:p>
            <a:pPr marL="342900" indent="-342900" algn="just">
              <a:buClrTx/>
              <a:buFont typeface="Wingdings" panose="05000000000000000000" pitchFamily="2" charset="2"/>
              <a:buChar char="§"/>
            </a:pPr>
            <a:r>
              <a:rPr lang="pt-BR" sz="2000" dirty="0">
                <a:latin typeface="Arial" panose="020B0604020202020204" pitchFamily="34" charset="0"/>
                <a:cs typeface="Arial" panose="020B0604020202020204" pitchFamily="34" charset="0"/>
              </a:rPr>
              <a:t>Logo, quando uma função utilidade é uma transformação monotônica de alguma outra, dada a renda e os preços, a escolha ótima será a mesma.</a:t>
            </a:r>
          </a:p>
          <a:p>
            <a:pPr marL="800100" lvl="1" indent="-342900" algn="just">
              <a:buFont typeface="Wingdings" panose="05000000000000000000" pitchFamily="2" charset="2"/>
              <a:buChar char="§"/>
            </a:pPr>
            <a:r>
              <a:rPr lang="pt-BR" sz="2000" dirty="0">
                <a:solidFill>
                  <a:schemeClr val="tx1"/>
                </a:solidFill>
                <a:latin typeface="Arial" panose="020B0604020202020204" pitchFamily="34" charset="0"/>
                <a:cs typeface="Arial" panose="020B0604020202020204" pitchFamily="34" charset="0"/>
              </a:rPr>
              <a:t>Note que isso exige que a </a:t>
            </a:r>
            <a:r>
              <a:rPr lang="pt-BR" sz="2000" dirty="0" err="1">
                <a:solidFill>
                  <a:schemeClr val="tx1"/>
                </a:solidFill>
                <a:latin typeface="Arial" panose="020B0604020202020204" pitchFamily="34" charset="0"/>
                <a:cs typeface="Arial" panose="020B0604020202020204" pitchFamily="34" charset="0"/>
              </a:rPr>
              <a:t>TMgS</a:t>
            </a:r>
            <a:r>
              <a:rPr lang="pt-BR" sz="2000" dirty="0">
                <a:solidFill>
                  <a:schemeClr val="tx1"/>
                </a:solidFill>
                <a:latin typeface="Arial" panose="020B0604020202020204" pitchFamily="34" charset="0"/>
                <a:cs typeface="Arial" panose="020B0604020202020204" pitchFamily="34" charset="0"/>
              </a:rPr>
              <a:t> seja a mesma.</a:t>
            </a:r>
          </a:p>
        </p:txBody>
      </p:sp>
      <p:sp>
        <p:nvSpPr>
          <p:cNvPr id="5" name="CaixaDeTexto 4">
            <a:extLst>
              <a:ext uri="{FF2B5EF4-FFF2-40B4-BE49-F238E27FC236}">
                <a16:creationId xmlns:a16="http://schemas.microsoft.com/office/drawing/2014/main" id="{6293BAC0-3524-40E2-8A44-1E52127587E9}"/>
              </a:ext>
            </a:extLst>
          </p:cNvPr>
          <p:cNvSpPr txBox="1"/>
          <p:nvPr/>
        </p:nvSpPr>
        <p:spPr>
          <a:xfrm>
            <a:off x="1547664" y="1050290"/>
            <a:ext cx="360040" cy="369332"/>
          </a:xfrm>
          <a:prstGeom prst="rect">
            <a:avLst/>
          </a:prstGeom>
          <a:noFill/>
        </p:spPr>
        <p:txBody>
          <a:bodyPr wrap="square" rtlCol="0">
            <a:spAutoFit/>
          </a:bodyPr>
          <a:lstStyle/>
          <a:p>
            <a:r>
              <a:rPr lang="pt-BR" b="1" dirty="0">
                <a:solidFill>
                  <a:srgbClr val="C00000"/>
                </a:solidFill>
              </a:rPr>
              <a:t>V</a:t>
            </a:r>
          </a:p>
        </p:txBody>
      </p:sp>
    </p:spTree>
    <p:extLst>
      <p:ext uri="{BB962C8B-B14F-4D97-AF65-F5344CB8AC3E}">
        <p14:creationId xmlns:p14="http://schemas.microsoft.com/office/powerpoint/2010/main" val="588905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3E0D204A-1CD2-44DE-B2D4-82F9B37B135E}"/>
              </a:ext>
            </a:extLst>
          </p:cNvPr>
          <p:cNvSpPr txBox="1"/>
          <p:nvPr/>
        </p:nvSpPr>
        <p:spPr>
          <a:xfrm>
            <a:off x="107504" y="51470"/>
            <a:ext cx="8928992" cy="2477601"/>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03</a:t>
            </a:r>
            <a:endParaRPr lang="pt-BR" sz="2000" b="1" dirty="0">
              <a:solidFill>
                <a:srgbClr val="000000"/>
              </a:solidFill>
              <a:latin typeface="Arial" panose="020B0604020202020204" pitchFamily="34" charset="0"/>
              <a:cs typeface="Arial" panose="020B0604020202020204" pitchFamily="34" charset="0"/>
            </a:endParaRPr>
          </a:p>
          <a:p>
            <a:pPr algn="just"/>
            <a:r>
              <a:rPr lang="pt-BR" sz="1900" b="0" i="0" dirty="0">
                <a:solidFill>
                  <a:srgbClr val="000000"/>
                </a:solidFill>
                <a:effectLst/>
                <a:latin typeface="Arial" panose="020B0604020202020204" pitchFamily="34" charset="0"/>
                <a:cs typeface="Arial" panose="020B0604020202020204" pitchFamily="34" charset="0"/>
              </a:rPr>
              <a:t>Em um mercado existem 8 agentes, sendo 4 demandantes (agentes i = 1,2,3,4) e 4 ofertantes (agentes i = 5,6,7,8). Cada demandante demanda uma única unidade discreta e cada ofertante oferta uma única unidade discreta. Se há indiferença dos agentes envolvidos numa transação bilateral quanto a realizar ou não a troca (isto é, quando o excedente de pelo menos um deles é zero), suponha que ela se realiza. Os preços de demanda e de oferta por cada unidade são</a:t>
            </a:r>
            <a:r>
              <a:rPr lang="pt-BR" sz="1900" dirty="0">
                <a:solidFill>
                  <a:srgbClr val="000000"/>
                </a:solidFill>
                <a:latin typeface="Arial" panose="020B0604020202020204" pitchFamily="34" charset="0"/>
                <a:cs typeface="Arial" panose="020B0604020202020204" pitchFamily="34" charset="0"/>
              </a:rPr>
              <a:t> </a:t>
            </a:r>
            <a:r>
              <a:rPr lang="pt-BR" sz="1900" b="0" i="0" dirty="0">
                <a:solidFill>
                  <a:srgbClr val="000000"/>
                </a:solidFill>
                <a:effectLst/>
                <a:latin typeface="Arial" panose="020B0604020202020204" pitchFamily="34" charset="0"/>
                <a:cs typeface="Arial" panose="020B0604020202020204" pitchFamily="34" charset="0"/>
              </a:rPr>
              <a:t>dados na tabela abaixo:</a:t>
            </a:r>
            <a:r>
              <a:rPr lang="pt-BR" sz="1900" dirty="0">
                <a:latin typeface="Arial" panose="020B0604020202020204" pitchFamily="34" charset="0"/>
                <a:cs typeface="Arial" panose="020B0604020202020204" pitchFamily="34" charset="0"/>
              </a:rPr>
              <a:t> </a:t>
            </a:r>
          </a:p>
        </p:txBody>
      </p:sp>
      <p:pic>
        <p:nvPicPr>
          <p:cNvPr id="5" name="Imagem 4" descr="Tabela&#10;&#10;Descrição gerada automaticamente">
            <a:extLst>
              <a:ext uri="{FF2B5EF4-FFF2-40B4-BE49-F238E27FC236}">
                <a16:creationId xmlns:a16="http://schemas.microsoft.com/office/drawing/2014/main" id="{3389FC33-E18A-42E2-8326-35A575B3AAA6}"/>
              </a:ext>
            </a:extLst>
          </p:cNvPr>
          <p:cNvPicPr>
            <a:picLocks noChangeAspect="1"/>
          </p:cNvPicPr>
          <p:nvPr/>
        </p:nvPicPr>
        <p:blipFill>
          <a:blip r:embed="rId2"/>
          <a:stretch>
            <a:fillRect/>
          </a:stretch>
        </p:blipFill>
        <p:spPr>
          <a:xfrm>
            <a:off x="142782" y="2427734"/>
            <a:ext cx="7165522" cy="2621617"/>
          </a:xfrm>
          <a:prstGeom prst="rect">
            <a:avLst/>
          </a:prstGeom>
        </p:spPr>
      </p:pic>
    </p:spTree>
    <p:extLst>
      <p:ext uri="{BB962C8B-B14F-4D97-AF65-F5344CB8AC3E}">
        <p14:creationId xmlns:p14="http://schemas.microsoft.com/office/powerpoint/2010/main" val="2329458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88DAEDE-3D10-402A-90D4-45530C3DEFC3}"/>
              </a:ext>
            </a:extLst>
          </p:cNvPr>
          <p:cNvSpPr txBox="1"/>
          <p:nvPr/>
        </p:nvSpPr>
        <p:spPr>
          <a:xfrm>
            <a:off x="107504" y="123478"/>
            <a:ext cx="8928992" cy="1631216"/>
          </a:xfrm>
          <a:prstGeom prst="rect">
            <a:avLst/>
          </a:prstGeom>
          <a:noFill/>
        </p:spPr>
        <p:txBody>
          <a:bodyPr wrap="square">
            <a:spAutoFit/>
          </a:bodyPr>
          <a:lstStyle/>
          <a:p>
            <a:pPr algn="just"/>
            <a:r>
              <a:rPr lang="pt-BR" sz="2000" b="0" i="0" dirty="0">
                <a:solidFill>
                  <a:srgbClr val="000000"/>
                </a:solidFill>
                <a:effectLst/>
                <a:latin typeface="Arial" panose="020B0604020202020204" pitchFamily="34" charset="0"/>
                <a:cs typeface="Arial" panose="020B0604020202020204" pitchFamily="34" charset="0"/>
              </a:rPr>
              <a:t>Denote por Π(i) o excedente privado do agente i = 1, ..., 8 nessa economia e por TS o excedente total (</a:t>
            </a:r>
            <a:r>
              <a:rPr lang="pt-BR" sz="2000" b="0" i="1" dirty="0">
                <a:solidFill>
                  <a:srgbClr val="000000"/>
                </a:solidFill>
                <a:effectLst/>
                <a:latin typeface="Arial" panose="020B0604020202020204" pitchFamily="34" charset="0"/>
                <a:cs typeface="Arial" panose="020B0604020202020204" pitchFamily="34" charset="0"/>
              </a:rPr>
              <a:t>total </a:t>
            </a:r>
            <a:r>
              <a:rPr lang="pt-BR" sz="2000" b="0" i="1" dirty="0" err="1">
                <a:solidFill>
                  <a:srgbClr val="000000"/>
                </a:solidFill>
                <a:effectLst/>
                <a:latin typeface="Arial" panose="020B0604020202020204" pitchFamily="34" charset="0"/>
                <a:cs typeface="Arial" panose="020B0604020202020204" pitchFamily="34" charset="0"/>
              </a:rPr>
              <a:t>surplus</a:t>
            </a:r>
            <a:r>
              <a:rPr lang="pt-BR" sz="2000" b="0" i="0" dirty="0">
                <a:solidFill>
                  <a:srgbClr val="000000"/>
                </a:solidFill>
                <a:effectLst/>
                <a:latin typeface="Arial" panose="020B0604020202020204" pitchFamily="34" charset="0"/>
                <a:cs typeface="Arial" panose="020B0604020202020204" pitchFamily="34" charset="0"/>
              </a:rPr>
              <a:t>). Seja TS(-i) o excedente total sem a participação do agente i e denote por s(i) = TS - TS(-i) a contribuição do agente i para o excedente total, i = 1, ..., 8, ou seja, seu preço-sombra para os ganhos sociais de troca. Julgue os itens a seguir:</a:t>
            </a:r>
          </a:p>
        </p:txBody>
      </p:sp>
    </p:spTree>
    <p:extLst>
      <p:ext uri="{BB962C8B-B14F-4D97-AF65-F5344CB8AC3E}">
        <p14:creationId xmlns:p14="http://schemas.microsoft.com/office/powerpoint/2010/main" val="1252774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ixaDeTexto 6">
            <a:extLst>
              <a:ext uri="{FF2B5EF4-FFF2-40B4-BE49-F238E27FC236}">
                <a16:creationId xmlns:a16="http://schemas.microsoft.com/office/drawing/2014/main" id="{6E3D7C40-A1C7-421C-922E-5692328B6E78}"/>
              </a:ext>
            </a:extLst>
          </p:cNvPr>
          <p:cNvSpPr txBox="1"/>
          <p:nvPr/>
        </p:nvSpPr>
        <p:spPr>
          <a:xfrm>
            <a:off x="-36512" y="45948"/>
            <a:ext cx="9273146" cy="3708708"/>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pt-BR" sz="2300" b="1" dirty="0">
                <a:latin typeface="Arial" panose="020B0604020202020204" pitchFamily="34" charset="0"/>
                <a:cs typeface="Arial" panose="020B0604020202020204" pitchFamily="34" charset="0"/>
              </a:rPr>
              <a:t>Na parte 3:  a prova de 2021</a:t>
            </a:r>
            <a:endParaRPr lang="pt-BR" sz="2300" b="1" dirty="0">
              <a:solidFill>
                <a:srgbClr val="3333CC"/>
              </a:solidFill>
              <a:latin typeface="Arial" panose="020B0604020202020204" pitchFamily="34" charset="0"/>
              <a:cs typeface="Arial" panose="020B0604020202020204" pitchFamily="34" charset="0"/>
            </a:endParaRPr>
          </a:p>
          <a:p>
            <a:pPr marL="742950" lvl="1" indent="-285750">
              <a:spcBef>
                <a:spcPts val="600"/>
              </a:spcBef>
              <a:buFont typeface="Wingdings" panose="05000000000000000000" pitchFamily="2" charset="2"/>
              <a:buChar char="§"/>
            </a:pPr>
            <a:r>
              <a:rPr lang="pt-BR" sz="2100" dirty="0">
                <a:latin typeface="Arial" panose="020B0604020202020204" pitchFamily="34" charset="0"/>
                <a:cs typeface="Arial" panose="020B0604020202020204" pitchFamily="34" charset="0"/>
              </a:rPr>
              <a:t>Resolveremos as questões “importantes” das últimas provas.</a:t>
            </a:r>
          </a:p>
          <a:p>
            <a:pPr marL="742950" lvl="1" indent="-285750">
              <a:spcBef>
                <a:spcPts val="600"/>
              </a:spcBef>
              <a:buFont typeface="Wingdings" panose="05000000000000000000" pitchFamily="2" charset="2"/>
              <a:buChar char="§"/>
            </a:pPr>
            <a:r>
              <a:rPr lang="pt-BR" sz="2100" dirty="0">
                <a:latin typeface="Arial" panose="020B0604020202020204" pitchFamily="34" charset="0"/>
                <a:cs typeface="Arial" panose="020B0604020202020204" pitchFamily="34" charset="0"/>
              </a:rPr>
              <a:t>As aulas serão organizadas de acordo com tópicos da matéria.</a:t>
            </a:r>
          </a:p>
          <a:p>
            <a:pPr marL="742950" lvl="1" indent="-285750">
              <a:spcBef>
                <a:spcPts val="600"/>
              </a:spcBef>
              <a:buFont typeface="Wingdings" panose="05000000000000000000" pitchFamily="2" charset="2"/>
              <a:buChar char="§"/>
            </a:pPr>
            <a:r>
              <a:rPr lang="pt-BR" sz="2100" dirty="0">
                <a:latin typeface="Arial" panose="020B0604020202020204" pitchFamily="34" charset="0"/>
                <a:cs typeface="Arial" panose="020B0604020202020204" pitchFamily="34" charset="0"/>
              </a:rPr>
              <a:t>É importante observar a incidência das questões nas últimas provas.</a:t>
            </a:r>
          </a:p>
          <a:p>
            <a:pPr marL="742950" lvl="1" indent="-285750">
              <a:spcBef>
                <a:spcPts val="600"/>
              </a:spcBef>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a:p>
            <a:pPr marL="285750" indent="-285750">
              <a:spcBef>
                <a:spcPts val="600"/>
              </a:spcBef>
              <a:buFont typeface="Wingdings" panose="05000000000000000000" pitchFamily="2" charset="2"/>
              <a:buChar char="§"/>
            </a:pPr>
            <a:endParaRPr lang="pt-BR" sz="2200" dirty="0">
              <a:latin typeface="Arial" panose="020B0604020202020204" pitchFamily="34" charset="0"/>
              <a:cs typeface="Arial" panose="020B0604020202020204" pitchFamily="34" charset="0"/>
            </a:endParaRPr>
          </a:p>
          <a:p>
            <a:pPr marL="742950" lvl="1" indent="-285750">
              <a:spcBef>
                <a:spcPts val="600"/>
              </a:spcBef>
              <a:buFont typeface="Wingdings" panose="05000000000000000000" pitchFamily="2" charset="2"/>
              <a:buChar char="§"/>
            </a:pPr>
            <a:endParaRPr lang="pt-BR" sz="2200" dirty="0">
              <a:latin typeface="Arial" panose="020B0604020202020204" pitchFamily="34" charset="0"/>
              <a:cs typeface="Arial" panose="020B0604020202020204" pitchFamily="34" charset="0"/>
            </a:endParaRPr>
          </a:p>
          <a:p>
            <a:pPr marL="285750" indent="-285750">
              <a:spcBef>
                <a:spcPts val="600"/>
              </a:spcBef>
              <a:buFont typeface="Wingdings" panose="05000000000000000000" pitchFamily="2" charset="2"/>
              <a:buChar char="§"/>
            </a:pPr>
            <a:endParaRPr lang="pt-BR" sz="2200" dirty="0">
              <a:latin typeface="Arial" panose="020B0604020202020204" pitchFamily="34" charset="0"/>
              <a:cs typeface="Arial" panose="020B0604020202020204" pitchFamily="34" charset="0"/>
            </a:endParaRPr>
          </a:p>
          <a:p>
            <a:pPr>
              <a:spcBef>
                <a:spcPts val="600"/>
              </a:spcBef>
            </a:pPr>
            <a:endParaRPr lang="pt-BR" sz="2200" dirty="0"/>
          </a:p>
        </p:txBody>
      </p:sp>
      <p:pic>
        <p:nvPicPr>
          <p:cNvPr id="11" name="Imagem 10">
            <a:extLst>
              <a:ext uri="{FF2B5EF4-FFF2-40B4-BE49-F238E27FC236}">
                <a16:creationId xmlns:a16="http://schemas.microsoft.com/office/drawing/2014/main" id="{4A548C37-6F33-48F7-B3ED-A70A8A2A3B0D}"/>
              </a:ext>
            </a:extLst>
          </p:cNvPr>
          <p:cNvPicPr>
            <a:picLocks noChangeAspect="1"/>
          </p:cNvPicPr>
          <p:nvPr/>
        </p:nvPicPr>
        <p:blipFill>
          <a:blip r:embed="rId2"/>
          <a:stretch>
            <a:fillRect/>
          </a:stretch>
        </p:blipFill>
        <p:spPr>
          <a:xfrm>
            <a:off x="30993" y="1779662"/>
            <a:ext cx="9082014" cy="3193194"/>
          </a:xfrm>
          <a:prstGeom prst="rect">
            <a:avLst/>
          </a:prstGeom>
        </p:spPr>
      </p:pic>
      <p:sp>
        <p:nvSpPr>
          <p:cNvPr id="12" name="Retângulo 11">
            <a:extLst>
              <a:ext uri="{FF2B5EF4-FFF2-40B4-BE49-F238E27FC236}">
                <a16:creationId xmlns:a16="http://schemas.microsoft.com/office/drawing/2014/main" id="{E9343A08-10F4-4180-A85A-B4881EEB1BBB}"/>
              </a:ext>
            </a:extLst>
          </p:cNvPr>
          <p:cNvSpPr/>
          <p:nvPr/>
        </p:nvSpPr>
        <p:spPr>
          <a:xfrm>
            <a:off x="8465951" y="3939902"/>
            <a:ext cx="472553" cy="26155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13" name="Retângulo 12">
            <a:extLst>
              <a:ext uri="{FF2B5EF4-FFF2-40B4-BE49-F238E27FC236}">
                <a16:creationId xmlns:a16="http://schemas.microsoft.com/office/drawing/2014/main" id="{7FDC4E6B-E844-4294-8B5F-9FAAA29811EC}"/>
              </a:ext>
            </a:extLst>
          </p:cNvPr>
          <p:cNvSpPr/>
          <p:nvPr/>
        </p:nvSpPr>
        <p:spPr>
          <a:xfrm>
            <a:off x="8465951" y="4296572"/>
            <a:ext cx="472553" cy="26155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14" name="Retângulo 13">
            <a:extLst>
              <a:ext uri="{FF2B5EF4-FFF2-40B4-BE49-F238E27FC236}">
                <a16:creationId xmlns:a16="http://schemas.microsoft.com/office/drawing/2014/main" id="{7298CA13-5103-49BE-B847-8B4DD2649A57}"/>
              </a:ext>
            </a:extLst>
          </p:cNvPr>
          <p:cNvSpPr/>
          <p:nvPr/>
        </p:nvSpPr>
        <p:spPr>
          <a:xfrm>
            <a:off x="8465951" y="4659982"/>
            <a:ext cx="472553" cy="26155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15" name="Retângulo 14">
            <a:extLst>
              <a:ext uri="{FF2B5EF4-FFF2-40B4-BE49-F238E27FC236}">
                <a16:creationId xmlns:a16="http://schemas.microsoft.com/office/drawing/2014/main" id="{3E4CF43A-82FE-45AB-8D6B-42BDBFA62E7D}"/>
              </a:ext>
            </a:extLst>
          </p:cNvPr>
          <p:cNvSpPr/>
          <p:nvPr/>
        </p:nvSpPr>
        <p:spPr>
          <a:xfrm>
            <a:off x="8465951" y="2546584"/>
            <a:ext cx="472553" cy="27549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16" name="Retângulo 15">
            <a:extLst>
              <a:ext uri="{FF2B5EF4-FFF2-40B4-BE49-F238E27FC236}">
                <a16:creationId xmlns:a16="http://schemas.microsoft.com/office/drawing/2014/main" id="{6B97B12F-B64E-496E-A006-94AAA5BC10D2}"/>
              </a:ext>
            </a:extLst>
          </p:cNvPr>
          <p:cNvSpPr/>
          <p:nvPr/>
        </p:nvSpPr>
        <p:spPr>
          <a:xfrm>
            <a:off x="8465951" y="2906623"/>
            <a:ext cx="472553" cy="27549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18" name="Retângulo 17">
            <a:extLst>
              <a:ext uri="{FF2B5EF4-FFF2-40B4-BE49-F238E27FC236}">
                <a16:creationId xmlns:a16="http://schemas.microsoft.com/office/drawing/2014/main" id="{37E98ECB-7F81-4C27-A4A2-11665603BB31}"/>
              </a:ext>
            </a:extLst>
          </p:cNvPr>
          <p:cNvSpPr/>
          <p:nvPr/>
        </p:nvSpPr>
        <p:spPr>
          <a:xfrm>
            <a:off x="8465951" y="3234128"/>
            <a:ext cx="472553" cy="29618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
        <p:nvSpPr>
          <p:cNvPr id="20" name="Retângulo 19">
            <a:extLst>
              <a:ext uri="{FF2B5EF4-FFF2-40B4-BE49-F238E27FC236}">
                <a16:creationId xmlns:a16="http://schemas.microsoft.com/office/drawing/2014/main" id="{E65EA82E-2DC8-4975-BD4A-3B673DC50B41}"/>
              </a:ext>
            </a:extLst>
          </p:cNvPr>
          <p:cNvSpPr/>
          <p:nvPr/>
        </p:nvSpPr>
        <p:spPr>
          <a:xfrm>
            <a:off x="8465951" y="3602319"/>
            <a:ext cx="472553" cy="26155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pt-BR"/>
          </a:p>
        </p:txBody>
      </p:sp>
    </p:spTree>
    <p:extLst>
      <p:ext uri="{BB962C8B-B14F-4D97-AF65-F5344CB8AC3E}">
        <p14:creationId xmlns:p14="http://schemas.microsoft.com/office/powerpoint/2010/main" val="616213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084C2899-D0F7-43A7-9089-FDB68C55EA60}"/>
              </a:ext>
            </a:extLst>
          </p:cNvPr>
          <p:cNvSpPr txBox="1"/>
          <p:nvPr/>
        </p:nvSpPr>
        <p:spPr>
          <a:xfrm>
            <a:off x="107504" y="123478"/>
            <a:ext cx="8928992" cy="707886"/>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(0)</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Nessa economia, o preço de equilíbrio é $100 e a quantidade de equilíbrio é de 3 unidades comercializadas.</a:t>
            </a:r>
          </a:p>
        </p:txBody>
      </p:sp>
      <p:sp>
        <p:nvSpPr>
          <p:cNvPr id="4" name="CaixaDeTexto 3">
            <a:extLst>
              <a:ext uri="{FF2B5EF4-FFF2-40B4-BE49-F238E27FC236}">
                <a16:creationId xmlns:a16="http://schemas.microsoft.com/office/drawing/2014/main" id="{2D87A3FF-DD0A-4C12-8F72-A5AF8EB73465}"/>
              </a:ext>
            </a:extLst>
          </p:cNvPr>
          <p:cNvSpPr txBox="1"/>
          <p:nvPr/>
        </p:nvSpPr>
        <p:spPr>
          <a:xfrm>
            <a:off x="179512" y="843558"/>
            <a:ext cx="8784976" cy="4339650"/>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O indivíduo 1 se dispõe a pagar $ 150 e o indivíduo 5 se dispõe a vender por $ 80. Os indivíduos 2 e 3 se dispõem a pagar $ 100 e os indivíduos 6 e 7 se dispõem a vender por $ 100. Por fim, o indivíduo 4 se dispõe a pagar $ 70 e o indivíduo 8 se dispõe a vender por $ 140. </a:t>
            </a:r>
          </a:p>
          <a:p>
            <a:pPr marL="342900" indent="-342900" algn="just">
              <a:buFont typeface="Wingdings" panose="05000000000000000000" pitchFamily="2" charset="2"/>
              <a:buChar char="§"/>
            </a:pPr>
            <a:endParaRPr lang="pt-BR" sz="8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Note que o indivíduo 4 (o demandante que tem a menor disposição a pagar) se dispõe a pagar $ 70 e o indivíduo 5 (o ofertante que se dispõe a vender ao maior preço) se dispõe a vender por $ 140. Note também que os indivíduos 1 a 3 estão dispostos a pagar igual ou mais do que      $ 100 e os indivíduos 5 a 7 estão dispostos a vender por até $ 100, inclusive. </a:t>
            </a:r>
          </a:p>
          <a:p>
            <a:pPr marL="342900" indent="-342900" algn="just">
              <a:buFont typeface="Wingdings" panose="05000000000000000000" pitchFamily="2" charset="2"/>
              <a:buChar char="§"/>
            </a:pPr>
            <a:endParaRPr lang="pt-BR" sz="8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Então, $ 100 seria o preço de equilíbrio, com 3 unidades vendidas, pois para esta quantidade haverá ofertante e demandante.</a:t>
            </a:r>
          </a:p>
          <a:p>
            <a:pPr algn="just"/>
            <a:endParaRPr lang="pt-BR" sz="2000" dirty="0">
              <a:latin typeface="Arial" panose="020B0604020202020204" pitchFamily="34" charset="0"/>
              <a:cs typeface="Arial" panose="020B0604020202020204" pitchFamily="34" charset="0"/>
            </a:endParaRPr>
          </a:p>
        </p:txBody>
      </p:sp>
      <p:sp>
        <p:nvSpPr>
          <p:cNvPr id="5" name="CaixaDeTexto 4">
            <a:extLst>
              <a:ext uri="{FF2B5EF4-FFF2-40B4-BE49-F238E27FC236}">
                <a16:creationId xmlns:a16="http://schemas.microsoft.com/office/drawing/2014/main" id="{5DAD6CB5-0A26-4DEC-841D-EE7A160B7578}"/>
              </a:ext>
            </a:extLst>
          </p:cNvPr>
          <p:cNvSpPr txBox="1"/>
          <p:nvPr/>
        </p:nvSpPr>
        <p:spPr>
          <a:xfrm>
            <a:off x="5076056" y="483518"/>
            <a:ext cx="504056" cy="369332"/>
          </a:xfrm>
          <a:prstGeom prst="rect">
            <a:avLst/>
          </a:prstGeom>
          <a:noFill/>
        </p:spPr>
        <p:txBody>
          <a:bodyPr wrap="square" rtlCol="0">
            <a:spAutoFit/>
          </a:bodyPr>
          <a:lstStyle/>
          <a:p>
            <a:r>
              <a:rPr lang="pt-BR" b="1" dirty="0">
                <a:solidFill>
                  <a:srgbClr val="FF3300"/>
                </a:solidFill>
              </a:rPr>
              <a:t>V</a:t>
            </a:r>
          </a:p>
        </p:txBody>
      </p:sp>
    </p:spTree>
    <p:extLst>
      <p:ext uri="{BB962C8B-B14F-4D97-AF65-F5344CB8AC3E}">
        <p14:creationId xmlns:p14="http://schemas.microsoft.com/office/powerpoint/2010/main" val="2792802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7A7B16C7-2DDE-48BC-8F3D-7F43E80AA971}"/>
              </a:ext>
            </a:extLst>
          </p:cNvPr>
          <p:cNvSpPr txBox="1"/>
          <p:nvPr/>
        </p:nvSpPr>
        <p:spPr>
          <a:xfrm>
            <a:off x="107504" y="123478"/>
            <a:ext cx="8928992" cy="400110"/>
          </a:xfrm>
          <a:prstGeom prst="rect">
            <a:avLst/>
          </a:prstGeom>
          <a:noFill/>
        </p:spPr>
        <p:txBody>
          <a:bodyPr wrap="square">
            <a:spAutoFit/>
          </a:bodyPr>
          <a:lstStyle/>
          <a:p>
            <a:pPr algn="just"/>
            <a:r>
              <a:rPr lang="pt-BR" sz="2000" b="1" i="0" dirty="0">
                <a:solidFill>
                  <a:srgbClr val="000000"/>
                </a:solidFill>
                <a:effectLst/>
                <a:latin typeface="Arial" panose="020B0604020202020204" pitchFamily="34" charset="0"/>
                <a:cs typeface="Arial" panose="020B0604020202020204" pitchFamily="34" charset="0"/>
              </a:rPr>
              <a:t>(1) </a:t>
            </a:r>
            <a:r>
              <a:rPr lang="pt-BR" sz="2000" b="0" i="0" dirty="0">
                <a:solidFill>
                  <a:srgbClr val="000000"/>
                </a:solidFill>
                <a:effectLst/>
                <a:latin typeface="Arial" panose="020B0604020202020204" pitchFamily="34" charset="0"/>
                <a:cs typeface="Arial" panose="020B0604020202020204" pitchFamily="34" charset="0"/>
              </a:rPr>
              <a:t>O excedente total é de $70.</a:t>
            </a:r>
          </a:p>
        </p:txBody>
      </p:sp>
      <p:sp>
        <p:nvSpPr>
          <p:cNvPr id="3" name="CaixaDeTexto 2">
            <a:extLst>
              <a:ext uri="{FF2B5EF4-FFF2-40B4-BE49-F238E27FC236}">
                <a16:creationId xmlns:a16="http://schemas.microsoft.com/office/drawing/2014/main" id="{2B4BE7AB-96E3-4486-988C-0CD8623504F3}"/>
              </a:ext>
            </a:extLst>
          </p:cNvPr>
          <p:cNvSpPr txBox="1"/>
          <p:nvPr/>
        </p:nvSpPr>
        <p:spPr>
          <a:xfrm>
            <a:off x="3707904" y="195486"/>
            <a:ext cx="335348" cy="369332"/>
          </a:xfrm>
          <a:prstGeom prst="rect">
            <a:avLst/>
          </a:prstGeom>
          <a:noFill/>
        </p:spPr>
        <p:txBody>
          <a:bodyPr wrap="none" rtlCol="0">
            <a:spAutoFit/>
          </a:bodyPr>
          <a:lstStyle/>
          <a:p>
            <a:r>
              <a:rPr lang="pt-BR" b="1" dirty="0">
                <a:solidFill>
                  <a:srgbClr val="FF3300"/>
                </a:solidFill>
              </a:rPr>
              <a:t>V</a:t>
            </a:r>
          </a:p>
        </p:txBody>
      </p:sp>
      <p:sp>
        <p:nvSpPr>
          <p:cNvPr id="4" name="CaixaDeTexto 3">
            <a:extLst>
              <a:ext uri="{FF2B5EF4-FFF2-40B4-BE49-F238E27FC236}">
                <a16:creationId xmlns:a16="http://schemas.microsoft.com/office/drawing/2014/main" id="{F9F26BF5-E3E9-40C9-AA1F-5B67F460694F}"/>
              </a:ext>
            </a:extLst>
          </p:cNvPr>
          <p:cNvSpPr txBox="1"/>
          <p:nvPr/>
        </p:nvSpPr>
        <p:spPr>
          <a:xfrm>
            <a:off x="251520" y="483518"/>
            <a:ext cx="8784976" cy="1384995"/>
          </a:xfrm>
          <a:prstGeom prst="rect">
            <a:avLst/>
          </a:prstGeom>
          <a:noFill/>
        </p:spPr>
        <p:txBody>
          <a:bodyPr wrap="square" rtlCol="0">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Conforme vimos no item anterior teremos equilíbrio com P = 100 e Q = 3.</a:t>
            </a:r>
          </a:p>
          <a:p>
            <a:pPr marL="342900" indent="-342900" algn="just">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Agora vamos calcular os excedentes de cada um dos consumidores e produtores (</a:t>
            </a:r>
            <a:r>
              <a:rPr lang="pt-BR" sz="2000" b="0" i="0" dirty="0">
                <a:solidFill>
                  <a:srgbClr val="000000"/>
                </a:solidFill>
                <a:effectLst/>
                <a:latin typeface="Arial" panose="020B0604020202020204" pitchFamily="34" charset="0"/>
                <a:cs typeface="Arial" panose="020B0604020202020204" pitchFamily="34" charset="0"/>
              </a:rPr>
              <a:t>Π(i) o excedente privado do agente i = 1, ..., 8).</a:t>
            </a:r>
            <a:endParaRPr lang="pt-BR" sz="20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p:txBody>
      </p:sp>
      <p:sp>
        <p:nvSpPr>
          <p:cNvPr id="6" name="CaixaDeTexto 5">
            <a:extLst>
              <a:ext uri="{FF2B5EF4-FFF2-40B4-BE49-F238E27FC236}">
                <a16:creationId xmlns:a16="http://schemas.microsoft.com/office/drawing/2014/main" id="{5F330362-5F95-43A7-9798-21D165438876}"/>
              </a:ext>
            </a:extLst>
          </p:cNvPr>
          <p:cNvSpPr txBox="1"/>
          <p:nvPr/>
        </p:nvSpPr>
        <p:spPr>
          <a:xfrm>
            <a:off x="611560" y="1491630"/>
            <a:ext cx="6768752" cy="1754326"/>
          </a:xfrm>
          <a:prstGeom prst="rect">
            <a:avLst/>
          </a:prstGeom>
          <a:noFill/>
        </p:spPr>
        <p:txBody>
          <a:bodyPr wrap="square">
            <a:spAutoFit/>
          </a:bodyPr>
          <a:lstStyle/>
          <a:p>
            <a:pPr marL="285750" indent="-285750">
              <a:buFont typeface="Wingdings" panose="05000000000000000000" pitchFamily="2" charset="2"/>
              <a:buChar char="§"/>
            </a:pPr>
            <a:r>
              <a:rPr lang="pt-BR" b="1" dirty="0">
                <a:latin typeface="Arial" panose="020B0604020202020204" pitchFamily="34" charset="0"/>
                <a:cs typeface="Arial" panose="020B0604020202020204" pitchFamily="34" charset="0"/>
              </a:rPr>
              <a:t>Consumidores</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Π( 1) = 150 – 100 = 50 </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Π( 2) = 100 – 100 = 0 </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Π( 3) = 100 – 100 = 0 </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Π( 4) = 0 (o preço de reserva dele é 70!)</a:t>
            </a:r>
          </a:p>
          <a:p>
            <a:endParaRPr lang="pt-BR" dirty="0">
              <a:latin typeface="Arial" panose="020B0604020202020204" pitchFamily="34" charset="0"/>
              <a:cs typeface="Arial" panose="020B0604020202020204" pitchFamily="34" charset="0"/>
            </a:endParaRPr>
          </a:p>
        </p:txBody>
      </p:sp>
      <p:sp>
        <p:nvSpPr>
          <p:cNvPr id="7" name="CaixaDeTexto 6">
            <a:extLst>
              <a:ext uri="{FF2B5EF4-FFF2-40B4-BE49-F238E27FC236}">
                <a16:creationId xmlns:a16="http://schemas.microsoft.com/office/drawing/2014/main" id="{5236AAC1-E6B5-4163-BC4A-23375F87EF70}"/>
              </a:ext>
            </a:extLst>
          </p:cNvPr>
          <p:cNvSpPr txBox="1"/>
          <p:nvPr/>
        </p:nvSpPr>
        <p:spPr>
          <a:xfrm>
            <a:off x="611560" y="3003798"/>
            <a:ext cx="8208912" cy="1754326"/>
          </a:xfrm>
          <a:prstGeom prst="rect">
            <a:avLst/>
          </a:prstGeom>
          <a:noFill/>
        </p:spPr>
        <p:txBody>
          <a:bodyPr wrap="square">
            <a:spAutoFit/>
          </a:bodyPr>
          <a:lstStyle/>
          <a:p>
            <a:pPr marL="285750" indent="-285750">
              <a:buFont typeface="Wingdings" panose="05000000000000000000" pitchFamily="2" charset="2"/>
              <a:buChar char="§"/>
            </a:pPr>
            <a:r>
              <a:rPr lang="pt-BR" b="1" dirty="0">
                <a:latin typeface="Arial" panose="020B0604020202020204" pitchFamily="34" charset="0"/>
                <a:cs typeface="Arial" panose="020B0604020202020204" pitchFamily="34" charset="0"/>
              </a:rPr>
              <a:t>Produtores</a:t>
            </a: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Π( 5) = 100 – 80 = 20</a:t>
            </a:r>
            <a:r>
              <a:rPr lang="pt-BR" dirty="0">
                <a:latin typeface="Arial" panose="020B0604020202020204" pitchFamily="34" charset="0"/>
                <a:cs typeface="Arial" panose="020B0604020202020204" pitchFamily="34" charset="0"/>
              </a:rPr>
              <a:t> (aceitaria vender por 80, mas vende por 100!)</a:t>
            </a:r>
            <a:r>
              <a:rPr lang="el-GR" dirty="0">
                <a:latin typeface="Arial" panose="020B0604020202020204" pitchFamily="34" charset="0"/>
                <a:cs typeface="Arial" panose="020B0604020202020204" pitchFamily="34" charset="0"/>
              </a:rPr>
              <a:t> </a:t>
            </a:r>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Π( 6) = 100 – 100 = 0</a:t>
            </a:r>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Π( 7) = 100 – 100 = 0 </a:t>
            </a:r>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Π( 8) = 0</a:t>
            </a:r>
            <a:r>
              <a:rPr lang="pt-BR" dirty="0">
                <a:latin typeface="Arial" panose="020B0604020202020204" pitchFamily="34" charset="0"/>
                <a:cs typeface="Arial" panose="020B0604020202020204" pitchFamily="34" charset="0"/>
              </a:rPr>
              <a:t> (só aceitaria vender por 140!)</a:t>
            </a:r>
            <a:endParaRPr lang="el-GR" dirty="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p:txBody>
      </p:sp>
      <p:sp>
        <p:nvSpPr>
          <p:cNvPr id="8" name="CaixaDeTexto 7">
            <a:extLst>
              <a:ext uri="{FF2B5EF4-FFF2-40B4-BE49-F238E27FC236}">
                <a16:creationId xmlns:a16="http://schemas.microsoft.com/office/drawing/2014/main" id="{9633144C-54F8-4D5D-8CD8-A1546E3014BC}"/>
              </a:ext>
            </a:extLst>
          </p:cNvPr>
          <p:cNvSpPr txBox="1"/>
          <p:nvPr/>
        </p:nvSpPr>
        <p:spPr>
          <a:xfrm>
            <a:off x="611560" y="4587974"/>
            <a:ext cx="4896544" cy="400110"/>
          </a:xfrm>
          <a:prstGeom prst="rect">
            <a:avLst/>
          </a:prstGeom>
          <a:noFill/>
        </p:spPr>
        <p:txBody>
          <a:bodyPr wrap="square" rtlCol="0">
            <a:spAutoFit/>
          </a:bodyPr>
          <a:lstStyle/>
          <a:p>
            <a:pPr marL="342900" indent="-342900">
              <a:buFont typeface="Wingdings" panose="05000000000000000000" pitchFamily="2" charset="2"/>
              <a:buChar char="§"/>
            </a:pPr>
            <a:r>
              <a:rPr lang="pt-BR" sz="2000" b="1" dirty="0">
                <a:latin typeface="Arial" panose="020B0604020202020204" pitchFamily="34" charset="0"/>
                <a:cs typeface="Arial" panose="020B0604020202020204" pitchFamily="34" charset="0"/>
              </a:rPr>
              <a:t>Logo, o excedente total é igual a 70.</a:t>
            </a:r>
          </a:p>
        </p:txBody>
      </p:sp>
    </p:spTree>
    <p:extLst>
      <p:ext uri="{BB962C8B-B14F-4D97-AF65-F5344CB8AC3E}">
        <p14:creationId xmlns:p14="http://schemas.microsoft.com/office/powerpoint/2010/main" val="1553737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33A84851-DBC0-4A6C-8B02-AC48A25653C8}"/>
              </a:ext>
            </a:extLst>
          </p:cNvPr>
          <p:cNvSpPr txBox="1"/>
          <p:nvPr/>
        </p:nvSpPr>
        <p:spPr>
          <a:xfrm>
            <a:off x="107504" y="51470"/>
            <a:ext cx="8928992" cy="1015663"/>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(2) </a:t>
            </a:r>
            <a:r>
              <a:rPr lang="pt-BR" sz="2000" b="0" i="0" dirty="0">
                <a:solidFill>
                  <a:srgbClr val="000000"/>
                </a:solidFill>
                <a:effectLst/>
                <a:latin typeface="Arial" panose="020B0604020202020204" pitchFamily="34" charset="0"/>
                <a:cs typeface="Arial" panose="020B0604020202020204" pitchFamily="34" charset="0"/>
              </a:rPr>
              <a:t>Nessa economia, s(i) = Π(i), para todo i = 1, ..., 8, isto é, cada agente internaliza, na forma de excedente privado, o seu preço-sombra para os ganhos sociais de troca.</a:t>
            </a:r>
          </a:p>
        </p:txBody>
      </p:sp>
      <p:sp>
        <p:nvSpPr>
          <p:cNvPr id="4" name="Rectangle 1">
            <a:extLst>
              <a:ext uri="{FF2B5EF4-FFF2-40B4-BE49-F238E27FC236}">
                <a16:creationId xmlns:a16="http://schemas.microsoft.com/office/drawing/2014/main" id="{6C9D65E0-9DC6-43F1-9228-3E8495ABB3E4}"/>
              </a:ext>
            </a:extLst>
          </p:cNvPr>
          <p:cNvSpPr>
            <a:spLocks noChangeArrowheads="1"/>
          </p:cNvSpPr>
          <p:nvPr/>
        </p:nvSpPr>
        <p:spPr bwMode="auto">
          <a:xfrm>
            <a:off x="2000250" y="2727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pt-BR" altLang="pt-BR" sz="1800" b="0" i="0" u="none" strike="noStrike" cap="none" normalizeH="0" baseline="0">
                <a:ln>
                  <a:noFill/>
                </a:ln>
                <a:solidFill>
                  <a:schemeClr val="tx1"/>
                </a:solidFill>
                <a:effectLst/>
                <a:latin typeface="Arial" panose="020B0604020202020204" pitchFamily="34" charset="0"/>
              </a:rPr>
            </a:br>
            <a:endParaRPr kumimoji="0" lang="pt-BR" altLang="pt-BR" sz="1800" b="0" i="0" u="none" strike="noStrike" cap="none" normalizeH="0" baseline="0">
              <a:ln>
                <a:noFill/>
              </a:ln>
              <a:solidFill>
                <a:schemeClr val="tx1"/>
              </a:solidFill>
              <a:effectLst/>
              <a:latin typeface="Arial" panose="020B0604020202020204" pitchFamily="34" charset="0"/>
            </a:endParaRPr>
          </a:p>
        </p:txBody>
      </p:sp>
      <p:sp>
        <p:nvSpPr>
          <p:cNvPr id="6" name="CaixaDeTexto 5">
            <a:extLst>
              <a:ext uri="{FF2B5EF4-FFF2-40B4-BE49-F238E27FC236}">
                <a16:creationId xmlns:a16="http://schemas.microsoft.com/office/drawing/2014/main" id="{EF9C48A5-8F36-410C-8D8B-EA0D91B53E90}"/>
              </a:ext>
            </a:extLst>
          </p:cNvPr>
          <p:cNvSpPr txBox="1"/>
          <p:nvPr/>
        </p:nvSpPr>
        <p:spPr>
          <a:xfrm>
            <a:off x="107504" y="1059582"/>
            <a:ext cx="8928992" cy="3985706"/>
          </a:xfrm>
          <a:prstGeom prst="rect">
            <a:avLst/>
          </a:prstGeom>
          <a:noFill/>
        </p:spPr>
        <p:txBody>
          <a:bodyPr wrap="square">
            <a:spAutoFit/>
          </a:bodyPr>
          <a:lstStyle/>
          <a:p>
            <a:pPr marL="285750" indent="-285750" algn="just">
              <a:buFont typeface="Wingdings" panose="05000000000000000000" pitchFamily="2" charset="2"/>
              <a:buChar char="§"/>
            </a:pPr>
            <a:r>
              <a:rPr lang="pt-BR" sz="1900" b="0" i="0" dirty="0">
                <a:solidFill>
                  <a:srgbClr val="000000"/>
                </a:solidFill>
                <a:effectLst/>
                <a:latin typeface="Arial" panose="020B0604020202020204" pitchFamily="34" charset="0"/>
                <a:cs typeface="Arial" panose="020B0604020202020204" pitchFamily="34" charset="0"/>
              </a:rPr>
              <a:t>Lembrando, s(i) = TS - TS(-i) é a contribuição do agente i para o excedente total, i = 1, ..., 8, ou seja, seu preço-sombra para os ganhos sociais de troca.</a:t>
            </a:r>
          </a:p>
          <a:p>
            <a:pPr marL="285750" indent="-285750" algn="just">
              <a:buFont typeface="Wingdings" panose="05000000000000000000" pitchFamily="2" charset="2"/>
              <a:buChar char="§"/>
            </a:pPr>
            <a:endParaRPr lang="pt-BR" sz="600" i="0" dirty="0">
              <a:solidFill>
                <a:srgbClr val="202124"/>
              </a:solidFill>
              <a:effectLst/>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1900" i="0" dirty="0">
                <a:effectLst/>
                <a:latin typeface="Arial" panose="020B0604020202020204" pitchFamily="34" charset="0"/>
                <a:cs typeface="Arial" panose="020B0604020202020204" pitchFamily="34" charset="0"/>
              </a:rPr>
              <a:t>Em economia, o preço sombra corresponde ao custo de oportunidade de uma atividade, que pode ser referido como sendo o seu verdadeiro preço econômico.</a:t>
            </a:r>
          </a:p>
          <a:p>
            <a:pPr marL="576000" lvl="1" indent="-285750" algn="just">
              <a:buFont typeface="Wingdings" panose="05000000000000000000" pitchFamily="2" charset="2"/>
              <a:buChar char="§"/>
            </a:pPr>
            <a:r>
              <a:rPr lang="pt-BR" i="0" dirty="0">
                <a:effectLst/>
                <a:latin typeface="Arial" panose="020B0604020202020204" pitchFamily="34" charset="0"/>
                <a:cs typeface="Arial" panose="020B0604020202020204" pitchFamily="34" charset="0"/>
              </a:rPr>
              <a:t>Se o preço sombra for positivo, um incremento de uma unidade na produção, antes restrita, resultará em um aumento do valor da função objetivo. </a:t>
            </a:r>
          </a:p>
          <a:p>
            <a:pPr marL="576000" lvl="1" indent="-285750" algn="just">
              <a:buFont typeface="Wingdings" panose="05000000000000000000" pitchFamily="2" charset="2"/>
              <a:buChar char="§"/>
            </a:pPr>
            <a:r>
              <a:rPr lang="pt-BR" i="0" dirty="0">
                <a:effectLst/>
                <a:latin typeface="Arial" panose="020B0604020202020204" pitchFamily="34" charset="0"/>
                <a:cs typeface="Arial" panose="020B0604020202020204" pitchFamily="34" charset="0"/>
              </a:rPr>
              <a:t>Se o preço sombra for negativo, um incremento de uma unidade resultará na diminuição do valor da função objetivo.</a:t>
            </a:r>
          </a:p>
          <a:p>
            <a:pPr marL="576000" lvl="1" indent="-285750" algn="just">
              <a:buFont typeface="Wingdings" panose="05000000000000000000" pitchFamily="2" charset="2"/>
              <a:buChar char="§"/>
            </a:pPr>
            <a:endParaRPr lang="pt-BR" sz="400" i="0" dirty="0">
              <a:effectLst/>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No caso do nosso exercício, devemos checar se o excedente privado internalizado por cada um dos agentes econômicos é igual ao seu            preço-sombra, ou seja, sua contribuição para o excedente total para os ganhos sociais de troca.</a:t>
            </a:r>
          </a:p>
        </p:txBody>
      </p:sp>
      <p:sp>
        <p:nvSpPr>
          <p:cNvPr id="3" name="CaixaDeTexto 2">
            <a:extLst>
              <a:ext uri="{FF2B5EF4-FFF2-40B4-BE49-F238E27FC236}">
                <a16:creationId xmlns:a16="http://schemas.microsoft.com/office/drawing/2014/main" id="{EF0130E2-436B-4881-8959-64858901A2DF}"/>
              </a:ext>
            </a:extLst>
          </p:cNvPr>
          <p:cNvSpPr txBox="1"/>
          <p:nvPr/>
        </p:nvSpPr>
        <p:spPr>
          <a:xfrm>
            <a:off x="2915816" y="699542"/>
            <a:ext cx="288032" cy="369332"/>
          </a:xfrm>
          <a:prstGeom prst="rect">
            <a:avLst/>
          </a:prstGeom>
          <a:noFill/>
        </p:spPr>
        <p:txBody>
          <a:bodyPr wrap="square" rtlCol="0">
            <a:spAutoFit/>
          </a:bodyPr>
          <a:lstStyle/>
          <a:p>
            <a:r>
              <a:rPr lang="pt-BR" b="1" dirty="0">
                <a:solidFill>
                  <a:srgbClr val="FF0000"/>
                </a:solidFill>
              </a:rPr>
              <a:t>V</a:t>
            </a:r>
          </a:p>
        </p:txBody>
      </p:sp>
    </p:spTree>
    <p:extLst>
      <p:ext uri="{BB962C8B-B14F-4D97-AF65-F5344CB8AC3E}">
        <p14:creationId xmlns:p14="http://schemas.microsoft.com/office/powerpoint/2010/main" val="3421088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7CEF79AD-E062-4A7D-A004-E3B4D5D338B4}"/>
              </a:ext>
            </a:extLst>
          </p:cNvPr>
          <p:cNvSpPr txBox="1"/>
          <p:nvPr/>
        </p:nvSpPr>
        <p:spPr>
          <a:xfrm>
            <a:off x="107504" y="131311"/>
            <a:ext cx="8928992" cy="4816703"/>
          </a:xfrm>
          <a:prstGeom prst="rect">
            <a:avLst/>
          </a:prstGeom>
          <a:noFill/>
        </p:spPr>
        <p:txBody>
          <a:bodyPr wrap="square">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Suponha que</a:t>
            </a:r>
            <a:r>
              <a:rPr lang="pt-BR" sz="2000" b="0" i="0" dirty="0">
                <a:effectLst/>
                <a:latin typeface="Arial" panose="020B0604020202020204" pitchFamily="34" charset="0"/>
                <a:cs typeface="Arial" panose="020B0604020202020204" pitchFamily="34" charset="0"/>
              </a:rPr>
              <a:t> cada consumidor consome uma unidade de um bem discreto.</a:t>
            </a:r>
          </a:p>
          <a:p>
            <a:pPr marL="285750" indent="-285750" algn="just">
              <a:buFont typeface="Wingdings" panose="05000000000000000000" pitchFamily="2" charset="2"/>
              <a:buChar char="§"/>
            </a:pPr>
            <a:endParaRPr lang="pt-BR" sz="600" b="0" i="0" dirty="0">
              <a:effectLst/>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Consumidor marginal é o consumidor da última unidade produzida, a quantidade que equilibra o mercado. </a:t>
            </a:r>
          </a:p>
          <a:p>
            <a:pPr marL="285750" indent="-285750" algn="just">
              <a:buFont typeface="Wingdings" panose="05000000000000000000" pitchFamily="2" charset="2"/>
              <a:buChar char="§"/>
            </a:pPr>
            <a:endParaRPr lang="pt-BR" sz="700" b="0" i="0" dirty="0">
              <a:effectLst/>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Cada consumidor possui uma disposição a pagar, </a:t>
            </a:r>
            <a:r>
              <a:rPr lang="pt-BR" sz="2000" dirty="0">
                <a:latin typeface="Arial" panose="020B0604020202020204" pitchFamily="34" charset="0"/>
                <a:cs typeface="Arial" panose="020B0604020202020204" pitchFamily="34" charset="0"/>
              </a:rPr>
              <a:t>seu preço de reserva:</a:t>
            </a:r>
            <a:r>
              <a:rPr lang="pt-BR" sz="2000" b="0" i="0" dirty="0">
                <a:effectLst/>
                <a:latin typeface="Arial" panose="020B0604020202020204" pitchFamily="34" charset="0"/>
                <a:cs typeface="Arial" panose="020B0604020202020204" pitchFamily="34" charset="0"/>
              </a:rPr>
              <a:t> </a:t>
            </a:r>
            <a:r>
              <a:rPr lang="pt-BR" sz="2000" dirty="0">
                <a:latin typeface="Arial" panose="020B0604020202020204" pitchFamily="34" charset="0"/>
                <a:cs typeface="Arial" panose="020B0604020202020204" pitchFamily="34" charset="0"/>
              </a:rPr>
              <a:t>ele representa</a:t>
            </a:r>
            <a:r>
              <a:rPr lang="pt-BR" sz="2000" b="0" i="0" dirty="0">
                <a:effectLst/>
                <a:latin typeface="Arial" panose="020B0604020202020204" pitchFamily="34" charset="0"/>
                <a:cs typeface="Arial" panose="020B0604020202020204" pitchFamily="34" charset="0"/>
              </a:rPr>
              <a:t> o valor que o consumidor está disposto a sacrificar do seu consumo de outros bens para adquirir, em troca, a unidade do bem em questão.</a:t>
            </a:r>
          </a:p>
          <a:p>
            <a:pPr marL="285750" indent="-285750" algn="just">
              <a:buFont typeface="Wingdings" panose="05000000000000000000" pitchFamily="2" charset="2"/>
              <a:buChar char="§"/>
            </a:pPr>
            <a:endParaRPr lang="pt-BR" sz="700" b="0" i="0" dirty="0">
              <a:effectLst/>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Os consumidores são ordenados decrescentemente de acordo com suas disposições marginais a pagar. É nisso que se resume a curva de demanda agregada.</a:t>
            </a:r>
          </a:p>
          <a:p>
            <a:pPr marL="285750" indent="-285750" algn="just">
              <a:buFont typeface="Wingdings" panose="05000000000000000000" pitchFamily="2" charset="2"/>
              <a:buChar char="§"/>
            </a:pPr>
            <a:endParaRPr lang="pt-BR" sz="7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O custo marginal de produção de uma unidade representa o valor que a sociedade atribui aos recursos deslocados da economia para a produção dessa unidade adicional.</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763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9C57033F-608A-43D8-B6BC-DBE4EBAEC101}"/>
              </a:ext>
            </a:extLst>
          </p:cNvPr>
          <p:cNvSpPr txBox="1"/>
          <p:nvPr/>
        </p:nvSpPr>
        <p:spPr>
          <a:xfrm>
            <a:off x="107504" y="115342"/>
            <a:ext cx="8856984" cy="4724370"/>
          </a:xfrm>
          <a:prstGeom prst="rect">
            <a:avLst/>
          </a:prstGeom>
          <a:noFill/>
        </p:spPr>
        <p:txBody>
          <a:bodyPr wrap="square">
            <a:spAutoFit/>
          </a:bodyPr>
          <a:lstStyle/>
          <a:p>
            <a:pPr marL="342900" indent="-342900" algn="just">
              <a:buFont typeface="Wingdings" panose="05000000000000000000" pitchFamily="2" charset="2"/>
              <a:buChar char="§"/>
            </a:pPr>
            <a:r>
              <a:rPr lang="pt-BR" sz="2000" b="1" i="0" dirty="0">
                <a:effectLst/>
                <a:latin typeface="Arial" panose="020B0604020202020204" pitchFamily="34" charset="0"/>
                <a:cs typeface="Arial" panose="020B0604020202020204" pitchFamily="34" charset="0"/>
              </a:rPr>
              <a:t>Exemplificando...</a:t>
            </a:r>
          </a:p>
          <a:p>
            <a:pPr marL="342900" indent="-342900" algn="just">
              <a:buFont typeface="Wingdings" panose="05000000000000000000" pitchFamily="2" charset="2"/>
              <a:buChar char="§"/>
            </a:pPr>
            <a:endParaRPr lang="pt-BR" sz="700" b="0" i="0" dirty="0">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Suponha que o custo marginal de produção do bem X seja constante igual a $100, mas que o produtor possui uma capacidade instalada máxima de 10 unidades.</a:t>
            </a:r>
          </a:p>
          <a:p>
            <a:pPr marL="342900" indent="-342900" algn="just">
              <a:buFont typeface="Wingdings" panose="05000000000000000000" pitchFamily="2" charset="2"/>
              <a:buChar char="§"/>
            </a:pPr>
            <a:endParaRPr lang="pt-BR" sz="7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Suponha ainda que e</a:t>
            </a:r>
            <a:r>
              <a:rPr lang="pt-BR" sz="2000" b="0" i="0" dirty="0">
                <a:effectLst/>
                <a:latin typeface="Arial" panose="020B0604020202020204" pitchFamily="34" charset="0"/>
                <a:cs typeface="Arial" panose="020B0604020202020204" pitchFamily="34" charset="0"/>
              </a:rPr>
              <a:t>xistem 11 demandantes e cada um demanda uma única unidade. Os 10 primeiros consumidores têm disposições marginais a pagar de $200, o 11º $150. Como a capacidade máxima é de 10 unidades, então o 11º demandante fica de fora do mercado e somente os 10 primeiros (com maiores disposições a pagar) são atendidos.</a:t>
            </a:r>
          </a:p>
          <a:p>
            <a:pPr marL="342900" indent="-342900" algn="just">
              <a:buFont typeface="Wingdings" panose="05000000000000000000" pitchFamily="2" charset="2"/>
              <a:buChar char="§"/>
            </a:pPr>
            <a:endParaRPr lang="pt-BR" sz="7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O preço de equilíbrio é qualquer preço P entre $150 e $200. Mesmo que o 11º consumidor não seja atendido, é a sua disposição a pagar que determina o preço mínimo a partir do qual o 10º consumidor e o produtor podem barganhar. Por simplicidade, suponha que o preço de equilíbrio seja $150.</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5115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747F61AC-576F-4171-97FA-A6663F9ED964}"/>
              </a:ext>
            </a:extLst>
          </p:cNvPr>
          <p:cNvSpPr txBox="1"/>
          <p:nvPr/>
        </p:nvSpPr>
        <p:spPr>
          <a:xfrm>
            <a:off x="107504" y="123478"/>
            <a:ext cx="8856984" cy="5032147"/>
          </a:xfrm>
          <a:prstGeom prst="rect">
            <a:avLst/>
          </a:prstGeom>
          <a:noFill/>
        </p:spPr>
        <p:txBody>
          <a:bodyPr wrap="square">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O</a:t>
            </a:r>
            <a:r>
              <a:rPr lang="pt-BR" sz="2000" b="0" i="0" dirty="0">
                <a:effectLst/>
                <a:latin typeface="Arial" panose="020B0604020202020204" pitchFamily="34" charset="0"/>
                <a:cs typeface="Arial" panose="020B0604020202020204" pitchFamily="34" charset="0"/>
              </a:rPr>
              <a:t> 11º consumidor está disposto a pagar $150 pela 11ª unidade do bem, mas o ofertante não tem como atendê-lo.</a:t>
            </a:r>
          </a:p>
          <a:p>
            <a:pPr marL="342900" indent="-342900">
              <a:buFont typeface="Wingdings" panose="05000000000000000000" pitchFamily="2" charset="2"/>
              <a:buChar char="§"/>
            </a:pPr>
            <a:endParaRPr lang="pt-BR" sz="700" b="0" i="0" dirty="0">
              <a:effectLst/>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Se o produtor quiser atendê-lo, deverá expandir sua capacidade instalada máxima o suficiente para ser capaz de produzir exatamente uma unidade a mais.</a:t>
            </a:r>
          </a:p>
          <a:p>
            <a:pPr marL="342900" indent="-342900">
              <a:buFont typeface="Wingdings" panose="05000000000000000000" pitchFamily="2" charset="2"/>
              <a:buChar char="§"/>
            </a:pPr>
            <a:endParaRPr lang="pt-BR" sz="7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Para fazer isso, ele deverá gastar um valor $V. Depois deverá produzir a unidade adicional cujo custo marginal é $100 para vendê-la por $150.</a:t>
            </a:r>
          </a:p>
          <a:p>
            <a:pPr marL="342900" indent="-342900">
              <a:buFont typeface="Wingdings" panose="05000000000000000000" pitchFamily="2" charset="2"/>
              <a:buChar char="§"/>
            </a:pPr>
            <a:endParaRPr lang="pt-BR" sz="7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Logo, só vale a pena expandir a capacidade instalada se </a:t>
            </a:r>
            <a:r>
              <a:rPr lang="pt-BR" sz="2000" i="0" dirty="0">
                <a:effectLst/>
                <a:latin typeface="Arial" panose="020B0604020202020204" pitchFamily="34" charset="0"/>
                <a:cs typeface="Arial" panose="020B0604020202020204" pitchFamily="34" charset="0"/>
              </a:rPr>
              <a:t>o preço-sombra $V </a:t>
            </a:r>
            <a:r>
              <a:rPr lang="pt-BR" sz="2000" b="0" i="0" dirty="0">
                <a:effectLst/>
                <a:latin typeface="Arial" panose="020B0604020202020204" pitchFamily="34" charset="0"/>
                <a:cs typeface="Arial" panose="020B0604020202020204" pitchFamily="34" charset="0"/>
              </a:rPr>
              <a:t>da capacidade instalada incremental não for maior que $50. </a:t>
            </a:r>
          </a:p>
          <a:p>
            <a:pPr marL="800100" lvl="1" indent="-342900" algn="just">
              <a:buFont typeface="Wingdings" panose="05000000000000000000" pitchFamily="2" charset="2"/>
              <a:buChar char="§"/>
            </a:pPr>
            <a:r>
              <a:rPr lang="pt-BR" sz="1900" b="0" i="0" dirty="0">
                <a:effectLst/>
                <a:latin typeface="Arial" panose="020B0604020202020204" pitchFamily="34" charset="0"/>
                <a:cs typeface="Arial" panose="020B0604020202020204" pitchFamily="34" charset="0"/>
              </a:rPr>
              <a:t>Se fosse menor, o ofertante poderia acrescentar uma segunda ou mesmo terceira unidade de capacidade até o ponto em que ficasse indiferente entre expandir ou não, pois a cada passo teria lucro (incremental positivo, mas decrescente). Portanto, suponha, sem perda de generalidade, que isso já ocorre nessa primeira unidade adicional de capacidade instalada.</a:t>
            </a:r>
            <a:endParaRPr lang="pt-BR"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9758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30AEE2CC-F26A-4386-9A1A-DF905E842E15}"/>
              </a:ext>
            </a:extLst>
          </p:cNvPr>
          <p:cNvSpPr txBox="1"/>
          <p:nvPr/>
        </p:nvSpPr>
        <p:spPr>
          <a:xfrm>
            <a:off x="35496" y="51470"/>
            <a:ext cx="9001000" cy="5016758"/>
          </a:xfrm>
          <a:prstGeom prst="rect">
            <a:avLst/>
          </a:prstGeom>
          <a:noFill/>
        </p:spPr>
        <p:txBody>
          <a:bodyPr wrap="square">
            <a:spAutoFit/>
          </a:bodyPr>
          <a:lstStyle/>
          <a:p>
            <a:pPr marL="342900" indent="-342900" algn="just">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Note que quem determina o preço-sombra da capacidade instalada é o consumidor </a:t>
            </a:r>
            <a:r>
              <a:rPr lang="pt-BR" sz="2000" b="0" i="0" dirty="0" err="1">
                <a:effectLst/>
                <a:latin typeface="Arial" panose="020B0604020202020204" pitchFamily="34" charset="0"/>
                <a:cs typeface="Arial" panose="020B0604020202020204" pitchFamily="34" charset="0"/>
              </a:rPr>
              <a:t>supramarginal</a:t>
            </a:r>
            <a:r>
              <a:rPr lang="pt-BR" sz="2000" b="0" i="0" dirty="0">
                <a:effectLst/>
                <a:latin typeface="Arial" panose="020B0604020202020204" pitchFamily="34" charset="0"/>
                <a:cs typeface="Arial" panose="020B0604020202020204" pitchFamily="34" charset="0"/>
              </a:rPr>
              <a:t>: mais especificamente, a diferença entre sua disposição a pagar, $150, e o custo marginal, $100, da unidade que ele adquiriria, se pudesse. Essa diferença de $50 se configuraria numa renda do produtor, caso ele não enfrentasse a limitação da capacidade instalada.</a:t>
            </a:r>
          </a:p>
          <a:p>
            <a:pPr marL="342900" indent="-342900" algn="just">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Como essa limitação existe, é esse excedente que deve ser gasto na expansão da capacidade para a produção da unidade adicional. Dessa forma, o preço-sombra da capacidade instalada não é intrínseco à planta da firma: ele é a valoração do consumidor </a:t>
            </a:r>
            <a:r>
              <a:rPr lang="pt-BR" sz="2000" b="0" i="0" dirty="0" err="1">
                <a:effectLst/>
                <a:latin typeface="Arial" panose="020B0604020202020204" pitchFamily="34" charset="0"/>
                <a:cs typeface="Arial" panose="020B0604020202020204" pitchFamily="34" charset="0"/>
              </a:rPr>
              <a:t>supramarginal</a:t>
            </a:r>
            <a:r>
              <a:rPr lang="pt-BR" sz="2000" b="0" i="0" dirty="0">
                <a:effectLst/>
                <a:latin typeface="Arial" panose="020B0604020202020204" pitchFamily="34" charset="0"/>
                <a:cs typeface="Arial" panose="020B0604020202020204" pitchFamily="34" charset="0"/>
              </a:rPr>
              <a:t> em excesso ao custo marginal. Em outras palavras, é o preço de demanda que o 11º consumidor está disposto a pagar que determina o custo incremental que será incorrido pelo ofertante. Não é o custo que determina o preço, mas o preço é que determina o custo. </a:t>
            </a:r>
          </a:p>
          <a:p>
            <a:pPr marL="800100" lvl="1" indent="-342900" algn="just">
              <a:buFont typeface="Wingdings" panose="05000000000000000000" pitchFamily="2" charset="2"/>
              <a:buChar char="§"/>
            </a:pPr>
            <a:r>
              <a:rPr lang="pt-BR" sz="2000" b="0" i="0" dirty="0">
                <a:effectLst/>
                <a:latin typeface="Arial" panose="020B0604020202020204" pitchFamily="34" charset="0"/>
                <a:cs typeface="Arial" panose="020B0604020202020204" pitchFamily="34" charset="0"/>
              </a:rPr>
              <a:t>O não entendimento disso é um dos maiores erros que muitos economistas cometem ainda hoje, mesmo depois da revolução marginalista do século XIX.</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3925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FBAEFAEF-0B6E-4D22-9F66-0E64311D3F15}"/>
              </a:ext>
            </a:extLst>
          </p:cNvPr>
          <p:cNvSpPr txBox="1"/>
          <p:nvPr/>
        </p:nvSpPr>
        <p:spPr>
          <a:xfrm>
            <a:off x="107503" y="141476"/>
            <a:ext cx="8895819" cy="1323439"/>
          </a:xfrm>
          <a:prstGeom prst="rect">
            <a:avLst/>
          </a:prstGeom>
          <a:noFill/>
        </p:spPr>
        <p:txBody>
          <a:bodyPr wrap="square">
            <a:spAutoFit/>
          </a:bodyPr>
          <a:lstStyle/>
          <a:p>
            <a:pPr marL="800100" lvl="1"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O 10º consumidor</a:t>
            </a:r>
            <a:r>
              <a:rPr lang="pt-BR" sz="2000" b="0" i="0" dirty="0">
                <a:effectLst/>
                <a:latin typeface="Arial" panose="020B0604020202020204" pitchFamily="34" charset="0"/>
                <a:cs typeface="Arial" panose="020B0604020202020204" pitchFamily="34" charset="0"/>
              </a:rPr>
              <a:t> não consegue reduzir o preço para aquém de $</a:t>
            </a:r>
            <a:r>
              <a:rPr lang="pt-BR" sz="2000" dirty="0">
                <a:latin typeface="Arial" panose="020B0604020202020204" pitchFamily="34" charset="0"/>
                <a:cs typeface="Arial" panose="020B0604020202020204" pitchFamily="34" charset="0"/>
              </a:rPr>
              <a:t>100</a:t>
            </a:r>
            <a:r>
              <a:rPr lang="pt-BR" sz="2000" b="0" i="0" dirty="0">
                <a:effectLst/>
                <a:latin typeface="Arial" panose="020B0604020202020204" pitchFamily="34" charset="0"/>
                <a:cs typeface="Arial" panose="020B0604020202020204" pitchFamily="34" charset="0"/>
              </a:rPr>
              <a:t>, que é a valoração marginal do</a:t>
            </a:r>
            <a:r>
              <a:rPr lang="pt-BR" sz="2000" dirty="0">
                <a:latin typeface="Arial" panose="020B0604020202020204" pitchFamily="34" charset="0"/>
                <a:cs typeface="Arial" panose="020B0604020202020204" pitchFamily="34" charset="0"/>
              </a:rPr>
              <a:t> 11º</a:t>
            </a:r>
            <a:r>
              <a:rPr lang="pt-BR" sz="2000" b="0" i="0" dirty="0">
                <a:effectLst/>
                <a:latin typeface="Arial" panose="020B0604020202020204" pitchFamily="34" charset="0"/>
                <a:cs typeface="Arial" panose="020B0604020202020204" pitchFamily="34" charset="0"/>
              </a:rPr>
              <a:t> consumidor, aquele que ficou de fora do mercado com valoração marginal mais baixa</a:t>
            </a:r>
            <a:r>
              <a:rPr lang="pt-BR" sz="2000" dirty="0">
                <a:latin typeface="Arial" panose="020B0604020202020204" pitchFamily="34" charset="0"/>
                <a:cs typeface="Arial" panose="020B0604020202020204" pitchFamily="34" charset="0"/>
              </a:rPr>
              <a:t>. O 10º</a:t>
            </a:r>
            <a:r>
              <a:rPr lang="pt-BR" sz="2000" b="0" i="0" dirty="0">
                <a:effectLst/>
                <a:latin typeface="Arial" panose="020B0604020202020204" pitchFamily="34" charset="0"/>
                <a:cs typeface="Arial" panose="020B0604020202020204" pitchFamily="34" charset="0"/>
              </a:rPr>
              <a:t> é o consumidor marginal e </a:t>
            </a:r>
            <a:r>
              <a:rPr lang="pt-BR" sz="2000" dirty="0">
                <a:latin typeface="Arial" panose="020B0604020202020204" pitchFamily="34" charset="0"/>
                <a:cs typeface="Arial" panose="020B0604020202020204" pitchFamily="34" charset="0"/>
              </a:rPr>
              <a:t>o 11º</a:t>
            </a:r>
            <a:r>
              <a:rPr lang="pt-BR" sz="2000" b="0" i="0" dirty="0">
                <a:effectLst/>
                <a:latin typeface="Arial" panose="020B0604020202020204" pitchFamily="34" charset="0"/>
                <a:cs typeface="Arial" panose="020B0604020202020204" pitchFamily="34" charset="0"/>
              </a:rPr>
              <a:t> é o consumidor </a:t>
            </a:r>
            <a:r>
              <a:rPr lang="pt-BR" sz="2000" b="0" i="0" dirty="0" err="1">
                <a:effectLst/>
                <a:latin typeface="Arial" panose="020B0604020202020204" pitchFamily="34" charset="0"/>
                <a:cs typeface="Arial" panose="020B0604020202020204" pitchFamily="34" charset="0"/>
              </a:rPr>
              <a:t>supramarginal</a:t>
            </a:r>
            <a:r>
              <a:rPr lang="pt-BR" sz="2000" b="0" i="0" dirty="0">
                <a:effectLst/>
                <a:latin typeface="Arial" panose="020B0604020202020204" pitchFamily="34" charset="0"/>
                <a:cs typeface="Arial" panose="020B0604020202020204" pitchFamily="34" charset="0"/>
              </a:rPr>
              <a:t>. </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6690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tângulo 21">
            <a:extLst>
              <a:ext uri="{FF2B5EF4-FFF2-40B4-BE49-F238E27FC236}">
                <a16:creationId xmlns:a16="http://schemas.microsoft.com/office/drawing/2014/main" id="{61DBAFCC-AB68-43E4-A30C-F159B8C7A4A3}"/>
              </a:ext>
            </a:extLst>
          </p:cNvPr>
          <p:cNvSpPr/>
          <p:nvPr/>
        </p:nvSpPr>
        <p:spPr>
          <a:xfrm>
            <a:off x="179512" y="2643253"/>
            <a:ext cx="8496944" cy="1598316"/>
          </a:xfrm>
          <a:prstGeom prst="rect">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Retângulo 20">
            <a:extLst>
              <a:ext uri="{FF2B5EF4-FFF2-40B4-BE49-F238E27FC236}">
                <a16:creationId xmlns:a16="http://schemas.microsoft.com/office/drawing/2014/main" id="{45331FD2-6DBE-4548-859E-1B057CA7FB10}"/>
              </a:ext>
            </a:extLst>
          </p:cNvPr>
          <p:cNvSpPr/>
          <p:nvPr/>
        </p:nvSpPr>
        <p:spPr>
          <a:xfrm>
            <a:off x="179512" y="915566"/>
            <a:ext cx="8496944" cy="1617784"/>
          </a:xfrm>
          <a:prstGeom prst="rect">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a:extLst>
              <a:ext uri="{FF2B5EF4-FFF2-40B4-BE49-F238E27FC236}">
                <a16:creationId xmlns:a16="http://schemas.microsoft.com/office/drawing/2014/main" id="{C0E1EC62-5149-411C-A335-020FE35CCF8C}"/>
              </a:ext>
            </a:extLst>
          </p:cNvPr>
          <p:cNvSpPr txBox="1"/>
          <p:nvPr/>
        </p:nvSpPr>
        <p:spPr>
          <a:xfrm>
            <a:off x="179512" y="960935"/>
            <a:ext cx="3312368" cy="1754326"/>
          </a:xfrm>
          <a:prstGeom prst="rect">
            <a:avLst/>
          </a:prstGeom>
          <a:noFill/>
        </p:spPr>
        <p:txBody>
          <a:bodyPr wrap="square">
            <a:spAutoFit/>
          </a:bodyPr>
          <a:lstStyle/>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Consumidores</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Π( 1) = 150 – 100 = 50 </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Π( 2) = 100 – 100 = 0 </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Π( 3) = 100 – 100 = 0 </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Π( 4) = 0 </a:t>
            </a:r>
          </a:p>
          <a:p>
            <a:endParaRPr lang="pt-BR" dirty="0">
              <a:latin typeface="Arial" panose="020B0604020202020204" pitchFamily="34" charset="0"/>
              <a:cs typeface="Arial" panose="020B0604020202020204" pitchFamily="34" charset="0"/>
            </a:endParaRPr>
          </a:p>
        </p:txBody>
      </p:sp>
      <p:sp>
        <p:nvSpPr>
          <p:cNvPr id="3" name="CaixaDeTexto 2">
            <a:extLst>
              <a:ext uri="{FF2B5EF4-FFF2-40B4-BE49-F238E27FC236}">
                <a16:creationId xmlns:a16="http://schemas.microsoft.com/office/drawing/2014/main" id="{D4002A58-4735-466B-8B80-08929FB9494D}"/>
              </a:ext>
            </a:extLst>
          </p:cNvPr>
          <p:cNvSpPr txBox="1"/>
          <p:nvPr/>
        </p:nvSpPr>
        <p:spPr>
          <a:xfrm>
            <a:off x="179512" y="2689127"/>
            <a:ext cx="3240360" cy="1754326"/>
          </a:xfrm>
          <a:prstGeom prst="rect">
            <a:avLst/>
          </a:prstGeom>
          <a:noFill/>
        </p:spPr>
        <p:txBody>
          <a:bodyPr wrap="square">
            <a:spAutoFit/>
          </a:bodyPr>
          <a:lstStyle/>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Produtores</a:t>
            </a: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Π( 5) = 100 – 80 = 20</a:t>
            </a:r>
            <a:r>
              <a:rPr lang="pt-BR"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 </a:t>
            </a:r>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Π( 6) = 100 – 100 = 0</a:t>
            </a:r>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Π( 7) = 100 – 100 = 0 </a:t>
            </a:r>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Π( 8) = 0</a:t>
            </a:r>
            <a:r>
              <a:rPr lang="pt-BR" dirty="0">
                <a:latin typeface="Arial" panose="020B0604020202020204" pitchFamily="34" charset="0"/>
                <a:cs typeface="Arial" panose="020B0604020202020204" pitchFamily="34" charset="0"/>
              </a:rPr>
              <a:t> </a:t>
            </a:r>
            <a:endParaRPr lang="el-GR" dirty="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p:txBody>
      </p:sp>
      <p:sp>
        <p:nvSpPr>
          <p:cNvPr id="5" name="CaixaDeTexto 4">
            <a:extLst>
              <a:ext uri="{FF2B5EF4-FFF2-40B4-BE49-F238E27FC236}">
                <a16:creationId xmlns:a16="http://schemas.microsoft.com/office/drawing/2014/main" id="{28B68E5E-6984-4E43-86E8-DC46728D3E9D}"/>
              </a:ext>
            </a:extLst>
          </p:cNvPr>
          <p:cNvSpPr txBox="1"/>
          <p:nvPr/>
        </p:nvSpPr>
        <p:spPr>
          <a:xfrm>
            <a:off x="179512" y="125219"/>
            <a:ext cx="8784976" cy="707886"/>
          </a:xfrm>
          <a:prstGeom prst="rect">
            <a:avLst/>
          </a:prstGeom>
          <a:noFill/>
        </p:spPr>
        <p:txBody>
          <a:bodyPr wrap="square">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O excedente total sem a participação do agente i, para cada agente          i = 1, …, 8, será dado por (lembre-se que o excedente total é 70):</a:t>
            </a:r>
          </a:p>
        </p:txBody>
      </p:sp>
      <p:sp>
        <p:nvSpPr>
          <p:cNvPr id="7" name="CaixaDeTexto 6">
            <a:extLst>
              <a:ext uri="{FF2B5EF4-FFF2-40B4-BE49-F238E27FC236}">
                <a16:creationId xmlns:a16="http://schemas.microsoft.com/office/drawing/2014/main" id="{46C9CF61-CC13-4B0E-BCED-F72079123322}"/>
              </a:ext>
            </a:extLst>
          </p:cNvPr>
          <p:cNvSpPr txBox="1"/>
          <p:nvPr/>
        </p:nvSpPr>
        <p:spPr>
          <a:xfrm>
            <a:off x="3791304" y="960935"/>
            <a:ext cx="4597120" cy="1754326"/>
          </a:xfrm>
          <a:prstGeom prst="rect">
            <a:avLst/>
          </a:prstGeom>
          <a:noFill/>
        </p:spPr>
        <p:txBody>
          <a:bodyPr wrap="square">
            <a:spAutoFit/>
          </a:bodyPr>
          <a:lstStyle/>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Consumidores</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ET(– 1) = ET – Π( 1) = 70 – 50 = 20</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ET(– 2) = ET – Π( 2) = 70 – 0 = 70</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ET(– 3) = ET – Π( 3) = 70 – 0 = 70</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ET(– 4) = ET – Π( 4) = 70 – 0 = 70</a:t>
            </a:r>
          </a:p>
          <a:p>
            <a:endParaRPr lang="pt-BR" dirty="0">
              <a:latin typeface="Arial" panose="020B0604020202020204" pitchFamily="34" charset="0"/>
              <a:cs typeface="Arial" panose="020B0604020202020204" pitchFamily="34" charset="0"/>
            </a:endParaRPr>
          </a:p>
        </p:txBody>
      </p:sp>
      <p:sp>
        <p:nvSpPr>
          <p:cNvPr id="10" name="CaixaDeTexto 9">
            <a:extLst>
              <a:ext uri="{FF2B5EF4-FFF2-40B4-BE49-F238E27FC236}">
                <a16:creationId xmlns:a16="http://schemas.microsoft.com/office/drawing/2014/main" id="{8D0594AF-8667-4752-87F5-746C82A89F4A}"/>
              </a:ext>
            </a:extLst>
          </p:cNvPr>
          <p:cNvSpPr txBox="1"/>
          <p:nvPr/>
        </p:nvSpPr>
        <p:spPr>
          <a:xfrm>
            <a:off x="3791304" y="2689127"/>
            <a:ext cx="5173184" cy="1754326"/>
          </a:xfrm>
          <a:prstGeom prst="rect">
            <a:avLst/>
          </a:prstGeom>
          <a:noFill/>
        </p:spPr>
        <p:txBody>
          <a:bodyPr wrap="square">
            <a:spAutoFit/>
          </a:bodyPr>
          <a:lstStyle/>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Produtores</a:t>
            </a:r>
          </a:p>
          <a:p>
            <a:pPr marL="742950" lvl="1" indent="-285750">
              <a:buFont typeface="Wingdings" panose="05000000000000000000" pitchFamily="2" charset="2"/>
              <a:buChar char="§"/>
            </a:pPr>
            <a:r>
              <a:rPr lang="pt-BR" dirty="0"/>
              <a:t>ET(– 5) = ET – Π( 5) = 70 – 20 = 50</a:t>
            </a:r>
          </a:p>
          <a:p>
            <a:pPr marL="742950" lvl="1" indent="-285750">
              <a:buFont typeface="Wingdings" panose="05000000000000000000" pitchFamily="2" charset="2"/>
              <a:buChar char="§"/>
            </a:pPr>
            <a:r>
              <a:rPr lang="pt-BR" dirty="0"/>
              <a:t>ET(– 6) = ET – Π( 6) = 70 – 0 = 70</a:t>
            </a:r>
          </a:p>
          <a:p>
            <a:pPr marL="742950" lvl="1" indent="-285750">
              <a:buFont typeface="Wingdings" panose="05000000000000000000" pitchFamily="2" charset="2"/>
              <a:buChar char="§"/>
            </a:pPr>
            <a:r>
              <a:rPr lang="pt-BR" dirty="0"/>
              <a:t>ET(– 7) = ET – Π( 7) = 70 – 0 = 70</a:t>
            </a:r>
          </a:p>
          <a:p>
            <a:pPr marL="742950" lvl="1" indent="-285750">
              <a:buFont typeface="Wingdings" panose="05000000000000000000" pitchFamily="2" charset="2"/>
              <a:buChar char="§"/>
            </a:pPr>
            <a:r>
              <a:rPr lang="pt-BR" dirty="0"/>
              <a:t>ET(– 8) = ET – Π( 8) = 70 – 0 = 70</a:t>
            </a:r>
          </a:p>
          <a:p>
            <a:endParaRPr lang="pt-BR" dirty="0"/>
          </a:p>
        </p:txBody>
      </p:sp>
      <p:cxnSp>
        <p:nvCxnSpPr>
          <p:cNvPr id="12" name="Conector de Seta Reta 11">
            <a:extLst>
              <a:ext uri="{FF2B5EF4-FFF2-40B4-BE49-F238E27FC236}">
                <a16:creationId xmlns:a16="http://schemas.microsoft.com/office/drawing/2014/main" id="{B8564581-2309-4D6D-876B-0FD130B8F7F3}"/>
              </a:ext>
            </a:extLst>
          </p:cNvPr>
          <p:cNvCxnSpPr/>
          <p:nvPr/>
        </p:nvCxnSpPr>
        <p:spPr>
          <a:xfrm>
            <a:off x="3419872" y="1419117"/>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ector de Seta Reta 12">
            <a:extLst>
              <a:ext uri="{FF2B5EF4-FFF2-40B4-BE49-F238E27FC236}">
                <a16:creationId xmlns:a16="http://schemas.microsoft.com/office/drawing/2014/main" id="{0DC1B30F-9C0C-49C6-BE09-676345BFA634}"/>
              </a:ext>
            </a:extLst>
          </p:cNvPr>
          <p:cNvCxnSpPr/>
          <p:nvPr/>
        </p:nvCxnSpPr>
        <p:spPr>
          <a:xfrm>
            <a:off x="3419872" y="1707149"/>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de Seta Reta 13">
            <a:extLst>
              <a:ext uri="{FF2B5EF4-FFF2-40B4-BE49-F238E27FC236}">
                <a16:creationId xmlns:a16="http://schemas.microsoft.com/office/drawing/2014/main" id="{D067BD9F-B347-4905-BF54-0953EA7F307F}"/>
              </a:ext>
            </a:extLst>
          </p:cNvPr>
          <p:cNvCxnSpPr/>
          <p:nvPr/>
        </p:nvCxnSpPr>
        <p:spPr>
          <a:xfrm>
            <a:off x="3419872" y="1995181"/>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de Seta Reta 14">
            <a:extLst>
              <a:ext uri="{FF2B5EF4-FFF2-40B4-BE49-F238E27FC236}">
                <a16:creationId xmlns:a16="http://schemas.microsoft.com/office/drawing/2014/main" id="{3E7F795A-9F3B-4DE8-B59E-09096918BD68}"/>
              </a:ext>
            </a:extLst>
          </p:cNvPr>
          <p:cNvCxnSpPr>
            <a:cxnSpLocks/>
          </p:cNvCxnSpPr>
          <p:nvPr/>
        </p:nvCxnSpPr>
        <p:spPr>
          <a:xfrm>
            <a:off x="2123728" y="2283213"/>
            <a:ext cx="208823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ector de Seta Reta 16">
            <a:extLst>
              <a:ext uri="{FF2B5EF4-FFF2-40B4-BE49-F238E27FC236}">
                <a16:creationId xmlns:a16="http://schemas.microsoft.com/office/drawing/2014/main" id="{EE3BAA5C-E30E-4DBF-B9F3-414D77A3A6FB}"/>
              </a:ext>
            </a:extLst>
          </p:cNvPr>
          <p:cNvCxnSpPr/>
          <p:nvPr/>
        </p:nvCxnSpPr>
        <p:spPr>
          <a:xfrm>
            <a:off x="3419872" y="3075301"/>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de Seta Reta 17">
            <a:extLst>
              <a:ext uri="{FF2B5EF4-FFF2-40B4-BE49-F238E27FC236}">
                <a16:creationId xmlns:a16="http://schemas.microsoft.com/office/drawing/2014/main" id="{95A757FB-F813-4F71-BA2D-D1B0567E302F}"/>
              </a:ext>
            </a:extLst>
          </p:cNvPr>
          <p:cNvCxnSpPr/>
          <p:nvPr/>
        </p:nvCxnSpPr>
        <p:spPr>
          <a:xfrm>
            <a:off x="3419872" y="3363333"/>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de Seta Reta 18">
            <a:extLst>
              <a:ext uri="{FF2B5EF4-FFF2-40B4-BE49-F238E27FC236}">
                <a16:creationId xmlns:a16="http://schemas.microsoft.com/office/drawing/2014/main" id="{8C79E7E7-BC02-4A3B-A5EB-CD7EDA9BEC79}"/>
              </a:ext>
            </a:extLst>
          </p:cNvPr>
          <p:cNvCxnSpPr/>
          <p:nvPr/>
        </p:nvCxnSpPr>
        <p:spPr>
          <a:xfrm>
            <a:off x="3419872" y="3651365"/>
            <a:ext cx="7920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ector de Seta Reta 19">
            <a:extLst>
              <a:ext uri="{FF2B5EF4-FFF2-40B4-BE49-F238E27FC236}">
                <a16:creationId xmlns:a16="http://schemas.microsoft.com/office/drawing/2014/main" id="{FD074A30-665A-430D-813E-DE0EDD3753A2}"/>
              </a:ext>
            </a:extLst>
          </p:cNvPr>
          <p:cNvCxnSpPr>
            <a:cxnSpLocks/>
          </p:cNvCxnSpPr>
          <p:nvPr/>
        </p:nvCxnSpPr>
        <p:spPr>
          <a:xfrm>
            <a:off x="2123728" y="3939397"/>
            <a:ext cx="208823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36288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ângulo 18">
            <a:extLst>
              <a:ext uri="{FF2B5EF4-FFF2-40B4-BE49-F238E27FC236}">
                <a16:creationId xmlns:a16="http://schemas.microsoft.com/office/drawing/2014/main" id="{7E32C52A-4CB4-4A70-AD4A-5071837E0FC0}"/>
              </a:ext>
            </a:extLst>
          </p:cNvPr>
          <p:cNvSpPr/>
          <p:nvPr/>
        </p:nvSpPr>
        <p:spPr>
          <a:xfrm>
            <a:off x="611560" y="843558"/>
            <a:ext cx="7462176" cy="2315278"/>
          </a:xfrm>
          <a:prstGeom prst="rect">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CaixaDeTexto 2">
            <a:extLst>
              <a:ext uri="{FF2B5EF4-FFF2-40B4-BE49-F238E27FC236}">
                <a16:creationId xmlns:a16="http://schemas.microsoft.com/office/drawing/2014/main" id="{8DA8D0BC-44E9-470E-A829-1B6D0884B030}"/>
              </a:ext>
            </a:extLst>
          </p:cNvPr>
          <p:cNvSpPr txBox="1"/>
          <p:nvPr/>
        </p:nvSpPr>
        <p:spPr>
          <a:xfrm>
            <a:off x="179512" y="123478"/>
            <a:ext cx="8856984" cy="1015663"/>
          </a:xfrm>
          <a:prstGeom prst="rect">
            <a:avLst/>
          </a:prstGeom>
          <a:noFill/>
        </p:spPr>
        <p:txBody>
          <a:bodyPr wrap="square">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A contribuição do agente i para o excedente total, para cada agente            i = 1, …, 8, será dada por:</a:t>
            </a:r>
          </a:p>
          <a:p>
            <a:pPr marL="285750" indent="-28575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p:txBody>
      </p:sp>
      <p:sp>
        <p:nvSpPr>
          <p:cNvPr id="5" name="CaixaDeTexto 4">
            <a:extLst>
              <a:ext uri="{FF2B5EF4-FFF2-40B4-BE49-F238E27FC236}">
                <a16:creationId xmlns:a16="http://schemas.microsoft.com/office/drawing/2014/main" id="{8E24A110-10B7-49F7-B687-36AEA6C5FC0A}"/>
              </a:ext>
            </a:extLst>
          </p:cNvPr>
          <p:cNvSpPr txBox="1"/>
          <p:nvPr/>
        </p:nvSpPr>
        <p:spPr>
          <a:xfrm>
            <a:off x="683568" y="850523"/>
            <a:ext cx="6408040" cy="2585323"/>
          </a:xfrm>
          <a:prstGeom prst="rect">
            <a:avLst/>
          </a:prstGeom>
          <a:noFill/>
        </p:spPr>
        <p:txBody>
          <a:bodyPr wrap="square">
            <a:spAutoFit/>
          </a:bodyPr>
          <a:lstStyle/>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s(1) = ET – ET(– 1) = 70 – 20 = 50 </a:t>
            </a:r>
          </a:p>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s(2) = ET – ET(– 2) = 70 – 70 = 0 </a:t>
            </a:r>
          </a:p>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s(3) = ET – ET(– 3) = 70 – 70 = 0 </a:t>
            </a:r>
          </a:p>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s(4) = ET – ET(– 4) = 70 – 70 = 0 </a:t>
            </a:r>
          </a:p>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s(5) = ET – ET(– 5) = 70 – 50 = 20 </a:t>
            </a:r>
          </a:p>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s(6) = ET – ET(– 6) = 70 – 70 = 0 </a:t>
            </a:r>
          </a:p>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s(7) = ET – ET(– 7) = 70 – 70 = 0 </a:t>
            </a:r>
          </a:p>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s(8) = ET – ET(– 8) = 70 – 70 = 0</a:t>
            </a:r>
          </a:p>
          <a:p>
            <a:pPr marL="285750" indent="-285750">
              <a:buFont typeface="Wingdings" panose="05000000000000000000" pitchFamily="2" charset="2"/>
              <a:buChar char="§"/>
            </a:pPr>
            <a:endParaRPr lang="pt-BR" dirty="0">
              <a:latin typeface="Arial" panose="020B0604020202020204" pitchFamily="34" charset="0"/>
              <a:cs typeface="Arial" panose="020B0604020202020204" pitchFamily="34" charset="0"/>
            </a:endParaRPr>
          </a:p>
        </p:txBody>
      </p:sp>
      <p:sp>
        <p:nvSpPr>
          <p:cNvPr id="7" name="CaixaDeTexto 6">
            <a:extLst>
              <a:ext uri="{FF2B5EF4-FFF2-40B4-BE49-F238E27FC236}">
                <a16:creationId xmlns:a16="http://schemas.microsoft.com/office/drawing/2014/main" id="{99405B1E-EE1B-49EB-A6AF-3A0DCC1BE644}"/>
              </a:ext>
            </a:extLst>
          </p:cNvPr>
          <p:cNvSpPr txBox="1"/>
          <p:nvPr/>
        </p:nvSpPr>
        <p:spPr>
          <a:xfrm>
            <a:off x="179512" y="3244790"/>
            <a:ext cx="8856984" cy="1631216"/>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De onde se conclui que s(i) = Π(i) para todo i = 1, ..., 8, isto é, cada agente internaliza, na forma de excedente privado, seu preço-sombra, ou seja, sua contribuição para o excedente total para os ganhos sociais de troca.</a:t>
            </a:r>
          </a:p>
          <a:p>
            <a:pPr marL="342900" indent="-34290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p:txBody>
      </p:sp>
      <p:sp>
        <p:nvSpPr>
          <p:cNvPr id="8" name="CaixaDeTexto 7">
            <a:extLst>
              <a:ext uri="{FF2B5EF4-FFF2-40B4-BE49-F238E27FC236}">
                <a16:creationId xmlns:a16="http://schemas.microsoft.com/office/drawing/2014/main" id="{5EE316B4-A249-4119-B012-D25D19764AF8}"/>
              </a:ext>
            </a:extLst>
          </p:cNvPr>
          <p:cNvSpPr txBox="1"/>
          <p:nvPr/>
        </p:nvSpPr>
        <p:spPr>
          <a:xfrm>
            <a:off x="4788024" y="843558"/>
            <a:ext cx="4176464" cy="1477328"/>
          </a:xfrm>
          <a:prstGeom prst="rect">
            <a:avLst/>
          </a:prstGeom>
          <a:noFill/>
        </p:spPr>
        <p:txBody>
          <a:bodyPr wrap="square">
            <a:spAutoFit/>
          </a:bodyPr>
          <a:lstStyle/>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Π( 1) = 150 – 100 = 50 </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Π( 2) = 100 – 100 = 0 </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Π( 3) = 100 – 100 = 0 </a:t>
            </a:r>
          </a:p>
          <a:p>
            <a:pPr marL="74295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Π( 4) = 0</a:t>
            </a:r>
          </a:p>
          <a:p>
            <a:endParaRPr lang="pt-BR" dirty="0">
              <a:latin typeface="Arial" panose="020B0604020202020204" pitchFamily="34" charset="0"/>
              <a:cs typeface="Arial" panose="020B0604020202020204" pitchFamily="34" charset="0"/>
            </a:endParaRPr>
          </a:p>
        </p:txBody>
      </p:sp>
      <p:sp>
        <p:nvSpPr>
          <p:cNvPr id="9" name="CaixaDeTexto 8">
            <a:extLst>
              <a:ext uri="{FF2B5EF4-FFF2-40B4-BE49-F238E27FC236}">
                <a16:creationId xmlns:a16="http://schemas.microsoft.com/office/drawing/2014/main" id="{A397715C-C34A-4B2A-94CE-C029AFBFBD81}"/>
              </a:ext>
            </a:extLst>
          </p:cNvPr>
          <p:cNvSpPr txBox="1"/>
          <p:nvPr/>
        </p:nvSpPr>
        <p:spPr>
          <a:xfrm>
            <a:off x="4788024" y="1681520"/>
            <a:ext cx="4032448" cy="1754326"/>
          </a:xfrm>
          <a:prstGeom prst="rect">
            <a:avLst/>
          </a:prstGeom>
          <a:noFill/>
        </p:spPr>
        <p:txBody>
          <a:bodyPr wrap="square">
            <a:spAutoFit/>
          </a:bodyPr>
          <a:lstStyle/>
          <a:p>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Π( 5) = 100 – 80 = 20</a:t>
            </a:r>
            <a:r>
              <a:rPr lang="pt-BR"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 </a:t>
            </a:r>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Π( 6) = 100 – 100 = 0</a:t>
            </a:r>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Π( 7) = 100 – 100 = 0 </a:t>
            </a:r>
            <a:endParaRPr lang="pt-BR"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el-GR" dirty="0">
                <a:latin typeface="Arial" panose="020B0604020202020204" pitchFamily="34" charset="0"/>
                <a:cs typeface="Arial" panose="020B0604020202020204" pitchFamily="34" charset="0"/>
              </a:rPr>
              <a:t>Π( 8) = 0</a:t>
            </a:r>
            <a:r>
              <a:rPr lang="pt-BR" dirty="0">
                <a:latin typeface="Arial" panose="020B0604020202020204" pitchFamily="34" charset="0"/>
                <a:cs typeface="Arial" panose="020B0604020202020204" pitchFamily="34" charset="0"/>
              </a:rPr>
              <a:t> </a:t>
            </a:r>
            <a:endParaRPr lang="el-GR" dirty="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p:txBody>
      </p:sp>
      <p:cxnSp>
        <p:nvCxnSpPr>
          <p:cNvPr id="11" name="Conector de Seta Reta 10">
            <a:extLst>
              <a:ext uri="{FF2B5EF4-FFF2-40B4-BE49-F238E27FC236}">
                <a16:creationId xmlns:a16="http://schemas.microsoft.com/office/drawing/2014/main" id="{99B20E53-A190-42AB-A7A3-07CB2CB7C3CB}"/>
              </a:ext>
            </a:extLst>
          </p:cNvPr>
          <p:cNvCxnSpPr/>
          <p:nvPr/>
        </p:nvCxnSpPr>
        <p:spPr>
          <a:xfrm>
            <a:off x="4644008" y="987574"/>
            <a:ext cx="4320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ector de Seta Reta 11">
            <a:extLst>
              <a:ext uri="{FF2B5EF4-FFF2-40B4-BE49-F238E27FC236}">
                <a16:creationId xmlns:a16="http://schemas.microsoft.com/office/drawing/2014/main" id="{6DABF9C2-BB0D-4DC6-AE70-CFBA69CC211C}"/>
              </a:ext>
            </a:extLst>
          </p:cNvPr>
          <p:cNvCxnSpPr/>
          <p:nvPr/>
        </p:nvCxnSpPr>
        <p:spPr>
          <a:xfrm>
            <a:off x="4644008" y="1275606"/>
            <a:ext cx="4320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ector de Seta Reta 12">
            <a:extLst>
              <a:ext uri="{FF2B5EF4-FFF2-40B4-BE49-F238E27FC236}">
                <a16:creationId xmlns:a16="http://schemas.microsoft.com/office/drawing/2014/main" id="{F5039A48-A571-4B23-8249-2F8FFBBA8AAF}"/>
              </a:ext>
            </a:extLst>
          </p:cNvPr>
          <p:cNvCxnSpPr/>
          <p:nvPr/>
        </p:nvCxnSpPr>
        <p:spPr>
          <a:xfrm>
            <a:off x="4644008" y="1563638"/>
            <a:ext cx="4320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de Seta Reta 13">
            <a:extLst>
              <a:ext uri="{FF2B5EF4-FFF2-40B4-BE49-F238E27FC236}">
                <a16:creationId xmlns:a16="http://schemas.microsoft.com/office/drawing/2014/main" id="{6783CD24-156E-4E52-8C6A-6436C1AF3AB6}"/>
              </a:ext>
            </a:extLst>
          </p:cNvPr>
          <p:cNvCxnSpPr/>
          <p:nvPr/>
        </p:nvCxnSpPr>
        <p:spPr>
          <a:xfrm>
            <a:off x="4644008" y="1851670"/>
            <a:ext cx="4320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de Seta Reta 14">
            <a:extLst>
              <a:ext uri="{FF2B5EF4-FFF2-40B4-BE49-F238E27FC236}">
                <a16:creationId xmlns:a16="http://schemas.microsoft.com/office/drawing/2014/main" id="{362AAEC8-824A-47B6-BEB4-F095547F361E}"/>
              </a:ext>
            </a:extLst>
          </p:cNvPr>
          <p:cNvCxnSpPr/>
          <p:nvPr/>
        </p:nvCxnSpPr>
        <p:spPr>
          <a:xfrm>
            <a:off x="4644008" y="2139702"/>
            <a:ext cx="4320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ector de Seta Reta 15">
            <a:extLst>
              <a:ext uri="{FF2B5EF4-FFF2-40B4-BE49-F238E27FC236}">
                <a16:creationId xmlns:a16="http://schemas.microsoft.com/office/drawing/2014/main" id="{8F96FB00-8187-458B-BFFE-9AA490E74619}"/>
              </a:ext>
            </a:extLst>
          </p:cNvPr>
          <p:cNvCxnSpPr/>
          <p:nvPr/>
        </p:nvCxnSpPr>
        <p:spPr>
          <a:xfrm>
            <a:off x="4644008" y="2427734"/>
            <a:ext cx="4320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ector de Seta Reta 16">
            <a:extLst>
              <a:ext uri="{FF2B5EF4-FFF2-40B4-BE49-F238E27FC236}">
                <a16:creationId xmlns:a16="http://schemas.microsoft.com/office/drawing/2014/main" id="{79B0C111-758F-416F-9AD9-AA894B9E53D7}"/>
              </a:ext>
            </a:extLst>
          </p:cNvPr>
          <p:cNvCxnSpPr/>
          <p:nvPr/>
        </p:nvCxnSpPr>
        <p:spPr>
          <a:xfrm>
            <a:off x="4644008" y="2715766"/>
            <a:ext cx="4320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de Seta Reta 17">
            <a:extLst>
              <a:ext uri="{FF2B5EF4-FFF2-40B4-BE49-F238E27FC236}">
                <a16:creationId xmlns:a16="http://schemas.microsoft.com/office/drawing/2014/main" id="{CEC2E84A-0372-453E-9485-80DBAD85C1F5}"/>
              </a:ext>
            </a:extLst>
          </p:cNvPr>
          <p:cNvCxnSpPr/>
          <p:nvPr/>
        </p:nvCxnSpPr>
        <p:spPr>
          <a:xfrm>
            <a:off x="4644008" y="3003798"/>
            <a:ext cx="4320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604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C695836F-553D-4156-926F-1533F07EF497}"/>
              </a:ext>
            </a:extLst>
          </p:cNvPr>
          <p:cNvSpPr txBox="1"/>
          <p:nvPr/>
        </p:nvSpPr>
        <p:spPr>
          <a:xfrm>
            <a:off x="107504" y="51470"/>
            <a:ext cx="8928992" cy="3816429"/>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01</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Seja um consumidor com função de utilidade dada por </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 em que X é a quantidade consumida de entradas de cinema e Y é a quantidade consumida de pizzas. Com relação a este consumidor, verifique quais das seguintes afirmações são verdadeiras e quais são falsas:</a:t>
            </a:r>
          </a:p>
          <a:p>
            <a:pPr algn="just"/>
            <a:r>
              <a:rPr lang="pt-BR" sz="2000" b="1" dirty="0">
                <a:solidFill>
                  <a:srgbClr val="000000"/>
                </a:solidFill>
                <a:latin typeface="Arial" panose="020B0604020202020204" pitchFamily="34" charset="0"/>
                <a:cs typeface="Arial" panose="020B0604020202020204" pitchFamily="34" charset="0"/>
              </a:rPr>
              <a:t>(0) </a:t>
            </a:r>
            <a:r>
              <a:rPr lang="pt-BR" sz="2000" b="0" i="0" dirty="0">
                <a:solidFill>
                  <a:srgbClr val="000000"/>
                </a:solidFill>
                <a:effectLst/>
                <a:latin typeface="Arial" panose="020B0604020202020204" pitchFamily="34" charset="0"/>
                <a:cs typeface="Arial" panose="020B0604020202020204" pitchFamily="34" charset="0"/>
              </a:rPr>
              <a:t>A taxa marginal de substituição deste consumidor é X/Y.</a:t>
            </a:r>
          </a:p>
          <a:p>
            <a:pPr algn="just"/>
            <a:r>
              <a:rPr lang="pt-BR" sz="2000" b="1" dirty="0">
                <a:solidFill>
                  <a:srgbClr val="000000"/>
                </a:solidFill>
                <a:latin typeface="Arial" panose="020B0604020202020204" pitchFamily="34" charset="0"/>
                <a:cs typeface="Arial" panose="020B0604020202020204" pitchFamily="34" charset="0"/>
              </a:rPr>
              <a:t>(1)</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cesta (X = 2, Y = 1) e a cesta (X = 1, Y = 2) se encontram sobre a mesma curva de indiferença.</a:t>
            </a:r>
          </a:p>
          <a:p>
            <a:pPr algn="just"/>
            <a:r>
              <a:rPr lang="pt-BR" sz="2000" b="1" dirty="0">
                <a:solidFill>
                  <a:srgbClr val="000000"/>
                </a:solidFill>
                <a:latin typeface="Arial" panose="020B0604020202020204" pitchFamily="34" charset="0"/>
                <a:cs typeface="Arial" panose="020B0604020202020204" pitchFamily="34" charset="0"/>
              </a:rPr>
              <a:t>(2)</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As curvas de indiferença do consumidor são estritamente convexas entre as cestas (X = 2, Y = 1) e (X = 1, Y = 2).</a:t>
            </a:r>
          </a:p>
          <a:p>
            <a:pPr algn="just"/>
            <a:r>
              <a:rPr lang="pt-BR" sz="2000" b="1" dirty="0">
                <a:solidFill>
                  <a:srgbClr val="000000"/>
                </a:solidFill>
                <a:latin typeface="Arial" panose="020B0604020202020204" pitchFamily="34" charset="0"/>
                <a:cs typeface="Arial" panose="020B0604020202020204" pitchFamily="34" charset="0"/>
              </a:rPr>
              <a:t>(3)</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X e Y são substitutos perfeitos.</a:t>
            </a:r>
          </a:p>
          <a:p>
            <a:pPr algn="just"/>
            <a:r>
              <a:rPr lang="pt-BR" sz="2000" b="1" dirty="0">
                <a:solidFill>
                  <a:srgbClr val="000000"/>
                </a:solidFill>
                <a:latin typeface="Arial" panose="020B0604020202020204" pitchFamily="34" charset="0"/>
                <a:cs typeface="Arial" panose="020B0604020202020204" pitchFamily="34" charset="0"/>
              </a:rPr>
              <a:t>(4)</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O bem Y é um mal.</a:t>
            </a:r>
            <a:r>
              <a:rPr lang="pt-BR" sz="2000" dirty="0">
                <a:latin typeface="Arial" panose="020B0604020202020204" pitchFamily="34" charset="0"/>
                <a:cs typeface="Arial" panose="020B0604020202020204" pitchFamily="34" charset="0"/>
              </a:rPr>
              <a:t> </a:t>
            </a:r>
          </a:p>
        </p:txBody>
      </p:sp>
      <p:graphicFrame>
        <p:nvGraphicFramePr>
          <p:cNvPr id="4" name="Objeto 3">
            <a:extLst>
              <a:ext uri="{FF2B5EF4-FFF2-40B4-BE49-F238E27FC236}">
                <a16:creationId xmlns:a16="http://schemas.microsoft.com/office/drawing/2014/main" id="{639900D2-ED24-426F-9676-3237475015C6}"/>
              </a:ext>
            </a:extLst>
          </p:cNvPr>
          <p:cNvGraphicFramePr>
            <a:graphicFrameLocks noChangeAspect="1"/>
          </p:cNvGraphicFramePr>
          <p:nvPr>
            <p:extLst>
              <p:ext uri="{D42A27DB-BD31-4B8C-83A1-F6EECF244321}">
                <p14:modId xmlns:p14="http://schemas.microsoft.com/office/powerpoint/2010/main" val="1535861285"/>
              </p:ext>
            </p:extLst>
          </p:nvPr>
        </p:nvGraphicFramePr>
        <p:xfrm>
          <a:off x="6449268" y="385787"/>
          <a:ext cx="1435100" cy="385763"/>
        </p:xfrm>
        <a:graphic>
          <a:graphicData uri="http://schemas.openxmlformats.org/presentationml/2006/ole">
            <mc:AlternateContent xmlns:mc="http://schemas.openxmlformats.org/markup-compatibility/2006">
              <mc:Choice xmlns:v="urn:schemas-microsoft-com:vml" Requires="v">
                <p:oleObj name="Equation" r:id="rId2" imgW="787320" imgH="203040" progId="Equation.DSMT4">
                  <p:embed/>
                </p:oleObj>
              </mc:Choice>
              <mc:Fallback>
                <p:oleObj name="Equation" r:id="rId2" imgW="787320" imgH="203040" progId="Equation.DSMT4">
                  <p:embed/>
                  <p:pic>
                    <p:nvPicPr>
                      <p:cNvPr id="11" name="Objeto 10">
                        <a:extLst>
                          <a:ext uri="{FF2B5EF4-FFF2-40B4-BE49-F238E27FC236}">
                            <a16:creationId xmlns:a16="http://schemas.microsoft.com/office/drawing/2014/main" id="{383C252C-DDA3-4EF1-B53C-C82FAC3A10C0}"/>
                          </a:ext>
                        </a:extLst>
                      </p:cNvPr>
                      <p:cNvPicPr/>
                      <p:nvPr/>
                    </p:nvPicPr>
                    <p:blipFill>
                      <a:blip r:embed="rId3"/>
                      <a:stretch>
                        <a:fillRect/>
                      </a:stretch>
                    </p:blipFill>
                    <p:spPr>
                      <a:xfrm>
                        <a:off x="6449268" y="385787"/>
                        <a:ext cx="1435100" cy="385763"/>
                      </a:xfrm>
                      <a:prstGeom prst="rect">
                        <a:avLst/>
                      </a:prstGeom>
                      <a:noFill/>
                      <a:ln>
                        <a:noFill/>
                      </a:ln>
                    </p:spPr>
                  </p:pic>
                </p:oleObj>
              </mc:Fallback>
            </mc:AlternateContent>
          </a:graphicData>
        </a:graphic>
      </p:graphicFrame>
      <p:sp>
        <p:nvSpPr>
          <p:cNvPr id="2" name="CaixaDeTexto 1">
            <a:extLst>
              <a:ext uri="{FF2B5EF4-FFF2-40B4-BE49-F238E27FC236}">
                <a16:creationId xmlns:a16="http://schemas.microsoft.com/office/drawing/2014/main" id="{5123061D-E398-4150-BC01-EC2C35D73782}"/>
              </a:ext>
            </a:extLst>
          </p:cNvPr>
          <p:cNvSpPr txBox="1"/>
          <p:nvPr/>
        </p:nvSpPr>
        <p:spPr>
          <a:xfrm>
            <a:off x="6876256" y="1698362"/>
            <a:ext cx="360040" cy="369332"/>
          </a:xfrm>
          <a:prstGeom prst="rect">
            <a:avLst/>
          </a:prstGeom>
          <a:noFill/>
        </p:spPr>
        <p:txBody>
          <a:bodyPr wrap="square" rtlCol="0">
            <a:spAutoFit/>
          </a:bodyPr>
          <a:lstStyle/>
          <a:p>
            <a:r>
              <a:rPr lang="pt-BR" b="1" dirty="0">
                <a:solidFill>
                  <a:srgbClr val="C00000"/>
                </a:solidFill>
              </a:rPr>
              <a:t>V</a:t>
            </a:r>
          </a:p>
        </p:txBody>
      </p:sp>
      <p:sp>
        <p:nvSpPr>
          <p:cNvPr id="5" name="CaixaDeTexto 4">
            <a:extLst>
              <a:ext uri="{FF2B5EF4-FFF2-40B4-BE49-F238E27FC236}">
                <a16:creationId xmlns:a16="http://schemas.microsoft.com/office/drawing/2014/main" id="{5B645310-4DB2-4E55-B501-BA0746839585}"/>
              </a:ext>
            </a:extLst>
          </p:cNvPr>
          <p:cNvSpPr txBox="1"/>
          <p:nvPr/>
        </p:nvSpPr>
        <p:spPr>
          <a:xfrm>
            <a:off x="3419872" y="2283718"/>
            <a:ext cx="360040" cy="369332"/>
          </a:xfrm>
          <a:prstGeom prst="rect">
            <a:avLst/>
          </a:prstGeom>
          <a:noFill/>
        </p:spPr>
        <p:txBody>
          <a:bodyPr wrap="square" rtlCol="0">
            <a:spAutoFit/>
          </a:bodyPr>
          <a:lstStyle/>
          <a:p>
            <a:r>
              <a:rPr lang="pt-BR" b="1" dirty="0">
                <a:solidFill>
                  <a:srgbClr val="C00000"/>
                </a:solidFill>
              </a:rPr>
              <a:t>V</a:t>
            </a:r>
          </a:p>
        </p:txBody>
      </p:sp>
      <p:sp>
        <p:nvSpPr>
          <p:cNvPr id="6" name="CaixaDeTexto 5">
            <a:extLst>
              <a:ext uri="{FF2B5EF4-FFF2-40B4-BE49-F238E27FC236}">
                <a16:creationId xmlns:a16="http://schemas.microsoft.com/office/drawing/2014/main" id="{168D5B59-781B-4BA1-8CE5-2497C8C08753}"/>
              </a:ext>
            </a:extLst>
          </p:cNvPr>
          <p:cNvSpPr txBox="1"/>
          <p:nvPr/>
        </p:nvSpPr>
        <p:spPr>
          <a:xfrm>
            <a:off x="2771800" y="3498562"/>
            <a:ext cx="5400600" cy="369332"/>
          </a:xfrm>
          <a:prstGeom prst="rect">
            <a:avLst/>
          </a:prstGeom>
          <a:noFill/>
        </p:spPr>
        <p:txBody>
          <a:bodyPr wrap="square" rtlCol="0">
            <a:spAutoFit/>
          </a:bodyPr>
          <a:lstStyle/>
          <a:p>
            <a:r>
              <a:rPr lang="pt-BR" b="1" dirty="0">
                <a:solidFill>
                  <a:srgbClr val="C00000"/>
                </a:solidFill>
              </a:rPr>
              <a:t>F: A </a:t>
            </a:r>
            <a:r>
              <a:rPr lang="pt-BR" b="1" dirty="0" err="1">
                <a:solidFill>
                  <a:srgbClr val="C00000"/>
                </a:solidFill>
              </a:rPr>
              <a:t>Umg</a:t>
            </a:r>
            <a:r>
              <a:rPr lang="pt-BR" b="1" dirty="0">
                <a:solidFill>
                  <a:srgbClr val="C00000"/>
                </a:solidFill>
              </a:rPr>
              <a:t> de um mal é negativa.</a:t>
            </a:r>
          </a:p>
        </p:txBody>
      </p:sp>
      <p:sp>
        <p:nvSpPr>
          <p:cNvPr id="7" name="CaixaDeTexto 6">
            <a:extLst>
              <a:ext uri="{FF2B5EF4-FFF2-40B4-BE49-F238E27FC236}">
                <a16:creationId xmlns:a16="http://schemas.microsoft.com/office/drawing/2014/main" id="{F89955A3-7303-464D-8331-F7EC5420B828}"/>
              </a:ext>
            </a:extLst>
          </p:cNvPr>
          <p:cNvSpPr txBox="1"/>
          <p:nvPr/>
        </p:nvSpPr>
        <p:spPr>
          <a:xfrm>
            <a:off x="4644008" y="2850490"/>
            <a:ext cx="360040" cy="369332"/>
          </a:xfrm>
          <a:prstGeom prst="rect">
            <a:avLst/>
          </a:prstGeom>
          <a:noFill/>
        </p:spPr>
        <p:txBody>
          <a:bodyPr wrap="square" rtlCol="0">
            <a:spAutoFit/>
          </a:bodyPr>
          <a:lstStyle/>
          <a:p>
            <a:r>
              <a:rPr lang="pt-BR" b="1" dirty="0">
                <a:solidFill>
                  <a:srgbClr val="C00000"/>
                </a:solidFill>
              </a:rPr>
              <a:t>F</a:t>
            </a:r>
          </a:p>
        </p:txBody>
      </p:sp>
      <p:sp>
        <p:nvSpPr>
          <p:cNvPr id="8" name="CaixaDeTexto 7">
            <a:extLst>
              <a:ext uri="{FF2B5EF4-FFF2-40B4-BE49-F238E27FC236}">
                <a16:creationId xmlns:a16="http://schemas.microsoft.com/office/drawing/2014/main" id="{8AC59D3F-6F15-45C3-86D7-2398485F08F2}"/>
              </a:ext>
            </a:extLst>
          </p:cNvPr>
          <p:cNvSpPr txBox="1"/>
          <p:nvPr/>
        </p:nvSpPr>
        <p:spPr>
          <a:xfrm>
            <a:off x="3995936" y="3147814"/>
            <a:ext cx="5148064" cy="369332"/>
          </a:xfrm>
          <a:prstGeom prst="rect">
            <a:avLst/>
          </a:prstGeom>
          <a:noFill/>
        </p:spPr>
        <p:txBody>
          <a:bodyPr wrap="square" rtlCol="0">
            <a:spAutoFit/>
          </a:bodyPr>
          <a:lstStyle/>
          <a:p>
            <a:r>
              <a:rPr lang="pt-BR" b="1" dirty="0">
                <a:solidFill>
                  <a:srgbClr val="C00000"/>
                </a:solidFill>
              </a:rPr>
              <a:t>F: </a:t>
            </a:r>
            <a:r>
              <a:rPr lang="pt-BR" sz="1700" b="1" dirty="0">
                <a:solidFill>
                  <a:srgbClr val="C00000"/>
                </a:solidFill>
              </a:rPr>
              <a:t>a Função Utilidade não é do tipo U = </a:t>
            </a:r>
            <a:r>
              <a:rPr lang="pt-BR" sz="1700" b="1" dirty="0" err="1">
                <a:solidFill>
                  <a:srgbClr val="C00000"/>
                </a:solidFill>
              </a:rPr>
              <a:t>aX+bY</a:t>
            </a:r>
            <a:r>
              <a:rPr lang="pt-BR" sz="1700" b="1" dirty="0">
                <a:solidFill>
                  <a:srgbClr val="C00000"/>
                </a:solidFill>
              </a:rPr>
              <a:t>.</a:t>
            </a:r>
          </a:p>
        </p:txBody>
      </p:sp>
    </p:spTree>
    <p:extLst>
      <p:ext uri="{BB962C8B-B14F-4D97-AF65-F5344CB8AC3E}">
        <p14:creationId xmlns:p14="http://schemas.microsoft.com/office/powerpoint/2010/main" val="1831341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8322D7E1-4C20-426D-8A2D-0DB957E53C4D}"/>
              </a:ext>
            </a:extLst>
          </p:cNvPr>
          <p:cNvSpPr txBox="1"/>
          <p:nvPr/>
        </p:nvSpPr>
        <p:spPr>
          <a:xfrm>
            <a:off x="107504" y="123478"/>
            <a:ext cx="8928992" cy="1015663"/>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(3) </a:t>
            </a:r>
            <a:r>
              <a:rPr lang="pt-BR" sz="2000" b="0" i="0" dirty="0">
                <a:solidFill>
                  <a:srgbClr val="000000"/>
                </a:solidFill>
                <a:effectLst/>
                <a:latin typeface="Arial" panose="020B0604020202020204" pitchFamily="34" charset="0"/>
                <a:cs typeface="Arial" panose="020B0604020202020204" pitchFamily="34" charset="0"/>
              </a:rPr>
              <a:t>O preço de equilíbrio é imune à participação do agente i = 1, ..., 8, </a:t>
            </a:r>
            <a:r>
              <a:rPr lang="pt-BR" sz="2000" b="0" i="1" dirty="0" err="1">
                <a:solidFill>
                  <a:srgbClr val="000000"/>
                </a:solidFill>
                <a:effectLst/>
                <a:latin typeface="Arial" panose="020B0604020202020204" pitchFamily="34" charset="0"/>
                <a:cs typeface="Arial" panose="020B0604020202020204" pitchFamily="34" charset="0"/>
              </a:rPr>
              <a:t>ceteris</a:t>
            </a:r>
            <a:r>
              <a:rPr lang="pt-BR" sz="2000" b="0" i="1" dirty="0">
                <a:solidFill>
                  <a:srgbClr val="000000"/>
                </a:solidFill>
                <a:effectLst/>
                <a:latin typeface="Arial" panose="020B0604020202020204" pitchFamily="34" charset="0"/>
                <a:cs typeface="Arial" panose="020B0604020202020204" pitchFamily="34" charset="0"/>
              </a:rPr>
              <a:t> </a:t>
            </a:r>
            <a:r>
              <a:rPr lang="pt-BR" sz="2000" b="0" i="1" dirty="0" err="1">
                <a:solidFill>
                  <a:srgbClr val="000000"/>
                </a:solidFill>
                <a:effectLst/>
                <a:latin typeface="Arial" panose="020B0604020202020204" pitchFamily="34" charset="0"/>
                <a:cs typeface="Arial" panose="020B0604020202020204" pitchFamily="34" charset="0"/>
              </a:rPr>
              <a:t>paribus</a:t>
            </a:r>
            <a:r>
              <a:rPr lang="pt-BR" sz="2000" b="0" i="0" dirty="0">
                <a:solidFill>
                  <a:srgbClr val="000000"/>
                </a:solidFill>
                <a:effectLst/>
                <a:latin typeface="Arial" panose="020B0604020202020204" pitchFamily="34" charset="0"/>
                <a:cs typeface="Arial" panose="020B0604020202020204" pitchFamily="34" charset="0"/>
              </a:rPr>
              <a:t>, ou seja, ninguém consegue, por desvios unilaterais, afetar o preço de equilíbrio.</a:t>
            </a:r>
          </a:p>
        </p:txBody>
      </p:sp>
      <p:sp>
        <p:nvSpPr>
          <p:cNvPr id="4" name="CaixaDeTexto 3">
            <a:extLst>
              <a:ext uri="{FF2B5EF4-FFF2-40B4-BE49-F238E27FC236}">
                <a16:creationId xmlns:a16="http://schemas.microsoft.com/office/drawing/2014/main" id="{30118B57-6200-444D-841C-93130E2A271F}"/>
              </a:ext>
            </a:extLst>
          </p:cNvPr>
          <p:cNvSpPr txBox="1"/>
          <p:nvPr/>
        </p:nvSpPr>
        <p:spPr>
          <a:xfrm>
            <a:off x="107504" y="1131590"/>
            <a:ext cx="8928992" cy="2862322"/>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O demandante 1 não desvia para um preço maior do que $ 150 nem ofertante 8 desvia para um preço menor do que $ 80. Se o demandante 1 desviar para um preço menor, haverá oferta ao preço $ 100, que é o preço de equilíbrio. Situação oposta ocorre com os agentes 4 (demandante) e 5 (ofertante). </a:t>
            </a: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Por fim, se o ofertante 8 desviar para o preço maior, haverá demanda ao preço $ 100, que é o preço de equilíbrio. Se os agentes 2 e 7 desviarem para a quantidade 3, não haverá mudança do preço $ 100.</a:t>
            </a:r>
          </a:p>
          <a:p>
            <a:pPr marL="342900" indent="-34290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p:txBody>
      </p:sp>
      <p:sp>
        <p:nvSpPr>
          <p:cNvPr id="5" name="CaixaDeTexto 4">
            <a:extLst>
              <a:ext uri="{FF2B5EF4-FFF2-40B4-BE49-F238E27FC236}">
                <a16:creationId xmlns:a16="http://schemas.microsoft.com/office/drawing/2014/main" id="{E5FADFA6-EC5C-46BF-B003-034BCD342388}"/>
              </a:ext>
            </a:extLst>
          </p:cNvPr>
          <p:cNvSpPr txBox="1"/>
          <p:nvPr/>
        </p:nvSpPr>
        <p:spPr>
          <a:xfrm>
            <a:off x="1619672" y="771550"/>
            <a:ext cx="288032" cy="369332"/>
          </a:xfrm>
          <a:prstGeom prst="rect">
            <a:avLst/>
          </a:prstGeom>
          <a:noFill/>
        </p:spPr>
        <p:txBody>
          <a:bodyPr wrap="square" rtlCol="0">
            <a:spAutoFit/>
          </a:bodyPr>
          <a:lstStyle/>
          <a:p>
            <a:r>
              <a:rPr lang="pt-BR" b="1" dirty="0">
                <a:solidFill>
                  <a:srgbClr val="FF0000"/>
                </a:solidFill>
              </a:rPr>
              <a:t>V</a:t>
            </a:r>
          </a:p>
        </p:txBody>
      </p:sp>
    </p:spTree>
    <p:extLst>
      <p:ext uri="{BB962C8B-B14F-4D97-AF65-F5344CB8AC3E}">
        <p14:creationId xmlns:p14="http://schemas.microsoft.com/office/powerpoint/2010/main" val="866133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9B6E719E-D831-43CF-9078-9AE843D44CE7}"/>
              </a:ext>
            </a:extLst>
          </p:cNvPr>
          <p:cNvSpPr txBox="1"/>
          <p:nvPr/>
        </p:nvSpPr>
        <p:spPr>
          <a:xfrm>
            <a:off x="107504" y="123478"/>
            <a:ext cx="8928992" cy="2246769"/>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(4)</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Suponha que o 2º ofertante (o de número i = 6 e ao qual chamaremos de empresário </a:t>
            </a:r>
            <a:r>
              <a:rPr lang="pt-BR" sz="2000" b="0" i="0" dirty="0" err="1">
                <a:solidFill>
                  <a:srgbClr val="000000"/>
                </a:solidFill>
                <a:effectLst/>
                <a:latin typeface="Arial" panose="020B0604020202020204" pitchFamily="34" charset="0"/>
                <a:cs typeface="Arial" panose="020B0604020202020204" pitchFamily="34" charset="0"/>
              </a:rPr>
              <a:t>schumpeteriano</a:t>
            </a:r>
            <a:r>
              <a:rPr lang="pt-BR" sz="2000" b="0" i="0" dirty="0">
                <a:solidFill>
                  <a:srgbClr val="000000"/>
                </a:solidFill>
                <a:effectLst/>
                <a:latin typeface="Arial" panose="020B0604020202020204" pitchFamily="34" charset="0"/>
                <a:cs typeface="Arial" panose="020B0604020202020204" pitchFamily="34" charset="0"/>
              </a:rPr>
              <a:t>), cujo preço de oferta é $100, descobre (sem custos de pesquisa) uma nova combinação dos fatores e consegue reduzir seu custo incremental de produção da única unidade que produz para $90, auferindo, assim, um excedente privado (que chamaremos de lucro </a:t>
            </a:r>
            <a:r>
              <a:rPr lang="pt-BR" sz="2000" b="0" i="0" dirty="0" err="1">
                <a:solidFill>
                  <a:srgbClr val="000000"/>
                </a:solidFill>
                <a:effectLst/>
                <a:latin typeface="Arial" panose="020B0604020202020204" pitchFamily="34" charset="0"/>
                <a:cs typeface="Arial" panose="020B0604020202020204" pitchFamily="34" charset="0"/>
              </a:rPr>
              <a:t>schumpeteriano</a:t>
            </a:r>
            <a:r>
              <a:rPr lang="pt-BR" sz="2000" b="0" i="0" dirty="0">
                <a:solidFill>
                  <a:srgbClr val="000000"/>
                </a:solidFill>
                <a:effectLst/>
                <a:latin typeface="Arial" panose="020B0604020202020204" pitchFamily="34" charset="0"/>
                <a:cs typeface="Arial" panose="020B0604020202020204" pitchFamily="34" charset="0"/>
              </a:rPr>
              <a:t>) de $10. Então seu lucro </a:t>
            </a:r>
            <a:r>
              <a:rPr lang="pt-BR" sz="2000" b="0" i="0" dirty="0" err="1">
                <a:solidFill>
                  <a:srgbClr val="000000"/>
                </a:solidFill>
                <a:effectLst/>
                <a:latin typeface="Arial" panose="020B0604020202020204" pitchFamily="34" charset="0"/>
                <a:cs typeface="Arial" panose="020B0604020202020204" pitchFamily="34" charset="0"/>
              </a:rPr>
              <a:t>schumpeteriano</a:t>
            </a:r>
            <a:r>
              <a:rPr lang="pt-BR" sz="2000" b="0" i="0" dirty="0">
                <a:solidFill>
                  <a:srgbClr val="000000"/>
                </a:solidFill>
                <a:effectLst/>
                <a:latin typeface="Arial" panose="020B0604020202020204" pitchFamily="34" charset="0"/>
                <a:cs typeface="Arial" panose="020B0604020202020204" pitchFamily="34" charset="0"/>
              </a:rPr>
              <a:t> pós-inovação</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coincide exatamente com o incremento do excedente total pós-inovação.</a:t>
            </a:r>
            <a:r>
              <a:rPr lang="pt-BR" sz="2000" dirty="0">
                <a:latin typeface="Arial" panose="020B0604020202020204" pitchFamily="34" charset="0"/>
                <a:cs typeface="Arial" panose="020B0604020202020204" pitchFamily="34" charset="0"/>
              </a:rPr>
              <a:t> </a:t>
            </a:r>
          </a:p>
        </p:txBody>
      </p:sp>
      <p:sp>
        <p:nvSpPr>
          <p:cNvPr id="4" name="CaixaDeTexto 3">
            <a:extLst>
              <a:ext uri="{FF2B5EF4-FFF2-40B4-BE49-F238E27FC236}">
                <a16:creationId xmlns:a16="http://schemas.microsoft.com/office/drawing/2014/main" id="{E1EEC0FF-CC62-4163-B012-7F705D1C2C00}"/>
              </a:ext>
            </a:extLst>
          </p:cNvPr>
          <p:cNvSpPr txBox="1"/>
          <p:nvPr/>
        </p:nvSpPr>
        <p:spPr>
          <a:xfrm>
            <a:off x="179512" y="2355726"/>
            <a:ext cx="8856984" cy="3016210"/>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Note que, neste caso, o excedente privado para cada agente i = 1, …, 8, que será denotado por ΠS( i), será dado por: </a:t>
            </a:r>
          </a:p>
          <a:p>
            <a:pPr marL="342900" indent="-342900" algn="just">
              <a:buFont typeface="Wingdings" panose="05000000000000000000" pitchFamily="2" charset="2"/>
              <a:buChar char="§"/>
            </a:pPr>
            <a:endParaRPr lang="pt-BR" sz="3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ΠS( 1) = 150 – 100 = 50 </a:t>
            </a: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ΠS( 2) = 100 – 100 = 0 </a:t>
            </a: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ΠS( 3) = 100 – 100 = 0 </a:t>
            </a: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ΠS( 4) = 0</a:t>
            </a:r>
          </a:p>
          <a:p>
            <a:pPr marL="342900" indent="-342900" algn="just">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O excedente total, que será denotado por ET</a:t>
            </a:r>
            <a:r>
              <a:rPr lang="pt-BR" sz="1400" dirty="0">
                <a:latin typeface="Arial" panose="020B0604020202020204" pitchFamily="34" charset="0"/>
                <a:cs typeface="Arial" panose="020B0604020202020204" pitchFamily="34" charset="0"/>
              </a:rPr>
              <a:t>S</a:t>
            </a:r>
            <a:r>
              <a:rPr lang="pt-BR" sz="2000" dirty="0">
                <a:latin typeface="Arial" panose="020B0604020202020204" pitchFamily="34" charset="0"/>
                <a:cs typeface="Arial" panose="020B0604020202020204" pitchFamily="34" charset="0"/>
              </a:rPr>
              <a:t>, será dado por:                  .            Portanto: ET</a:t>
            </a:r>
            <a:r>
              <a:rPr lang="pt-BR" sz="1400" dirty="0">
                <a:latin typeface="Arial" panose="020B0604020202020204" pitchFamily="34" charset="0"/>
                <a:cs typeface="Arial" panose="020B0604020202020204" pitchFamily="34" charset="0"/>
              </a:rPr>
              <a:t>S</a:t>
            </a:r>
            <a:r>
              <a:rPr lang="pt-BR" sz="2000" dirty="0">
                <a:latin typeface="Arial" panose="020B0604020202020204" pitchFamily="34" charset="0"/>
                <a:cs typeface="Arial" panose="020B0604020202020204" pitchFamily="34" charset="0"/>
              </a:rPr>
              <a:t> – ET = 10. Logo, </a:t>
            </a:r>
            <a:r>
              <a:rPr lang="el-GR" sz="2000" dirty="0">
                <a:latin typeface="Arial" panose="020B0604020202020204" pitchFamily="34" charset="0"/>
                <a:cs typeface="Arial" panose="020B0604020202020204" pitchFamily="34" charset="0"/>
              </a:rPr>
              <a:t>Π</a:t>
            </a:r>
            <a:r>
              <a:rPr lang="pt-BR" sz="1400" dirty="0">
                <a:latin typeface="Arial" panose="020B0604020202020204" pitchFamily="34" charset="0"/>
                <a:cs typeface="Arial" panose="020B0604020202020204" pitchFamily="34" charset="0"/>
              </a:rPr>
              <a:t>S</a:t>
            </a:r>
            <a:r>
              <a:rPr lang="pt-BR" sz="2000" dirty="0">
                <a:latin typeface="Arial" panose="020B0604020202020204" pitchFamily="34" charset="0"/>
                <a:cs typeface="Arial" panose="020B0604020202020204" pitchFamily="34" charset="0"/>
              </a:rPr>
              <a:t> (6) = ET</a:t>
            </a:r>
            <a:r>
              <a:rPr lang="pt-BR" sz="1400" dirty="0">
                <a:latin typeface="Arial" panose="020B0604020202020204" pitchFamily="34" charset="0"/>
                <a:cs typeface="Arial" panose="020B0604020202020204" pitchFamily="34" charset="0"/>
              </a:rPr>
              <a:t>S</a:t>
            </a:r>
            <a:r>
              <a:rPr lang="pt-BR" sz="2000" dirty="0">
                <a:latin typeface="Arial" panose="020B0604020202020204" pitchFamily="34" charset="0"/>
                <a:cs typeface="Arial" panose="020B0604020202020204" pitchFamily="34" charset="0"/>
              </a:rPr>
              <a:t>.</a:t>
            </a:r>
          </a:p>
          <a:p>
            <a:pPr algn="just"/>
            <a:endParaRPr lang="pt-BR" dirty="0"/>
          </a:p>
        </p:txBody>
      </p:sp>
      <p:sp>
        <p:nvSpPr>
          <p:cNvPr id="5" name="CaixaDeTexto 4">
            <a:extLst>
              <a:ext uri="{FF2B5EF4-FFF2-40B4-BE49-F238E27FC236}">
                <a16:creationId xmlns:a16="http://schemas.microsoft.com/office/drawing/2014/main" id="{1F67659C-EF7C-4B17-8866-F8507807C852}"/>
              </a:ext>
            </a:extLst>
          </p:cNvPr>
          <p:cNvSpPr txBox="1"/>
          <p:nvPr/>
        </p:nvSpPr>
        <p:spPr>
          <a:xfrm>
            <a:off x="8388424" y="2058402"/>
            <a:ext cx="288032" cy="369332"/>
          </a:xfrm>
          <a:prstGeom prst="rect">
            <a:avLst/>
          </a:prstGeom>
          <a:noFill/>
        </p:spPr>
        <p:txBody>
          <a:bodyPr wrap="square" rtlCol="0">
            <a:spAutoFit/>
          </a:bodyPr>
          <a:lstStyle/>
          <a:p>
            <a:r>
              <a:rPr lang="pt-BR" b="1" dirty="0">
                <a:solidFill>
                  <a:srgbClr val="FF0000"/>
                </a:solidFill>
              </a:rPr>
              <a:t>V</a:t>
            </a:r>
          </a:p>
        </p:txBody>
      </p:sp>
      <p:sp>
        <p:nvSpPr>
          <p:cNvPr id="6" name="CaixaDeTexto 5">
            <a:extLst>
              <a:ext uri="{FF2B5EF4-FFF2-40B4-BE49-F238E27FC236}">
                <a16:creationId xmlns:a16="http://schemas.microsoft.com/office/drawing/2014/main" id="{3F1CC181-9A30-4828-AEA2-DC44CD63D02B}"/>
              </a:ext>
            </a:extLst>
          </p:cNvPr>
          <p:cNvSpPr txBox="1"/>
          <p:nvPr/>
        </p:nvSpPr>
        <p:spPr>
          <a:xfrm>
            <a:off x="3635896" y="2987536"/>
            <a:ext cx="4968552" cy="1600438"/>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ΠS( 5) = 100 – 80 = 20 </a:t>
            </a: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ΠS( 6) = 100 – 90 = 10 </a:t>
            </a: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ΠS( 7) = 100 – 100 = 0 </a:t>
            </a: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ΠS( 8) = 0 </a:t>
            </a:r>
          </a:p>
          <a:p>
            <a:pPr algn="just"/>
            <a:endParaRPr lang="pt-BR" dirty="0"/>
          </a:p>
        </p:txBody>
      </p:sp>
      <p:graphicFrame>
        <p:nvGraphicFramePr>
          <p:cNvPr id="7" name="Object 4">
            <a:extLst>
              <a:ext uri="{FF2B5EF4-FFF2-40B4-BE49-F238E27FC236}">
                <a16:creationId xmlns:a16="http://schemas.microsoft.com/office/drawing/2014/main" id="{F38E9542-C888-41B0-A905-4B9E6989F154}"/>
              </a:ext>
            </a:extLst>
          </p:cNvPr>
          <p:cNvGraphicFramePr>
            <a:graphicFrameLocks noChangeAspect="1"/>
          </p:cNvGraphicFramePr>
          <p:nvPr>
            <p:extLst>
              <p:ext uri="{D42A27DB-BD31-4B8C-83A1-F6EECF244321}">
                <p14:modId xmlns:p14="http://schemas.microsoft.com/office/powerpoint/2010/main" val="945127757"/>
              </p:ext>
            </p:extLst>
          </p:nvPr>
        </p:nvGraphicFramePr>
        <p:xfrm>
          <a:off x="7596335" y="4149969"/>
          <a:ext cx="1224137" cy="654029"/>
        </p:xfrm>
        <a:graphic>
          <a:graphicData uri="http://schemas.openxmlformats.org/presentationml/2006/ole">
            <mc:AlternateContent xmlns:mc="http://schemas.openxmlformats.org/markup-compatibility/2006">
              <mc:Choice xmlns:v="urn:schemas-microsoft-com:vml" Requires="v">
                <p:oleObj name="Equation" r:id="rId2" imgW="850680" imgH="431640" progId="Equation.DSMT4">
                  <p:embed/>
                </p:oleObj>
              </mc:Choice>
              <mc:Fallback>
                <p:oleObj name="Equation" r:id="rId2" imgW="850680" imgH="431640" progId="Equation.DSMT4">
                  <p:embed/>
                  <p:pic>
                    <p:nvPicPr>
                      <p:cNvPr id="26" name="Object 4">
                        <a:extLst>
                          <a:ext uri="{FF2B5EF4-FFF2-40B4-BE49-F238E27FC236}">
                            <a16:creationId xmlns:a16="http://schemas.microsoft.com/office/drawing/2014/main" id="{BF055EF7-B980-48CA-8CDB-FD65AB1F5110}"/>
                          </a:ext>
                        </a:extLst>
                      </p:cNvPr>
                      <p:cNvPicPr>
                        <a:picLocks noChangeAspect="1" noChangeArrowheads="1"/>
                      </p:cNvPicPr>
                      <p:nvPr/>
                    </p:nvPicPr>
                    <p:blipFill>
                      <a:blip r:embed="rId3"/>
                      <a:srcRect/>
                      <a:stretch>
                        <a:fillRect/>
                      </a:stretch>
                    </p:blipFill>
                    <p:spPr bwMode="auto">
                      <a:xfrm>
                        <a:off x="7596335" y="4149969"/>
                        <a:ext cx="1224137" cy="654029"/>
                      </a:xfrm>
                      <a:prstGeom prst="rect">
                        <a:avLst/>
                      </a:prstGeom>
                      <a:noFill/>
                      <a:ln w="12700">
                        <a:noFill/>
                      </a:ln>
                      <a:effectLst/>
                    </p:spPr>
                  </p:pic>
                </p:oleObj>
              </mc:Fallback>
            </mc:AlternateContent>
          </a:graphicData>
        </a:graphic>
      </p:graphicFrame>
    </p:spTree>
    <p:extLst>
      <p:ext uri="{BB962C8B-B14F-4D97-AF65-F5344CB8AC3E}">
        <p14:creationId xmlns:p14="http://schemas.microsoft.com/office/powerpoint/2010/main" val="64336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2DF51B2-06FA-45EC-860F-AE1200203564}"/>
              </a:ext>
            </a:extLst>
          </p:cNvPr>
          <p:cNvSpPr txBox="1"/>
          <p:nvPr/>
        </p:nvSpPr>
        <p:spPr>
          <a:xfrm>
            <a:off x="107504" y="115922"/>
            <a:ext cx="8928992" cy="4431983"/>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04</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Em uma economia de troca pura com N agentes e dois bens (x e y), o agente i possui utilidade u(</a:t>
            </a:r>
            <a:r>
              <a:rPr lang="pt-BR" sz="2000" b="0" i="0" dirty="0" err="1">
                <a:solidFill>
                  <a:srgbClr val="000000"/>
                </a:solidFill>
                <a:effectLst/>
                <a:latin typeface="Arial" panose="020B0604020202020204" pitchFamily="34" charset="0"/>
                <a:cs typeface="Arial" panose="020B0604020202020204" pitchFamily="34" charset="0"/>
              </a:rPr>
              <a:t>x,y</a:t>
            </a:r>
            <a:r>
              <a:rPr lang="pt-BR" sz="2000" b="0" i="0" dirty="0">
                <a:solidFill>
                  <a:srgbClr val="000000"/>
                </a:solidFill>
                <a:effectLst/>
                <a:latin typeface="Arial" panose="020B0604020202020204" pitchFamily="34" charset="0"/>
                <a:cs typeface="Arial" panose="020B0604020202020204" pitchFamily="34" charset="0"/>
              </a:rPr>
              <a:t>) = </a:t>
            </a:r>
            <a:r>
              <a:rPr lang="pt-BR" sz="2000" b="0" dirty="0">
                <a:solidFill>
                  <a:srgbClr val="000000"/>
                </a:solidFill>
                <a:effectLst/>
                <a:latin typeface="Symbol" panose="05050102010706020507" pitchFamily="18" charset="2"/>
                <a:cs typeface="Arial" panose="020B0604020202020204" pitchFamily="34" charset="0"/>
              </a:rPr>
              <a:t></a:t>
            </a:r>
            <a:r>
              <a:rPr lang="pt-BR" sz="1500" b="0" dirty="0">
                <a:solidFill>
                  <a:srgbClr val="000000"/>
                </a:solidFill>
                <a:effectLst/>
                <a:latin typeface="Arial" panose="020B0604020202020204" pitchFamily="34" charset="0"/>
                <a:cs typeface="Arial" panose="020B0604020202020204" pitchFamily="34" charset="0"/>
              </a:rPr>
              <a:t>i</a:t>
            </a:r>
            <a:r>
              <a:rPr lang="pt-BR" sz="2000" b="0" i="0" dirty="0">
                <a:solidFill>
                  <a:srgbClr val="000000"/>
                </a:solidFill>
                <a:effectLst/>
                <a:latin typeface="Arial" panose="020B0604020202020204" pitchFamily="34" charset="0"/>
                <a:cs typeface="Arial" panose="020B0604020202020204" pitchFamily="34" charset="0"/>
              </a:rPr>
              <a:t> </a:t>
            </a:r>
            <a:r>
              <a:rPr lang="pt-BR" sz="2000" b="0" i="0" dirty="0" err="1">
                <a:solidFill>
                  <a:srgbClr val="000000"/>
                </a:solidFill>
                <a:effectLst/>
                <a:latin typeface="Arial" panose="020B0604020202020204" pitchFamily="34" charset="0"/>
                <a:cs typeface="Arial" panose="020B0604020202020204" pitchFamily="34" charset="0"/>
              </a:rPr>
              <a:t>ln</a:t>
            </a:r>
            <a:r>
              <a:rPr lang="pt-BR" sz="2000" b="0" i="0" dirty="0">
                <a:solidFill>
                  <a:srgbClr val="000000"/>
                </a:solidFill>
                <a:effectLst/>
                <a:latin typeface="Arial" panose="020B0604020202020204" pitchFamily="34" charset="0"/>
                <a:cs typeface="Arial" panose="020B0604020202020204" pitchFamily="34" charset="0"/>
              </a:rPr>
              <a:t>(x) + y e dotação inicial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i</a:t>
            </a:r>
            <a:r>
              <a:rPr lang="pt-BR" sz="2000" b="0" i="0" dirty="0">
                <a:solidFill>
                  <a:srgbClr val="000000"/>
                </a:solidFill>
                <a:effectLst/>
                <a:latin typeface="Arial" panose="020B0604020202020204" pitchFamily="34" charset="0"/>
                <a:cs typeface="Arial" panose="020B0604020202020204" pitchFamily="34" charset="0"/>
              </a:rPr>
              <a:t> = (1,1), em que         0 &lt;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i</a:t>
            </a:r>
            <a:r>
              <a:rPr lang="pt-BR" sz="2000" b="0" i="0" dirty="0">
                <a:solidFill>
                  <a:srgbClr val="000000"/>
                </a:solidFill>
                <a:effectLst/>
                <a:latin typeface="Arial" panose="020B0604020202020204" pitchFamily="34" charset="0"/>
                <a:cs typeface="Arial" panose="020B0604020202020204" pitchFamily="34" charset="0"/>
              </a:rPr>
              <a:t> &lt; 1 e “</a:t>
            </a:r>
            <a:r>
              <a:rPr lang="pt-BR" sz="2000" b="0" i="0" dirty="0" err="1">
                <a:solidFill>
                  <a:srgbClr val="000000"/>
                </a:solidFill>
                <a:effectLst/>
                <a:latin typeface="Arial" panose="020B0604020202020204" pitchFamily="34" charset="0"/>
                <a:cs typeface="Arial" panose="020B0604020202020204" pitchFamily="34" charset="0"/>
              </a:rPr>
              <a:t>ln</a:t>
            </a:r>
            <a:r>
              <a:rPr lang="pt-BR" sz="2000" b="0" i="0" dirty="0">
                <a:solidFill>
                  <a:srgbClr val="000000"/>
                </a:solidFill>
                <a:effectLst/>
                <a:latin typeface="Arial" panose="020B0604020202020204" pitchFamily="34" charset="0"/>
                <a:cs typeface="Arial" panose="020B0604020202020204" pitchFamily="34" charset="0"/>
              </a:rPr>
              <a:t>” denota o logaritmo natural. O preço do bem x é p &gt; 0 e o do bem y é $1. Seja b =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 ... +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N</a:t>
            </a:r>
            <a:r>
              <a:rPr lang="pt-BR" sz="2000" b="0" i="0" dirty="0">
                <a:solidFill>
                  <a:srgbClr val="000000"/>
                </a:solidFill>
                <a:effectLst/>
                <a:latin typeface="Arial" panose="020B0604020202020204" pitchFamily="34" charset="0"/>
                <a:cs typeface="Arial" panose="020B0604020202020204" pitchFamily="34" charset="0"/>
              </a:rPr>
              <a:t>)/N a média dos parâmetros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N</a:t>
            </a:r>
            <a:r>
              <a:rPr lang="pt-BR" sz="2000" b="0" i="0" dirty="0">
                <a:solidFill>
                  <a:srgbClr val="000000"/>
                </a:solidFill>
                <a:effectLst/>
                <a:latin typeface="Arial" panose="020B0604020202020204" pitchFamily="34" charset="0"/>
                <a:cs typeface="Arial" panose="020B0604020202020204" pitchFamily="34" charset="0"/>
              </a:rPr>
              <a:t>. Julgue os itens a seguir:</a:t>
            </a:r>
          </a:p>
          <a:p>
            <a:pPr algn="just"/>
            <a:r>
              <a:rPr lang="pt-BR" sz="2000" dirty="0">
                <a:solidFill>
                  <a:srgbClr val="000000"/>
                </a:solidFill>
                <a:latin typeface="Arial" panose="020B0604020202020204" pitchFamily="34" charset="0"/>
                <a:cs typeface="Arial" panose="020B0604020202020204" pitchFamily="34" charset="0"/>
              </a:rPr>
              <a:t>(0) </a:t>
            </a:r>
            <a:r>
              <a:rPr lang="pt-BR" sz="2000" b="0" i="0" dirty="0">
                <a:solidFill>
                  <a:srgbClr val="000000"/>
                </a:solidFill>
                <a:effectLst/>
                <a:latin typeface="Arial" panose="020B0604020202020204" pitchFamily="34" charset="0"/>
                <a:cs typeface="Arial" panose="020B0604020202020204" pitchFamily="34" charset="0"/>
              </a:rPr>
              <a:t>Nenhum agente demanda y.</a:t>
            </a:r>
          </a:p>
          <a:p>
            <a:pPr algn="just"/>
            <a:r>
              <a:rPr lang="pt-BR" sz="2000" b="0" i="0" dirty="0">
                <a:solidFill>
                  <a:srgbClr val="000000"/>
                </a:solidFill>
                <a:effectLst/>
                <a:latin typeface="Arial" panose="020B0604020202020204" pitchFamily="34" charset="0"/>
                <a:cs typeface="Arial" panose="020B0604020202020204" pitchFamily="34" charset="0"/>
              </a:rPr>
              <a:t>(1) Suponha que cada demanda individual é interior, isto é, que as cestas </a:t>
            </a:r>
            <a:r>
              <a:rPr lang="pt-BR" sz="2000" b="0" i="0" dirty="0" err="1">
                <a:solidFill>
                  <a:srgbClr val="000000"/>
                </a:solidFill>
                <a:effectLst/>
                <a:latin typeface="Arial" panose="020B0604020202020204" pitchFamily="34" charset="0"/>
                <a:cs typeface="Arial" panose="020B0604020202020204" pitchFamily="34" charset="0"/>
              </a:rPr>
              <a:t>marshallianas</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contêm quantidades positivas dos bens. Então a demanda do agente i pelo bem x é x</a:t>
            </a:r>
            <a:r>
              <a:rPr lang="pt-BR" sz="1200" b="0" i="0" dirty="0">
                <a:solidFill>
                  <a:srgbClr val="000000"/>
                </a:solidFill>
                <a:effectLst/>
                <a:latin typeface="Arial" panose="020B0604020202020204" pitchFamily="34" charset="0"/>
                <a:cs typeface="Arial" panose="020B0604020202020204" pitchFamily="34" charset="0"/>
              </a:rPr>
              <a:t>i</a:t>
            </a:r>
            <a:r>
              <a:rPr lang="pt-BR" sz="2000" b="0" i="0" dirty="0">
                <a:solidFill>
                  <a:srgbClr val="000000"/>
                </a:solidFill>
                <a:effectLst/>
                <a:latin typeface="Arial" panose="020B0604020202020204" pitchFamily="34" charset="0"/>
                <a:cs typeface="Arial" panose="020B0604020202020204" pitchFamily="34" charset="0"/>
              </a:rPr>
              <a:t>=(p+1)/p.</a:t>
            </a:r>
          </a:p>
          <a:p>
            <a:pPr algn="just"/>
            <a:r>
              <a:rPr lang="pt-BR" sz="2000" b="0" i="0" dirty="0">
                <a:solidFill>
                  <a:srgbClr val="000000"/>
                </a:solidFill>
                <a:effectLst/>
                <a:latin typeface="Arial" panose="020B0604020202020204" pitchFamily="34" charset="0"/>
                <a:cs typeface="Arial" panose="020B0604020202020204" pitchFamily="34" charset="0"/>
              </a:rPr>
              <a:t>(2) O preço de Equilíbrio </a:t>
            </a:r>
            <a:r>
              <a:rPr lang="pt-BR" sz="2000" b="0" i="0" dirty="0" err="1">
                <a:solidFill>
                  <a:srgbClr val="000000"/>
                </a:solidFill>
                <a:effectLst/>
                <a:latin typeface="Arial" panose="020B0604020202020204" pitchFamily="34" charset="0"/>
                <a:cs typeface="Arial" panose="020B0604020202020204" pitchFamily="34" charset="0"/>
              </a:rPr>
              <a:t>Walrasiano</a:t>
            </a:r>
            <a:r>
              <a:rPr lang="pt-BR" sz="2000" b="0" i="0" dirty="0">
                <a:solidFill>
                  <a:srgbClr val="000000"/>
                </a:solidFill>
                <a:effectLst/>
                <a:latin typeface="Arial" panose="020B0604020202020204" pitchFamily="34" charset="0"/>
                <a:cs typeface="Arial" panose="020B0604020202020204" pitchFamily="34" charset="0"/>
              </a:rPr>
              <a:t> do bem x é p* = b.</a:t>
            </a:r>
          </a:p>
          <a:p>
            <a:pPr algn="just"/>
            <a:r>
              <a:rPr lang="pt-BR" sz="2000" dirty="0">
                <a:solidFill>
                  <a:srgbClr val="000000"/>
                </a:solidFill>
                <a:latin typeface="Arial" panose="020B0604020202020204" pitchFamily="34" charset="0"/>
                <a:cs typeface="Arial" panose="020B0604020202020204" pitchFamily="34" charset="0"/>
              </a:rPr>
              <a:t>(3) </a:t>
            </a:r>
            <a:r>
              <a:rPr lang="pt-BR" sz="2000" b="0" i="0" dirty="0">
                <a:solidFill>
                  <a:srgbClr val="000000"/>
                </a:solidFill>
                <a:effectLst/>
                <a:latin typeface="Arial" panose="020B0604020202020204" pitchFamily="34" charset="0"/>
                <a:cs typeface="Arial" panose="020B0604020202020204" pitchFamily="34" charset="0"/>
              </a:rPr>
              <a:t>A alocação de Equilíbrio </a:t>
            </a:r>
            <a:r>
              <a:rPr lang="pt-BR" sz="2000" b="0" i="0" dirty="0" err="1">
                <a:solidFill>
                  <a:srgbClr val="000000"/>
                </a:solidFill>
                <a:effectLst/>
                <a:latin typeface="Arial" panose="020B0604020202020204" pitchFamily="34" charset="0"/>
                <a:cs typeface="Arial" panose="020B0604020202020204" pitchFamily="34" charset="0"/>
              </a:rPr>
              <a:t>Walrasiano</a:t>
            </a:r>
            <a:r>
              <a:rPr lang="pt-BR" sz="2000" b="0" i="0" dirty="0">
                <a:solidFill>
                  <a:srgbClr val="000000"/>
                </a:solidFill>
                <a:effectLst/>
                <a:latin typeface="Arial" panose="020B0604020202020204" pitchFamily="34" charset="0"/>
                <a:cs typeface="Arial" panose="020B0604020202020204" pitchFamily="34" charset="0"/>
              </a:rPr>
              <a:t> dá a cada agente i a cesta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i</a:t>
            </a:r>
            <a:r>
              <a:rPr lang="pt-BR" sz="2000" b="0" i="0" dirty="0">
                <a:solidFill>
                  <a:srgbClr val="000000"/>
                </a:solidFill>
                <a:effectLst/>
                <a:latin typeface="Arial" panose="020B0604020202020204" pitchFamily="34" charset="0"/>
                <a:cs typeface="Arial" panose="020B0604020202020204" pitchFamily="34" charset="0"/>
              </a:rPr>
              <a:t>/b, 1 + b -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i</a:t>
            </a:r>
            <a:r>
              <a:rPr lang="pt-BR" sz="2000" b="0" i="0" dirty="0">
                <a:solidFill>
                  <a:srgbClr val="000000"/>
                </a:solidFill>
                <a:effectLst/>
                <a:latin typeface="Arial" panose="020B0604020202020204" pitchFamily="34" charset="0"/>
                <a:cs typeface="Arial" panose="020B0604020202020204" pitchFamily="34" charset="0"/>
              </a:rPr>
              <a:t>).</a:t>
            </a:r>
          </a:p>
          <a:p>
            <a:pPr algn="just"/>
            <a:r>
              <a:rPr lang="pt-BR" sz="2000" dirty="0">
                <a:solidFill>
                  <a:srgbClr val="000000"/>
                </a:solidFill>
                <a:latin typeface="Arial" panose="020B0604020202020204" pitchFamily="34" charset="0"/>
                <a:cs typeface="Arial" panose="020B0604020202020204" pitchFamily="34" charset="0"/>
              </a:rPr>
              <a:t>(4) </a:t>
            </a:r>
            <a:r>
              <a:rPr lang="pt-BR" sz="2000" b="0" i="0" dirty="0">
                <a:solidFill>
                  <a:srgbClr val="000000"/>
                </a:solidFill>
                <a:effectLst/>
                <a:latin typeface="Arial" panose="020B0604020202020204" pitchFamily="34" charset="0"/>
                <a:cs typeface="Arial" panose="020B0604020202020204" pitchFamily="34" charset="0"/>
              </a:rPr>
              <a:t>A Alocação </a:t>
            </a:r>
            <a:r>
              <a:rPr lang="pt-BR" sz="2000" b="0" i="0" dirty="0" err="1">
                <a:solidFill>
                  <a:srgbClr val="000000"/>
                </a:solidFill>
                <a:effectLst/>
                <a:latin typeface="Arial" panose="020B0604020202020204" pitchFamily="34" charset="0"/>
                <a:cs typeface="Arial" panose="020B0604020202020204" pitchFamily="34" charset="0"/>
              </a:rPr>
              <a:t>Walrasiana</a:t>
            </a:r>
            <a:r>
              <a:rPr lang="pt-BR" sz="2000" b="0" i="0" dirty="0">
                <a:solidFill>
                  <a:srgbClr val="000000"/>
                </a:solidFill>
                <a:effectLst/>
                <a:latin typeface="Arial" panose="020B0604020202020204" pitchFamily="34" charset="0"/>
                <a:cs typeface="Arial" panose="020B0604020202020204" pitchFamily="34" charset="0"/>
              </a:rPr>
              <a:t> dessa economia é uma alocação justa.</a:t>
            </a:r>
            <a:r>
              <a:rPr lang="pt-BR"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235737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o 1">
            <a:extLst>
              <a:ext uri="{FF2B5EF4-FFF2-40B4-BE49-F238E27FC236}">
                <a16:creationId xmlns:a16="http://schemas.microsoft.com/office/drawing/2014/main" id="{A64DE185-3CBA-4D35-A914-F428E63F0672}"/>
              </a:ext>
            </a:extLst>
          </p:cNvPr>
          <p:cNvGraphicFramePr>
            <a:graphicFrameLocks noChangeAspect="1"/>
          </p:cNvGraphicFramePr>
          <p:nvPr>
            <p:extLst>
              <p:ext uri="{D42A27DB-BD31-4B8C-83A1-F6EECF244321}">
                <p14:modId xmlns:p14="http://schemas.microsoft.com/office/powerpoint/2010/main" val="2065184925"/>
              </p:ext>
            </p:extLst>
          </p:nvPr>
        </p:nvGraphicFramePr>
        <p:xfrm>
          <a:off x="607591" y="842963"/>
          <a:ext cx="2308225" cy="1119187"/>
        </p:xfrm>
        <a:graphic>
          <a:graphicData uri="http://schemas.openxmlformats.org/presentationml/2006/ole">
            <mc:AlternateContent xmlns:mc="http://schemas.openxmlformats.org/markup-compatibility/2006">
              <mc:Choice xmlns:v="urn:schemas-microsoft-com:vml" Requires="v">
                <p:oleObj name="Equation" r:id="rId2" imgW="1257120" imgH="609480" progId="Equation.DSMT4">
                  <p:embed/>
                </p:oleObj>
              </mc:Choice>
              <mc:Fallback>
                <p:oleObj name="Equation" r:id="rId2" imgW="1257120" imgH="609480" progId="Equation.DSMT4">
                  <p:embed/>
                  <p:pic>
                    <p:nvPicPr>
                      <p:cNvPr id="6" name="Objeto 5">
                        <a:extLst>
                          <a:ext uri="{FF2B5EF4-FFF2-40B4-BE49-F238E27FC236}">
                            <a16:creationId xmlns:a16="http://schemas.microsoft.com/office/drawing/2014/main" id="{F1C84C66-5A78-4121-BB0B-BF0D80237920}"/>
                          </a:ext>
                        </a:extLst>
                      </p:cNvPr>
                      <p:cNvPicPr/>
                      <p:nvPr/>
                    </p:nvPicPr>
                    <p:blipFill>
                      <a:blip r:embed="rId3"/>
                      <a:stretch>
                        <a:fillRect/>
                      </a:stretch>
                    </p:blipFill>
                    <p:spPr>
                      <a:xfrm>
                        <a:off x="607591" y="842963"/>
                        <a:ext cx="2308225" cy="1119187"/>
                      </a:xfrm>
                      <a:prstGeom prst="rect">
                        <a:avLst/>
                      </a:prstGeom>
                      <a:noFill/>
                      <a:ln>
                        <a:noFill/>
                      </a:ln>
                    </p:spPr>
                  </p:pic>
                </p:oleObj>
              </mc:Fallback>
            </mc:AlternateContent>
          </a:graphicData>
        </a:graphic>
      </p:graphicFrame>
      <p:sp>
        <p:nvSpPr>
          <p:cNvPr id="3" name="CaixaDeTexto 2">
            <a:extLst>
              <a:ext uri="{FF2B5EF4-FFF2-40B4-BE49-F238E27FC236}">
                <a16:creationId xmlns:a16="http://schemas.microsoft.com/office/drawing/2014/main" id="{60D07B2F-2425-4253-A9FF-FB6890A0EC43}"/>
              </a:ext>
            </a:extLst>
          </p:cNvPr>
          <p:cNvSpPr txBox="1"/>
          <p:nvPr/>
        </p:nvSpPr>
        <p:spPr>
          <a:xfrm>
            <a:off x="107504" y="115922"/>
            <a:ext cx="8928992" cy="707886"/>
          </a:xfrm>
          <a:prstGeom prst="rect">
            <a:avLst/>
          </a:prstGeom>
          <a:noFill/>
        </p:spPr>
        <p:txBody>
          <a:bodyPr wrap="square">
            <a:spAutoFit/>
          </a:bodyPr>
          <a:lstStyle/>
          <a:p>
            <a:pPr marL="342900" indent="-342900" algn="just">
              <a:buFont typeface="Wingdings" panose="05000000000000000000" pitchFamily="2" charset="2"/>
              <a:buChar char="§"/>
            </a:pPr>
            <a:r>
              <a:rPr lang="pt-BR" sz="2000" dirty="0">
                <a:solidFill>
                  <a:srgbClr val="000000"/>
                </a:solidFill>
                <a:latin typeface="Arial" panose="020B0604020202020204" pitchFamily="34" charset="0"/>
                <a:cs typeface="Arial" panose="020B0604020202020204" pitchFamily="34" charset="0"/>
              </a:rPr>
              <a:t>Temos N agentes econômicos e o problema de maximização de utilidade de cada um deles pode ser descrito por:</a:t>
            </a:r>
          </a:p>
        </p:txBody>
      </p:sp>
      <p:sp>
        <p:nvSpPr>
          <p:cNvPr id="5" name="CaixaDeTexto 4">
            <a:extLst>
              <a:ext uri="{FF2B5EF4-FFF2-40B4-BE49-F238E27FC236}">
                <a16:creationId xmlns:a16="http://schemas.microsoft.com/office/drawing/2014/main" id="{C34FC174-2E2E-48B5-9DEE-D9537EF833FF}"/>
              </a:ext>
            </a:extLst>
          </p:cNvPr>
          <p:cNvSpPr txBox="1"/>
          <p:nvPr/>
        </p:nvSpPr>
        <p:spPr>
          <a:xfrm>
            <a:off x="971599" y="2715766"/>
            <a:ext cx="1510344" cy="400110"/>
          </a:xfrm>
          <a:prstGeom prst="rect">
            <a:avLst/>
          </a:prstGeom>
          <a:noFill/>
          <a:ln w="19050">
            <a:solidFill>
              <a:schemeClr val="tx1"/>
            </a:solidFill>
          </a:ln>
        </p:spPr>
        <p:txBody>
          <a:bodyPr wrap="square" rtlCol="0">
            <a:spAutoFit/>
          </a:bodyPr>
          <a:lstStyle/>
          <a:p>
            <a:r>
              <a:rPr lang="pt-BR" sz="2000" i="1" dirty="0">
                <a:latin typeface="Times New Roman" panose="02020603050405020304" pitchFamily="18" charset="0"/>
                <a:cs typeface="Times New Roman" panose="02020603050405020304" pitchFamily="18" charset="0"/>
              </a:rPr>
              <a:t>Gasto com x</a:t>
            </a:r>
          </a:p>
        </p:txBody>
      </p:sp>
      <p:sp>
        <p:nvSpPr>
          <p:cNvPr id="6" name="CaixaDeTexto 5">
            <a:extLst>
              <a:ext uri="{FF2B5EF4-FFF2-40B4-BE49-F238E27FC236}">
                <a16:creationId xmlns:a16="http://schemas.microsoft.com/office/drawing/2014/main" id="{89B6C57F-21D9-4638-8270-AC3BF0310A16}"/>
              </a:ext>
            </a:extLst>
          </p:cNvPr>
          <p:cNvSpPr txBox="1"/>
          <p:nvPr/>
        </p:nvSpPr>
        <p:spPr>
          <a:xfrm>
            <a:off x="1700064" y="2211710"/>
            <a:ext cx="3664024" cy="400110"/>
          </a:xfrm>
          <a:prstGeom prst="rect">
            <a:avLst/>
          </a:prstGeom>
          <a:noFill/>
          <a:ln w="19050">
            <a:solidFill>
              <a:schemeClr val="tx1"/>
            </a:solidFill>
          </a:ln>
        </p:spPr>
        <p:txBody>
          <a:bodyPr wrap="square" rtlCol="0">
            <a:spAutoFit/>
          </a:bodyPr>
          <a:lstStyle/>
          <a:p>
            <a:r>
              <a:rPr lang="pt-BR" sz="2000" i="1" dirty="0">
                <a:latin typeface="Times New Roman" panose="02020603050405020304" pitchFamily="18" charset="0"/>
                <a:cs typeface="Times New Roman" panose="02020603050405020304" pitchFamily="18" charset="0"/>
              </a:rPr>
              <a:t>Gasto com y, considerando </a:t>
            </a:r>
            <a:r>
              <a:rPr lang="pt-BR" sz="2000" i="1" dirty="0" err="1">
                <a:latin typeface="Times New Roman" panose="02020603050405020304" pitchFamily="18" charset="0"/>
                <a:cs typeface="Times New Roman" panose="02020603050405020304" pitchFamily="18" charset="0"/>
              </a:rPr>
              <a:t>p</a:t>
            </a:r>
            <a:r>
              <a:rPr lang="pt-BR" sz="1200" i="1" dirty="0" err="1">
                <a:latin typeface="Times New Roman" panose="02020603050405020304" pitchFamily="18" charset="0"/>
                <a:cs typeface="Times New Roman" panose="02020603050405020304" pitchFamily="18" charset="0"/>
              </a:rPr>
              <a:t>y</a:t>
            </a:r>
            <a:r>
              <a:rPr lang="pt-BR" sz="2000" i="1" dirty="0">
                <a:latin typeface="Times New Roman" panose="02020603050405020304" pitchFamily="18" charset="0"/>
                <a:cs typeface="Times New Roman" panose="02020603050405020304" pitchFamily="18" charset="0"/>
              </a:rPr>
              <a:t> = 1</a:t>
            </a:r>
          </a:p>
        </p:txBody>
      </p:sp>
      <p:cxnSp>
        <p:nvCxnSpPr>
          <p:cNvPr id="8" name="Conector de Seta Reta 7">
            <a:extLst>
              <a:ext uri="{FF2B5EF4-FFF2-40B4-BE49-F238E27FC236}">
                <a16:creationId xmlns:a16="http://schemas.microsoft.com/office/drawing/2014/main" id="{53F5E670-79D3-4EE7-A16A-E5C644B31B21}"/>
              </a:ext>
            </a:extLst>
          </p:cNvPr>
          <p:cNvCxnSpPr>
            <a:cxnSpLocks/>
          </p:cNvCxnSpPr>
          <p:nvPr/>
        </p:nvCxnSpPr>
        <p:spPr>
          <a:xfrm>
            <a:off x="1331640" y="1995686"/>
            <a:ext cx="0" cy="72008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Colchete Esquerdo 9">
            <a:extLst>
              <a:ext uri="{FF2B5EF4-FFF2-40B4-BE49-F238E27FC236}">
                <a16:creationId xmlns:a16="http://schemas.microsoft.com/office/drawing/2014/main" id="{3778E7AE-2437-498E-993C-24946827D251}"/>
              </a:ext>
            </a:extLst>
          </p:cNvPr>
          <p:cNvSpPr/>
          <p:nvPr/>
        </p:nvSpPr>
        <p:spPr>
          <a:xfrm rot="16200000">
            <a:off x="1329323" y="1709970"/>
            <a:ext cx="76640" cy="504056"/>
          </a:xfrm>
          <a:prstGeom prst="lef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2" name="Colchete Esquerdo 11">
            <a:extLst>
              <a:ext uri="{FF2B5EF4-FFF2-40B4-BE49-F238E27FC236}">
                <a16:creationId xmlns:a16="http://schemas.microsoft.com/office/drawing/2014/main" id="{B1DE3A7B-2DDB-41A9-85CF-4411B54BA8DA}"/>
              </a:ext>
            </a:extLst>
          </p:cNvPr>
          <p:cNvSpPr/>
          <p:nvPr/>
        </p:nvSpPr>
        <p:spPr>
          <a:xfrm rot="16200000">
            <a:off x="1911846" y="1775520"/>
            <a:ext cx="72008" cy="368323"/>
          </a:xfrm>
          <a:prstGeom prst="lef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cxnSp>
        <p:nvCxnSpPr>
          <p:cNvPr id="13" name="Conector de Seta Reta 12">
            <a:extLst>
              <a:ext uri="{FF2B5EF4-FFF2-40B4-BE49-F238E27FC236}">
                <a16:creationId xmlns:a16="http://schemas.microsoft.com/office/drawing/2014/main" id="{C678FC52-E2B2-46DB-86AC-0C4250FB61C3}"/>
              </a:ext>
            </a:extLst>
          </p:cNvPr>
          <p:cNvCxnSpPr>
            <a:cxnSpLocks/>
          </p:cNvCxnSpPr>
          <p:nvPr/>
        </p:nvCxnSpPr>
        <p:spPr>
          <a:xfrm>
            <a:off x="1907704" y="1995686"/>
            <a:ext cx="0" cy="20764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tângulo 14">
            <a:extLst>
              <a:ext uri="{FF2B5EF4-FFF2-40B4-BE49-F238E27FC236}">
                <a16:creationId xmlns:a16="http://schemas.microsoft.com/office/drawing/2014/main" id="{D8062509-6109-4A9D-B7EF-ECDF88D9EB5D}"/>
              </a:ext>
            </a:extLst>
          </p:cNvPr>
          <p:cNvSpPr/>
          <p:nvPr/>
        </p:nvSpPr>
        <p:spPr>
          <a:xfrm>
            <a:off x="2339752" y="1582222"/>
            <a:ext cx="576064" cy="39908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7" name="Conector reto 16">
            <a:extLst>
              <a:ext uri="{FF2B5EF4-FFF2-40B4-BE49-F238E27FC236}">
                <a16:creationId xmlns:a16="http://schemas.microsoft.com/office/drawing/2014/main" id="{7076B240-D678-4455-8F0B-C5FAE135653A}"/>
              </a:ext>
            </a:extLst>
          </p:cNvPr>
          <p:cNvCxnSpPr>
            <a:stCxn id="15" idx="3"/>
          </p:cNvCxnSpPr>
          <p:nvPr/>
        </p:nvCxnSpPr>
        <p:spPr>
          <a:xfrm flipV="1">
            <a:off x="2915816" y="1779662"/>
            <a:ext cx="5616624" cy="21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ector reto 17">
            <a:extLst>
              <a:ext uri="{FF2B5EF4-FFF2-40B4-BE49-F238E27FC236}">
                <a16:creationId xmlns:a16="http://schemas.microsoft.com/office/drawing/2014/main" id="{5917C9AB-4433-4D46-8C31-1BCB180041A4}"/>
              </a:ext>
            </a:extLst>
          </p:cNvPr>
          <p:cNvCxnSpPr>
            <a:cxnSpLocks/>
          </p:cNvCxnSpPr>
          <p:nvPr/>
        </p:nvCxnSpPr>
        <p:spPr>
          <a:xfrm>
            <a:off x="8532440" y="1779662"/>
            <a:ext cx="0" cy="1800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ector de Seta Reta 21">
            <a:extLst>
              <a:ext uri="{FF2B5EF4-FFF2-40B4-BE49-F238E27FC236}">
                <a16:creationId xmlns:a16="http://schemas.microsoft.com/office/drawing/2014/main" id="{D2C4067C-C92C-48CE-9D89-AB4C2F70E970}"/>
              </a:ext>
            </a:extLst>
          </p:cNvPr>
          <p:cNvCxnSpPr>
            <a:cxnSpLocks/>
          </p:cNvCxnSpPr>
          <p:nvPr/>
        </p:nvCxnSpPr>
        <p:spPr>
          <a:xfrm flipH="1">
            <a:off x="8172400" y="3579862"/>
            <a:ext cx="36004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CaixaDeTexto 23">
            <a:extLst>
              <a:ext uri="{FF2B5EF4-FFF2-40B4-BE49-F238E27FC236}">
                <a16:creationId xmlns:a16="http://schemas.microsoft.com/office/drawing/2014/main" id="{616074F0-D8FB-4480-A1AC-D97479D945B3}"/>
              </a:ext>
            </a:extLst>
          </p:cNvPr>
          <p:cNvSpPr txBox="1"/>
          <p:nvPr/>
        </p:nvSpPr>
        <p:spPr>
          <a:xfrm>
            <a:off x="2479800" y="3291830"/>
            <a:ext cx="5692600" cy="1107996"/>
          </a:xfrm>
          <a:prstGeom prst="rect">
            <a:avLst/>
          </a:prstGeom>
          <a:noFill/>
          <a:ln w="19050">
            <a:solidFill>
              <a:schemeClr val="tx1"/>
            </a:solidFill>
          </a:ln>
        </p:spPr>
        <p:txBody>
          <a:bodyPr wrap="square" rtlCol="0">
            <a:spAutoFit/>
          </a:bodyPr>
          <a:lstStyle/>
          <a:p>
            <a:pPr marL="342900" indent="-342900">
              <a:buFont typeface="Wingdings" panose="05000000000000000000" pitchFamily="2" charset="2"/>
              <a:buChar char="§"/>
            </a:pPr>
            <a:r>
              <a:rPr lang="pt-BR" sz="2200" i="1" dirty="0">
                <a:latin typeface="Times New Roman" panose="02020603050405020304" pitchFamily="18" charset="0"/>
                <a:cs typeface="Times New Roman" panose="02020603050405020304" pitchFamily="18" charset="0"/>
              </a:rPr>
              <a:t>P+1 é a dotação inicial de cada agente (1,1)</a:t>
            </a:r>
          </a:p>
          <a:p>
            <a:pPr marL="800100" lvl="1" indent="-342900">
              <a:buFont typeface="Wingdings" panose="05000000000000000000" pitchFamily="2" charset="2"/>
              <a:buChar char="§"/>
            </a:pPr>
            <a:r>
              <a:rPr lang="pt-BR" sz="2200" i="1" dirty="0">
                <a:latin typeface="Times New Roman" panose="02020603050405020304" pitchFamily="18" charset="0"/>
                <a:cs typeface="Times New Roman" panose="02020603050405020304" pitchFamily="18" charset="0"/>
              </a:rPr>
              <a:t>Uma unidade de y ao preço de 1 = 1</a:t>
            </a:r>
          </a:p>
          <a:p>
            <a:pPr marL="800100" lvl="1" indent="-342900">
              <a:buFont typeface="Wingdings" panose="05000000000000000000" pitchFamily="2" charset="2"/>
              <a:buChar char="§"/>
            </a:pPr>
            <a:r>
              <a:rPr lang="pt-BR" sz="2200" i="1" dirty="0">
                <a:latin typeface="Times New Roman" panose="02020603050405020304" pitchFamily="18" charset="0"/>
                <a:cs typeface="Times New Roman" panose="02020603050405020304" pitchFamily="18" charset="0"/>
              </a:rPr>
              <a:t>Uma unidade de x ao preço p = p</a:t>
            </a:r>
          </a:p>
        </p:txBody>
      </p:sp>
    </p:spTree>
    <p:extLst>
      <p:ext uri="{BB962C8B-B14F-4D97-AF65-F5344CB8AC3E}">
        <p14:creationId xmlns:p14="http://schemas.microsoft.com/office/powerpoint/2010/main" val="3433640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a:extLst>
              <a:ext uri="{FF2B5EF4-FFF2-40B4-BE49-F238E27FC236}">
                <a16:creationId xmlns:a16="http://schemas.microsoft.com/office/drawing/2014/main" id="{D5CC947E-CC64-4AE6-AF7F-DE1D97E72EA3}"/>
              </a:ext>
            </a:extLst>
          </p:cNvPr>
          <p:cNvSpPr/>
          <p:nvPr/>
        </p:nvSpPr>
        <p:spPr>
          <a:xfrm>
            <a:off x="4160018" y="1890566"/>
            <a:ext cx="1060054" cy="825200"/>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6">
            <a:extLst>
              <a:ext uri="{FF2B5EF4-FFF2-40B4-BE49-F238E27FC236}">
                <a16:creationId xmlns:a16="http://schemas.microsoft.com/office/drawing/2014/main" id="{2E01470A-772E-4BB4-A0BE-612986FA8080}"/>
              </a:ext>
            </a:extLst>
          </p:cNvPr>
          <p:cNvSpPr/>
          <p:nvPr/>
        </p:nvSpPr>
        <p:spPr>
          <a:xfrm>
            <a:off x="3851920" y="2974312"/>
            <a:ext cx="720080" cy="389526"/>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2" name="Objeto 1">
            <a:extLst>
              <a:ext uri="{FF2B5EF4-FFF2-40B4-BE49-F238E27FC236}">
                <a16:creationId xmlns:a16="http://schemas.microsoft.com/office/drawing/2014/main" id="{DFEB0026-AA93-48E0-8F86-1DB7356812C9}"/>
              </a:ext>
            </a:extLst>
          </p:cNvPr>
          <p:cNvGraphicFramePr>
            <a:graphicFrameLocks noChangeAspect="1"/>
          </p:cNvGraphicFramePr>
          <p:nvPr>
            <p:extLst>
              <p:ext uri="{D42A27DB-BD31-4B8C-83A1-F6EECF244321}">
                <p14:modId xmlns:p14="http://schemas.microsoft.com/office/powerpoint/2010/main" val="2607708191"/>
              </p:ext>
            </p:extLst>
          </p:nvPr>
        </p:nvGraphicFramePr>
        <p:xfrm>
          <a:off x="539551" y="627534"/>
          <a:ext cx="5092121" cy="576064"/>
        </p:xfrm>
        <a:graphic>
          <a:graphicData uri="http://schemas.openxmlformats.org/presentationml/2006/ole">
            <mc:AlternateContent xmlns:mc="http://schemas.openxmlformats.org/markup-compatibility/2006">
              <mc:Choice xmlns:v="urn:schemas-microsoft-com:vml" Requires="v">
                <p:oleObj name="Equation" r:id="rId2" imgW="2476440" imgH="279360" progId="Equation.DSMT4">
                  <p:embed/>
                </p:oleObj>
              </mc:Choice>
              <mc:Fallback>
                <p:oleObj name="Equation" r:id="rId2" imgW="2476440" imgH="279360" progId="Equation.DSMT4">
                  <p:embed/>
                  <p:pic>
                    <p:nvPicPr>
                      <p:cNvPr id="2" name="Objeto 1">
                        <a:extLst>
                          <a:ext uri="{FF2B5EF4-FFF2-40B4-BE49-F238E27FC236}">
                            <a16:creationId xmlns:a16="http://schemas.microsoft.com/office/drawing/2014/main" id="{A64DE185-3CBA-4D35-A914-F428E63F0672}"/>
                          </a:ext>
                        </a:extLst>
                      </p:cNvPr>
                      <p:cNvPicPr/>
                      <p:nvPr/>
                    </p:nvPicPr>
                    <p:blipFill>
                      <a:blip r:embed="rId3"/>
                      <a:stretch>
                        <a:fillRect/>
                      </a:stretch>
                    </p:blipFill>
                    <p:spPr>
                      <a:xfrm>
                        <a:off x="539551" y="627534"/>
                        <a:ext cx="5092121" cy="576064"/>
                      </a:xfrm>
                      <a:prstGeom prst="rect">
                        <a:avLst/>
                      </a:prstGeom>
                      <a:noFill/>
                      <a:ln>
                        <a:noFill/>
                      </a:ln>
                    </p:spPr>
                  </p:pic>
                </p:oleObj>
              </mc:Fallback>
            </mc:AlternateContent>
          </a:graphicData>
        </a:graphic>
      </p:graphicFrame>
      <p:sp>
        <p:nvSpPr>
          <p:cNvPr id="3" name="CaixaDeTexto 2">
            <a:extLst>
              <a:ext uri="{FF2B5EF4-FFF2-40B4-BE49-F238E27FC236}">
                <a16:creationId xmlns:a16="http://schemas.microsoft.com/office/drawing/2014/main" id="{6CEC662A-7430-43FA-B6F7-3C830811501C}"/>
              </a:ext>
            </a:extLst>
          </p:cNvPr>
          <p:cNvSpPr txBox="1"/>
          <p:nvPr/>
        </p:nvSpPr>
        <p:spPr>
          <a:xfrm>
            <a:off x="107504" y="115922"/>
            <a:ext cx="8928992" cy="415498"/>
          </a:xfrm>
          <a:prstGeom prst="rect">
            <a:avLst/>
          </a:prstGeom>
          <a:noFill/>
        </p:spPr>
        <p:txBody>
          <a:bodyPr wrap="square">
            <a:spAutoFit/>
          </a:bodyPr>
          <a:lstStyle/>
          <a:p>
            <a:pPr marL="342900" indent="-342900" algn="just">
              <a:buFont typeface="Wingdings" panose="05000000000000000000" pitchFamily="2" charset="2"/>
              <a:buChar char="§"/>
            </a:pPr>
            <a:r>
              <a:rPr lang="pt-BR" sz="2100" dirty="0">
                <a:solidFill>
                  <a:srgbClr val="000000"/>
                </a:solidFill>
                <a:latin typeface="Arial" panose="020B0604020202020204" pitchFamily="34" charset="0"/>
                <a:cs typeface="Arial" panose="020B0604020202020204" pitchFamily="34" charset="0"/>
              </a:rPr>
              <a:t>O </a:t>
            </a:r>
            <a:r>
              <a:rPr lang="pt-BR" sz="2100" dirty="0" err="1">
                <a:solidFill>
                  <a:srgbClr val="000000"/>
                </a:solidFill>
                <a:latin typeface="Arial" panose="020B0604020202020204" pitchFamily="34" charset="0"/>
                <a:cs typeface="Arial" panose="020B0604020202020204" pitchFamily="34" charset="0"/>
              </a:rPr>
              <a:t>lagrangeano</a:t>
            </a:r>
            <a:r>
              <a:rPr lang="pt-BR" sz="2100" dirty="0">
                <a:solidFill>
                  <a:srgbClr val="000000"/>
                </a:solidFill>
                <a:latin typeface="Arial" panose="020B0604020202020204" pitchFamily="34" charset="0"/>
                <a:cs typeface="Arial" panose="020B0604020202020204" pitchFamily="34" charset="0"/>
              </a:rPr>
              <a:t> do problema é dado por:</a:t>
            </a:r>
          </a:p>
        </p:txBody>
      </p:sp>
      <p:sp>
        <p:nvSpPr>
          <p:cNvPr id="4" name="CaixaDeTexto 3">
            <a:extLst>
              <a:ext uri="{FF2B5EF4-FFF2-40B4-BE49-F238E27FC236}">
                <a16:creationId xmlns:a16="http://schemas.microsoft.com/office/drawing/2014/main" id="{4E0A9024-63FE-468A-B864-2C0D9DA9B34B}"/>
              </a:ext>
            </a:extLst>
          </p:cNvPr>
          <p:cNvSpPr txBox="1"/>
          <p:nvPr/>
        </p:nvSpPr>
        <p:spPr>
          <a:xfrm>
            <a:off x="107504" y="1451560"/>
            <a:ext cx="8928992" cy="415498"/>
          </a:xfrm>
          <a:prstGeom prst="rect">
            <a:avLst/>
          </a:prstGeom>
          <a:noFill/>
        </p:spPr>
        <p:txBody>
          <a:bodyPr wrap="square">
            <a:spAutoFit/>
          </a:bodyPr>
          <a:lstStyle/>
          <a:p>
            <a:pPr marL="342900" indent="-342900" algn="just">
              <a:buFont typeface="Wingdings" panose="05000000000000000000" pitchFamily="2" charset="2"/>
              <a:buChar char="§"/>
            </a:pPr>
            <a:r>
              <a:rPr lang="pt-BR" sz="2100" dirty="0">
                <a:solidFill>
                  <a:srgbClr val="000000"/>
                </a:solidFill>
                <a:latin typeface="Arial" panose="020B0604020202020204" pitchFamily="34" charset="0"/>
                <a:cs typeface="Arial" panose="020B0604020202020204" pitchFamily="34" charset="0"/>
              </a:rPr>
              <a:t>As condições de primeira ordem são:</a:t>
            </a:r>
          </a:p>
        </p:txBody>
      </p:sp>
      <p:graphicFrame>
        <p:nvGraphicFramePr>
          <p:cNvPr id="5" name="Objeto 4">
            <a:extLst>
              <a:ext uri="{FF2B5EF4-FFF2-40B4-BE49-F238E27FC236}">
                <a16:creationId xmlns:a16="http://schemas.microsoft.com/office/drawing/2014/main" id="{816FD52A-8F6F-4B28-A48D-E4DFE044ADE3}"/>
              </a:ext>
            </a:extLst>
          </p:cNvPr>
          <p:cNvGraphicFramePr>
            <a:graphicFrameLocks noChangeAspect="1"/>
          </p:cNvGraphicFramePr>
          <p:nvPr>
            <p:extLst>
              <p:ext uri="{D42A27DB-BD31-4B8C-83A1-F6EECF244321}">
                <p14:modId xmlns:p14="http://schemas.microsoft.com/office/powerpoint/2010/main" val="3122673862"/>
              </p:ext>
            </p:extLst>
          </p:nvPr>
        </p:nvGraphicFramePr>
        <p:xfrm>
          <a:off x="506191" y="1890566"/>
          <a:ext cx="4713881" cy="2553097"/>
        </p:xfrm>
        <a:graphic>
          <a:graphicData uri="http://schemas.openxmlformats.org/presentationml/2006/ole">
            <mc:AlternateContent xmlns:mc="http://schemas.openxmlformats.org/markup-compatibility/2006">
              <mc:Choice xmlns:v="urn:schemas-microsoft-com:vml" Requires="v">
                <p:oleObj name="Equation" r:id="rId4" imgW="2374560" imgH="1282680" progId="Equation.DSMT4">
                  <p:embed/>
                </p:oleObj>
              </mc:Choice>
              <mc:Fallback>
                <p:oleObj name="Equation" r:id="rId4" imgW="2374560" imgH="1282680" progId="Equation.DSMT4">
                  <p:embed/>
                  <p:pic>
                    <p:nvPicPr>
                      <p:cNvPr id="2" name="Objeto 1">
                        <a:extLst>
                          <a:ext uri="{FF2B5EF4-FFF2-40B4-BE49-F238E27FC236}">
                            <a16:creationId xmlns:a16="http://schemas.microsoft.com/office/drawing/2014/main" id="{DFEB0026-AA93-48E0-8F86-1DB7356812C9}"/>
                          </a:ext>
                        </a:extLst>
                      </p:cNvPr>
                      <p:cNvPicPr/>
                      <p:nvPr/>
                    </p:nvPicPr>
                    <p:blipFill>
                      <a:blip r:embed="rId5"/>
                      <a:stretch>
                        <a:fillRect/>
                      </a:stretch>
                    </p:blipFill>
                    <p:spPr>
                      <a:xfrm>
                        <a:off x="506191" y="1890566"/>
                        <a:ext cx="4713881" cy="255309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63087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A0F4EC63-47B8-4E18-BE40-847C52E6EBC1}"/>
              </a:ext>
            </a:extLst>
          </p:cNvPr>
          <p:cNvSpPr/>
          <p:nvPr/>
        </p:nvSpPr>
        <p:spPr>
          <a:xfrm>
            <a:off x="3059832" y="1936779"/>
            <a:ext cx="1956023" cy="546993"/>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Retângulo 2">
            <a:extLst>
              <a:ext uri="{FF2B5EF4-FFF2-40B4-BE49-F238E27FC236}">
                <a16:creationId xmlns:a16="http://schemas.microsoft.com/office/drawing/2014/main" id="{084261DE-C02D-46FA-87F9-AAB5C867CC3B}"/>
              </a:ext>
            </a:extLst>
          </p:cNvPr>
          <p:cNvSpPr/>
          <p:nvPr/>
        </p:nvSpPr>
        <p:spPr>
          <a:xfrm>
            <a:off x="2627784" y="267494"/>
            <a:ext cx="978124" cy="835025"/>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2" name="Objeto 1">
            <a:extLst>
              <a:ext uri="{FF2B5EF4-FFF2-40B4-BE49-F238E27FC236}">
                <a16:creationId xmlns:a16="http://schemas.microsoft.com/office/drawing/2014/main" id="{529BDE9E-735F-43FD-A23B-0EC9527241A6}"/>
              </a:ext>
            </a:extLst>
          </p:cNvPr>
          <p:cNvGraphicFramePr>
            <a:graphicFrameLocks noChangeAspect="1"/>
          </p:cNvGraphicFramePr>
          <p:nvPr>
            <p:extLst>
              <p:ext uri="{D42A27DB-BD31-4B8C-83A1-F6EECF244321}">
                <p14:modId xmlns:p14="http://schemas.microsoft.com/office/powerpoint/2010/main" val="1490489374"/>
              </p:ext>
            </p:extLst>
          </p:nvPr>
        </p:nvGraphicFramePr>
        <p:xfrm>
          <a:off x="251520" y="267494"/>
          <a:ext cx="3354388" cy="835025"/>
        </p:xfrm>
        <a:graphic>
          <a:graphicData uri="http://schemas.openxmlformats.org/presentationml/2006/ole">
            <mc:AlternateContent xmlns:mc="http://schemas.openxmlformats.org/markup-compatibility/2006">
              <mc:Choice xmlns:v="urn:schemas-microsoft-com:vml" Requires="v">
                <p:oleObj name="Equation" r:id="rId2" imgW="1688760" imgH="419040" progId="Equation.DSMT4">
                  <p:embed/>
                </p:oleObj>
              </mc:Choice>
              <mc:Fallback>
                <p:oleObj name="Equation" r:id="rId2" imgW="1688760" imgH="419040" progId="Equation.DSMT4">
                  <p:embed/>
                  <p:pic>
                    <p:nvPicPr>
                      <p:cNvPr id="5" name="Objeto 4">
                        <a:extLst>
                          <a:ext uri="{FF2B5EF4-FFF2-40B4-BE49-F238E27FC236}">
                            <a16:creationId xmlns:a16="http://schemas.microsoft.com/office/drawing/2014/main" id="{816FD52A-8F6F-4B28-A48D-E4DFE044ADE3}"/>
                          </a:ext>
                        </a:extLst>
                      </p:cNvPr>
                      <p:cNvPicPr/>
                      <p:nvPr/>
                    </p:nvPicPr>
                    <p:blipFill>
                      <a:blip r:embed="rId3"/>
                      <a:stretch>
                        <a:fillRect/>
                      </a:stretch>
                    </p:blipFill>
                    <p:spPr>
                      <a:xfrm>
                        <a:off x="251520" y="267494"/>
                        <a:ext cx="3354388" cy="835025"/>
                      </a:xfrm>
                      <a:prstGeom prst="rect">
                        <a:avLst/>
                      </a:prstGeom>
                      <a:noFill/>
                      <a:ln>
                        <a:noFill/>
                      </a:ln>
                    </p:spPr>
                  </p:pic>
                </p:oleObj>
              </mc:Fallback>
            </mc:AlternateContent>
          </a:graphicData>
        </a:graphic>
      </p:graphicFrame>
      <p:graphicFrame>
        <p:nvGraphicFramePr>
          <p:cNvPr id="5" name="Objeto 4">
            <a:extLst>
              <a:ext uri="{FF2B5EF4-FFF2-40B4-BE49-F238E27FC236}">
                <a16:creationId xmlns:a16="http://schemas.microsoft.com/office/drawing/2014/main" id="{9A324F5E-55E7-45B8-A98D-5B34E95A81FB}"/>
              </a:ext>
            </a:extLst>
          </p:cNvPr>
          <p:cNvGraphicFramePr>
            <a:graphicFrameLocks noChangeAspect="1"/>
          </p:cNvGraphicFramePr>
          <p:nvPr>
            <p:extLst>
              <p:ext uri="{D42A27DB-BD31-4B8C-83A1-F6EECF244321}">
                <p14:modId xmlns:p14="http://schemas.microsoft.com/office/powerpoint/2010/main" val="880292838"/>
              </p:ext>
            </p:extLst>
          </p:nvPr>
        </p:nvGraphicFramePr>
        <p:xfrm>
          <a:off x="4025156" y="459954"/>
          <a:ext cx="3859212" cy="455612"/>
        </p:xfrm>
        <a:graphic>
          <a:graphicData uri="http://schemas.openxmlformats.org/presentationml/2006/ole">
            <mc:AlternateContent xmlns:mc="http://schemas.openxmlformats.org/markup-compatibility/2006">
              <mc:Choice xmlns:v="urn:schemas-microsoft-com:vml" Requires="v">
                <p:oleObj name="Equation" r:id="rId4" imgW="1942920" imgH="228600" progId="Equation.DSMT4">
                  <p:embed/>
                </p:oleObj>
              </mc:Choice>
              <mc:Fallback>
                <p:oleObj name="Equation" r:id="rId4" imgW="1942920" imgH="228600" progId="Equation.DSMT4">
                  <p:embed/>
                  <p:pic>
                    <p:nvPicPr>
                      <p:cNvPr id="2" name="Objeto 1">
                        <a:extLst>
                          <a:ext uri="{FF2B5EF4-FFF2-40B4-BE49-F238E27FC236}">
                            <a16:creationId xmlns:a16="http://schemas.microsoft.com/office/drawing/2014/main" id="{529BDE9E-735F-43FD-A23B-0EC9527241A6}"/>
                          </a:ext>
                        </a:extLst>
                      </p:cNvPr>
                      <p:cNvPicPr/>
                      <p:nvPr/>
                    </p:nvPicPr>
                    <p:blipFill>
                      <a:blip r:embed="rId5"/>
                      <a:stretch>
                        <a:fillRect/>
                      </a:stretch>
                    </p:blipFill>
                    <p:spPr>
                      <a:xfrm>
                        <a:off x="4025156" y="459954"/>
                        <a:ext cx="3859212" cy="455612"/>
                      </a:xfrm>
                      <a:prstGeom prst="rect">
                        <a:avLst/>
                      </a:prstGeom>
                      <a:noFill/>
                      <a:ln>
                        <a:solidFill>
                          <a:schemeClr val="tx1"/>
                        </a:solidFill>
                      </a:ln>
                    </p:spPr>
                  </p:pic>
                </p:oleObj>
              </mc:Fallback>
            </mc:AlternateContent>
          </a:graphicData>
        </a:graphic>
      </p:graphicFrame>
      <p:cxnSp>
        <p:nvCxnSpPr>
          <p:cNvPr id="7" name="Conector de Seta Reta 6">
            <a:extLst>
              <a:ext uri="{FF2B5EF4-FFF2-40B4-BE49-F238E27FC236}">
                <a16:creationId xmlns:a16="http://schemas.microsoft.com/office/drawing/2014/main" id="{53D1B8C4-0006-4905-818C-63245C36DBAC}"/>
              </a:ext>
            </a:extLst>
          </p:cNvPr>
          <p:cNvCxnSpPr>
            <a:cxnSpLocks/>
            <a:stCxn id="3" idx="3"/>
          </p:cNvCxnSpPr>
          <p:nvPr/>
        </p:nvCxnSpPr>
        <p:spPr>
          <a:xfrm>
            <a:off x="3605908" y="685007"/>
            <a:ext cx="3900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CaixaDeTexto 9">
            <a:extLst>
              <a:ext uri="{FF2B5EF4-FFF2-40B4-BE49-F238E27FC236}">
                <a16:creationId xmlns:a16="http://schemas.microsoft.com/office/drawing/2014/main" id="{D4984A6A-02B5-4B11-934A-7B5C09E3CE9C}"/>
              </a:ext>
            </a:extLst>
          </p:cNvPr>
          <p:cNvSpPr txBox="1"/>
          <p:nvPr/>
        </p:nvSpPr>
        <p:spPr>
          <a:xfrm>
            <a:off x="251520" y="1347614"/>
            <a:ext cx="8712968" cy="430887"/>
          </a:xfrm>
          <a:prstGeom prst="rect">
            <a:avLst/>
          </a:prstGeom>
          <a:noFill/>
        </p:spPr>
        <p:txBody>
          <a:bodyPr wrap="square" rtlCol="0">
            <a:spAutoFit/>
          </a:bodyPr>
          <a:lstStyle/>
          <a:p>
            <a:pPr marL="342900" indent="-342900">
              <a:buFont typeface="Wingdings" panose="05000000000000000000" pitchFamily="2" charset="2"/>
              <a:buChar char="§"/>
            </a:pPr>
            <a:r>
              <a:rPr lang="pt-BR" sz="2200" dirty="0">
                <a:latin typeface="Times New Roman" panose="02020603050405020304" pitchFamily="18" charset="0"/>
                <a:cs typeface="Times New Roman" panose="02020603050405020304" pitchFamily="18" charset="0"/>
              </a:rPr>
              <a:t>Substituindo na R.O. podemos encontrar a demanda por y.</a:t>
            </a:r>
          </a:p>
        </p:txBody>
      </p:sp>
      <p:graphicFrame>
        <p:nvGraphicFramePr>
          <p:cNvPr id="11" name="Objeto 10">
            <a:extLst>
              <a:ext uri="{FF2B5EF4-FFF2-40B4-BE49-F238E27FC236}">
                <a16:creationId xmlns:a16="http://schemas.microsoft.com/office/drawing/2014/main" id="{CD502CCB-69C1-46E3-944D-1730301B8AE8}"/>
              </a:ext>
            </a:extLst>
          </p:cNvPr>
          <p:cNvGraphicFramePr>
            <a:graphicFrameLocks noChangeAspect="1"/>
          </p:cNvGraphicFramePr>
          <p:nvPr>
            <p:extLst>
              <p:ext uri="{D42A27DB-BD31-4B8C-83A1-F6EECF244321}">
                <p14:modId xmlns:p14="http://schemas.microsoft.com/office/powerpoint/2010/main" val="3821430112"/>
              </p:ext>
            </p:extLst>
          </p:nvPr>
        </p:nvGraphicFramePr>
        <p:xfrm>
          <a:off x="683568" y="1792764"/>
          <a:ext cx="4332287" cy="835025"/>
        </p:xfrm>
        <a:graphic>
          <a:graphicData uri="http://schemas.openxmlformats.org/presentationml/2006/ole">
            <mc:AlternateContent xmlns:mc="http://schemas.openxmlformats.org/markup-compatibility/2006">
              <mc:Choice xmlns:v="urn:schemas-microsoft-com:vml" Requires="v">
                <p:oleObj name="Equation" r:id="rId6" imgW="2184120" imgH="419040" progId="Equation.DSMT4">
                  <p:embed/>
                </p:oleObj>
              </mc:Choice>
              <mc:Fallback>
                <p:oleObj name="Equation" r:id="rId6" imgW="2184120" imgH="419040" progId="Equation.DSMT4">
                  <p:embed/>
                  <p:pic>
                    <p:nvPicPr>
                      <p:cNvPr id="5" name="Objeto 4">
                        <a:extLst>
                          <a:ext uri="{FF2B5EF4-FFF2-40B4-BE49-F238E27FC236}">
                            <a16:creationId xmlns:a16="http://schemas.microsoft.com/office/drawing/2014/main" id="{816FD52A-8F6F-4B28-A48D-E4DFE044ADE3}"/>
                          </a:ext>
                        </a:extLst>
                      </p:cNvPr>
                      <p:cNvPicPr/>
                      <p:nvPr/>
                    </p:nvPicPr>
                    <p:blipFill>
                      <a:blip r:embed="rId7"/>
                      <a:stretch>
                        <a:fillRect/>
                      </a:stretch>
                    </p:blipFill>
                    <p:spPr>
                      <a:xfrm>
                        <a:off x="683568" y="1792764"/>
                        <a:ext cx="4332287" cy="835025"/>
                      </a:xfrm>
                      <a:prstGeom prst="rect">
                        <a:avLst/>
                      </a:prstGeom>
                      <a:noFill/>
                      <a:ln>
                        <a:noFill/>
                      </a:ln>
                    </p:spPr>
                  </p:pic>
                </p:oleObj>
              </mc:Fallback>
            </mc:AlternateContent>
          </a:graphicData>
        </a:graphic>
      </p:graphicFrame>
      <p:graphicFrame>
        <p:nvGraphicFramePr>
          <p:cNvPr id="15" name="Objeto 14">
            <a:extLst>
              <a:ext uri="{FF2B5EF4-FFF2-40B4-BE49-F238E27FC236}">
                <a16:creationId xmlns:a16="http://schemas.microsoft.com/office/drawing/2014/main" id="{CCFC98AB-C768-49E0-803A-CCCD4EE2BEA9}"/>
              </a:ext>
            </a:extLst>
          </p:cNvPr>
          <p:cNvGraphicFramePr>
            <a:graphicFrameLocks noChangeAspect="1"/>
          </p:cNvGraphicFramePr>
          <p:nvPr>
            <p:extLst>
              <p:ext uri="{D42A27DB-BD31-4B8C-83A1-F6EECF244321}">
                <p14:modId xmlns:p14="http://schemas.microsoft.com/office/powerpoint/2010/main" val="3035989319"/>
              </p:ext>
            </p:extLst>
          </p:nvPr>
        </p:nvGraphicFramePr>
        <p:xfrm>
          <a:off x="5223892" y="1995488"/>
          <a:ext cx="3819624" cy="455612"/>
        </p:xfrm>
        <a:graphic>
          <a:graphicData uri="http://schemas.openxmlformats.org/presentationml/2006/ole">
            <mc:AlternateContent xmlns:mc="http://schemas.openxmlformats.org/markup-compatibility/2006">
              <mc:Choice xmlns:v="urn:schemas-microsoft-com:vml" Requires="v">
                <p:oleObj name="Equation" r:id="rId8" imgW="1955520" imgH="228600" progId="Equation.DSMT4">
                  <p:embed/>
                </p:oleObj>
              </mc:Choice>
              <mc:Fallback>
                <p:oleObj name="Equation" r:id="rId8" imgW="1955520" imgH="228600" progId="Equation.DSMT4">
                  <p:embed/>
                  <p:pic>
                    <p:nvPicPr>
                      <p:cNvPr id="5" name="Objeto 4">
                        <a:extLst>
                          <a:ext uri="{FF2B5EF4-FFF2-40B4-BE49-F238E27FC236}">
                            <a16:creationId xmlns:a16="http://schemas.microsoft.com/office/drawing/2014/main" id="{9A324F5E-55E7-45B8-A98D-5B34E95A81FB}"/>
                          </a:ext>
                        </a:extLst>
                      </p:cNvPr>
                      <p:cNvPicPr/>
                      <p:nvPr/>
                    </p:nvPicPr>
                    <p:blipFill>
                      <a:blip r:embed="rId9"/>
                      <a:stretch>
                        <a:fillRect/>
                      </a:stretch>
                    </p:blipFill>
                    <p:spPr>
                      <a:xfrm>
                        <a:off x="5223892" y="1995488"/>
                        <a:ext cx="3819624" cy="455612"/>
                      </a:xfrm>
                      <a:prstGeom prst="rect">
                        <a:avLst/>
                      </a:prstGeom>
                      <a:noFill/>
                      <a:ln>
                        <a:solidFill>
                          <a:schemeClr val="tx1"/>
                        </a:solidFill>
                      </a:ln>
                    </p:spPr>
                  </p:pic>
                </p:oleObj>
              </mc:Fallback>
            </mc:AlternateContent>
          </a:graphicData>
        </a:graphic>
      </p:graphicFrame>
      <p:cxnSp>
        <p:nvCxnSpPr>
          <p:cNvPr id="16" name="Conector de Seta Reta 15">
            <a:extLst>
              <a:ext uri="{FF2B5EF4-FFF2-40B4-BE49-F238E27FC236}">
                <a16:creationId xmlns:a16="http://schemas.microsoft.com/office/drawing/2014/main" id="{73A56286-6D57-4455-9A18-B5A64E3C8C76}"/>
              </a:ext>
            </a:extLst>
          </p:cNvPr>
          <p:cNvCxnSpPr>
            <a:cxnSpLocks/>
          </p:cNvCxnSpPr>
          <p:nvPr/>
        </p:nvCxnSpPr>
        <p:spPr>
          <a:xfrm>
            <a:off x="5015855" y="2211709"/>
            <a:ext cx="204217"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CaixaDeTexto 19">
            <a:extLst>
              <a:ext uri="{FF2B5EF4-FFF2-40B4-BE49-F238E27FC236}">
                <a16:creationId xmlns:a16="http://schemas.microsoft.com/office/drawing/2014/main" id="{F2C00CC4-C3C3-4551-83E6-C1E553D0C0C1}"/>
              </a:ext>
            </a:extLst>
          </p:cNvPr>
          <p:cNvSpPr txBox="1"/>
          <p:nvPr/>
        </p:nvSpPr>
        <p:spPr>
          <a:xfrm>
            <a:off x="251520" y="2715766"/>
            <a:ext cx="8712968" cy="430887"/>
          </a:xfrm>
          <a:prstGeom prst="rect">
            <a:avLst/>
          </a:prstGeom>
          <a:noFill/>
        </p:spPr>
        <p:txBody>
          <a:bodyPr wrap="square" rtlCol="0">
            <a:spAutoFit/>
          </a:bodyPr>
          <a:lstStyle/>
          <a:p>
            <a:pPr marL="342900" indent="-342900">
              <a:buFont typeface="Wingdings" panose="05000000000000000000" pitchFamily="2" charset="2"/>
              <a:buChar char="§"/>
            </a:pPr>
            <a:r>
              <a:rPr lang="pt-BR" sz="2200" dirty="0">
                <a:latin typeface="Times New Roman" panose="02020603050405020304" pitchFamily="18" charset="0"/>
                <a:cs typeface="Times New Roman" panose="02020603050405020304" pitchFamily="18" charset="0"/>
              </a:rPr>
              <a:t>O equilíbrio no mercado de x exige (considerando N agentes):</a:t>
            </a:r>
          </a:p>
        </p:txBody>
      </p:sp>
      <p:graphicFrame>
        <p:nvGraphicFramePr>
          <p:cNvPr id="21" name="Objeto 20">
            <a:extLst>
              <a:ext uri="{FF2B5EF4-FFF2-40B4-BE49-F238E27FC236}">
                <a16:creationId xmlns:a16="http://schemas.microsoft.com/office/drawing/2014/main" id="{8175D16A-6E7E-4AB9-AD2E-27D89B1C34CF}"/>
              </a:ext>
            </a:extLst>
          </p:cNvPr>
          <p:cNvGraphicFramePr>
            <a:graphicFrameLocks noChangeAspect="1"/>
          </p:cNvGraphicFramePr>
          <p:nvPr>
            <p:extLst>
              <p:ext uri="{D42A27DB-BD31-4B8C-83A1-F6EECF244321}">
                <p14:modId xmlns:p14="http://schemas.microsoft.com/office/powerpoint/2010/main" val="3104960541"/>
              </p:ext>
            </p:extLst>
          </p:nvPr>
        </p:nvGraphicFramePr>
        <p:xfrm>
          <a:off x="806203" y="3454646"/>
          <a:ext cx="1536700" cy="860425"/>
        </p:xfrm>
        <a:graphic>
          <a:graphicData uri="http://schemas.openxmlformats.org/presentationml/2006/ole">
            <mc:AlternateContent xmlns:mc="http://schemas.openxmlformats.org/markup-compatibility/2006">
              <mc:Choice xmlns:v="urn:schemas-microsoft-com:vml" Requires="v">
                <p:oleObj name="Equation" r:id="rId10" imgW="774360" imgH="431640" progId="Equation.DSMT4">
                  <p:embed/>
                </p:oleObj>
              </mc:Choice>
              <mc:Fallback>
                <p:oleObj name="Equation" r:id="rId10" imgW="774360" imgH="431640" progId="Equation.DSMT4">
                  <p:embed/>
                  <p:pic>
                    <p:nvPicPr>
                      <p:cNvPr id="11" name="Objeto 10">
                        <a:extLst>
                          <a:ext uri="{FF2B5EF4-FFF2-40B4-BE49-F238E27FC236}">
                            <a16:creationId xmlns:a16="http://schemas.microsoft.com/office/drawing/2014/main" id="{CD502CCB-69C1-46E3-944D-1730301B8AE8}"/>
                          </a:ext>
                        </a:extLst>
                      </p:cNvPr>
                      <p:cNvPicPr/>
                      <p:nvPr/>
                    </p:nvPicPr>
                    <p:blipFill>
                      <a:blip r:embed="rId11"/>
                      <a:stretch>
                        <a:fillRect/>
                      </a:stretch>
                    </p:blipFill>
                    <p:spPr>
                      <a:xfrm>
                        <a:off x="806203" y="3454646"/>
                        <a:ext cx="1536700" cy="860425"/>
                      </a:xfrm>
                      <a:prstGeom prst="rect">
                        <a:avLst/>
                      </a:prstGeom>
                      <a:noFill/>
                      <a:ln>
                        <a:noFill/>
                      </a:ln>
                    </p:spPr>
                  </p:pic>
                </p:oleObj>
              </mc:Fallback>
            </mc:AlternateContent>
          </a:graphicData>
        </a:graphic>
      </p:graphicFrame>
      <p:graphicFrame>
        <p:nvGraphicFramePr>
          <p:cNvPr id="23" name="Objeto 22">
            <a:extLst>
              <a:ext uri="{FF2B5EF4-FFF2-40B4-BE49-F238E27FC236}">
                <a16:creationId xmlns:a16="http://schemas.microsoft.com/office/drawing/2014/main" id="{6CA2F812-CFD4-436A-BA88-FB23CD9B75AF}"/>
              </a:ext>
            </a:extLst>
          </p:cNvPr>
          <p:cNvGraphicFramePr>
            <a:graphicFrameLocks noChangeAspect="1"/>
          </p:cNvGraphicFramePr>
          <p:nvPr>
            <p:extLst>
              <p:ext uri="{D42A27DB-BD31-4B8C-83A1-F6EECF244321}">
                <p14:modId xmlns:p14="http://schemas.microsoft.com/office/powerpoint/2010/main" val="2142767423"/>
              </p:ext>
            </p:extLst>
          </p:nvPr>
        </p:nvGraphicFramePr>
        <p:xfrm>
          <a:off x="2433480" y="3106712"/>
          <a:ext cx="1687513" cy="1265238"/>
        </p:xfrm>
        <a:graphic>
          <a:graphicData uri="http://schemas.openxmlformats.org/presentationml/2006/ole">
            <mc:AlternateContent xmlns:mc="http://schemas.openxmlformats.org/markup-compatibility/2006">
              <mc:Choice xmlns:v="urn:schemas-microsoft-com:vml" Requires="v">
                <p:oleObj name="Equation" r:id="rId12" imgW="850680" imgH="634680" progId="Equation.DSMT4">
                  <p:embed/>
                </p:oleObj>
              </mc:Choice>
              <mc:Fallback>
                <p:oleObj name="Equation" r:id="rId12" imgW="850680" imgH="634680" progId="Equation.DSMT4">
                  <p:embed/>
                  <p:pic>
                    <p:nvPicPr>
                      <p:cNvPr id="21" name="Objeto 20">
                        <a:extLst>
                          <a:ext uri="{FF2B5EF4-FFF2-40B4-BE49-F238E27FC236}">
                            <a16:creationId xmlns:a16="http://schemas.microsoft.com/office/drawing/2014/main" id="{8175D16A-6E7E-4AB9-AD2E-27D89B1C34CF}"/>
                          </a:ext>
                        </a:extLst>
                      </p:cNvPr>
                      <p:cNvPicPr/>
                      <p:nvPr/>
                    </p:nvPicPr>
                    <p:blipFill>
                      <a:blip r:embed="rId13"/>
                      <a:stretch>
                        <a:fillRect/>
                      </a:stretch>
                    </p:blipFill>
                    <p:spPr>
                      <a:xfrm>
                        <a:off x="2433480" y="3106712"/>
                        <a:ext cx="1687513" cy="1265238"/>
                      </a:xfrm>
                      <a:prstGeom prst="rect">
                        <a:avLst/>
                      </a:prstGeom>
                      <a:noFill/>
                      <a:ln>
                        <a:noFill/>
                      </a:ln>
                    </p:spPr>
                  </p:pic>
                </p:oleObj>
              </mc:Fallback>
            </mc:AlternateContent>
          </a:graphicData>
        </a:graphic>
      </p:graphicFrame>
      <p:graphicFrame>
        <p:nvGraphicFramePr>
          <p:cNvPr id="24" name="Objeto 23">
            <a:extLst>
              <a:ext uri="{FF2B5EF4-FFF2-40B4-BE49-F238E27FC236}">
                <a16:creationId xmlns:a16="http://schemas.microsoft.com/office/drawing/2014/main" id="{83590D60-3A8E-469C-B8BF-7BED68B1BD50}"/>
              </a:ext>
            </a:extLst>
          </p:cNvPr>
          <p:cNvGraphicFramePr>
            <a:graphicFrameLocks noChangeAspect="1"/>
          </p:cNvGraphicFramePr>
          <p:nvPr>
            <p:extLst>
              <p:ext uri="{D42A27DB-BD31-4B8C-83A1-F6EECF244321}">
                <p14:modId xmlns:p14="http://schemas.microsoft.com/office/powerpoint/2010/main" val="2127627776"/>
              </p:ext>
            </p:extLst>
          </p:nvPr>
        </p:nvGraphicFramePr>
        <p:xfrm>
          <a:off x="4110261" y="3138488"/>
          <a:ext cx="2693987" cy="1214437"/>
        </p:xfrm>
        <a:graphic>
          <a:graphicData uri="http://schemas.openxmlformats.org/presentationml/2006/ole">
            <mc:AlternateContent xmlns:mc="http://schemas.openxmlformats.org/markup-compatibility/2006">
              <mc:Choice xmlns:v="urn:schemas-microsoft-com:vml" Requires="v">
                <p:oleObj name="Equation" r:id="rId14" imgW="1358640" imgH="609480" progId="Equation.DSMT4">
                  <p:embed/>
                </p:oleObj>
              </mc:Choice>
              <mc:Fallback>
                <p:oleObj name="Equation" r:id="rId14" imgW="1358640" imgH="609480" progId="Equation.DSMT4">
                  <p:embed/>
                  <p:pic>
                    <p:nvPicPr>
                      <p:cNvPr id="23" name="Objeto 22">
                        <a:extLst>
                          <a:ext uri="{FF2B5EF4-FFF2-40B4-BE49-F238E27FC236}">
                            <a16:creationId xmlns:a16="http://schemas.microsoft.com/office/drawing/2014/main" id="{6CA2F812-CFD4-436A-BA88-FB23CD9B75AF}"/>
                          </a:ext>
                        </a:extLst>
                      </p:cNvPr>
                      <p:cNvPicPr/>
                      <p:nvPr/>
                    </p:nvPicPr>
                    <p:blipFill>
                      <a:blip r:embed="rId15"/>
                      <a:stretch>
                        <a:fillRect/>
                      </a:stretch>
                    </p:blipFill>
                    <p:spPr>
                      <a:xfrm>
                        <a:off x="4110261" y="3138488"/>
                        <a:ext cx="2693987" cy="12144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741097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6136C23D-E4EA-4056-9C06-6BD45780ECE1}"/>
              </a:ext>
            </a:extLst>
          </p:cNvPr>
          <p:cNvSpPr/>
          <p:nvPr/>
        </p:nvSpPr>
        <p:spPr>
          <a:xfrm>
            <a:off x="3017812" y="1772429"/>
            <a:ext cx="1956122" cy="511289"/>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9">
            <a:extLst>
              <a:ext uri="{FF2B5EF4-FFF2-40B4-BE49-F238E27FC236}">
                <a16:creationId xmlns:a16="http://schemas.microsoft.com/office/drawing/2014/main" id="{2B21F1C8-FEC1-4AFE-A8D3-40748AEA691A}"/>
              </a:ext>
            </a:extLst>
          </p:cNvPr>
          <p:cNvSpPr/>
          <p:nvPr/>
        </p:nvSpPr>
        <p:spPr>
          <a:xfrm>
            <a:off x="1979712" y="764317"/>
            <a:ext cx="978124" cy="835025"/>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a:extLst>
              <a:ext uri="{FF2B5EF4-FFF2-40B4-BE49-F238E27FC236}">
                <a16:creationId xmlns:a16="http://schemas.microsoft.com/office/drawing/2014/main" id="{336FA4C1-FDCA-4E28-95FA-B8372BF502D4}"/>
              </a:ext>
            </a:extLst>
          </p:cNvPr>
          <p:cNvSpPr txBox="1"/>
          <p:nvPr/>
        </p:nvSpPr>
        <p:spPr>
          <a:xfrm>
            <a:off x="179512" y="195486"/>
            <a:ext cx="8712968" cy="430887"/>
          </a:xfrm>
          <a:prstGeom prst="rect">
            <a:avLst/>
          </a:prstGeom>
          <a:noFill/>
        </p:spPr>
        <p:txBody>
          <a:bodyPr wrap="square" rtlCol="0">
            <a:spAutoFit/>
          </a:bodyPr>
          <a:lstStyle/>
          <a:p>
            <a:pPr marL="342900" indent="-342900">
              <a:buFont typeface="Wingdings" panose="05000000000000000000" pitchFamily="2" charset="2"/>
              <a:buChar char="§"/>
            </a:pPr>
            <a:r>
              <a:rPr lang="pt-BR" sz="2200" dirty="0">
                <a:latin typeface="Times New Roman" panose="02020603050405020304" pitchFamily="18" charset="0"/>
                <a:cs typeface="Times New Roman" panose="02020603050405020304" pitchFamily="18" charset="0"/>
              </a:rPr>
              <a:t>Logo, para cada i = 1,2,...,N , temos: </a:t>
            </a:r>
          </a:p>
        </p:txBody>
      </p:sp>
      <p:graphicFrame>
        <p:nvGraphicFramePr>
          <p:cNvPr id="8" name="Objeto 7">
            <a:extLst>
              <a:ext uri="{FF2B5EF4-FFF2-40B4-BE49-F238E27FC236}">
                <a16:creationId xmlns:a16="http://schemas.microsoft.com/office/drawing/2014/main" id="{BC1F914D-0B0F-4907-A749-C42E8055E06B}"/>
              </a:ext>
            </a:extLst>
          </p:cNvPr>
          <p:cNvGraphicFramePr>
            <a:graphicFrameLocks noChangeAspect="1"/>
          </p:cNvGraphicFramePr>
          <p:nvPr>
            <p:extLst>
              <p:ext uri="{D42A27DB-BD31-4B8C-83A1-F6EECF244321}">
                <p14:modId xmlns:p14="http://schemas.microsoft.com/office/powerpoint/2010/main" val="1216901911"/>
              </p:ext>
            </p:extLst>
          </p:nvPr>
        </p:nvGraphicFramePr>
        <p:xfrm>
          <a:off x="683568" y="777691"/>
          <a:ext cx="2243138" cy="835025"/>
        </p:xfrm>
        <a:graphic>
          <a:graphicData uri="http://schemas.openxmlformats.org/presentationml/2006/ole">
            <mc:AlternateContent xmlns:mc="http://schemas.openxmlformats.org/markup-compatibility/2006">
              <mc:Choice xmlns:v="urn:schemas-microsoft-com:vml" Requires="v">
                <p:oleObj name="Equation" r:id="rId2" imgW="1130040" imgH="419040" progId="Equation.DSMT4">
                  <p:embed/>
                </p:oleObj>
              </mc:Choice>
              <mc:Fallback>
                <p:oleObj name="Equation" r:id="rId2" imgW="1130040" imgH="419040" progId="Equation.DSMT4">
                  <p:embed/>
                  <p:pic>
                    <p:nvPicPr>
                      <p:cNvPr id="2" name="Objeto 1">
                        <a:extLst>
                          <a:ext uri="{FF2B5EF4-FFF2-40B4-BE49-F238E27FC236}">
                            <a16:creationId xmlns:a16="http://schemas.microsoft.com/office/drawing/2014/main" id="{529BDE9E-735F-43FD-A23B-0EC9527241A6}"/>
                          </a:ext>
                        </a:extLst>
                      </p:cNvPr>
                      <p:cNvPicPr/>
                      <p:nvPr/>
                    </p:nvPicPr>
                    <p:blipFill>
                      <a:blip r:embed="rId3"/>
                      <a:stretch>
                        <a:fillRect/>
                      </a:stretch>
                    </p:blipFill>
                    <p:spPr>
                      <a:xfrm>
                        <a:off x="683568" y="777691"/>
                        <a:ext cx="2243138" cy="835025"/>
                      </a:xfrm>
                      <a:prstGeom prst="rect">
                        <a:avLst/>
                      </a:prstGeom>
                      <a:noFill/>
                      <a:ln>
                        <a:noFill/>
                      </a:ln>
                    </p:spPr>
                  </p:pic>
                </p:oleObj>
              </mc:Fallback>
            </mc:AlternateContent>
          </a:graphicData>
        </a:graphic>
      </p:graphicFrame>
      <p:graphicFrame>
        <p:nvGraphicFramePr>
          <p:cNvPr id="9" name="Objeto 8">
            <a:extLst>
              <a:ext uri="{FF2B5EF4-FFF2-40B4-BE49-F238E27FC236}">
                <a16:creationId xmlns:a16="http://schemas.microsoft.com/office/drawing/2014/main" id="{57DE71D0-0BCF-4DC8-BE73-178CA3F4C9A3}"/>
              </a:ext>
            </a:extLst>
          </p:cNvPr>
          <p:cNvGraphicFramePr>
            <a:graphicFrameLocks noChangeAspect="1"/>
          </p:cNvGraphicFramePr>
          <p:nvPr>
            <p:extLst>
              <p:ext uri="{D42A27DB-BD31-4B8C-83A1-F6EECF244321}">
                <p14:modId xmlns:p14="http://schemas.microsoft.com/office/powerpoint/2010/main" val="1005462851"/>
              </p:ext>
            </p:extLst>
          </p:nvPr>
        </p:nvGraphicFramePr>
        <p:xfrm>
          <a:off x="683568" y="1778893"/>
          <a:ext cx="4230688" cy="504825"/>
        </p:xfrm>
        <a:graphic>
          <a:graphicData uri="http://schemas.openxmlformats.org/presentationml/2006/ole">
            <mc:AlternateContent xmlns:mc="http://schemas.openxmlformats.org/markup-compatibility/2006">
              <mc:Choice xmlns:v="urn:schemas-microsoft-com:vml" Requires="v">
                <p:oleObj name="Equation" r:id="rId4" imgW="2133360" imgH="253800" progId="Equation.DSMT4">
                  <p:embed/>
                </p:oleObj>
              </mc:Choice>
              <mc:Fallback>
                <p:oleObj name="Equation" r:id="rId4" imgW="2133360" imgH="253800" progId="Equation.DSMT4">
                  <p:embed/>
                  <p:pic>
                    <p:nvPicPr>
                      <p:cNvPr id="11" name="Objeto 10">
                        <a:extLst>
                          <a:ext uri="{FF2B5EF4-FFF2-40B4-BE49-F238E27FC236}">
                            <a16:creationId xmlns:a16="http://schemas.microsoft.com/office/drawing/2014/main" id="{CD502CCB-69C1-46E3-944D-1730301B8AE8}"/>
                          </a:ext>
                        </a:extLst>
                      </p:cNvPr>
                      <p:cNvPicPr/>
                      <p:nvPr/>
                    </p:nvPicPr>
                    <p:blipFill>
                      <a:blip r:embed="rId5"/>
                      <a:stretch>
                        <a:fillRect/>
                      </a:stretch>
                    </p:blipFill>
                    <p:spPr>
                      <a:xfrm>
                        <a:off x="683568" y="1778893"/>
                        <a:ext cx="4230688" cy="504825"/>
                      </a:xfrm>
                      <a:prstGeom prst="rect">
                        <a:avLst/>
                      </a:prstGeom>
                      <a:noFill/>
                      <a:ln>
                        <a:noFill/>
                      </a:ln>
                    </p:spPr>
                  </p:pic>
                </p:oleObj>
              </mc:Fallback>
            </mc:AlternateContent>
          </a:graphicData>
        </a:graphic>
      </p:graphicFrame>
      <p:sp>
        <p:nvSpPr>
          <p:cNvPr id="12" name="CaixaDeTexto 11">
            <a:extLst>
              <a:ext uri="{FF2B5EF4-FFF2-40B4-BE49-F238E27FC236}">
                <a16:creationId xmlns:a16="http://schemas.microsoft.com/office/drawing/2014/main" id="{D125A73C-82F4-4B9C-BE58-3EC68AAD868E}"/>
              </a:ext>
            </a:extLst>
          </p:cNvPr>
          <p:cNvSpPr txBox="1"/>
          <p:nvPr/>
        </p:nvSpPr>
        <p:spPr>
          <a:xfrm>
            <a:off x="107504" y="2499742"/>
            <a:ext cx="8928992" cy="1477328"/>
          </a:xfrm>
          <a:prstGeom prst="rect">
            <a:avLst/>
          </a:prstGeom>
          <a:noFill/>
        </p:spPr>
        <p:txBody>
          <a:bodyPr wrap="square">
            <a:spAutoFit/>
          </a:bodyPr>
          <a:lstStyle/>
          <a:p>
            <a:pPr algn="just"/>
            <a:r>
              <a:rPr lang="pt-BR" sz="2000" dirty="0">
                <a:solidFill>
                  <a:srgbClr val="000000"/>
                </a:solidFill>
                <a:latin typeface="Arial" panose="020B0604020202020204" pitchFamily="34" charset="0"/>
                <a:cs typeface="Arial" panose="020B0604020202020204" pitchFamily="34" charset="0"/>
              </a:rPr>
              <a:t>(0) </a:t>
            </a:r>
            <a:r>
              <a:rPr lang="pt-BR" sz="2000" b="0" i="0" dirty="0">
                <a:solidFill>
                  <a:srgbClr val="000000"/>
                </a:solidFill>
                <a:effectLst/>
                <a:latin typeface="Arial" panose="020B0604020202020204" pitchFamily="34" charset="0"/>
                <a:cs typeface="Arial" panose="020B0604020202020204" pitchFamily="34" charset="0"/>
              </a:rPr>
              <a:t>Nenhum agente demanda y.</a:t>
            </a:r>
          </a:p>
          <a:p>
            <a:pPr algn="just"/>
            <a:endParaRPr lang="pt-BR" sz="1000" b="0" i="0" dirty="0">
              <a:solidFill>
                <a:srgbClr val="000000"/>
              </a:solidFill>
              <a:effectLst/>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(1) Suponha que cada demanda individual é interior, isto é, que as cestas </a:t>
            </a:r>
            <a:r>
              <a:rPr lang="pt-BR" sz="2000" b="0" i="0" dirty="0" err="1">
                <a:solidFill>
                  <a:srgbClr val="000000"/>
                </a:solidFill>
                <a:effectLst/>
                <a:latin typeface="Arial" panose="020B0604020202020204" pitchFamily="34" charset="0"/>
                <a:cs typeface="Arial" panose="020B0604020202020204" pitchFamily="34" charset="0"/>
              </a:rPr>
              <a:t>marshallianas</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contêm quantidades positivas dos bens. Então a demanda do agente i pelo bem x é x</a:t>
            </a:r>
            <a:r>
              <a:rPr lang="pt-BR" sz="1200" b="0" i="0" dirty="0">
                <a:solidFill>
                  <a:srgbClr val="000000"/>
                </a:solidFill>
                <a:effectLst/>
                <a:latin typeface="Arial" panose="020B0604020202020204" pitchFamily="34" charset="0"/>
                <a:cs typeface="Arial" panose="020B0604020202020204" pitchFamily="34" charset="0"/>
              </a:rPr>
              <a:t>i</a:t>
            </a:r>
            <a:r>
              <a:rPr lang="pt-BR" sz="2000" b="0" i="0" dirty="0">
                <a:solidFill>
                  <a:srgbClr val="000000"/>
                </a:solidFill>
                <a:effectLst/>
                <a:latin typeface="Arial" panose="020B0604020202020204" pitchFamily="34" charset="0"/>
                <a:cs typeface="Arial" panose="020B0604020202020204" pitchFamily="34" charset="0"/>
              </a:rPr>
              <a:t>=(p+1)/p.</a:t>
            </a:r>
          </a:p>
        </p:txBody>
      </p:sp>
      <p:sp>
        <p:nvSpPr>
          <p:cNvPr id="14" name="CaixaDeTexto 13">
            <a:extLst>
              <a:ext uri="{FF2B5EF4-FFF2-40B4-BE49-F238E27FC236}">
                <a16:creationId xmlns:a16="http://schemas.microsoft.com/office/drawing/2014/main" id="{48018C10-27BF-40F8-A92F-A47C067F9778}"/>
              </a:ext>
            </a:extLst>
          </p:cNvPr>
          <p:cNvSpPr txBox="1"/>
          <p:nvPr/>
        </p:nvSpPr>
        <p:spPr>
          <a:xfrm>
            <a:off x="3779912" y="2571750"/>
            <a:ext cx="308098" cy="369332"/>
          </a:xfrm>
          <a:prstGeom prst="rect">
            <a:avLst/>
          </a:prstGeom>
          <a:noFill/>
        </p:spPr>
        <p:txBody>
          <a:bodyPr wrap="none" rtlCol="0">
            <a:spAutoFit/>
          </a:bodyPr>
          <a:lstStyle/>
          <a:p>
            <a:r>
              <a:rPr lang="pt-BR" b="1" dirty="0">
                <a:solidFill>
                  <a:srgbClr val="FF0000"/>
                </a:solidFill>
              </a:rPr>
              <a:t>F</a:t>
            </a:r>
          </a:p>
        </p:txBody>
      </p:sp>
      <p:sp>
        <p:nvSpPr>
          <p:cNvPr id="15" name="CaixaDeTexto 14">
            <a:extLst>
              <a:ext uri="{FF2B5EF4-FFF2-40B4-BE49-F238E27FC236}">
                <a16:creationId xmlns:a16="http://schemas.microsoft.com/office/drawing/2014/main" id="{5CD6FAEE-3A69-4421-9E6E-3108C8D6F0B9}"/>
              </a:ext>
            </a:extLst>
          </p:cNvPr>
          <p:cNvSpPr txBox="1"/>
          <p:nvPr/>
        </p:nvSpPr>
        <p:spPr>
          <a:xfrm>
            <a:off x="4067944" y="2562458"/>
            <a:ext cx="3453189" cy="369332"/>
          </a:xfrm>
          <a:prstGeom prst="rect">
            <a:avLst/>
          </a:prstGeom>
          <a:noFill/>
        </p:spPr>
        <p:txBody>
          <a:bodyPr wrap="none" rtlCol="0">
            <a:spAutoFit/>
          </a:bodyPr>
          <a:lstStyle/>
          <a:p>
            <a:r>
              <a:rPr lang="pt-BR" dirty="0"/>
              <a:t>A demanda por y é dada por:</a:t>
            </a:r>
          </a:p>
        </p:txBody>
      </p:sp>
      <p:graphicFrame>
        <p:nvGraphicFramePr>
          <p:cNvPr id="16" name="Objeto 15">
            <a:extLst>
              <a:ext uri="{FF2B5EF4-FFF2-40B4-BE49-F238E27FC236}">
                <a16:creationId xmlns:a16="http://schemas.microsoft.com/office/drawing/2014/main" id="{B061B91A-7637-412F-BEF2-D431CA280F49}"/>
              </a:ext>
            </a:extLst>
          </p:cNvPr>
          <p:cNvGraphicFramePr>
            <a:graphicFrameLocks noChangeAspect="1"/>
          </p:cNvGraphicFramePr>
          <p:nvPr>
            <p:extLst>
              <p:ext uri="{D42A27DB-BD31-4B8C-83A1-F6EECF244321}">
                <p14:modId xmlns:p14="http://schemas.microsoft.com/office/powerpoint/2010/main" val="3828695198"/>
              </p:ext>
            </p:extLst>
          </p:nvPr>
        </p:nvGraphicFramePr>
        <p:xfrm>
          <a:off x="7430358" y="2500903"/>
          <a:ext cx="1678146" cy="430887"/>
        </p:xfrm>
        <a:graphic>
          <a:graphicData uri="http://schemas.openxmlformats.org/presentationml/2006/ole">
            <mc:AlternateContent xmlns:mc="http://schemas.openxmlformats.org/markup-compatibility/2006">
              <mc:Choice xmlns:v="urn:schemas-microsoft-com:vml" Requires="v">
                <p:oleObj name="Equation" r:id="rId6" imgW="965160" imgH="253800" progId="Equation.DSMT4">
                  <p:embed/>
                </p:oleObj>
              </mc:Choice>
              <mc:Fallback>
                <p:oleObj name="Equation" r:id="rId6" imgW="965160" imgH="253800" progId="Equation.DSMT4">
                  <p:embed/>
                  <p:pic>
                    <p:nvPicPr>
                      <p:cNvPr id="9" name="Objeto 8">
                        <a:extLst>
                          <a:ext uri="{FF2B5EF4-FFF2-40B4-BE49-F238E27FC236}">
                            <a16:creationId xmlns:a16="http://schemas.microsoft.com/office/drawing/2014/main" id="{57DE71D0-0BCF-4DC8-BE73-178CA3F4C9A3}"/>
                          </a:ext>
                        </a:extLst>
                      </p:cNvPr>
                      <p:cNvPicPr/>
                      <p:nvPr/>
                    </p:nvPicPr>
                    <p:blipFill>
                      <a:blip r:embed="rId7"/>
                      <a:stretch>
                        <a:fillRect/>
                      </a:stretch>
                    </p:blipFill>
                    <p:spPr>
                      <a:xfrm>
                        <a:off x="7430358" y="2500903"/>
                        <a:ext cx="1678146" cy="430887"/>
                      </a:xfrm>
                      <a:prstGeom prst="rect">
                        <a:avLst/>
                      </a:prstGeom>
                      <a:noFill/>
                      <a:ln>
                        <a:noFill/>
                      </a:ln>
                    </p:spPr>
                  </p:pic>
                </p:oleObj>
              </mc:Fallback>
            </mc:AlternateContent>
          </a:graphicData>
        </a:graphic>
      </p:graphicFrame>
      <p:sp>
        <p:nvSpPr>
          <p:cNvPr id="17" name="CaixaDeTexto 16">
            <a:extLst>
              <a:ext uri="{FF2B5EF4-FFF2-40B4-BE49-F238E27FC236}">
                <a16:creationId xmlns:a16="http://schemas.microsoft.com/office/drawing/2014/main" id="{567FCBC5-1DB5-40F5-8CFF-E6FD36327244}"/>
              </a:ext>
            </a:extLst>
          </p:cNvPr>
          <p:cNvSpPr txBox="1"/>
          <p:nvPr/>
        </p:nvSpPr>
        <p:spPr>
          <a:xfrm>
            <a:off x="3932312" y="3642578"/>
            <a:ext cx="308098" cy="369332"/>
          </a:xfrm>
          <a:prstGeom prst="rect">
            <a:avLst/>
          </a:prstGeom>
          <a:noFill/>
        </p:spPr>
        <p:txBody>
          <a:bodyPr wrap="none" rtlCol="0">
            <a:spAutoFit/>
          </a:bodyPr>
          <a:lstStyle/>
          <a:p>
            <a:r>
              <a:rPr lang="pt-BR" b="1" dirty="0">
                <a:solidFill>
                  <a:srgbClr val="FF0000"/>
                </a:solidFill>
              </a:rPr>
              <a:t>F</a:t>
            </a:r>
          </a:p>
        </p:txBody>
      </p:sp>
      <p:sp>
        <p:nvSpPr>
          <p:cNvPr id="18" name="CaixaDeTexto 17">
            <a:extLst>
              <a:ext uri="{FF2B5EF4-FFF2-40B4-BE49-F238E27FC236}">
                <a16:creationId xmlns:a16="http://schemas.microsoft.com/office/drawing/2014/main" id="{6706C40B-8556-497D-BC45-6E09ADE1F2C1}"/>
              </a:ext>
            </a:extLst>
          </p:cNvPr>
          <p:cNvSpPr txBox="1"/>
          <p:nvPr/>
        </p:nvSpPr>
        <p:spPr>
          <a:xfrm>
            <a:off x="830779" y="4218642"/>
            <a:ext cx="3159904" cy="369332"/>
          </a:xfrm>
          <a:prstGeom prst="rect">
            <a:avLst/>
          </a:prstGeom>
          <a:noFill/>
        </p:spPr>
        <p:txBody>
          <a:bodyPr wrap="none" rtlCol="0">
            <a:spAutoFit/>
          </a:bodyPr>
          <a:lstStyle/>
          <a:p>
            <a:r>
              <a:rPr lang="pt-BR" dirty="0">
                <a:latin typeface="Arial" panose="020B0604020202020204" pitchFamily="34" charset="0"/>
                <a:cs typeface="Arial" panose="020B0604020202020204" pitchFamily="34" charset="0"/>
              </a:rPr>
              <a:t>A demanda por x é dada por:</a:t>
            </a:r>
          </a:p>
        </p:txBody>
      </p:sp>
      <p:graphicFrame>
        <p:nvGraphicFramePr>
          <p:cNvPr id="19" name="Objeto 18">
            <a:extLst>
              <a:ext uri="{FF2B5EF4-FFF2-40B4-BE49-F238E27FC236}">
                <a16:creationId xmlns:a16="http://schemas.microsoft.com/office/drawing/2014/main" id="{7029874F-A876-42B7-BB61-322C97F862B1}"/>
              </a:ext>
            </a:extLst>
          </p:cNvPr>
          <p:cNvGraphicFramePr>
            <a:graphicFrameLocks noChangeAspect="1"/>
          </p:cNvGraphicFramePr>
          <p:nvPr>
            <p:extLst>
              <p:ext uri="{D42A27DB-BD31-4B8C-83A1-F6EECF244321}">
                <p14:modId xmlns:p14="http://schemas.microsoft.com/office/powerpoint/2010/main" val="4206750623"/>
              </p:ext>
            </p:extLst>
          </p:nvPr>
        </p:nvGraphicFramePr>
        <p:xfrm>
          <a:off x="3974777" y="3970873"/>
          <a:ext cx="957263" cy="784225"/>
        </p:xfrm>
        <a:graphic>
          <a:graphicData uri="http://schemas.openxmlformats.org/presentationml/2006/ole">
            <mc:AlternateContent xmlns:mc="http://schemas.openxmlformats.org/markup-compatibility/2006">
              <mc:Choice xmlns:v="urn:schemas-microsoft-com:vml" Requires="v">
                <p:oleObj name="Equation" r:id="rId8" imgW="482400" imgH="393480" progId="Equation.DSMT4">
                  <p:embed/>
                </p:oleObj>
              </mc:Choice>
              <mc:Fallback>
                <p:oleObj name="Equation" r:id="rId8" imgW="482400" imgH="393480" progId="Equation.DSMT4">
                  <p:embed/>
                  <p:pic>
                    <p:nvPicPr>
                      <p:cNvPr id="8" name="Objeto 7">
                        <a:extLst>
                          <a:ext uri="{FF2B5EF4-FFF2-40B4-BE49-F238E27FC236}">
                            <a16:creationId xmlns:a16="http://schemas.microsoft.com/office/drawing/2014/main" id="{BC1F914D-0B0F-4907-A749-C42E8055E06B}"/>
                          </a:ext>
                        </a:extLst>
                      </p:cNvPr>
                      <p:cNvPicPr/>
                      <p:nvPr/>
                    </p:nvPicPr>
                    <p:blipFill>
                      <a:blip r:embed="rId9"/>
                      <a:stretch>
                        <a:fillRect/>
                      </a:stretch>
                    </p:blipFill>
                    <p:spPr>
                      <a:xfrm>
                        <a:off x="3974777" y="3970873"/>
                        <a:ext cx="957263" cy="7842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87115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A6393C51-BC6F-490F-969E-556D8A6978E6}"/>
              </a:ext>
            </a:extLst>
          </p:cNvPr>
          <p:cNvSpPr txBox="1"/>
          <p:nvPr/>
        </p:nvSpPr>
        <p:spPr>
          <a:xfrm>
            <a:off x="107504" y="115922"/>
            <a:ext cx="8928992" cy="1938992"/>
          </a:xfrm>
          <a:prstGeom prst="rect">
            <a:avLst/>
          </a:prstGeom>
          <a:noFill/>
        </p:spPr>
        <p:txBody>
          <a:bodyPr wrap="square">
            <a:spAutoFit/>
          </a:bodyPr>
          <a:lstStyle/>
          <a:p>
            <a:pPr algn="just"/>
            <a:r>
              <a:rPr lang="pt-BR" sz="2000" b="0" i="0" dirty="0">
                <a:solidFill>
                  <a:srgbClr val="000000"/>
                </a:solidFill>
                <a:effectLst/>
                <a:latin typeface="Arial" panose="020B0604020202020204" pitchFamily="34" charset="0"/>
                <a:cs typeface="Arial" panose="020B0604020202020204" pitchFamily="34" charset="0"/>
              </a:rPr>
              <a:t>(2) O preço de Equilíbrio </a:t>
            </a:r>
            <a:r>
              <a:rPr lang="pt-BR" sz="2000" b="0" i="0" dirty="0" err="1">
                <a:solidFill>
                  <a:srgbClr val="000000"/>
                </a:solidFill>
                <a:effectLst/>
                <a:latin typeface="Arial" panose="020B0604020202020204" pitchFamily="34" charset="0"/>
                <a:cs typeface="Arial" panose="020B0604020202020204" pitchFamily="34" charset="0"/>
              </a:rPr>
              <a:t>Walrasiano</a:t>
            </a:r>
            <a:r>
              <a:rPr lang="pt-BR" sz="2000" b="0" i="0" dirty="0">
                <a:solidFill>
                  <a:srgbClr val="000000"/>
                </a:solidFill>
                <a:effectLst/>
                <a:latin typeface="Arial" panose="020B0604020202020204" pitchFamily="34" charset="0"/>
                <a:cs typeface="Arial" panose="020B0604020202020204" pitchFamily="34" charset="0"/>
              </a:rPr>
              <a:t> do bem x é p* = b.</a:t>
            </a:r>
          </a:p>
          <a:p>
            <a:pPr algn="just"/>
            <a:endParaRPr lang="pt-BR" sz="2000" b="0" i="0" dirty="0">
              <a:solidFill>
                <a:srgbClr val="000000"/>
              </a:solidFill>
              <a:effectLst/>
              <a:latin typeface="Arial" panose="020B0604020202020204" pitchFamily="34" charset="0"/>
              <a:cs typeface="Arial" panose="020B0604020202020204" pitchFamily="34" charset="0"/>
            </a:endParaRPr>
          </a:p>
          <a:p>
            <a:pPr algn="just"/>
            <a:r>
              <a:rPr lang="pt-BR" sz="2000" dirty="0">
                <a:solidFill>
                  <a:srgbClr val="000000"/>
                </a:solidFill>
                <a:latin typeface="Arial" panose="020B0604020202020204" pitchFamily="34" charset="0"/>
                <a:cs typeface="Arial" panose="020B0604020202020204" pitchFamily="34" charset="0"/>
              </a:rPr>
              <a:t>(3) </a:t>
            </a:r>
            <a:r>
              <a:rPr lang="pt-BR" sz="2000" b="0" i="0" dirty="0">
                <a:solidFill>
                  <a:srgbClr val="000000"/>
                </a:solidFill>
                <a:effectLst/>
                <a:latin typeface="Arial" panose="020B0604020202020204" pitchFamily="34" charset="0"/>
                <a:cs typeface="Arial" panose="020B0604020202020204" pitchFamily="34" charset="0"/>
              </a:rPr>
              <a:t>A alocação de Equilíbrio </a:t>
            </a:r>
            <a:r>
              <a:rPr lang="pt-BR" sz="2000" b="0" i="0" dirty="0" err="1">
                <a:solidFill>
                  <a:srgbClr val="000000"/>
                </a:solidFill>
                <a:effectLst/>
                <a:latin typeface="Arial" panose="020B0604020202020204" pitchFamily="34" charset="0"/>
                <a:cs typeface="Arial" panose="020B0604020202020204" pitchFamily="34" charset="0"/>
              </a:rPr>
              <a:t>Walrasiano</a:t>
            </a:r>
            <a:r>
              <a:rPr lang="pt-BR" sz="2000" b="0" i="0" dirty="0">
                <a:solidFill>
                  <a:srgbClr val="000000"/>
                </a:solidFill>
                <a:effectLst/>
                <a:latin typeface="Arial" panose="020B0604020202020204" pitchFamily="34" charset="0"/>
                <a:cs typeface="Arial" panose="020B0604020202020204" pitchFamily="34" charset="0"/>
              </a:rPr>
              <a:t> dá a cada agente i a cesta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i</a:t>
            </a:r>
            <a:r>
              <a:rPr lang="pt-BR" sz="2000" b="0" i="0" dirty="0">
                <a:solidFill>
                  <a:srgbClr val="000000"/>
                </a:solidFill>
                <a:effectLst/>
                <a:latin typeface="Arial" panose="020B0604020202020204" pitchFamily="34" charset="0"/>
                <a:cs typeface="Arial" panose="020B0604020202020204" pitchFamily="34" charset="0"/>
              </a:rPr>
              <a:t>/b, 1 + b - </a:t>
            </a:r>
            <a:r>
              <a:rPr lang="pt-BR" sz="2000" b="0" i="0" dirty="0">
                <a:solidFill>
                  <a:srgbClr val="000000"/>
                </a:solidFill>
                <a:effectLst/>
                <a:latin typeface="Symbol" panose="05050102010706020507" pitchFamily="18" charset="2"/>
                <a:cs typeface="Arial" panose="020B0604020202020204" pitchFamily="34" charset="0"/>
              </a:rPr>
              <a:t></a:t>
            </a:r>
            <a:r>
              <a:rPr lang="pt-BR" sz="1400" b="0" i="0" dirty="0">
                <a:solidFill>
                  <a:srgbClr val="000000"/>
                </a:solidFill>
                <a:effectLst/>
                <a:latin typeface="Arial" panose="020B0604020202020204" pitchFamily="34" charset="0"/>
                <a:cs typeface="Arial" panose="020B0604020202020204" pitchFamily="34" charset="0"/>
              </a:rPr>
              <a:t>i</a:t>
            </a:r>
            <a:r>
              <a:rPr lang="pt-BR" sz="2000" b="0" i="0" dirty="0">
                <a:solidFill>
                  <a:srgbClr val="000000"/>
                </a:solidFill>
                <a:effectLst/>
                <a:latin typeface="Arial" panose="020B0604020202020204" pitchFamily="34" charset="0"/>
                <a:cs typeface="Arial" panose="020B0604020202020204" pitchFamily="34" charset="0"/>
              </a:rPr>
              <a:t>).</a:t>
            </a:r>
          </a:p>
          <a:p>
            <a:pPr algn="just"/>
            <a:endParaRPr lang="pt-BR" sz="2000" b="0" i="0" dirty="0">
              <a:solidFill>
                <a:srgbClr val="000000"/>
              </a:solidFill>
              <a:effectLst/>
              <a:latin typeface="Arial" panose="020B0604020202020204" pitchFamily="34" charset="0"/>
              <a:cs typeface="Arial" panose="020B0604020202020204" pitchFamily="34" charset="0"/>
            </a:endParaRPr>
          </a:p>
          <a:p>
            <a:pPr algn="just"/>
            <a:r>
              <a:rPr lang="pt-BR" sz="2000" dirty="0">
                <a:solidFill>
                  <a:srgbClr val="000000"/>
                </a:solidFill>
                <a:latin typeface="Arial" panose="020B0604020202020204" pitchFamily="34" charset="0"/>
                <a:cs typeface="Arial" panose="020B0604020202020204" pitchFamily="34" charset="0"/>
              </a:rPr>
              <a:t>(4) </a:t>
            </a:r>
            <a:r>
              <a:rPr lang="pt-BR" sz="2000" b="0" i="0" dirty="0">
                <a:solidFill>
                  <a:srgbClr val="000000"/>
                </a:solidFill>
                <a:effectLst/>
                <a:latin typeface="Arial" panose="020B0604020202020204" pitchFamily="34" charset="0"/>
                <a:cs typeface="Arial" panose="020B0604020202020204" pitchFamily="34" charset="0"/>
              </a:rPr>
              <a:t>A Alocação </a:t>
            </a:r>
            <a:r>
              <a:rPr lang="pt-BR" sz="2000" b="0" i="0" dirty="0" err="1">
                <a:solidFill>
                  <a:srgbClr val="000000"/>
                </a:solidFill>
                <a:effectLst/>
                <a:latin typeface="Arial" panose="020B0604020202020204" pitchFamily="34" charset="0"/>
                <a:cs typeface="Arial" panose="020B0604020202020204" pitchFamily="34" charset="0"/>
              </a:rPr>
              <a:t>Walrasiana</a:t>
            </a:r>
            <a:r>
              <a:rPr lang="pt-BR" sz="2000" b="0" i="0" dirty="0">
                <a:solidFill>
                  <a:srgbClr val="000000"/>
                </a:solidFill>
                <a:effectLst/>
                <a:latin typeface="Arial" panose="020B0604020202020204" pitchFamily="34" charset="0"/>
                <a:cs typeface="Arial" panose="020B0604020202020204" pitchFamily="34" charset="0"/>
              </a:rPr>
              <a:t> dessa economia é uma alocação justa.</a:t>
            </a:r>
            <a:r>
              <a:rPr lang="pt-BR" sz="2000" dirty="0">
                <a:latin typeface="Arial" panose="020B0604020202020204" pitchFamily="34" charset="0"/>
                <a:cs typeface="Arial" panose="020B0604020202020204" pitchFamily="34" charset="0"/>
              </a:rPr>
              <a:t> </a:t>
            </a:r>
          </a:p>
        </p:txBody>
      </p:sp>
      <p:sp>
        <p:nvSpPr>
          <p:cNvPr id="3" name="CaixaDeTexto 2">
            <a:extLst>
              <a:ext uri="{FF2B5EF4-FFF2-40B4-BE49-F238E27FC236}">
                <a16:creationId xmlns:a16="http://schemas.microsoft.com/office/drawing/2014/main" id="{A3A07000-1775-4870-B454-991765DC5D29}"/>
              </a:ext>
            </a:extLst>
          </p:cNvPr>
          <p:cNvSpPr txBox="1"/>
          <p:nvPr/>
        </p:nvSpPr>
        <p:spPr>
          <a:xfrm>
            <a:off x="6372200" y="186194"/>
            <a:ext cx="2771800" cy="369332"/>
          </a:xfrm>
          <a:prstGeom prst="rect">
            <a:avLst/>
          </a:prstGeom>
          <a:noFill/>
        </p:spPr>
        <p:txBody>
          <a:bodyPr wrap="square" rtlCol="0">
            <a:spAutoFit/>
          </a:bodyPr>
          <a:lstStyle/>
          <a:p>
            <a:r>
              <a:rPr lang="pt-BR" b="1" dirty="0">
                <a:solidFill>
                  <a:srgbClr val="FF3300"/>
                </a:solidFill>
                <a:latin typeface="Arial" panose="020B0604020202020204" pitchFamily="34" charset="0"/>
                <a:cs typeface="Arial" panose="020B0604020202020204" pitchFamily="34" charset="0"/>
              </a:rPr>
              <a:t>V</a:t>
            </a:r>
            <a:r>
              <a:rPr lang="pt-BR" dirty="0">
                <a:latin typeface="Arial" panose="020B0604020202020204" pitchFamily="34" charset="0"/>
                <a:cs typeface="Arial" panose="020B0604020202020204" pitchFamily="34" charset="0"/>
              </a:rPr>
              <a:t> Conforme Calculamos</a:t>
            </a:r>
          </a:p>
        </p:txBody>
      </p:sp>
      <p:sp>
        <p:nvSpPr>
          <p:cNvPr id="4" name="CaixaDeTexto 3">
            <a:extLst>
              <a:ext uri="{FF2B5EF4-FFF2-40B4-BE49-F238E27FC236}">
                <a16:creationId xmlns:a16="http://schemas.microsoft.com/office/drawing/2014/main" id="{5F562852-F295-4D0D-B8B1-963D1E685D4A}"/>
              </a:ext>
            </a:extLst>
          </p:cNvPr>
          <p:cNvSpPr txBox="1"/>
          <p:nvPr/>
        </p:nvSpPr>
        <p:spPr>
          <a:xfrm>
            <a:off x="1907704" y="1122298"/>
            <a:ext cx="2771800" cy="369332"/>
          </a:xfrm>
          <a:prstGeom prst="rect">
            <a:avLst/>
          </a:prstGeom>
          <a:noFill/>
        </p:spPr>
        <p:txBody>
          <a:bodyPr wrap="square" rtlCol="0">
            <a:spAutoFit/>
          </a:bodyPr>
          <a:lstStyle/>
          <a:p>
            <a:r>
              <a:rPr lang="pt-BR" b="1" dirty="0">
                <a:solidFill>
                  <a:srgbClr val="FF3300"/>
                </a:solidFill>
                <a:latin typeface="Arial" panose="020B0604020202020204" pitchFamily="34" charset="0"/>
                <a:cs typeface="Arial" panose="020B0604020202020204" pitchFamily="34" charset="0"/>
              </a:rPr>
              <a:t>V</a:t>
            </a:r>
            <a:r>
              <a:rPr lang="pt-BR" dirty="0">
                <a:latin typeface="Arial" panose="020B0604020202020204" pitchFamily="34" charset="0"/>
                <a:cs typeface="Arial" panose="020B0604020202020204" pitchFamily="34" charset="0"/>
              </a:rPr>
              <a:t> Conforme Calculamos</a:t>
            </a:r>
          </a:p>
        </p:txBody>
      </p:sp>
      <p:sp>
        <p:nvSpPr>
          <p:cNvPr id="5" name="CaixaDeTexto 4">
            <a:extLst>
              <a:ext uri="{FF2B5EF4-FFF2-40B4-BE49-F238E27FC236}">
                <a16:creationId xmlns:a16="http://schemas.microsoft.com/office/drawing/2014/main" id="{A54952F9-9D54-4EDD-B313-4304F313ADF3}"/>
              </a:ext>
            </a:extLst>
          </p:cNvPr>
          <p:cNvSpPr txBox="1"/>
          <p:nvPr/>
        </p:nvSpPr>
        <p:spPr>
          <a:xfrm>
            <a:off x="179512" y="2139702"/>
            <a:ext cx="8712967" cy="1938992"/>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Em geral, não se pode afirmar que uma alocação </a:t>
            </a:r>
            <a:r>
              <a:rPr lang="pt-BR" sz="2000" dirty="0" err="1">
                <a:latin typeface="Arial" panose="020B0604020202020204" pitchFamily="34" charset="0"/>
                <a:cs typeface="Arial" panose="020B0604020202020204" pitchFamily="34" charset="0"/>
              </a:rPr>
              <a:t>walrasiana</a:t>
            </a:r>
            <a:r>
              <a:rPr lang="pt-BR" sz="2000" dirty="0">
                <a:latin typeface="Arial" panose="020B0604020202020204" pitchFamily="34" charset="0"/>
                <a:cs typeface="Arial" panose="020B0604020202020204" pitchFamily="34" charset="0"/>
              </a:rPr>
              <a:t> é justa. Neste exemplo, contudo, é possível afirmar que a alocação, além de ser ótima de Pareto, é também justa, uma vez que as dotações iniciais são as mesmas para todos agentes econômicos (assim como as funções utilidade).</a:t>
            </a:r>
          </a:p>
          <a:p>
            <a:pPr marL="285750" indent="-28575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p:txBody>
      </p:sp>
      <p:cxnSp>
        <p:nvCxnSpPr>
          <p:cNvPr id="7" name="Conector de Seta Reta 6">
            <a:extLst>
              <a:ext uri="{FF2B5EF4-FFF2-40B4-BE49-F238E27FC236}">
                <a16:creationId xmlns:a16="http://schemas.microsoft.com/office/drawing/2014/main" id="{63FAF5E3-DA60-4BF1-9AF4-BE36A21BD5B3}"/>
              </a:ext>
            </a:extLst>
          </p:cNvPr>
          <p:cNvCxnSpPr/>
          <p:nvPr/>
        </p:nvCxnSpPr>
        <p:spPr>
          <a:xfrm>
            <a:off x="3923928" y="4078694"/>
            <a:ext cx="4824536"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CaixaDeTexto 7">
            <a:extLst>
              <a:ext uri="{FF2B5EF4-FFF2-40B4-BE49-F238E27FC236}">
                <a16:creationId xmlns:a16="http://schemas.microsoft.com/office/drawing/2014/main" id="{85422979-2366-40DD-AFD9-1503A577A975}"/>
              </a:ext>
            </a:extLst>
          </p:cNvPr>
          <p:cNvSpPr txBox="1"/>
          <p:nvPr/>
        </p:nvSpPr>
        <p:spPr>
          <a:xfrm>
            <a:off x="7632848" y="1635646"/>
            <a:ext cx="827584" cy="369332"/>
          </a:xfrm>
          <a:prstGeom prst="rect">
            <a:avLst/>
          </a:prstGeom>
          <a:noFill/>
        </p:spPr>
        <p:txBody>
          <a:bodyPr wrap="square" rtlCol="0">
            <a:spAutoFit/>
          </a:bodyPr>
          <a:lstStyle/>
          <a:p>
            <a:r>
              <a:rPr lang="pt-BR" b="1" dirty="0">
                <a:solidFill>
                  <a:srgbClr val="FF3300"/>
                </a:solidFill>
                <a:latin typeface="Arial" panose="020B0604020202020204" pitchFamily="34" charset="0"/>
                <a:cs typeface="Arial" panose="020B0604020202020204" pitchFamily="34" charset="0"/>
              </a:rPr>
              <a:t>V</a:t>
            </a:r>
            <a:r>
              <a:rPr lang="pt-BR"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688613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7F1E7F0D-2E01-43B8-BF3F-B3BB361F13CB}"/>
              </a:ext>
            </a:extLst>
          </p:cNvPr>
          <p:cNvSpPr txBox="1"/>
          <p:nvPr/>
        </p:nvSpPr>
        <p:spPr>
          <a:xfrm>
            <a:off x="107504" y="195486"/>
            <a:ext cx="8856984" cy="2800767"/>
          </a:xfrm>
          <a:prstGeom prst="rect">
            <a:avLst/>
          </a:prstGeom>
          <a:noFill/>
        </p:spPr>
        <p:txBody>
          <a:bodyPr wrap="square">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De acordo com o primeiro teorema do bem-estar social, toda alocação em um equilíbrio </a:t>
            </a:r>
            <a:r>
              <a:rPr lang="pt-BR" sz="2000" dirty="0" err="1">
                <a:latin typeface="Arial" panose="020B0604020202020204" pitchFamily="34" charset="0"/>
                <a:cs typeface="Arial" panose="020B0604020202020204" pitchFamily="34" charset="0"/>
              </a:rPr>
              <a:t>walrasiano</a:t>
            </a:r>
            <a:r>
              <a:rPr lang="pt-BR" sz="2000" dirty="0">
                <a:latin typeface="Arial" panose="020B0604020202020204" pitchFamily="34" charset="0"/>
                <a:cs typeface="Arial" panose="020B0604020202020204" pitchFamily="34" charset="0"/>
              </a:rPr>
              <a:t> é eficiente no sentido de Pareto. </a:t>
            </a:r>
          </a:p>
          <a:p>
            <a:pPr marL="285750" indent="-285750" algn="just">
              <a:buFont typeface="Wingdings" panose="05000000000000000000" pitchFamily="2" charset="2"/>
              <a:buChar char="§"/>
            </a:pPr>
            <a:endParaRPr lang="pt-BR" sz="8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Uma alocação equitativa ocorre quando nenhum agente prefere a cesta de consumo de qualquer outro agente à sua. Portanto, pode-se observar alocações eficientes de Pareto que não sejam justas.</a:t>
            </a:r>
          </a:p>
          <a:p>
            <a:pPr marL="285750" indent="-285750" algn="just">
              <a:buFont typeface="Wingdings" panose="05000000000000000000" pitchFamily="2" charset="2"/>
              <a:buChar char="§"/>
            </a:pPr>
            <a:endParaRPr lang="pt-BR" sz="8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Uma alocação justa ocorre quando esta for equitativa e eficiente de Pareto, que é exatamente o osso caso</a:t>
            </a:r>
          </a:p>
          <a:p>
            <a:pPr algn="just"/>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17199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DEDC1BFA-7E97-4179-A743-5EF5780FC9AA}"/>
              </a:ext>
            </a:extLst>
          </p:cNvPr>
          <p:cNvSpPr/>
          <p:nvPr/>
        </p:nvSpPr>
        <p:spPr>
          <a:xfrm>
            <a:off x="6024784" y="3939902"/>
            <a:ext cx="1067496" cy="491421"/>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80888F6E-1D26-4BE4-90AA-EB4576786E1C}"/>
              </a:ext>
            </a:extLst>
          </p:cNvPr>
          <p:cNvSpPr/>
          <p:nvPr/>
        </p:nvSpPr>
        <p:spPr>
          <a:xfrm>
            <a:off x="4860032" y="2672862"/>
            <a:ext cx="1211512" cy="462224"/>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CaixaDeTexto 2">
            <a:extLst>
              <a:ext uri="{FF2B5EF4-FFF2-40B4-BE49-F238E27FC236}">
                <a16:creationId xmlns:a16="http://schemas.microsoft.com/office/drawing/2014/main" id="{E2CC02B1-CAFF-4630-969C-7A36B9B00AE1}"/>
              </a:ext>
            </a:extLst>
          </p:cNvPr>
          <p:cNvSpPr txBox="1"/>
          <p:nvPr/>
        </p:nvSpPr>
        <p:spPr>
          <a:xfrm>
            <a:off x="107504" y="123478"/>
            <a:ext cx="8928992" cy="1969770"/>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05</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A função de produção para  uma  pizzaria  é </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 em  que Q  é  o número de pizzas produzidas por hora, K é o número de fornos (fixado em    4 no curto prazo) e L é o número de trabalhadores empregados. Julgue os itens a seguir:</a:t>
            </a:r>
          </a:p>
          <a:p>
            <a:pPr algn="just"/>
            <a:r>
              <a:rPr lang="pt-BR" sz="2000" b="1" dirty="0">
                <a:solidFill>
                  <a:srgbClr val="000000"/>
                </a:solidFill>
                <a:latin typeface="Arial" panose="020B0604020202020204" pitchFamily="34" charset="0"/>
                <a:cs typeface="Arial" panose="020B0604020202020204" pitchFamily="34" charset="0"/>
              </a:rPr>
              <a:t>(0)</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equação da função de produção no curto prazo é   </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t>
            </a:r>
          </a:p>
        </p:txBody>
      </p:sp>
      <p:graphicFrame>
        <p:nvGraphicFramePr>
          <p:cNvPr id="4" name="Objeto 3">
            <a:extLst>
              <a:ext uri="{FF2B5EF4-FFF2-40B4-BE49-F238E27FC236}">
                <a16:creationId xmlns:a16="http://schemas.microsoft.com/office/drawing/2014/main" id="{81020227-5EC5-4E20-B5AD-91D9FB405DCB}"/>
              </a:ext>
            </a:extLst>
          </p:cNvPr>
          <p:cNvGraphicFramePr>
            <a:graphicFrameLocks noChangeAspect="1"/>
          </p:cNvGraphicFramePr>
          <p:nvPr>
            <p:extLst>
              <p:ext uri="{D42A27DB-BD31-4B8C-83A1-F6EECF244321}">
                <p14:modId xmlns:p14="http://schemas.microsoft.com/office/powerpoint/2010/main" val="1821311183"/>
              </p:ext>
            </p:extLst>
          </p:nvPr>
        </p:nvGraphicFramePr>
        <p:xfrm>
          <a:off x="5364088" y="425703"/>
          <a:ext cx="1656184" cy="417855"/>
        </p:xfrm>
        <a:graphic>
          <a:graphicData uri="http://schemas.openxmlformats.org/presentationml/2006/ole">
            <mc:AlternateContent xmlns:mc="http://schemas.openxmlformats.org/markup-compatibility/2006">
              <mc:Choice xmlns:v="urn:schemas-microsoft-com:vml" Requires="v">
                <p:oleObj name="Equation" r:id="rId2" imgW="901440" imgH="228600" progId="Equation.DSMT4">
                  <p:embed/>
                </p:oleObj>
              </mc:Choice>
              <mc:Fallback>
                <p:oleObj name="Equation" r:id="rId2" imgW="901440" imgH="228600" progId="Equation.DSMT4">
                  <p:embed/>
                  <p:pic>
                    <p:nvPicPr>
                      <p:cNvPr id="4" name="Objeto 3">
                        <a:extLst>
                          <a:ext uri="{FF2B5EF4-FFF2-40B4-BE49-F238E27FC236}">
                            <a16:creationId xmlns:a16="http://schemas.microsoft.com/office/drawing/2014/main" id="{639900D2-ED24-426F-9676-3237475015C6}"/>
                          </a:ext>
                        </a:extLst>
                      </p:cNvPr>
                      <p:cNvPicPr/>
                      <p:nvPr/>
                    </p:nvPicPr>
                    <p:blipFill>
                      <a:blip r:embed="rId3"/>
                      <a:stretch>
                        <a:fillRect/>
                      </a:stretch>
                    </p:blipFill>
                    <p:spPr>
                      <a:xfrm>
                        <a:off x="5364088" y="425703"/>
                        <a:ext cx="1656184" cy="417855"/>
                      </a:xfrm>
                      <a:prstGeom prst="rect">
                        <a:avLst/>
                      </a:prstGeom>
                      <a:noFill/>
                      <a:ln>
                        <a:noFill/>
                      </a:ln>
                    </p:spPr>
                  </p:pic>
                </p:oleObj>
              </mc:Fallback>
            </mc:AlternateContent>
          </a:graphicData>
        </a:graphic>
      </p:graphicFrame>
      <p:graphicFrame>
        <p:nvGraphicFramePr>
          <p:cNvPr id="5" name="Objeto 4">
            <a:extLst>
              <a:ext uri="{FF2B5EF4-FFF2-40B4-BE49-F238E27FC236}">
                <a16:creationId xmlns:a16="http://schemas.microsoft.com/office/drawing/2014/main" id="{650C8E01-4F5D-4AD7-B4AD-F5EF0D5E0B4F}"/>
              </a:ext>
            </a:extLst>
          </p:cNvPr>
          <p:cNvGraphicFramePr>
            <a:graphicFrameLocks noChangeAspect="1"/>
          </p:cNvGraphicFramePr>
          <p:nvPr>
            <p:extLst>
              <p:ext uri="{D42A27DB-BD31-4B8C-83A1-F6EECF244321}">
                <p14:modId xmlns:p14="http://schemas.microsoft.com/office/powerpoint/2010/main" val="4256990510"/>
              </p:ext>
            </p:extLst>
          </p:nvPr>
        </p:nvGraphicFramePr>
        <p:xfrm>
          <a:off x="6455494" y="1635646"/>
          <a:ext cx="1212850" cy="417513"/>
        </p:xfrm>
        <a:graphic>
          <a:graphicData uri="http://schemas.openxmlformats.org/presentationml/2006/ole">
            <mc:AlternateContent xmlns:mc="http://schemas.openxmlformats.org/markup-compatibility/2006">
              <mc:Choice xmlns:v="urn:schemas-microsoft-com:vml" Requires="v">
                <p:oleObj name="Equation" r:id="rId4" imgW="660240" imgH="228600" progId="Equation.DSMT4">
                  <p:embed/>
                </p:oleObj>
              </mc:Choice>
              <mc:Fallback>
                <p:oleObj name="Equation" r:id="rId4" imgW="660240" imgH="228600" progId="Equation.DSMT4">
                  <p:embed/>
                  <p:pic>
                    <p:nvPicPr>
                      <p:cNvPr id="4" name="Objeto 3">
                        <a:extLst>
                          <a:ext uri="{FF2B5EF4-FFF2-40B4-BE49-F238E27FC236}">
                            <a16:creationId xmlns:a16="http://schemas.microsoft.com/office/drawing/2014/main" id="{81020227-5EC5-4E20-B5AD-91D9FB405DCB}"/>
                          </a:ext>
                        </a:extLst>
                      </p:cNvPr>
                      <p:cNvPicPr/>
                      <p:nvPr/>
                    </p:nvPicPr>
                    <p:blipFill>
                      <a:blip r:embed="rId5"/>
                      <a:stretch>
                        <a:fillRect/>
                      </a:stretch>
                    </p:blipFill>
                    <p:spPr>
                      <a:xfrm>
                        <a:off x="6455494" y="1635646"/>
                        <a:ext cx="1212850" cy="417513"/>
                      </a:xfrm>
                      <a:prstGeom prst="rect">
                        <a:avLst/>
                      </a:prstGeom>
                      <a:noFill/>
                      <a:ln>
                        <a:noFill/>
                      </a:ln>
                    </p:spPr>
                  </p:pic>
                </p:oleObj>
              </mc:Fallback>
            </mc:AlternateContent>
          </a:graphicData>
        </a:graphic>
      </p:graphicFrame>
      <p:sp>
        <p:nvSpPr>
          <p:cNvPr id="2" name="CaixaDeTexto 1">
            <a:extLst>
              <a:ext uri="{FF2B5EF4-FFF2-40B4-BE49-F238E27FC236}">
                <a16:creationId xmlns:a16="http://schemas.microsoft.com/office/drawing/2014/main" id="{825C9286-063F-47CA-A1BD-3A64A1121572}"/>
              </a:ext>
            </a:extLst>
          </p:cNvPr>
          <p:cNvSpPr txBox="1"/>
          <p:nvPr/>
        </p:nvSpPr>
        <p:spPr>
          <a:xfrm>
            <a:off x="251520" y="2211710"/>
            <a:ext cx="8640960" cy="369332"/>
          </a:xfrm>
          <a:prstGeom prst="rect">
            <a:avLst/>
          </a:prstGeom>
          <a:noFill/>
        </p:spPr>
        <p:txBody>
          <a:bodyPr wrap="square" rtlCol="0">
            <a:spAutoFit/>
          </a:bodyPr>
          <a:lstStyle/>
          <a:p>
            <a:pPr marL="285750" indent="-285750">
              <a:buFont typeface="Wingdings" panose="05000000000000000000" pitchFamily="2" charset="2"/>
              <a:buChar char="§"/>
            </a:pPr>
            <a:r>
              <a:rPr lang="pt-BR" dirty="0">
                <a:latin typeface="Arial" panose="020B0604020202020204" pitchFamily="34" charset="0"/>
                <a:cs typeface="Arial" panose="020B0604020202020204" pitchFamily="34" charset="0"/>
              </a:rPr>
              <a:t>No curto prazo o estoque de capital está fixado em 4 unidades. Logo:</a:t>
            </a:r>
          </a:p>
        </p:txBody>
      </p:sp>
      <p:graphicFrame>
        <p:nvGraphicFramePr>
          <p:cNvPr id="6" name="Objeto 5">
            <a:extLst>
              <a:ext uri="{FF2B5EF4-FFF2-40B4-BE49-F238E27FC236}">
                <a16:creationId xmlns:a16="http://schemas.microsoft.com/office/drawing/2014/main" id="{F1C84C66-5A78-4121-BB0B-BF0D80237920}"/>
              </a:ext>
            </a:extLst>
          </p:cNvPr>
          <p:cNvGraphicFramePr>
            <a:graphicFrameLocks noChangeAspect="1"/>
          </p:cNvGraphicFramePr>
          <p:nvPr>
            <p:extLst>
              <p:ext uri="{D42A27DB-BD31-4B8C-83A1-F6EECF244321}">
                <p14:modId xmlns:p14="http://schemas.microsoft.com/office/powerpoint/2010/main" val="295036450"/>
              </p:ext>
            </p:extLst>
          </p:nvPr>
        </p:nvGraphicFramePr>
        <p:xfrm>
          <a:off x="683568" y="2640567"/>
          <a:ext cx="5387976" cy="512763"/>
        </p:xfrm>
        <a:graphic>
          <a:graphicData uri="http://schemas.openxmlformats.org/presentationml/2006/ole">
            <mc:AlternateContent xmlns:mc="http://schemas.openxmlformats.org/markup-compatibility/2006">
              <mc:Choice xmlns:v="urn:schemas-microsoft-com:vml" Requires="v">
                <p:oleObj name="Equation" r:id="rId6" imgW="2933640" imgH="279360" progId="Equation.DSMT4">
                  <p:embed/>
                </p:oleObj>
              </mc:Choice>
              <mc:Fallback>
                <p:oleObj name="Equation" r:id="rId6" imgW="2933640" imgH="279360" progId="Equation.DSMT4">
                  <p:embed/>
                  <p:pic>
                    <p:nvPicPr>
                      <p:cNvPr id="4" name="Objeto 3">
                        <a:extLst>
                          <a:ext uri="{FF2B5EF4-FFF2-40B4-BE49-F238E27FC236}">
                            <a16:creationId xmlns:a16="http://schemas.microsoft.com/office/drawing/2014/main" id="{81020227-5EC5-4E20-B5AD-91D9FB405DCB}"/>
                          </a:ext>
                        </a:extLst>
                      </p:cNvPr>
                      <p:cNvPicPr/>
                      <p:nvPr/>
                    </p:nvPicPr>
                    <p:blipFill>
                      <a:blip r:embed="rId7"/>
                      <a:stretch>
                        <a:fillRect/>
                      </a:stretch>
                    </p:blipFill>
                    <p:spPr>
                      <a:xfrm>
                        <a:off x="683568" y="2640567"/>
                        <a:ext cx="5387976" cy="512763"/>
                      </a:xfrm>
                      <a:prstGeom prst="rect">
                        <a:avLst/>
                      </a:prstGeom>
                      <a:noFill/>
                      <a:ln>
                        <a:noFill/>
                      </a:ln>
                    </p:spPr>
                  </p:pic>
                </p:oleObj>
              </mc:Fallback>
            </mc:AlternateContent>
          </a:graphicData>
        </a:graphic>
      </p:graphicFrame>
      <p:sp>
        <p:nvSpPr>
          <p:cNvPr id="8" name="CaixaDeTexto 7">
            <a:extLst>
              <a:ext uri="{FF2B5EF4-FFF2-40B4-BE49-F238E27FC236}">
                <a16:creationId xmlns:a16="http://schemas.microsoft.com/office/drawing/2014/main" id="{7CFBFFEB-50ED-435D-8C72-65772C97936F}"/>
              </a:ext>
            </a:extLst>
          </p:cNvPr>
          <p:cNvSpPr txBox="1"/>
          <p:nvPr/>
        </p:nvSpPr>
        <p:spPr>
          <a:xfrm>
            <a:off x="107504" y="3363838"/>
            <a:ext cx="8928992" cy="400110"/>
          </a:xfrm>
          <a:prstGeom prst="rect">
            <a:avLst/>
          </a:prstGeom>
          <a:noFill/>
        </p:spPr>
        <p:txBody>
          <a:bodyPr wrap="square">
            <a:spAutoFit/>
          </a:bodyPr>
          <a:lstStyle/>
          <a:p>
            <a:pPr algn="just"/>
            <a:r>
              <a:rPr lang="pt-BR" sz="2000" b="1" i="0" dirty="0">
                <a:solidFill>
                  <a:srgbClr val="000000"/>
                </a:solidFill>
                <a:effectLst/>
                <a:latin typeface="Arial" panose="020B0604020202020204" pitchFamily="34" charset="0"/>
                <a:cs typeface="Arial" panose="020B0604020202020204" pitchFamily="34" charset="0"/>
              </a:rPr>
              <a:t>(1) </a:t>
            </a:r>
            <a:r>
              <a:rPr lang="pt-BR" sz="2000" b="0" i="0" dirty="0">
                <a:solidFill>
                  <a:srgbClr val="000000"/>
                </a:solidFill>
                <a:effectLst/>
                <a:latin typeface="Arial" panose="020B0604020202020204" pitchFamily="34" charset="0"/>
                <a:cs typeface="Arial" panose="020B0604020202020204" pitchFamily="34" charset="0"/>
              </a:rPr>
              <a:t>A produção por hora no curto prazo com 4 trabalhadores é de 120 pizzas.</a:t>
            </a:r>
            <a:endParaRPr lang="pt-BR" sz="2000" dirty="0">
              <a:solidFill>
                <a:srgbClr val="000000"/>
              </a:solidFill>
              <a:latin typeface="Arial" panose="020B0604020202020204" pitchFamily="34" charset="0"/>
              <a:cs typeface="Arial" panose="020B0604020202020204" pitchFamily="34" charset="0"/>
            </a:endParaRPr>
          </a:p>
        </p:txBody>
      </p:sp>
      <p:graphicFrame>
        <p:nvGraphicFramePr>
          <p:cNvPr id="10" name="Objeto 9">
            <a:extLst>
              <a:ext uri="{FF2B5EF4-FFF2-40B4-BE49-F238E27FC236}">
                <a16:creationId xmlns:a16="http://schemas.microsoft.com/office/drawing/2014/main" id="{63991CDF-1378-44A0-9D91-595533CAAFF9}"/>
              </a:ext>
            </a:extLst>
          </p:cNvPr>
          <p:cNvGraphicFramePr>
            <a:graphicFrameLocks noChangeAspect="1"/>
          </p:cNvGraphicFramePr>
          <p:nvPr>
            <p:extLst>
              <p:ext uri="{D42A27DB-BD31-4B8C-83A1-F6EECF244321}">
                <p14:modId xmlns:p14="http://schemas.microsoft.com/office/powerpoint/2010/main" val="1462981156"/>
              </p:ext>
            </p:extLst>
          </p:nvPr>
        </p:nvGraphicFramePr>
        <p:xfrm>
          <a:off x="605184" y="3911157"/>
          <a:ext cx="6415088" cy="512763"/>
        </p:xfrm>
        <a:graphic>
          <a:graphicData uri="http://schemas.openxmlformats.org/presentationml/2006/ole">
            <mc:AlternateContent xmlns:mc="http://schemas.openxmlformats.org/markup-compatibility/2006">
              <mc:Choice xmlns:v="urn:schemas-microsoft-com:vml" Requires="v">
                <p:oleObj name="Equation" r:id="rId8" imgW="3492360" imgH="279360" progId="Equation.DSMT4">
                  <p:embed/>
                </p:oleObj>
              </mc:Choice>
              <mc:Fallback>
                <p:oleObj name="Equation" r:id="rId8" imgW="3492360" imgH="279360" progId="Equation.DSMT4">
                  <p:embed/>
                  <p:pic>
                    <p:nvPicPr>
                      <p:cNvPr id="6" name="Objeto 5">
                        <a:extLst>
                          <a:ext uri="{FF2B5EF4-FFF2-40B4-BE49-F238E27FC236}">
                            <a16:creationId xmlns:a16="http://schemas.microsoft.com/office/drawing/2014/main" id="{F1C84C66-5A78-4121-BB0B-BF0D80237920}"/>
                          </a:ext>
                        </a:extLst>
                      </p:cNvPr>
                      <p:cNvPicPr/>
                      <p:nvPr/>
                    </p:nvPicPr>
                    <p:blipFill>
                      <a:blip r:embed="rId9"/>
                      <a:stretch>
                        <a:fillRect/>
                      </a:stretch>
                    </p:blipFill>
                    <p:spPr>
                      <a:xfrm>
                        <a:off x="605184" y="3911157"/>
                        <a:ext cx="6415088" cy="512763"/>
                      </a:xfrm>
                      <a:prstGeom prst="rect">
                        <a:avLst/>
                      </a:prstGeom>
                      <a:noFill/>
                      <a:ln>
                        <a:noFill/>
                      </a:ln>
                    </p:spPr>
                  </p:pic>
                </p:oleObj>
              </mc:Fallback>
            </mc:AlternateContent>
          </a:graphicData>
        </a:graphic>
      </p:graphicFrame>
      <p:sp>
        <p:nvSpPr>
          <p:cNvPr id="12" name="CaixaDeTexto 11">
            <a:extLst>
              <a:ext uri="{FF2B5EF4-FFF2-40B4-BE49-F238E27FC236}">
                <a16:creationId xmlns:a16="http://schemas.microsoft.com/office/drawing/2014/main" id="{3C46D479-0CA9-4C83-A567-A96CC8DCDDFE}"/>
              </a:ext>
            </a:extLst>
          </p:cNvPr>
          <p:cNvSpPr txBox="1"/>
          <p:nvPr/>
        </p:nvSpPr>
        <p:spPr>
          <a:xfrm>
            <a:off x="8748464" y="3426554"/>
            <a:ext cx="360040" cy="369332"/>
          </a:xfrm>
          <a:prstGeom prst="rect">
            <a:avLst/>
          </a:prstGeom>
          <a:noFill/>
        </p:spPr>
        <p:txBody>
          <a:bodyPr wrap="square" rtlCol="0">
            <a:spAutoFit/>
          </a:bodyPr>
          <a:lstStyle/>
          <a:p>
            <a:r>
              <a:rPr lang="pt-BR" b="1" dirty="0">
                <a:solidFill>
                  <a:srgbClr val="C00000"/>
                </a:solidFill>
              </a:rPr>
              <a:t>V</a:t>
            </a:r>
          </a:p>
        </p:txBody>
      </p:sp>
      <p:sp>
        <p:nvSpPr>
          <p:cNvPr id="13" name="CaixaDeTexto 12">
            <a:extLst>
              <a:ext uri="{FF2B5EF4-FFF2-40B4-BE49-F238E27FC236}">
                <a16:creationId xmlns:a16="http://schemas.microsoft.com/office/drawing/2014/main" id="{A63E777D-5D55-4CF4-9E17-7C6708EF4286}"/>
              </a:ext>
            </a:extLst>
          </p:cNvPr>
          <p:cNvSpPr txBox="1"/>
          <p:nvPr/>
        </p:nvSpPr>
        <p:spPr>
          <a:xfrm>
            <a:off x="7668344" y="1698362"/>
            <a:ext cx="360040" cy="369332"/>
          </a:xfrm>
          <a:prstGeom prst="rect">
            <a:avLst/>
          </a:prstGeom>
          <a:noFill/>
        </p:spPr>
        <p:txBody>
          <a:bodyPr wrap="square" rtlCol="0">
            <a:spAutoFit/>
          </a:bodyPr>
          <a:lstStyle/>
          <a:p>
            <a:r>
              <a:rPr lang="pt-BR" b="1" dirty="0">
                <a:solidFill>
                  <a:srgbClr val="C00000"/>
                </a:solidFill>
              </a:rPr>
              <a:t>V</a:t>
            </a:r>
          </a:p>
        </p:txBody>
      </p:sp>
    </p:spTree>
    <p:extLst>
      <p:ext uri="{BB962C8B-B14F-4D97-AF65-F5344CB8AC3E}">
        <p14:creationId xmlns:p14="http://schemas.microsoft.com/office/powerpoint/2010/main" val="336794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B97810F-8307-46A6-B408-E2C32B7DCDE5}"/>
              </a:ext>
            </a:extLst>
          </p:cNvPr>
          <p:cNvSpPr>
            <a:spLocks noChangeArrowheads="1"/>
          </p:cNvSpPr>
          <p:nvPr/>
        </p:nvSpPr>
        <p:spPr bwMode="auto">
          <a:xfrm>
            <a:off x="4019344" y="4594701"/>
            <a:ext cx="336632" cy="366767"/>
          </a:xfrm>
          <a:prstGeom prst="rect">
            <a:avLst/>
          </a:prstGeom>
          <a:noFill/>
          <a:ln w="12700">
            <a:noFill/>
            <a:miter lim="800000"/>
            <a:headEnd/>
            <a:tailEnd/>
          </a:ln>
        </p:spPr>
        <p:txBody>
          <a:bodyPr wrap="none" lIns="90488" tIns="44450" rIns="90488" bIns="44450">
            <a:spAutoFit/>
          </a:bodyPr>
          <a:lstStyle/>
          <a:p>
            <a:r>
              <a:rPr lang="en-US" b="1" dirty="0">
                <a:latin typeface="Arial" charset="0"/>
              </a:rPr>
              <a:t>X</a:t>
            </a:r>
          </a:p>
        </p:txBody>
      </p:sp>
      <p:sp>
        <p:nvSpPr>
          <p:cNvPr id="3" name="Line 7">
            <a:extLst>
              <a:ext uri="{FF2B5EF4-FFF2-40B4-BE49-F238E27FC236}">
                <a16:creationId xmlns:a16="http://schemas.microsoft.com/office/drawing/2014/main" id="{5F8802F7-2B2B-4195-A713-FA4242C0FD9E}"/>
              </a:ext>
            </a:extLst>
          </p:cNvPr>
          <p:cNvSpPr>
            <a:spLocks noChangeShapeType="1"/>
          </p:cNvSpPr>
          <p:nvPr/>
        </p:nvSpPr>
        <p:spPr bwMode="auto">
          <a:xfrm>
            <a:off x="491761" y="1490698"/>
            <a:ext cx="0" cy="3286125"/>
          </a:xfrm>
          <a:prstGeom prst="line">
            <a:avLst/>
          </a:prstGeom>
          <a:noFill/>
          <a:ln w="57150">
            <a:solidFill>
              <a:schemeClr val="tx1"/>
            </a:solidFill>
            <a:round/>
            <a:headEnd type="triangle" w="med" len="med"/>
            <a:tailEnd type="none" w="med" len="med"/>
          </a:ln>
        </p:spPr>
        <p:txBody>
          <a:bodyPr wrap="none" anchor="ctr"/>
          <a:lstStyle/>
          <a:p>
            <a:endParaRPr lang="pt-BR"/>
          </a:p>
        </p:txBody>
      </p:sp>
      <p:sp>
        <p:nvSpPr>
          <p:cNvPr id="4" name="Line 8">
            <a:extLst>
              <a:ext uri="{FF2B5EF4-FFF2-40B4-BE49-F238E27FC236}">
                <a16:creationId xmlns:a16="http://schemas.microsoft.com/office/drawing/2014/main" id="{FCB5EFB9-155B-4122-A132-07B8BD80E6A0}"/>
              </a:ext>
            </a:extLst>
          </p:cNvPr>
          <p:cNvSpPr>
            <a:spLocks noChangeShapeType="1"/>
          </p:cNvSpPr>
          <p:nvPr/>
        </p:nvSpPr>
        <p:spPr bwMode="auto">
          <a:xfrm>
            <a:off x="485412" y="4764121"/>
            <a:ext cx="3555580" cy="12702"/>
          </a:xfrm>
          <a:prstGeom prst="line">
            <a:avLst/>
          </a:prstGeom>
          <a:noFill/>
          <a:ln w="57150">
            <a:solidFill>
              <a:schemeClr val="tx1"/>
            </a:solidFill>
            <a:round/>
            <a:headEnd type="none" w="med" len="med"/>
            <a:tailEnd type="triangle" w="med" len="med"/>
          </a:ln>
        </p:spPr>
        <p:txBody>
          <a:bodyPr wrap="none" anchor="ctr"/>
          <a:lstStyle/>
          <a:p>
            <a:endParaRPr lang="pt-BR"/>
          </a:p>
        </p:txBody>
      </p:sp>
      <p:sp>
        <p:nvSpPr>
          <p:cNvPr id="5" name="Rectangle 9">
            <a:extLst>
              <a:ext uri="{FF2B5EF4-FFF2-40B4-BE49-F238E27FC236}">
                <a16:creationId xmlns:a16="http://schemas.microsoft.com/office/drawing/2014/main" id="{8D7A8C8D-5DFB-4D13-8888-2548FDFB54C4}"/>
              </a:ext>
            </a:extLst>
          </p:cNvPr>
          <p:cNvSpPr>
            <a:spLocks noChangeArrowheads="1"/>
          </p:cNvSpPr>
          <p:nvPr/>
        </p:nvSpPr>
        <p:spPr bwMode="auto">
          <a:xfrm>
            <a:off x="107504" y="1340887"/>
            <a:ext cx="336633" cy="366767"/>
          </a:xfrm>
          <a:prstGeom prst="rect">
            <a:avLst/>
          </a:prstGeom>
          <a:noFill/>
          <a:ln w="12700">
            <a:noFill/>
            <a:miter lim="800000"/>
            <a:headEnd/>
            <a:tailEnd/>
          </a:ln>
        </p:spPr>
        <p:txBody>
          <a:bodyPr wrap="none" lIns="90488" tIns="44450" rIns="90488" bIns="44450">
            <a:spAutoFit/>
          </a:bodyPr>
          <a:lstStyle/>
          <a:p>
            <a:pPr algn="r"/>
            <a:r>
              <a:rPr lang="en-US" b="1" dirty="0">
                <a:latin typeface="Arial" charset="0"/>
              </a:rPr>
              <a:t>Y</a:t>
            </a:r>
          </a:p>
        </p:txBody>
      </p:sp>
      <p:sp>
        <p:nvSpPr>
          <p:cNvPr id="7" name="CaixaDeTexto 6">
            <a:extLst>
              <a:ext uri="{FF2B5EF4-FFF2-40B4-BE49-F238E27FC236}">
                <a16:creationId xmlns:a16="http://schemas.microsoft.com/office/drawing/2014/main" id="{A7794411-967E-41A3-B666-03B3C84E2764}"/>
              </a:ext>
            </a:extLst>
          </p:cNvPr>
          <p:cNvSpPr txBox="1"/>
          <p:nvPr/>
        </p:nvSpPr>
        <p:spPr>
          <a:xfrm>
            <a:off x="611560" y="123478"/>
            <a:ext cx="5277237" cy="430887"/>
          </a:xfrm>
          <a:prstGeom prst="rect">
            <a:avLst/>
          </a:prstGeom>
          <a:solidFill>
            <a:srgbClr val="F8F8F8"/>
          </a:solidFill>
          <a:ln>
            <a:solidFill>
              <a:schemeClr val="tx1"/>
            </a:solidFill>
          </a:ln>
        </p:spPr>
        <p:txBody>
          <a:bodyPr wrap="square" rtlCol="0">
            <a:spAutoFit/>
          </a:bodyPr>
          <a:lstStyle/>
          <a:p>
            <a:r>
              <a:rPr lang="pt-BR" sz="2200" b="1" dirty="0">
                <a:latin typeface="Arial" panose="020B0604020202020204" pitchFamily="34" charset="0"/>
                <a:cs typeface="Arial" panose="020B0604020202020204" pitchFamily="34" charset="0"/>
              </a:rPr>
              <a:t>                     </a:t>
            </a:r>
            <a:r>
              <a:rPr lang="pt-BR" sz="2200" b="1" dirty="0">
                <a:latin typeface="Calibri" panose="020F0502020204030204" pitchFamily="34" charset="0"/>
                <a:cs typeface="Calibri" panose="020F0502020204030204" pitchFamily="34" charset="0"/>
              </a:rPr>
              <a:t>→ </a:t>
            </a:r>
            <a:r>
              <a:rPr lang="pt-BR" sz="2200" b="1" dirty="0">
                <a:latin typeface="Arial" panose="020B0604020202020204" pitchFamily="34" charset="0"/>
                <a:cs typeface="Arial" panose="020B0604020202020204" pitchFamily="34" charset="0"/>
              </a:rPr>
              <a:t>Preferências Côncavas</a:t>
            </a:r>
          </a:p>
        </p:txBody>
      </p:sp>
      <p:sp>
        <p:nvSpPr>
          <p:cNvPr id="8" name="CaixaDeTexto 7">
            <a:extLst>
              <a:ext uri="{FF2B5EF4-FFF2-40B4-BE49-F238E27FC236}">
                <a16:creationId xmlns:a16="http://schemas.microsoft.com/office/drawing/2014/main" id="{B24C66BD-0D35-475A-9F83-B14181F4E57C}"/>
              </a:ext>
            </a:extLst>
          </p:cNvPr>
          <p:cNvSpPr txBox="1"/>
          <p:nvPr/>
        </p:nvSpPr>
        <p:spPr>
          <a:xfrm>
            <a:off x="2487105" y="4284980"/>
            <a:ext cx="1163782" cy="369332"/>
          </a:xfrm>
          <a:prstGeom prst="rect">
            <a:avLst/>
          </a:prstGeom>
          <a:noFill/>
        </p:spPr>
        <p:txBody>
          <a:bodyPr wrap="square" rtlCol="0">
            <a:spAutoFit/>
          </a:bodyPr>
          <a:lstStyle/>
          <a:p>
            <a:r>
              <a:rPr lang="pt-BR" b="1" dirty="0">
                <a:latin typeface="Arial" panose="020B0604020202020204" pitchFamily="34" charset="0"/>
                <a:cs typeface="Arial" panose="020B0604020202020204" pitchFamily="34" charset="0"/>
              </a:rPr>
              <a:t>U</a:t>
            </a:r>
            <a:r>
              <a:rPr lang="pt-BR" sz="1200" b="1" dirty="0">
                <a:latin typeface="Arial" panose="020B0604020202020204" pitchFamily="34" charset="0"/>
                <a:cs typeface="Arial" panose="020B0604020202020204" pitchFamily="34" charset="0"/>
              </a:rPr>
              <a:t>0</a:t>
            </a:r>
          </a:p>
        </p:txBody>
      </p:sp>
      <p:sp>
        <p:nvSpPr>
          <p:cNvPr id="10" name="CaixaDeTexto 9">
            <a:extLst>
              <a:ext uri="{FF2B5EF4-FFF2-40B4-BE49-F238E27FC236}">
                <a16:creationId xmlns:a16="http://schemas.microsoft.com/office/drawing/2014/main" id="{C1927F14-FEF6-4D24-8008-3C15BB3CE738}"/>
              </a:ext>
            </a:extLst>
          </p:cNvPr>
          <p:cNvSpPr txBox="1"/>
          <p:nvPr/>
        </p:nvSpPr>
        <p:spPr>
          <a:xfrm>
            <a:off x="3544016" y="4153361"/>
            <a:ext cx="523928" cy="369332"/>
          </a:xfrm>
          <a:prstGeom prst="rect">
            <a:avLst/>
          </a:prstGeom>
          <a:noFill/>
        </p:spPr>
        <p:txBody>
          <a:bodyPr wrap="square" rtlCol="0">
            <a:spAutoFit/>
          </a:bodyPr>
          <a:lstStyle/>
          <a:p>
            <a:r>
              <a:rPr lang="pt-BR" b="1" dirty="0">
                <a:solidFill>
                  <a:srgbClr val="002060"/>
                </a:solidFill>
                <a:latin typeface="Arial" panose="020B0604020202020204" pitchFamily="34" charset="0"/>
                <a:cs typeface="Arial" panose="020B0604020202020204" pitchFamily="34" charset="0"/>
              </a:rPr>
              <a:t>U</a:t>
            </a:r>
            <a:r>
              <a:rPr lang="pt-BR" sz="1200" b="1" dirty="0">
                <a:solidFill>
                  <a:srgbClr val="002060"/>
                </a:solidFill>
                <a:latin typeface="Arial" panose="020B0604020202020204" pitchFamily="34" charset="0"/>
                <a:cs typeface="Arial" panose="020B0604020202020204" pitchFamily="34" charset="0"/>
              </a:rPr>
              <a:t>1</a:t>
            </a:r>
          </a:p>
        </p:txBody>
      </p:sp>
      <p:sp>
        <p:nvSpPr>
          <p:cNvPr id="11" name="CaixaDeTexto 10">
            <a:extLst>
              <a:ext uri="{FF2B5EF4-FFF2-40B4-BE49-F238E27FC236}">
                <a16:creationId xmlns:a16="http://schemas.microsoft.com/office/drawing/2014/main" id="{DDA3F549-F696-4730-AFD9-C1153D42CB6F}"/>
              </a:ext>
            </a:extLst>
          </p:cNvPr>
          <p:cNvSpPr txBox="1"/>
          <p:nvPr/>
        </p:nvSpPr>
        <p:spPr>
          <a:xfrm>
            <a:off x="611561" y="621144"/>
            <a:ext cx="5277235" cy="1446550"/>
          </a:xfrm>
          <a:prstGeom prst="rect">
            <a:avLst/>
          </a:prstGeom>
          <a:solidFill>
            <a:srgbClr val="F8F8F8"/>
          </a:solidFill>
          <a:ln>
            <a:solidFill>
              <a:schemeClr val="tx1"/>
            </a:solidFill>
          </a:ln>
        </p:spPr>
        <p:txBody>
          <a:bodyPr wrap="square" rtlCol="0">
            <a:spAutoFit/>
          </a:bodyPr>
          <a:lstStyle/>
          <a:p>
            <a:pPr marL="342900" indent="-342900">
              <a:buFont typeface="Wingdings" panose="05000000000000000000" pitchFamily="2" charset="2"/>
              <a:buChar char="§"/>
            </a:pPr>
            <a:r>
              <a:rPr lang="pt-BR" sz="2000" b="1" dirty="0">
                <a:latin typeface="Arial" panose="020B0604020202020204" pitchFamily="34" charset="0"/>
                <a:cs typeface="Arial" panose="020B0604020202020204" pitchFamily="34" charset="0"/>
              </a:rPr>
              <a:t>Características:</a:t>
            </a:r>
            <a:endParaRPr lang="pt-BR"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pt-BR" sz="2000" dirty="0" err="1">
                <a:latin typeface="Arial" panose="020B0604020202020204" pitchFamily="34" charset="0"/>
                <a:cs typeface="Arial" panose="020B0604020202020204" pitchFamily="34" charset="0"/>
              </a:rPr>
              <a:t>TMgS</a:t>
            </a:r>
            <a:r>
              <a:rPr lang="pt-BR" sz="1400" dirty="0">
                <a:latin typeface="Arial" panose="020B0604020202020204" pitchFamily="34" charset="0"/>
                <a:cs typeface="Arial" panose="020B0604020202020204" pitchFamily="34" charset="0"/>
              </a:rPr>
              <a:t>(Y,X) </a:t>
            </a:r>
            <a:r>
              <a:rPr lang="pt-BR" sz="2000" dirty="0">
                <a:latin typeface="Arial" panose="020B0604020202020204" pitchFamily="34" charset="0"/>
                <a:cs typeface="Arial" panose="020B0604020202020204" pitchFamily="34" charset="0"/>
              </a:rPr>
              <a:t>crescente (em módulo).</a:t>
            </a:r>
          </a:p>
          <a:p>
            <a:pPr marL="720000" lvl="1" indent="-342900">
              <a:buFont typeface="Wingdings" panose="05000000000000000000" pitchFamily="2" charset="2"/>
              <a:buChar char="§"/>
            </a:pPr>
            <a:r>
              <a:rPr lang="pt-BR" sz="1600" dirty="0">
                <a:latin typeface="Arial" panose="020B0604020202020204" pitchFamily="34" charset="0"/>
                <a:cs typeface="Arial" panose="020B0604020202020204" pitchFamily="34" charset="0"/>
              </a:rPr>
              <a:t>Curvas de indiferença estritamente côncavas.</a:t>
            </a:r>
          </a:p>
          <a:p>
            <a:pPr marL="720000" lvl="1" indent="-342900">
              <a:buFont typeface="Wingdings" panose="05000000000000000000" pitchFamily="2" charset="2"/>
              <a:buChar char="§"/>
            </a:pPr>
            <a:r>
              <a:rPr lang="pt-BR" sz="1600" dirty="0">
                <a:latin typeface="Arial" panose="020B0604020202020204" pitchFamily="34" charset="0"/>
                <a:cs typeface="Arial" panose="020B0604020202020204" pitchFamily="34" charset="0"/>
              </a:rPr>
              <a:t>Propensão à especialização.</a:t>
            </a:r>
          </a:p>
          <a:p>
            <a:pPr marL="720000" lvl="1" indent="-342900">
              <a:buFont typeface="Wingdings" panose="05000000000000000000" pitchFamily="2" charset="2"/>
              <a:buChar char="§"/>
            </a:pPr>
            <a:r>
              <a:rPr lang="pt-BR" sz="1600" dirty="0">
                <a:latin typeface="Arial" panose="020B0604020202020204" pitchFamily="34" charset="0"/>
                <a:cs typeface="Arial" panose="020B0604020202020204" pitchFamily="34" charset="0"/>
              </a:rPr>
              <a:t>X e Y são BENS</a:t>
            </a:r>
          </a:p>
        </p:txBody>
      </p:sp>
      <p:sp>
        <p:nvSpPr>
          <p:cNvPr id="12" name="Arc 20">
            <a:extLst>
              <a:ext uri="{FF2B5EF4-FFF2-40B4-BE49-F238E27FC236}">
                <a16:creationId xmlns:a16="http://schemas.microsoft.com/office/drawing/2014/main" id="{839DB73D-CC38-428B-9FF3-411BEACD75FD}"/>
              </a:ext>
            </a:extLst>
          </p:cNvPr>
          <p:cNvSpPr>
            <a:spLocks/>
          </p:cNvSpPr>
          <p:nvPr/>
        </p:nvSpPr>
        <p:spPr bwMode="auto">
          <a:xfrm rot="15976116" flipV="1">
            <a:off x="543045" y="2851857"/>
            <a:ext cx="1983406" cy="1973780"/>
          </a:xfrm>
          <a:custGeom>
            <a:avLst/>
            <a:gdLst>
              <a:gd name="T0" fmla="*/ 0 w 21600"/>
              <a:gd name="T1" fmla="*/ 0 h 21600"/>
              <a:gd name="T2" fmla="*/ 253838563 w 21600"/>
              <a:gd name="T3" fmla="*/ 173657415 h 21600"/>
              <a:gd name="T4" fmla="*/ 0 w 21600"/>
              <a:gd name="T5" fmla="*/ 1736574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p:spPr>
        <p:txBody>
          <a:bodyPr wrap="square" anchor="ctr">
            <a:spAutoFit/>
          </a:bodyPr>
          <a:lstStyle/>
          <a:p>
            <a:endParaRPr lang="pt-BR" sz="15000" dirty="0"/>
          </a:p>
        </p:txBody>
      </p:sp>
      <p:sp>
        <p:nvSpPr>
          <p:cNvPr id="13" name="Arc 20">
            <a:extLst>
              <a:ext uri="{FF2B5EF4-FFF2-40B4-BE49-F238E27FC236}">
                <a16:creationId xmlns:a16="http://schemas.microsoft.com/office/drawing/2014/main" id="{3D8AA806-0C9D-4D23-B211-6E7D5DB8EC7F}"/>
              </a:ext>
            </a:extLst>
          </p:cNvPr>
          <p:cNvSpPr>
            <a:spLocks/>
          </p:cNvSpPr>
          <p:nvPr/>
        </p:nvSpPr>
        <p:spPr bwMode="auto">
          <a:xfrm rot="15976116" flipV="1">
            <a:off x="590757" y="1996745"/>
            <a:ext cx="2848383" cy="2906996"/>
          </a:xfrm>
          <a:custGeom>
            <a:avLst/>
            <a:gdLst>
              <a:gd name="T0" fmla="*/ 0 w 21600"/>
              <a:gd name="T1" fmla="*/ 0 h 21600"/>
              <a:gd name="T2" fmla="*/ 253838563 w 21600"/>
              <a:gd name="T3" fmla="*/ 173657415 h 21600"/>
              <a:gd name="T4" fmla="*/ 0 w 21600"/>
              <a:gd name="T5" fmla="*/ 1736574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2060"/>
            </a:solidFill>
            <a:round/>
            <a:headEnd/>
            <a:tailEnd/>
          </a:ln>
        </p:spPr>
        <p:txBody>
          <a:bodyPr wrap="square" anchor="ctr">
            <a:spAutoFit/>
          </a:bodyPr>
          <a:lstStyle/>
          <a:p>
            <a:endParaRPr lang="pt-BR" sz="19000" dirty="0"/>
          </a:p>
        </p:txBody>
      </p:sp>
      <p:graphicFrame>
        <p:nvGraphicFramePr>
          <p:cNvPr id="14" name="Objeto 13">
            <a:extLst>
              <a:ext uri="{FF2B5EF4-FFF2-40B4-BE49-F238E27FC236}">
                <a16:creationId xmlns:a16="http://schemas.microsoft.com/office/drawing/2014/main" id="{74625E8E-879A-4455-80C1-3699A9066F8D}"/>
              </a:ext>
            </a:extLst>
          </p:cNvPr>
          <p:cNvGraphicFramePr>
            <a:graphicFrameLocks noChangeAspect="1"/>
          </p:cNvGraphicFramePr>
          <p:nvPr>
            <p:extLst>
              <p:ext uri="{D42A27DB-BD31-4B8C-83A1-F6EECF244321}">
                <p14:modId xmlns:p14="http://schemas.microsoft.com/office/powerpoint/2010/main" val="1266685523"/>
              </p:ext>
            </p:extLst>
          </p:nvPr>
        </p:nvGraphicFramePr>
        <p:xfrm>
          <a:off x="773922" y="152589"/>
          <a:ext cx="1514475" cy="371475"/>
        </p:xfrm>
        <a:graphic>
          <a:graphicData uri="http://schemas.openxmlformats.org/presentationml/2006/ole">
            <mc:AlternateContent xmlns:mc="http://schemas.openxmlformats.org/markup-compatibility/2006">
              <mc:Choice xmlns:v="urn:schemas-microsoft-com:vml" Requires="v">
                <p:oleObj name="Equation" r:id="rId2" imgW="825480" imgH="203040" progId="Equation.DSMT4">
                  <p:embed/>
                </p:oleObj>
              </mc:Choice>
              <mc:Fallback>
                <p:oleObj name="Equation" r:id="rId2" imgW="825480" imgH="203040" progId="Equation.DSMT4">
                  <p:embed/>
                  <p:pic>
                    <p:nvPicPr>
                      <p:cNvPr id="4" name="Objeto 3">
                        <a:extLst>
                          <a:ext uri="{FF2B5EF4-FFF2-40B4-BE49-F238E27FC236}">
                            <a16:creationId xmlns:a16="http://schemas.microsoft.com/office/drawing/2014/main" id="{81020227-5EC5-4E20-B5AD-91D9FB405DCB}"/>
                          </a:ext>
                        </a:extLst>
                      </p:cNvPr>
                      <p:cNvPicPr/>
                      <p:nvPr/>
                    </p:nvPicPr>
                    <p:blipFill>
                      <a:blip r:embed="rId3"/>
                      <a:stretch>
                        <a:fillRect/>
                      </a:stretch>
                    </p:blipFill>
                    <p:spPr>
                      <a:xfrm>
                        <a:off x="773922" y="152589"/>
                        <a:ext cx="1514475" cy="371475"/>
                      </a:xfrm>
                      <a:prstGeom prst="rect">
                        <a:avLst/>
                      </a:prstGeom>
                      <a:noFill/>
                      <a:ln>
                        <a:noFill/>
                      </a:ln>
                    </p:spPr>
                  </p:pic>
                </p:oleObj>
              </mc:Fallback>
            </mc:AlternateContent>
          </a:graphicData>
        </a:graphic>
      </p:graphicFrame>
      <p:cxnSp>
        <p:nvCxnSpPr>
          <p:cNvPr id="16" name="Conector reto 15">
            <a:extLst>
              <a:ext uri="{FF2B5EF4-FFF2-40B4-BE49-F238E27FC236}">
                <a16:creationId xmlns:a16="http://schemas.microsoft.com/office/drawing/2014/main" id="{9DF2C9CE-798D-4184-92CE-091D62D08683}"/>
              </a:ext>
            </a:extLst>
          </p:cNvPr>
          <p:cNvCxnSpPr>
            <a:cxnSpLocks/>
            <a:endCxn id="13" idx="0"/>
          </p:cNvCxnSpPr>
          <p:nvPr/>
        </p:nvCxnSpPr>
        <p:spPr>
          <a:xfrm>
            <a:off x="485410" y="2139702"/>
            <a:ext cx="3072640" cy="26371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lipse 18">
            <a:extLst>
              <a:ext uri="{FF2B5EF4-FFF2-40B4-BE49-F238E27FC236}">
                <a16:creationId xmlns:a16="http://schemas.microsoft.com/office/drawing/2014/main" id="{345EA475-7B33-47ED-914C-D0BD52F6E9CF}"/>
              </a:ext>
            </a:extLst>
          </p:cNvPr>
          <p:cNvSpPr/>
          <p:nvPr/>
        </p:nvSpPr>
        <p:spPr>
          <a:xfrm>
            <a:off x="436630" y="2067693"/>
            <a:ext cx="109883" cy="12260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Elipse 19">
            <a:extLst>
              <a:ext uri="{FF2B5EF4-FFF2-40B4-BE49-F238E27FC236}">
                <a16:creationId xmlns:a16="http://schemas.microsoft.com/office/drawing/2014/main" id="{187D3662-9833-49BC-8540-9A04CBEA78CC}"/>
              </a:ext>
            </a:extLst>
          </p:cNvPr>
          <p:cNvSpPr/>
          <p:nvPr/>
        </p:nvSpPr>
        <p:spPr>
          <a:xfrm>
            <a:off x="3460966" y="4681395"/>
            <a:ext cx="109883" cy="12260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Elipse 20">
            <a:extLst>
              <a:ext uri="{FF2B5EF4-FFF2-40B4-BE49-F238E27FC236}">
                <a16:creationId xmlns:a16="http://schemas.microsoft.com/office/drawing/2014/main" id="{05706DB0-7414-4608-BA59-E3DD92D7CE67}"/>
              </a:ext>
            </a:extLst>
          </p:cNvPr>
          <p:cNvSpPr/>
          <p:nvPr/>
        </p:nvSpPr>
        <p:spPr>
          <a:xfrm>
            <a:off x="1869829" y="3313243"/>
            <a:ext cx="109883" cy="1226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2" name="CaixaDeTexto 21">
            <a:extLst>
              <a:ext uri="{FF2B5EF4-FFF2-40B4-BE49-F238E27FC236}">
                <a16:creationId xmlns:a16="http://schemas.microsoft.com/office/drawing/2014/main" id="{F43AC2AD-5023-4B64-AA94-876840E50029}"/>
              </a:ext>
            </a:extLst>
          </p:cNvPr>
          <p:cNvSpPr txBox="1"/>
          <p:nvPr/>
        </p:nvSpPr>
        <p:spPr>
          <a:xfrm>
            <a:off x="1914665" y="3097292"/>
            <a:ext cx="216024" cy="338554"/>
          </a:xfrm>
          <a:prstGeom prst="rect">
            <a:avLst/>
          </a:prstGeom>
          <a:noFill/>
        </p:spPr>
        <p:txBody>
          <a:bodyPr wrap="square" rtlCol="0">
            <a:spAutoFit/>
          </a:bodyPr>
          <a:lstStyle/>
          <a:p>
            <a:r>
              <a:rPr lang="pt-BR" sz="1600" b="1" dirty="0"/>
              <a:t>A</a:t>
            </a:r>
          </a:p>
        </p:txBody>
      </p:sp>
      <p:sp>
        <p:nvSpPr>
          <p:cNvPr id="23" name="CaixaDeTexto 22">
            <a:extLst>
              <a:ext uri="{FF2B5EF4-FFF2-40B4-BE49-F238E27FC236}">
                <a16:creationId xmlns:a16="http://schemas.microsoft.com/office/drawing/2014/main" id="{136E0C54-EE1C-4094-8030-63797B006930}"/>
              </a:ext>
            </a:extLst>
          </p:cNvPr>
          <p:cNvSpPr txBox="1"/>
          <p:nvPr/>
        </p:nvSpPr>
        <p:spPr>
          <a:xfrm>
            <a:off x="114465" y="1923678"/>
            <a:ext cx="251240" cy="338554"/>
          </a:xfrm>
          <a:prstGeom prst="rect">
            <a:avLst/>
          </a:prstGeom>
          <a:noFill/>
        </p:spPr>
        <p:txBody>
          <a:bodyPr wrap="square" rtlCol="0">
            <a:spAutoFit/>
          </a:bodyPr>
          <a:lstStyle/>
          <a:p>
            <a:r>
              <a:rPr lang="pt-BR" sz="1600" b="1" dirty="0">
                <a:solidFill>
                  <a:srgbClr val="002060"/>
                </a:solidFill>
              </a:rPr>
              <a:t>B</a:t>
            </a:r>
          </a:p>
        </p:txBody>
      </p:sp>
      <p:sp>
        <p:nvSpPr>
          <p:cNvPr id="24" name="CaixaDeTexto 23">
            <a:extLst>
              <a:ext uri="{FF2B5EF4-FFF2-40B4-BE49-F238E27FC236}">
                <a16:creationId xmlns:a16="http://schemas.microsoft.com/office/drawing/2014/main" id="{2F786EEB-52C2-4E05-AA6F-7F1D4F1CC010}"/>
              </a:ext>
            </a:extLst>
          </p:cNvPr>
          <p:cNvSpPr txBox="1"/>
          <p:nvPr/>
        </p:nvSpPr>
        <p:spPr>
          <a:xfrm>
            <a:off x="3391617" y="4825484"/>
            <a:ext cx="251240" cy="338554"/>
          </a:xfrm>
          <a:prstGeom prst="rect">
            <a:avLst/>
          </a:prstGeom>
          <a:noFill/>
        </p:spPr>
        <p:txBody>
          <a:bodyPr wrap="square" rtlCol="0">
            <a:spAutoFit/>
          </a:bodyPr>
          <a:lstStyle/>
          <a:p>
            <a:r>
              <a:rPr lang="pt-BR" sz="1600" b="1" dirty="0">
                <a:solidFill>
                  <a:srgbClr val="002060"/>
                </a:solidFill>
              </a:rPr>
              <a:t>C</a:t>
            </a:r>
          </a:p>
        </p:txBody>
      </p:sp>
      <p:sp>
        <p:nvSpPr>
          <p:cNvPr id="25" name="CaixaDeTexto 24">
            <a:extLst>
              <a:ext uri="{FF2B5EF4-FFF2-40B4-BE49-F238E27FC236}">
                <a16:creationId xmlns:a16="http://schemas.microsoft.com/office/drawing/2014/main" id="{DC5562FE-DC0B-414F-9438-112DBE2C0670}"/>
              </a:ext>
            </a:extLst>
          </p:cNvPr>
          <p:cNvSpPr txBox="1"/>
          <p:nvPr/>
        </p:nvSpPr>
        <p:spPr>
          <a:xfrm>
            <a:off x="3419872" y="2179479"/>
            <a:ext cx="4865237" cy="1400383"/>
          </a:xfrm>
          <a:prstGeom prst="rect">
            <a:avLst/>
          </a:prstGeom>
          <a:solidFill>
            <a:schemeClr val="accent2">
              <a:lumMod val="20000"/>
              <a:lumOff val="80000"/>
            </a:schemeClr>
          </a:solidFill>
          <a:ln>
            <a:solidFill>
              <a:srgbClr val="002060"/>
            </a:solidFill>
          </a:ln>
        </p:spPr>
        <p:txBody>
          <a:bodyPr wrap="square" rtlCol="0">
            <a:spAutoFit/>
          </a:bodyPr>
          <a:lstStyle/>
          <a:p>
            <a:pPr marL="285750" indent="-285750">
              <a:buFont typeface="Wingdings" panose="05000000000000000000" pitchFamily="2" charset="2"/>
              <a:buChar char="§"/>
            </a:pPr>
            <a:r>
              <a:rPr lang="pt-BR" sz="1700" dirty="0">
                <a:solidFill>
                  <a:srgbClr val="002060"/>
                </a:solidFill>
                <a:latin typeface="Arial" panose="020B0604020202020204" pitchFamily="34" charset="0"/>
                <a:cs typeface="Arial" panose="020B0604020202020204" pitchFamily="34" charset="0"/>
              </a:rPr>
              <a:t>O consumidor pode, dada a R.O., escolher a cesta A.</a:t>
            </a:r>
          </a:p>
          <a:p>
            <a:pPr marL="285750" indent="-285750">
              <a:buFont typeface="Wingdings" panose="05000000000000000000" pitchFamily="2" charset="2"/>
              <a:buChar char="§"/>
            </a:pPr>
            <a:r>
              <a:rPr lang="pt-BR" sz="1700" dirty="0">
                <a:solidFill>
                  <a:srgbClr val="002060"/>
                </a:solidFill>
                <a:latin typeface="Arial" panose="020B0604020202020204" pitchFamily="34" charset="0"/>
                <a:cs typeface="Arial" panose="020B0604020202020204" pitchFamily="34" charset="0"/>
              </a:rPr>
              <a:t>Entretanto, note que ele teria uma utilidade maior escolhendo a cesta C ou a cesta B: se especializando no consumo de um dos bens.</a:t>
            </a:r>
          </a:p>
        </p:txBody>
      </p:sp>
      <p:graphicFrame>
        <p:nvGraphicFramePr>
          <p:cNvPr id="26" name="Objeto 25">
            <a:extLst>
              <a:ext uri="{FF2B5EF4-FFF2-40B4-BE49-F238E27FC236}">
                <a16:creationId xmlns:a16="http://schemas.microsoft.com/office/drawing/2014/main" id="{932EB1B6-2429-48EB-93BE-646A84235046}"/>
              </a:ext>
            </a:extLst>
          </p:cNvPr>
          <p:cNvGraphicFramePr>
            <a:graphicFrameLocks noChangeAspect="1"/>
          </p:cNvGraphicFramePr>
          <p:nvPr>
            <p:extLst>
              <p:ext uri="{D42A27DB-BD31-4B8C-83A1-F6EECF244321}">
                <p14:modId xmlns:p14="http://schemas.microsoft.com/office/powerpoint/2010/main" val="1283317516"/>
              </p:ext>
            </p:extLst>
          </p:nvPr>
        </p:nvGraphicFramePr>
        <p:xfrm>
          <a:off x="5940152" y="717550"/>
          <a:ext cx="3159125" cy="1206500"/>
        </p:xfrm>
        <a:graphic>
          <a:graphicData uri="http://schemas.openxmlformats.org/presentationml/2006/ole">
            <mc:AlternateContent xmlns:mc="http://schemas.openxmlformats.org/markup-compatibility/2006">
              <mc:Choice xmlns:v="urn:schemas-microsoft-com:vml" Requires="v">
                <p:oleObj name="Equation" r:id="rId4" imgW="2095200" imgH="761760" progId="Equation.DSMT4">
                  <p:embed/>
                </p:oleObj>
              </mc:Choice>
              <mc:Fallback>
                <p:oleObj name="Equation" r:id="rId4" imgW="2095200" imgH="761760" progId="Equation.DSMT4">
                  <p:embed/>
                  <p:pic>
                    <p:nvPicPr>
                      <p:cNvPr id="14" name="Objeto 13">
                        <a:extLst>
                          <a:ext uri="{FF2B5EF4-FFF2-40B4-BE49-F238E27FC236}">
                            <a16:creationId xmlns:a16="http://schemas.microsoft.com/office/drawing/2014/main" id="{74625E8E-879A-4455-80C1-3699A9066F8D}"/>
                          </a:ext>
                        </a:extLst>
                      </p:cNvPr>
                      <p:cNvPicPr/>
                      <p:nvPr/>
                    </p:nvPicPr>
                    <p:blipFill>
                      <a:blip r:embed="rId5"/>
                      <a:stretch>
                        <a:fillRect/>
                      </a:stretch>
                    </p:blipFill>
                    <p:spPr>
                      <a:xfrm>
                        <a:off x="5940152" y="717550"/>
                        <a:ext cx="3159125" cy="1206500"/>
                      </a:xfrm>
                      <a:prstGeom prst="rect">
                        <a:avLst/>
                      </a:prstGeom>
                      <a:solidFill>
                        <a:schemeClr val="bg1">
                          <a:lumMod val="95000"/>
                        </a:schemeClr>
                      </a:solidFill>
                      <a:ln>
                        <a:solidFill>
                          <a:schemeClr val="tx1"/>
                        </a:solidFill>
                      </a:ln>
                    </p:spPr>
                  </p:pic>
                </p:oleObj>
              </mc:Fallback>
            </mc:AlternateContent>
          </a:graphicData>
        </a:graphic>
      </p:graphicFrame>
      <p:graphicFrame>
        <p:nvGraphicFramePr>
          <p:cNvPr id="27" name="Objeto 26">
            <a:extLst>
              <a:ext uri="{FF2B5EF4-FFF2-40B4-BE49-F238E27FC236}">
                <a16:creationId xmlns:a16="http://schemas.microsoft.com/office/drawing/2014/main" id="{32247F29-0FAF-4174-A94A-61C7792AE58E}"/>
              </a:ext>
            </a:extLst>
          </p:cNvPr>
          <p:cNvGraphicFramePr>
            <a:graphicFrameLocks noChangeAspect="1"/>
          </p:cNvGraphicFramePr>
          <p:nvPr>
            <p:extLst>
              <p:ext uri="{D42A27DB-BD31-4B8C-83A1-F6EECF244321}">
                <p14:modId xmlns:p14="http://schemas.microsoft.com/office/powerpoint/2010/main" val="3677819886"/>
              </p:ext>
            </p:extLst>
          </p:nvPr>
        </p:nvGraphicFramePr>
        <p:xfrm>
          <a:off x="4324350" y="3683099"/>
          <a:ext cx="3563938" cy="904875"/>
        </p:xfrm>
        <a:graphic>
          <a:graphicData uri="http://schemas.openxmlformats.org/presentationml/2006/ole">
            <mc:AlternateContent xmlns:mc="http://schemas.openxmlformats.org/markup-compatibility/2006">
              <mc:Choice xmlns:v="urn:schemas-microsoft-com:vml" Requires="v">
                <p:oleObj name="Equation" r:id="rId6" imgW="1993680" imgH="507960" progId="Equation.DSMT4">
                  <p:embed/>
                </p:oleObj>
              </mc:Choice>
              <mc:Fallback>
                <p:oleObj name="Equation" r:id="rId6" imgW="1993680" imgH="507960" progId="Equation.DSMT4">
                  <p:embed/>
                  <p:pic>
                    <p:nvPicPr>
                      <p:cNvPr id="2" name="Objeto 1">
                        <a:extLst>
                          <a:ext uri="{FF2B5EF4-FFF2-40B4-BE49-F238E27FC236}">
                            <a16:creationId xmlns:a16="http://schemas.microsoft.com/office/drawing/2014/main" id="{07ADA404-C52A-425B-BC97-2475A840999F}"/>
                          </a:ext>
                        </a:extLst>
                      </p:cNvPr>
                      <p:cNvPicPr/>
                      <p:nvPr/>
                    </p:nvPicPr>
                    <p:blipFill>
                      <a:blip r:embed="rId7"/>
                      <a:stretch>
                        <a:fillRect/>
                      </a:stretch>
                    </p:blipFill>
                    <p:spPr>
                      <a:xfrm>
                        <a:off x="4324350" y="3683099"/>
                        <a:ext cx="3563938" cy="904875"/>
                      </a:xfrm>
                      <a:prstGeom prst="rect">
                        <a:avLst/>
                      </a:prstGeom>
                      <a:solidFill>
                        <a:schemeClr val="bg1">
                          <a:lumMod val="95000"/>
                        </a:schemeClr>
                      </a:solidFill>
                      <a:ln>
                        <a:solidFill>
                          <a:schemeClr val="tx1"/>
                        </a:solidFill>
                      </a:ln>
                    </p:spPr>
                  </p:pic>
                </p:oleObj>
              </mc:Fallback>
            </mc:AlternateContent>
          </a:graphicData>
        </a:graphic>
      </p:graphicFrame>
      <p:sp>
        <p:nvSpPr>
          <p:cNvPr id="29" name="CaixaDeTexto 28">
            <a:extLst>
              <a:ext uri="{FF2B5EF4-FFF2-40B4-BE49-F238E27FC236}">
                <a16:creationId xmlns:a16="http://schemas.microsoft.com/office/drawing/2014/main" id="{1DE54750-6DA9-4405-8BFF-D7D218EA8869}"/>
              </a:ext>
            </a:extLst>
          </p:cNvPr>
          <p:cNvSpPr txBox="1"/>
          <p:nvPr/>
        </p:nvSpPr>
        <p:spPr>
          <a:xfrm>
            <a:off x="1115616" y="3104019"/>
            <a:ext cx="320025" cy="338554"/>
          </a:xfrm>
          <a:prstGeom prst="rect">
            <a:avLst/>
          </a:prstGeom>
          <a:noFill/>
        </p:spPr>
        <p:txBody>
          <a:bodyPr wrap="square" rtlCol="0">
            <a:spAutoFit/>
          </a:bodyPr>
          <a:lstStyle/>
          <a:p>
            <a:r>
              <a:rPr lang="pt-BR" sz="1600" b="1" dirty="0"/>
              <a:t>E</a:t>
            </a:r>
          </a:p>
        </p:txBody>
      </p:sp>
      <p:sp>
        <p:nvSpPr>
          <p:cNvPr id="30" name="CaixaDeTexto 29">
            <a:extLst>
              <a:ext uri="{FF2B5EF4-FFF2-40B4-BE49-F238E27FC236}">
                <a16:creationId xmlns:a16="http://schemas.microsoft.com/office/drawing/2014/main" id="{F76D5729-F3ED-4C37-93C8-C1783CFCDD65}"/>
              </a:ext>
            </a:extLst>
          </p:cNvPr>
          <p:cNvSpPr txBox="1"/>
          <p:nvPr/>
        </p:nvSpPr>
        <p:spPr>
          <a:xfrm>
            <a:off x="1979712" y="3946629"/>
            <a:ext cx="320025" cy="338554"/>
          </a:xfrm>
          <a:prstGeom prst="rect">
            <a:avLst/>
          </a:prstGeom>
          <a:noFill/>
        </p:spPr>
        <p:txBody>
          <a:bodyPr wrap="square" rtlCol="0">
            <a:spAutoFit/>
          </a:bodyPr>
          <a:lstStyle/>
          <a:p>
            <a:r>
              <a:rPr lang="pt-BR" sz="1600" b="1" dirty="0"/>
              <a:t>G</a:t>
            </a:r>
          </a:p>
        </p:txBody>
      </p:sp>
      <p:cxnSp>
        <p:nvCxnSpPr>
          <p:cNvPr id="32" name="Conector reto 31">
            <a:extLst>
              <a:ext uri="{FF2B5EF4-FFF2-40B4-BE49-F238E27FC236}">
                <a16:creationId xmlns:a16="http://schemas.microsoft.com/office/drawing/2014/main" id="{7AA0772D-F506-4BC0-8FDF-64F308D9BC55}"/>
              </a:ext>
            </a:extLst>
          </p:cNvPr>
          <p:cNvCxnSpPr>
            <a:cxnSpLocks/>
          </p:cNvCxnSpPr>
          <p:nvPr/>
        </p:nvCxnSpPr>
        <p:spPr>
          <a:xfrm>
            <a:off x="1403648" y="3082533"/>
            <a:ext cx="0" cy="16668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Conector reto 33">
            <a:extLst>
              <a:ext uri="{FF2B5EF4-FFF2-40B4-BE49-F238E27FC236}">
                <a16:creationId xmlns:a16="http://schemas.microsoft.com/office/drawing/2014/main" id="{95AD3F1D-0788-40FB-B813-2711DF574371}"/>
              </a:ext>
            </a:extLst>
          </p:cNvPr>
          <p:cNvCxnSpPr>
            <a:cxnSpLocks/>
          </p:cNvCxnSpPr>
          <p:nvPr/>
        </p:nvCxnSpPr>
        <p:spPr>
          <a:xfrm>
            <a:off x="491760" y="3082533"/>
            <a:ext cx="91188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Conector reto 40">
            <a:extLst>
              <a:ext uri="{FF2B5EF4-FFF2-40B4-BE49-F238E27FC236}">
                <a16:creationId xmlns:a16="http://schemas.microsoft.com/office/drawing/2014/main" id="{ED55B924-EE13-4924-92C2-7D2280773602}"/>
              </a:ext>
            </a:extLst>
          </p:cNvPr>
          <p:cNvCxnSpPr>
            <a:cxnSpLocks/>
          </p:cNvCxnSpPr>
          <p:nvPr/>
        </p:nvCxnSpPr>
        <p:spPr>
          <a:xfrm>
            <a:off x="492215" y="3946629"/>
            <a:ext cx="189487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Conector reto 43">
            <a:extLst>
              <a:ext uri="{FF2B5EF4-FFF2-40B4-BE49-F238E27FC236}">
                <a16:creationId xmlns:a16="http://schemas.microsoft.com/office/drawing/2014/main" id="{78696086-C22D-4612-A95D-4D75314B5B2A}"/>
              </a:ext>
            </a:extLst>
          </p:cNvPr>
          <p:cNvCxnSpPr>
            <a:cxnSpLocks/>
          </p:cNvCxnSpPr>
          <p:nvPr/>
        </p:nvCxnSpPr>
        <p:spPr>
          <a:xfrm>
            <a:off x="2339752" y="3955013"/>
            <a:ext cx="0" cy="81545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Elipse 46">
            <a:extLst>
              <a:ext uri="{FF2B5EF4-FFF2-40B4-BE49-F238E27FC236}">
                <a16:creationId xmlns:a16="http://schemas.microsoft.com/office/drawing/2014/main" id="{694C394B-A15E-4DC0-B241-A0EC7F1A89C1}"/>
              </a:ext>
            </a:extLst>
          </p:cNvPr>
          <p:cNvSpPr/>
          <p:nvPr/>
        </p:nvSpPr>
        <p:spPr>
          <a:xfrm>
            <a:off x="1365773" y="3031938"/>
            <a:ext cx="109883" cy="1226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8" name="Elipse 47">
            <a:extLst>
              <a:ext uri="{FF2B5EF4-FFF2-40B4-BE49-F238E27FC236}">
                <a16:creationId xmlns:a16="http://schemas.microsoft.com/office/drawing/2014/main" id="{38A4845E-0070-4FE4-9294-2C86AC966F1F}"/>
              </a:ext>
            </a:extLst>
          </p:cNvPr>
          <p:cNvSpPr/>
          <p:nvPr/>
        </p:nvSpPr>
        <p:spPr>
          <a:xfrm>
            <a:off x="2301877" y="3896034"/>
            <a:ext cx="109883" cy="1226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9" name="CaixaDeTexto 48">
            <a:extLst>
              <a:ext uri="{FF2B5EF4-FFF2-40B4-BE49-F238E27FC236}">
                <a16:creationId xmlns:a16="http://schemas.microsoft.com/office/drawing/2014/main" id="{273E631C-89D3-4450-8150-BBFB208AE173}"/>
              </a:ext>
            </a:extLst>
          </p:cNvPr>
          <p:cNvSpPr txBox="1"/>
          <p:nvPr/>
        </p:nvSpPr>
        <p:spPr>
          <a:xfrm>
            <a:off x="179512" y="3824099"/>
            <a:ext cx="320025" cy="338554"/>
          </a:xfrm>
          <a:prstGeom prst="rect">
            <a:avLst/>
          </a:prstGeom>
          <a:noFill/>
        </p:spPr>
        <p:txBody>
          <a:bodyPr wrap="square" rtlCol="0">
            <a:spAutoFit/>
          </a:bodyPr>
          <a:lstStyle/>
          <a:p>
            <a:r>
              <a:rPr lang="pt-BR" sz="1600" b="1" dirty="0"/>
              <a:t>1</a:t>
            </a:r>
          </a:p>
        </p:txBody>
      </p:sp>
      <p:sp>
        <p:nvSpPr>
          <p:cNvPr id="50" name="CaixaDeTexto 49">
            <a:extLst>
              <a:ext uri="{FF2B5EF4-FFF2-40B4-BE49-F238E27FC236}">
                <a16:creationId xmlns:a16="http://schemas.microsoft.com/office/drawing/2014/main" id="{7F7158BD-9E85-43E3-A2E5-B4D69F68E142}"/>
              </a:ext>
            </a:extLst>
          </p:cNvPr>
          <p:cNvSpPr txBox="1"/>
          <p:nvPr/>
        </p:nvSpPr>
        <p:spPr>
          <a:xfrm>
            <a:off x="1259632" y="4760203"/>
            <a:ext cx="320025" cy="338554"/>
          </a:xfrm>
          <a:prstGeom prst="rect">
            <a:avLst/>
          </a:prstGeom>
          <a:noFill/>
        </p:spPr>
        <p:txBody>
          <a:bodyPr wrap="square" rtlCol="0">
            <a:spAutoFit/>
          </a:bodyPr>
          <a:lstStyle/>
          <a:p>
            <a:r>
              <a:rPr lang="pt-BR" sz="1600" b="1" dirty="0"/>
              <a:t>1</a:t>
            </a:r>
          </a:p>
        </p:txBody>
      </p:sp>
      <p:sp>
        <p:nvSpPr>
          <p:cNvPr id="51" name="CaixaDeTexto 50">
            <a:extLst>
              <a:ext uri="{FF2B5EF4-FFF2-40B4-BE49-F238E27FC236}">
                <a16:creationId xmlns:a16="http://schemas.microsoft.com/office/drawing/2014/main" id="{FBA7D505-5EED-4445-9B62-EC48C816EB34}"/>
              </a:ext>
            </a:extLst>
          </p:cNvPr>
          <p:cNvSpPr txBox="1"/>
          <p:nvPr/>
        </p:nvSpPr>
        <p:spPr>
          <a:xfrm>
            <a:off x="2163743" y="4760203"/>
            <a:ext cx="320025" cy="338554"/>
          </a:xfrm>
          <a:prstGeom prst="rect">
            <a:avLst/>
          </a:prstGeom>
          <a:noFill/>
        </p:spPr>
        <p:txBody>
          <a:bodyPr wrap="square" rtlCol="0">
            <a:spAutoFit/>
          </a:bodyPr>
          <a:lstStyle/>
          <a:p>
            <a:r>
              <a:rPr lang="pt-BR" sz="1600" b="1" dirty="0"/>
              <a:t>2</a:t>
            </a:r>
          </a:p>
        </p:txBody>
      </p:sp>
      <p:sp>
        <p:nvSpPr>
          <p:cNvPr id="52" name="CaixaDeTexto 51">
            <a:extLst>
              <a:ext uri="{FF2B5EF4-FFF2-40B4-BE49-F238E27FC236}">
                <a16:creationId xmlns:a16="http://schemas.microsoft.com/office/drawing/2014/main" id="{ACE695AE-9F11-4173-8FF5-AEFD18C2F8CA}"/>
              </a:ext>
            </a:extLst>
          </p:cNvPr>
          <p:cNvSpPr txBox="1"/>
          <p:nvPr/>
        </p:nvSpPr>
        <p:spPr>
          <a:xfrm>
            <a:off x="179512" y="2938517"/>
            <a:ext cx="320025" cy="338554"/>
          </a:xfrm>
          <a:prstGeom prst="rect">
            <a:avLst/>
          </a:prstGeom>
          <a:noFill/>
        </p:spPr>
        <p:txBody>
          <a:bodyPr wrap="square" rtlCol="0">
            <a:spAutoFit/>
          </a:bodyPr>
          <a:lstStyle/>
          <a:p>
            <a:r>
              <a:rPr lang="pt-BR" sz="1600" b="1" dirty="0"/>
              <a:t>2</a:t>
            </a:r>
          </a:p>
        </p:txBody>
      </p:sp>
      <p:cxnSp>
        <p:nvCxnSpPr>
          <p:cNvPr id="57" name="Conector de Seta Reta 56">
            <a:extLst>
              <a:ext uri="{FF2B5EF4-FFF2-40B4-BE49-F238E27FC236}">
                <a16:creationId xmlns:a16="http://schemas.microsoft.com/office/drawing/2014/main" id="{A4048326-D648-4B8D-A77D-6C06B2052904}"/>
              </a:ext>
            </a:extLst>
          </p:cNvPr>
          <p:cNvCxnSpPr/>
          <p:nvPr/>
        </p:nvCxnSpPr>
        <p:spPr>
          <a:xfrm>
            <a:off x="7888288" y="4083918"/>
            <a:ext cx="10762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6752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Agrupar 10">
            <a:extLst>
              <a:ext uri="{FF2B5EF4-FFF2-40B4-BE49-F238E27FC236}">
                <a16:creationId xmlns:a16="http://schemas.microsoft.com/office/drawing/2014/main" id="{01BC8FC7-E9F2-478E-8040-64CFBAF0125C}"/>
              </a:ext>
            </a:extLst>
          </p:cNvPr>
          <p:cNvGrpSpPr/>
          <p:nvPr/>
        </p:nvGrpSpPr>
        <p:grpSpPr>
          <a:xfrm>
            <a:off x="251520" y="267494"/>
            <a:ext cx="8568952" cy="4680520"/>
            <a:chOff x="1261872" y="611886"/>
            <a:chExt cx="6620256" cy="3919728"/>
          </a:xfrm>
        </p:grpSpPr>
        <p:pic>
          <p:nvPicPr>
            <p:cNvPr id="2" name="Imagem 1">
              <a:extLst>
                <a:ext uri="{FF2B5EF4-FFF2-40B4-BE49-F238E27FC236}">
                  <a16:creationId xmlns:a16="http://schemas.microsoft.com/office/drawing/2014/main" id="{D2224546-B4F4-47DA-B7A7-63E860E29812}"/>
                </a:ext>
              </a:extLst>
            </p:cNvPr>
            <p:cNvPicPr>
              <a:picLocks noChangeAspect="1"/>
            </p:cNvPicPr>
            <p:nvPr/>
          </p:nvPicPr>
          <p:blipFill>
            <a:blip r:embed="rId2"/>
            <a:stretch>
              <a:fillRect/>
            </a:stretch>
          </p:blipFill>
          <p:spPr>
            <a:xfrm>
              <a:off x="1261872" y="611886"/>
              <a:ext cx="6620256" cy="3919728"/>
            </a:xfrm>
            <a:prstGeom prst="rect">
              <a:avLst/>
            </a:prstGeom>
          </p:spPr>
        </p:pic>
        <p:graphicFrame>
          <p:nvGraphicFramePr>
            <p:cNvPr id="3" name="Objeto 2">
              <a:extLst>
                <a:ext uri="{FF2B5EF4-FFF2-40B4-BE49-F238E27FC236}">
                  <a16:creationId xmlns:a16="http://schemas.microsoft.com/office/drawing/2014/main" id="{590B87AE-1DE9-4335-83D0-F2B6F9D4D167}"/>
                </a:ext>
              </a:extLst>
            </p:cNvPr>
            <p:cNvGraphicFramePr>
              <a:graphicFrameLocks noChangeAspect="1"/>
            </p:cNvGraphicFramePr>
            <p:nvPr>
              <p:extLst>
                <p:ext uri="{D42A27DB-BD31-4B8C-83A1-F6EECF244321}">
                  <p14:modId xmlns:p14="http://schemas.microsoft.com/office/powerpoint/2010/main" val="2922298078"/>
                </p:ext>
              </p:extLst>
            </p:nvPr>
          </p:nvGraphicFramePr>
          <p:xfrm>
            <a:off x="5940152" y="987575"/>
            <a:ext cx="1152128" cy="396610"/>
          </p:xfrm>
          <a:graphic>
            <a:graphicData uri="http://schemas.openxmlformats.org/presentationml/2006/ole">
              <mc:AlternateContent xmlns:mc="http://schemas.openxmlformats.org/markup-compatibility/2006">
                <mc:Choice xmlns:v="urn:schemas-microsoft-com:vml" Requires="v">
                  <p:oleObj name="Equation" r:id="rId3" imgW="660240" imgH="228600" progId="Equation.DSMT4">
                    <p:embed/>
                  </p:oleObj>
                </mc:Choice>
                <mc:Fallback>
                  <p:oleObj name="Equation" r:id="rId3" imgW="660240" imgH="228600" progId="Equation.DSMT4">
                    <p:embed/>
                    <p:pic>
                      <p:nvPicPr>
                        <p:cNvPr id="5" name="Objeto 4">
                          <a:extLst>
                            <a:ext uri="{FF2B5EF4-FFF2-40B4-BE49-F238E27FC236}">
                              <a16:creationId xmlns:a16="http://schemas.microsoft.com/office/drawing/2014/main" id="{650C8E01-4F5D-4AD7-B4AD-F5EF0D5E0B4F}"/>
                            </a:ext>
                          </a:extLst>
                        </p:cNvPr>
                        <p:cNvPicPr/>
                        <p:nvPr/>
                      </p:nvPicPr>
                      <p:blipFill>
                        <a:blip r:embed="rId4"/>
                        <a:stretch>
                          <a:fillRect/>
                        </a:stretch>
                      </p:blipFill>
                      <p:spPr>
                        <a:xfrm>
                          <a:off x="5940152" y="987575"/>
                          <a:ext cx="1152128" cy="396610"/>
                        </a:xfrm>
                        <a:prstGeom prst="rect">
                          <a:avLst/>
                        </a:prstGeom>
                        <a:solidFill>
                          <a:schemeClr val="accent6">
                            <a:lumMod val="20000"/>
                            <a:lumOff val="80000"/>
                          </a:schemeClr>
                        </a:solidFill>
                        <a:ln>
                          <a:solidFill>
                            <a:srgbClr val="3333CC"/>
                          </a:solidFill>
                        </a:ln>
                      </p:spPr>
                    </p:pic>
                  </p:oleObj>
                </mc:Fallback>
              </mc:AlternateContent>
            </a:graphicData>
          </a:graphic>
        </p:graphicFrame>
        <p:cxnSp>
          <p:nvCxnSpPr>
            <p:cNvPr id="5" name="Conector reto 4">
              <a:extLst>
                <a:ext uri="{FF2B5EF4-FFF2-40B4-BE49-F238E27FC236}">
                  <a16:creationId xmlns:a16="http://schemas.microsoft.com/office/drawing/2014/main" id="{D4CEF1FD-B4A7-47FC-9EDD-D0D047C78056}"/>
                </a:ext>
              </a:extLst>
            </p:cNvPr>
            <p:cNvCxnSpPr/>
            <p:nvPr/>
          </p:nvCxnSpPr>
          <p:spPr>
            <a:xfrm flipV="1">
              <a:off x="4211960" y="2355726"/>
              <a:ext cx="0" cy="1800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 name="Conector reto 5">
              <a:extLst>
                <a:ext uri="{FF2B5EF4-FFF2-40B4-BE49-F238E27FC236}">
                  <a16:creationId xmlns:a16="http://schemas.microsoft.com/office/drawing/2014/main" id="{96A7A15E-2837-46F2-A01D-F45410595752}"/>
                </a:ext>
              </a:extLst>
            </p:cNvPr>
            <p:cNvCxnSpPr>
              <a:cxnSpLocks/>
            </p:cNvCxnSpPr>
            <p:nvPr/>
          </p:nvCxnSpPr>
          <p:spPr>
            <a:xfrm flipH="1">
              <a:off x="1835696" y="2355726"/>
              <a:ext cx="23762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241547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A0AEC3B5-58C2-41F1-A940-DCA8E215B974}"/>
              </a:ext>
            </a:extLst>
          </p:cNvPr>
          <p:cNvSpPr/>
          <p:nvPr/>
        </p:nvSpPr>
        <p:spPr>
          <a:xfrm>
            <a:off x="6750787" y="4371950"/>
            <a:ext cx="1378329" cy="432048"/>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B831881D-6C66-49AD-99BE-7A34A43561D3}"/>
              </a:ext>
            </a:extLst>
          </p:cNvPr>
          <p:cNvSpPr/>
          <p:nvPr/>
        </p:nvSpPr>
        <p:spPr>
          <a:xfrm>
            <a:off x="5863442" y="3376246"/>
            <a:ext cx="1421613" cy="773723"/>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2650EB6A-B42A-43FD-900A-E65DDB370C7E}"/>
              </a:ext>
            </a:extLst>
          </p:cNvPr>
          <p:cNvSpPr/>
          <p:nvPr/>
        </p:nvSpPr>
        <p:spPr>
          <a:xfrm>
            <a:off x="3222675" y="1276872"/>
            <a:ext cx="2524982" cy="719138"/>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a:extLst>
              <a:ext uri="{FF2B5EF4-FFF2-40B4-BE49-F238E27FC236}">
                <a16:creationId xmlns:a16="http://schemas.microsoft.com/office/drawing/2014/main" id="{571CBE8B-B77F-47F4-B070-3166CA09CCBD}"/>
              </a:ext>
            </a:extLst>
          </p:cNvPr>
          <p:cNvSpPr txBox="1"/>
          <p:nvPr/>
        </p:nvSpPr>
        <p:spPr>
          <a:xfrm>
            <a:off x="107504" y="123478"/>
            <a:ext cx="8928992" cy="2431435"/>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(2)</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produtividade marginal do trabalho é constante e igual a 15L.</a:t>
            </a:r>
          </a:p>
          <a:p>
            <a:pPr algn="just"/>
            <a:endParaRPr lang="pt-BR" sz="2000" dirty="0">
              <a:solidFill>
                <a:srgbClr val="000000"/>
              </a:solidFill>
              <a:latin typeface="Arial" panose="020B0604020202020204" pitchFamily="34" charset="0"/>
              <a:cs typeface="Arial" panose="020B0604020202020204" pitchFamily="34" charset="0"/>
            </a:endParaRPr>
          </a:p>
          <a:p>
            <a:pPr algn="just"/>
            <a:endParaRPr lang="pt-BR" sz="2000" b="0" i="0" dirty="0">
              <a:solidFill>
                <a:srgbClr val="000000"/>
              </a:solidFill>
              <a:effectLst/>
              <a:latin typeface="Arial" panose="020B0604020202020204" pitchFamily="34" charset="0"/>
              <a:cs typeface="Arial" panose="020B0604020202020204" pitchFamily="34" charset="0"/>
            </a:endParaRPr>
          </a:p>
          <a:p>
            <a:pPr algn="just"/>
            <a:endParaRPr lang="pt-BR" sz="2000" dirty="0">
              <a:solidFill>
                <a:srgbClr val="000000"/>
              </a:solidFill>
              <a:latin typeface="Arial" panose="020B0604020202020204" pitchFamily="34" charset="0"/>
              <a:cs typeface="Arial" panose="020B0604020202020204" pitchFamily="34" charset="0"/>
            </a:endParaRPr>
          </a:p>
          <a:p>
            <a:pPr algn="just"/>
            <a:endParaRPr lang="pt-BR" sz="2000" b="0" i="0" dirty="0">
              <a:solidFill>
                <a:srgbClr val="000000"/>
              </a:solidFill>
              <a:effectLst/>
              <a:latin typeface="Arial" panose="020B0604020202020204" pitchFamily="34" charset="0"/>
              <a:cs typeface="Arial" panose="020B0604020202020204" pitchFamily="34" charset="0"/>
            </a:endParaRPr>
          </a:p>
          <a:p>
            <a:pPr algn="just"/>
            <a:endParaRPr lang="pt-BR" sz="2000" dirty="0">
              <a:solidFill>
                <a:srgbClr val="000000"/>
              </a:solidFill>
              <a:latin typeface="Arial" panose="020B0604020202020204" pitchFamily="34" charset="0"/>
              <a:cs typeface="Arial" panose="020B0604020202020204" pitchFamily="34" charset="0"/>
            </a:endParaRPr>
          </a:p>
          <a:p>
            <a:pPr algn="just"/>
            <a:endParaRPr lang="pt-BR" sz="400" b="0" i="0" dirty="0">
              <a:solidFill>
                <a:srgbClr val="000000"/>
              </a:solidFill>
              <a:effectLst/>
              <a:latin typeface="Arial" panose="020B0604020202020204" pitchFamily="34" charset="0"/>
              <a:cs typeface="Arial" panose="020B0604020202020204" pitchFamily="34" charset="0"/>
            </a:endParaRPr>
          </a:p>
          <a:p>
            <a:pPr algn="just"/>
            <a:endParaRPr lang="pt-BR" sz="400" dirty="0">
              <a:solidFill>
                <a:srgbClr val="000000"/>
              </a:solidFill>
              <a:latin typeface="Arial" panose="020B0604020202020204" pitchFamily="34" charset="0"/>
              <a:cs typeface="Arial" panose="020B0604020202020204" pitchFamily="34" charset="0"/>
            </a:endParaRPr>
          </a:p>
          <a:p>
            <a:pPr algn="just"/>
            <a:endParaRPr lang="pt-BR" sz="400" b="0" i="0" dirty="0">
              <a:solidFill>
                <a:srgbClr val="000000"/>
              </a:solidFill>
              <a:effectLst/>
              <a:latin typeface="Arial" panose="020B0604020202020204" pitchFamily="34" charset="0"/>
              <a:cs typeface="Arial" panose="020B0604020202020204" pitchFamily="34" charset="0"/>
            </a:endParaRPr>
          </a:p>
          <a:p>
            <a:pPr algn="just"/>
            <a:r>
              <a:rPr lang="pt-BR" sz="2000" b="1" dirty="0">
                <a:solidFill>
                  <a:srgbClr val="000000"/>
                </a:solidFill>
                <a:latin typeface="Arial" panose="020B0604020202020204" pitchFamily="34" charset="0"/>
                <a:cs typeface="Arial" panose="020B0604020202020204" pitchFamily="34" charset="0"/>
              </a:rPr>
              <a:t>(3)</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produtividade média do trabalho é igual a 30 quando L = 4.</a:t>
            </a:r>
          </a:p>
        </p:txBody>
      </p:sp>
      <p:sp>
        <p:nvSpPr>
          <p:cNvPr id="3" name="CaixaDeTexto 2">
            <a:extLst>
              <a:ext uri="{FF2B5EF4-FFF2-40B4-BE49-F238E27FC236}">
                <a16:creationId xmlns:a16="http://schemas.microsoft.com/office/drawing/2014/main" id="{02ED74B1-6EAB-4DB4-9911-46795B32FE7B}"/>
              </a:ext>
            </a:extLst>
          </p:cNvPr>
          <p:cNvSpPr txBox="1"/>
          <p:nvPr/>
        </p:nvSpPr>
        <p:spPr>
          <a:xfrm>
            <a:off x="522514" y="555526"/>
            <a:ext cx="8513982" cy="707886"/>
          </a:xfrm>
          <a:prstGeom prst="rect">
            <a:avLst/>
          </a:prstGeom>
          <a:noFill/>
        </p:spPr>
        <p:txBody>
          <a:bodyPr wrap="square" rtlCol="0">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A </a:t>
            </a:r>
            <a:r>
              <a:rPr lang="pt-BR" sz="2000" dirty="0" err="1">
                <a:latin typeface="Arial" panose="020B0604020202020204" pitchFamily="34" charset="0"/>
                <a:cs typeface="Arial" panose="020B0604020202020204" pitchFamily="34" charset="0"/>
              </a:rPr>
              <a:t>PMgL</a:t>
            </a:r>
            <a:r>
              <a:rPr lang="pt-BR" sz="2000" dirty="0">
                <a:latin typeface="Arial" panose="020B0604020202020204" pitchFamily="34" charset="0"/>
                <a:cs typeface="Arial" panose="020B0604020202020204" pitchFamily="34" charset="0"/>
              </a:rPr>
              <a:t> nos mostra o acréscimo na produção dado um aumento em L, considerando K constante. Logo:</a:t>
            </a:r>
          </a:p>
        </p:txBody>
      </p:sp>
      <p:graphicFrame>
        <p:nvGraphicFramePr>
          <p:cNvPr id="4" name="Objeto 3">
            <a:extLst>
              <a:ext uri="{FF2B5EF4-FFF2-40B4-BE49-F238E27FC236}">
                <a16:creationId xmlns:a16="http://schemas.microsoft.com/office/drawing/2014/main" id="{34C5DA8A-368E-4B70-ADE9-8658B904740E}"/>
              </a:ext>
            </a:extLst>
          </p:cNvPr>
          <p:cNvGraphicFramePr>
            <a:graphicFrameLocks noChangeAspect="1"/>
          </p:cNvGraphicFramePr>
          <p:nvPr>
            <p:extLst>
              <p:ext uri="{D42A27DB-BD31-4B8C-83A1-F6EECF244321}">
                <p14:modId xmlns:p14="http://schemas.microsoft.com/office/powerpoint/2010/main" val="2558703507"/>
              </p:ext>
            </p:extLst>
          </p:nvPr>
        </p:nvGraphicFramePr>
        <p:xfrm>
          <a:off x="964803" y="1276350"/>
          <a:ext cx="4759325" cy="719138"/>
        </p:xfrm>
        <a:graphic>
          <a:graphicData uri="http://schemas.openxmlformats.org/presentationml/2006/ole">
            <mc:AlternateContent xmlns:mc="http://schemas.openxmlformats.org/markup-compatibility/2006">
              <mc:Choice xmlns:v="urn:schemas-microsoft-com:vml" Requires="v">
                <p:oleObj name="Equation" r:id="rId2" imgW="2590560" imgH="393480" progId="Equation.DSMT4">
                  <p:embed/>
                </p:oleObj>
              </mc:Choice>
              <mc:Fallback>
                <p:oleObj name="Equation" r:id="rId2" imgW="2590560" imgH="393480" progId="Equation.DSMT4">
                  <p:embed/>
                  <p:pic>
                    <p:nvPicPr>
                      <p:cNvPr id="5" name="Objeto 4">
                        <a:extLst>
                          <a:ext uri="{FF2B5EF4-FFF2-40B4-BE49-F238E27FC236}">
                            <a16:creationId xmlns:a16="http://schemas.microsoft.com/office/drawing/2014/main" id="{650C8E01-4F5D-4AD7-B4AD-F5EF0D5E0B4F}"/>
                          </a:ext>
                        </a:extLst>
                      </p:cNvPr>
                      <p:cNvPicPr/>
                      <p:nvPr/>
                    </p:nvPicPr>
                    <p:blipFill>
                      <a:blip r:embed="rId3"/>
                      <a:stretch>
                        <a:fillRect/>
                      </a:stretch>
                    </p:blipFill>
                    <p:spPr>
                      <a:xfrm>
                        <a:off x="964803" y="1276350"/>
                        <a:ext cx="4759325" cy="719138"/>
                      </a:xfrm>
                      <a:prstGeom prst="rect">
                        <a:avLst/>
                      </a:prstGeom>
                      <a:noFill/>
                      <a:ln>
                        <a:noFill/>
                      </a:ln>
                    </p:spPr>
                  </p:pic>
                </p:oleObj>
              </mc:Fallback>
            </mc:AlternateContent>
          </a:graphicData>
        </a:graphic>
      </p:graphicFrame>
      <p:sp>
        <p:nvSpPr>
          <p:cNvPr id="6" name="CaixaDeTexto 5">
            <a:extLst>
              <a:ext uri="{FF2B5EF4-FFF2-40B4-BE49-F238E27FC236}">
                <a16:creationId xmlns:a16="http://schemas.microsoft.com/office/drawing/2014/main" id="{5FAFF9EB-262A-40E8-A46D-D5B63411327C}"/>
              </a:ext>
            </a:extLst>
          </p:cNvPr>
          <p:cNvSpPr txBox="1"/>
          <p:nvPr/>
        </p:nvSpPr>
        <p:spPr>
          <a:xfrm>
            <a:off x="539552" y="2655952"/>
            <a:ext cx="8513982" cy="707886"/>
          </a:xfrm>
          <a:prstGeom prst="rect">
            <a:avLst/>
          </a:prstGeom>
          <a:noFill/>
        </p:spPr>
        <p:txBody>
          <a:bodyPr wrap="square" rtlCol="0">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A </a:t>
            </a:r>
            <a:r>
              <a:rPr lang="pt-BR" sz="2000" dirty="0" err="1">
                <a:latin typeface="Arial" panose="020B0604020202020204" pitchFamily="34" charset="0"/>
                <a:cs typeface="Arial" panose="020B0604020202020204" pitchFamily="34" charset="0"/>
              </a:rPr>
              <a:t>PMeL</a:t>
            </a:r>
            <a:r>
              <a:rPr lang="pt-BR" sz="2000" dirty="0">
                <a:latin typeface="Arial" panose="020B0604020202020204" pitchFamily="34" charset="0"/>
                <a:cs typeface="Arial" panose="020B0604020202020204" pitchFamily="34" charset="0"/>
              </a:rPr>
              <a:t> nos mostra o produto por trabalhador, ou seja, o produto unitário. Logo:</a:t>
            </a:r>
          </a:p>
        </p:txBody>
      </p:sp>
      <p:graphicFrame>
        <p:nvGraphicFramePr>
          <p:cNvPr id="7" name="Objeto 6">
            <a:extLst>
              <a:ext uri="{FF2B5EF4-FFF2-40B4-BE49-F238E27FC236}">
                <a16:creationId xmlns:a16="http://schemas.microsoft.com/office/drawing/2014/main" id="{294B22CA-F4AA-4DB5-B61A-EE1BD8DF330B}"/>
              </a:ext>
            </a:extLst>
          </p:cNvPr>
          <p:cNvGraphicFramePr>
            <a:graphicFrameLocks noChangeAspect="1"/>
          </p:cNvGraphicFramePr>
          <p:nvPr>
            <p:extLst>
              <p:ext uri="{D42A27DB-BD31-4B8C-83A1-F6EECF244321}">
                <p14:modId xmlns:p14="http://schemas.microsoft.com/office/powerpoint/2010/main" val="931522219"/>
              </p:ext>
            </p:extLst>
          </p:nvPr>
        </p:nvGraphicFramePr>
        <p:xfrm>
          <a:off x="993403" y="3363838"/>
          <a:ext cx="6227762" cy="765175"/>
        </p:xfrm>
        <a:graphic>
          <a:graphicData uri="http://schemas.openxmlformats.org/presentationml/2006/ole">
            <mc:AlternateContent xmlns:mc="http://schemas.openxmlformats.org/markup-compatibility/2006">
              <mc:Choice xmlns:v="urn:schemas-microsoft-com:vml" Requires="v">
                <p:oleObj name="Equation" r:id="rId4" imgW="3390840" imgH="419040" progId="Equation.DSMT4">
                  <p:embed/>
                </p:oleObj>
              </mc:Choice>
              <mc:Fallback>
                <p:oleObj name="Equation" r:id="rId4" imgW="3390840" imgH="419040" progId="Equation.DSMT4">
                  <p:embed/>
                  <p:pic>
                    <p:nvPicPr>
                      <p:cNvPr id="4" name="Objeto 3">
                        <a:extLst>
                          <a:ext uri="{FF2B5EF4-FFF2-40B4-BE49-F238E27FC236}">
                            <a16:creationId xmlns:a16="http://schemas.microsoft.com/office/drawing/2014/main" id="{34C5DA8A-368E-4B70-ADE9-8658B904740E}"/>
                          </a:ext>
                        </a:extLst>
                      </p:cNvPr>
                      <p:cNvPicPr/>
                      <p:nvPr/>
                    </p:nvPicPr>
                    <p:blipFill>
                      <a:blip r:embed="rId5"/>
                      <a:stretch>
                        <a:fillRect/>
                      </a:stretch>
                    </p:blipFill>
                    <p:spPr>
                      <a:xfrm>
                        <a:off x="993403" y="3363838"/>
                        <a:ext cx="6227762" cy="765175"/>
                      </a:xfrm>
                      <a:prstGeom prst="rect">
                        <a:avLst/>
                      </a:prstGeom>
                      <a:noFill/>
                      <a:ln>
                        <a:noFill/>
                      </a:ln>
                    </p:spPr>
                  </p:pic>
                </p:oleObj>
              </mc:Fallback>
            </mc:AlternateContent>
          </a:graphicData>
        </a:graphic>
      </p:graphicFrame>
      <p:graphicFrame>
        <p:nvGraphicFramePr>
          <p:cNvPr id="8" name="Objeto 7">
            <a:extLst>
              <a:ext uri="{FF2B5EF4-FFF2-40B4-BE49-F238E27FC236}">
                <a16:creationId xmlns:a16="http://schemas.microsoft.com/office/drawing/2014/main" id="{17A47A2A-494C-49D1-A1C3-B21B5EACAD08}"/>
              </a:ext>
            </a:extLst>
          </p:cNvPr>
          <p:cNvGraphicFramePr>
            <a:graphicFrameLocks noChangeAspect="1"/>
          </p:cNvGraphicFramePr>
          <p:nvPr>
            <p:extLst>
              <p:ext uri="{D42A27DB-BD31-4B8C-83A1-F6EECF244321}">
                <p14:modId xmlns:p14="http://schemas.microsoft.com/office/powerpoint/2010/main" val="1260736983"/>
              </p:ext>
            </p:extLst>
          </p:nvPr>
        </p:nvGraphicFramePr>
        <p:xfrm>
          <a:off x="971600" y="4230464"/>
          <a:ext cx="7089775" cy="717550"/>
        </p:xfrm>
        <a:graphic>
          <a:graphicData uri="http://schemas.openxmlformats.org/presentationml/2006/ole">
            <mc:AlternateContent xmlns:mc="http://schemas.openxmlformats.org/markup-compatibility/2006">
              <mc:Choice xmlns:v="urn:schemas-microsoft-com:vml" Requires="v">
                <p:oleObj name="Equation" r:id="rId6" imgW="3860640" imgH="393480" progId="Equation.DSMT4">
                  <p:embed/>
                </p:oleObj>
              </mc:Choice>
              <mc:Fallback>
                <p:oleObj name="Equation" r:id="rId6" imgW="3860640" imgH="393480" progId="Equation.DSMT4">
                  <p:embed/>
                  <p:pic>
                    <p:nvPicPr>
                      <p:cNvPr id="7" name="Objeto 6">
                        <a:extLst>
                          <a:ext uri="{FF2B5EF4-FFF2-40B4-BE49-F238E27FC236}">
                            <a16:creationId xmlns:a16="http://schemas.microsoft.com/office/drawing/2014/main" id="{294B22CA-F4AA-4DB5-B61A-EE1BD8DF330B}"/>
                          </a:ext>
                        </a:extLst>
                      </p:cNvPr>
                      <p:cNvPicPr/>
                      <p:nvPr/>
                    </p:nvPicPr>
                    <p:blipFill>
                      <a:blip r:embed="rId7"/>
                      <a:stretch>
                        <a:fillRect/>
                      </a:stretch>
                    </p:blipFill>
                    <p:spPr>
                      <a:xfrm>
                        <a:off x="971600" y="4230464"/>
                        <a:ext cx="7089775" cy="717550"/>
                      </a:xfrm>
                      <a:prstGeom prst="rect">
                        <a:avLst/>
                      </a:prstGeom>
                      <a:noFill/>
                      <a:ln>
                        <a:noFill/>
                      </a:ln>
                    </p:spPr>
                  </p:pic>
                </p:oleObj>
              </mc:Fallback>
            </mc:AlternateContent>
          </a:graphicData>
        </a:graphic>
      </p:graphicFrame>
      <p:sp>
        <p:nvSpPr>
          <p:cNvPr id="11" name="CaixaDeTexto 10">
            <a:extLst>
              <a:ext uri="{FF2B5EF4-FFF2-40B4-BE49-F238E27FC236}">
                <a16:creationId xmlns:a16="http://schemas.microsoft.com/office/drawing/2014/main" id="{A5F77147-7C47-42A1-A9E4-48A66BA6B22F}"/>
              </a:ext>
            </a:extLst>
          </p:cNvPr>
          <p:cNvSpPr txBox="1"/>
          <p:nvPr/>
        </p:nvSpPr>
        <p:spPr>
          <a:xfrm>
            <a:off x="7380312" y="2202418"/>
            <a:ext cx="360040" cy="369332"/>
          </a:xfrm>
          <a:prstGeom prst="rect">
            <a:avLst/>
          </a:prstGeom>
          <a:noFill/>
        </p:spPr>
        <p:txBody>
          <a:bodyPr wrap="square" rtlCol="0">
            <a:spAutoFit/>
          </a:bodyPr>
          <a:lstStyle/>
          <a:p>
            <a:r>
              <a:rPr lang="pt-BR" b="1" dirty="0">
                <a:solidFill>
                  <a:srgbClr val="C00000"/>
                </a:solidFill>
              </a:rPr>
              <a:t>V</a:t>
            </a:r>
          </a:p>
        </p:txBody>
      </p:sp>
      <p:sp>
        <p:nvSpPr>
          <p:cNvPr id="12" name="CaixaDeTexto 11">
            <a:extLst>
              <a:ext uri="{FF2B5EF4-FFF2-40B4-BE49-F238E27FC236}">
                <a16:creationId xmlns:a16="http://schemas.microsoft.com/office/drawing/2014/main" id="{6629567E-2882-4385-8EA1-4073A2DFC040}"/>
              </a:ext>
            </a:extLst>
          </p:cNvPr>
          <p:cNvSpPr txBox="1"/>
          <p:nvPr/>
        </p:nvSpPr>
        <p:spPr>
          <a:xfrm>
            <a:off x="7668344" y="186194"/>
            <a:ext cx="360040" cy="369332"/>
          </a:xfrm>
          <a:prstGeom prst="rect">
            <a:avLst/>
          </a:prstGeom>
          <a:noFill/>
        </p:spPr>
        <p:txBody>
          <a:bodyPr wrap="square" rtlCol="0">
            <a:spAutoFit/>
          </a:bodyPr>
          <a:lstStyle/>
          <a:p>
            <a:r>
              <a:rPr lang="pt-BR" b="1" dirty="0">
                <a:solidFill>
                  <a:srgbClr val="C00000"/>
                </a:solidFill>
              </a:rPr>
              <a:t>F</a:t>
            </a:r>
          </a:p>
        </p:txBody>
      </p:sp>
    </p:spTree>
    <p:extLst>
      <p:ext uri="{BB962C8B-B14F-4D97-AF65-F5344CB8AC3E}">
        <p14:creationId xmlns:p14="http://schemas.microsoft.com/office/powerpoint/2010/main" val="21241062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2CC02B1-CAFF-4630-969C-7A36B9B00AE1}"/>
              </a:ext>
            </a:extLst>
          </p:cNvPr>
          <p:cNvSpPr txBox="1"/>
          <p:nvPr/>
        </p:nvSpPr>
        <p:spPr>
          <a:xfrm>
            <a:off x="107504" y="123478"/>
            <a:ext cx="8928992" cy="707886"/>
          </a:xfrm>
          <a:prstGeom prst="rect">
            <a:avLst/>
          </a:prstGeom>
          <a:noFill/>
        </p:spPr>
        <p:txBody>
          <a:bodyPr wrap="square">
            <a:spAutoFit/>
          </a:bodyPr>
          <a:lstStyle/>
          <a:p>
            <a:pPr algn="just"/>
            <a:r>
              <a:rPr lang="pt-BR" sz="2000" dirty="0">
                <a:solidFill>
                  <a:srgbClr val="000000"/>
                </a:solidFill>
                <a:latin typeface="Arial" panose="020B0604020202020204" pitchFamily="34" charset="0"/>
                <a:cs typeface="Arial" panose="020B0604020202020204" pitchFamily="34" charset="0"/>
              </a:rPr>
              <a:t>(4) </a:t>
            </a:r>
            <a:r>
              <a:rPr lang="pt-BR" sz="2000" b="0" i="0" dirty="0">
                <a:solidFill>
                  <a:srgbClr val="000000"/>
                </a:solidFill>
                <a:effectLst/>
                <a:latin typeface="Arial" panose="020B0604020202020204" pitchFamily="34" charset="0"/>
                <a:cs typeface="Arial" panose="020B0604020202020204" pitchFamily="34" charset="0"/>
              </a:rPr>
              <a:t>Como a quantidade de  fornos está fixa em 4,  não  é  possível avaliar que</a:t>
            </a:r>
          </a:p>
          <a:p>
            <a:pPr algn="just"/>
            <a:r>
              <a:rPr lang="pt-BR" sz="2000" b="0" i="0" dirty="0">
                <a:solidFill>
                  <a:srgbClr val="000000"/>
                </a:solidFill>
                <a:effectLst/>
                <a:latin typeface="Arial" panose="020B0604020202020204" pitchFamily="34" charset="0"/>
                <a:cs typeface="Arial" panose="020B0604020202020204" pitchFamily="34" charset="0"/>
              </a:rPr>
              <a:t>tipo de retorno de escala a função de produção apresenta.</a:t>
            </a:r>
            <a:r>
              <a:rPr lang="pt-BR" sz="2000" dirty="0">
                <a:latin typeface="Arial" panose="020B0604020202020204" pitchFamily="34" charset="0"/>
                <a:cs typeface="Arial" panose="020B0604020202020204" pitchFamily="34" charset="0"/>
              </a:rPr>
              <a:t> </a:t>
            </a:r>
          </a:p>
        </p:txBody>
      </p:sp>
      <p:sp>
        <p:nvSpPr>
          <p:cNvPr id="6" name="Espaço Reservado para Conteúdo 2">
            <a:extLst>
              <a:ext uri="{FF2B5EF4-FFF2-40B4-BE49-F238E27FC236}">
                <a16:creationId xmlns:a16="http://schemas.microsoft.com/office/drawing/2014/main" id="{9223505D-598C-4CA0-A013-2A686FAA157A}"/>
              </a:ext>
            </a:extLst>
          </p:cNvPr>
          <p:cNvSpPr txBox="1">
            <a:spLocks/>
          </p:cNvSpPr>
          <p:nvPr/>
        </p:nvSpPr>
        <p:spPr>
          <a:xfrm>
            <a:off x="107504" y="1491630"/>
            <a:ext cx="8928990" cy="784357"/>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Tx/>
              <a:buSzPct val="101000"/>
              <a:buFont typeface="Wingdings" panose="05000000000000000000" pitchFamily="2" charset="2"/>
              <a:buChar char="§"/>
            </a:pPr>
            <a:r>
              <a:rPr lang="pt-BR" sz="2000" b="1" dirty="0" err="1">
                <a:latin typeface="Arial" panose="020B0604020202020204" pitchFamily="34" charset="0"/>
                <a:cs typeface="Arial" panose="020B0604020202020204" pitchFamily="34" charset="0"/>
              </a:rPr>
              <a:t>Isoquantas</a:t>
            </a:r>
            <a:r>
              <a:rPr lang="pt-BR" sz="2000" b="1" dirty="0">
                <a:latin typeface="Arial" panose="020B0604020202020204" pitchFamily="34" charset="0"/>
                <a:cs typeface="Arial" panose="020B0604020202020204" pitchFamily="34" charset="0"/>
              </a:rPr>
              <a:t> Convexas</a:t>
            </a:r>
          </a:p>
          <a:p>
            <a:pPr lvl="1"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Existe substitutibilidade imperfeita entre os fatores de produção.</a:t>
            </a:r>
            <a:endParaRPr lang="en-US" sz="2000" dirty="0">
              <a:latin typeface="Arial" panose="020B0604020202020204" pitchFamily="34" charset="0"/>
              <a:cs typeface="Arial" panose="020B0604020202020204" pitchFamily="34" charset="0"/>
            </a:endParaRPr>
          </a:p>
        </p:txBody>
      </p:sp>
      <p:graphicFrame>
        <p:nvGraphicFramePr>
          <p:cNvPr id="7" name="Objeto 6">
            <a:extLst>
              <a:ext uri="{FF2B5EF4-FFF2-40B4-BE49-F238E27FC236}">
                <a16:creationId xmlns:a16="http://schemas.microsoft.com/office/drawing/2014/main" id="{13CCC573-782A-4296-A61E-B0615452F01A}"/>
              </a:ext>
            </a:extLst>
          </p:cNvPr>
          <p:cNvGraphicFramePr>
            <a:graphicFrameLocks noChangeAspect="1"/>
          </p:cNvGraphicFramePr>
          <p:nvPr>
            <p:extLst>
              <p:ext uri="{D42A27DB-BD31-4B8C-83A1-F6EECF244321}">
                <p14:modId xmlns:p14="http://schemas.microsoft.com/office/powerpoint/2010/main" val="2065990497"/>
              </p:ext>
            </p:extLst>
          </p:nvPr>
        </p:nvGraphicFramePr>
        <p:xfrm>
          <a:off x="257912" y="898868"/>
          <a:ext cx="5034168" cy="489419"/>
        </p:xfrm>
        <a:graphic>
          <a:graphicData uri="http://schemas.openxmlformats.org/presentationml/2006/ole">
            <mc:AlternateContent xmlns:mc="http://schemas.openxmlformats.org/markup-compatibility/2006">
              <mc:Choice xmlns:v="urn:schemas-microsoft-com:vml" Requires="v">
                <p:oleObj name="Equation" r:id="rId2" imgW="2349360" imgH="228600" progId="Equation.DSMT4">
                  <p:embed/>
                </p:oleObj>
              </mc:Choice>
              <mc:Fallback>
                <p:oleObj name="Equation" r:id="rId2" imgW="2349360" imgH="228600" progId="Equation.DSMT4">
                  <p:embed/>
                  <p:pic>
                    <p:nvPicPr>
                      <p:cNvPr id="7" name="Objeto 6"/>
                      <p:cNvPicPr/>
                      <p:nvPr/>
                    </p:nvPicPr>
                    <p:blipFill>
                      <a:blip r:embed="rId3"/>
                      <a:stretch>
                        <a:fillRect/>
                      </a:stretch>
                    </p:blipFill>
                    <p:spPr>
                      <a:xfrm>
                        <a:off x="257912" y="898868"/>
                        <a:ext cx="5034168" cy="489419"/>
                      </a:xfrm>
                      <a:prstGeom prst="rect">
                        <a:avLst/>
                      </a:prstGeom>
                      <a:solidFill>
                        <a:srgbClr val="DDDDDD"/>
                      </a:solidFill>
                      <a:ln>
                        <a:solidFill>
                          <a:schemeClr val="tx1"/>
                        </a:solidFill>
                      </a:ln>
                    </p:spPr>
                  </p:pic>
                </p:oleObj>
              </mc:Fallback>
            </mc:AlternateContent>
          </a:graphicData>
        </a:graphic>
      </p:graphicFrame>
      <p:sp>
        <p:nvSpPr>
          <p:cNvPr id="8" name="Rectangle 1031">
            <a:extLst>
              <a:ext uri="{FF2B5EF4-FFF2-40B4-BE49-F238E27FC236}">
                <a16:creationId xmlns:a16="http://schemas.microsoft.com/office/drawing/2014/main" id="{EF1575B6-4B92-4204-BC01-F9369CD8D849}"/>
              </a:ext>
            </a:extLst>
          </p:cNvPr>
          <p:cNvSpPr>
            <a:spLocks noChangeArrowheads="1"/>
          </p:cNvSpPr>
          <p:nvPr/>
        </p:nvSpPr>
        <p:spPr bwMode="auto">
          <a:xfrm>
            <a:off x="4472249" y="4717232"/>
            <a:ext cx="355868" cy="428322"/>
          </a:xfrm>
          <a:prstGeom prst="rect">
            <a:avLst/>
          </a:prstGeom>
          <a:noFill/>
          <a:ln w="12700">
            <a:noFill/>
            <a:miter lim="800000"/>
            <a:headEnd/>
            <a:tailEnd/>
          </a:ln>
        </p:spPr>
        <p:txBody>
          <a:bodyPr wrap="none" lIns="90488" tIns="44450" rIns="90488" bIns="44450">
            <a:spAutoFit/>
          </a:bodyPr>
          <a:lstStyle/>
          <a:p>
            <a:r>
              <a:rPr lang="pt-BR" sz="2200" b="1" dirty="0">
                <a:latin typeface="Arial" charset="0"/>
              </a:rPr>
              <a:t>L</a:t>
            </a:r>
            <a:endParaRPr lang="en-US" sz="2200" b="1" dirty="0">
              <a:latin typeface="Arial" charset="0"/>
            </a:endParaRPr>
          </a:p>
        </p:txBody>
      </p:sp>
      <p:sp>
        <p:nvSpPr>
          <p:cNvPr id="9" name="Rectangle 1032">
            <a:extLst>
              <a:ext uri="{FF2B5EF4-FFF2-40B4-BE49-F238E27FC236}">
                <a16:creationId xmlns:a16="http://schemas.microsoft.com/office/drawing/2014/main" id="{7DBAEAD5-773A-4CDC-897D-3D73E5D8CB0E}"/>
              </a:ext>
            </a:extLst>
          </p:cNvPr>
          <p:cNvSpPr>
            <a:spLocks noChangeArrowheads="1"/>
          </p:cNvSpPr>
          <p:nvPr/>
        </p:nvSpPr>
        <p:spPr bwMode="auto">
          <a:xfrm>
            <a:off x="827584" y="2211710"/>
            <a:ext cx="386325" cy="428322"/>
          </a:xfrm>
          <a:prstGeom prst="rect">
            <a:avLst/>
          </a:prstGeom>
          <a:noFill/>
          <a:ln w="12700">
            <a:noFill/>
            <a:miter lim="800000"/>
            <a:headEnd/>
            <a:tailEnd/>
          </a:ln>
        </p:spPr>
        <p:txBody>
          <a:bodyPr wrap="none" lIns="90488" tIns="44450" rIns="90488" bIns="44450">
            <a:spAutoFit/>
          </a:bodyPr>
          <a:lstStyle/>
          <a:p>
            <a:pPr algn="r"/>
            <a:r>
              <a:rPr lang="en-US" sz="2200" b="1" dirty="0">
                <a:latin typeface="Arial" charset="0"/>
              </a:rPr>
              <a:t>K</a:t>
            </a:r>
          </a:p>
        </p:txBody>
      </p:sp>
      <p:grpSp>
        <p:nvGrpSpPr>
          <p:cNvPr id="10" name="Group 1060">
            <a:extLst>
              <a:ext uri="{FF2B5EF4-FFF2-40B4-BE49-F238E27FC236}">
                <a16:creationId xmlns:a16="http://schemas.microsoft.com/office/drawing/2014/main" id="{0331F416-3211-445A-94BC-BBFAEAC59D58}"/>
              </a:ext>
            </a:extLst>
          </p:cNvPr>
          <p:cNvGrpSpPr>
            <a:grpSpLocks/>
          </p:cNvGrpSpPr>
          <p:nvPr/>
        </p:nvGrpSpPr>
        <p:grpSpPr bwMode="auto">
          <a:xfrm>
            <a:off x="1642959" y="2773801"/>
            <a:ext cx="2778126" cy="1855788"/>
            <a:chOff x="1752" y="2400"/>
            <a:chExt cx="1750" cy="1169"/>
          </a:xfrm>
        </p:grpSpPr>
        <p:sp>
          <p:nvSpPr>
            <p:cNvPr id="11" name="Freeform 1036">
              <a:extLst>
                <a:ext uri="{FF2B5EF4-FFF2-40B4-BE49-F238E27FC236}">
                  <a16:creationId xmlns:a16="http://schemas.microsoft.com/office/drawing/2014/main" id="{2537E4AB-E2B1-4B1C-8853-2B95F7A42890}"/>
                </a:ext>
              </a:extLst>
            </p:cNvPr>
            <p:cNvSpPr>
              <a:spLocks/>
            </p:cNvSpPr>
            <p:nvPr/>
          </p:nvSpPr>
          <p:spPr bwMode="auto">
            <a:xfrm>
              <a:off x="1752" y="2400"/>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cmpd="sng">
              <a:solidFill>
                <a:schemeClr val="tx1"/>
              </a:solidFill>
              <a:prstDash val="solid"/>
              <a:round/>
              <a:headEnd type="none" w="med" len="med"/>
              <a:tailEnd type="none" w="med" len="med"/>
            </a:ln>
          </p:spPr>
          <p:txBody>
            <a:bodyPr/>
            <a:lstStyle/>
            <a:p>
              <a:endParaRPr lang="pt-BR"/>
            </a:p>
          </p:txBody>
        </p:sp>
        <p:sp>
          <p:nvSpPr>
            <p:cNvPr id="12" name="Rectangle 1037">
              <a:extLst>
                <a:ext uri="{FF2B5EF4-FFF2-40B4-BE49-F238E27FC236}">
                  <a16:creationId xmlns:a16="http://schemas.microsoft.com/office/drawing/2014/main" id="{58417C4E-F6ED-4ABE-BF9B-0720085837C2}"/>
                </a:ext>
              </a:extLst>
            </p:cNvPr>
            <p:cNvSpPr>
              <a:spLocks noChangeArrowheads="1"/>
            </p:cNvSpPr>
            <p:nvPr/>
          </p:nvSpPr>
          <p:spPr bwMode="auto">
            <a:xfrm>
              <a:off x="2899" y="3319"/>
              <a:ext cx="603" cy="250"/>
            </a:xfrm>
            <a:prstGeom prst="rect">
              <a:avLst/>
            </a:prstGeom>
            <a:noFill/>
            <a:ln w="12700">
              <a:noFill/>
              <a:miter lim="800000"/>
              <a:headEnd/>
              <a:tailEnd/>
            </a:ln>
          </p:spPr>
          <p:txBody>
            <a:bodyPr wrap="none" lIns="90488" tIns="44450" rIns="90488" bIns="44450">
              <a:spAutoFit/>
            </a:bodyPr>
            <a:lstStyle/>
            <a:p>
              <a:r>
                <a:rPr lang="en-US" sz="2000" b="1" dirty="0">
                  <a:latin typeface="Arial" charset="0"/>
                </a:rPr>
                <a:t>Q = 10</a:t>
              </a:r>
            </a:p>
          </p:txBody>
        </p:sp>
      </p:grpSp>
      <p:grpSp>
        <p:nvGrpSpPr>
          <p:cNvPr id="13" name="Group 1060">
            <a:extLst>
              <a:ext uri="{FF2B5EF4-FFF2-40B4-BE49-F238E27FC236}">
                <a16:creationId xmlns:a16="http://schemas.microsoft.com/office/drawing/2014/main" id="{667AC734-B9DE-4143-B548-55FE59EC1F14}"/>
              </a:ext>
            </a:extLst>
          </p:cNvPr>
          <p:cNvGrpSpPr>
            <a:grpSpLocks/>
          </p:cNvGrpSpPr>
          <p:nvPr/>
        </p:nvGrpSpPr>
        <p:grpSpPr bwMode="auto">
          <a:xfrm>
            <a:off x="1849951" y="2516764"/>
            <a:ext cx="2778126" cy="1841500"/>
            <a:chOff x="1752" y="2400"/>
            <a:chExt cx="1750" cy="1160"/>
          </a:xfrm>
        </p:grpSpPr>
        <p:sp>
          <p:nvSpPr>
            <p:cNvPr id="14" name="Freeform 1036">
              <a:extLst>
                <a:ext uri="{FF2B5EF4-FFF2-40B4-BE49-F238E27FC236}">
                  <a16:creationId xmlns:a16="http://schemas.microsoft.com/office/drawing/2014/main" id="{6614EBF4-2C46-4A8E-B2AD-80185D6CE6F7}"/>
                </a:ext>
              </a:extLst>
            </p:cNvPr>
            <p:cNvSpPr>
              <a:spLocks/>
            </p:cNvSpPr>
            <p:nvPr/>
          </p:nvSpPr>
          <p:spPr bwMode="auto">
            <a:xfrm>
              <a:off x="1752" y="2400"/>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cmpd="sng">
              <a:solidFill>
                <a:schemeClr val="tx1"/>
              </a:solidFill>
              <a:prstDash val="solid"/>
              <a:round/>
              <a:headEnd type="none" w="med" len="med"/>
              <a:tailEnd type="none" w="med" len="med"/>
            </a:ln>
          </p:spPr>
          <p:txBody>
            <a:bodyPr/>
            <a:lstStyle/>
            <a:p>
              <a:endParaRPr lang="pt-BR"/>
            </a:p>
          </p:txBody>
        </p:sp>
        <p:sp>
          <p:nvSpPr>
            <p:cNvPr id="15" name="Rectangle 1037">
              <a:extLst>
                <a:ext uri="{FF2B5EF4-FFF2-40B4-BE49-F238E27FC236}">
                  <a16:creationId xmlns:a16="http://schemas.microsoft.com/office/drawing/2014/main" id="{BDF034A1-CB82-478F-BEB7-A7245F0F396F}"/>
                </a:ext>
              </a:extLst>
            </p:cNvPr>
            <p:cNvSpPr>
              <a:spLocks noChangeArrowheads="1"/>
            </p:cNvSpPr>
            <p:nvPr/>
          </p:nvSpPr>
          <p:spPr bwMode="auto">
            <a:xfrm>
              <a:off x="2899" y="3310"/>
              <a:ext cx="603" cy="250"/>
            </a:xfrm>
            <a:prstGeom prst="rect">
              <a:avLst/>
            </a:prstGeom>
            <a:noFill/>
            <a:ln w="12700">
              <a:noFill/>
              <a:miter lim="800000"/>
              <a:headEnd/>
              <a:tailEnd/>
            </a:ln>
          </p:spPr>
          <p:txBody>
            <a:bodyPr wrap="none" lIns="90488" tIns="44450" rIns="90488" bIns="44450">
              <a:spAutoFit/>
            </a:bodyPr>
            <a:lstStyle/>
            <a:p>
              <a:r>
                <a:rPr lang="en-US" sz="2000" b="1" dirty="0">
                  <a:latin typeface="Arial" charset="0"/>
                </a:rPr>
                <a:t>Q = 15</a:t>
              </a:r>
            </a:p>
          </p:txBody>
        </p:sp>
      </p:grpSp>
      <p:cxnSp>
        <p:nvCxnSpPr>
          <p:cNvPr id="16" name="Conector de Seta Reta 15">
            <a:extLst>
              <a:ext uri="{FF2B5EF4-FFF2-40B4-BE49-F238E27FC236}">
                <a16:creationId xmlns:a16="http://schemas.microsoft.com/office/drawing/2014/main" id="{1B3151B5-177B-4D06-8948-F5D5AFAB922A}"/>
              </a:ext>
            </a:extLst>
          </p:cNvPr>
          <p:cNvCxnSpPr/>
          <p:nvPr/>
        </p:nvCxnSpPr>
        <p:spPr bwMode="auto">
          <a:xfrm flipV="1">
            <a:off x="1216147" y="2366456"/>
            <a:ext cx="0" cy="2547293"/>
          </a:xfrm>
          <a:prstGeom prst="straightConnector1">
            <a:avLst/>
          </a:prstGeom>
          <a:solidFill>
            <a:srgbClr val="FFCC99"/>
          </a:solidFill>
          <a:ln w="38100" cap="flat" cmpd="sng" algn="ctr">
            <a:solidFill>
              <a:srgbClr val="000000"/>
            </a:solidFill>
            <a:prstDash val="solid"/>
            <a:round/>
            <a:headEnd type="none" w="med" len="med"/>
            <a:tailEnd type="triangle"/>
          </a:ln>
          <a:effectLst/>
        </p:spPr>
      </p:cxnSp>
      <p:cxnSp>
        <p:nvCxnSpPr>
          <p:cNvPr id="17" name="Conector de Seta Reta 16">
            <a:extLst>
              <a:ext uri="{FF2B5EF4-FFF2-40B4-BE49-F238E27FC236}">
                <a16:creationId xmlns:a16="http://schemas.microsoft.com/office/drawing/2014/main" id="{87E525F9-3E2B-4A51-A93E-0E1E1CAE8A52}"/>
              </a:ext>
            </a:extLst>
          </p:cNvPr>
          <p:cNvCxnSpPr/>
          <p:nvPr/>
        </p:nvCxnSpPr>
        <p:spPr bwMode="auto">
          <a:xfrm>
            <a:off x="1213909" y="4915187"/>
            <a:ext cx="3263355" cy="0"/>
          </a:xfrm>
          <a:prstGeom prst="straightConnector1">
            <a:avLst/>
          </a:prstGeom>
          <a:solidFill>
            <a:srgbClr val="FFCC99"/>
          </a:solidFill>
          <a:ln w="38100" cap="flat" cmpd="sng" algn="ctr">
            <a:solidFill>
              <a:srgbClr val="000000"/>
            </a:solidFill>
            <a:prstDash val="solid"/>
            <a:round/>
            <a:headEnd type="none" w="med" len="med"/>
            <a:tailEnd type="triangle"/>
          </a:ln>
          <a:effectLst/>
        </p:spPr>
      </p:cxnSp>
      <p:sp>
        <p:nvSpPr>
          <p:cNvPr id="18" name="CaixaDeTexto 17">
            <a:extLst>
              <a:ext uri="{FF2B5EF4-FFF2-40B4-BE49-F238E27FC236}">
                <a16:creationId xmlns:a16="http://schemas.microsoft.com/office/drawing/2014/main" id="{A6D74AB7-65AB-45BC-BD5C-2C1ABBBF4D12}"/>
              </a:ext>
            </a:extLst>
          </p:cNvPr>
          <p:cNvSpPr txBox="1"/>
          <p:nvPr/>
        </p:nvSpPr>
        <p:spPr>
          <a:xfrm>
            <a:off x="6804248" y="483518"/>
            <a:ext cx="360040" cy="369332"/>
          </a:xfrm>
          <a:prstGeom prst="rect">
            <a:avLst/>
          </a:prstGeom>
          <a:noFill/>
        </p:spPr>
        <p:txBody>
          <a:bodyPr wrap="square" rtlCol="0">
            <a:spAutoFit/>
          </a:bodyPr>
          <a:lstStyle/>
          <a:p>
            <a:r>
              <a:rPr lang="pt-BR" b="1" dirty="0">
                <a:solidFill>
                  <a:srgbClr val="C00000"/>
                </a:solidFill>
              </a:rPr>
              <a:t>F</a:t>
            </a:r>
          </a:p>
        </p:txBody>
      </p:sp>
    </p:spTree>
    <p:extLst>
      <p:ext uri="{BB962C8B-B14F-4D97-AF65-F5344CB8AC3E}">
        <p14:creationId xmlns:p14="http://schemas.microsoft.com/office/powerpoint/2010/main" val="394496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2">
            <a:extLst>
              <a:ext uri="{FF2B5EF4-FFF2-40B4-BE49-F238E27FC236}">
                <a16:creationId xmlns:a16="http://schemas.microsoft.com/office/drawing/2014/main" id="{D4E5BB7F-E726-4077-8FCD-2012BED6973B}"/>
              </a:ext>
            </a:extLst>
          </p:cNvPr>
          <p:cNvSpPr txBox="1">
            <a:spLocks/>
          </p:cNvSpPr>
          <p:nvPr/>
        </p:nvSpPr>
        <p:spPr>
          <a:xfrm>
            <a:off x="35496" y="915566"/>
            <a:ext cx="9001000" cy="1033297"/>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Tx/>
              <a:buSzPct val="101000"/>
              <a:buFont typeface="Wingdings" panose="05000000000000000000" pitchFamily="2" charset="2"/>
              <a:buChar char="§"/>
            </a:pPr>
            <a:r>
              <a:rPr lang="pt-BR" sz="2000" b="1" dirty="0">
                <a:latin typeface="Arial" panose="020B0604020202020204" pitchFamily="34" charset="0"/>
                <a:cs typeface="Arial" panose="020B0604020202020204" pitchFamily="34" charset="0"/>
              </a:rPr>
              <a:t>Rendimentos de Escala</a:t>
            </a:r>
          </a:p>
          <a:p>
            <a:pPr lvl="1"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Multiplique os fatores de produção não-rivais por uma constante arbitrária e observe o resultado.</a:t>
            </a:r>
          </a:p>
          <a:p>
            <a:pPr algn="just">
              <a:buSzPct val="101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marL="109728" indent="0" algn="just">
              <a:buSzPct val="101000"/>
              <a:buNone/>
            </a:pPr>
            <a:endParaRPr lang="pt-BR" sz="2000" dirty="0">
              <a:latin typeface="Arial" panose="020B0604020202020204" pitchFamily="34" charset="0"/>
              <a:cs typeface="Arial" panose="020B0604020202020204" pitchFamily="34" charset="0"/>
            </a:endParaRPr>
          </a:p>
          <a:p>
            <a:pPr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Logo:</a:t>
            </a:r>
          </a:p>
          <a:p>
            <a:pPr lvl="1"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Se (</a:t>
            </a:r>
            <a:r>
              <a:rPr lang="pt-BR" sz="2000" dirty="0">
                <a:latin typeface="Symbol" panose="05050102010706020507" pitchFamily="18" charset="2"/>
                <a:cs typeface="Arial" panose="020B0604020202020204" pitchFamily="34" charset="0"/>
              </a:rPr>
              <a:t>a + b</a:t>
            </a:r>
            <a:r>
              <a:rPr lang="pt-BR" sz="2000" dirty="0">
                <a:latin typeface="Arial" panose="020B0604020202020204" pitchFamily="34" charset="0"/>
                <a:cs typeface="Arial" panose="020B0604020202020204" pitchFamily="34" charset="0"/>
              </a:rPr>
              <a:t>) = 1 </a:t>
            </a:r>
            <a:r>
              <a:rPr lang="pt-BR" sz="2000" dirty="0">
                <a:latin typeface="Arial" panose="020B0604020202020204" pitchFamily="34" charset="0"/>
                <a:cs typeface="Arial" panose="020B0604020202020204" pitchFamily="34" charset="0"/>
                <a:sym typeface="Symbol" panose="05050102010706020507" pitchFamily="18" charset="2"/>
              </a:rPr>
              <a:t> Rendimentos Constantes de Escala</a:t>
            </a:r>
          </a:p>
          <a:p>
            <a:pPr lvl="1"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Se (</a:t>
            </a:r>
            <a:r>
              <a:rPr lang="pt-BR" sz="2000" dirty="0">
                <a:latin typeface="Symbol" panose="05050102010706020507" pitchFamily="18" charset="2"/>
                <a:cs typeface="Arial" panose="020B0604020202020204" pitchFamily="34" charset="0"/>
              </a:rPr>
              <a:t>a + b</a:t>
            </a:r>
            <a:r>
              <a:rPr lang="pt-BR" sz="2000" dirty="0">
                <a:latin typeface="Arial" panose="020B0604020202020204" pitchFamily="34" charset="0"/>
                <a:cs typeface="Arial" panose="020B0604020202020204" pitchFamily="34" charset="0"/>
              </a:rPr>
              <a:t>) &gt; 1 </a:t>
            </a:r>
            <a:r>
              <a:rPr lang="pt-BR" sz="2000" dirty="0">
                <a:latin typeface="Arial" panose="020B0604020202020204" pitchFamily="34" charset="0"/>
                <a:cs typeface="Arial" panose="020B0604020202020204" pitchFamily="34" charset="0"/>
                <a:sym typeface="Symbol" panose="05050102010706020507" pitchFamily="18" charset="2"/>
              </a:rPr>
              <a:t> Rendimentos Crescentes de Escala</a:t>
            </a:r>
          </a:p>
          <a:p>
            <a:pPr lvl="1" algn="just">
              <a:buClrTx/>
              <a:buSzPct val="101000"/>
              <a:buFont typeface="Wingdings" panose="05000000000000000000" pitchFamily="2" charset="2"/>
              <a:buChar char="§"/>
            </a:pPr>
            <a:r>
              <a:rPr lang="pt-BR" sz="2000" dirty="0">
                <a:latin typeface="Arial" panose="020B0604020202020204" pitchFamily="34" charset="0"/>
                <a:cs typeface="Arial" panose="020B0604020202020204" pitchFamily="34" charset="0"/>
              </a:rPr>
              <a:t>Se (</a:t>
            </a:r>
            <a:r>
              <a:rPr lang="pt-BR" sz="2000" dirty="0">
                <a:latin typeface="Symbol" panose="05050102010706020507" pitchFamily="18" charset="2"/>
                <a:cs typeface="Arial" panose="020B0604020202020204" pitchFamily="34" charset="0"/>
              </a:rPr>
              <a:t>a + b</a:t>
            </a:r>
            <a:r>
              <a:rPr lang="pt-BR" sz="2000" dirty="0">
                <a:latin typeface="Arial" panose="020B0604020202020204" pitchFamily="34" charset="0"/>
                <a:cs typeface="Arial" panose="020B0604020202020204" pitchFamily="34" charset="0"/>
              </a:rPr>
              <a:t>) &lt; 1 </a:t>
            </a:r>
            <a:r>
              <a:rPr lang="pt-BR" sz="2000" dirty="0">
                <a:latin typeface="Arial" panose="020B0604020202020204" pitchFamily="34" charset="0"/>
                <a:cs typeface="Arial" panose="020B0604020202020204" pitchFamily="34" charset="0"/>
                <a:sym typeface="Symbol" panose="05050102010706020507" pitchFamily="18" charset="2"/>
              </a:rPr>
              <a:t> Rendimentos Decrescentes de Escala</a:t>
            </a:r>
            <a:endParaRPr lang="pt-BR" sz="2000" dirty="0">
              <a:latin typeface="Arial" panose="020B0604020202020204" pitchFamily="34" charset="0"/>
              <a:cs typeface="Arial" panose="020B0604020202020204" pitchFamily="34" charset="0"/>
            </a:endParaRPr>
          </a:p>
          <a:p>
            <a:pPr lvl="1" algn="just">
              <a:buSzPct val="101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lvl="1" algn="just"/>
            <a:endParaRPr lang="pt-BR" sz="2000" dirty="0">
              <a:latin typeface="Arial" panose="020B0604020202020204" pitchFamily="34" charset="0"/>
              <a:cs typeface="Arial" panose="020B0604020202020204" pitchFamily="34" charset="0"/>
            </a:endParaRPr>
          </a:p>
        </p:txBody>
      </p:sp>
      <p:graphicFrame>
        <p:nvGraphicFramePr>
          <p:cNvPr id="3" name="Objeto 2">
            <a:extLst>
              <a:ext uri="{FF2B5EF4-FFF2-40B4-BE49-F238E27FC236}">
                <a16:creationId xmlns:a16="http://schemas.microsoft.com/office/drawing/2014/main" id="{9F4FB6E2-16A7-484B-881F-5E91559E2FAF}"/>
              </a:ext>
            </a:extLst>
          </p:cNvPr>
          <p:cNvGraphicFramePr>
            <a:graphicFrameLocks noChangeAspect="1"/>
          </p:cNvGraphicFramePr>
          <p:nvPr>
            <p:extLst>
              <p:ext uri="{D42A27DB-BD31-4B8C-83A1-F6EECF244321}">
                <p14:modId xmlns:p14="http://schemas.microsoft.com/office/powerpoint/2010/main" val="3704277785"/>
              </p:ext>
            </p:extLst>
          </p:nvPr>
        </p:nvGraphicFramePr>
        <p:xfrm>
          <a:off x="755577" y="1948863"/>
          <a:ext cx="6624735" cy="648378"/>
        </p:xfrm>
        <a:graphic>
          <a:graphicData uri="http://schemas.openxmlformats.org/presentationml/2006/ole">
            <mc:AlternateContent xmlns:mc="http://schemas.openxmlformats.org/markup-compatibility/2006">
              <mc:Choice xmlns:v="urn:schemas-microsoft-com:vml" Requires="v">
                <p:oleObj name="Equation" r:id="rId2" imgW="2984400" imgH="291960" progId="Equation.DSMT4">
                  <p:embed/>
                </p:oleObj>
              </mc:Choice>
              <mc:Fallback>
                <p:oleObj name="Equation" r:id="rId2" imgW="2984400" imgH="291960" progId="Equation.DSMT4">
                  <p:embed/>
                  <p:pic>
                    <p:nvPicPr>
                      <p:cNvPr id="7" name="Objeto 6"/>
                      <p:cNvPicPr/>
                      <p:nvPr/>
                    </p:nvPicPr>
                    <p:blipFill>
                      <a:blip r:embed="rId3"/>
                      <a:stretch>
                        <a:fillRect/>
                      </a:stretch>
                    </p:blipFill>
                    <p:spPr>
                      <a:xfrm>
                        <a:off x="755577" y="1948863"/>
                        <a:ext cx="6624735" cy="648378"/>
                      </a:xfrm>
                      <a:prstGeom prst="rect">
                        <a:avLst/>
                      </a:prstGeom>
                      <a:ln>
                        <a:solidFill>
                          <a:schemeClr val="tx1"/>
                        </a:solidFill>
                      </a:ln>
                    </p:spPr>
                  </p:pic>
                </p:oleObj>
              </mc:Fallback>
            </mc:AlternateContent>
          </a:graphicData>
        </a:graphic>
      </p:graphicFrame>
      <p:graphicFrame>
        <p:nvGraphicFramePr>
          <p:cNvPr id="5" name="Objeto 4">
            <a:extLst>
              <a:ext uri="{FF2B5EF4-FFF2-40B4-BE49-F238E27FC236}">
                <a16:creationId xmlns:a16="http://schemas.microsoft.com/office/drawing/2014/main" id="{F8548FAB-0788-4D32-BD29-6B87531FC862}"/>
              </a:ext>
            </a:extLst>
          </p:cNvPr>
          <p:cNvGraphicFramePr>
            <a:graphicFrameLocks noChangeAspect="1"/>
          </p:cNvGraphicFramePr>
          <p:nvPr>
            <p:extLst>
              <p:ext uri="{D42A27DB-BD31-4B8C-83A1-F6EECF244321}">
                <p14:modId xmlns:p14="http://schemas.microsoft.com/office/powerpoint/2010/main" val="1776176616"/>
              </p:ext>
            </p:extLst>
          </p:nvPr>
        </p:nvGraphicFramePr>
        <p:xfrm>
          <a:off x="227237" y="195486"/>
          <a:ext cx="1824483" cy="566219"/>
        </p:xfrm>
        <a:graphic>
          <a:graphicData uri="http://schemas.openxmlformats.org/presentationml/2006/ole">
            <mc:AlternateContent xmlns:mc="http://schemas.openxmlformats.org/markup-compatibility/2006">
              <mc:Choice xmlns:v="urn:schemas-microsoft-com:vml" Requires="v">
                <p:oleObj name="Equation" r:id="rId4" imgW="736560" imgH="228600" progId="Equation.DSMT4">
                  <p:embed/>
                </p:oleObj>
              </mc:Choice>
              <mc:Fallback>
                <p:oleObj name="Equation" r:id="rId4" imgW="736560" imgH="228600" progId="Equation.DSMT4">
                  <p:embed/>
                  <p:pic>
                    <p:nvPicPr>
                      <p:cNvPr id="10" name="Objeto 9"/>
                      <p:cNvPicPr/>
                      <p:nvPr/>
                    </p:nvPicPr>
                    <p:blipFill>
                      <a:blip r:embed="rId5"/>
                      <a:stretch>
                        <a:fillRect/>
                      </a:stretch>
                    </p:blipFill>
                    <p:spPr>
                      <a:xfrm>
                        <a:off x="227237" y="195486"/>
                        <a:ext cx="1824483" cy="566219"/>
                      </a:xfrm>
                      <a:prstGeom prst="rect">
                        <a:avLst/>
                      </a:prstGeom>
                      <a:solidFill>
                        <a:srgbClr val="DDDDDD"/>
                      </a:solidFill>
                      <a:ln>
                        <a:solidFill>
                          <a:schemeClr val="tx1"/>
                        </a:solidFill>
                      </a:ln>
                    </p:spPr>
                  </p:pic>
                </p:oleObj>
              </mc:Fallback>
            </mc:AlternateContent>
          </a:graphicData>
        </a:graphic>
      </p:graphicFrame>
      <p:sp>
        <p:nvSpPr>
          <p:cNvPr id="6" name="Espaço Reservado para Conteúdo 2">
            <a:extLst>
              <a:ext uri="{FF2B5EF4-FFF2-40B4-BE49-F238E27FC236}">
                <a16:creationId xmlns:a16="http://schemas.microsoft.com/office/drawing/2014/main" id="{F5A4D6CA-521F-471D-AF87-7B8A90C68AA1}"/>
              </a:ext>
            </a:extLst>
          </p:cNvPr>
          <p:cNvSpPr txBox="1">
            <a:spLocks/>
          </p:cNvSpPr>
          <p:nvPr/>
        </p:nvSpPr>
        <p:spPr>
          <a:xfrm>
            <a:off x="35496" y="4227934"/>
            <a:ext cx="9001000" cy="745265"/>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Tx/>
              <a:buSzPct val="101000"/>
              <a:buFont typeface="Wingdings" panose="05000000000000000000" pitchFamily="2" charset="2"/>
              <a:buChar char="§"/>
            </a:pPr>
            <a:r>
              <a:rPr lang="pt-BR" sz="2000" b="1" dirty="0">
                <a:latin typeface="Arial" panose="020B0604020202020204" pitchFamily="34" charset="0"/>
                <a:cs typeface="Arial" panose="020B0604020202020204" pitchFamily="34" charset="0"/>
              </a:rPr>
              <a:t>Logo, no caso do nosso exercício, a FDP apresenta retornos constantes de escala.</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7335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2">
            <a:extLst>
              <a:ext uri="{FF2B5EF4-FFF2-40B4-BE49-F238E27FC236}">
                <a16:creationId xmlns:a16="http://schemas.microsoft.com/office/drawing/2014/main" id="{43AB1BDC-74CF-44B2-8CED-F77FB5EAF122}"/>
              </a:ext>
            </a:extLst>
          </p:cNvPr>
          <p:cNvSpPr txBox="1">
            <a:spLocks/>
          </p:cNvSpPr>
          <p:nvPr/>
        </p:nvSpPr>
        <p:spPr>
          <a:xfrm>
            <a:off x="35496" y="928960"/>
            <a:ext cx="9303401" cy="4883150"/>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Tx/>
              <a:buSzPct val="98000"/>
              <a:buFont typeface="Wingdings" panose="05000000000000000000" pitchFamily="2" charset="2"/>
              <a:buChar char="§"/>
            </a:pPr>
            <a:r>
              <a:rPr lang="pt-BR" sz="2000" b="1" dirty="0">
                <a:latin typeface="Arial" panose="020B0604020202020204" pitchFamily="34" charset="0"/>
                <a:cs typeface="Arial" panose="020B0604020202020204" pitchFamily="34" charset="0"/>
              </a:rPr>
              <a:t>Produtividades Marginais e </a:t>
            </a:r>
            <a:r>
              <a:rPr lang="pt-BR" sz="2000" b="1" dirty="0" err="1">
                <a:latin typeface="Arial" panose="020B0604020202020204" pitchFamily="34" charset="0"/>
                <a:cs typeface="Arial" panose="020B0604020202020204" pitchFamily="34" charset="0"/>
              </a:rPr>
              <a:t>TMgS</a:t>
            </a:r>
            <a:r>
              <a:rPr lang="pt-BR" sz="1400" b="1" dirty="0">
                <a:latin typeface="Arial" panose="020B0604020202020204" pitchFamily="34" charset="0"/>
                <a:cs typeface="Arial" panose="020B0604020202020204" pitchFamily="34" charset="0"/>
              </a:rPr>
              <a:t>(K,L)</a:t>
            </a:r>
          </a:p>
        </p:txBody>
      </p:sp>
      <p:graphicFrame>
        <p:nvGraphicFramePr>
          <p:cNvPr id="3" name="Objeto 2">
            <a:extLst>
              <a:ext uri="{FF2B5EF4-FFF2-40B4-BE49-F238E27FC236}">
                <a16:creationId xmlns:a16="http://schemas.microsoft.com/office/drawing/2014/main" id="{8F798BE6-2803-4FE3-B200-42A9A8579A44}"/>
              </a:ext>
            </a:extLst>
          </p:cNvPr>
          <p:cNvGraphicFramePr>
            <a:graphicFrameLocks noChangeAspect="1"/>
          </p:cNvGraphicFramePr>
          <p:nvPr>
            <p:extLst>
              <p:ext uri="{D42A27DB-BD31-4B8C-83A1-F6EECF244321}">
                <p14:modId xmlns:p14="http://schemas.microsoft.com/office/powerpoint/2010/main" val="2270761657"/>
              </p:ext>
            </p:extLst>
          </p:nvPr>
        </p:nvGraphicFramePr>
        <p:xfrm>
          <a:off x="538483" y="3027495"/>
          <a:ext cx="6553797" cy="1441472"/>
        </p:xfrm>
        <a:graphic>
          <a:graphicData uri="http://schemas.openxmlformats.org/presentationml/2006/ole">
            <mc:AlternateContent xmlns:mc="http://schemas.openxmlformats.org/markup-compatibility/2006">
              <mc:Choice xmlns:v="urn:schemas-microsoft-com:vml" Requires="v">
                <p:oleObj name="Equation" r:id="rId2" imgW="3263760" imgH="761760" progId="Equation.DSMT4">
                  <p:embed/>
                </p:oleObj>
              </mc:Choice>
              <mc:Fallback>
                <p:oleObj name="Equation" r:id="rId2" imgW="3263760" imgH="761760" progId="Equation.DSMT4">
                  <p:embed/>
                  <p:pic>
                    <p:nvPicPr>
                      <p:cNvPr id="7" name="Objeto 6"/>
                      <p:cNvPicPr/>
                      <p:nvPr/>
                    </p:nvPicPr>
                    <p:blipFill>
                      <a:blip r:embed="rId3"/>
                      <a:stretch>
                        <a:fillRect/>
                      </a:stretch>
                    </p:blipFill>
                    <p:spPr>
                      <a:xfrm>
                        <a:off x="538483" y="3027495"/>
                        <a:ext cx="6553797" cy="1441472"/>
                      </a:xfrm>
                      <a:prstGeom prst="rect">
                        <a:avLst/>
                      </a:prstGeom>
                      <a:ln>
                        <a:solidFill>
                          <a:schemeClr val="tx1"/>
                        </a:solidFill>
                      </a:ln>
                    </p:spPr>
                  </p:pic>
                </p:oleObj>
              </mc:Fallback>
            </mc:AlternateContent>
          </a:graphicData>
        </a:graphic>
      </p:graphicFrame>
      <p:graphicFrame>
        <p:nvGraphicFramePr>
          <p:cNvPr id="4" name="Objeto 3">
            <a:extLst>
              <a:ext uri="{FF2B5EF4-FFF2-40B4-BE49-F238E27FC236}">
                <a16:creationId xmlns:a16="http://schemas.microsoft.com/office/drawing/2014/main" id="{4ADA709A-52F2-4F8B-A430-95D6F487CDD8}"/>
              </a:ext>
            </a:extLst>
          </p:cNvPr>
          <p:cNvGraphicFramePr>
            <a:graphicFrameLocks noChangeAspect="1"/>
          </p:cNvGraphicFramePr>
          <p:nvPr>
            <p:extLst>
              <p:ext uri="{D42A27DB-BD31-4B8C-83A1-F6EECF244321}">
                <p14:modId xmlns:p14="http://schemas.microsoft.com/office/powerpoint/2010/main" val="2205970214"/>
              </p:ext>
            </p:extLst>
          </p:nvPr>
        </p:nvGraphicFramePr>
        <p:xfrm>
          <a:off x="539552" y="1356452"/>
          <a:ext cx="3168352" cy="1528217"/>
        </p:xfrm>
        <a:graphic>
          <a:graphicData uri="http://schemas.openxmlformats.org/presentationml/2006/ole">
            <mc:AlternateContent xmlns:mc="http://schemas.openxmlformats.org/markup-compatibility/2006">
              <mc:Choice xmlns:v="urn:schemas-microsoft-com:vml" Requires="v">
                <p:oleObj name="Equation" r:id="rId4" imgW="1612800" imgH="812520" progId="Equation.DSMT4">
                  <p:embed/>
                </p:oleObj>
              </mc:Choice>
              <mc:Fallback>
                <p:oleObj name="Equation" r:id="rId4" imgW="1612800" imgH="812520" progId="Equation.DSMT4">
                  <p:embed/>
                  <p:pic>
                    <p:nvPicPr>
                      <p:cNvPr id="12" name="Objeto 11"/>
                      <p:cNvPicPr/>
                      <p:nvPr/>
                    </p:nvPicPr>
                    <p:blipFill>
                      <a:blip r:embed="rId5"/>
                      <a:stretch>
                        <a:fillRect/>
                      </a:stretch>
                    </p:blipFill>
                    <p:spPr>
                      <a:xfrm>
                        <a:off x="539552" y="1356452"/>
                        <a:ext cx="3168352" cy="1528217"/>
                      </a:xfrm>
                      <a:prstGeom prst="rect">
                        <a:avLst/>
                      </a:prstGeom>
                      <a:ln>
                        <a:solidFill>
                          <a:schemeClr val="tx1"/>
                        </a:solidFill>
                      </a:ln>
                    </p:spPr>
                  </p:pic>
                </p:oleObj>
              </mc:Fallback>
            </mc:AlternateContent>
          </a:graphicData>
        </a:graphic>
      </p:graphicFrame>
      <p:sp>
        <p:nvSpPr>
          <p:cNvPr id="7" name="CaixaDeTexto 6">
            <a:extLst>
              <a:ext uri="{FF2B5EF4-FFF2-40B4-BE49-F238E27FC236}">
                <a16:creationId xmlns:a16="http://schemas.microsoft.com/office/drawing/2014/main" id="{9DD40667-75A1-4DB8-95A4-26F39F2A5B5B}"/>
              </a:ext>
            </a:extLst>
          </p:cNvPr>
          <p:cNvSpPr txBox="1"/>
          <p:nvPr/>
        </p:nvSpPr>
        <p:spPr>
          <a:xfrm>
            <a:off x="4052561" y="1883608"/>
            <a:ext cx="3039719" cy="400110"/>
          </a:xfrm>
          <a:prstGeom prst="rect">
            <a:avLst/>
          </a:prstGeom>
          <a:noFill/>
          <a:ln>
            <a:solidFill>
              <a:schemeClr val="tx1"/>
            </a:solidFill>
          </a:ln>
        </p:spPr>
        <p:txBody>
          <a:bodyPr wrap="square" rtlCol="0">
            <a:spAutoFit/>
          </a:bodyPr>
          <a:lstStyle/>
          <a:p>
            <a:r>
              <a:rPr lang="pt-BR" sz="2000" dirty="0">
                <a:latin typeface="Arial" panose="020B0604020202020204" pitchFamily="34" charset="0"/>
                <a:cs typeface="Arial" panose="020B0604020202020204" pitchFamily="34" charset="0"/>
              </a:rPr>
              <a:t>Positivas e Decrescentes</a:t>
            </a:r>
          </a:p>
        </p:txBody>
      </p:sp>
      <p:cxnSp>
        <p:nvCxnSpPr>
          <p:cNvPr id="8" name="Conector de Seta Reta 7">
            <a:extLst>
              <a:ext uri="{FF2B5EF4-FFF2-40B4-BE49-F238E27FC236}">
                <a16:creationId xmlns:a16="http://schemas.microsoft.com/office/drawing/2014/main" id="{640B0210-AAB2-4AE3-8BA9-A9178CA1624A}"/>
              </a:ext>
            </a:extLst>
          </p:cNvPr>
          <p:cNvCxnSpPr/>
          <p:nvPr/>
        </p:nvCxnSpPr>
        <p:spPr bwMode="auto">
          <a:xfrm>
            <a:off x="3707904" y="2100229"/>
            <a:ext cx="351692" cy="0"/>
          </a:xfrm>
          <a:prstGeom prst="straightConnector1">
            <a:avLst/>
          </a:prstGeom>
          <a:solidFill>
            <a:srgbClr val="FFCC99"/>
          </a:solidFill>
          <a:ln w="12700" cap="flat" cmpd="sng" algn="ctr">
            <a:solidFill>
              <a:srgbClr val="000000"/>
            </a:solidFill>
            <a:prstDash val="solid"/>
            <a:round/>
            <a:headEnd type="none" w="med" len="med"/>
            <a:tailEnd type="triangle"/>
          </a:ln>
          <a:effectLst/>
        </p:spPr>
      </p:cxnSp>
      <p:graphicFrame>
        <p:nvGraphicFramePr>
          <p:cNvPr id="9" name="Objeto 8">
            <a:extLst>
              <a:ext uri="{FF2B5EF4-FFF2-40B4-BE49-F238E27FC236}">
                <a16:creationId xmlns:a16="http://schemas.microsoft.com/office/drawing/2014/main" id="{9A8A6133-E558-4C65-9F5B-D5CB8EEEBE93}"/>
              </a:ext>
            </a:extLst>
          </p:cNvPr>
          <p:cNvGraphicFramePr>
            <a:graphicFrameLocks noChangeAspect="1"/>
          </p:cNvGraphicFramePr>
          <p:nvPr>
            <p:extLst>
              <p:ext uri="{D42A27DB-BD31-4B8C-83A1-F6EECF244321}">
                <p14:modId xmlns:p14="http://schemas.microsoft.com/office/powerpoint/2010/main" val="3463347662"/>
              </p:ext>
            </p:extLst>
          </p:nvPr>
        </p:nvGraphicFramePr>
        <p:xfrm>
          <a:off x="227237" y="195486"/>
          <a:ext cx="1824483" cy="566219"/>
        </p:xfrm>
        <a:graphic>
          <a:graphicData uri="http://schemas.openxmlformats.org/presentationml/2006/ole">
            <mc:AlternateContent xmlns:mc="http://schemas.openxmlformats.org/markup-compatibility/2006">
              <mc:Choice xmlns:v="urn:schemas-microsoft-com:vml" Requires="v">
                <p:oleObj name="Equation" r:id="rId6" imgW="736560" imgH="228600" progId="Equation.DSMT4">
                  <p:embed/>
                </p:oleObj>
              </mc:Choice>
              <mc:Fallback>
                <p:oleObj name="Equation" r:id="rId6" imgW="736560" imgH="228600" progId="Equation.DSMT4">
                  <p:embed/>
                  <p:pic>
                    <p:nvPicPr>
                      <p:cNvPr id="5" name="Objeto 4">
                        <a:extLst>
                          <a:ext uri="{FF2B5EF4-FFF2-40B4-BE49-F238E27FC236}">
                            <a16:creationId xmlns:a16="http://schemas.microsoft.com/office/drawing/2014/main" id="{F8548FAB-0788-4D32-BD29-6B87531FC862}"/>
                          </a:ext>
                        </a:extLst>
                      </p:cNvPr>
                      <p:cNvPicPr/>
                      <p:nvPr/>
                    </p:nvPicPr>
                    <p:blipFill>
                      <a:blip r:embed="rId7"/>
                      <a:stretch>
                        <a:fillRect/>
                      </a:stretch>
                    </p:blipFill>
                    <p:spPr>
                      <a:xfrm>
                        <a:off x="227237" y="195486"/>
                        <a:ext cx="1824483" cy="566219"/>
                      </a:xfrm>
                      <a:prstGeom prst="rect">
                        <a:avLst/>
                      </a:prstGeom>
                      <a:solidFill>
                        <a:srgbClr val="DDDDDD"/>
                      </a:solidFill>
                      <a:ln>
                        <a:solidFill>
                          <a:schemeClr val="tx1"/>
                        </a:solidFill>
                      </a:ln>
                    </p:spPr>
                  </p:pic>
                </p:oleObj>
              </mc:Fallback>
            </mc:AlternateContent>
          </a:graphicData>
        </a:graphic>
      </p:graphicFrame>
    </p:spTree>
    <p:extLst>
      <p:ext uri="{BB962C8B-B14F-4D97-AF65-F5344CB8AC3E}">
        <p14:creationId xmlns:p14="http://schemas.microsoft.com/office/powerpoint/2010/main" val="27113074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D0630C6A-B637-4445-9C19-72C43E59485F}"/>
              </a:ext>
            </a:extLst>
          </p:cNvPr>
          <p:cNvSpPr txBox="1"/>
          <p:nvPr/>
        </p:nvSpPr>
        <p:spPr>
          <a:xfrm>
            <a:off x="107504" y="160054"/>
            <a:ext cx="8928992" cy="2585323"/>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06</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Seja uma empresa que está empregando 200 trabalhadores, pagando R$ 30 por hora de trabalho. A empresa também utiliza 100 unidades de capital, cujo aluguel custa R$ 60 por hora. Com estas quantidades de fatores, o produto marginal da mão de obra é de R$ 90 e o produto marginal do capital é de R$ 120. Indique quais das afirmações a seguir são verdadeiras e quais são falsas:</a:t>
            </a:r>
          </a:p>
          <a:p>
            <a:pPr algn="just"/>
            <a:r>
              <a:rPr lang="pt-BR" sz="2000" b="1" dirty="0">
                <a:solidFill>
                  <a:srgbClr val="000000"/>
                </a:solidFill>
                <a:latin typeface="Arial" panose="020B0604020202020204" pitchFamily="34" charset="0"/>
                <a:cs typeface="Arial" panose="020B0604020202020204" pitchFamily="34" charset="0"/>
              </a:rPr>
              <a:t>(0)</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taxa marginal de substituição é de - 0,75.</a:t>
            </a:r>
          </a:p>
        </p:txBody>
      </p:sp>
      <p:sp>
        <p:nvSpPr>
          <p:cNvPr id="2" name="CaixaDeTexto 1">
            <a:extLst>
              <a:ext uri="{FF2B5EF4-FFF2-40B4-BE49-F238E27FC236}">
                <a16:creationId xmlns:a16="http://schemas.microsoft.com/office/drawing/2014/main" id="{474A764C-945E-4B28-B858-1525BAD0C739}"/>
              </a:ext>
            </a:extLst>
          </p:cNvPr>
          <p:cNvSpPr txBox="1"/>
          <p:nvPr/>
        </p:nvSpPr>
        <p:spPr>
          <a:xfrm>
            <a:off x="179512" y="2715766"/>
            <a:ext cx="8712968" cy="1631216"/>
          </a:xfrm>
          <a:prstGeom prst="rect">
            <a:avLst/>
          </a:prstGeom>
          <a:noFill/>
        </p:spPr>
        <p:txBody>
          <a:bodyPr wrap="square" rtlCol="0">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Uma </a:t>
            </a:r>
            <a:r>
              <a:rPr lang="pt-BR" sz="2000" dirty="0" err="1">
                <a:latin typeface="Arial" panose="020B0604020202020204" pitchFamily="34" charset="0"/>
                <a:cs typeface="Arial" panose="020B0604020202020204" pitchFamily="34" charset="0"/>
              </a:rPr>
              <a:t>isoquanta</a:t>
            </a:r>
            <a:r>
              <a:rPr lang="pt-BR" sz="2000" dirty="0">
                <a:latin typeface="Arial" panose="020B0604020202020204" pitchFamily="34" charset="0"/>
                <a:cs typeface="Arial" panose="020B0604020202020204" pitchFamily="34" charset="0"/>
              </a:rPr>
              <a:t> nos mostra todas as combinações de K e L que geram o mesmo nível de produção.</a:t>
            </a:r>
          </a:p>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A inclinação da </a:t>
            </a:r>
            <a:r>
              <a:rPr lang="pt-BR" sz="2000" dirty="0" err="1">
                <a:latin typeface="Arial" panose="020B0604020202020204" pitchFamily="34" charset="0"/>
                <a:cs typeface="Arial" panose="020B0604020202020204" pitchFamily="34" charset="0"/>
              </a:rPr>
              <a:t>isoquanta</a:t>
            </a:r>
            <a:r>
              <a:rPr lang="pt-BR" sz="2000" dirty="0">
                <a:latin typeface="Arial" panose="020B0604020202020204" pitchFamily="34" charset="0"/>
                <a:cs typeface="Arial" panose="020B0604020202020204" pitchFamily="34" charset="0"/>
              </a:rPr>
              <a:t> é a </a:t>
            </a:r>
            <a:r>
              <a:rPr lang="pt-BR" sz="2000" dirty="0" err="1">
                <a:latin typeface="Arial" panose="020B0604020202020204" pitchFamily="34" charset="0"/>
                <a:cs typeface="Arial" panose="020B0604020202020204" pitchFamily="34" charset="0"/>
              </a:rPr>
              <a:t>TMgS</a:t>
            </a:r>
            <a:r>
              <a:rPr lang="pt-BR" sz="2000" dirty="0">
                <a:latin typeface="Arial" panose="020B0604020202020204" pitchFamily="34" charset="0"/>
                <a:cs typeface="Arial" panose="020B0604020202020204" pitchFamily="34" charset="0"/>
              </a:rPr>
              <a:t>(K,L), a taxa de substituição de K por L para que a produção se mantenha constante, ou seja, para que a variação da produção seja igual a zero. Logo:</a:t>
            </a:r>
          </a:p>
        </p:txBody>
      </p:sp>
      <p:graphicFrame>
        <p:nvGraphicFramePr>
          <p:cNvPr id="4" name="Object 6">
            <a:hlinkClick r:id="" action="ppaction://ole?verb=0"/>
            <a:extLst>
              <a:ext uri="{FF2B5EF4-FFF2-40B4-BE49-F238E27FC236}">
                <a16:creationId xmlns:a16="http://schemas.microsoft.com/office/drawing/2014/main" id="{F4F17112-32DF-4728-9E8F-492E23300CCD}"/>
              </a:ext>
            </a:extLst>
          </p:cNvPr>
          <p:cNvGraphicFramePr>
            <a:graphicFrameLocks/>
          </p:cNvGraphicFramePr>
          <p:nvPr>
            <p:extLst>
              <p:ext uri="{D42A27DB-BD31-4B8C-83A1-F6EECF244321}">
                <p14:modId xmlns:p14="http://schemas.microsoft.com/office/powerpoint/2010/main" val="2058600250"/>
              </p:ext>
            </p:extLst>
          </p:nvPr>
        </p:nvGraphicFramePr>
        <p:xfrm>
          <a:off x="650053" y="4371950"/>
          <a:ext cx="7738372" cy="496499"/>
        </p:xfrm>
        <a:graphic>
          <a:graphicData uri="http://schemas.openxmlformats.org/presentationml/2006/ole">
            <mc:AlternateContent xmlns:mc="http://schemas.openxmlformats.org/markup-compatibility/2006">
              <mc:Choice xmlns:v="urn:schemas-microsoft-com:vml" Requires="v">
                <p:oleObj name="Equation" r:id="rId2" imgW="3517560" imgH="228600" progId="Equation.DSMT4">
                  <p:embed/>
                </p:oleObj>
              </mc:Choice>
              <mc:Fallback>
                <p:oleObj name="Equation" r:id="rId2" imgW="3517560" imgH="228600" progId="Equation.DSMT4">
                  <p:embed/>
                  <p:pic>
                    <p:nvPicPr>
                      <p:cNvPr id="14338" name="Object 6">
                        <a:hlinkClick r:id="" action="ppaction://ole?verb=0"/>
                      </p:cNvPr>
                      <p:cNvPicPr>
                        <a:picLocks noChangeArrowheads="1"/>
                      </p:cNvPicPr>
                      <p:nvPr/>
                    </p:nvPicPr>
                    <p:blipFill>
                      <a:blip r:embed="rId3"/>
                      <a:srcRect/>
                      <a:stretch>
                        <a:fillRect/>
                      </a:stretch>
                    </p:blipFill>
                    <p:spPr bwMode="auto">
                      <a:xfrm>
                        <a:off x="650053" y="4371950"/>
                        <a:ext cx="7738372" cy="496499"/>
                      </a:xfrm>
                      <a:prstGeom prst="rect">
                        <a:avLst/>
                      </a:prstGeom>
                      <a:solidFill>
                        <a:srgbClr val="F8F8F8"/>
                      </a:solidFill>
                      <a:ln>
                        <a:solidFill>
                          <a:schemeClr val="tx1"/>
                        </a:solidFill>
                      </a:ln>
                      <a:effectLst/>
                    </p:spPr>
                  </p:pic>
                </p:oleObj>
              </mc:Fallback>
            </mc:AlternateContent>
          </a:graphicData>
        </a:graphic>
      </p:graphicFrame>
      <p:cxnSp>
        <p:nvCxnSpPr>
          <p:cNvPr id="6" name="Conector de Seta Reta 5">
            <a:extLst>
              <a:ext uri="{FF2B5EF4-FFF2-40B4-BE49-F238E27FC236}">
                <a16:creationId xmlns:a16="http://schemas.microsoft.com/office/drawing/2014/main" id="{EBEB38FC-A23A-4ECD-A138-E122F9532BE4}"/>
              </a:ext>
            </a:extLst>
          </p:cNvPr>
          <p:cNvCxnSpPr/>
          <p:nvPr/>
        </p:nvCxnSpPr>
        <p:spPr>
          <a:xfrm>
            <a:off x="8388424" y="4587974"/>
            <a:ext cx="50405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CaixaDeTexto 6">
            <a:extLst>
              <a:ext uri="{FF2B5EF4-FFF2-40B4-BE49-F238E27FC236}">
                <a16:creationId xmlns:a16="http://schemas.microsoft.com/office/drawing/2014/main" id="{C2A3CADF-BF0B-4457-A747-F0D33E44D054}"/>
              </a:ext>
            </a:extLst>
          </p:cNvPr>
          <p:cNvSpPr txBox="1"/>
          <p:nvPr/>
        </p:nvSpPr>
        <p:spPr>
          <a:xfrm>
            <a:off x="5436096" y="2355726"/>
            <a:ext cx="360040" cy="369332"/>
          </a:xfrm>
          <a:prstGeom prst="rect">
            <a:avLst/>
          </a:prstGeom>
          <a:noFill/>
        </p:spPr>
        <p:txBody>
          <a:bodyPr wrap="square" rtlCol="0">
            <a:spAutoFit/>
          </a:bodyPr>
          <a:lstStyle/>
          <a:p>
            <a:r>
              <a:rPr lang="pt-BR" b="1" dirty="0">
                <a:solidFill>
                  <a:srgbClr val="C00000"/>
                </a:solidFill>
              </a:rPr>
              <a:t>V</a:t>
            </a:r>
          </a:p>
        </p:txBody>
      </p:sp>
    </p:spTree>
    <p:extLst>
      <p:ext uri="{BB962C8B-B14F-4D97-AF65-F5344CB8AC3E}">
        <p14:creationId xmlns:p14="http://schemas.microsoft.com/office/powerpoint/2010/main" val="42805242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279225F0-0AC6-4225-9C3C-9C2B935F560A}"/>
              </a:ext>
            </a:extLst>
          </p:cNvPr>
          <p:cNvSpPr/>
          <p:nvPr/>
        </p:nvSpPr>
        <p:spPr>
          <a:xfrm>
            <a:off x="4932040" y="2283643"/>
            <a:ext cx="2568699" cy="752094"/>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2" name="Object 7">
            <a:hlinkClick r:id="" action="ppaction://ole?verb=0"/>
            <a:extLst>
              <a:ext uri="{FF2B5EF4-FFF2-40B4-BE49-F238E27FC236}">
                <a16:creationId xmlns:a16="http://schemas.microsoft.com/office/drawing/2014/main" id="{A011C847-A607-4DAC-9DAA-7067A3AF1B72}"/>
              </a:ext>
            </a:extLst>
          </p:cNvPr>
          <p:cNvGraphicFramePr>
            <a:graphicFrameLocks/>
          </p:cNvGraphicFramePr>
          <p:nvPr>
            <p:extLst>
              <p:ext uri="{D42A27DB-BD31-4B8C-83A1-F6EECF244321}">
                <p14:modId xmlns:p14="http://schemas.microsoft.com/office/powerpoint/2010/main" val="2196145825"/>
              </p:ext>
            </p:extLst>
          </p:nvPr>
        </p:nvGraphicFramePr>
        <p:xfrm>
          <a:off x="467545" y="195486"/>
          <a:ext cx="6048671" cy="1462491"/>
        </p:xfrm>
        <a:graphic>
          <a:graphicData uri="http://schemas.openxmlformats.org/presentationml/2006/ole">
            <mc:AlternateContent xmlns:mc="http://schemas.openxmlformats.org/markup-compatibility/2006">
              <mc:Choice xmlns:v="urn:schemas-microsoft-com:vml" Requires="v">
                <p:oleObj name="Equation" r:id="rId2" imgW="2781000" imgH="761760" progId="Equation.DSMT4">
                  <p:embed/>
                </p:oleObj>
              </mc:Choice>
              <mc:Fallback>
                <p:oleObj name="Equation" r:id="rId2" imgW="2781000" imgH="761760" progId="Equation.DSMT4">
                  <p:embed/>
                  <p:pic>
                    <p:nvPicPr>
                      <p:cNvPr id="14339" name="Object 7">
                        <a:hlinkClick r:id="" action="ppaction://ole?verb=0"/>
                      </p:cNvPr>
                      <p:cNvPicPr>
                        <a:picLocks noChangeArrowheads="1"/>
                      </p:cNvPicPr>
                      <p:nvPr/>
                    </p:nvPicPr>
                    <p:blipFill>
                      <a:blip r:embed="rId3"/>
                      <a:srcRect/>
                      <a:stretch>
                        <a:fillRect/>
                      </a:stretch>
                    </p:blipFill>
                    <p:spPr bwMode="auto">
                      <a:xfrm>
                        <a:off x="467545" y="195486"/>
                        <a:ext cx="6048671" cy="1462491"/>
                      </a:xfrm>
                      <a:prstGeom prst="rect">
                        <a:avLst/>
                      </a:prstGeom>
                      <a:noFill/>
                      <a:ln>
                        <a:noFill/>
                      </a:ln>
                      <a:effectLst/>
                    </p:spPr>
                  </p:pic>
                </p:oleObj>
              </mc:Fallback>
            </mc:AlternateContent>
          </a:graphicData>
        </a:graphic>
      </p:graphicFrame>
      <p:sp>
        <p:nvSpPr>
          <p:cNvPr id="3" name="CaixaDeTexto 2">
            <a:extLst>
              <a:ext uri="{FF2B5EF4-FFF2-40B4-BE49-F238E27FC236}">
                <a16:creationId xmlns:a16="http://schemas.microsoft.com/office/drawing/2014/main" id="{E287CCC6-5EA3-4248-A6F2-93481F29DE5F}"/>
              </a:ext>
            </a:extLst>
          </p:cNvPr>
          <p:cNvSpPr txBox="1"/>
          <p:nvPr/>
        </p:nvSpPr>
        <p:spPr>
          <a:xfrm>
            <a:off x="35496" y="1707654"/>
            <a:ext cx="8712968" cy="400110"/>
          </a:xfrm>
          <a:prstGeom prst="rect">
            <a:avLst/>
          </a:prstGeom>
          <a:noFill/>
        </p:spPr>
        <p:txBody>
          <a:bodyPr wrap="square" rtlCol="0">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Como o enunciado informa que a </a:t>
            </a:r>
            <a:r>
              <a:rPr lang="pt-BR" sz="2000" dirty="0" err="1">
                <a:latin typeface="Arial" panose="020B0604020202020204" pitchFamily="34" charset="0"/>
                <a:cs typeface="Arial" panose="020B0604020202020204" pitchFamily="34" charset="0"/>
              </a:rPr>
              <a:t>PMgL</a:t>
            </a:r>
            <a:r>
              <a:rPr lang="pt-BR" sz="2000" dirty="0">
                <a:latin typeface="Arial" panose="020B0604020202020204" pitchFamily="34" charset="0"/>
                <a:cs typeface="Arial" panose="020B0604020202020204" pitchFamily="34" charset="0"/>
              </a:rPr>
              <a:t> = 90 e a </a:t>
            </a:r>
            <a:r>
              <a:rPr lang="pt-BR" sz="2000" dirty="0" err="1">
                <a:latin typeface="Arial" panose="020B0604020202020204" pitchFamily="34" charset="0"/>
                <a:cs typeface="Arial" panose="020B0604020202020204" pitchFamily="34" charset="0"/>
              </a:rPr>
              <a:t>PMgK</a:t>
            </a:r>
            <a:r>
              <a:rPr lang="pt-BR" sz="2000" dirty="0">
                <a:latin typeface="Arial" panose="020B0604020202020204" pitchFamily="34" charset="0"/>
                <a:cs typeface="Arial" panose="020B0604020202020204" pitchFamily="34" charset="0"/>
              </a:rPr>
              <a:t> = 120, temos: </a:t>
            </a:r>
          </a:p>
        </p:txBody>
      </p:sp>
      <p:graphicFrame>
        <p:nvGraphicFramePr>
          <p:cNvPr id="4" name="Object 7">
            <a:hlinkClick r:id="" action="ppaction://ole?verb=0"/>
            <a:extLst>
              <a:ext uri="{FF2B5EF4-FFF2-40B4-BE49-F238E27FC236}">
                <a16:creationId xmlns:a16="http://schemas.microsoft.com/office/drawing/2014/main" id="{F129F957-856C-4ADC-8A72-CB6D0A1F44A1}"/>
              </a:ext>
            </a:extLst>
          </p:cNvPr>
          <p:cNvGraphicFramePr>
            <a:graphicFrameLocks/>
          </p:cNvGraphicFramePr>
          <p:nvPr>
            <p:extLst>
              <p:ext uri="{D42A27DB-BD31-4B8C-83A1-F6EECF244321}">
                <p14:modId xmlns:p14="http://schemas.microsoft.com/office/powerpoint/2010/main" val="2433337677"/>
              </p:ext>
            </p:extLst>
          </p:nvPr>
        </p:nvGraphicFramePr>
        <p:xfrm>
          <a:off x="539552" y="2283643"/>
          <a:ext cx="6961187" cy="792163"/>
        </p:xfrm>
        <a:graphic>
          <a:graphicData uri="http://schemas.openxmlformats.org/presentationml/2006/ole">
            <mc:AlternateContent xmlns:mc="http://schemas.openxmlformats.org/markup-compatibility/2006">
              <mc:Choice xmlns:v="urn:schemas-microsoft-com:vml" Requires="v">
                <p:oleObj name="Equation" r:id="rId4" imgW="3200400" imgH="419040" progId="Equation.DSMT4">
                  <p:embed/>
                </p:oleObj>
              </mc:Choice>
              <mc:Fallback>
                <p:oleObj name="Equation" r:id="rId4" imgW="3200400" imgH="419040" progId="Equation.DSMT4">
                  <p:embed/>
                  <p:pic>
                    <p:nvPicPr>
                      <p:cNvPr id="2" name="Object 7">
                        <a:hlinkClick r:id="" action="ppaction://ole?verb=0"/>
                        <a:extLst>
                          <a:ext uri="{FF2B5EF4-FFF2-40B4-BE49-F238E27FC236}">
                            <a16:creationId xmlns:a16="http://schemas.microsoft.com/office/drawing/2014/main" id="{A011C847-A607-4DAC-9DAA-7067A3AF1B72}"/>
                          </a:ext>
                        </a:extLst>
                      </p:cNvPr>
                      <p:cNvPicPr>
                        <a:picLocks noChangeArrowheads="1"/>
                      </p:cNvPicPr>
                      <p:nvPr/>
                    </p:nvPicPr>
                    <p:blipFill>
                      <a:blip r:embed="rId5"/>
                      <a:srcRect/>
                      <a:stretch>
                        <a:fillRect/>
                      </a:stretch>
                    </p:blipFill>
                    <p:spPr bwMode="auto">
                      <a:xfrm>
                        <a:off x="539552" y="2283643"/>
                        <a:ext cx="6961187" cy="792163"/>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6083071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1CD4DDC-147D-4E21-811C-5B5D2B1F7EB3}"/>
              </a:ext>
            </a:extLst>
          </p:cNvPr>
          <p:cNvSpPr txBox="1"/>
          <p:nvPr/>
        </p:nvSpPr>
        <p:spPr>
          <a:xfrm>
            <a:off x="107504" y="160054"/>
            <a:ext cx="8928992" cy="1323439"/>
          </a:xfrm>
          <a:prstGeom prst="rect">
            <a:avLst/>
          </a:prstGeom>
          <a:noFill/>
        </p:spPr>
        <p:txBody>
          <a:bodyPr wrap="square">
            <a:spAutoFit/>
          </a:bodyPr>
          <a:lstStyle/>
          <a:p>
            <a:pPr algn="just"/>
            <a:r>
              <a:rPr lang="pt-BR" sz="2000" b="1"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Nesta situação, R$ 1 gasto com mão de obra gera um produto marginal menor do que R$ 1 gasto com capital.</a:t>
            </a:r>
          </a:p>
          <a:p>
            <a:pPr algn="just"/>
            <a:r>
              <a:rPr lang="pt-BR" sz="2000" b="1" dirty="0">
                <a:solidFill>
                  <a:srgbClr val="000000"/>
                </a:solidFill>
                <a:latin typeface="Arial" panose="020B0604020202020204" pitchFamily="34" charset="0"/>
                <a:cs typeface="Arial" panose="020B0604020202020204" pitchFamily="34" charset="0"/>
              </a:rPr>
              <a:t>(2)</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firma vai minimizar custo se aumentar a quantidade de capital e diminuir  a quantidade de trabalho.</a:t>
            </a:r>
          </a:p>
        </p:txBody>
      </p:sp>
      <p:sp>
        <p:nvSpPr>
          <p:cNvPr id="3" name="Rectangle 4">
            <a:extLst>
              <a:ext uri="{FF2B5EF4-FFF2-40B4-BE49-F238E27FC236}">
                <a16:creationId xmlns:a16="http://schemas.microsoft.com/office/drawing/2014/main" id="{097B878A-D4EF-4930-8253-D3E8511F7820}"/>
              </a:ext>
            </a:extLst>
          </p:cNvPr>
          <p:cNvSpPr>
            <a:spLocks noChangeArrowheads="1"/>
          </p:cNvSpPr>
          <p:nvPr/>
        </p:nvSpPr>
        <p:spPr bwMode="auto">
          <a:xfrm>
            <a:off x="-396552" y="4802369"/>
            <a:ext cx="1252793" cy="289661"/>
          </a:xfrm>
          <a:prstGeom prst="rect">
            <a:avLst/>
          </a:prstGeom>
          <a:noFill/>
          <a:ln w="12700">
            <a:noFill/>
            <a:miter lim="800000"/>
            <a:headEnd/>
            <a:tailEnd/>
          </a:ln>
        </p:spPr>
        <p:txBody>
          <a:bodyPr wrap="none" anchor="ctr"/>
          <a:lstStyle/>
          <a:p>
            <a:endParaRPr lang="pt-BR"/>
          </a:p>
        </p:txBody>
      </p:sp>
      <p:sp>
        <p:nvSpPr>
          <p:cNvPr id="4" name="Rectangle 5">
            <a:extLst>
              <a:ext uri="{FF2B5EF4-FFF2-40B4-BE49-F238E27FC236}">
                <a16:creationId xmlns:a16="http://schemas.microsoft.com/office/drawing/2014/main" id="{4A9691B0-7F95-46CC-B209-2C950D1A5E9A}"/>
              </a:ext>
            </a:extLst>
          </p:cNvPr>
          <p:cNvSpPr>
            <a:spLocks noChangeArrowheads="1"/>
          </p:cNvSpPr>
          <p:nvPr/>
        </p:nvSpPr>
        <p:spPr bwMode="auto">
          <a:xfrm>
            <a:off x="1257135" y="4802369"/>
            <a:ext cx="1904246" cy="289661"/>
          </a:xfrm>
          <a:prstGeom prst="rect">
            <a:avLst/>
          </a:prstGeom>
          <a:noFill/>
          <a:ln w="12700">
            <a:noFill/>
            <a:miter lim="800000"/>
            <a:headEnd/>
            <a:tailEnd/>
          </a:ln>
        </p:spPr>
        <p:txBody>
          <a:bodyPr wrap="none" anchor="ctr"/>
          <a:lstStyle/>
          <a:p>
            <a:endParaRPr lang="pt-BR"/>
          </a:p>
        </p:txBody>
      </p:sp>
      <p:sp>
        <p:nvSpPr>
          <p:cNvPr id="6" name="Line 10">
            <a:extLst>
              <a:ext uri="{FF2B5EF4-FFF2-40B4-BE49-F238E27FC236}">
                <a16:creationId xmlns:a16="http://schemas.microsoft.com/office/drawing/2014/main" id="{497FEB25-AABE-4D39-8421-D42741590CA7}"/>
              </a:ext>
            </a:extLst>
          </p:cNvPr>
          <p:cNvSpPr>
            <a:spLocks noChangeShapeType="1"/>
          </p:cNvSpPr>
          <p:nvPr/>
        </p:nvSpPr>
        <p:spPr bwMode="auto">
          <a:xfrm>
            <a:off x="580627" y="1940961"/>
            <a:ext cx="0" cy="2684394"/>
          </a:xfrm>
          <a:prstGeom prst="line">
            <a:avLst/>
          </a:prstGeom>
          <a:noFill/>
          <a:ln w="57150">
            <a:solidFill>
              <a:schemeClr val="tx1"/>
            </a:solidFill>
            <a:round/>
            <a:headEnd type="triangle" w="med" len="med"/>
            <a:tailEnd type="none" w="med" len="med"/>
          </a:ln>
        </p:spPr>
        <p:txBody>
          <a:bodyPr/>
          <a:lstStyle/>
          <a:p>
            <a:endParaRPr lang="pt-BR"/>
          </a:p>
        </p:txBody>
      </p:sp>
      <p:sp>
        <p:nvSpPr>
          <p:cNvPr id="7" name="Line 11">
            <a:extLst>
              <a:ext uri="{FF2B5EF4-FFF2-40B4-BE49-F238E27FC236}">
                <a16:creationId xmlns:a16="http://schemas.microsoft.com/office/drawing/2014/main" id="{8224D467-C045-4AC0-93B4-E1BD7676754B}"/>
              </a:ext>
            </a:extLst>
          </p:cNvPr>
          <p:cNvSpPr>
            <a:spLocks noChangeShapeType="1"/>
          </p:cNvSpPr>
          <p:nvPr/>
        </p:nvSpPr>
        <p:spPr bwMode="auto">
          <a:xfrm>
            <a:off x="558703" y="4633400"/>
            <a:ext cx="2910657" cy="0"/>
          </a:xfrm>
          <a:prstGeom prst="line">
            <a:avLst/>
          </a:prstGeom>
          <a:noFill/>
          <a:ln w="57150">
            <a:solidFill>
              <a:schemeClr val="tx1"/>
            </a:solidFill>
            <a:round/>
            <a:headEnd type="none" w="med" len="med"/>
            <a:tailEnd type="triangle" w="med" len="med"/>
          </a:ln>
        </p:spPr>
        <p:txBody>
          <a:bodyPr/>
          <a:lstStyle/>
          <a:p>
            <a:endParaRPr lang="pt-BR"/>
          </a:p>
        </p:txBody>
      </p:sp>
      <p:sp>
        <p:nvSpPr>
          <p:cNvPr id="8" name="Rectangle 12">
            <a:extLst>
              <a:ext uri="{FF2B5EF4-FFF2-40B4-BE49-F238E27FC236}">
                <a16:creationId xmlns:a16="http://schemas.microsoft.com/office/drawing/2014/main" id="{C3CFE50C-966E-4D9B-8F05-CBEE783B0879}"/>
              </a:ext>
            </a:extLst>
          </p:cNvPr>
          <p:cNvSpPr>
            <a:spLocks noChangeArrowheads="1"/>
          </p:cNvSpPr>
          <p:nvPr/>
        </p:nvSpPr>
        <p:spPr bwMode="auto">
          <a:xfrm>
            <a:off x="3480842" y="4593170"/>
            <a:ext cx="202405" cy="271365"/>
          </a:xfrm>
          <a:prstGeom prst="rect">
            <a:avLst/>
          </a:prstGeom>
          <a:noFill/>
          <a:ln w="12700">
            <a:noFill/>
            <a:miter lim="800000"/>
            <a:headEnd/>
            <a:tailEnd/>
          </a:ln>
        </p:spPr>
        <p:txBody>
          <a:bodyPr wrap="square" lIns="90488" tIns="44450" rIns="90488" bIns="44450">
            <a:spAutoFit/>
          </a:bodyPr>
          <a:lstStyle/>
          <a:p>
            <a:r>
              <a:rPr lang="en-US" sz="2200" b="1" dirty="0">
                <a:latin typeface="Arial" charset="0"/>
              </a:rPr>
              <a:t>L</a:t>
            </a:r>
          </a:p>
        </p:txBody>
      </p:sp>
      <p:sp>
        <p:nvSpPr>
          <p:cNvPr id="9" name="Rectangle 13">
            <a:extLst>
              <a:ext uri="{FF2B5EF4-FFF2-40B4-BE49-F238E27FC236}">
                <a16:creationId xmlns:a16="http://schemas.microsoft.com/office/drawing/2014/main" id="{C102A88C-B465-448B-9123-B46F74579328}"/>
              </a:ext>
            </a:extLst>
          </p:cNvPr>
          <p:cNvSpPr>
            <a:spLocks noChangeArrowheads="1"/>
          </p:cNvSpPr>
          <p:nvPr/>
        </p:nvSpPr>
        <p:spPr bwMode="auto">
          <a:xfrm>
            <a:off x="179512" y="1756907"/>
            <a:ext cx="319462" cy="271365"/>
          </a:xfrm>
          <a:prstGeom prst="rect">
            <a:avLst/>
          </a:prstGeom>
          <a:noFill/>
          <a:ln w="12700">
            <a:noFill/>
            <a:miter lim="800000"/>
            <a:headEnd/>
            <a:tailEnd/>
          </a:ln>
        </p:spPr>
        <p:txBody>
          <a:bodyPr wrap="square" lIns="90488" tIns="44450" rIns="90488" bIns="44450">
            <a:spAutoFit/>
          </a:bodyPr>
          <a:lstStyle/>
          <a:p>
            <a:pPr algn="r"/>
            <a:r>
              <a:rPr lang="en-US" sz="2200" b="1" dirty="0">
                <a:latin typeface="Arial" charset="0"/>
              </a:rPr>
              <a:t>K</a:t>
            </a:r>
          </a:p>
        </p:txBody>
      </p:sp>
      <p:sp>
        <p:nvSpPr>
          <p:cNvPr id="10" name="Rectangle 14">
            <a:extLst>
              <a:ext uri="{FF2B5EF4-FFF2-40B4-BE49-F238E27FC236}">
                <a16:creationId xmlns:a16="http://schemas.microsoft.com/office/drawing/2014/main" id="{44D9B275-B43D-498F-9052-AF58B101397A}"/>
              </a:ext>
            </a:extLst>
          </p:cNvPr>
          <p:cNvSpPr>
            <a:spLocks noChangeArrowheads="1"/>
          </p:cNvSpPr>
          <p:nvPr/>
        </p:nvSpPr>
        <p:spPr bwMode="auto">
          <a:xfrm>
            <a:off x="2660264" y="2705264"/>
            <a:ext cx="6383513" cy="1136208"/>
          </a:xfrm>
          <a:prstGeom prst="rect">
            <a:avLst/>
          </a:prstGeom>
          <a:solidFill>
            <a:srgbClr val="F8F8F8"/>
          </a:solidFill>
          <a:ln w="12700">
            <a:solidFill>
              <a:schemeClr val="tx1"/>
            </a:solidFill>
            <a:miter lim="800000"/>
            <a:headEnd/>
            <a:tailEnd/>
          </a:ln>
        </p:spPr>
        <p:txBody>
          <a:bodyPr wrap="square" lIns="90488" tIns="44450" rIns="90488" bIns="44450">
            <a:spAutoFit/>
          </a:bodyPr>
          <a:lstStyle/>
          <a:p>
            <a:pPr algn="just"/>
            <a:r>
              <a:rPr lang="en-US" sz="1700" dirty="0">
                <a:latin typeface="Arial" charset="0"/>
              </a:rPr>
              <a:t>A </a:t>
            </a:r>
            <a:r>
              <a:rPr lang="en-US" sz="1700" dirty="0" err="1">
                <a:latin typeface="Arial" charset="0"/>
              </a:rPr>
              <a:t>quantidade</a:t>
            </a:r>
            <a:r>
              <a:rPr lang="en-US" sz="1700" dirty="0">
                <a:latin typeface="Arial" charset="0"/>
              </a:rPr>
              <a:t> </a:t>
            </a:r>
            <a:r>
              <a:rPr lang="en-US" sz="1700" i="1" dirty="0">
                <a:latin typeface="Arial" charset="0"/>
              </a:rPr>
              <a:t>Q</a:t>
            </a:r>
            <a:r>
              <a:rPr lang="en-US" sz="1700" i="1" baseline="-25000" dirty="0">
                <a:latin typeface="Arial" charset="0"/>
              </a:rPr>
              <a:t>1</a:t>
            </a:r>
            <a:r>
              <a:rPr lang="en-US" sz="1700" dirty="0">
                <a:latin typeface="Arial" charset="0"/>
              </a:rPr>
              <a:t>  </a:t>
            </a:r>
            <a:r>
              <a:rPr lang="en-US" sz="1700" dirty="0" err="1">
                <a:latin typeface="Arial" charset="0"/>
              </a:rPr>
              <a:t>pode</a:t>
            </a:r>
            <a:r>
              <a:rPr lang="en-US" sz="1700" dirty="0">
                <a:latin typeface="Arial" charset="0"/>
              </a:rPr>
              <a:t> </a:t>
            </a:r>
            <a:r>
              <a:rPr lang="en-US" sz="1700" dirty="0" err="1">
                <a:latin typeface="Arial" charset="0"/>
              </a:rPr>
              <a:t>ser</a:t>
            </a:r>
            <a:r>
              <a:rPr lang="en-US" sz="1700" dirty="0">
                <a:latin typeface="Arial" charset="0"/>
              </a:rPr>
              <a:t>  </a:t>
            </a:r>
            <a:r>
              <a:rPr lang="en-US" sz="1700" dirty="0" err="1">
                <a:latin typeface="Arial" charset="0"/>
              </a:rPr>
              <a:t>produzida</a:t>
            </a:r>
            <a:r>
              <a:rPr lang="en-US" sz="1700" dirty="0">
                <a:latin typeface="Arial" charset="0"/>
              </a:rPr>
              <a:t> com as  </a:t>
            </a:r>
            <a:r>
              <a:rPr lang="en-US" sz="1700" dirty="0" err="1">
                <a:latin typeface="Arial" charset="0"/>
              </a:rPr>
              <a:t>combinações</a:t>
            </a:r>
            <a:r>
              <a:rPr lang="en-US" sz="1700" dirty="0">
                <a:latin typeface="Arial" charset="0"/>
              </a:rPr>
              <a:t> </a:t>
            </a:r>
            <a:r>
              <a:rPr lang="en-US" sz="1700" i="1" dirty="0">
                <a:latin typeface="Arial" charset="0"/>
              </a:rPr>
              <a:t>K</a:t>
            </a:r>
            <a:r>
              <a:rPr lang="en-US" sz="1700" i="1" baseline="-25000" dirty="0">
                <a:latin typeface="Arial" charset="0"/>
              </a:rPr>
              <a:t>1</a:t>
            </a:r>
            <a:r>
              <a:rPr lang="en-US" sz="1700" i="1" dirty="0">
                <a:latin typeface="Arial" charset="0"/>
              </a:rPr>
              <a:t>L</a:t>
            </a:r>
            <a:r>
              <a:rPr lang="en-US" sz="1700" i="1" baseline="-25000" dirty="0">
                <a:latin typeface="Arial" charset="0"/>
              </a:rPr>
              <a:t>1</a:t>
            </a:r>
            <a:r>
              <a:rPr lang="en-US" sz="1700" i="1" dirty="0">
                <a:latin typeface="Arial" charset="0"/>
              </a:rPr>
              <a:t> </a:t>
            </a:r>
            <a:r>
              <a:rPr lang="en-US" sz="1700" dirty="0" err="1">
                <a:latin typeface="Arial" charset="0"/>
              </a:rPr>
              <a:t>ou</a:t>
            </a:r>
            <a:r>
              <a:rPr lang="en-US" sz="1700" dirty="0">
                <a:latin typeface="Arial" charset="0"/>
              </a:rPr>
              <a:t> </a:t>
            </a:r>
            <a:r>
              <a:rPr lang="en-US" sz="1700" i="1" dirty="0">
                <a:latin typeface="Arial" charset="0"/>
              </a:rPr>
              <a:t>K</a:t>
            </a:r>
            <a:r>
              <a:rPr lang="en-US" sz="1700" i="1" baseline="-25000" dirty="0">
                <a:latin typeface="Arial" charset="0"/>
              </a:rPr>
              <a:t>2</a:t>
            </a:r>
            <a:r>
              <a:rPr lang="en-US" sz="1700" i="1" dirty="0">
                <a:latin typeface="Arial" charset="0"/>
              </a:rPr>
              <a:t>L</a:t>
            </a:r>
            <a:r>
              <a:rPr lang="en-US" sz="1700" i="1" baseline="-25000" dirty="0">
                <a:latin typeface="Arial" charset="0"/>
              </a:rPr>
              <a:t>2</a:t>
            </a:r>
            <a:r>
              <a:rPr lang="en-US" sz="1700" i="1" dirty="0">
                <a:latin typeface="Arial" charset="0"/>
              </a:rPr>
              <a:t>.</a:t>
            </a:r>
          </a:p>
          <a:p>
            <a:pPr algn="just"/>
            <a:r>
              <a:rPr lang="en-US" sz="1700" dirty="0" err="1">
                <a:latin typeface="Arial" charset="0"/>
              </a:rPr>
              <a:t>Entretanto</a:t>
            </a:r>
            <a:r>
              <a:rPr lang="en-US" sz="1700" dirty="0">
                <a:latin typeface="Arial" charset="0"/>
              </a:rPr>
              <a:t>, </a:t>
            </a:r>
            <a:r>
              <a:rPr lang="en-US" sz="1700" dirty="0" err="1">
                <a:latin typeface="Arial" charset="0"/>
              </a:rPr>
              <a:t>essas</a:t>
            </a:r>
            <a:r>
              <a:rPr lang="en-US" sz="1700" dirty="0">
                <a:latin typeface="Arial" charset="0"/>
              </a:rPr>
              <a:t> </a:t>
            </a:r>
            <a:r>
              <a:rPr lang="en-US" sz="1700" dirty="0" err="1">
                <a:latin typeface="Arial" charset="0"/>
              </a:rPr>
              <a:t>combinações</a:t>
            </a:r>
            <a:r>
              <a:rPr lang="en-US" sz="1700" dirty="0">
                <a:latin typeface="Arial" charset="0"/>
              </a:rPr>
              <a:t>  </a:t>
            </a:r>
            <a:r>
              <a:rPr lang="en-US" sz="1700" dirty="0" err="1">
                <a:latin typeface="Arial" charset="0"/>
              </a:rPr>
              <a:t>implicam</a:t>
            </a:r>
            <a:r>
              <a:rPr lang="en-US" sz="1700" dirty="0">
                <a:latin typeface="Arial" charset="0"/>
              </a:rPr>
              <a:t> </a:t>
            </a:r>
            <a:r>
              <a:rPr lang="en-US" sz="1700" dirty="0" err="1">
                <a:latin typeface="Arial" charset="0"/>
              </a:rPr>
              <a:t>custo</a:t>
            </a:r>
            <a:r>
              <a:rPr lang="en-US" sz="1700" dirty="0">
                <a:latin typeface="Arial" charset="0"/>
              </a:rPr>
              <a:t> </a:t>
            </a:r>
            <a:r>
              <a:rPr lang="en-US" sz="1700" dirty="0" err="1">
                <a:latin typeface="Arial" charset="0"/>
              </a:rPr>
              <a:t>maior</a:t>
            </a:r>
            <a:r>
              <a:rPr lang="en-US" sz="1700" dirty="0">
                <a:latin typeface="Arial" charset="0"/>
              </a:rPr>
              <a:t>  </a:t>
            </a:r>
            <a:r>
              <a:rPr lang="en-US" sz="1700" dirty="0" err="1">
                <a:latin typeface="Arial" charset="0"/>
              </a:rPr>
              <a:t>relativamente</a:t>
            </a:r>
            <a:r>
              <a:rPr lang="en-US" sz="1700" dirty="0">
                <a:latin typeface="Arial" charset="0"/>
              </a:rPr>
              <a:t> à </a:t>
            </a:r>
            <a:r>
              <a:rPr lang="en-US" sz="1700" dirty="0" err="1">
                <a:latin typeface="Arial" charset="0"/>
              </a:rPr>
              <a:t>combinação</a:t>
            </a:r>
            <a:r>
              <a:rPr lang="en-US" sz="1700" dirty="0">
                <a:latin typeface="Arial" charset="0"/>
              </a:rPr>
              <a:t> </a:t>
            </a:r>
            <a:r>
              <a:rPr lang="en-US" sz="1700" i="1" dirty="0">
                <a:latin typeface="Arial" charset="0"/>
              </a:rPr>
              <a:t>K*L*.</a:t>
            </a:r>
          </a:p>
        </p:txBody>
      </p:sp>
      <p:sp>
        <p:nvSpPr>
          <p:cNvPr id="11" name="Rectangle 16">
            <a:extLst>
              <a:ext uri="{FF2B5EF4-FFF2-40B4-BE49-F238E27FC236}">
                <a16:creationId xmlns:a16="http://schemas.microsoft.com/office/drawing/2014/main" id="{3FEB2911-FD10-440A-B0D1-3A59E68B6E54}"/>
              </a:ext>
            </a:extLst>
          </p:cNvPr>
          <p:cNvSpPr>
            <a:spLocks noChangeArrowheads="1"/>
          </p:cNvSpPr>
          <p:nvPr/>
        </p:nvSpPr>
        <p:spPr bwMode="auto">
          <a:xfrm>
            <a:off x="3315893" y="4011910"/>
            <a:ext cx="294406" cy="232333"/>
          </a:xfrm>
          <a:prstGeom prst="rect">
            <a:avLst/>
          </a:prstGeom>
          <a:noFill/>
          <a:ln w="12700">
            <a:noFill/>
            <a:miter lim="800000"/>
            <a:headEnd/>
            <a:tailEnd/>
          </a:ln>
        </p:spPr>
        <p:txBody>
          <a:bodyPr wrap="none" lIns="90488" tIns="44450" rIns="90488" bIns="44450">
            <a:spAutoFit/>
          </a:bodyPr>
          <a:lstStyle/>
          <a:p>
            <a:r>
              <a:rPr lang="en-US" sz="1800" b="1" i="1" dirty="0">
                <a:latin typeface="Arial" charset="0"/>
              </a:rPr>
              <a:t>Q</a:t>
            </a:r>
            <a:r>
              <a:rPr lang="en-US" sz="1800" b="1" i="1" baseline="-25000" dirty="0">
                <a:latin typeface="Arial" charset="0"/>
              </a:rPr>
              <a:t>1</a:t>
            </a:r>
          </a:p>
        </p:txBody>
      </p:sp>
      <p:sp>
        <p:nvSpPr>
          <p:cNvPr id="12" name="Freeform 17">
            <a:extLst>
              <a:ext uri="{FF2B5EF4-FFF2-40B4-BE49-F238E27FC236}">
                <a16:creationId xmlns:a16="http://schemas.microsoft.com/office/drawing/2014/main" id="{A23866CB-F7B9-4518-98CD-C9726FE19A0F}"/>
              </a:ext>
            </a:extLst>
          </p:cNvPr>
          <p:cNvSpPr>
            <a:spLocks/>
          </p:cNvSpPr>
          <p:nvPr/>
        </p:nvSpPr>
        <p:spPr bwMode="auto">
          <a:xfrm>
            <a:off x="1021193" y="2291973"/>
            <a:ext cx="2335416" cy="1910960"/>
          </a:xfrm>
          <a:custGeom>
            <a:avLst/>
            <a:gdLst>
              <a:gd name="T0" fmla="*/ 0 w 1957"/>
              <a:gd name="T1" fmla="*/ 0 h 1886"/>
              <a:gd name="T2" fmla="*/ 71 w 1957"/>
              <a:gd name="T3" fmla="*/ 340 h 1886"/>
              <a:gd name="T4" fmla="*/ 237 w 1957"/>
              <a:gd name="T5" fmla="*/ 837 h 1886"/>
              <a:gd name="T6" fmla="*/ 695 w 1957"/>
              <a:gd name="T7" fmla="*/ 1444 h 1886"/>
              <a:gd name="T8" fmla="*/ 1176 w 1957"/>
              <a:gd name="T9" fmla="*/ 1713 h 1886"/>
              <a:gd name="T10" fmla="*/ 1586 w 1957"/>
              <a:gd name="T11" fmla="*/ 1815 h 1886"/>
              <a:gd name="T12" fmla="*/ 1957 w 1957"/>
              <a:gd name="T13" fmla="*/ 1886 h 1886"/>
              <a:gd name="T14" fmla="*/ 0 60000 65536"/>
              <a:gd name="T15" fmla="*/ 0 60000 65536"/>
              <a:gd name="T16" fmla="*/ 0 60000 65536"/>
              <a:gd name="T17" fmla="*/ 0 60000 65536"/>
              <a:gd name="T18" fmla="*/ 0 60000 65536"/>
              <a:gd name="T19" fmla="*/ 0 60000 65536"/>
              <a:gd name="T20" fmla="*/ 0 60000 65536"/>
              <a:gd name="T21" fmla="*/ 0 w 1957"/>
              <a:gd name="T22" fmla="*/ 0 h 1886"/>
              <a:gd name="T23" fmla="*/ 1957 w 1957"/>
              <a:gd name="T24" fmla="*/ 1886 h 18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57" h="1886">
                <a:moveTo>
                  <a:pt x="0" y="0"/>
                </a:moveTo>
                <a:cubicBezTo>
                  <a:pt x="13" y="56"/>
                  <a:pt x="32" y="201"/>
                  <a:pt x="71" y="340"/>
                </a:cubicBezTo>
                <a:cubicBezTo>
                  <a:pt x="110" y="479"/>
                  <a:pt x="133" y="653"/>
                  <a:pt x="237" y="837"/>
                </a:cubicBezTo>
                <a:cubicBezTo>
                  <a:pt x="341" y="1021"/>
                  <a:pt x="538" y="1298"/>
                  <a:pt x="695" y="1444"/>
                </a:cubicBezTo>
                <a:cubicBezTo>
                  <a:pt x="852" y="1590"/>
                  <a:pt x="1028" y="1651"/>
                  <a:pt x="1176" y="1713"/>
                </a:cubicBezTo>
                <a:cubicBezTo>
                  <a:pt x="1324" y="1775"/>
                  <a:pt x="1456" y="1786"/>
                  <a:pt x="1586" y="1815"/>
                </a:cubicBezTo>
                <a:cubicBezTo>
                  <a:pt x="1716" y="1844"/>
                  <a:pt x="1880" y="1871"/>
                  <a:pt x="1957" y="1886"/>
                </a:cubicBezTo>
              </a:path>
            </a:pathLst>
          </a:custGeom>
          <a:noFill/>
          <a:ln w="38100" cap="flat" cmpd="sng">
            <a:solidFill>
              <a:schemeClr val="tx1"/>
            </a:solidFill>
            <a:prstDash val="solid"/>
            <a:round/>
            <a:headEnd type="none" w="med" len="med"/>
            <a:tailEnd type="none" w="med" len="med"/>
          </a:ln>
        </p:spPr>
        <p:txBody>
          <a:bodyPr wrap="square">
            <a:spAutoFit/>
          </a:bodyPr>
          <a:lstStyle/>
          <a:p>
            <a:endParaRPr lang="pt-BR" sz="19000" dirty="0"/>
          </a:p>
        </p:txBody>
      </p:sp>
      <p:sp>
        <p:nvSpPr>
          <p:cNvPr id="13" name="Rectangle 18">
            <a:extLst>
              <a:ext uri="{FF2B5EF4-FFF2-40B4-BE49-F238E27FC236}">
                <a16:creationId xmlns:a16="http://schemas.microsoft.com/office/drawing/2014/main" id="{EEC601F7-AF29-447F-BA61-9EA5A2922D18}"/>
              </a:ext>
            </a:extLst>
          </p:cNvPr>
          <p:cNvSpPr>
            <a:spLocks noChangeArrowheads="1"/>
          </p:cNvSpPr>
          <p:nvPr/>
        </p:nvSpPr>
        <p:spPr bwMode="auto">
          <a:xfrm>
            <a:off x="2062058" y="1995686"/>
            <a:ext cx="6974437" cy="612988"/>
          </a:xfrm>
          <a:prstGeom prst="rect">
            <a:avLst/>
          </a:prstGeom>
          <a:solidFill>
            <a:srgbClr val="F8F8F8"/>
          </a:solidFill>
          <a:ln w="12700">
            <a:solidFill>
              <a:schemeClr val="tx1"/>
            </a:solidFill>
            <a:miter lim="800000"/>
            <a:headEnd/>
            <a:tailEnd/>
          </a:ln>
        </p:spPr>
        <p:txBody>
          <a:bodyPr wrap="square" lIns="90488" tIns="44450" rIns="90488" bIns="44450">
            <a:spAutoFit/>
          </a:bodyPr>
          <a:lstStyle/>
          <a:p>
            <a:pPr algn="ctr"/>
            <a:r>
              <a:rPr lang="en-US" sz="1700" i="1" dirty="0">
                <a:latin typeface="Arial" charset="0"/>
              </a:rPr>
              <a:t>Q</a:t>
            </a:r>
            <a:r>
              <a:rPr lang="en-US" sz="1700" i="1" baseline="-25000" dirty="0">
                <a:latin typeface="Arial" charset="0"/>
              </a:rPr>
              <a:t>1 </a:t>
            </a:r>
            <a:r>
              <a:rPr lang="en-US" sz="1700" i="1" dirty="0">
                <a:latin typeface="Arial" charset="0"/>
              </a:rPr>
              <a:t> é</a:t>
            </a:r>
            <a:r>
              <a:rPr lang="en-US" sz="1700" dirty="0">
                <a:latin typeface="Arial" charset="0"/>
              </a:rPr>
              <a:t> </a:t>
            </a:r>
            <a:r>
              <a:rPr lang="en-US" sz="1700" dirty="0" err="1">
                <a:latin typeface="Arial" charset="0"/>
              </a:rPr>
              <a:t>uma</a:t>
            </a:r>
            <a:r>
              <a:rPr lang="en-US" sz="1700" dirty="0">
                <a:latin typeface="Arial" charset="0"/>
              </a:rPr>
              <a:t> </a:t>
            </a:r>
            <a:r>
              <a:rPr lang="en-US" sz="1700" dirty="0" err="1">
                <a:latin typeface="Arial" charset="0"/>
              </a:rPr>
              <a:t>isoquanta</a:t>
            </a:r>
            <a:r>
              <a:rPr lang="en-US" sz="1700" dirty="0">
                <a:latin typeface="Arial" charset="0"/>
              </a:rPr>
              <a:t> para o </a:t>
            </a:r>
            <a:r>
              <a:rPr lang="en-US" sz="1700" dirty="0" err="1">
                <a:latin typeface="Arial" charset="0"/>
              </a:rPr>
              <a:t>nível</a:t>
            </a:r>
            <a:r>
              <a:rPr lang="en-US" sz="1700" dirty="0">
                <a:latin typeface="Arial" charset="0"/>
              </a:rPr>
              <a:t> de </a:t>
            </a:r>
            <a:r>
              <a:rPr lang="en-US" sz="1700" dirty="0" err="1">
                <a:latin typeface="Arial" charset="0"/>
              </a:rPr>
              <a:t>produção</a:t>
            </a:r>
            <a:r>
              <a:rPr lang="en-US" sz="1700" dirty="0">
                <a:latin typeface="Arial" charset="0"/>
              </a:rPr>
              <a:t> </a:t>
            </a:r>
            <a:r>
              <a:rPr lang="en-US" sz="1700" i="1" dirty="0">
                <a:latin typeface="Arial" charset="0"/>
              </a:rPr>
              <a:t>Q</a:t>
            </a:r>
            <a:r>
              <a:rPr lang="en-US" sz="1700" i="1" baseline="-25000" dirty="0">
                <a:latin typeface="Arial" charset="0"/>
              </a:rPr>
              <a:t>1.</a:t>
            </a:r>
            <a:r>
              <a:rPr lang="en-US" sz="1700" dirty="0">
                <a:latin typeface="Arial" charset="0"/>
              </a:rPr>
              <a:t>. A </a:t>
            </a:r>
            <a:r>
              <a:rPr lang="en-US" sz="1700" dirty="0" err="1">
                <a:latin typeface="Arial" charset="0"/>
              </a:rPr>
              <a:t>curva</a:t>
            </a:r>
            <a:r>
              <a:rPr lang="en-US" sz="1700" dirty="0">
                <a:latin typeface="Arial" charset="0"/>
              </a:rPr>
              <a:t> de </a:t>
            </a:r>
            <a:r>
              <a:rPr lang="en-US" sz="1700" dirty="0" err="1">
                <a:latin typeface="Arial" charset="0"/>
              </a:rPr>
              <a:t>isocusto</a:t>
            </a:r>
            <a:r>
              <a:rPr lang="en-US" sz="1700" dirty="0">
                <a:latin typeface="Arial" charset="0"/>
              </a:rPr>
              <a:t> </a:t>
            </a:r>
            <a:r>
              <a:rPr lang="en-US" sz="1700" i="1" dirty="0">
                <a:latin typeface="Arial" charset="0"/>
              </a:rPr>
              <a:t>CT</a:t>
            </a:r>
            <a:r>
              <a:rPr lang="en-US" sz="1700" i="1" baseline="-25000" dirty="0">
                <a:latin typeface="Arial" charset="0"/>
              </a:rPr>
              <a:t>1  </a:t>
            </a:r>
            <a:r>
              <a:rPr lang="en-US" sz="1700" dirty="0" err="1">
                <a:latin typeface="Arial" charset="0"/>
              </a:rPr>
              <a:t>mostra</a:t>
            </a:r>
            <a:r>
              <a:rPr lang="en-US" sz="1700" dirty="0">
                <a:latin typeface="Arial" charset="0"/>
              </a:rPr>
              <a:t>  </a:t>
            </a:r>
            <a:r>
              <a:rPr lang="en-US" sz="1700" dirty="0" err="1">
                <a:latin typeface="Arial" charset="0"/>
              </a:rPr>
              <a:t>todas</a:t>
            </a:r>
            <a:r>
              <a:rPr lang="en-US" sz="1700" dirty="0">
                <a:latin typeface="Arial" charset="0"/>
              </a:rPr>
              <a:t> as </a:t>
            </a:r>
            <a:r>
              <a:rPr lang="en-US" sz="1700" dirty="0" err="1">
                <a:latin typeface="Arial" charset="0"/>
              </a:rPr>
              <a:t>combinações</a:t>
            </a:r>
            <a:r>
              <a:rPr lang="en-US" sz="1700" dirty="0">
                <a:latin typeface="Arial" charset="0"/>
              </a:rPr>
              <a:t> de </a:t>
            </a:r>
            <a:r>
              <a:rPr lang="en-US" sz="1700" i="1" dirty="0">
                <a:latin typeface="Arial" charset="0"/>
              </a:rPr>
              <a:t>K </a:t>
            </a:r>
            <a:r>
              <a:rPr lang="en-US" sz="1700" dirty="0">
                <a:latin typeface="Arial" charset="0"/>
              </a:rPr>
              <a:t>e </a:t>
            </a:r>
            <a:r>
              <a:rPr lang="en-US" sz="1700" i="1" dirty="0">
                <a:latin typeface="Arial" charset="0"/>
              </a:rPr>
              <a:t>L</a:t>
            </a:r>
            <a:r>
              <a:rPr lang="en-US" sz="1700" dirty="0">
                <a:latin typeface="Arial" charset="0"/>
              </a:rPr>
              <a:t> que </a:t>
            </a:r>
            <a:r>
              <a:rPr lang="en-US" sz="1700" dirty="0" err="1">
                <a:latin typeface="Arial" charset="0"/>
              </a:rPr>
              <a:t>custam</a:t>
            </a:r>
            <a:r>
              <a:rPr lang="en-US" sz="1700" dirty="0">
                <a:latin typeface="Arial" charset="0"/>
              </a:rPr>
              <a:t> CT</a:t>
            </a:r>
            <a:r>
              <a:rPr lang="en-US" sz="1700" baseline="-25000" dirty="0">
                <a:latin typeface="Arial" charset="0"/>
              </a:rPr>
              <a:t>1</a:t>
            </a:r>
            <a:r>
              <a:rPr lang="en-US" sz="1700" dirty="0">
                <a:latin typeface="Arial" charset="0"/>
              </a:rPr>
              <a:t>.</a:t>
            </a:r>
          </a:p>
        </p:txBody>
      </p:sp>
      <p:sp>
        <p:nvSpPr>
          <p:cNvPr id="14" name="Line 21">
            <a:extLst>
              <a:ext uri="{FF2B5EF4-FFF2-40B4-BE49-F238E27FC236}">
                <a16:creationId xmlns:a16="http://schemas.microsoft.com/office/drawing/2014/main" id="{0F63C883-258E-4F13-A2F7-407F4377B2D1}"/>
              </a:ext>
            </a:extLst>
          </p:cNvPr>
          <p:cNvSpPr>
            <a:spLocks noChangeShapeType="1"/>
          </p:cNvSpPr>
          <p:nvPr/>
        </p:nvSpPr>
        <p:spPr bwMode="auto">
          <a:xfrm>
            <a:off x="592112" y="2590687"/>
            <a:ext cx="2110957" cy="2033662"/>
          </a:xfrm>
          <a:prstGeom prst="line">
            <a:avLst/>
          </a:prstGeom>
          <a:noFill/>
          <a:ln w="38100">
            <a:solidFill>
              <a:schemeClr val="tx1"/>
            </a:solidFill>
            <a:round/>
            <a:headEnd/>
            <a:tailEnd/>
          </a:ln>
        </p:spPr>
        <p:txBody>
          <a:bodyPr/>
          <a:lstStyle/>
          <a:p>
            <a:endParaRPr lang="pt-BR"/>
          </a:p>
        </p:txBody>
      </p:sp>
      <p:sp>
        <p:nvSpPr>
          <p:cNvPr id="15" name="Line 22">
            <a:extLst>
              <a:ext uri="{FF2B5EF4-FFF2-40B4-BE49-F238E27FC236}">
                <a16:creationId xmlns:a16="http://schemas.microsoft.com/office/drawing/2014/main" id="{5216AC0E-8ABD-44EE-A868-67B441217A40}"/>
              </a:ext>
            </a:extLst>
          </p:cNvPr>
          <p:cNvSpPr>
            <a:spLocks noChangeShapeType="1"/>
          </p:cNvSpPr>
          <p:nvPr/>
        </p:nvSpPr>
        <p:spPr bwMode="auto">
          <a:xfrm>
            <a:off x="574364" y="2068693"/>
            <a:ext cx="2670538" cy="2572754"/>
          </a:xfrm>
          <a:prstGeom prst="line">
            <a:avLst/>
          </a:prstGeom>
          <a:noFill/>
          <a:ln w="38100">
            <a:solidFill>
              <a:schemeClr val="tx1"/>
            </a:solidFill>
            <a:round/>
            <a:headEnd/>
            <a:tailEnd/>
          </a:ln>
        </p:spPr>
        <p:txBody>
          <a:bodyPr/>
          <a:lstStyle/>
          <a:p>
            <a:endParaRPr lang="pt-BR"/>
          </a:p>
        </p:txBody>
      </p:sp>
      <p:sp>
        <p:nvSpPr>
          <p:cNvPr id="16" name="Rectangle 24">
            <a:extLst>
              <a:ext uri="{FF2B5EF4-FFF2-40B4-BE49-F238E27FC236}">
                <a16:creationId xmlns:a16="http://schemas.microsoft.com/office/drawing/2014/main" id="{3E685CBE-F32B-4905-A65E-8805BEEF92A8}"/>
              </a:ext>
            </a:extLst>
          </p:cNvPr>
          <p:cNvSpPr>
            <a:spLocks noChangeArrowheads="1"/>
          </p:cNvSpPr>
          <p:nvPr/>
        </p:nvSpPr>
        <p:spPr bwMode="auto">
          <a:xfrm>
            <a:off x="1907704" y="4227934"/>
            <a:ext cx="530595" cy="335989"/>
          </a:xfrm>
          <a:prstGeom prst="rect">
            <a:avLst/>
          </a:prstGeom>
          <a:noFill/>
          <a:ln w="12700">
            <a:noFill/>
            <a:miter lim="800000"/>
            <a:headEnd/>
            <a:tailEnd/>
          </a:ln>
        </p:spPr>
        <p:txBody>
          <a:bodyPr wrap="none" lIns="90488" tIns="44450" rIns="90488" bIns="44450">
            <a:spAutoFit/>
          </a:bodyPr>
          <a:lstStyle/>
          <a:p>
            <a:r>
              <a:rPr lang="en-US" sz="1600" b="1" i="1" dirty="0">
                <a:latin typeface="Arial" charset="0"/>
              </a:rPr>
              <a:t>CT</a:t>
            </a:r>
            <a:r>
              <a:rPr lang="en-US" sz="1600" b="1" i="1" baseline="-25000" dirty="0">
                <a:latin typeface="Arial" charset="0"/>
              </a:rPr>
              <a:t>0</a:t>
            </a:r>
          </a:p>
        </p:txBody>
      </p:sp>
      <p:sp>
        <p:nvSpPr>
          <p:cNvPr id="17" name="Rectangle 25">
            <a:extLst>
              <a:ext uri="{FF2B5EF4-FFF2-40B4-BE49-F238E27FC236}">
                <a16:creationId xmlns:a16="http://schemas.microsoft.com/office/drawing/2014/main" id="{5582EE97-D8DD-4A45-B7EB-1A13D5F046E3}"/>
              </a:ext>
            </a:extLst>
          </p:cNvPr>
          <p:cNvSpPr>
            <a:spLocks noChangeArrowheads="1"/>
          </p:cNvSpPr>
          <p:nvPr/>
        </p:nvSpPr>
        <p:spPr bwMode="auto">
          <a:xfrm>
            <a:off x="2987824" y="4227934"/>
            <a:ext cx="530595" cy="335989"/>
          </a:xfrm>
          <a:prstGeom prst="rect">
            <a:avLst/>
          </a:prstGeom>
          <a:noFill/>
          <a:ln w="12700">
            <a:noFill/>
            <a:miter lim="800000"/>
            <a:headEnd/>
            <a:tailEnd/>
          </a:ln>
        </p:spPr>
        <p:txBody>
          <a:bodyPr wrap="none" lIns="90488" tIns="44450" rIns="90488" bIns="44450">
            <a:spAutoFit/>
          </a:bodyPr>
          <a:lstStyle/>
          <a:p>
            <a:r>
              <a:rPr lang="en-US" sz="1600" b="1" i="1" dirty="0">
                <a:latin typeface="Arial" charset="0"/>
              </a:rPr>
              <a:t>CT</a:t>
            </a:r>
            <a:r>
              <a:rPr lang="en-US" sz="1600" b="1" i="1" baseline="-25000" dirty="0">
                <a:latin typeface="Arial" charset="0"/>
              </a:rPr>
              <a:t>1</a:t>
            </a:r>
          </a:p>
        </p:txBody>
      </p:sp>
      <p:sp>
        <p:nvSpPr>
          <p:cNvPr id="18" name="Rectangle 28">
            <a:extLst>
              <a:ext uri="{FF2B5EF4-FFF2-40B4-BE49-F238E27FC236}">
                <a16:creationId xmlns:a16="http://schemas.microsoft.com/office/drawing/2014/main" id="{EF734A39-8248-41DE-A384-EB93D6C36868}"/>
              </a:ext>
            </a:extLst>
          </p:cNvPr>
          <p:cNvSpPr>
            <a:spLocks noChangeArrowheads="1"/>
          </p:cNvSpPr>
          <p:nvPr/>
        </p:nvSpPr>
        <p:spPr bwMode="auto">
          <a:xfrm>
            <a:off x="1702920" y="3326333"/>
            <a:ext cx="349456" cy="366767"/>
          </a:xfrm>
          <a:prstGeom prst="rect">
            <a:avLst/>
          </a:prstGeom>
          <a:noFill/>
          <a:ln w="12700">
            <a:noFill/>
            <a:miter lim="800000"/>
            <a:headEnd/>
            <a:tailEnd/>
          </a:ln>
        </p:spPr>
        <p:txBody>
          <a:bodyPr wrap="none" lIns="90488" tIns="44450" rIns="90488" bIns="44450">
            <a:spAutoFit/>
          </a:bodyPr>
          <a:lstStyle/>
          <a:p>
            <a:r>
              <a:rPr lang="en-US" b="1" i="1" dirty="0">
                <a:latin typeface="Arial" charset="0"/>
              </a:rPr>
              <a:t>A</a:t>
            </a:r>
          </a:p>
        </p:txBody>
      </p:sp>
      <p:sp>
        <p:nvSpPr>
          <p:cNvPr id="19" name="Line 29">
            <a:extLst>
              <a:ext uri="{FF2B5EF4-FFF2-40B4-BE49-F238E27FC236}">
                <a16:creationId xmlns:a16="http://schemas.microsoft.com/office/drawing/2014/main" id="{44AA69FF-2512-470A-B9C2-427037AC2FA4}"/>
              </a:ext>
            </a:extLst>
          </p:cNvPr>
          <p:cNvSpPr>
            <a:spLocks noChangeShapeType="1"/>
          </p:cNvSpPr>
          <p:nvPr/>
        </p:nvSpPr>
        <p:spPr bwMode="auto">
          <a:xfrm flipH="1">
            <a:off x="558704" y="3692001"/>
            <a:ext cx="1217298" cy="0"/>
          </a:xfrm>
          <a:prstGeom prst="line">
            <a:avLst/>
          </a:prstGeom>
          <a:noFill/>
          <a:ln w="19050">
            <a:solidFill>
              <a:schemeClr val="tx1"/>
            </a:solidFill>
            <a:prstDash val="dash"/>
            <a:round/>
            <a:headEnd/>
            <a:tailEnd/>
          </a:ln>
        </p:spPr>
        <p:txBody>
          <a:bodyPr/>
          <a:lstStyle/>
          <a:p>
            <a:endParaRPr lang="pt-BR"/>
          </a:p>
        </p:txBody>
      </p:sp>
      <p:sp>
        <p:nvSpPr>
          <p:cNvPr id="20" name="Line 30">
            <a:extLst>
              <a:ext uri="{FF2B5EF4-FFF2-40B4-BE49-F238E27FC236}">
                <a16:creationId xmlns:a16="http://schemas.microsoft.com/office/drawing/2014/main" id="{5A211DC8-BF48-4FB7-A3A5-5EE168AD1901}"/>
              </a:ext>
            </a:extLst>
          </p:cNvPr>
          <p:cNvSpPr>
            <a:spLocks noChangeShapeType="1"/>
          </p:cNvSpPr>
          <p:nvPr/>
        </p:nvSpPr>
        <p:spPr bwMode="auto">
          <a:xfrm flipH="1">
            <a:off x="558704" y="4078216"/>
            <a:ext cx="2069197" cy="0"/>
          </a:xfrm>
          <a:prstGeom prst="line">
            <a:avLst/>
          </a:prstGeom>
          <a:noFill/>
          <a:ln w="19050">
            <a:solidFill>
              <a:schemeClr val="tx1"/>
            </a:solidFill>
            <a:prstDash val="dash"/>
            <a:round/>
            <a:headEnd/>
            <a:tailEnd/>
          </a:ln>
        </p:spPr>
        <p:txBody>
          <a:bodyPr/>
          <a:lstStyle/>
          <a:p>
            <a:endParaRPr lang="pt-BR"/>
          </a:p>
        </p:txBody>
      </p:sp>
      <p:sp>
        <p:nvSpPr>
          <p:cNvPr id="21" name="Rectangle 31">
            <a:extLst>
              <a:ext uri="{FF2B5EF4-FFF2-40B4-BE49-F238E27FC236}">
                <a16:creationId xmlns:a16="http://schemas.microsoft.com/office/drawing/2014/main" id="{06B9752D-8DEB-4750-AFC1-EB95C269F1B8}"/>
              </a:ext>
            </a:extLst>
          </p:cNvPr>
          <p:cNvSpPr>
            <a:spLocks noChangeArrowheads="1"/>
          </p:cNvSpPr>
          <p:nvPr/>
        </p:nvSpPr>
        <p:spPr bwMode="auto">
          <a:xfrm>
            <a:off x="255946" y="3548211"/>
            <a:ext cx="288849" cy="232367"/>
          </a:xfrm>
          <a:prstGeom prst="rect">
            <a:avLst/>
          </a:prstGeom>
          <a:noFill/>
          <a:ln w="12700">
            <a:noFill/>
            <a:miter lim="800000"/>
            <a:headEnd/>
            <a:tailEnd/>
          </a:ln>
        </p:spPr>
        <p:txBody>
          <a:bodyPr wrap="none" lIns="90488" tIns="44450" rIns="90488" bIns="44450">
            <a:spAutoFit/>
          </a:bodyPr>
          <a:lstStyle/>
          <a:p>
            <a:r>
              <a:rPr lang="en-US" sz="1800" b="1" i="1" dirty="0">
                <a:latin typeface="Arial" charset="0"/>
              </a:rPr>
              <a:t>K*</a:t>
            </a:r>
            <a:endParaRPr lang="en-US" sz="1800" b="1" i="1" baseline="-25000" dirty="0">
              <a:latin typeface="Arial" charset="0"/>
            </a:endParaRPr>
          </a:p>
        </p:txBody>
      </p:sp>
      <p:sp>
        <p:nvSpPr>
          <p:cNvPr id="22" name="Line 32">
            <a:extLst>
              <a:ext uri="{FF2B5EF4-FFF2-40B4-BE49-F238E27FC236}">
                <a16:creationId xmlns:a16="http://schemas.microsoft.com/office/drawing/2014/main" id="{488A284F-7137-4E2E-A3EB-7A867926E25C}"/>
              </a:ext>
            </a:extLst>
          </p:cNvPr>
          <p:cNvSpPr>
            <a:spLocks noChangeShapeType="1"/>
          </p:cNvSpPr>
          <p:nvPr/>
        </p:nvSpPr>
        <p:spPr bwMode="auto">
          <a:xfrm>
            <a:off x="1741549" y="3702059"/>
            <a:ext cx="0" cy="947433"/>
          </a:xfrm>
          <a:prstGeom prst="line">
            <a:avLst/>
          </a:prstGeom>
          <a:noFill/>
          <a:ln w="19050">
            <a:solidFill>
              <a:schemeClr val="tx1"/>
            </a:solidFill>
            <a:prstDash val="dash"/>
            <a:round/>
            <a:headEnd/>
            <a:tailEnd/>
          </a:ln>
        </p:spPr>
        <p:txBody>
          <a:bodyPr/>
          <a:lstStyle/>
          <a:p>
            <a:endParaRPr lang="pt-BR"/>
          </a:p>
        </p:txBody>
      </p:sp>
      <p:sp>
        <p:nvSpPr>
          <p:cNvPr id="23" name="Rectangle 33">
            <a:extLst>
              <a:ext uri="{FF2B5EF4-FFF2-40B4-BE49-F238E27FC236}">
                <a16:creationId xmlns:a16="http://schemas.microsoft.com/office/drawing/2014/main" id="{A06D92BE-A495-4476-B2E1-077E0007DA39}"/>
              </a:ext>
            </a:extLst>
          </p:cNvPr>
          <p:cNvSpPr>
            <a:spLocks noChangeArrowheads="1"/>
          </p:cNvSpPr>
          <p:nvPr/>
        </p:nvSpPr>
        <p:spPr bwMode="auto">
          <a:xfrm>
            <a:off x="1608963" y="4621332"/>
            <a:ext cx="271982" cy="232367"/>
          </a:xfrm>
          <a:prstGeom prst="rect">
            <a:avLst/>
          </a:prstGeom>
          <a:noFill/>
          <a:ln w="12700">
            <a:noFill/>
            <a:miter lim="800000"/>
            <a:headEnd/>
            <a:tailEnd/>
          </a:ln>
        </p:spPr>
        <p:txBody>
          <a:bodyPr wrap="none" lIns="90488" tIns="44450" rIns="90488" bIns="44450">
            <a:spAutoFit/>
          </a:bodyPr>
          <a:lstStyle/>
          <a:p>
            <a:r>
              <a:rPr lang="en-US" sz="1800" b="1" i="1" dirty="0">
                <a:latin typeface="Arial" charset="0"/>
              </a:rPr>
              <a:t>L*</a:t>
            </a:r>
            <a:endParaRPr lang="en-US" sz="1800" b="1" i="1" baseline="-25000" dirty="0">
              <a:latin typeface="Arial" charset="0"/>
            </a:endParaRPr>
          </a:p>
        </p:txBody>
      </p:sp>
      <p:sp>
        <p:nvSpPr>
          <p:cNvPr id="24" name="Oval 34">
            <a:extLst>
              <a:ext uri="{FF2B5EF4-FFF2-40B4-BE49-F238E27FC236}">
                <a16:creationId xmlns:a16="http://schemas.microsoft.com/office/drawing/2014/main" id="{0B9E83A9-4FAC-44B7-B12F-9FE2476836C0}"/>
              </a:ext>
            </a:extLst>
          </p:cNvPr>
          <p:cNvSpPr>
            <a:spLocks noChangeArrowheads="1"/>
          </p:cNvSpPr>
          <p:nvPr/>
        </p:nvSpPr>
        <p:spPr bwMode="auto">
          <a:xfrm>
            <a:off x="1691438" y="3597310"/>
            <a:ext cx="107217" cy="142969"/>
          </a:xfrm>
          <a:prstGeom prst="ellipse">
            <a:avLst/>
          </a:prstGeom>
          <a:solidFill>
            <a:schemeClr val="tx1"/>
          </a:solidFill>
          <a:ln w="12700">
            <a:solidFill>
              <a:schemeClr val="tx1"/>
            </a:solidFill>
            <a:round/>
            <a:headEnd/>
            <a:tailEnd/>
          </a:ln>
        </p:spPr>
        <p:txBody>
          <a:bodyPr wrap="none" anchor="ctr"/>
          <a:lstStyle/>
          <a:p>
            <a:endParaRPr lang="pt-BR"/>
          </a:p>
        </p:txBody>
      </p:sp>
      <p:sp>
        <p:nvSpPr>
          <p:cNvPr id="25" name="Rectangle 35">
            <a:extLst>
              <a:ext uri="{FF2B5EF4-FFF2-40B4-BE49-F238E27FC236}">
                <a16:creationId xmlns:a16="http://schemas.microsoft.com/office/drawing/2014/main" id="{80876F58-C682-4658-A02D-DB42627D1257}"/>
              </a:ext>
            </a:extLst>
          </p:cNvPr>
          <p:cNvSpPr>
            <a:spLocks noChangeArrowheads="1"/>
          </p:cNvSpPr>
          <p:nvPr/>
        </p:nvSpPr>
        <p:spPr bwMode="auto">
          <a:xfrm>
            <a:off x="255946" y="3982669"/>
            <a:ext cx="285686" cy="232367"/>
          </a:xfrm>
          <a:prstGeom prst="rect">
            <a:avLst/>
          </a:prstGeom>
          <a:noFill/>
          <a:ln w="12700">
            <a:noFill/>
            <a:miter lim="800000"/>
            <a:headEnd/>
            <a:tailEnd/>
          </a:ln>
        </p:spPr>
        <p:txBody>
          <a:bodyPr wrap="none" lIns="90488" tIns="44450" rIns="90488" bIns="44450">
            <a:spAutoFit/>
          </a:bodyPr>
          <a:lstStyle/>
          <a:p>
            <a:r>
              <a:rPr lang="en-US" sz="1800" b="1" i="1" dirty="0">
                <a:latin typeface="Arial" charset="0"/>
              </a:rPr>
              <a:t>K</a:t>
            </a:r>
            <a:r>
              <a:rPr lang="en-US" sz="1800" b="1" i="1" baseline="-25000" dirty="0">
                <a:latin typeface="Arial" charset="0"/>
              </a:rPr>
              <a:t>2</a:t>
            </a:r>
          </a:p>
        </p:txBody>
      </p:sp>
      <p:sp>
        <p:nvSpPr>
          <p:cNvPr id="26" name="Line 36">
            <a:extLst>
              <a:ext uri="{FF2B5EF4-FFF2-40B4-BE49-F238E27FC236}">
                <a16:creationId xmlns:a16="http://schemas.microsoft.com/office/drawing/2014/main" id="{F2DC5F63-7407-42CE-8614-356F48A349FA}"/>
              </a:ext>
            </a:extLst>
          </p:cNvPr>
          <p:cNvSpPr>
            <a:spLocks noChangeShapeType="1"/>
          </p:cNvSpPr>
          <p:nvPr/>
        </p:nvSpPr>
        <p:spPr bwMode="auto">
          <a:xfrm>
            <a:off x="2660265" y="4039997"/>
            <a:ext cx="0" cy="609495"/>
          </a:xfrm>
          <a:prstGeom prst="line">
            <a:avLst/>
          </a:prstGeom>
          <a:noFill/>
          <a:ln w="19050">
            <a:solidFill>
              <a:schemeClr val="tx1"/>
            </a:solidFill>
            <a:prstDash val="dash"/>
            <a:round/>
            <a:headEnd/>
            <a:tailEnd/>
          </a:ln>
        </p:spPr>
        <p:txBody>
          <a:bodyPr/>
          <a:lstStyle/>
          <a:p>
            <a:endParaRPr lang="pt-BR"/>
          </a:p>
        </p:txBody>
      </p:sp>
      <p:sp>
        <p:nvSpPr>
          <p:cNvPr id="27" name="Rectangle 37">
            <a:extLst>
              <a:ext uri="{FF2B5EF4-FFF2-40B4-BE49-F238E27FC236}">
                <a16:creationId xmlns:a16="http://schemas.microsoft.com/office/drawing/2014/main" id="{C23A6276-EF12-42B8-B309-AF0717560313}"/>
              </a:ext>
            </a:extLst>
          </p:cNvPr>
          <p:cNvSpPr>
            <a:spLocks noChangeArrowheads="1"/>
          </p:cNvSpPr>
          <p:nvPr/>
        </p:nvSpPr>
        <p:spPr bwMode="auto">
          <a:xfrm>
            <a:off x="2520370" y="4621332"/>
            <a:ext cx="268819" cy="232367"/>
          </a:xfrm>
          <a:prstGeom prst="rect">
            <a:avLst/>
          </a:prstGeom>
          <a:noFill/>
          <a:ln w="12700">
            <a:noFill/>
            <a:miter lim="800000"/>
            <a:headEnd/>
            <a:tailEnd/>
          </a:ln>
        </p:spPr>
        <p:txBody>
          <a:bodyPr wrap="none" lIns="90488" tIns="44450" rIns="90488" bIns="44450">
            <a:spAutoFit/>
          </a:bodyPr>
          <a:lstStyle/>
          <a:p>
            <a:r>
              <a:rPr lang="en-US" sz="1800" b="1" i="1" dirty="0">
                <a:latin typeface="Arial" charset="0"/>
              </a:rPr>
              <a:t>L</a:t>
            </a:r>
            <a:r>
              <a:rPr lang="en-US" sz="1800" b="1" i="1" baseline="-25000" dirty="0">
                <a:latin typeface="Arial" charset="0"/>
              </a:rPr>
              <a:t>2</a:t>
            </a:r>
          </a:p>
        </p:txBody>
      </p:sp>
      <p:sp>
        <p:nvSpPr>
          <p:cNvPr id="28" name="Line 38">
            <a:extLst>
              <a:ext uri="{FF2B5EF4-FFF2-40B4-BE49-F238E27FC236}">
                <a16:creationId xmlns:a16="http://schemas.microsoft.com/office/drawing/2014/main" id="{059708D7-7F19-4E43-85B5-9ADA310E1FFE}"/>
              </a:ext>
            </a:extLst>
          </p:cNvPr>
          <p:cNvSpPr>
            <a:spLocks noChangeShapeType="1"/>
          </p:cNvSpPr>
          <p:nvPr/>
        </p:nvSpPr>
        <p:spPr bwMode="auto">
          <a:xfrm flipH="1">
            <a:off x="558704" y="2581634"/>
            <a:ext cx="551229" cy="0"/>
          </a:xfrm>
          <a:prstGeom prst="line">
            <a:avLst/>
          </a:prstGeom>
          <a:noFill/>
          <a:ln w="19050">
            <a:solidFill>
              <a:schemeClr val="tx1"/>
            </a:solidFill>
            <a:prstDash val="dash"/>
            <a:round/>
            <a:headEnd/>
            <a:tailEnd/>
          </a:ln>
        </p:spPr>
        <p:txBody>
          <a:bodyPr/>
          <a:lstStyle/>
          <a:p>
            <a:endParaRPr lang="pt-BR"/>
          </a:p>
        </p:txBody>
      </p:sp>
      <p:sp>
        <p:nvSpPr>
          <p:cNvPr id="29" name="Line 39">
            <a:extLst>
              <a:ext uri="{FF2B5EF4-FFF2-40B4-BE49-F238E27FC236}">
                <a16:creationId xmlns:a16="http://schemas.microsoft.com/office/drawing/2014/main" id="{B9EA4557-CFF6-4987-8B15-DDA0E838B72E}"/>
              </a:ext>
            </a:extLst>
          </p:cNvPr>
          <p:cNvSpPr>
            <a:spLocks noChangeShapeType="1"/>
          </p:cNvSpPr>
          <p:nvPr/>
        </p:nvSpPr>
        <p:spPr bwMode="auto">
          <a:xfrm>
            <a:off x="1115153" y="2591692"/>
            <a:ext cx="0" cy="2057801"/>
          </a:xfrm>
          <a:prstGeom prst="line">
            <a:avLst/>
          </a:prstGeom>
          <a:noFill/>
          <a:ln w="19050">
            <a:solidFill>
              <a:schemeClr val="tx1"/>
            </a:solidFill>
            <a:prstDash val="dash"/>
            <a:round/>
            <a:headEnd/>
            <a:tailEnd/>
          </a:ln>
        </p:spPr>
        <p:txBody>
          <a:bodyPr/>
          <a:lstStyle/>
          <a:p>
            <a:endParaRPr lang="pt-BR"/>
          </a:p>
        </p:txBody>
      </p:sp>
      <p:sp>
        <p:nvSpPr>
          <p:cNvPr id="30" name="Oval 40">
            <a:extLst>
              <a:ext uri="{FF2B5EF4-FFF2-40B4-BE49-F238E27FC236}">
                <a16:creationId xmlns:a16="http://schemas.microsoft.com/office/drawing/2014/main" id="{3EF617EC-E0EF-4D26-BC31-0F95D422D288}"/>
              </a:ext>
            </a:extLst>
          </p:cNvPr>
          <p:cNvSpPr>
            <a:spLocks noChangeArrowheads="1"/>
          </p:cNvSpPr>
          <p:nvPr/>
        </p:nvSpPr>
        <p:spPr bwMode="auto">
          <a:xfrm>
            <a:off x="1056689" y="2533357"/>
            <a:ext cx="100223" cy="96554"/>
          </a:xfrm>
          <a:prstGeom prst="ellipse">
            <a:avLst/>
          </a:prstGeom>
          <a:solidFill>
            <a:schemeClr val="tx1"/>
          </a:solidFill>
          <a:ln w="12700">
            <a:solidFill>
              <a:schemeClr val="tx1"/>
            </a:solidFill>
            <a:round/>
            <a:headEnd/>
            <a:tailEnd/>
          </a:ln>
        </p:spPr>
        <p:txBody>
          <a:bodyPr wrap="none" anchor="ctr"/>
          <a:lstStyle/>
          <a:p>
            <a:endParaRPr lang="pt-BR"/>
          </a:p>
        </p:txBody>
      </p:sp>
      <p:sp>
        <p:nvSpPr>
          <p:cNvPr id="31" name="Oval 41">
            <a:extLst>
              <a:ext uri="{FF2B5EF4-FFF2-40B4-BE49-F238E27FC236}">
                <a16:creationId xmlns:a16="http://schemas.microsoft.com/office/drawing/2014/main" id="{9F68FAD7-7E6A-4CF2-A80D-010ECA6BCD71}"/>
              </a:ext>
            </a:extLst>
          </p:cNvPr>
          <p:cNvSpPr>
            <a:spLocks noChangeArrowheads="1"/>
          </p:cNvSpPr>
          <p:nvPr/>
        </p:nvSpPr>
        <p:spPr bwMode="auto">
          <a:xfrm>
            <a:off x="2610153" y="4038992"/>
            <a:ext cx="100223" cy="96554"/>
          </a:xfrm>
          <a:prstGeom prst="ellipse">
            <a:avLst/>
          </a:prstGeom>
          <a:solidFill>
            <a:schemeClr val="tx1"/>
          </a:solidFill>
          <a:ln w="12700">
            <a:solidFill>
              <a:schemeClr val="tx1"/>
            </a:solidFill>
            <a:round/>
            <a:headEnd/>
            <a:tailEnd/>
          </a:ln>
        </p:spPr>
        <p:txBody>
          <a:bodyPr wrap="none" anchor="ctr"/>
          <a:lstStyle/>
          <a:p>
            <a:endParaRPr lang="pt-BR"/>
          </a:p>
        </p:txBody>
      </p:sp>
      <p:sp>
        <p:nvSpPr>
          <p:cNvPr id="32" name="Rectangle 42">
            <a:extLst>
              <a:ext uri="{FF2B5EF4-FFF2-40B4-BE49-F238E27FC236}">
                <a16:creationId xmlns:a16="http://schemas.microsoft.com/office/drawing/2014/main" id="{8A54CA8E-106E-4D84-90B8-526EC2E4EBE6}"/>
              </a:ext>
            </a:extLst>
          </p:cNvPr>
          <p:cNvSpPr>
            <a:spLocks noChangeArrowheads="1"/>
          </p:cNvSpPr>
          <p:nvPr/>
        </p:nvSpPr>
        <p:spPr bwMode="auto">
          <a:xfrm>
            <a:off x="255946" y="2437809"/>
            <a:ext cx="285686" cy="232367"/>
          </a:xfrm>
          <a:prstGeom prst="rect">
            <a:avLst/>
          </a:prstGeom>
          <a:noFill/>
          <a:ln w="12700">
            <a:noFill/>
            <a:miter lim="800000"/>
            <a:headEnd/>
            <a:tailEnd/>
          </a:ln>
        </p:spPr>
        <p:txBody>
          <a:bodyPr wrap="none" lIns="90488" tIns="44450" rIns="90488" bIns="44450">
            <a:spAutoFit/>
          </a:bodyPr>
          <a:lstStyle/>
          <a:p>
            <a:r>
              <a:rPr lang="en-US" sz="1800" b="1" i="1" dirty="0">
                <a:latin typeface="Arial" charset="0"/>
              </a:rPr>
              <a:t>K</a:t>
            </a:r>
            <a:r>
              <a:rPr lang="en-US" sz="1800" b="1" i="1" baseline="-25000" dirty="0">
                <a:latin typeface="Arial" charset="0"/>
              </a:rPr>
              <a:t>1</a:t>
            </a:r>
          </a:p>
        </p:txBody>
      </p:sp>
      <p:sp>
        <p:nvSpPr>
          <p:cNvPr id="33" name="Rectangle 43">
            <a:extLst>
              <a:ext uri="{FF2B5EF4-FFF2-40B4-BE49-F238E27FC236}">
                <a16:creationId xmlns:a16="http://schemas.microsoft.com/office/drawing/2014/main" id="{359E5428-808B-4C88-B297-E8E254BC9D00}"/>
              </a:ext>
            </a:extLst>
          </p:cNvPr>
          <p:cNvSpPr>
            <a:spLocks noChangeArrowheads="1"/>
          </p:cNvSpPr>
          <p:nvPr/>
        </p:nvSpPr>
        <p:spPr bwMode="auto">
          <a:xfrm>
            <a:off x="965862" y="4621332"/>
            <a:ext cx="268819" cy="232367"/>
          </a:xfrm>
          <a:prstGeom prst="rect">
            <a:avLst/>
          </a:prstGeom>
          <a:noFill/>
          <a:ln w="12700">
            <a:noFill/>
            <a:miter lim="800000"/>
            <a:headEnd/>
            <a:tailEnd/>
          </a:ln>
        </p:spPr>
        <p:txBody>
          <a:bodyPr wrap="none" lIns="90488" tIns="44450" rIns="90488" bIns="44450">
            <a:spAutoFit/>
          </a:bodyPr>
          <a:lstStyle/>
          <a:p>
            <a:r>
              <a:rPr lang="en-US" sz="1800" b="1" i="1" dirty="0">
                <a:latin typeface="Arial" charset="0"/>
              </a:rPr>
              <a:t>L</a:t>
            </a:r>
            <a:r>
              <a:rPr lang="en-US" sz="1800" b="1" i="1" baseline="-25000" dirty="0">
                <a:latin typeface="Arial" charset="0"/>
              </a:rPr>
              <a:t>1</a:t>
            </a:r>
          </a:p>
        </p:txBody>
      </p:sp>
      <p:sp>
        <p:nvSpPr>
          <p:cNvPr id="36" name="CaixaDeTexto 35">
            <a:extLst>
              <a:ext uri="{FF2B5EF4-FFF2-40B4-BE49-F238E27FC236}">
                <a16:creationId xmlns:a16="http://schemas.microsoft.com/office/drawing/2014/main" id="{77519ECA-C51B-4CB4-A41C-4EF552E79E2E}"/>
              </a:ext>
            </a:extLst>
          </p:cNvPr>
          <p:cNvSpPr txBox="1"/>
          <p:nvPr/>
        </p:nvSpPr>
        <p:spPr>
          <a:xfrm>
            <a:off x="2736394" y="1523568"/>
            <a:ext cx="3707814" cy="400110"/>
          </a:xfrm>
          <a:prstGeom prst="rect">
            <a:avLst/>
          </a:prstGeom>
          <a:solidFill>
            <a:schemeClr val="bg1">
              <a:lumMod val="95000"/>
            </a:schemeClr>
          </a:solidFill>
          <a:ln>
            <a:solidFill>
              <a:schemeClr val="tx1"/>
            </a:solidFill>
          </a:ln>
        </p:spPr>
        <p:txBody>
          <a:bodyPr wrap="square" rtlCol="0">
            <a:spAutoFit/>
          </a:bodyPr>
          <a:lstStyle/>
          <a:p>
            <a:r>
              <a:rPr lang="pt-BR" sz="2000" b="1" dirty="0">
                <a:latin typeface="Arial" panose="020B0604020202020204" pitchFamily="34" charset="0"/>
                <a:cs typeface="Arial" panose="020B0604020202020204" pitchFamily="34" charset="0"/>
              </a:rPr>
              <a:t>Produção com Custo Mínimo</a:t>
            </a:r>
          </a:p>
        </p:txBody>
      </p:sp>
      <p:graphicFrame>
        <p:nvGraphicFramePr>
          <p:cNvPr id="37" name="Object 7">
            <a:hlinkClick r:id="" action="ppaction://ole?verb=0"/>
            <a:extLst>
              <a:ext uri="{FF2B5EF4-FFF2-40B4-BE49-F238E27FC236}">
                <a16:creationId xmlns:a16="http://schemas.microsoft.com/office/drawing/2014/main" id="{2FF7E85A-D310-49AD-A1A0-1F483644C575}"/>
              </a:ext>
            </a:extLst>
          </p:cNvPr>
          <p:cNvGraphicFramePr>
            <a:graphicFrameLocks/>
          </p:cNvGraphicFramePr>
          <p:nvPr>
            <p:extLst>
              <p:ext uri="{D42A27DB-BD31-4B8C-83A1-F6EECF244321}">
                <p14:modId xmlns:p14="http://schemas.microsoft.com/office/powerpoint/2010/main" val="299840540"/>
              </p:ext>
            </p:extLst>
          </p:nvPr>
        </p:nvGraphicFramePr>
        <p:xfrm>
          <a:off x="4248680" y="3920983"/>
          <a:ext cx="3038475" cy="803275"/>
        </p:xfrm>
        <a:graphic>
          <a:graphicData uri="http://schemas.openxmlformats.org/presentationml/2006/ole">
            <mc:AlternateContent xmlns:mc="http://schemas.openxmlformats.org/markup-compatibility/2006">
              <mc:Choice xmlns:v="urn:schemas-microsoft-com:vml" Requires="v">
                <p:oleObj name="Equation" r:id="rId2" imgW="1396800" imgH="419040" progId="Equation.DSMT4">
                  <p:embed/>
                </p:oleObj>
              </mc:Choice>
              <mc:Fallback>
                <p:oleObj name="Equation" r:id="rId2" imgW="1396800" imgH="419040" progId="Equation.DSMT4">
                  <p:embed/>
                  <p:pic>
                    <p:nvPicPr>
                      <p:cNvPr id="2" name="Object 7">
                        <a:hlinkClick r:id="" action="ppaction://ole?verb=0"/>
                        <a:extLst>
                          <a:ext uri="{FF2B5EF4-FFF2-40B4-BE49-F238E27FC236}">
                            <a16:creationId xmlns:a16="http://schemas.microsoft.com/office/drawing/2014/main" id="{A011C847-A607-4DAC-9DAA-7067A3AF1B72}"/>
                          </a:ext>
                        </a:extLst>
                      </p:cNvPr>
                      <p:cNvPicPr>
                        <a:picLocks noChangeArrowheads="1"/>
                      </p:cNvPicPr>
                      <p:nvPr/>
                    </p:nvPicPr>
                    <p:blipFill>
                      <a:blip r:embed="rId3"/>
                      <a:srcRect/>
                      <a:stretch>
                        <a:fillRect/>
                      </a:stretch>
                    </p:blipFill>
                    <p:spPr bwMode="auto">
                      <a:xfrm>
                        <a:off x="4248680" y="3920983"/>
                        <a:ext cx="3038475" cy="803275"/>
                      </a:xfrm>
                      <a:prstGeom prst="rect">
                        <a:avLst/>
                      </a:prstGeom>
                      <a:solidFill>
                        <a:schemeClr val="bg1">
                          <a:lumMod val="95000"/>
                        </a:schemeClr>
                      </a:solidFill>
                      <a:ln>
                        <a:solidFill>
                          <a:schemeClr val="tx1"/>
                        </a:solidFill>
                      </a:ln>
                      <a:effectLst/>
                    </p:spPr>
                  </p:pic>
                </p:oleObj>
              </mc:Fallback>
            </mc:AlternateContent>
          </a:graphicData>
        </a:graphic>
      </p:graphicFrame>
      <p:sp>
        <p:nvSpPr>
          <p:cNvPr id="38" name="CaixaDeTexto 37">
            <a:extLst>
              <a:ext uri="{FF2B5EF4-FFF2-40B4-BE49-F238E27FC236}">
                <a16:creationId xmlns:a16="http://schemas.microsoft.com/office/drawing/2014/main" id="{7B1944A5-1DBD-40E0-BF47-F80DF3850C07}"/>
              </a:ext>
            </a:extLst>
          </p:cNvPr>
          <p:cNvSpPr txBox="1"/>
          <p:nvPr/>
        </p:nvSpPr>
        <p:spPr>
          <a:xfrm>
            <a:off x="4499992" y="483518"/>
            <a:ext cx="360040" cy="369332"/>
          </a:xfrm>
          <a:prstGeom prst="rect">
            <a:avLst/>
          </a:prstGeom>
          <a:noFill/>
        </p:spPr>
        <p:txBody>
          <a:bodyPr wrap="square" rtlCol="0">
            <a:spAutoFit/>
          </a:bodyPr>
          <a:lstStyle/>
          <a:p>
            <a:r>
              <a:rPr lang="pt-BR" b="1" dirty="0">
                <a:solidFill>
                  <a:srgbClr val="C00000"/>
                </a:solidFill>
              </a:rPr>
              <a:t>F</a:t>
            </a:r>
          </a:p>
        </p:txBody>
      </p:sp>
      <p:sp>
        <p:nvSpPr>
          <p:cNvPr id="39" name="CaixaDeTexto 38">
            <a:extLst>
              <a:ext uri="{FF2B5EF4-FFF2-40B4-BE49-F238E27FC236}">
                <a16:creationId xmlns:a16="http://schemas.microsoft.com/office/drawing/2014/main" id="{5A6FC2C0-4694-4432-900E-4A30176E0FFD}"/>
              </a:ext>
            </a:extLst>
          </p:cNvPr>
          <p:cNvSpPr txBox="1"/>
          <p:nvPr/>
        </p:nvSpPr>
        <p:spPr>
          <a:xfrm>
            <a:off x="3131840" y="1122298"/>
            <a:ext cx="360040" cy="369332"/>
          </a:xfrm>
          <a:prstGeom prst="rect">
            <a:avLst/>
          </a:prstGeom>
          <a:noFill/>
        </p:spPr>
        <p:txBody>
          <a:bodyPr wrap="square" rtlCol="0">
            <a:spAutoFit/>
          </a:bodyPr>
          <a:lstStyle/>
          <a:p>
            <a:r>
              <a:rPr lang="pt-BR" b="1" dirty="0">
                <a:solidFill>
                  <a:srgbClr val="C00000"/>
                </a:solidFill>
              </a:rPr>
              <a:t>F</a:t>
            </a:r>
          </a:p>
        </p:txBody>
      </p:sp>
    </p:spTree>
    <p:extLst>
      <p:ext uri="{BB962C8B-B14F-4D97-AF65-F5344CB8AC3E}">
        <p14:creationId xmlns:p14="http://schemas.microsoft.com/office/powerpoint/2010/main" val="12139384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7">
            <a:hlinkClick r:id="" action="ppaction://ole?verb=0"/>
            <a:extLst>
              <a:ext uri="{FF2B5EF4-FFF2-40B4-BE49-F238E27FC236}">
                <a16:creationId xmlns:a16="http://schemas.microsoft.com/office/drawing/2014/main" id="{0178F226-5B58-418E-937B-A73C793E7871}"/>
              </a:ext>
            </a:extLst>
          </p:cNvPr>
          <p:cNvGraphicFramePr>
            <a:graphicFrameLocks/>
          </p:cNvGraphicFramePr>
          <p:nvPr>
            <p:extLst>
              <p:ext uri="{D42A27DB-BD31-4B8C-83A1-F6EECF244321}">
                <p14:modId xmlns:p14="http://schemas.microsoft.com/office/powerpoint/2010/main" val="4155069169"/>
              </p:ext>
            </p:extLst>
          </p:nvPr>
        </p:nvGraphicFramePr>
        <p:xfrm>
          <a:off x="611560" y="560388"/>
          <a:ext cx="8078787" cy="803275"/>
        </p:xfrm>
        <a:graphic>
          <a:graphicData uri="http://schemas.openxmlformats.org/presentationml/2006/ole">
            <mc:AlternateContent xmlns:mc="http://schemas.openxmlformats.org/markup-compatibility/2006">
              <mc:Choice xmlns:v="urn:schemas-microsoft-com:vml" Requires="v">
                <p:oleObj name="Equation" r:id="rId2" imgW="4051080" imgH="419040" progId="Equation.DSMT4">
                  <p:embed/>
                </p:oleObj>
              </mc:Choice>
              <mc:Fallback>
                <p:oleObj name="Equation" r:id="rId2" imgW="4051080" imgH="419040" progId="Equation.DSMT4">
                  <p:embed/>
                  <p:pic>
                    <p:nvPicPr>
                      <p:cNvPr id="37" name="Object 7">
                        <a:hlinkClick r:id="" action="ppaction://ole?verb=0"/>
                        <a:extLst>
                          <a:ext uri="{FF2B5EF4-FFF2-40B4-BE49-F238E27FC236}">
                            <a16:creationId xmlns:a16="http://schemas.microsoft.com/office/drawing/2014/main" id="{2FF7E85A-D310-49AD-A1A0-1F483644C575}"/>
                          </a:ext>
                        </a:extLst>
                      </p:cNvPr>
                      <p:cNvPicPr>
                        <a:picLocks noChangeArrowheads="1"/>
                      </p:cNvPicPr>
                      <p:nvPr/>
                    </p:nvPicPr>
                    <p:blipFill>
                      <a:blip r:embed="rId3"/>
                      <a:srcRect/>
                      <a:stretch>
                        <a:fillRect/>
                      </a:stretch>
                    </p:blipFill>
                    <p:spPr bwMode="auto">
                      <a:xfrm>
                        <a:off x="611560" y="560388"/>
                        <a:ext cx="8078787" cy="803275"/>
                      </a:xfrm>
                      <a:prstGeom prst="rect">
                        <a:avLst/>
                      </a:prstGeom>
                      <a:noFill/>
                      <a:ln>
                        <a:solidFill>
                          <a:schemeClr val="bg1"/>
                        </a:solidFill>
                      </a:ln>
                      <a:effectLst/>
                    </p:spPr>
                  </p:pic>
                </p:oleObj>
              </mc:Fallback>
            </mc:AlternateContent>
          </a:graphicData>
        </a:graphic>
      </p:graphicFrame>
      <p:sp>
        <p:nvSpPr>
          <p:cNvPr id="3" name="CaixaDeTexto 2">
            <a:extLst>
              <a:ext uri="{FF2B5EF4-FFF2-40B4-BE49-F238E27FC236}">
                <a16:creationId xmlns:a16="http://schemas.microsoft.com/office/drawing/2014/main" id="{FFC7869F-57C5-4E41-87CE-A81431F53530}"/>
              </a:ext>
            </a:extLst>
          </p:cNvPr>
          <p:cNvSpPr txBox="1"/>
          <p:nvPr/>
        </p:nvSpPr>
        <p:spPr>
          <a:xfrm>
            <a:off x="107504" y="160054"/>
            <a:ext cx="8928992" cy="400110"/>
          </a:xfrm>
          <a:prstGeom prst="rect">
            <a:avLst/>
          </a:prstGeom>
          <a:noFill/>
        </p:spPr>
        <p:txBody>
          <a:bodyPr wrap="square">
            <a:spAutoFit/>
          </a:bodyPr>
          <a:lstStyle/>
          <a:p>
            <a:pPr marL="342900" indent="-342900" algn="just">
              <a:buFont typeface="Wingdings" panose="05000000000000000000" pitchFamily="2" charset="2"/>
              <a:buChar char="§"/>
            </a:pPr>
            <a:r>
              <a:rPr lang="pt-BR" sz="2000" dirty="0">
                <a:solidFill>
                  <a:srgbClr val="000000"/>
                </a:solidFill>
                <a:latin typeface="Arial" panose="020B0604020202020204" pitchFamily="34" charset="0"/>
                <a:cs typeface="Arial" panose="020B0604020202020204" pitchFamily="34" charset="0"/>
              </a:rPr>
              <a:t>Considerando os dados do enunciado, temos:</a:t>
            </a:r>
            <a:endParaRPr lang="pt-BR" sz="2000" b="0" i="0" dirty="0">
              <a:solidFill>
                <a:srgbClr val="000000"/>
              </a:solidFill>
              <a:effectLst/>
              <a:latin typeface="Arial" panose="020B0604020202020204" pitchFamily="34" charset="0"/>
              <a:cs typeface="Arial" panose="020B0604020202020204" pitchFamily="34" charset="0"/>
            </a:endParaRPr>
          </a:p>
        </p:txBody>
      </p:sp>
      <p:sp>
        <p:nvSpPr>
          <p:cNvPr id="4" name="CaixaDeTexto 3">
            <a:extLst>
              <a:ext uri="{FF2B5EF4-FFF2-40B4-BE49-F238E27FC236}">
                <a16:creationId xmlns:a16="http://schemas.microsoft.com/office/drawing/2014/main" id="{5CF3E306-1D92-4ECD-BEB9-51DF3E976CEA}"/>
              </a:ext>
            </a:extLst>
          </p:cNvPr>
          <p:cNvSpPr txBox="1"/>
          <p:nvPr/>
        </p:nvSpPr>
        <p:spPr>
          <a:xfrm>
            <a:off x="179512" y="1491630"/>
            <a:ext cx="8856984" cy="1015663"/>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Dessa forma, quando se gasta mais com L, supondo </a:t>
            </a:r>
            <a:r>
              <a:rPr lang="pt-BR" sz="2000" dirty="0" err="1">
                <a:latin typeface="Arial" panose="020B0604020202020204" pitchFamily="34" charset="0"/>
                <a:cs typeface="Arial" panose="020B0604020202020204" pitchFamily="34" charset="0"/>
              </a:rPr>
              <a:t>PMgL</a:t>
            </a:r>
            <a:r>
              <a:rPr lang="pt-BR" sz="2000" dirty="0">
                <a:latin typeface="Arial" panose="020B0604020202020204" pitchFamily="34" charset="0"/>
                <a:cs typeface="Arial" panose="020B0604020202020204" pitchFamily="34" charset="0"/>
              </a:rPr>
              <a:t> constante, a </a:t>
            </a:r>
            <a:r>
              <a:rPr lang="pt-BR" sz="2000" dirty="0" err="1">
                <a:latin typeface="Arial" panose="020B0604020202020204" pitchFamily="34" charset="0"/>
                <a:cs typeface="Arial" panose="020B0604020202020204" pitchFamily="34" charset="0"/>
              </a:rPr>
              <a:t>PMgK</a:t>
            </a:r>
            <a:r>
              <a:rPr lang="pt-BR" sz="2000" dirty="0">
                <a:latin typeface="Arial" panose="020B0604020202020204" pitchFamily="34" charset="0"/>
                <a:cs typeface="Arial" panose="020B0604020202020204" pitchFamily="34" charset="0"/>
              </a:rPr>
              <a:t> deve aumentar mais ainda  que seja alcançado o equilíbrio minimizador de custos. Logo, o item (1) é falso.</a:t>
            </a:r>
          </a:p>
        </p:txBody>
      </p:sp>
      <p:sp>
        <p:nvSpPr>
          <p:cNvPr id="5" name="CaixaDeTexto 4">
            <a:extLst>
              <a:ext uri="{FF2B5EF4-FFF2-40B4-BE49-F238E27FC236}">
                <a16:creationId xmlns:a16="http://schemas.microsoft.com/office/drawing/2014/main" id="{042A2D4A-5496-493C-BD2C-29DCD806D5DE}"/>
              </a:ext>
            </a:extLst>
          </p:cNvPr>
          <p:cNvSpPr txBox="1"/>
          <p:nvPr/>
        </p:nvSpPr>
        <p:spPr>
          <a:xfrm>
            <a:off x="179512" y="2696022"/>
            <a:ext cx="8856984" cy="400110"/>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Com relação ao item (2), note que:</a:t>
            </a:r>
          </a:p>
        </p:txBody>
      </p:sp>
      <p:graphicFrame>
        <p:nvGraphicFramePr>
          <p:cNvPr id="6" name="Object 7">
            <a:hlinkClick r:id="" action="ppaction://ole?verb=0"/>
            <a:extLst>
              <a:ext uri="{FF2B5EF4-FFF2-40B4-BE49-F238E27FC236}">
                <a16:creationId xmlns:a16="http://schemas.microsoft.com/office/drawing/2014/main" id="{71C95131-C3FE-4CB2-AA8E-A88CF1AD77AC}"/>
              </a:ext>
            </a:extLst>
          </p:cNvPr>
          <p:cNvGraphicFramePr>
            <a:graphicFrameLocks/>
          </p:cNvGraphicFramePr>
          <p:nvPr>
            <p:extLst>
              <p:ext uri="{D42A27DB-BD31-4B8C-83A1-F6EECF244321}">
                <p14:modId xmlns:p14="http://schemas.microsoft.com/office/powerpoint/2010/main" val="4085597540"/>
              </p:ext>
            </p:extLst>
          </p:nvPr>
        </p:nvGraphicFramePr>
        <p:xfrm>
          <a:off x="610015" y="3128070"/>
          <a:ext cx="8426481" cy="803275"/>
        </p:xfrm>
        <a:graphic>
          <a:graphicData uri="http://schemas.openxmlformats.org/presentationml/2006/ole">
            <mc:AlternateContent xmlns:mc="http://schemas.openxmlformats.org/markup-compatibility/2006">
              <mc:Choice xmlns:v="urn:schemas-microsoft-com:vml" Requires="v">
                <p:oleObj name="Equation" r:id="rId4" imgW="4381200" imgH="419040" progId="Equation.DSMT4">
                  <p:embed/>
                </p:oleObj>
              </mc:Choice>
              <mc:Fallback>
                <p:oleObj name="Equation" r:id="rId4" imgW="4381200" imgH="419040" progId="Equation.DSMT4">
                  <p:embed/>
                  <p:pic>
                    <p:nvPicPr>
                      <p:cNvPr id="2" name="Object 7">
                        <a:hlinkClick r:id="" action="ppaction://ole?verb=0"/>
                        <a:extLst>
                          <a:ext uri="{FF2B5EF4-FFF2-40B4-BE49-F238E27FC236}">
                            <a16:creationId xmlns:a16="http://schemas.microsoft.com/office/drawing/2014/main" id="{0178F226-5B58-418E-937B-A73C793E7871}"/>
                          </a:ext>
                        </a:extLst>
                      </p:cNvPr>
                      <p:cNvPicPr>
                        <a:picLocks noChangeArrowheads="1"/>
                      </p:cNvPicPr>
                      <p:nvPr/>
                    </p:nvPicPr>
                    <p:blipFill>
                      <a:blip r:embed="rId5"/>
                      <a:srcRect/>
                      <a:stretch>
                        <a:fillRect/>
                      </a:stretch>
                    </p:blipFill>
                    <p:spPr bwMode="auto">
                      <a:xfrm>
                        <a:off x="610015" y="3128070"/>
                        <a:ext cx="8426481" cy="803275"/>
                      </a:xfrm>
                      <a:prstGeom prst="rect">
                        <a:avLst/>
                      </a:prstGeom>
                      <a:noFill/>
                      <a:ln>
                        <a:solidFill>
                          <a:schemeClr val="bg1"/>
                        </a:solidFill>
                      </a:ln>
                      <a:effectLst/>
                    </p:spPr>
                  </p:pic>
                </p:oleObj>
              </mc:Fallback>
            </mc:AlternateContent>
          </a:graphicData>
        </a:graphic>
      </p:graphicFrame>
      <p:sp>
        <p:nvSpPr>
          <p:cNvPr id="7" name="CaixaDeTexto 6">
            <a:extLst>
              <a:ext uri="{FF2B5EF4-FFF2-40B4-BE49-F238E27FC236}">
                <a16:creationId xmlns:a16="http://schemas.microsoft.com/office/drawing/2014/main" id="{63D294A2-44FA-49F2-B3DD-B5A4BA2FB705}"/>
              </a:ext>
            </a:extLst>
          </p:cNvPr>
          <p:cNvSpPr txBox="1"/>
          <p:nvPr/>
        </p:nvSpPr>
        <p:spPr>
          <a:xfrm>
            <a:off x="179512" y="4024104"/>
            <a:ext cx="8856984" cy="1015663"/>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Como a razão entre a </a:t>
            </a:r>
            <a:r>
              <a:rPr lang="pt-BR" sz="2000" dirty="0" err="1">
                <a:latin typeface="Arial" panose="020B0604020202020204" pitchFamily="34" charset="0"/>
                <a:cs typeface="Arial" panose="020B0604020202020204" pitchFamily="34" charset="0"/>
              </a:rPr>
              <a:t>PMgL</a:t>
            </a:r>
            <a:r>
              <a:rPr lang="pt-BR" sz="2000" dirty="0">
                <a:latin typeface="Arial" panose="020B0604020202020204" pitchFamily="34" charset="0"/>
                <a:cs typeface="Arial" panose="020B0604020202020204" pitchFamily="34" charset="0"/>
              </a:rPr>
              <a:t> e o salário é maior que a razão entre a </a:t>
            </a:r>
            <a:r>
              <a:rPr lang="pt-BR" sz="2000" dirty="0" err="1">
                <a:latin typeface="Arial" panose="020B0604020202020204" pitchFamily="34" charset="0"/>
                <a:cs typeface="Arial" panose="020B0604020202020204" pitchFamily="34" charset="0"/>
              </a:rPr>
              <a:t>PMgK</a:t>
            </a:r>
            <a:r>
              <a:rPr lang="pt-BR" sz="2000" dirty="0">
                <a:latin typeface="Arial" panose="020B0604020202020204" pitchFamily="34" charset="0"/>
                <a:cs typeface="Arial" panose="020B0604020202020204" pitchFamily="34" charset="0"/>
              </a:rPr>
              <a:t> e a taxa de juros, o equilíbrio minimizador de custos exige um aumento na quantidade de L e uma redução na quantidade de K.</a:t>
            </a:r>
          </a:p>
        </p:txBody>
      </p:sp>
    </p:spTree>
    <p:extLst>
      <p:ext uri="{BB962C8B-B14F-4D97-AF65-F5344CB8AC3E}">
        <p14:creationId xmlns:p14="http://schemas.microsoft.com/office/powerpoint/2010/main" val="40698513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1CD4DDC-147D-4E21-811C-5B5D2B1F7EB3}"/>
              </a:ext>
            </a:extLst>
          </p:cNvPr>
          <p:cNvSpPr txBox="1"/>
          <p:nvPr/>
        </p:nvSpPr>
        <p:spPr>
          <a:xfrm>
            <a:off x="107504" y="160054"/>
            <a:ext cx="8928992" cy="1015663"/>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(3)</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Nesta situação, a </a:t>
            </a:r>
            <a:r>
              <a:rPr lang="pt-BR" sz="2000" b="0" i="0" dirty="0" err="1">
                <a:solidFill>
                  <a:srgbClr val="000000"/>
                </a:solidFill>
                <a:effectLst/>
                <a:latin typeface="Arial" panose="020B0604020202020204" pitchFamily="34" charset="0"/>
                <a:cs typeface="Arial" panose="020B0604020202020204" pitchFamily="34" charset="0"/>
              </a:rPr>
              <a:t>isocusto</a:t>
            </a:r>
            <a:r>
              <a:rPr lang="pt-BR" sz="2000" b="0" i="0" dirty="0">
                <a:solidFill>
                  <a:srgbClr val="000000"/>
                </a:solidFill>
                <a:effectLst/>
                <a:latin typeface="Arial" panose="020B0604020202020204" pitchFamily="34" charset="0"/>
                <a:cs typeface="Arial" panose="020B0604020202020204" pitchFamily="34" charset="0"/>
              </a:rPr>
              <a:t> para a firma é de 30L + 60K = 12.000.</a:t>
            </a:r>
          </a:p>
          <a:p>
            <a:pPr algn="just"/>
            <a:r>
              <a:rPr lang="pt-BR" sz="2000" b="1" dirty="0">
                <a:solidFill>
                  <a:srgbClr val="000000"/>
                </a:solidFill>
                <a:latin typeface="Arial" panose="020B0604020202020204" pitchFamily="34" charset="0"/>
                <a:cs typeface="Arial" panose="020B0604020202020204" pitchFamily="34" charset="0"/>
              </a:rPr>
              <a:t>(4)</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Se o preço do trabalho cair R$ 15, o intercepto no eixo do capital da </a:t>
            </a:r>
            <a:r>
              <a:rPr lang="pt-BR" sz="2000" b="0" i="0" dirty="0" err="1">
                <a:solidFill>
                  <a:srgbClr val="000000"/>
                </a:solidFill>
                <a:effectLst/>
                <a:latin typeface="Arial" panose="020B0604020202020204" pitchFamily="34" charset="0"/>
                <a:cs typeface="Arial" panose="020B0604020202020204" pitchFamily="34" charset="0"/>
              </a:rPr>
              <a:t>isocusto</a:t>
            </a:r>
            <a:r>
              <a:rPr lang="pt-BR" sz="2000" b="0" i="0" dirty="0">
                <a:solidFill>
                  <a:srgbClr val="000000"/>
                </a:solidFill>
                <a:effectLst/>
                <a:latin typeface="Arial" panose="020B0604020202020204" pitchFamily="34" charset="0"/>
                <a:cs typeface="Arial" panose="020B0604020202020204" pitchFamily="34" charset="0"/>
              </a:rPr>
              <a:t> passará de 200 para 400.</a:t>
            </a:r>
            <a:r>
              <a:rPr lang="pt-BR" sz="2000" dirty="0">
                <a:latin typeface="Arial" panose="020B0604020202020204" pitchFamily="34" charset="0"/>
                <a:cs typeface="Arial" panose="020B0604020202020204" pitchFamily="34" charset="0"/>
              </a:rPr>
              <a:t> </a:t>
            </a:r>
          </a:p>
        </p:txBody>
      </p:sp>
      <p:sp>
        <p:nvSpPr>
          <p:cNvPr id="4" name="Rectangle 3">
            <a:extLst>
              <a:ext uri="{FF2B5EF4-FFF2-40B4-BE49-F238E27FC236}">
                <a16:creationId xmlns:a16="http://schemas.microsoft.com/office/drawing/2014/main" id="{2C93AB24-2A9C-4C74-B697-5997A3423F49}"/>
              </a:ext>
            </a:extLst>
          </p:cNvPr>
          <p:cNvSpPr txBox="1">
            <a:spLocks noChangeArrowheads="1"/>
          </p:cNvSpPr>
          <p:nvPr/>
        </p:nvSpPr>
        <p:spPr>
          <a:xfrm>
            <a:off x="0" y="1273175"/>
            <a:ext cx="9023420" cy="728663"/>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Tx/>
              <a:buSzPct val="100000"/>
              <a:buFont typeface="Wingdings" panose="05000000000000000000" pitchFamily="2" charset="2"/>
              <a:buChar char="§"/>
            </a:pPr>
            <a:r>
              <a:rPr lang="pt-BR" sz="2000" dirty="0">
                <a:latin typeface="Arial" panose="020B0604020202020204" pitchFamily="34" charset="0"/>
                <a:cs typeface="Arial" panose="020B0604020202020204" pitchFamily="34" charset="0"/>
              </a:rPr>
              <a:t>A   linha de  </a:t>
            </a:r>
            <a:r>
              <a:rPr lang="pt-BR" sz="2000" dirty="0" err="1">
                <a:latin typeface="Arial" panose="020B0604020202020204" pitchFamily="34" charset="0"/>
                <a:cs typeface="Arial" panose="020B0604020202020204" pitchFamily="34" charset="0"/>
              </a:rPr>
              <a:t>isocusto</a:t>
            </a:r>
            <a:r>
              <a:rPr lang="pt-BR" sz="2000" dirty="0">
                <a:latin typeface="Arial" panose="020B0604020202020204" pitchFamily="34" charset="0"/>
                <a:cs typeface="Arial" panose="020B0604020202020204" pitchFamily="34" charset="0"/>
              </a:rPr>
              <a:t>  nos  mostra  todas  as  combinações possíveis de trabalho e capital que podem  ser adquiridas ao mesmo custo total. Logo:</a:t>
            </a:r>
          </a:p>
          <a:p>
            <a:pPr algn="just">
              <a:buFont typeface="Wingdings" pitchFamily="2" charset="2"/>
              <a:buNone/>
            </a:pPr>
            <a:endParaRPr lang="pt-BR" sz="2000" dirty="0">
              <a:latin typeface="Arial" panose="020B0604020202020204" pitchFamily="34" charset="0"/>
              <a:cs typeface="Arial" panose="020B0604020202020204" pitchFamily="34" charset="0"/>
            </a:endParaRPr>
          </a:p>
          <a:p>
            <a:pPr algn="just">
              <a:buFont typeface="Wingdings" pitchFamily="2" charset="2"/>
              <a:buNone/>
            </a:pPr>
            <a:endParaRPr lang="pt-BR" sz="2000"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58A71D40-DA45-43FE-BCE8-CB9D0CF82CC6}"/>
              </a:ext>
            </a:extLst>
          </p:cNvPr>
          <p:cNvSpPr>
            <a:spLocks noChangeArrowheads="1"/>
          </p:cNvSpPr>
          <p:nvPr/>
        </p:nvSpPr>
        <p:spPr bwMode="auto">
          <a:xfrm>
            <a:off x="2791803" y="1969478"/>
            <a:ext cx="2064175" cy="800788"/>
          </a:xfrm>
          <a:prstGeom prst="rect">
            <a:avLst/>
          </a:prstGeom>
          <a:solidFill>
            <a:srgbClr val="F8F8F8"/>
          </a:solidFill>
          <a:ln w="9525">
            <a:solidFill>
              <a:schemeClr val="tx2"/>
            </a:solidFill>
            <a:miter lim="800000"/>
            <a:headEnd/>
            <a:tailEnd/>
          </a:ln>
        </p:spPr>
        <p:txBody>
          <a:bodyPr wrap="none" anchor="ctr"/>
          <a:lstStyle/>
          <a:p>
            <a:endParaRPr lang="pt-BR"/>
          </a:p>
        </p:txBody>
      </p:sp>
      <p:graphicFrame>
        <p:nvGraphicFramePr>
          <p:cNvPr id="7" name="Object 6">
            <a:extLst>
              <a:ext uri="{FF2B5EF4-FFF2-40B4-BE49-F238E27FC236}">
                <a16:creationId xmlns:a16="http://schemas.microsoft.com/office/drawing/2014/main" id="{35C5BFB7-7D3E-4ECA-B64E-50A0816A8DB3}"/>
              </a:ext>
            </a:extLst>
          </p:cNvPr>
          <p:cNvGraphicFramePr>
            <a:graphicFrameLocks noChangeAspect="1"/>
          </p:cNvGraphicFramePr>
          <p:nvPr>
            <p:extLst>
              <p:ext uri="{D42A27DB-BD31-4B8C-83A1-F6EECF244321}">
                <p14:modId xmlns:p14="http://schemas.microsoft.com/office/powerpoint/2010/main" val="4019756335"/>
              </p:ext>
            </p:extLst>
          </p:nvPr>
        </p:nvGraphicFramePr>
        <p:xfrm>
          <a:off x="467544" y="2001838"/>
          <a:ext cx="4388434" cy="741452"/>
        </p:xfrm>
        <a:graphic>
          <a:graphicData uri="http://schemas.openxmlformats.org/presentationml/2006/ole">
            <mc:AlternateContent xmlns:mc="http://schemas.openxmlformats.org/markup-compatibility/2006">
              <mc:Choice xmlns:v="urn:schemas-microsoft-com:vml" Requires="v">
                <p:oleObj name="Equation" r:id="rId2" imgW="1993680" imgH="393480" progId="Equation.DSMT4">
                  <p:embed/>
                </p:oleObj>
              </mc:Choice>
              <mc:Fallback>
                <p:oleObj name="Equation" r:id="rId2" imgW="1993680" imgH="393480" progId="Equation.DSMT4">
                  <p:embed/>
                  <p:pic>
                    <p:nvPicPr>
                      <p:cNvPr id="3074" name="Object 6"/>
                      <p:cNvPicPr>
                        <a:picLocks noChangeAspect="1" noChangeArrowheads="1"/>
                      </p:cNvPicPr>
                      <p:nvPr/>
                    </p:nvPicPr>
                    <p:blipFill>
                      <a:blip r:embed="rId3"/>
                      <a:srcRect/>
                      <a:stretch>
                        <a:fillRect/>
                      </a:stretch>
                    </p:blipFill>
                    <p:spPr bwMode="auto">
                      <a:xfrm>
                        <a:off x="467544" y="2001838"/>
                        <a:ext cx="4388434" cy="741452"/>
                      </a:xfrm>
                      <a:prstGeom prst="rect">
                        <a:avLst/>
                      </a:prstGeom>
                      <a:noFill/>
                    </p:spPr>
                  </p:pic>
                </p:oleObj>
              </mc:Fallback>
            </mc:AlternateContent>
          </a:graphicData>
        </a:graphic>
      </p:graphicFrame>
      <p:sp>
        <p:nvSpPr>
          <p:cNvPr id="8" name="Rectangle 3">
            <a:extLst>
              <a:ext uri="{FF2B5EF4-FFF2-40B4-BE49-F238E27FC236}">
                <a16:creationId xmlns:a16="http://schemas.microsoft.com/office/drawing/2014/main" id="{A3E9C578-4E31-4EC9-BAFB-5D7BE32371CD}"/>
              </a:ext>
            </a:extLst>
          </p:cNvPr>
          <p:cNvSpPr txBox="1">
            <a:spLocks noChangeArrowheads="1"/>
          </p:cNvSpPr>
          <p:nvPr/>
        </p:nvSpPr>
        <p:spPr>
          <a:xfrm>
            <a:off x="13076" y="2923207"/>
            <a:ext cx="9023420" cy="728663"/>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Tx/>
              <a:buSzPct val="100000"/>
              <a:buFont typeface="Wingdings" panose="05000000000000000000" pitchFamily="2" charset="2"/>
              <a:buChar char="§"/>
            </a:pPr>
            <a:r>
              <a:rPr lang="pt-BR" sz="2000" dirty="0">
                <a:latin typeface="Arial" panose="020B0604020202020204" pitchFamily="34" charset="0"/>
                <a:cs typeface="Arial" panose="020B0604020202020204" pitchFamily="34" charset="0"/>
              </a:rPr>
              <a:t>Temos:  L = 200, K = 100 , w = $30 e r = $60 </a:t>
            </a:r>
            <a:r>
              <a:rPr lang="pt-BR" sz="2000" dirty="0">
                <a:latin typeface="Calibri" panose="020F0502020204030204" pitchFamily="34" charset="0"/>
                <a:cs typeface="Calibri" panose="020F0502020204030204" pitchFamily="34" charset="0"/>
              </a:rPr>
              <a:t>→ </a:t>
            </a:r>
            <a:r>
              <a:rPr lang="pt-BR" sz="2000" dirty="0">
                <a:latin typeface="Arial" panose="020B0604020202020204" pitchFamily="34" charset="0"/>
                <a:cs typeface="Arial" panose="020B0604020202020204" pitchFamily="34" charset="0"/>
              </a:rPr>
              <a:t> </a:t>
            </a:r>
          </a:p>
        </p:txBody>
      </p:sp>
      <p:graphicFrame>
        <p:nvGraphicFramePr>
          <p:cNvPr id="9" name="Object 6">
            <a:extLst>
              <a:ext uri="{FF2B5EF4-FFF2-40B4-BE49-F238E27FC236}">
                <a16:creationId xmlns:a16="http://schemas.microsoft.com/office/drawing/2014/main" id="{4C6ECA27-AB68-4795-AE7E-F31197B2FADA}"/>
              </a:ext>
            </a:extLst>
          </p:cNvPr>
          <p:cNvGraphicFramePr>
            <a:graphicFrameLocks noChangeAspect="1"/>
          </p:cNvGraphicFramePr>
          <p:nvPr>
            <p:extLst>
              <p:ext uri="{D42A27DB-BD31-4B8C-83A1-F6EECF244321}">
                <p14:modId xmlns:p14="http://schemas.microsoft.com/office/powerpoint/2010/main" val="1014512927"/>
              </p:ext>
            </p:extLst>
          </p:nvPr>
        </p:nvGraphicFramePr>
        <p:xfrm>
          <a:off x="5796136" y="2901950"/>
          <a:ext cx="3312368" cy="479425"/>
        </p:xfrm>
        <a:graphic>
          <a:graphicData uri="http://schemas.openxmlformats.org/presentationml/2006/ole">
            <mc:AlternateContent xmlns:mc="http://schemas.openxmlformats.org/markup-compatibility/2006">
              <mc:Choice xmlns:v="urn:schemas-microsoft-com:vml" Requires="v">
                <p:oleObj name="Equation" r:id="rId4" imgW="1993680" imgH="253800" progId="Equation.DSMT4">
                  <p:embed/>
                </p:oleObj>
              </mc:Choice>
              <mc:Fallback>
                <p:oleObj name="Equation" r:id="rId4" imgW="1993680" imgH="253800" progId="Equation.DSMT4">
                  <p:embed/>
                  <p:pic>
                    <p:nvPicPr>
                      <p:cNvPr id="7" name="Object 6">
                        <a:extLst>
                          <a:ext uri="{FF2B5EF4-FFF2-40B4-BE49-F238E27FC236}">
                            <a16:creationId xmlns:a16="http://schemas.microsoft.com/office/drawing/2014/main" id="{35C5BFB7-7D3E-4ECA-B64E-50A0816A8DB3}"/>
                          </a:ext>
                        </a:extLst>
                      </p:cNvPr>
                      <p:cNvPicPr>
                        <a:picLocks noChangeAspect="1" noChangeArrowheads="1"/>
                      </p:cNvPicPr>
                      <p:nvPr/>
                    </p:nvPicPr>
                    <p:blipFill>
                      <a:blip r:embed="rId5"/>
                      <a:srcRect/>
                      <a:stretch>
                        <a:fillRect/>
                      </a:stretch>
                    </p:blipFill>
                    <p:spPr bwMode="auto">
                      <a:xfrm>
                        <a:off x="5796136" y="2901950"/>
                        <a:ext cx="3312368" cy="479425"/>
                      </a:xfrm>
                      <a:prstGeom prst="rect">
                        <a:avLst/>
                      </a:prstGeom>
                      <a:solidFill>
                        <a:schemeClr val="bg1">
                          <a:lumMod val="95000"/>
                        </a:schemeClr>
                      </a:solidFill>
                      <a:ln>
                        <a:solidFill>
                          <a:schemeClr val="tx1"/>
                        </a:solidFill>
                      </a:ln>
                    </p:spPr>
                  </p:pic>
                </p:oleObj>
              </mc:Fallback>
            </mc:AlternateContent>
          </a:graphicData>
        </a:graphic>
      </p:graphicFrame>
      <p:graphicFrame>
        <p:nvGraphicFramePr>
          <p:cNvPr id="10" name="Object 6">
            <a:extLst>
              <a:ext uri="{FF2B5EF4-FFF2-40B4-BE49-F238E27FC236}">
                <a16:creationId xmlns:a16="http://schemas.microsoft.com/office/drawing/2014/main" id="{8947B631-74C3-480B-A63D-9E58D86B3A1F}"/>
              </a:ext>
            </a:extLst>
          </p:cNvPr>
          <p:cNvGraphicFramePr>
            <a:graphicFrameLocks noChangeAspect="1"/>
          </p:cNvGraphicFramePr>
          <p:nvPr>
            <p:extLst>
              <p:ext uri="{D42A27DB-BD31-4B8C-83A1-F6EECF244321}">
                <p14:modId xmlns:p14="http://schemas.microsoft.com/office/powerpoint/2010/main" val="3465965078"/>
              </p:ext>
            </p:extLst>
          </p:nvPr>
        </p:nvGraphicFramePr>
        <p:xfrm>
          <a:off x="5796136" y="3579862"/>
          <a:ext cx="3240360" cy="333271"/>
        </p:xfrm>
        <a:graphic>
          <a:graphicData uri="http://schemas.openxmlformats.org/presentationml/2006/ole">
            <mc:AlternateContent xmlns:mc="http://schemas.openxmlformats.org/markup-compatibility/2006">
              <mc:Choice xmlns:v="urn:schemas-microsoft-com:vml" Requires="v">
                <p:oleObj name="Equation" r:id="rId6" imgW="1498320" imgH="177480" progId="Equation.DSMT4">
                  <p:embed/>
                </p:oleObj>
              </mc:Choice>
              <mc:Fallback>
                <p:oleObj name="Equation" r:id="rId6" imgW="1498320" imgH="177480" progId="Equation.DSMT4">
                  <p:embed/>
                  <p:pic>
                    <p:nvPicPr>
                      <p:cNvPr id="9" name="Object 6">
                        <a:extLst>
                          <a:ext uri="{FF2B5EF4-FFF2-40B4-BE49-F238E27FC236}">
                            <a16:creationId xmlns:a16="http://schemas.microsoft.com/office/drawing/2014/main" id="{4C6ECA27-AB68-4795-AE7E-F31197B2FADA}"/>
                          </a:ext>
                        </a:extLst>
                      </p:cNvPr>
                      <p:cNvPicPr>
                        <a:picLocks noChangeAspect="1" noChangeArrowheads="1"/>
                      </p:cNvPicPr>
                      <p:nvPr/>
                    </p:nvPicPr>
                    <p:blipFill>
                      <a:blip r:embed="rId7"/>
                      <a:srcRect/>
                      <a:stretch>
                        <a:fillRect/>
                      </a:stretch>
                    </p:blipFill>
                    <p:spPr bwMode="auto">
                      <a:xfrm>
                        <a:off x="5796136" y="3579862"/>
                        <a:ext cx="3240360" cy="333271"/>
                      </a:xfrm>
                      <a:prstGeom prst="rect">
                        <a:avLst/>
                      </a:prstGeom>
                      <a:solidFill>
                        <a:schemeClr val="bg1">
                          <a:lumMod val="95000"/>
                        </a:schemeClr>
                      </a:solidFill>
                      <a:ln>
                        <a:solidFill>
                          <a:schemeClr val="tx1"/>
                        </a:solidFill>
                      </a:ln>
                    </p:spPr>
                  </p:pic>
                </p:oleObj>
              </mc:Fallback>
            </mc:AlternateContent>
          </a:graphicData>
        </a:graphic>
      </p:graphicFrame>
      <p:cxnSp>
        <p:nvCxnSpPr>
          <p:cNvPr id="12" name="Conector de Seta Reta 11">
            <a:extLst>
              <a:ext uri="{FF2B5EF4-FFF2-40B4-BE49-F238E27FC236}">
                <a16:creationId xmlns:a16="http://schemas.microsoft.com/office/drawing/2014/main" id="{4573D511-ECAC-4311-9376-5B144183EB77}"/>
              </a:ext>
            </a:extLst>
          </p:cNvPr>
          <p:cNvCxnSpPr/>
          <p:nvPr/>
        </p:nvCxnSpPr>
        <p:spPr>
          <a:xfrm>
            <a:off x="7380312" y="3363838"/>
            <a:ext cx="0" cy="2135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3">
            <a:extLst>
              <a:ext uri="{FF2B5EF4-FFF2-40B4-BE49-F238E27FC236}">
                <a16:creationId xmlns:a16="http://schemas.microsoft.com/office/drawing/2014/main" id="{59F86DB4-ABEE-4138-9C06-88E02AA8BD05}"/>
              </a:ext>
            </a:extLst>
          </p:cNvPr>
          <p:cNvSpPr txBox="1">
            <a:spLocks noChangeArrowheads="1"/>
          </p:cNvSpPr>
          <p:nvPr/>
        </p:nvSpPr>
        <p:spPr>
          <a:xfrm>
            <a:off x="13076" y="3939902"/>
            <a:ext cx="9023420" cy="728663"/>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Tx/>
              <a:buSzPct val="100000"/>
              <a:buFont typeface="Wingdings" panose="05000000000000000000" pitchFamily="2" charset="2"/>
              <a:buChar char="§"/>
            </a:pPr>
            <a:r>
              <a:rPr lang="pt-BR" sz="2000" dirty="0">
                <a:latin typeface="Arial" panose="020B0604020202020204" pitchFamily="34" charset="0"/>
                <a:cs typeface="Arial" panose="020B0604020202020204" pitchFamily="34" charset="0"/>
              </a:rPr>
              <a:t>Logo, o item (3) é verdadeiro.</a:t>
            </a:r>
            <a:r>
              <a:rPr lang="pt-BR" sz="2000" dirty="0">
                <a:latin typeface="Calibri" panose="020F0502020204030204" pitchFamily="34" charset="0"/>
                <a:cs typeface="Calibri" panose="020F0502020204030204" pitchFamily="34" charset="0"/>
              </a:rPr>
              <a:t> </a:t>
            </a:r>
            <a:r>
              <a:rPr lang="pt-BR" sz="2000" dirty="0">
                <a:latin typeface="Arial" panose="020B0604020202020204" pitchFamily="34" charset="0"/>
                <a:cs typeface="Arial" panose="020B0604020202020204" pitchFamily="34" charset="0"/>
              </a:rPr>
              <a:t> </a:t>
            </a:r>
          </a:p>
        </p:txBody>
      </p:sp>
      <p:sp>
        <p:nvSpPr>
          <p:cNvPr id="15" name="CaixaDeTexto 14">
            <a:extLst>
              <a:ext uri="{FF2B5EF4-FFF2-40B4-BE49-F238E27FC236}">
                <a16:creationId xmlns:a16="http://schemas.microsoft.com/office/drawing/2014/main" id="{865D2A3C-333C-43FA-9B2A-FE0E2B6686F1}"/>
              </a:ext>
            </a:extLst>
          </p:cNvPr>
          <p:cNvSpPr txBox="1"/>
          <p:nvPr/>
        </p:nvSpPr>
        <p:spPr>
          <a:xfrm>
            <a:off x="7884368" y="195486"/>
            <a:ext cx="360040" cy="369332"/>
          </a:xfrm>
          <a:prstGeom prst="rect">
            <a:avLst/>
          </a:prstGeom>
          <a:noFill/>
        </p:spPr>
        <p:txBody>
          <a:bodyPr wrap="square" rtlCol="0">
            <a:spAutoFit/>
          </a:bodyPr>
          <a:lstStyle/>
          <a:p>
            <a:r>
              <a:rPr lang="pt-BR" b="1" dirty="0">
                <a:solidFill>
                  <a:srgbClr val="C00000"/>
                </a:solidFill>
              </a:rPr>
              <a:t>V</a:t>
            </a:r>
          </a:p>
        </p:txBody>
      </p:sp>
      <p:sp>
        <p:nvSpPr>
          <p:cNvPr id="16" name="CaixaDeTexto 15">
            <a:extLst>
              <a:ext uri="{FF2B5EF4-FFF2-40B4-BE49-F238E27FC236}">
                <a16:creationId xmlns:a16="http://schemas.microsoft.com/office/drawing/2014/main" id="{A6A5A09E-C9B8-43A8-A6F6-DB899FCFBE65}"/>
              </a:ext>
            </a:extLst>
          </p:cNvPr>
          <p:cNvSpPr txBox="1"/>
          <p:nvPr/>
        </p:nvSpPr>
        <p:spPr>
          <a:xfrm>
            <a:off x="4067944" y="834266"/>
            <a:ext cx="360040" cy="369332"/>
          </a:xfrm>
          <a:prstGeom prst="rect">
            <a:avLst/>
          </a:prstGeom>
          <a:noFill/>
        </p:spPr>
        <p:txBody>
          <a:bodyPr wrap="square" rtlCol="0">
            <a:spAutoFit/>
          </a:bodyPr>
          <a:lstStyle/>
          <a:p>
            <a:r>
              <a:rPr lang="pt-BR" b="1" dirty="0">
                <a:solidFill>
                  <a:srgbClr val="C00000"/>
                </a:solidFill>
              </a:rPr>
              <a:t>F</a:t>
            </a:r>
          </a:p>
        </p:txBody>
      </p:sp>
    </p:spTree>
    <p:extLst>
      <p:ext uri="{BB962C8B-B14F-4D97-AF65-F5344CB8AC3E}">
        <p14:creationId xmlns:p14="http://schemas.microsoft.com/office/powerpoint/2010/main" val="3776926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o 2">
            <a:extLst>
              <a:ext uri="{FF2B5EF4-FFF2-40B4-BE49-F238E27FC236}">
                <a16:creationId xmlns:a16="http://schemas.microsoft.com/office/drawing/2014/main" id="{BD538A07-3726-4D71-8BD8-5E2FC37D2B86}"/>
              </a:ext>
            </a:extLst>
          </p:cNvPr>
          <p:cNvGraphicFramePr>
            <a:graphicFrameLocks noChangeAspect="1"/>
          </p:cNvGraphicFramePr>
          <p:nvPr>
            <p:extLst>
              <p:ext uri="{D42A27DB-BD31-4B8C-83A1-F6EECF244321}">
                <p14:modId xmlns:p14="http://schemas.microsoft.com/office/powerpoint/2010/main" val="3944440531"/>
              </p:ext>
            </p:extLst>
          </p:nvPr>
        </p:nvGraphicFramePr>
        <p:xfrm>
          <a:off x="597869" y="1843974"/>
          <a:ext cx="5342283" cy="1502086"/>
        </p:xfrm>
        <a:graphic>
          <a:graphicData uri="http://schemas.openxmlformats.org/presentationml/2006/ole">
            <mc:AlternateContent xmlns:mc="http://schemas.openxmlformats.org/markup-compatibility/2006">
              <mc:Choice xmlns:v="urn:schemas-microsoft-com:vml" Requires="v">
                <p:oleObj name="Equation" r:id="rId2" imgW="2654280" imgH="774360" progId="Equation.DSMT4">
                  <p:embed/>
                </p:oleObj>
              </mc:Choice>
              <mc:Fallback>
                <p:oleObj name="Equation" r:id="rId2" imgW="2654280" imgH="774360" progId="Equation.DSMT4">
                  <p:embed/>
                  <p:pic>
                    <p:nvPicPr>
                      <p:cNvPr id="22" name="Objeto 21"/>
                      <p:cNvPicPr/>
                      <p:nvPr/>
                    </p:nvPicPr>
                    <p:blipFill>
                      <a:blip r:embed="rId3"/>
                      <a:stretch>
                        <a:fillRect/>
                      </a:stretch>
                    </p:blipFill>
                    <p:spPr>
                      <a:xfrm>
                        <a:off x="597869" y="1843974"/>
                        <a:ext cx="5342283" cy="1502086"/>
                      </a:xfrm>
                      <a:prstGeom prst="rect">
                        <a:avLst/>
                      </a:prstGeom>
                    </p:spPr>
                  </p:pic>
                </p:oleObj>
              </mc:Fallback>
            </mc:AlternateContent>
          </a:graphicData>
        </a:graphic>
      </p:graphicFrame>
      <p:graphicFrame>
        <p:nvGraphicFramePr>
          <p:cNvPr id="5" name="Objeto 4">
            <a:extLst>
              <a:ext uri="{FF2B5EF4-FFF2-40B4-BE49-F238E27FC236}">
                <a16:creationId xmlns:a16="http://schemas.microsoft.com/office/drawing/2014/main" id="{5E332715-2C60-455E-82CD-AB6F06A530D0}"/>
              </a:ext>
            </a:extLst>
          </p:cNvPr>
          <p:cNvGraphicFramePr>
            <a:graphicFrameLocks noChangeAspect="1"/>
          </p:cNvGraphicFramePr>
          <p:nvPr>
            <p:extLst>
              <p:ext uri="{D42A27DB-BD31-4B8C-83A1-F6EECF244321}">
                <p14:modId xmlns:p14="http://schemas.microsoft.com/office/powerpoint/2010/main" val="1729191335"/>
              </p:ext>
            </p:extLst>
          </p:nvPr>
        </p:nvGraphicFramePr>
        <p:xfrm>
          <a:off x="597869" y="868535"/>
          <a:ext cx="3563938" cy="904875"/>
        </p:xfrm>
        <a:graphic>
          <a:graphicData uri="http://schemas.openxmlformats.org/presentationml/2006/ole">
            <mc:AlternateContent xmlns:mc="http://schemas.openxmlformats.org/markup-compatibility/2006">
              <mc:Choice xmlns:v="urn:schemas-microsoft-com:vml" Requires="v">
                <p:oleObj name="Equation" r:id="rId4" imgW="1993680" imgH="507960" progId="Equation.DSMT4">
                  <p:embed/>
                </p:oleObj>
              </mc:Choice>
              <mc:Fallback>
                <p:oleObj name="Equation" r:id="rId4" imgW="1993680" imgH="507960" progId="Equation.DSMT4">
                  <p:embed/>
                  <p:pic>
                    <p:nvPicPr>
                      <p:cNvPr id="27" name="Objeto 26">
                        <a:extLst>
                          <a:ext uri="{FF2B5EF4-FFF2-40B4-BE49-F238E27FC236}">
                            <a16:creationId xmlns:a16="http://schemas.microsoft.com/office/drawing/2014/main" id="{32247F29-0FAF-4174-A94A-61C7792AE58E}"/>
                          </a:ext>
                        </a:extLst>
                      </p:cNvPr>
                      <p:cNvPicPr/>
                      <p:nvPr/>
                    </p:nvPicPr>
                    <p:blipFill>
                      <a:blip r:embed="rId5"/>
                      <a:stretch>
                        <a:fillRect/>
                      </a:stretch>
                    </p:blipFill>
                    <p:spPr>
                      <a:xfrm>
                        <a:off x="597869" y="868535"/>
                        <a:ext cx="3563938" cy="904875"/>
                      </a:xfrm>
                      <a:prstGeom prst="rect">
                        <a:avLst/>
                      </a:prstGeom>
                      <a:solidFill>
                        <a:schemeClr val="bg1">
                          <a:lumMod val="95000"/>
                        </a:schemeClr>
                      </a:solidFill>
                      <a:ln>
                        <a:solidFill>
                          <a:schemeClr val="tx1"/>
                        </a:solidFill>
                      </a:ln>
                    </p:spPr>
                  </p:pic>
                </p:oleObj>
              </mc:Fallback>
            </mc:AlternateContent>
          </a:graphicData>
        </a:graphic>
      </p:graphicFrame>
      <p:sp>
        <p:nvSpPr>
          <p:cNvPr id="6" name="CaixaDeTexto 5">
            <a:extLst>
              <a:ext uri="{FF2B5EF4-FFF2-40B4-BE49-F238E27FC236}">
                <a16:creationId xmlns:a16="http://schemas.microsoft.com/office/drawing/2014/main" id="{93DC27AA-4718-48DC-9FFE-8861FBB7D49B}"/>
              </a:ext>
            </a:extLst>
          </p:cNvPr>
          <p:cNvSpPr txBox="1"/>
          <p:nvPr/>
        </p:nvSpPr>
        <p:spPr>
          <a:xfrm>
            <a:off x="107504" y="90086"/>
            <a:ext cx="8856984" cy="707886"/>
          </a:xfrm>
          <a:prstGeom prst="rect">
            <a:avLst/>
          </a:prstGeom>
          <a:noFill/>
        </p:spPr>
        <p:txBody>
          <a:bodyPr wrap="square" rtlCol="0">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Testando se a curva de indiferença é estritamente côncava entre as cestas E </a:t>
            </a:r>
            <a:r>
              <a:rPr lang="pt-BR" sz="2000" dirty="0" err="1">
                <a:latin typeface="Arial" panose="020B0604020202020204" pitchFamily="34" charset="0"/>
                <a:cs typeface="Arial" panose="020B0604020202020204" pitchFamily="34" charset="0"/>
              </a:rPr>
              <a:t>e</a:t>
            </a:r>
            <a:r>
              <a:rPr lang="pt-BR" sz="2000" dirty="0">
                <a:latin typeface="Arial" panose="020B0604020202020204" pitchFamily="34" charset="0"/>
                <a:cs typeface="Arial" panose="020B0604020202020204" pitchFamily="34" charset="0"/>
              </a:rPr>
              <a:t> G. </a:t>
            </a:r>
          </a:p>
        </p:txBody>
      </p:sp>
      <p:sp>
        <p:nvSpPr>
          <p:cNvPr id="7" name="CaixaDeTexto 6">
            <a:extLst>
              <a:ext uri="{FF2B5EF4-FFF2-40B4-BE49-F238E27FC236}">
                <a16:creationId xmlns:a16="http://schemas.microsoft.com/office/drawing/2014/main" id="{5A171975-0C20-4F60-9AC7-360A3360D36A}"/>
              </a:ext>
            </a:extLst>
          </p:cNvPr>
          <p:cNvSpPr txBox="1"/>
          <p:nvPr/>
        </p:nvSpPr>
        <p:spPr>
          <a:xfrm>
            <a:off x="107504" y="3435846"/>
            <a:ext cx="8856984" cy="707886"/>
          </a:xfrm>
          <a:prstGeom prst="rect">
            <a:avLst/>
          </a:prstGeom>
          <a:noFill/>
        </p:spPr>
        <p:txBody>
          <a:bodyPr wrap="square" rtlCol="0">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Logo, a curva de indiferença é estritamente côncava entre as cestas        E </a:t>
            </a:r>
            <a:r>
              <a:rPr lang="pt-BR" sz="2000" dirty="0" err="1">
                <a:latin typeface="Arial" panose="020B0604020202020204" pitchFamily="34" charset="0"/>
                <a:cs typeface="Arial" panose="020B0604020202020204" pitchFamily="34" charset="0"/>
              </a:rPr>
              <a:t>e</a:t>
            </a:r>
            <a:r>
              <a:rPr lang="pt-BR" sz="2000" dirty="0">
                <a:latin typeface="Arial" panose="020B0604020202020204" pitchFamily="34" charset="0"/>
                <a:cs typeface="Arial" panose="020B0604020202020204" pitchFamily="34" charset="0"/>
              </a:rPr>
              <a:t> G. </a:t>
            </a:r>
          </a:p>
        </p:txBody>
      </p:sp>
    </p:spTree>
    <p:extLst>
      <p:ext uri="{BB962C8B-B14F-4D97-AF65-F5344CB8AC3E}">
        <p14:creationId xmlns:p14="http://schemas.microsoft.com/office/powerpoint/2010/main" val="295188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Line 22">
            <a:extLst>
              <a:ext uri="{FF2B5EF4-FFF2-40B4-BE49-F238E27FC236}">
                <a16:creationId xmlns:a16="http://schemas.microsoft.com/office/drawing/2014/main" id="{4010B92F-33B2-4021-A263-88F18B71B98C}"/>
              </a:ext>
            </a:extLst>
          </p:cNvPr>
          <p:cNvSpPr>
            <a:spLocks noChangeShapeType="1"/>
          </p:cNvSpPr>
          <p:nvPr/>
        </p:nvSpPr>
        <p:spPr bwMode="auto">
          <a:xfrm>
            <a:off x="1248014" y="2581168"/>
            <a:ext cx="4908162" cy="1760432"/>
          </a:xfrm>
          <a:prstGeom prst="line">
            <a:avLst/>
          </a:prstGeom>
          <a:noFill/>
          <a:ln w="38100">
            <a:solidFill>
              <a:srgbClr val="3333CC"/>
            </a:solidFill>
            <a:round/>
            <a:headEnd/>
            <a:tailEnd/>
          </a:ln>
        </p:spPr>
        <p:txBody>
          <a:bodyPr/>
          <a:lstStyle/>
          <a:p>
            <a:endParaRPr lang="pt-BR"/>
          </a:p>
        </p:txBody>
      </p:sp>
      <p:sp>
        <p:nvSpPr>
          <p:cNvPr id="3" name="Retângulo 2">
            <a:extLst>
              <a:ext uri="{FF2B5EF4-FFF2-40B4-BE49-F238E27FC236}">
                <a16:creationId xmlns:a16="http://schemas.microsoft.com/office/drawing/2014/main" id="{38E554C3-09C3-4EFD-A105-94A6299A4DB5}"/>
              </a:ext>
            </a:extLst>
          </p:cNvPr>
          <p:cNvSpPr/>
          <p:nvPr/>
        </p:nvSpPr>
        <p:spPr>
          <a:xfrm>
            <a:off x="7020272" y="174204"/>
            <a:ext cx="1944216" cy="813370"/>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2" name="Object 6">
            <a:extLst>
              <a:ext uri="{FF2B5EF4-FFF2-40B4-BE49-F238E27FC236}">
                <a16:creationId xmlns:a16="http://schemas.microsoft.com/office/drawing/2014/main" id="{C416481C-43D1-43D5-A4BB-00BE56A8BB00}"/>
              </a:ext>
            </a:extLst>
          </p:cNvPr>
          <p:cNvGraphicFramePr>
            <a:graphicFrameLocks noChangeAspect="1"/>
          </p:cNvGraphicFramePr>
          <p:nvPr>
            <p:extLst>
              <p:ext uri="{D42A27DB-BD31-4B8C-83A1-F6EECF244321}">
                <p14:modId xmlns:p14="http://schemas.microsoft.com/office/powerpoint/2010/main" val="2563162867"/>
              </p:ext>
            </p:extLst>
          </p:nvPr>
        </p:nvGraphicFramePr>
        <p:xfrm>
          <a:off x="107504" y="174204"/>
          <a:ext cx="8856984" cy="813370"/>
        </p:xfrm>
        <a:graphic>
          <a:graphicData uri="http://schemas.openxmlformats.org/presentationml/2006/ole">
            <mc:AlternateContent xmlns:mc="http://schemas.openxmlformats.org/markup-compatibility/2006">
              <mc:Choice xmlns:v="urn:schemas-microsoft-com:vml" Requires="v">
                <p:oleObj name="Equation" r:id="rId2" imgW="4165560" imgH="393480" progId="Equation.DSMT4">
                  <p:embed/>
                </p:oleObj>
              </mc:Choice>
              <mc:Fallback>
                <p:oleObj name="Equation" r:id="rId2" imgW="4165560" imgH="393480" progId="Equation.DSMT4">
                  <p:embed/>
                  <p:pic>
                    <p:nvPicPr>
                      <p:cNvPr id="7" name="Object 6">
                        <a:extLst>
                          <a:ext uri="{FF2B5EF4-FFF2-40B4-BE49-F238E27FC236}">
                            <a16:creationId xmlns:a16="http://schemas.microsoft.com/office/drawing/2014/main" id="{35C5BFB7-7D3E-4ECA-B64E-50A0816A8DB3}"/>
                          </a:ext>
                        </a:extLst>
                      </p:cNvPr>
                      <p:cNvPicPr>
                        <a:picLocks noChangeAspect="1" noChangeArrowheads="1"/>
                      </p:cNvPicPr>
                      <p:nvPr/>
                    </p:nvPicPr>
                    <p:blipFill>
                      <a:blip r:embed="rId3"/>
                      <a:srcRect/>
                      <a:stretch>
                        <a:fillRect/>
                      </a:stretch>
                    </p:blipFill>
                    <p:spPr bwMode="auto">
                      <a:xfrm>
                        <a:off x="107504" y="174204"/>
                        <a:ext cx="8856984" cy="813370"/>
                      </a:xfrm>
                      <a:prstGeom prst="rect">
                        <a:avLst/>
                      </a:prstGeom>
                      <a:noFill/>
                    </p:spPr>
                  </p:pic>
                </p:oleObj>
              </mc:Fallback>
            </mc:AlternateContent>
          </a:graphicData>
        </a:graphic>
      </p:graphicFrame>
      <p:sp>
        <p:nvSpPr>
          <p:cNvPr id="4" name="Line 10">
            <a:extLst>
              <a:ext uri="{FF2B5EF4-FFF2-40B4-BE49-F238E27FC236}">
                <a16:creationId xmlns:a16="http://schemas.microsoft.com/office/drawing/2014/main" id="{F9DF8A0D-8FFE-4A6F-97F5-3AB87FA1CC4D}"/>
              </a:ext>
            </a:extLst>
          </p:cNvPr>
          <p:cNvSpPr>
            <a:spLocks noChangeShapeType="1"/>
          </p:cNvSpPr>
          <p:nvPr/>
        </p:nvSpPr>
        <p:spPr bwMode="auto">
          <a:xfrm>
            <a:off x="1248013" y="1203006"/>
            <a:ext cx="0" cy="3142037"/>
          </a:xfrm>
          <a:prstGeom prst="line">
            <a:avLst/>
          </a:prstGeom>
          <a:noFill/>
          <a:ln w="57150">
            <a:solidFill>
              <a:schemeClr val="tx1"/>
            </a:solidFill>
            <a:round/>
            <a:headEnd type="triangle" w="med" len="med"/>
            <a:tailEnd type="none" w="med" len="med"/>
          </a:ln>
        </p:spPr>
        <p:txBody>
          <a:bodyPr/>
          <a:lstStyle/>
          <a:p>
            <a:endParaRPr lang="pt-BR"/>
          </a:p>
        </p:txBody>
      </p:sp>
      <p:sp>
        <p:nvSpPr>
          <p:cNvPr id="5" name="Line 11">
            <a:extLst>
              <a:ext uri="{FF2B5EF4-FFF2-40B4-BE49-F238E27FC236}">
                <a16:creationId xmlns:a16="http://schemas.microsoft.com/office/drawing/2014/main" id="{DEE7E481-52C2-4FFC-8EE8-4BBD8136C8C9}"/>
              </a:ext>
            </a:extLst>
          </p:cNvPr>
          <p:cNvSpPr>
            <a:spLocks noChangeShapeType="1"/>
          </p:cNvSpPr>
          <p:nvPr/>
        </p:nvSpPr>
        <p:spPr bwMode="auto">
          <a:xfrm>
            <a:off x="1220962" y="4354460"/>
            <a:ext cx="5439270" cy="9418"/>
          </a:xfrm>
          <a:prstGeom prst="line">
            <a:avLst/>
          </a:prstGeom>
          <a:noFill/>
          <a:ln w="57150">
            <a:solidFill>
              <a:schemeClr val="tx1"/>
            </a:solidFill>
            <a:round/>
            <a:headEnd type="none" w="med" len="med"/>
            <a:tailEnd type="triangle" w="med" len="med"/>
          </a:ln>
        </p:spPr>
        <p:txBody>
          <a:bodyPr/>
          <a:lstStyle/>
          <a:p>
            <a:endParaRPr lang="pt-BR"/>
          </a:p>
        </p:txBody>
      </p:sp>
      <p:sp>
        <p:nvSpPr>
          <p:cNvPr id="6" name="Rectangle 12">
            <a:extLst>
              <a:ext uri="{FF2B5EF4-FFF2-40B4-BE49-F238E27FC236}">
                <a16:creationId xmlns:a16="http://schemas.microsoft.com/office/drawing/2014/main" id="{DF6FDCE6-0C4C-4CF7-ADD5-3E271B78A883}"/>
              </a:ext>
            </a:extLst>
          </p:cNvPr>
          <p:cNvSpPr>
            <a:spLocks noChangeArrowheads="1"/>
          </p:cNvSpPr>
          <p:nvPr/>
        </p:nvSpPr>
        <p:spPr bwMode="auto">
          <a:xfrm>
            <a:off x="6626526" y="4155926"/>
            <a:ext cx="249730" cy="317628"/>
          </a:xfrm>
          <a:prstGeom prst="rect">
            <a:avLst/>
          </a:prstGeom>
          <a:noFill/>
          <a:ln w="12700">
            <a:noFill/>
            <a:miter lim="800000"/>
            <a:headEnd/>
            <a:tailEnd/>
          </a:ln>
        </p:spPr>
        <p:txBody>
          <a:bodyPr wrap="square" lIns="90488" tIns="44450" rIns="90488" bIns="44450">
            <a:spAutoFit/>
          </a:bodyPr>
          <a:lstStyle/>
          <a:p>
            <a:r>
              <a:rPr lang="en-US" sz="2200" b="1" dirty="0">
                <a:latin typeface="Arial" charset="0"/>
              </a:rPr>
              <a:t>L</a:t>
            </a:r>
          </a:p>
        </p:txBody>
      </p:sp>
      <p:sp>
        <p:nvSpPr>
          <p:cNvPr id="7" name="Rectangle 13">
            <a:extLst>
              <a:ext uri="{FF2B5EF4-FFF2-40B4-BE49-F238E27FC236}">
                <a16:creationId xmlns:a16="http://schemas.microsoft.com/office/drawing/2014/main" id="{CF412F8D-F88F-4A80-A71E-7C11686314AE}"/>
              </a:ext>
            </a:extLst>
          </p:cNvPr>
          <p:cNvSpPr>
            <a:spLocks noChangeArrowheads="1"/>
          </p:cNvSpPr>
          <p:nvPr/>
        </p:nvSpPr>
        <p:spPr bwMode="auto">
          <a:xfrm>
            <a:off x="831963" y="987574"/>
            <a:ext cx="394156" cy="317628"/>
          </a:xfrm>
          <a:prstGeom prst="rect">
            <a:avLst/>
          </a:prstGeom>
          <a:noFill/>
          <a:ln w="12700">
            <a:noFill/>
            <a:miter lim="800000"/>
            <a:headEnd/>
            <a:tailEnd/>
          </a:ln>
        </p:spPr>
        <p:txBody>
          <a:bodyPr wrap="square" lIns="90488" tIns="44450" rIns="90488" bIns="44450">
            <a:spAutoFit/>
          </a:bodyPr>
          <a:lstStyle/>
          <a:p>
            <a:pPr algn="r"/>
            <a:r>
              <a:rPr lang="en-US" sz="2200" b="1" dirty="0">
                <a:latin typeface="Arial" charset="0"/>
              </a:rPr>
              <a:t>K</a:t>
            </a:r>
          </a:p>
        </p:txBody>
      </p:sp>
      <p:sp>
        <p:nvSpPr>
          <p:cNvPr id="10" name="Line 21">
            <a:extLst>
              <a:ext uri="{FF2B5EF4-FFF2-40B4-BE49-F238E27FC236}">
                <a16:creationId xmlns:a16="http://schemas.microsoft.com/office/drawing/2014/main" id="{8753E841-EFA7-4897-82A3-22BC9BD6CD87}"/>
              </a:ext>
            </a:extLst>
          </p:cNvPr>
          <p:cNvSpPr>
            <a:spLocks noChangeShapeType="1"/>
          </p:cNvSpPr>
          <p:nvPr/>
        </p:nvSpPr>
        <p:spPr bwMode="auto">
          <a:xfrm>
            <a:off x="1267337" y="2571750"/>
            <a:ext cx="2599365" cy="1772116"/>
          </a:xfrm>
          <a:prstGeom prst="line">
            <a:avLst/>
          </a:prstGeom>
          <a:noFill/>
          <a:ln w="38100">
            <a:solidFill>
              <a:schemeClr val="tx1"/>
            </a:solidFill>
            <a:round/>
            <a:headEnd/>
            <a:tailEnd/>
          </a:ln>
        </p:spPr>
        <p:txBody>
          <a:bodyPr/>
          <a:lstStyle/>
          <a:p>
            <a:endParaRPr lang="pt-BR"/>
          </a:p>
        </p:txBody>
      </p:sp>
      <p:sp>
        <p:nvSpPr>
          <p:cNvPr id="13" name="Rectangle 25">
            <a:extLst>
              <a:ext uri="{FF2B5EF4-FFF2-40B4-BE49-F238E27FC236}">
                <a16:creationId xmlns:a16="http://schemas.microsoft.com/office/drawing/2014/main" id="{17CF8E11-2E85-438C-BD64-3C986CA341E7}"/>
              </a:ext>
            </a:extLst>
          </p:cNvPr>
          <p:cNvSpPr>
            <a:spLocks noChangeArrowheads="1"/>
          </p:cNvSpPr>
          <p:nvPr/>
        </p:nvSpPr>
        <p:spPr bwMode="auto">
          <a:xfrm>
            <a:off x="3059832" y="4015417"/>
            <a:ext cx="530595" cy="335989"/>
          </a:xfrm>
          <a:prstGeom prst="rect">
            <a:avLst/>
          </a:prstGeom>
          <a:noFill/>
          <a:ln w="12700">
            <a:noFill/>
            <a:miter lim="800000"/>
            <a:headEnd/>
            <a:tailEnd/>
          </a:ln>
        </p:spPr>
        <p:txBody>
          <a:bodyPr wrap="none" lIns="90488" tIns="44450" rIns="90488" bIns="44450">
            <a:spAutoFit/>
          </a:bodyPr>
          <a:lstStyle/>
          <a:p>
            <a:r>
              <a:rPr lang="en-US" sz="1600" b="1" i="1" dirty="0">
                <a:latin typeface="Arial" charset="0"/>
              </a:rPr>
              <a:t>CT</a:t>
            </a:r>
            <a:r>
              <a:rPr lang="en-US" sz="1600" b="1" i="1" baseline="-25000" dirty="0">
                <a:latin typeface="Arial" charset="0"/>
              </a:rPr>
              <a:t>0</a:t>
            </a:r>
          </a:p>
        </p:txBody>
      </p:sp>
      <p:graphicFrame>
        <p:nvGraphicFramePr>
          <p:cNvPr id="31" name="Object 6">
            <a:extLst>
              <a:ext uri="{FF2B5EF4-FFF2-40B4-BE49-F238E27FC236}">
                <a16:creationId xmlns:a16="http://schemas.microsoft.com/office/drawing/2014/main" id="{0B5E9262-52F0-41A5-8837-95C5F33C262F}"/>
              </a:ext>
            </a:extLst>
          </p:cNvPr>
          <p:cNvGraphicFramePr>
            <a:graphicFrameLocks noChangeAspect="1"/>
          </p:cNvGraphicFramePr>
          <p:nvPr>
            <p:extLst>
              <p:ext uri="{D42A27DB-BD31-4B8C-83A1-F6EECF244321}">
                <p14:modId xmlns:p14="http://schemas.microsoft.com/office/powerpoint/2010/main" val="1540290896"/>
              </p:ext>
            </p:extLst>
          </p:nvPr>
        </p:nvGraphicFramePr>
        <p:xfrm>
          <a:off x="3399310" y="4426848"/>
          <a:ext cx="884658" cy="512223"/>
        </p:xfrm>
        <a:graphic>
          <a:graphicData uri="http://schemas.openxmlformats.org/presentationml/2006/ole">
            <mc:AlternateContent xmlns:mc="http://schemas.openxmlformats.org/markup-compatibility/2006">
              <mc:Choice xmlns:v="urn:schemas-microsoft-com:vml" Requires="v">
                <p:oleObj name="Equation" r:id="rId4" imgW="660240" imgH="393480" progId="Equation.DSMT4">
                  <p:embed/>
                </p:oleObj>
              </mc:Choice>
              <mc:Fallback>
                <p:oleObj name="Equation" r:id="rId4" imgW="660240" imgH="393480" progId="Equation.DSMT4">
                  <p:embed/>
                  <p:pic>
                    <p:nvPicPr>
                      <p:cNvPr id="2" name="Object 6">
                        <a:extLst>
                          <a:ext uri="{FF2B5EF4-FFF2-40B4-BE49-F238E27FC236}">
                            <a16:creationId xmlns:a16="http://schemas.microsoft.com/office/drawing/2014/main" id="{C416481C-43D1-43D5-A4BB-00BE56A8BB00}"/>
                          </a:ext>
                        </a:extLst>
                      </p:cNvPr>
                      <p:cNvPicPr>
                        <a:picLocks noChangeAspect="1" noChangeArrowheads="1"/>
                      </p:cNvPicPr>
                      <p:nvPr/>
                    </p:nvPicPr>
                    <p:blipFill>
                      <a:blip r:embed="rId5"/>
                      <a:srcRect/>
                      <a:stretch>
                        <a:fillRect/>
                      </a:stretch>
                    </p:blipFill>
                    <p:spPr bwMode="auto">
                      <a:xfrm>
                        <a:off x="3399310" y="4426848"/>
                        <a:ext cx="884658" cy="512223"/>
                      </a:xfrm>
                      <a:prstGeom prst="rect">
                        <a:avLst/>
                      </a:prstGeom>
                      <a:noFill/>
                    </p:spPr>
                  </p:pic>
                </p:oleObj>
              </mc:Fallback>
            </mc:AlternateContent>
          </a:graphicData>
        </a:graphic>
      </p:graphicFrame>
      <p:graphicFrame>
        <p:nvGraphicFramePr>
          <p:cNvPr id="33" name="Object 6">
            <a:extLst>
              <a:ext uri="{FF2B5EF4-FFF2-40B4-BE49-F238E27FC236}">
                <a16:creationId xmlns:a16="http://schemas.microsoft.com/office/drawing/2014/main" id="{DA54E6A1-E9E3-4EA6-97C2-1114AD2008F4}"/>
              </a:ext>
            </a:extLst>
          </p:cNvPr>
          <p:cNvGraphicFramePr>
            <a:graphicFrameLocks noChangeAspect="1"/>
          </p:cNvGraphicFramePr>
          <p:nvPr>
            <p:extLst>
              <p:ext uri="{D42A27DB-BD31-4B8C-83A1-F6EECF244321}">
                <p14:modId xmlns:p14="http://schemas.microsoft.com/office/powerpoint/2010/main" val="2901050845"/>
              </p:ext>
            </p:extLst>
          </p:nvPr>
        </p:nvGraphicFramePr>
        <p:xfrm>
          <a:off x="302966" y="2345973"/>
          <a:ext cx="884658" cy="512223"/>
        </p:xfrm>
        <a:graphic>
          <a:graphicData uri="http://schemas.openxmlformats.org/presentationml/2006/ole">
            <mc:AlternateContent xmlns:mc="http://schemas.openxmlformats.org/markup-compatibility/2006">
              <mc:Choice xmlns:v="urn:schemas-microsoft-com:vml" Requires="v">
                <p:oleObj name="Equation" r:id="rId6" imgW="660240" imgH="393480" progId="Equation.DSMT4">
                  <p:embed/>
                </p:oleObj>
              </mc:Choice>
              <mc:Fallback>
                <p:oleObj name="Equation" r:id="rId6" imgW="660240" imgH="393480" progId="Equation.DSMT4">
                  <p:embed/>
                  <p:pic>
                    <p:nvPicPr>
                      <p:cNvPr id="31" name="Object 6">
                        <a:extLst>
                          <a:ext uri="{FF2B5EF4-FFF2-40B4-BE49-F238E27FC236}">
                            <a16:creationId xmlns:a16="http://schemas.microsoft.com/office/drawing/2014/main" id="{0B5E9262-52F0-41A5-8837-95C5F33C262F}"/>
                          </a:ext>
                        </a:extLst>
                      </p:cNvPr>
                      <p:cNvPicPr>
                        <a:picLocks noChangeAspect="1" noChangeArrowheads="1"/>
                      </p:cNvPicPr>
                      <p:nvPr/>
                    </p:nvPicPr>
                    <p:blipFill>
                      <a:blip r:embed="rId7"/>
                      <a:srcRect/>
                      <a:stretch>
                        <a:fillRect/>
                      </a:stretch>
                    </p:blipFill>
                    <p:spPr bwMode="auto">
                      <a:xfrm>
                        <a:off x="302966" y="2345973"/>
                        <a:ext cx="884658" cy="512223"/>
                      </a:xfrm>
                      <a:prstGeom prst="rect">
                        <a:avLst/>
                      </a:prstGeom>
                      <a:noFill/>
                    </p:spPr>
                  </p:pic>
                </p:oleObj>
              </mc:Fallback>
            </mc:AlternateContent>
          </a:graphicData>
        </a:graphic>
      </p:graphicFrame>
      <p:graphicFrame>
        <p:nvGraphicFramePr>
          <p:cNvPr id="34" name="Object 6">
            <a:extLst>
              <a:ext uri="{FF2B5EF4-FFF2-40B4-BE49-F238E27FC236}">
                <a16:creationId xmlns:a16="http://schemas.microsoft.com/office/drawing/2014/main" id="{025F2D03-0AA7-40CB-8F3C-7BD7BB600179}"/>
              </a:ext>
            </a:extLst>
          </p:cNvPr>
          <p:cNvGraphicFramePr>
            <a:graphicFrameLocks noChangeAspect="1"/>
          </p:cNvGraphicFramePr>
          <p:nvPr>
            <p:extLst>
              <p:ext uri="{D42A27DB-BD31-4B8C-83A1-F6EECF244321}">
                <p14:modId xmlns:p14="http://schemas.microsoft.com/office/powerpoint/2010/main" val="1554107755"/>
              </p:ext>
            </p:extLst>
          </p:nvPr>
        </p:nvGraphicFramePr>
        <p:xfrm>
          <a:off x="5486375" y="4376738"/>
          <a:ext cx="885825" cy="561975"/>
        </p:xfrm>
        <a:graphic>
          <a:graphicData uri="http://schemas.openxmlformats.org/presentationml/2006/ole">
            <mc:AlternateContent xmlns:mc="http://schemas.openxmlformats.org/markup-compatibility/2006">
              <mc:Choice xmlns:v="urn:schemas-microsoft-com:vml" Requires="v">
                <p:oleObj name="Equation" r:id="rId8" imgW="660240" imgH="431640" progId="Equation.DSMT4">
                  <p:embed/>
                </p:oleObj>
              </mc:Choice>
              <mc:Fallback>
                <p:oleObj name="Equation" r:id="rId8" imgW="660240" imgH="431640" progId="Equation.DSMT4">
                  <p:embed/>
                  <p:pic>
                    <p:nvPicPr>
                      <p:cNvPr id="31" name="Object 6">
                        <a:extLst>
                          <a:ext uri="{FF2B5EF4-FFF2-40B4-BE49-F238E27FC236}">
                            <a16:creationId xmlns:a16="http://schemas.microsoft.com/office/drawing/2014/main" id="{0B5E9262-52F0-41A5-8837-95C5F33C262F}"/>
                          </a:ext>
                        </a:extLst>
                      </p:cNvPr>
                      <p:cNvPicPr>
                        <a:picLocks noChangeAspect="1" noChangeArrowheads="1"/>
                      </p:cNvPicPr>
                      <p:nvPr/>
                    </p:nvPicPr>
                    <p:blipFill>
                      <a:blip r:embed="rId9"/>
                      <a:srcRect/>
                      <a:stretch>
                        <a:fillRect/>
                      </a:stretch>
                    </p:blipFill>
                    <p:spPr bwMode="auto">
                      <a:xfrm>
                        <a:off x="5486375" y="4376738"/>
                        <a:ext cx="885825" cy="561975"/>
                      </a:xfrm>
                      <a:prstGeom prst="rect">
                        <a:avLst/>
                      </a:prstGeom>
                      <a:noFill/>
                    </p:spPr>
                  </p:pic>
                </p:oleObj>
              </mc:Fallback>
            </mc:AlternateContent>
          </a:graphicData>
        </a:graphic>
      </p:graphicFrame>
      <p:sp>
        <p:nvSpPr>
          <p:cNvPr id="35" name="Rectangle 25">
            <a:extLst>
              <a:ext uri="{FF2B5EF4-FFF2-40B4-BE49-F238E27FC236}">
                <a16:creationId xmlns:a16="http://schemas.microsoft.com/office/drawing/2014/main" id="{6E6A9DE2-4BE0-486F-9D42-1FFE7916CF7B}"/>
              </a:ext>
            </a:extLst>
          </p:cNvPr>
          <p:cNvSpPr>
            <a:spLocks noChangeArrowheads="1"/>
          </p:cNvSpPr>
          <p:nvPr/>
        </p:nvSpPr>
        <p:spPr bwMode="auto">
          <a:xfrm>
            <a:off x="4833493" y="4011910"/>
            <a:ext cx="530595" cy="335989"/>
          </a:xfrm>
          <a:prstGeom prst="rect">
            <a:avLst/>
          </a:prstGeom>
          <a:noFill/>
          <a:ln w="12700">
            <a:noFill/>
            <a:miter lim="800000"/>
            <a:headEnd/>
            <a:tailEnd/>
          </a:ln>
        </p:spPr>
        <p:txBody>
          <a:bodyPr wrap="none" lIns="90488" tIns="44450" rIns="90488" bIns="44450">
            <a:spAutoFit/>
          </a:bodyPr>
          <a:lstStyle/>
          <a:p>
            <a:r>
              <a:rPr lang="en-US" sz="1600" b="1" i="1" dirty="0">
                <a:solidFill>
                  <a:srgbClr val="3333CC"/>
                </a:solidFill>
                <a:latin typeface="Arial" charset="0"/>
              </a:rPr>
              <a:t>CT</a:t>
            </a:r>
            <a:r>
              <a:rPr lang="en-US" sz="1600" b="1" i="1" baseline="-25000" dirty="0">
                <a:solidFill>
                  <a:srgbClr val="3333CC"/>
                </a:solidFill>
                <a:latin typeface="Arial" charset="0"/>
              </a:rPr>
              <a:t>1</a:t>
            </a:r>
          </a:p>
        </p:txBody>
      </p:sp>
      <p:sp>
        <p:nvSpPr>
          <p:cNvPr id="36" name="CaixaDeTexto 35">
            <a:extLst>
              <a:ext uri="{FF2B5EF4-FFF2-40B4-BE49-F238E27FC236}">
                <a16:creationId xmlns:a16="http://schemas.microsoft.com/office/drawing/2014/main" id="{967540E1-5E2A-488F-940E-8ED843CE188E}"/>
              </a:ext>
            </a:extLst>
          </p:cNvPr>
          <p:cNvSpPr txBox="1"/>
          <p:nvPr/>
        </p:nvSpPr>
        <p:spPr>
          <a:xfrm>
            <a:off x="1907706" y="1203598"/>
            <a:ext cx="7056782" cy="1323439"/>
          </a:xfrm>
          <a:prstGeom prst="rect">
            <a:avLst/>
          </a:prstGeom>
          <a:noFill/>
          <a:ln>
            <a:solidFill>
              <a:srgbClr val="3333CC"/>
            </a:solidFill>
          </a:ln>
        </p:spPr>
        <p:txBody>
          <a:bodyPr wrap="square" rtlCol="0">
            <a:spAutoFit/>
          </a:bodyPr>
          <a:lstStyle/>
          <a:p>
            <a:pPr marL="342900" indent="-342900">
              <a:buFont typeface="Wingdings" panose="05000000000000000000" pitchFamily="2" charset="2"/>
              <a:buChar char="§"/>
            </a:pPr>
            <a:r>
              <a:rPr lang="pt-BR" sz="2000" dirty="0">
                <a:solidFill>
                  <a:srgbClr val="3333CC"/>
                </a:solidFill>
                <a:latin typeface="Arial" panose="020B0604020202020204" pitchFamily="34" charset="0"/>
                <a:cs typeface="Arial" panose="020B0604020202020204" pitchFamily="34" charset="0"/>
              </a:rPr>
              <a:t>Se o salário diminui para $15, teremos uma nova </a:t>
            </a:r>
            <a:r>
              <a:rPr lang="pt-BR" sz="2000" dirty="0" err="1">
                <a:solidFill>
                  <a:srgbClr val="3333CC"/>
                </a:solidFill>
                <a:latin typeface="Arial" panose="020B0604020202020204" pitchFamily="34" charset="0"/>
                <a:cs typeface="Arial" panose="020B0604020202020204" pitchFamily="34" charset="0"/>
              </a:rPr>
              <a:t>isocusto</a:t>
            </a:r>
            <a:r>
              <a:rPr lang="pt-BR" sz="2000" dirty="0">
                <a:solidFill>
                  <a:srgbClr val="3333CC"/>
                </a:solidFill>
                <a:latin typeface="Arial" panose="020B0604020202020204" pitchFamily="34" charset="0"/>
                <a:cs typeface="Arial" panose="020B0604020202020204" pitchFamily="34" charset="0"/>
              </a:rPr>
              <a:t> com a quantidade máxima de L aumentando para 800.</a:t>
            </a:r>
          </a:p>
          <a:p>
            <a:pPr marL="342900" indent="-342900">
              <a:buFont typeface="Wingdings" panose="05000000000000000000" pitchFamily="2" charset="2"/>
              <a:buChar char="§"/>
            </a:pPr>
            <a:r>
              <a:rPr lang="pt-BR" sz="2000" dirty="0">
                <a:solidFill>
                  <a:srgbClr val="3333CC"/>
                </a:solidFill>
                <a:latin typeface="Arial" panose="020B0604020202020204" pitchFamily="34" charset="0"/>
                <a:cs typeface="Arial" panose="020B0604020202020204" pitchFamily="34" charset="0"/>
              </a:rPr>
              <a:t>Já o intercepto no eixo do capital permanece constante.</a:t>
            </a:r>
          </a:p>
          <a:p>
            <a:pPr marL="342900" indent="-342900">
              <a:buFont typeface="Wingdings" panose="05000000000000000000" pitchFamily="2" charset="2"/>
              <a:buChar char="§"/>
            </a:pPr>
            <a:r>
              <a:rPr lang="pt-BR" sz="2000" b="1" dirty="0">
                <a:solidFill>
                  <a:srgbClr val="3333CC"/>
                </a:solidFill>
                <a:latin typeface="Arial" panose="020B0604020202020204" pitchFamily="34" charset="0"/>
                <a:cs typeface="Arial" panose="020B0604020202020204" pitchFamily="34" charset="0"/>
              </a:rPr>
              <a:t>Logo, o item (4) é falso.</a:t>
            </a:r>
          </a:p>
        </p:txBody>
      </p:sp>
    </p:spTree>
    <p:extLst>
      <p:ext uri="{BB962C8B-B14F-4D97-AF65-F5344CB8AC3E}">
        <p14:creationId xmlns:p14="http://schemas.microsoft.com/office/powerpoint/2010/main" val="21300534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4F3A60C5-B3E4-4881-ABE5-88B4231BE612}"/>
              </a:ext>
            </a:extLst>
          </p:cNvPr>
          <p:cNvSpPr txBox="1"/>
          <p:nvPr/>
        </p:nvSpPr>
        <p:spPr>
          <a:xfrm>
            <a:off x="107504" y="123478"/>
            <a:ext cx="8928992" cy="2077492"/>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07</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Suponha que a função de custo de longo prazo de uma empresa é dada     por                                              , em que Q é a quantidade por período de tempo e os custos se encontram expressos em reais. Indique quais das afirmações a seguir são verdadeiras e quais são falsas: </a:t>
            </a:r>
          </a:p>
          <a:p>
            <a:pPr algn="just"/>
            <a:endParaRPr lang="pt-BR" sz="700" b="0" i="0" dirty="0">
              <a:solidFill>
                <a:srgbClr val="000000"/>
              </a:solidFill>
              <a:effectLst/>
              <a:latin typeface="Arial" panose="020B0604020202020204" pitchFamily="34" charset="0"/>
              <a:cs typeface="Arial" panose="020B0604020202020204" pitchFamily="34" charset="0"/>
            </a:endParaRPr>
          </a:p>
          <a:p>
            <a:pPr algn="just"/>
            <a:r>
              <a:rPr lang="pt-BR" sz="2000" b="1" dirty="0">
                <a:solidFill>
                  <a:srgbClr val="000000"/>
                </a:solidFill>
                <a:latin typeface="Arial" panose="020B0604020202020204" pitchFamily="34" charset="0"/>
                <a:cs typeface="Arial" panose="020B0604020202020204" pitchFamily="34" charset="0"/>
              </a:rPr>
              <a:t>(0) </a:t>
            </a:r>
            <a:r>
              <a:rPr lang="pt-BR" sz="2000" b="0" i="0" dirty="0">
                <a:solidFill>
                  <a:srgbClr val="000000"/>
                </a:solidFill>
                <a:effectLst/>
                <a:latin typeface="Arial" panose="020B0604020202020204" pitchFamily="34" charset="0"/>
                <a:cs typeface="Arial" panose="020B0604020202020204" pitchFamily="34" charset="0"/>
              </a:rPr>
              <a:t>O custo marginal de longo prazo se Q = 10 será de R$ 48.000.</a:t>
            </a:r>
          </a:p>
        </p:txBody>
      </p:sp>
      <p:graphicFrame>
        <p:nvGraphicFramePr>
          <p:cNvPr id="4" name="Objeto 3">
            <a:extLst>
              <a:ext uri="{FF2B5EF4-FFF2-40B4-BE49-F238E27FC236}">
                <a16:creationId xmlns:a16="http://schemas.microsoft.com/office/drawing/2014/main" id="{154810D4-9352-4E3D-BDD3-C5564B32CE49}"/>
              </a:ext>
            </a:extLst>
          </p:cNvPr>
          <p:cNvGraphicFramePr>
            <a:graphicFrameLocks noChangeAspect="1"/>
          </p:cNvGraphicFramePr>
          <p:nvPr>
            <p:extLst>
              <p:ext uri="{D42A27DB-BD31-4B8C-83A1-F6EECF244321}">
                <p14:modId xmlns:p14="http://schemas.microsoft.com/office/powerpoint/2010/main" val="2170382394"/>
              </p:ext>
            </p:extLst>
          </p:nvPr>
        </p:nvGraphicFramePr>
        <p:xfrm>
          <a:off x="665092" y="773723"/>
          <a:ext cx="3474860" cy="429875"/>
        </p:xfrm>
        <a:graphic>
          <a:graphicData uri="http://schemas.openxmlformats.org/presentationml/2006/ole">
            <mc:AlternateContent xmlns:mc="http://schemas.openxmlformats.org/markup-compatibility/2006">
              <mc:Choice xmlns:v="urn:schemas-microsoft-com:vml" Requires="v">
                <p:oleObj name="Equation" r:id="rId2" imgW="1917360" imgH="228600" progId="Equation.DSMT4">
                  <p:embed/>
                </p:oleObj>
              </mc:Choice>
              <mc:Fallback>
                <p:oleObj name="Equation" r:id="rId2" imgW="1917360" imgH="228600" progId="Equation.DSMT4">
                  <p:embed/>
                  <p:pic>
                    <p:nvPicPr>
                      <p:cNvPr id="4" name="Objeto 3">
                        <a:extLst>
                          <a:ext uri="{FF2B5EF4-FFF2-40B4-BE49-F238E27FC236}">
                            <a16:creationId xmlns:a16="http://schemas.microsoft.com/office/drawing/2014/main" id="{81020227-5EC5-4E20-B5AD-91D9FB405DCB}"/>
                          </a:ext>
                        </a:extLst>
                      </p:cNvPr>
                      <p:cNvPicPr/>
                      <p:nvPr/>
                    </p:nvPicPr>
                    <p:blipFill>
                      <a:blip r:embed="rId3"/>
                      <a:stretch>
                        <a:fillRect/>
                      </a:stretch>
                    </p:blipFill>
                    <p:spPr>
                      <a:xfrm>
                        <a:off x="665092" y="773723"/>
                        <a:ext cx="3474860" cy="429875"/>
                      </a:xfrm>
                      <a:prstGeom prst="rect">
                        <a:avLst/>
                      </a:prstGeom>
                      <a:noFill/>
                      <a:ln>
                        <a:noFill/>
                      </a:ln>
                    </p:spPr>
                  </p:pic>
                </p:oleObj>
              </mc:Fallback>
            </mc:AlternateContent>
          </a:graphicData>
        </a:graphic>
      </p:graphicFrame>
      <p:graphicFrame>
        <p:nvGraphicFramePr>
          <p:cNvPr id="6" name="Objeto 5">
            <a:extLst>
              <a:ext uri="{FF2B5EF4-FFF2-40B4-BE49-F238E27FC236}">
                <a16:creationId xmlns:a16="http://schemas.microsoft.com/office/drawing/2014/main" id="{A0A031D2-031F-4458-BFA7-42770C5AABD9}"/>
              </a:ext>
            </a:extLst>
          </p:cNvPr>
          <p:cNvGraphicFramePr>
            <a:graphicFrameLocks noChangeAspect="1"/>
          </p:cNvGraphicFramePr>
          <p:nvPr>
            <p:extLst>
              <p:ext uri="{D42A27DB-BD31-4B8C-83A1-F6EECF244321}">
                <p14:modId xmlns:p14="http://schemas.microsoft.com/office/powerpoint/2010/main" val="1130841939"/>
              </p:ext>
            </p:extLst>
          </p:nvPr>
        </p:nvGraphicFramePr>
        <p:xfrm>
          <a:off x="234504" y="2139702"/>
          <a:ext cx="8801992" cy="697016"/>
        </p:xfrm>
        <a:graphic>
          <a:graphicData uri="http://schemas.openxmlformats.org/presentationml/2006/ole">
            <mc:AlternateContent xmlns:mc="http://schemas.openxmlformats.org/markup-compatibility/2006">
              <mc:Choice xmlns:v="urn:schemas-microsoft-com:vml" Requires="v">
                <p:oleObj name="Equation" r:id="rId4" imgW="5270400" imgH="419040" progId="Equation.DSMT4">
                  <p:embed/>
                </p:oleObj>
              </mc:Choice>
              <mc:Fallback>
                <p:oleObj name="Equation" r:id="rId4" imgW="5270400" imgH="419040" progId="Equation.DSMT4">
                  <p:embed/>
                  <p:pic>
                    <p:nvPicPr>
                      <p:cNvPr id="4" name="Objeto 3">
                        <a:extLst>
                          <a:ext uri="{FF2B5EF4-FFF2-40B4-BE49-F238E27FC236}">
                            <a16:creationId xmlns:a16="http://schemas.microsoft.com/office/drawing/2014/main" id="{154810D4-9352-4E3D-BDD3-C5564B32CE49}"/>
                          </a:ext>
                        </a:extLst>
                      </p:cNvPr>
                      <p:cNvPicPr/>
                      <p:nvPr/>
                    </p:nvPicPr>
                    <p:blipFill>
                      <a:blip r:embed="rId5"/>
                      <a:stretch>
                        <a:fillRect/>
                      </a:stretch>
                    </p:blipFill>
                    <p:spPr>
                      <a:xfrm>
                        <a:off x="234504" y="2139702"/>
                        <a:ext cx="8801992" cy="697016"/>
                      </a:xfrm>
                      <a:prstGeom prst="rect">
                        <a:avLst/>
                      </a:prstGeom>
                      <a:noFill/>
                      <a:ln>
                        <a:noFill/>
                      </a:ln>
                    </p:spPr>
                  </p:pic>
                </p:oleObj>
              </mc:Fallback>
            </mc:AlternateContent>
          </a:graphicData>
        </a:graphic>
      </p:graphicFrame>
      <p:graphicFrame>
        <p:nvGraphicFramePr>
          <p:cNvPr id="7" name="Objeto 6">
            <a:extLst>
              <a:ext uri="{FF2B5EF4-FFF2-40B4-BE49-F238E27FC236}">
                <a16:creationId xmlns:a16="http://schemas.microsoft.com/office/drawing/2014/main" id="{B12C4259-C238-4768-B06F-16A3B063FF37}"/>
              </a:ext>
            </a:extLst>
          </p:cNvPr>
          <p:cNvGraphicFramePr>
            <a:graphicFrameLocks noChangeAspect="1"/>
          </p:cNvGraphicFramePr>
          <p:nvPr>
            <p:extLst>
              <p:ext uri="{D42A27DB-BD31-4B8C-83A1-F6EECF244321}">
                <p14:modId xmlns:p14="http://schemas.microsoft.com/office/powerpoint/2010/main" val="1283981266"/>
              </p:ext>
            </p:extLst>
          </p:nvPr>
        </p:nvGraphicFramePr>
        <p:xfrm>
          <a:off x="251520" y="2813993"/>
          <a:ext cx="8595212" cy="427971"/>
        </p:xfrm>
        <a:graphic>
          <a:graphicData uri="http://schemas.openxmlformats.org/presentationml/2006/ole">
            <mc:AlternateContent xmlns:mc="http://schemas.openxmlformats.org/markup-compatibility/2006">
              <mc:Choice xmlns:v="urn:schemas-microsoft-com:vml" Requires="v">
                <p:oleObj name="Equation" r:id="rId6" imgW="5105160" imgH="253800" progId="Equation.DSMT4">
                  <p:embed/>
                </p:oleObj>
              </mc:Choice>
              <mc:Fallback>
                <p:oleObj name="Equation" r:id="rId6" imgW="5105160" imgH="253800" progId="Equation.DSMT4">
                  <p:embed/>
                  <p:pic>
                    <p:nvPicPr>
                      <p:cNvPr id="6" name="Objeto 5">
                        <a:extLst>
                          <a:ext uri="{FF2B5EF4-FFF2-40B4-BE49-F238E27FC236}">
                            <a16:creationId xmlns:a16="http://schemas.microsoft.com/office/drawing/2014/main" id="{A0A031D2-031F-4458-BFA7-42770C5AABD9}"/>
                          </a:ext>
                        </a:extLst>
                      </p:cNvPr>
                      <p:cNvPicPr/>
                      <p:nvPr/>
                    </p:nvPicPr>
                    <p:blipFill>
                      <a:blip r:embed="rId7"/>
                      <a:stretch>
                        <a:fillRect/>
                      </a:stretch>
                    </p:blipFill>
                    <p:spPr>
                      <a:xfrm>
                        <a:off x="251520" y="2813993"/>
                        <a:ext cx="8595212" cy="427971"/>
                      </a:xfrm>
                      <a:prstGeom prst="rect">
                        <a:avLst/>
                      </a:prstGeom>
                      <a:noFill/>
                      <a:ln>
                        <a:noFill/>
                      </a:ln>
                    </p:spPr>
                  </p:pic>
                </p:oleObj>
              </mc:Fallback>
            </mc:AlternateContent>
          </a:graphicData>
        </a:graphic>
      </p:graphicFrame>
      <p:sp>
        <p:nvSpPr>
          <p:cNvPr id="8" name="CaixaDeTexto 7">
            <a:extLst>
              <a:ext uri="{FF2B5EF4-FFF2-40B4-BE49-F238E27FC236}">
                <a16:creationId xmlns:a16="http://schemas.microsoft.com/office/drawing/2014/main" id="{6568F272-AAF8-44DF-98E5-7FA38E2D0936}"/>
              </a:ext>
            </a:extLst>
          </p:cNvPr>
          <p:cNvSpPr txBox="1"/>
          <p:nvPr/>
        </p:nvSpPr>
        <p:spPr>
          <a:xfrm>
            <a:off x="107504" y="3363838"/>
            <a:ext cx="8928992" cy="400110"/>
          </a:xfrm>
          <a:prstGeom prst="rect">
            <a:avLst/>
          </a:prstGeom>
          <a:noFill/>
        </p:spPr>
        <p:txBody>
          <a:bodyPr wrap="square">
            <a:spAutoFit/>
          </a:bodyPr>
          <a:lstStyle/>
          <a:p>
            <a:pPr algn="just"/>
            <a:r>
              <a:rPr lang="pt-BR" sz="2000" b="1"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O custo médio de longo prazo será dado por</a:t>
            </a:r>
          </a:p>
        </p:txBody>
      </p:sp>
      <p:graphicFrame>
        <p:nvGraphicFramePr>
          <p:cNvPr id="10" name="Objeto 9">
            <a:extLst>
              <a:ext uri="{FF2B5EF4-FFF2-40B4-BE49-F238E27FC236}">
                <a16:creationId xmlns:a16="http://schemas.microsoft.com/office/drawing/2014/main" id="{CBB6AB97-F47B-4E73-92C6-5A35641EA6FE}"/>
              </a:ext>
            </a:extLst>
          </p:cNvPr>
          <p:cNvGraphicFramePr>
            <a:graphicFrameLocks noChangeAspect="1"/>
          </p:cNvGraphicFramePr>
          <p:nvPr>
            <p:extLst>
              <p:ext uri="{D42A27DB-BD31-4B8C-83A1-F6EECF244321}">
                <p14:modId xmlns:p14="http://schemas.microsoft.com/office/powerpoint/2010/main" val="47418415"/>
              </p:ext>
            </p:extLst>
          </p:nvPr>
        </p:nvGraphicFramePr>
        <p:xfrm>
          <a:off x="264631" y="3763948"/>
          <a:ext cx="8318260" cy="724925"/>
        </p:xfrm>
        <a:graphic>
          <a:graphicData uri="http://schemas.openxmlformats.org/presentationml/2006/ole">
            <mc:AlternateContent xmlns:mc="http://schemas.openxmlformats.org/markup-compatibility/2006">
              <mc:Choice xmlns:v="urn:schemas-microsoft-com:vml" Requires="v">
                <p:oleObj name="Equation" r:id="rId8" imgW="4838400" imgH="419040" progId="Equation.DSMT4">
                  <p:embed/>
                </p:oleObj>
              </mc:Choice>
              <mc:Fallback>
                <p:oleObj name="Equation" r:id="rId8" imgW="4838400" imgH="419040" progId="Equation.DSMT4">
                  <p:embed/>
                  <p:pic>
                    <p:nvPicPr>
                      <p:cNvPr id="6" name="Objeto 5">
                        <a:extLst>
                          <a:ext uri="{FF2B5EF4-FFF2-40B4-BE49-F238E27FC236}">
                            <a16:creationId xmlns:a16="http://schemas.microsoft.com/office/drawing/2014/main" id="{A0A031D2-031F-4458-BFA7-42770C5AABD9}"/>
                          </a:ext>
                        </a:extLst>
                      </p:cNvPr>
                      <p:cNvPicPr/>
                      <p:nvPr/>
                    </p:nvPicPr>
                    <p:blipFill>
                      <a:blip r:embed="rId9"/>
                      <a:stretch>
                        <a:fillRect/>
                      </a:stretch>
                    </p:blipFill>
                    <p:spPr>
                      <a:xfrm>
                        <a:off x="264631" y="3763948"/>
                        <a:ext cx="8318260" cy="724925"/>
                      </a:xfrm>
                      <a:prstGeom prst="rect">
                        <a:avLst/>
                      </a:prstGeom>
                      <a:noFill/>
                      <a:ln>
                        <a:noFill/>
                      </a:ln>
                    </p:spPr>
                  </p:pic>
                </p:oleObj>
              </mc:Fallback>
            </mc:AlternateContent>
          </a:graphicData>
        </a:graphic>
      </p:graphicFrame>
      <p:graphicFrame>
        <p:nvGraphicFramePr>
          <p:cNvPr id="11" name="Objeto 10">
            <a:extLst>
              <a:ext uri="{FF2B5EF4-FFF2-40B4-BE49-F238E27FC236}">
                <a16:creationId xmlns:a16="http://schemas.microsoft.com/office/drawing/2014/main" id="{F72B2487-23B8-441A-BACA-DD37F208E396}"/>
              </a:ext>
            </a:extLst>
          </p:cNvPr>
          <p:cNvGraphicFramePr>
            <a:graphicFrameLocks noChangeAspect="1"/>
          </p:cNvGraphicFramePr>
          <p:nvPr>
            <p:extLst>
              <p:ext uri="{D42A27DB-BD31-4B8C-83A1-F6EECF244321}">
                <p14:modId xmlns:p14="http://schemas.microsoft.com/office/powerpoint/2010/main" val="3231110611"/>
              </p:ext>
            </p:extLst>
          </p:nvPr>
        </p:nvGraphicFramePr>
        <p:xfrm>
          <a:off x="5638800" y="3362325"/>
          <a:ext cx="3133725" cy="419100"/>
        </p:xfrm>
        <a:graphic>
          <a:graphicData uri="http://schemas.openxmlformats.org/presentationml/2006/ole">
            <mc:AlternateContent xmlns:mc="http://schemas.openxmlformats.org/markup-compatibility/2006">
              <mc:Choice xmlns:v="urn:schemas-microsoft-com:vml" Requires="v">
                <p:oleObj name="Equation" r:id="rId10" imgW="1904760" imgH="241200" progId="Equation.DSMT4">
                  <p:embed/>
                </p:oleObj>
              </mc:Choice>
              <mc:Fallback>
                <p:oleObj name="Equation" r:id="rId10" imgW="1904760" imgH="241200" progId="Equation.DSMT4">
                  <p:embed/>
                  <p:pic>
                    <p:nvPicPr>
                      <p:cNvPr id="10" name="Objeto 9">
                        <a:extLst>
                          <a:ext uri="{FF2B5EF4-FFF2-40B4-BE49-F238E27FC236}">
                            <a16:creationId xmlns:a16="http://schemas.microsoft.com/office/drawing/2014/main" id="{CBB6AB97-F47B-4E73-92C6-5A35641EA6FE}"/>
                          </a:ext>
                        </a:extLst>
                      </p:cNvPr>
                      <p:cNvPicPr/>
                      <p:nvPr/>
                    </p:nvPicPr>
                    <p:blipFill>
                      <a:blip r:embed="rId11"/>
                      <a:stretch>
                        <a:fillRect/>
                      </a:stretch>
                    </p:blipFill>
                    <p:spPr>
                      <a:xfrm>
                        <a:off x="5638800" y="3362325"/>
                        <a:ext cx="3133725" cy="419100"/>
                      </a:xfrm>
                      <a:prstGeom prst="rect">
                        <a:avLst/>
                      </a:prstGeom>
                      <a:noFill/>
                      <a:ln>
                        <a:noFill/>
                      </a:ln>
                    </p:spPr>
                  </p:pic>
                </p:oleObj>
              </mc:Fallback>
            </mc:AlternateContent>
          </a:graphicData>
        </a:graphic>
      </p:graphicFrame>
      <p:sp>
        <p:nvSpPr>
          <p:cNvPr id="12" name="CaixaDeTexto 11">
            <a:extLst>
              <a:ext uri="{FF2B5EF4-FFF2-40B4-BE49-F238E27FC236}">
                <a16:creationId xmlns:a16="http://schemas.microsoft.com/office/drawing/2014/main" id="{81155748-FC43-4E01-A00E-94878105A375}"/>
              </a:ext>
            </a:extLst>
          </p:cNvPr>
          <p:cNvSpPr txBox="1"/>
          <p:nvPr/>
        </p:nvSpPr>
        <p:spPr>
          <a:xfrm>
            <a:off x="7668344" y="1851670"/>
            <a:ext cx="360040" cy="369332"/>
          </a:xfrm>
          <a:prstGeom prst="rect">
            <a:avLst/>
          </a:prstGeom>
          <a:noFill/>
        </p:spPr>
        <p:txBody>
          <a:bodyPr wrap="square" rtlCol="0">
            <a:spAutoFit/>
          </a:bodyPr>
          <a:lstStyle/>
          <a:p>
            <a:r>
              <a:rPr lang="pt-BR" b="1" dirty="0">
                <a:solidFill>
                  <a:srgbClr val="C00000"/>
                </a:solidFill>
              </a:rPr>
              <a:t>F</a:t>
            </a:r>
          </a:p>
        </p:txBody>
      </p:sp>
      <p:sp>
        <p:nvSpPr>
          <p:cNvPr id="13" name="CaixaDeTexto 12">
            <a:extLst>
              <a:ext uri="{FF2B5EF4-FFF2-40B4-BE49-F238E27FC236}">
                <a16:creationId xmlns:a16="http://schemas.microsoft.com/office/drawing/2014/main" id="{669C99A6-1B30-4020-B928-C10122E92D09}"/>
              </a:ext>
            </a:extLst>
          </p:cNvPr>
          <p:cNvSpPr txBox="1"/>
          <p:nvPr/>
        </p:nvSpPr>
        <p:spPr>
          <a:xfrm>
            <a:off x="8748464" y="3426554"/>
            <a:ext cx="360040" cy="369332"/>
          </a:xfrm>
          <a:prstGeom prst="rect">
            <a:avLst/>
          </a:prstGeom>
          <a:noFill/>
        </p:spPr>
        <p:txBody>
          <a:bodyPr wrap="square" rtlCol="0">
            <a:spAutoFit/>
          </a:bodyPr>
          <a:lstStyle/>
          <a:p>
            <a:r>
              <a:rPr lang="pt-BR" b="1" dirty="0">
                <a:solidFill>
                  <a:srgbClr val="C00000"/>
                </a:solidFill>
              </a:rPr>
              <a:t>V</a:t>
            </a:r>
          </a:p>
        </p:txBody>
      </p:sp>
    </p:spTree>
    <p:extLst>
      <p:ext uri="{BB962C8B-B14F-4D97-AF65-F5344CB8AC3E}">
        <p14:creationId xmlns:p14="http://schemas.microsoft.com/office/powerpoint/2010/main" val="20301525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D2EE6D6E-D370-4148-BD4C-6C966C6E5400}"/>
              </a:ext>
            </a:extLst>
          </p:cNvPr>
          <p:cNvSpPr txBox="1"/>
          <p:nvPr/>
        </p:nvSpPr>
        <p:spPr>
          <a:xfrm>
            <a:off x="107504" y="123478"/>
            <a:ext cx="8928992" cy="1015663"/>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(2)</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produção que minimiza o </a:t>
            </a:r>
            <a:r>
              <a:rPr lang="pt-BR" sz="2000" b="0" i="0" dirty="0" err="1">
                <a:solidFill>
                  <a:srgbClr val="000000"/>
                </a:solidFill>
                <a:effectLst/>
                <a:latin typeface="Arial" panose="020B0604020202020204" pitchFamily="34" charset="0"/>
                <a:cs typeface="Arial" panose="020B0604020202020204" pitchFamily="34" charset="0"/>
              </a:rPr>
              <a:t>CMeLP</a:t>
            </a:r>
            <a:r>
              <a:rPr lang="pt-BR" sz="2000" b="0" i="0" dirty="0">
                <a:solidFill>
                  <a:srgbClr val="000000"/>
                </a:solidFill>
                <a:effectLst/>
                <a:latin typeface="Arial" panose="020B0604020202020204" pitchFamily="34" charset="0"/>
                <a:cs typeface="Arial" panose="020B0604020202020204" pitchFamily="34" charset="0"/>
              </a:rPr>
              <a:t> é Q = 200.</a:t>
            </a:r>
          </a:p>
          <a:p>
            <a:pPr algn="just"/>
            <a:r>
              <a:rPr lang="pt-BR" sz="2000" b="1" dirty="0">
                <a:solidFill>
                  <a:srgbClr val="000000"/>
                </a:solidFill>
                <a:latin typeface="Arial" panose="020B0604020202020204" pitchFamily="34" charset="0"/>
                <a:cs typeface="Arial" panose="020B0604020202020204" pitchFamily="34" charset="0"/>
              </a:rPr>
              <a:t>(3)</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empresa irá operar com economias de escala se Q = 50.</a:t>
            </a:r>
          </a:p>
          <a:p>
            <a:pPr algn="just"/>
            <a:r>
              <a:rPr lang="pt-BR" sz="2000" b="1" dirty="0">
                <a:solidFill>
                  <a:srgbClr val="000000"/>
                </a:solidFill>
                <a:latin typeface="Arial" panose="020B0604020202020204" pitchFamily="34" charset="0"/>
                <a:cs typeface="Arial" panose="020B0604020202020204" pitchFamily="34" charset="0"/>
              </a:rPr>
              <a:t>(4)</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empresa irá operar com deseconomias de escala se Q = 90.</a:t>
            </a:r>
            <a:r>
              <a:rPr lang="pt-BR" sz="2000" dirty="0">
                <a:latin typeface="Arial" panose="020B0604020202020204" pitchFamily="34" charset="0"/>
                <a:cs typeface="Arial" panose="020B0604020202020204" pitchFamily="34" charset="0"/>
              </a:rPr>
              <a:t> </a:t>
            </a:r>
          </a:p>
        </p:txBody>
      </p:sp>
      <p:sp>
        <p:nvSpPr>
          <p:cNvPr id="3" name="CaixaDeTexto 2">
            <a:extLst>
              <a:ext uri="{FF2B5EF4-FFF2-40B4-BE49-F238E27FC236}">
                <a16:creationId xmlns:a16="http://schemas.microsoft.com/office/drawing/2014/main" id="{D55F65C9-7A25-48D6-B32A-7299BFC36749}"/>
              </a:ext>
            </a:extLst>
          </p:cNvPr>
          <p:cNvSpPr txBox="1"/>
          <p:nvPr/>
        </p:nvSpPr>
        <p:spPr>
          <a:xfrm>
            <a:off x="251520" y="1275606"/>
            <a:ext cx="8640960" cy="400110"/>
          </a:xfrm>
          <a:prstGeom prst="rect">
            <a:avLst/>
          </a:prstGeom>
          <a:noFill/>
        </p:spPr>
        <p:txBody>
          <a:bodyPr wrap="square" rtlCol="0">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Sabemos que a função de Custo Médio de LP é dada por:</a:t>
            </a:r>
          </a:p>
        </p:txBody>
      </p:sp>
      <p:graphicFrame>
        <p:nvGraphicFramePr>
          <p:cNvPr id="4" name="Objeto 3">
            <a:extLst>
              <a:ext uri="{FF2B5EF4-FFF2-40B4-BE49-F238E27FC236}">
                <a16:creationId xmlns:a16="http://schemas.microsoft.com/office/drawing/2014/main" id="{D5A099F2-3F16-4810-8470-617CCDC38610}"/>
              </a:ext>
            </a:extLst>
          </p:cNvPr>
          <p:cNvGraphicFramePr>
            <a:graphicFrameLocks noChangeAspect="1"/>
          </p:cNvGraphicFramePr>
          <p:nvPr>
            <p:extLst>
              <p:ext uri="{D42A27DB-BD31-4B8C-83A1-F6EECF244321}">
                <p14:modId xmlns:p14="http://schemas.microsoft.com/office/powerpoint/2010/main" val="717381694"/>
              </p:ext>
            </p:extLst>
          </p:nvPr>
        </p:nvGraphicFramePr>
        <p:xfrm>
          <a:off x="683568" y="1657978"/>
          <a:ext cx="3486688" cy="441156"/>
        </p:xfrm>
        <a:graphic>
          <a:graphicData uri="http://schemas.openxmlformats.org/presentationml/2006/ole">
            <mc:AlternateContent xmlns:mc="http://schemas.openxmlformats.org/markup-compatibility/2006">
              <mc:Choice xmlns:v="urn:schemas-microsoft-com:vml" Requires="v">
                <p:oleObj name="Equation" r:id="rId2" imgW="1904760" imgH="241200" progId="Equation.DSMT4">
                  <p:embed/>
                </p:oleObj>
              </mc:Choice>
              <mc:Fallback>
                <p:oleObj name="Equation" r:id="rId2" imgW="1904760" imgH="241200" progId="Equation.DSMT4">
                  <p:embed/>
                  <p:pic>
                    <p:nvPicPr>
                      <p:cNvPr id="11" name="Objeto 10">
                        <a:extLst>
                          <a:ext uri="{FF2B5EF4-FFF2-40B4-BE49-F238E27FC236}">
                            <a16:creationId xmlns:a16="http://schemas.microsoft.com/office/drawing/2014/main" id="{F72B2487-23B8-441A-BACA-DD37F208E396}"/>
                          </a:ext>
                        </a:extLst>
                      </p:cNvPr>
                      <p:cNvPicPr/>
                      <p:nvPr/>
                    </p:nvPicPr>
                    <p:blipFill>
                      <a:blip r:embed="rId3"/>
                      <a:stretch>
                        <a:fillRect/>
                      </a:stretch>
                    </p:blipFill>
                    <p:spPr>
                      <a:xfrm>
                        <a:off x="683568" y="1657978"/>
                        <a:ext cx="3486688" cy="441156"/>
                      </a:xfrm>
                      <a:prstGeom prst="rect">
                        <a:avLst/>
                      </a:prstGeom>
                      <a:noFill/>
                      <a:ln>
                        <a:noFill/>
                      </a:ln>
                    </p:spPr>
                  </p:pic>
                </p:oleObj>
              </mc:Fallback>
            </mc:AlternateContent>
          </a:graphicData>
        </a:graphic>
      </p:graphicFrame>
      <p:graphicFrame>
        <p:nvGraphicFramePr>
          <p:cNvPr id="5" name="Objeto 4">
            <a:extLst>
              <a:ext uri="{FF2B5EF4-FFF2-40B4-BE49-F238E27FC236}">
                <a16:creationId xmlns:a16="http://schemas.microsoft.com/office/drawing/2014/main" id="{B9998BCA-E587-491B-A5EC-DDF4382DDC11}"/>
              </a:ext>
            </a:extLst>
          </p:cNvPr>
          <p:cNvGraphicFramePr>
            <a:graphicFrameLocks noChangeAspect="1"/>
          </p:cNvGraphicFramePr>
          <p:nvPr>
            <p:extLst>
              <p:ext uri="{D42A27DB-BD31-4B8C-83A1-F6EECF244321}">
                <p14:modId xmlns:p14="http://schemas.microsoft.com/office/powerpoint/2010/main" val="2720810840"/>
              </p:ext>
            </p:extLst>
          </p:nvPr>
        </p:nvGraphicFramePr>
        <p:xfrm>
          <a:off x="692071" y="2138698"/>
          <a:ext cx="6639386" cy="753021"/>
        </p:xfrm>
        <a:graphic>
          <a:graphicData uri="http://schemas.openxmlformats.org/presentationml/2006/ole">
            <mc:AlternateContent xmlns:mc="http://schemas.openxmlformats.org/markup-compatibility/2006">
              <mc:Choice xmlns:v="urn:schemas-microsoft-com:vml" Requires="v">
                <p:oleObj name="Equation" r:id="rId4" imgW="3695400" imgH="419040" progId="Equation.DSMT4">
                  <p:embed/>
                </p:oleObj>
              </mc:Choice>
              <mc:Fallback>
                <p:oleObj name="Equation" r:id="rId4" imgW="3695400" imgH="419040" progId="Equation.DSMT4">
                  <p:embed/>
                  <p:pic>
                    <p:nvPicPr>
                      <p:cNvPr id="4" name="Objeto 3">
                        <a:extLst>
                          <a:ext uri="{FF2B5EF4-FFF2-40B4-BE49-F238E27FC236}">
                            <a16:creationId xmlns:a16="http://schemas.microsoft.com/office/drawing/2014/main" id="{D5A099F2-3F16-4810-8470-617CCDC38610}"/>
                          </a:ext>
                        </a:extLst>
                      </p:cNvPr>
                      <p:cNvPicPr/>
                      <p:nvPr/>
                    </p:nvPicPr>
                    <p:blipFill>
                      <a:blip r:embed="rId5"/>
                      <a:stretch>
                        <a:fillRect/>
                      </a:stretch>
                    </p:blipFill>
                    <p:spPr>
                      <a:xfrm>
                        <a:off x="692071" y="2138698"/>
                        <a:ext cx="6639386" cy="753021"/>
                      </a:xfrm>
                      <a:prstGeom prst="rect">
                        <a:avLst/>
                      </a:prstGeom>
                      <a:noFill/>
                      <a:ln>
                        <a:noFill/>
                      </a:ln>
                    </p:spPr>
                  </p:pic>
                </p:oleObj>
              </mc:Fallback>
            </mc:AlternateContent>
          </a:graphicData>
        </a:graphic>
      </p:graphicFrame>
      <p:sp>
        <p:nvSpPr>
          <p:cNvPr id="6" name="CaixaDeTexto 5">
            <a:extLst>
              <a:ext uri="{FF2B5EF4-FFF2-40B4-BE49-F238E27FC236}">
                <a16:creationId xmlns:a16="http://schemas.microsoft.com/office/drawing/2014/main" id="{53DE5104-95EA-433E-8472-F1726CCAF71A}"/>
              </a:ext>
            </a:extLst>
          </p:cNvPr>
          <p:cNvSpPr txBox="1"/>
          <p:nvPr/>
        </p:nvSpPr>
        <p:spPr>
          <a:xfrm>
            <a:off x="251520" y="2924239"/>
            <a:ext cx="8640960" cy="1015663"/>
          </a:xfrm>
          <a:prstGeom prst="rect">
            <a:avLst/>
          </a:prstGeom>
          <a:noFill/>
        </p:spPr>
        <p:txBody>
          <a:bodyPr wrap="square" rtlCol="0">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Portanto, o mínimo do </a:t>
            </a:r>
            <a:r>
              <a:rPr lang="pt-BR" sz="2000" dirty="0" err="1">
                <a:latin typeface="Arial" panose="020B0604020202020204" pitchFamily="34" charset="0"/>
                <a:cs typeface="Arial" panose="020B0604020202020204" pitchFamily="34" charset="0"/>
              </a:rPr>
              <a:t>CTMeLP</a:t>
            </a:r>
            <a:r>
              <a:rPr lang="pt-BR" sz="2000" dirty="0">
                <a:latin typeface="Arial" panose="020B0604020202020204" pitchFamily="34" charset="0"/>
                <a:cs typeface="Arial" panose="020B0604020202020204" pitchFamily="34" charset="0"/>
              </a:rPr>
              <a:t> ocorre quando Q = 50. Então, sabemos que a firma ocorre em economias de escala se Q &lt; 50 e deseconomias de escala se Q &gt; 50. Portanto, </a:t>
            </a:r>
            <a:r>
              <a:rPr lang="pt-BR" sz="2000" b="1" dirty="0">
                <a:latin typeface="Arial" panose="020B0604020202020204" pitchFamily="34" charset="0"/>
                <a:cs typeface="Arial" panose="020B0604020202020204" pitchFamily="34" charset="0"/>
              </a:rPr>
              <a:t>(2) é F</a:t>
            </a:r>
            <a:r>
              <a:rPr lang="pt-BR" sz="2000" dirty="0">
                <a:latin typeface="Arial" panose="020B0604020202020204" pitchFamily="34" charset="0"/>
                <a:cs typeface="Arial" panose="020B0604020202020204" pitchFamily="34" charset="0"/>
              </a:rPr>
              <a:t>, </a:t>
            </a:r>
            <a:r>
              <a:rPr lang="pt-BR" sz="2000" b="1" dirty="0">
                <a:latin typeface="Arial" panose="020B0604020202020204" pitchFamily="34" charset="0"/>
                <a:cs typeface="Arial" panose="020B0604020202020204" pitchFamily="34" charset="0"/>
              </a:rPr>
              <a:t>(3) é F </a:t>
            </a:r>
            <a:r>
              <a:rPr lang="pt-BR" sz="2000" dirty="0">
                <a:latin typeface="Arial" panose="020B0604020202020204" pitchFamily="34" charset="0"/>
                <a:cs typeface="Arial" panose="020B0604020202020204" pitchFamily="34" charset="0"/>
              </a:rPr>
              <a:t>e </a:t>
            </a:r>
            <a:r>
              <a:rPr lang="pt-BR" sz="2000" b="1" dirty="0">
                <a:latin typeface="Arial" panose="020B0604020202020204" pitchFamily="34" charset="0"/>
                <a:cs typeface="Arial" panose="020B0604020202020204" pitchFamily="34" charset="0"/>
              </a:rPr>
              <a:t>(4) é V.</a:t>
            </a:r>
          </a:p>
        </p:txBody>
      </p:sp>
      <p:sp>
        <p:nvSpPr>
          <p:cNvPr id="7" name="CaixaDeTexto 6">
            <a:extLst>
              <a:ext uri="{FF2B5EF4-FFF2-40B4-BE49-F238E27FC236}">
                <a16:creationId xmlns:a16="http://schemas.microsoft.com/office/drawing/2014/main" id="{CCB6ECA3-DC08-4C1A-9ED1-39FFECD560A2}"/>
              </a:ext>
            </a:extLst>
          </p:cNvPr>
          <p:cNvSpPr txBox="1"/>
          <p:nvPr/>
        </p:nvSpPr>
        <p:spPr>
          <a:xfrm>
            <a:off x="5796136" y="195486"/>
            <a:ext cx="360040" cy="369332"/>
          </a:xfrm>
          <a:prstGeom prst="rect">
            <a:avLst/>
          </a:prstGeom>
          <a:noFill/>
        </p:spPr>
        <p:txBody>
          <a:bodyPr wrap="square" rtlCol="0">
            <a:spAutoFit/>
          </a:bodyPr>
          <a:lstStyle/>
          <a:p>
            <a:r>
              <a:rPr lang="pt-BR" b="1" dirty="0">
                <a:solidFill>
                  <a:srgbClr val="C00000"/>
                </a:solidFill>
              </a:rPr>
              <a:t>F</a:t>
            </a:r>
          </a:p>
        </p:txBody>
      </p:sp>
      <p:sp>
        <p:nvSpPr>
          <p:cNvPr id="8" name="CaixaDeTexto 7">
            <a:extLst>
              <a:ext uri="{FF2B5EF4-FFF2-40B4-BE49-F238E27FC236}">
                <a16:creationId xmlns:a16="http://schemas.microsoft.com/office/drawing/2014/main" id="{AD940F1C-C8EF-4279-8E8C-B5920623542A}"/>
              </a:ext>
            </a:extLst>
          </p:cNvPr>
          <p:cNvSpPr txBox="1"/>
          <p:nvPr/>
        </p:nvSpPr>
        <p:spPr>
          <a:xfrm>
            <a:off x="7596336" y="771550"/>
            <a:ext cx="360040" cy="369332"/>
          </a:xfrm>
          <a:prstGeom prst="rect">
            <a:avLst/>
          </a:prstGeom>
          <a:noFill/>
        </p:spPr>
        <p:txBody>
          <a:bodyPr wrap="square" rtlCol="0">
            <a:spAutoFit/>
          </a:bodyPr>
          <a:lstStyle/>
          <a:p>
            <a:r>
              <a:rPr lang="pt-BR" b="1" dirty="0">
                <a:solidFill>
                  <a:srgbClr val="C00000"/>
                </a:solidFill>
              </a:rPr>
              <a:t>V</a:t>
            </a:r>
          </a:p>
        </p:txBody>
      </p:sp>
      <p:sp>
        <p:nvSpPr>
          <p:cNvPr id="9" name="CaixaDeTexto 8">
            <a:extLst>
              <a:ext uri="{FF2B5EF4-FFF2-40B4-BE49-F238E27FC236}">
                <a16:creationId xmlns:a16="http://schemas.microsoft.com/office/drawing/2014/main" id="{EFB1B12C-0E4D-4595-BC5F-8EE530A4C0B7}"/>
              </a:ext>
            </a:extLst>
          </p:cNvPr>
          <p:cNvSpPr txBox="1"/>
          <p:nvPr/>
        </p:nvSpPr>
        <p:spPr>
          <a:xfrm>
            <a:off x="7236296" y="483518"/>
            <a:ext cx="360040" cy="369332"/>
          </a:xfrm>
          <a:prstGeom prst="rect">
            <a:avLst/>
          </a:prstGeom>
          <a:noFill/>
        </p:spPr>
        <p:txBody>
          <a:bodyPr wrap="square" rtlCol="0">
            <a:spAutoFit/>
          </a:bodyPr>
          <a:lstStyle/>
          <a:p>
            <a:r>
              <a:rPr lang="pt-BR" b="1" dirty="0">
                <a:solidFill>
                  <a:srgbClr val="C00000"/>
                </a:solidFill>
              </a:rPr>
              <a:t>F</a:t>
            </a:r>
          </a:p>
        </p:txBody>
      </p:sp>
    </p:spTree>
    <p:extLst>
      <p:ext uri="{BB962C8B-B14F-4D97-AF65-F5344CB8AC3E}">
        <p14:creationId xmlns:p14="http://schemas.microsoft.com/office/powerpoint/2010/main" val="7200831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CB1FF7E0-49F2-46CE-BAE5-BEA3A37063DB}"/>
              </a:ext>
            </a:extLst>
          </p:cNvPr>
          <p:cNvGrpSpPr/>
          <p:nvPr/>
        </p:nvGrpSpPr>
        <p:grpSpPr>
          <a:xfrm>
            <a:off x="0" y="90436"/>
            <a:ext cx="9144000" cy="5001594"/>
            <a:chOff x="0" y="90436"/>
            <a:chExt cx="9144000" cy="5001594"/>
          </a:xfrm>
        </p:grpSpPr>
        <p:pic>
          <p:nvPicPr>
            <p:cNvPr id="2" name="Imagem 1">
              <a:extLst>
                <a:ext uri="{FF2B5EF4-FFF2-40B4-BE49-F238E27FC236}">
                  <a16:creationId xmlns:a16="http://schemas.microsoft.com/office/drawing/2014/main" id="{3D624943-1999-47E8-A468-4F37EB6F784C}"/>
                </a:ext>
              </a:extLst>
            </p:cNvPr>
            <p:cNvPicPr>
              <a:picLocks noChangeAspect="1"/>
            </p:cNvPicPr>
            <p:nvPr/>
          </p:nvPicPr>
          <p:blipFill>
            <a:blip r:embed="rId2"/>
            <a:stretch>
              <a:fillRect/>
            </a:stretch>
          </p:blipFill>
          <p:spPr>
            <a:xfrm>
              <a:off x="0" y="90436"/>
              <a:ext cx="9144000" cy="5001594"/>
            </a:xfrm>
            <a:prstGeom prst="rect">
              <a:avLst/>
            </a:prstGeom>
          </p:spPr>
        </p:pic>
        <p:cxnSp>
          <p:nvCxnSpPr>
            <p:cNvPr id="4" name="Conector reto 3">
              <a:extLst>
                <a:ext uri="{FF2B5EF4-FFF2-40B4-BE49-F238E27FC236}">
                  <a16:creationId xmlns:a16="http://schemas.microsoft.com/office/drawing/2014/main" id="{4376B3B0-F667-4A26-898E-179118D9A996}"/>
                </a:ext>
              </a:extLst>
            </p:cNvPr>
            <p:cNvCxnSpPr>
              <a:cxnSpLocks/>
            </p:cNvCxnSpPr>
            <p:nvPr/>
          </p:nvCxnSpPr>
          <p:spPr>
            <a:xfrm>
              <a:off x="5220072" y="627534"/>
              <a:ext cx="0" cy="3744416"/>
            </a:xfrm>
            <a:prstGeom prst="line">
              <a:avLst/>
            </a:prstGeom>
            <a:ln w="19050">
              <a:solidFill>
                <a:srgbClr val="C00000"/>
              </a:solidFill>
              <a:prstDash val="lgDash"/>
            </a:ln>
          </p:spPr>
          <p:style>
            <a:lnRef idx="1">
              <a:schemeClr val="accent1"/>
            </a:lnRef>
            <a:fillRef idx="0">
              <a:schemeClr val="accent1"/>
            </a:fillRef>
            <a:effectRef idx="0">
              <a:schemeClr val="accent1"/>
            </a:effectRef>
            <a:fontRef idx="minor">
              <a:schemeClr val="tx1"/>
            </a:fontRef>
          </p:style>
        </p:cxnSp>
        <p:sp>
          <p:nvSpPr>
            <p:cNvPr id="6" name="CaixaDeTexto 5">
              <a:extLst>
                <a:ext uri="{FF2B5EF4-FFF2-40B4-BE49-F238E27FC236}">
                  <a16:creationId xmlns:a16="http://schemas.microsoft.com/office/drawing/2014/main" id="{B3369F72-B89A-4855-A595-99B3B5BD47A5}"/>
                </a:ext>
              </a:extLst>
            </p:cNvPr>
            <p:cNvSpPr txBox="1"/>
            <p:nvPr/>
          </p:nvSpPr>
          <p:spPr>
            <a:xfrm>
              <a:off x="1653705" y="699542"/>
              <a:ext cx="3206327" cy="338554"/>
            </a:xfrm>
            <a:prstGeom prst="rect">
              <a:avLst/>
            </a:prstGeom>
            <a:noFill/>
          </p:spPr>
          <p:txBody>
            <a:bodyPr wrap="none" rtlCol="0">
              <a:spAutoFit/>
            </a:bodyPr>
            <a:lstStyle/>
            <a:p>
              <a:r>
                <a:rPr lang="pt-BR" sz="1600" b="1" dirty="0">
                  <a:solidFill>
                    <a:srgbClr val="C00000"/>
                  </a:solidFill>
                </a:rPr>
                <a:t>Retornos Crescentes de Escala</a:t>
              </a:r>
            </a:p>
          </p:txBody>
        </p:sp>
        <p:sp>
          <p:nvSpPr>
            <p:cNvPr id="7" name="CaixaDeTexto 6">
              <a:extLst>
                <a:ext uri="{FF2B5EF4-FFF2-40B4-BE49-F238E27FC236}">
                  <a16:creationId xmlns:a16="http://schemas.microsoft.com/office/drawing/2014/main" id="{C6C8174F-9F91-444E-8869-2EC8055AD12A}"/>
                </a:ext>
              </a:extLst>
            </p:cNvPr>
            <p:cNvSpPr txBox="1"/>
            <p:nvPr/>
          </p:nvSpPr>
          <p:spPr>
            <a:xfrm>
              <a:off x="5381456" y="699542"/>
              <a:ext cx="3437159" cy="338554"/>
            </a:xfrm>
            <a:prstGeom prst="rect">
              <a:avLst/>
            </a:prstGeom>
            <a:noFill/>
          </p:spPr>
          <p:txBody>
            <a:bodyPr wrap="none" rtlCol="0">
              <a:spAutoFit/>
            </a:bodyPr>
            <a:lstStyle/>
            <a:p>
              <a:r>
                <a:rPr lang="pt-BR" sz="1600" b="1" dirty="0">
                  <a:solidFill>
                    <a:srgbClr val="C00000"/>
                  </a:solidFill>
                </a:rPr>
                <a:t>Retornos Decrescentes de Escala</a:t>
              </a:r>
            </a:p>
          </p:txBody>
        </p:sp>
      </p:grpSp>
    </p:spTree>
    <p:extLst>
      <p:ext uri="{BB962C8B-B14F-4D97-AF65-F5344CB8AC3E}">
        <p14:creationId xmlns:p14="http://schemas.microsoft.com/office/powerpoint/2010/main" val="7511062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3F27C7BB-F9F4-4C24-8857-EB84353DF192}"/>
              </a:ext>
            </a:extLst>
          </p:cNvPr>
          <p:cNvSpPr txBox="1"/>
          <p:nvPr/>
        </p:nvSpPr>
        <p:spPr>
          <a:xfrm>
            <a:off x="107504" y="123478"/>
            <a:ext cx="8928992" cy="3508653"/>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08</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Uma empresa fabricante de chuteiras de futebol com poder de mercado tem curva de demanda inversa para o seu produto dada por P = 110 - 20Q, em que P é o preço em reais e Q é a quantidade em mil chuteiras. A empresa possui custo marginal dado por </a:t>
            </a:r>
            <a:r>
              <a:rPr lang="pt-BR" sz="2000" b="0" i="0" dirty="0" err="1">
                <a:solidFill>
                  <a:srgbClr val="000000"/>
                </a:solidFill>
                <a:effectLst/>
                <a:latin typeface="Arial" panose="020B0604020202020204" pitchFamily="34" charset="0"/>
                <a:cs typeface="Arial" panose="020B0604020202020204" pitchFamily="34" charset="0"/>
              </a:rPr>
              <a:t>CMg</a:t>
            </a:r>
            <a:r>
              <a:rPr lang="pt-BR" sz="2000" b="0" i="0" dirty="0">
                <a:solidFill>
                  <a:srgbClr val="000000"/>
                </a:solidFill>
                <a:effectLst/>
                <a:latin typeface="Arial" panose="020B0604020202020204" pitchFamily="34" charset="0"/>
                <a:cs typeface="Arial" panose="020B0604020202020204" pitchFamily="34" charset="0"/>
              </a:rPr>
              <a:t> = 10 + 10Q. Julgue os itens a seguir:</a:t>
            </a:r>
            <a:br>
              <a:rPr lang="pt-BR" sz="2000" b="0" i="0" dirty="0">
                <a:solidFill>
                  <a:srgbClr val="000000"/>
                </a:solidFill>
                <a:effectLst/>
                <a:latin typeface="Arial" panose="020B0604020202020204" pitchFamily="34" charset="0"/>
                <a:cs typeface="Arial" panose="020B0604020202020204" pitchFamily="34" charset="0"/>
              </a:rPr>
            </a:br>
            <a:r>
              <a:rPr lang="pt-BR" sz="2000" b="1" dirty="0">
                <a:solidFill>
                  <a:srgbClr val="000000"/>
                </a:solidFill>
                <a:latin typeface="Arial" panose="020B0604020202020204" pitchFamily="34" charset="0"/>
                <a:cs typeface="Arial" panose="020B0604020202020204" pitchFamily="34" charset="0"/>
              </a:rPr>
              <a:t>(0)</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Se a empresa não consegue discriminar preços, a empresa vende 6 mil chuteiras a R$ 80 o par.</a:t>
            </a:r>
          </a:p>
          <a:p>
            <a:pPr algn="just"/>
            <a:r>
              <a:rPr lang="pt-BR" sz="2000" b="1"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Se a empresa tiver a capacidade de praticar a discriminação perfeita de preços, ela produzirá 3,33 mil chuteiras.</a:t>
            </a:r>
          </a:p>
          <a:p>
            <a:pPr algn="just"/>
            <a:r>
              <a:rPr lang="pt-BR" sz="2000" b="1" dirty="0">
                <a:solidFill>
                  <a:srgbClr val="000000"/>
                </a:solidFill>
                <a:latin typeface="Arial" panose="020B0604020202020204" pitchFamily="34" charset="0"/>
                <a:cs typeface="Arial" panose="020B0604020202020204" pitchFamily="34" charset="0"/>
              </a:rPr>
              <a:t>(2)</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Se a empresa não consegue discriminar preços, o excedente do consumidor é de R$ 60.</a:t>
            </a:r>
          </a:p>
        </p:txBody>
      </p:sp>
      <p:sp>
        <p:nvSpPr>
          <p:cNvPr id="4" name="CaixaDeTexto 3">
            <a:extLst>
              <a:ext uri="{FF2B5EF4-FFF2-40B4-BE49-F238E27FC236}">
                <a16:creationId xmlns:a16="http://schemas.microsoft.com/office/drawing/2014/main" id="{38E3D360-BF43-427F-9604-46A448218B59}"/>
              </a:ext>
            </a:extLst>
          </p:cNvPr>
          <p:cNvSpPr txBox="1"/>
          <p:nvPr/>
        </p:nvSpPr>
        <p:spPr>
          <a:xfrm>
            <a:off x="2843808" y="2058402"/>
            <a:ext cx="360040" cy="369332"/>
          </a:xfrm>
          <a:prstGeom prst="rect">
            <a:avLst/>
          </a:prstGeom>
          <a:noFill/>
        </p:spPr>
        <p:txBody>
          <a:bodyPr wrap="square" rtlCol="0">
            <a:spAutoFit/>
          </a:bodyPr>
          <a:lstStyle/>
          <a:p>
            <a:r>
              <a:rPr lang="pt-BR" b="1" dirty="0">
                <a:solidFill>
                  <a:srgbClr val="C00000"/>
                </a:solidFill>
              </a:rPr>
              <a:t>F</a:t>
            </a:r>
          </a:p>
        </p:txBody>
      </p:sp>
      <p:sp>
        <p:nvSpPr>
          <p:cNvPr id="5" name="CaixaDeTexto 4">
            <a:extLst>
              <a:ext uri="{FF2B5EF4-FFF2-40B4-BE49-F238E27FC236}">
                <a16:creationId xmlns:a16="http://schemas.microsoft.com/office/drawing/2014/main" id="{BC033221-158A-42F9-A69C-AC3B04AD09BE}"/>
              </a:ext>
            </a:extLst>
          </p:cNvPr>
          <p:cNvSpPr txBox="1"/>
          <p:nvPr/>
        </p:nvSpPr>
        <p:spPr>
          <a:xfrm>
            <a:off x="4716016" y="2634466"/>
            <a:ext cx="360040" cy="369332"/>
          </a:xfrm>
          <a:prstGeom prst="rect">
            <a:avLst/>
          </a:prstGeom>
          <a:noFill/>
        </p:spPr>
        <p:txBody>
          <a:bodyPr wrap="square" rtlCol="0">
            <a:spAutoFit/>
          </a:bodyPr>
          <a:lstStyle/>
          <a:p>
            <a:r>
              <a:rPr lang="pt-BR" b="1" dirty="0">
                <a:solidFill>
                  <a:srgbClr val="C00000"/>
                </a:solidFill>
              </a:rPr>
              <a:t>V</a:t>
            </a:r>
          </a:p>
        </p:txBody>
      </p:sp>
      <p:sp>
        <p:nvSpPr>
          <p:cNvPr id="6" name="CaixaDeTexto 5">
            <a:extLst>
              <a:ext uri="{FF2B5EF4-FFF2-40B4-BE49-F238E27FC236}">
                <a16:creationId xmlns:a16="http://schemas.microsoft.com/office/drawing/2014/main" id="{14EEE933-3482-4B20-A69C-6118F90940CC}"/>
              </a:ext>
            </a:extLst>
          </p:cNvPr>
          <p:cNvSpPr txBox="1"/>
          <p:nvPr/>
        </p:nvSpPr>
        <p:spPr>
          <a:xfrm>
            <a:off x="2915816" y="3282538"/>
            <a:ext cx="360040" cy="369332"/>
          </a:xfrm>
          <a:prstGeom prst="rect">
            <a:avLst/>
          </a:prstGeom>
          <a:noFill/>
        </p:spPr>
        <p:txBody>
          <a:bodyPr wrap="square" rtlCol="0">
            <a:spAutoFit/>
          </a:bodyPr>
          <a:lstStyle/>
          <a:p>
            <a:r>
              <a:rPr lang="pt-BR" b="1" dirty="0">
                <a:solidFill>
                  <a:srgbClr val="C00000"/>
                </a:solidFill>
              </a:rPr>
              <a:t>F</a:t>
            </a:r>
          </a:p>
        </p:txBody>
      </p:sp>
    </p:spTree>
    <p:extLst>
      <p:ext uri="{BB962C8B-B14F-4D97-AF65-F5344CB8AC3E}">
        <p14:creationId xmlns:p14="http://schemas.microsoft.com/office/powerpoint/2010/main" val="18783819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B4350F24-A066-49A7-AC57-58968DE109B0}"/>
              </a:ext>
            </a:extLst>
          </p:cNvPr>
          <p:cNvSpPr/>
          <p:nvPr/>
        </p:nvSpPr>
        <p:spPr>
          <a:xfrm>
            <a:off x="2339752" y="2931790"/>
            <a:ext cx="2160240" cy="465137"/>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1598ADFE-54D3-4B5D-9CD0-E525E33D8B79}"/>
              </a:ext>
            </a:extLst>
          </p:cNvPr>
          <p:cNvSpPr/>
          <p:nvPr/>
        </p:nvSpPr>
        <p:spPr>
          <a:xfrm>
            <a:off x="1619672" y="1818581"/>
            <a:ext cx="2052859" cy="465137"/>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7">
            <a:extLst>
              <a:ext uri="{FF2B5EF4-FFF2-40B4-BE49-F238E27FC236}">
                <a16:creationId xmlns:a16="http://schemas.microsoft.com/office/drawing/2014/main" id="{5BFCDC69-C1E8-48A7-B8A0-7D2DE7E08B99}"/>
              </a:ext>
            </a:extLst>
          </p:cNvPr>
          <p:cNvSpPr/>
          <p:nvPr/>
        </p:nvSpPr>
        <p:spPr>
          <a:xfrm>
            <a:off x="6300192" y="1314525"/>
            <a:ext cx="2160240" cy="465137"/>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a:extLst>
              <a:ext uri="{FF2B5EF4-FFF2-40B4-BE49-F238E27FC236}">
                <a16:creationId xmlns:a16="http://schemas.microsoft.com/office/drawing/2014/main" id="{704B5EC2-3D23-4EB4-8965-829FDE3A4C2E}"/>
              </a:ext>
            </a:extLst>
          </p:cNvPr>
          <p:cNvSpPr txBox="1"/>
          <p:nvPr/>
        </p:nvSpPr>
        <p:spPr>
          <a:xfrm>
            <a:off x="179512" y="267494"/>
            <a:ext cx="8856984" cy="1015663"/>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Na impossibilidade de praticar a discriminação de preços e outros métodos que permitam o aumento do lucro teremos a solução de monopólio puro.</a:t>
            </a:r>
          </a:p>
        </p:txBody>
      </p:sp>
      <p:graphicFrame>
        <p:nvGraphicFramePr>
          <p:cNvPr id="3" name="Objeto 2">
            <a:extLst>
              <a:ext uri="{FF2B5EF4-FFF2-40B4-BE49-F238E27FC236}">
                <a16:creationId xmlns:a16="http://schemas.microsoft.com/office/drawing/2014/main" id="{5219F4C4-5A8E-492A-9EF7-759F693A5343}"/>
              </a:ext>
            </a:extLst>
          </p:cNvPr>
          <p:cNvGraphicFramePr>
            <a:graphicFrameLocks noChangeAspect="1"/>
          </p:cNvGraphicFramePr>
          <p:nvPr>
            <p:extLst>
              <p:ext uri="{D42A27DB-BD31-4B8C-83A1-F6EECF244321}">
                <p14:modId xmlns:p14="http://schemas.microsoft.com/office/powerpoint/2010/main" val="2332682942"/>
              </p:ext>
            </p:extLst>
          </p:nvPr>
        </p:nvGraphicFramePr>
        <p:xfrm>
          <a:off x="581669" y="1347614"/>
          <a:ext cx="7878763" cy="465137"/>
        </p:xfrm>
        <a:graphic>
          <a:graphicData uri="http://schemas.openxmlformats.org/presentationml/2006/ole">
            <mc:AlternateContent xmlns:mc="http://schemas.openxmlformats.org/markup-compatibility/2006">
              <mc:Choice xmlns:v="urn:schemas-microsoft-com:vml" Requires="v">
                <p:oleObj name="Equation" r:id="rId2" imgW="4305240" imgH="253800" progId="Equation.DSMT4">
                  <p:embed/>
                </p:oleObj>
              </mc:Choice>
              <mc:Fallback>
                <p:oleObj name="Equation" r:id="rId2" imgW="4305240" imgH="253800" progId="Equation.DSMT4">
                  <p:embed/>
                  <p:pic>
                    <p:nvPicPr>
                      <p:cNvPr id="4" name="Objeto 3">
                        <a:extLst>
                          <a:ext uri="{FF2B5EF4-FFF2-40B4-BE49-F238E27FC236}">
                            <a16:creationId xmlns:a16="http://schemas.microsoft.com/office/drawing/2014/main" id="{D5A099F2-3F16-4810-8470-617CCDC38610}"/>
                          </a:ext>
                        </a:extLst>
                      </p:cNvPr>
                      <p:cNvPicPr/>
                      <p:nvPr/>
                    </p:nvPicPr>
                    <p:blipFill>
                      <a:blip r:embed="rId3"/>
                      <a:stretch>
                        <a:fillRect/>
                      </a:stretch>
                    </p:blipFill>
                    <p:spPr>
                      <a:xfrm>
                        <a:off x="581669" y="1347614"/>
                        <a:ext cx="7878763" cy="465137"/>
                      </a:xfrm>
                      <a:prstGeom prst="rect">
                        <a:avLst/>
                      </a:prstGeom>
                      <a:noFill/>
                      <a:ln>
                        <a:noFill/>
                      </a:ln>
                    </p:spPr>
                  </p:pic>
                </p:oleObj>
              </mc:Fallback>
            </mc:AlternateContent>
          </a:graphicData>
        </a:graphic>
      </p:graphicFrame>
      <p:graphicFrame>
        <p:nvGraphicFramePr>
          <p:cNvPr id="4" name="Objeto 3">
            <a:extLst>
              <a:ext uri="{FF2B5EF4-FFF2-40B4-BE49-F238E27FC236}">
                <a16:creationId xmlns:a16="http://schemas.microsoft.com/office/drawing/2014/main" id="{DEBC5AF4-6093-42DD-9762-F9972325D2C0}"/>
              </a:ext>
            </a:extLst>
          </p:cNvPr>
          <p:cNvGraphicFramePr>
            <a:graphicFrameLocks noChangeAspect="1"/>
          </p:cNvGraphicFramePr>
          <p:nvPr>
            <p:extLst>
              <p:ext uri="{D42A27DB-BD31-4B8C-83A1-F6EECF244321}">
                <p14:modId xmlns:p14="http://schemas.microsoft.com/office/powerpoint/2010/main" val="1321821750"/>
              </p:ext>
            </p:extLst>
          </p:nvPr>
        </p:nvGraphicFramePr>
        <p:xfrm>
          <a:off x="581669" y="1835590"/>
          <a:ext cx="3090862" cy="419100"/>
        </p:xfrm>
        <a:graphic>
          <a:graphicData uri="http://schemas.openxmlformats.org/presentationml/2006/ole">
            <mc:AlternateContent xmlns:mc="http://schemas.openxmlformats.org/markup-compatibility/2006">
              <mc:Choice xmlns:v="urn:schemas-microsoft-com:vml" Requires="v">
                <p:oleObj name="Equation" r:id="rId4" imgW="1688760" imgH="228600" progId="Equation.DSMT4">
                  <p:embed/>
                </p:oleObj>
              </mc:Choice>
              <mc:Fallback>
                <p:oleObj name="Equation" r:id="rId4" imgW="1688760" imgH="228600" progId="Equation.DSMT4">
                  <p:embed/>
                  <p:pic>
                    <p:nvPicPr>
                      <p:cNvPr id="3" name="Objeto 2">
                        <a:extLst>
                          <a:ext uri="{FF2B5EF4-FFF2-40B4-BE49-F238E27FC236}">
                            <a16:creationId xmlns:a16="http://schemas.microsoft.com/office/drawing/2014/main" id="{5219F4C4-5A8E-492A-9EF7-759F693A5343}"/>
                          </a:ext>
                        </a:extLst>
                      </p:cNvPr>
                      <p:cNvPicPr/>
                      <p:nvPr/>
                    </p:nvPicPr>
                    <p:blipFill>
                      <a:blip r:embed="rId5"/>
                      <a:stretch>
                        <a:fillRect/>
                      </a:stretch>
                    </p:blipFill>
                    <p:spPr>
                      <a:xfrm>
                        <a:off x="581669" y="1835590"/>
                        <a:ext cx="3090862" cy="419100"/>
                      </a:xfrm>
                      <a:prstGeom prst="rect">
                        <a:avLst/>
                      </a:prstGeom>
                      <a:noFill/>
                      <a:ln>
                        <a:noFill/>
                      </a:ln>
                    </p:spPr>
                  </p:pic>
                </p:oleObj>
              </mc:Fallback>
            </mc:AlternateContent>
          </a:graphicData>
        </a:graphic>
      </p:graphicFrame>
      <p:graphicFrame>
        <p:nvGraphicFramePr>
          <p:cNvPr id="5" name="Objeto 4">
            <a:extLst>
              <a:ext uri="{FF2B5EF4-FFF2-40B4-BE49-F238E27FC236}">
                <a16:creationId xmlns:a16="http://schemas.microsoft.com/office/drawing/2014/main" id="{1D89344B-11B1-4A73-9F26-0C1C1A789A21}"/>
              </a:ext>
            </a:extLst>
          </p:cNvPr>
          <p:cNvGraphicFramePr>
            <a:graphicFrameLocks noChangeAspect="1"/>
          </p:cNvGraphicFramePr>
          <p:nvPr>
            <p:extLst>
              <p:ext uri="{D42A27DB-BD31-4B8C-83A1-F6EECF244321}">
                <p14:modId xmlns:p14="http://schemas.microsoft.com/office/powerpoint/2010/main" val="2855656539"/>
              </p:ext>
            </p:extLst>
          </p:nvPr>
        </p:nvGraphicFramePr>
        <p:xfrm>
          <a:off x="581669" y="2362200"/>
          <a:ext cx="6088063" cy="419100"/>
        </p:xfrm>
        <a:graphic>
          <a:graphicData uri="http://schemas.openxmlformats.org/presentationml/2006/ole">
            <mc:AlternateContent xmlns:mc="http://schemas.openxmlformats.org/markup-compatibility/2006">
              <mc:Choice xmlns:v="urn:schemas-microsoft-com:vml" Requires="v">
                <p:oleObj name="Equation" r:id="rId6" imgW="3327120" imgH="228600" progId="Equation.DSMT4">
                  <p:embed/>
                </p:oleObj>
              </mc:Choice>
              <mc:Fallback>
                <p:oleObj name="Equation" r:id="rId6" imgW="3327120" imgH="228600" progId="Equation.DSMT4">
                  <p:embed/>
                  <p:pic>
                    <p:nvPicPr>
                      <p:cNvPr id="4" name="Objeto 3">
                        <a:extLst>
                          <a:ext uri="{FF2B5EF4-FFF2-40B4-BE49-F238E27FC236}">
                            <a16:creationId xmlns:a16="http://schemas.microsoft.com/office/drawing/2014/main" id="{DEBC5AF4-6093-42DD-9762-F9972325D2C0}"/>
                          </a:ext>
                        </a:extLst>
                      </p:cNvPr>
                      <p:cNvPicPr/>
                      <p:nvPr/>
                    </p:nvPicPr>
                    <p:blipFill>
                      <a:blip r:embed="rId7"/>
                      <a:stretch>
                        <a:fillRect/>
                      </a:stretch>
                    </p:blipFill>
                    <p:spPr>
                      <a:xfrm>
                        <a:off x="581669" y="2362200"/>
                        <a:ext cx="6088063" cy="419100"/>
                      </a:xfrm>
                      <a:prstGeom prst="rect">
                        <a:avLst/>
                      </a:prstGeom>
                      <a:noFill/>
                      <a:ln>
                        <a:noFill/>
                      </a:ln>
                    </p:spPr>
                  </p:pic>
                </p:oleObj>
              </mc:Fallback>
            </mc:AlternateContent>
          </a:graphicData>
        </a:graphic>
      </p:graphicFrame>
      <p:graphicFrame>
        <p:nvGraphicFramePr>
          <p:cNvPr id="6" name="Objeto 5">
            <a:extLst>
              <a:ext uri="{FF2B5EF4-FFF2-40B4-BE49-F238E27FC236}">
                <a16:creationId xmlns:a16="http://schemas.microsoft.com/office/drawing/2014/main" id="{CB6C8EA7-4596-4D9D-9071-78C43C55C1BA}"/>
              </a:ext>
            </a:extLst>
          </p:cNvPr>
          <p:cNvGraphicFramePr>
            <a:graphicFrameLocks noChangeAspect="1"/>
          </p:cNvGraphicFramePr>
          <p:nvPr>
            <p:extLst>
              <p:ext uri="{D42A27DB-BD31-4B8C-83A1-F6EECF244321}">
                <p14:modId xmlns:p14="http://schemas.microsoft.com/office/powerpoint/2010/main" val="1057594994"/>
              </p:ext>
            </p:extLst>
          </p:nvPr>
        </p:nvGraphicFramePr>
        <p:xfrm>
          <a:off x="601921" y="2920926"/>
          <a:ext cx="3903662" cy="442912"/>
        </p:xfrm>
        <a:graphic>
          <a:graphicData uri="http://schemas.openxmlformats.org/presentationml/2006/ole">
            <mc:AlternateContent xmlns:mc="http://schemas.openxmlformats.org/markup-compatibility/2006">
              <mc:Choice xmlns:v="urn:schemas-microsoft-com:vml" Requires="v">
                <p:oleObj name="Equation" r:id="rId8" imgW="2133360" imgH="241200" progId="Equation.DSMT4">
                  <p:embed/>
                </p:oleObj>
              </mc:Choice>
              <mc:Fallback>
                <p:oleObj name="Equation" r:id="rId8" imgW="2133360" imgH="241200" progId="Equation.DSMT4">
                  <p:embed/>
                  <p:pic>
                    <p:nvPicPr>
                      <p:cNvPr id="5" name="Objeto 4">
                        <a:extLst>
                          <a:ext uri="{FF2B5EF4-FFF2-40B4-BE49-F238E27FC236}">
                            <a16:creationId xmlns:a16="http://schemas.microsoft.com/office/drawing/2014/main" id="{1D89344B-11B1-4A73-9F26-0C1C1A789A21}"/>
                          </a:ext>
                        </a:extLst>
                      </p:cNvPr>
                      <p:cNvPicPr/>
                      <p:nvPr/>
                    </p:nvPicPr>
                    <p:blipFill>
                      <a:blip r:embed="rId9"/>
                      <a:stretch>
                        <a:fillRect/>
                      </a:stretch>
                    </p:blipFill>
                    <p:spPr>
                      <a:xfrm>
                        <a:off x="601921" y="2920926"/>
                        <a:ext cx="3903662" cy="442912"/>
                      </a:xfrm>
                      <a:prstGeom prst="rect">
                        <a:avLst/>
                      </a:prstGeom>
                      <a:noFill/>
                      <a:ln>
                        <a:noFill/>
                      </a:ln>
                    </p:spPr>
                  </p:pic>
                </p:oleObj>
              </mc:Fallback>
            </mc:AlternateContent>
          </a:graphicData>
        </a:graphic>
      </p:graphicFrame>
      <p:sp>
        <p:nvSpPr>
          <p:cNvPr id="7" name="CaixaDeTexto 6">
            <a:extLst>
              <a:ext uri="{FF2B5EF4-FFF2-40B4-BE49-F238E27FC236}">
                <a16:creationId xmlns:a16="http://schemas.microsoft.com/office/drawing/2014/main" id="{0FE81836-D01B-4E9D-9009-607FEEC03A06}"/>
              </a:ext>
            </a:extLst>
          </p:cNvPr>
          <p:cNvSpPr txBox="1"/>
          <p:nvPr/>
        </p:nvSpPr>
        <p:spPr>
          <a:xfrm>
            <a:off x="179512" y="3500303"/>
            <a:ext cx="8856984" cy="400110"/>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Logo, o item (0) é falso.</a:t>
            </a:r>
          </a:p>
        </p:txBody>
      </p:sp>
    </p:spTree>
    <p:extLst>
      <p:ext uri="{BB962C8B-B14F-4D97-AF65-F5344CB8AC3E}">
        <p14:creationId xmlns:p14="http://schemas.microsoft.com/office/powerpoint/2010/main" val="41537719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6">
            <a:extLst>
              <a:ext uri="{FF2B5EF4-FFF2-40B4-BE49-F238E27FC236}">
                <a16:creationId xmlns:a16="http://schemas.microsoft.com/office/drawing/2014/main" id="{34C72C58-0DBA-4E0B-8499-0A6374380034}"/>
              </a:ext>
            </a:extLst>
          </p:cNvPr>
          <p:cNvSpPr/>
          <p:nvPr/>
        </p:nvSpPr>
        <p:spPr>
          <a:xfrm>
            <a:off x="2195735" y="3075806"/>
            <a:ext cx="2697812" cy="465137"/>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a:extLst>
              <a:ext uri="{FF2B5EF4-FFF2-40B4-BE49-F238E27FC236}">
                <a16:creationId xmlns:a16="http://schemas.microsoft.com/office/drawing/2014/main" id="{1BCD2486-33FA-4394-A17D-F07616F8133E}"/>
              </a:ext>
            </a:extLst>
          </p:cNvPr>
          <p:cNvSpPr txBox="1"/>
          <p:nvPr/>
        </p:nvSpPr>
        <p:spPr>
          <a:xfrm>
            <a:off x="107504" y="123478"/>
            <a:ext cx="8856984" cy="2385268"/>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Caso a firma pratique discriminação perfeita de preços (discriminação de primeiro grau), ela cobrará o preço de reserva de cada consumidor. Com isso teremos: </a:t>
            </a:r>
            <a:r>
              <a:rPr lang="pt-BR" sz="2000" b="1" dirty="0">
                <a:latin typeface="Arial" panose="020B0604020202020204" pitchFamily="34" charset="0"/>
                <a:cs typeface="Arial" panose="020B0604020202020204" pitchFamily="34" charset="0"/>
              </a:rPr>
              <a:t>i)</a:t>
            </a:r>
            <a:r>
              <a:rPr lang="pt-BR" sz="2000" dirty="0">
                <a:latin typeface="Arial" panose="020B0604020202020204" pitchFamily="34" charset="0"/>
                <a:cs typeface="Arial" panose="020B0604020202020204" pitchFamily="34" charset="0"/>
              </a:rPr>
              <a:t> preço convergindo para o </a:t>
            </a:r>
            <a:r>
              <a:rPr lang="pt-BR" sz="2000" dirty="0" err="1">
                <a:latin typeface="Arial" panose="020B0604020202020204" pitchFamily="34" charset="0"/>
                <a:cs typeface="Arial" panose="020B0604020202020204" pitchFamily="34" charset="0"/>
              </a:rPr>
              <a:t>CMg</a:t>
            </a:r>
            <a:r>
              <a:rPr lang="pt-BR" sz="2000" dirty="0">
                <a:latin typeface="Arial" panose="020B0604020202020204" pitchFamily="34" charset="0"/>
                <a:cs typeface="Arial" panose="020B0604020202020204" pitchFamily="34" charset="0"/>
              </a:rPr>
              <a:t>, </a:t>
            </a:r>
            <a:r>
              <a:rPr lang="pt-BR" sz="2000" b="1" dirty="0" err="1">
                <a:latin typeface="Arial" panose="020B0604020202020204" pitchFamily="34" charset="0"/>
                <a:cs typeface="Arial" panose="020B0604020202020204" pitchFamily="34" charset="0"/>
              </a:rPr>
              <a:t>ii</a:t>
            </a:r>
            <a:r>
              <a:rPr lang="pt-BR" sz="2000" b="1" dirty="0">
                <a:latin typeface="Arial" panose="020B0604020202020204" pitchFamily="34" charset="0"/>
                <a:cs typeface="Arial" panose="020B0604020202020204" pitchFamily="34" charset="0"/>
              </a:rPr>
              <a:t>)</a:t>
            </a:r>
            <a:r>
              <a:rPr lang="pt-BR" sz="2000" dirty="0">
                <a:latin typeface="Arial" panose="020B0604020202020204" pitchFamily="34" charset="0"/>
                <a:cs typeface="Arial" panose="020B0604020202020204" pitchFamily="34" charset="0"/>
              </a:rPr>
              <a:t> quantidade produzida idêntica a que teríamos em concorrência perfeita e </a:t>
            </a:r>
            <a:r>
              <a:rPr lang="pt-BR" sz="2000" b="1" dirty="0" err="1">
                <a:latin typeface="Arial" panose="020B0604020202020204" pitchFamily="34" charset="0"/>
                <a:cs typeface="Arial" panose="020B0604020202020204" pitchFamily="34" charset="0"/>
              </a:rPr>
              <a:t>iii</a:t>
            </a:r>
            <a:r>
              <a:rPr lang="pt-BR" sz="2000" b="1" dirty="0">
                <a:latin typeface="Arial" panose="020B0604020202020204" pitchFamily="34" charset="0"/>
                <a:cs typeface="Arial" panose="020B0604020202020204" pitchFamily="34" charset="0"/>
              </a:rPr>
              <a:t>)</a:t>
            </a:r>
            <a:r>
              <a:rPr lang="pt-BR" sz="2000" dirty="0">
                <a:latin typeface="Arial" panose="020B0604020202020204" pitchFamily="34" charset="0"/>
                <a:cs typeface="Arial" panose="020B0604020202020204" pitchFamily="34" charset="0"/>
              </a:rPr>
              <a:t> não haverá peso morto, mas o produtor irá capturar todo o excedente do consumidor.</a:t>
            </a:r>
          </a:p>
          <a:p>
            <a:pPr marL="285750" indent="-285750" algn="just">
              <a:buFont typeface="Wingdings" panose="05000000000000000000" pitchFamily="2" charset="2"/>
              <a:buChar char="§"/>
            </a:pPr>
            <a:endParaRPr lang="pt-BR" sz="9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Portanto, vamos resolver como se tivéssemos concorrência perfeita, fazendo P = </a:t>
            </a:r>
            <a:r>
              <a:rPr lang="pt-BR" sz="2000" dirty="0" err="1">
                <a:latin typeface="Arial" panose="020B0604020202020204" pitchFamily="34" charset="0"/>
                <a:cs typeface="Arial" panose="020B0604020202020204" pitchFamily="34" charset="0"/>
              </a:rPr>
              <a:t>CMg</a:t>
            </a:r>
            <a:r>
              <a:rPr lang="pt-BR" sz="2000" dirty="0">
                <a:latin typeface="Arial" panose="020B0604020202020204" pitchFamily="34" charset="0"/>
                <a:cs typeface="Arial" panose="020B0604020202020204" pitchFamily="34" charset="0"/>
              </a:rPr>
              <a:t>.</a:t>
            </a:r>
          </a:p>
        </p:txBody>
      </p:sp>
      <p:graphicFrame>
        <p:nvGraphicFramePr>
          <p:cNvPr id="3" name="Objeto 2">
            <a:extLst>
              <a:ext uri="{FF2B5EF4-FFF2-40B4-BE49-F238E27FC236}">
                <a16:creationId xmlns:a16="http://schemas.microsoft.com/office/drawing/2014/main" id="{5E3D5CEF-EC30-4DF1-BCDE-215C9A30DF9A}"/>
              </a:ext>
            </a:extLst>
          </p:cNvPr>
          <p:cNvGraphicFramePr>
            <a:graphicFrameLocks noChangeAspect="1"/>
          </p:cNvGraphicFramePr>
          <p:nvPr>
            <p:extLst>
              <p:ext uri="{D42A27DB-BD31-4B8C-83A1-F6EECF244321}">
                <p14:modId xmlns:p14="http://schemas.microsoft.com/office/powerpoint/2010/main" val="3366187581"/>
              </p:ext>
            </p:extLst>
          </p:nvPr>
        </p:nvGraphicFramePr>
        <p:xfrm>
          <a:off x="467544" y="2511457"/>
          <a:ext cx="5391150" cy="417513"/>
        </p:xfrm>
        <a:graphic>
          <a:graphicData uri="http://schemas.openxmlformats.org/presentationml/2006/ole">
            <mc:AlternateContent xmlns:mc="http://schemas.openxmlformats.org/markup-compatibility/2006">
              <mc:Choice xmlns:v="urn:schemas-microsoft-com:vml" Requires="v">
                <p:oleObj name="Equation" r:id="rId2" imgW="2946240" imgH="228600" progId="Equation.DSMT4">
                  <p:embed/>
                </p:oleObj>
              </mc:Choice>
              <mc:Fallback>
                <p:oleObj name="Equation" r:id="rId2" imgW="2946240" imgH="228600" progId="Equation.DSMT4">
                  <p:embed/>
                  <p:pic>
                    <p:nvPicPr>
                      <p:cNvPr id="3" name="Objeto 2">
                        <a:extLst>
                          <a:ext uri="{FF2B5EF4-FFF2-40B4-BE49-F238E27FC236}">
                            <a16:creationId xmlns:a16="http://schemas.microsoft.com/office/drawing/2014/main" id="{5219F4C4-5A8E-492A-9EF7-759F693A5343}"/>
                          </a:ext>
                        </a:extLst>
                      </p:cNvPr>
                      <p:cNvPicPr/>
                      <p:nvPr/>
                    </p:nvPicPr>
                    <p:blipFill>
                      <a:blip r:embed="rId3"/>
                      <a:stretch>
                        <a:fillRect/>
                      </a:stretch>
                    </p:blipFill>
                    <p:spPr>
                      <a:xfrm>
                        <a:off x="467544" y="2511457"/>
                        <a:ext cx="5391150" cy="417513"/>
                      </a:xfrm>
                      <a:prstGeom prst="rect">
                        <a:avLst/>
                      </a:prstGeom>
                      <a:noFill/>
                      <a:ln>
                        <a:noFill/>
                      </a:ln>
                    </p:spPr>
                  </p:pic>
                </p:oleObj>
              </mc:Fallback>
            </mc:AlternateContent>
          </a:graphicData>
        </a:graphic>
      </p:graphicFrame>
      <p:graphicFrame>
        <p:nvGraphicFramePr>
          <p:cNvPr id="5" name="Objeto 4">
            <a:extLst>
              <a:ext uri="{FF2B5EF4-FFF2-40B4-BE49-F238E27FC236}">
                <a16:creationId xmlns:a16="http://schemas.microsoft.com/office/drawing/2014/main" id="{620C8C57-7033-40D2-928E-8F34B7615650}"/>
              </a:ext>
            </a:extLst>
          </p:cNvPr>
          <p:cNvGraphicFramePr>
            <a:graphicFrameLocks noChangeAspect="1"/>
          </p:cNvGraphicFramePr>
          <p:nvPr>
            <p:extLst>
              <p:ext uri="{D42A27DB-BD31-4B8C-83A1-F6EECF244321}">
                <p14:modId xmlns:p14="http://schemas.microsoft.com/office/powerpoint/2010/main" val="396463174"/>
              </p:ext>
            </p:extLst>
          </p:nvPr>
        </p:nvGraphicFramePr>
        <p:xfrm>
          <a:off x="484457" y="3075806"/>
          <a:ext cx="4368800" cy="439738"/>
        </p:xfrm>
        <a:graphic>
          <a:graphicData uri="http://schemas.openxmlformats.org/presentationml/2006/ole">
            <mc:AlternateContent xmlns:mc="http://schemas.openxmlformats.org/markup-compatibility/2006">
              <mc:Choice xmlns:v="urn:schemas-microsoft-com:vml" Requires="v">
                <p:oleObj name="Equation" r:id="rId4" imgW="2387520" imgH="241200" progId="Equation.DSMT4">
                  <p:embed/>
                </p:oleObj>
              </mc:Choice>
              <mc:Fallback>
                <p:oleObj name="Equation" r:id="rId4" imgW="2387520" imgH="241200" progId="Equation.DSMT4">
                  <p:embed/>
                  <p:pic>
                    <p:nvPicPr>
                      <p:cNvPr id="3" name="Objeto 2">
                        <a:extLst>
                          <a:ext uri="{FF2B5EF4-FFF2-40B4-BE49-F238E27FC236}">
                            <a16:creationId xmlns:a16="http://schemas.microsoft.com/office/drawing/2014/main" id="{5E3D5CEF-EC30-4DF1-BCDE-215C9A30DF9A}"/>
                          </a:ext>
                        </a:extLst>
                      </p:cNvPr>
                      <p:cNvPicPr/>
                      <p:nvPr/>
                    </p:nvPicPr>
                    <p:blipFill>
                      <a:blip r:embed="rId5"/>
                      <a:stretch>
                        <a:fillRect/>
                      </a:stretch>
                    </p:blipFill>
                    <p:spPr>
                      <a:xfrm>
                        <a:off x="484457" y="3075806"/>
                        <a:ext cx="4368800" cy="439738"/>
                      </a:xfrm>
                      <a:prstGeom prst="rect">
                        <a:avLst/>
                      </a:prstGeom>
                      <a:noFill/>
                      <a:ln>
                        <a:noFill/>
                      </a:ln>
                    </p:spPr>
                  </p:pic>
                </p:oleObj>
              </mc:Fallback>
            </mc:AlternateContent>
          </a:graphicData>
        </a:graphic>
      </p:graphicFrame>
      <p:sp>
        <p:nvSpPr>
          <p:cNvPr id="6" name="CaixaDeTexto 5">
            <a:extLst>
              <a:ext uri="{FF2B5EF4-FFF2-40B4-BE49-F238E27FC236}">
                <a16:creationId xmlns:a16="http://schemas.microsoft.com/office/drawing/2014/main" id="{9ED8DE3D-3FD3-4B27-A09F-3051884C1EF5}"/>
              </a:ext>
            </a:extLst>
          </p:cNvPr>
          <p:cNvSpPr txBox="1"/>
          <p:nvPr/>
        </p:nvSpPr>
        <p:spPr>
          <a:xfrm>
            <a:off x="179512" y="3611800"/>
            <a:ext cx="8856984" cy="400110"/>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Logo, o item (1) é verdadeiro.</a:t>
            </a:r>
          </a:p>
        </p:txBody>
      </p:sp>
    </p:spTree>
    <p:extLst>
      <p:ext uri="{BB962C8B-B14F-4D97-AF65-F5344CB8AC3E}">
        <p14:creationId xmlns:p14="http://schemas.microsoft.com/office/powerpoint/2010/main" val="3062923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ângulo 18">
            <a:extLst>
              <a:ext uri="{FF2B5EF4-FFF2-40B4-BE49-F238E27FC236}">
                <a16:creationId xmlns:a16="http://schemas.microsoft.com/office/drawing/2014/main" id="{30DBBF2A-075A-439B-BB9D-5A57AC2678B1}"/>
              </a:ext>
            </a:extLst>
          </p:cNvPr>
          <p:cNvSpPr/>
          <p:nvPr/>
        </p:nvSpPr>
        <p:spPr>
          <a:xfrm>
            <a:off x="20097" y="339502"/>
            <a:ext cx="9088407" cy="4464496"/>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3" name="Triângulo Retângulo 62">
            <a:extLst>
              <a:ext uri="{FF2B5EF4-FFF2-40B4-BE49-F238E27FC236}">
                <a16:creationId xmlns:a16="http://schemas.microsoft.com/office/drawing/2014/main" id="{7CFFBFCE-D05B-4ABF-9182-941912ADA77B}"/>
              </a:ext>
            </a:extLst>
          </p:cNvPr>
          <p:cNvSpPr/>
          <p:nvPr/>
        </p:nvSpPr>
        <p:spPr>
          <a:xfrm>
            <a:off x="1145705" y="1178446"/>
            <a:ext cx="1232571" cy="831224"/>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3" name="Conector de Seta Reta 2">
            <a:extLst>
              <a:ext uri="{FF2B5EF4-FFF2-40B4-BE49-F238E27FC236}">
                <a16:creationId xmlns:a16="http://schemas.microsoft.com/office/drawing/2014/main" id="{003AA340-EF4B-4CEA-BC4F-791614D85998}"/>
              </a:ext>
            </a:extLst>
          </p:cNvPr>
          <p:cNvCxnSpPr>
            <a:cxnSpLocks/>
          </p:cNvCxnSpPr>
          <p:nvPr/>
        </p:nvCxnSpPr>
        <p:spPr>
          <a:xfrm>
            <a:off x="1115616" y="771550"/>
            <a:ext cx="0" cy="2952326"/>
          </a:xfrm>
          <a:prstGeom prst="straightConnector1">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 name="Conector de Seta Reta 3">
            <a:extLst>
              <a:ext uri="{FF2B5EF4-FFF2-40B4-BE49-F238E27FC236}">
                <a16:creationId xmlns:a16="http://schemas.microsoft.com/office/drawing/2014/main" id="{8D3E0F63-F0AD-4EF7-9666-A05594BBF469}"/>
              </a:ext>
            </a:extLst>
          </p:cNvPr>
          <p:cNvCxnSpPr>
            <a:cxnSpLocks/>
          </p:cNvCxnSpPr>
          <p:nvPr/>
        </p:nvCxnSpPr>
        <p:spPr>
          <a:xfrm flipH="1">
            <a:off x="1124000" y="3723878"/>
            <a:ext cx="4312096" cy="0"/>
          </a:xfrm>
          <a:prstGeom prst="straightConnector1">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CaixaDeTexto 7">
            <a:extLst>
              <a:ext uri="{FF2B5EF4-FFF2-40B4-BE49-F238E27FC236}">
                <a16:creationId xmlns:a16="http://schemas.microsoft.com/office/drawing/2014/main" id="{DDB767AD-056C-493A-A90C-11D87FE99864}"/>
              </a:ext>
            </a:extLst>
          </p:cNvPr>
          <p:cNvSpPr txBox="1"/>
          <p:nvPr/>
        </p:nvSpPr>
        <p:spPr>
          <a:xfrm>
            <a:off x="755576" y="627534"/>
            <a:ext cx="343272" cy="369332"/>
          </a:xfrm>
          <a:prstGeom prst="rect">
            <a:avLst/>
          </a:prstGeom>
          <a:noFill/>
        </p:spPr>
        <p:txBody>
          <a:bodyPr wrap="square" rtlCol="0">
            <a:spAutoFit/>
          </a:bodyPr>
          <a:lstStyle/>
          <a:p>
            <a:r>
              <a:rPr lang="pt-BR" b="1" dirty="0"/>
              <a:t>P</a:t>
            </a:r>
          </a:p>
        </p:txBody>
      </p:sp>
      <p:sp>
        <p:nvSpPr>
          <p:cNvPr id="9" name="CaixaDeTexto 8">
            <a:extLst>
              <a:ext uri="{FF2B5EF4-FFF2-40B4-BE49-F238E27FC236}">
                <a16:creationId xmlns:a16="http://schemas.microsoft.com/office/drawing/2014/main" id="{2183A84E-43D2-47A2-846F-C1831D32FA6B}"/>
              </a:ext>
            </a:extLst>
          </p:cNvPr>
          <p:cNvSpPr txBox="1"/>
          <p:nvPr/>
        </p:nvSpPr>
        <p:spPr>
          <a:xfrm>
            <a:off x="5236840" y="3786594"/>
            <a:ext cx="343272" cy="369332"/>
          </a:xfrm>
          <a:prstGeom prst="rect">
            <a:avLst/>
          </a:prstGeom>
          <a:noFill/>
        </p:spPr>
        <p:txBody>
          <a:bodyPr wrap="square" rtlCol="0">
            <a:spAutoFit/>
          </a:bodyPr>
          <a:lstStyle/>
          <a:p>
            <a:r>
              <a:rPr lang="pt-BR" b="1" dirty="0"/>
              <a:t>Q</a:t>
            </a:r>
          </a:p>
        </p:txBody>
      </p:sp>
      <p:cxnSp>
        <p:nvCxnSpPr>
          <p:cNvPr id="11" name="Conector reto 10">
            <a:extLst>
              <a:ext uri="{FF2B5EF4-FFF2-40B4-BE49-F238E27FC236}">
                <a16:creationId xmlns:a16="http://schemas.microsoft.com/office/drawing/2014/main" id="{38AB7230-EEF2-4155-9662-36BEF346B3AE}"/>
              </a:ext>
            </a:extLst>
          </p:cNvPr>
          <p:cNvCxnSpPr>
            <a:cxnSpLocks/>
          </p:cNvCxnSpPr>
          <p:nvPr/>
        </p:nvCxnSpPr>
        <p:spPr>
          <a:xfrm>
            <a:off x="1115616" y="1131590"/>
            <a:ext cx="3816424" cy="25922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5" name="Objeto 14">
            <a:extLst>
              <a:ext uri="{FF2B5EF4-FFF2-40B4-BE49-F238E27FC236}">
                <a16:creationId xmlns:a16="http://schemas.microsoft.com/office/drawing/2014/main" id="{0185BAF6-D93D-440B-BBC0-4A881F4A4919}"/>
              </a:ext>
            </a:extLst>
          </p:cNvPr>
          <p:cNvGraphicFramePr>
            <a:graphicFrameLocks noChangeAspect="1"/>
          </p:cNvGraphicFramePr>
          <p:nvPr>
            <p:extLst>
              <p:ext uri="{D42A27DB-BD31-4B8C-83A1-F6EECF244321}">
                <p14:modId xmlns:p14="http://schemas.microsoft.com/office/powerpoint/2010/main" val="416256270"/>
              </p:ext>
            </p:extLst>
          </p:nvPr>
        </p:nvGraphicFramePr>
        <p:xfrm>
          <a:off x="643236" y="971252"/>
          <a:ext cx="399107" cy="280905"/>
        </p:xfrm>
        <a:graphic>
          <a:graphicData uri="http://schemas.openxmlformats.org/presentationml/2006/ole">
            <mc:AlternateContent xmlns:mc="http://schemas.openxmlformats.org/markup-compatibility/2006">
              <mc:Choice xmlns:v="urn:schemas-microsoft-com:vml" Requires="v">
                <p:oleObj name="Equation" r:id="rId2" imgW="253800" imgH="177480" progId="Equation.DSMT4">
                  <p:embed/>
                </p:oleObj>
              </mc:Choice>
              <mc:Fallback>
                <p:oleObj name="Equation" r:id="rId2" imgW="253800" imgH="177480" progId="Equation.DSMT4">
                  <p:embed/>
                  <p:pic>
                    <p:nvPicPr>
                      <p:cNvPr id="5" name="Objeto 4">
                        <a:extLst>
                          <a:ext uri="{FF2B5EF4-FFF2-40B4-BE49-F238E27FC236}">
                            <a16:creationId xmlns:a16="http://schemas.microsoft.com/office/drawing/2014/main" id="{B9998BCA-E587-491B-A5EC-DDF4382DDC11}"/>
                          </a:ext>
                        </a:extLst>
                      </p:cNvPr>
                      <p:cNvPicPr/>
                      <p:nvPr/>
                    </p:nvPicPr>
                    <p:blipFill>
                      <a:blip r:embed="rId3"/>
                      <a:stretch>
                        <a:fillRect/>
                      </a:stretch>
                    </p:blipFill>
                    <p:spPr>
                      <a:xfrm>
                        <a:off x="643236" y="971252"/>
                        <a:ext cx="399107" cy="280905"/>
                      </a:xfrm>
                      <a:prstGeom prst="rect">
                        <a:avLst/>
                      </a:prstGeom>
                      <a:noFill/>
                      <a:ln>
                        <a:noFill/>
                      </a:ln>
                    </p:spPr>
                  </p:pic>
                </p:oleObj>
              </mc:Fallback>
            </mc:AlternateContent>
          </a:graphicData>
        </a:graphic>
      </p:graphicFrame>
      <p:graphicFrame>
        <p:nvGraphicFramePr>
          <p:cNvPr id="16" name="Objeto 15">
            <a:extLst>
              <a:ext uri="{FF2B5EF4-FFF2-40B4-BE49-F238E27FC236}">
                <a16:creationId xmlns:a16="http://schemas.microsoft.com/office/drawing/2014/main" id="{A909FC8A-95C3-4020-BD09-88F269E52FAE}"/>
              </a:ext>
            </a:extLst>
          </p:cNvPr>
          <p:cNvGraphicFramePr>
            <a:graphicFrameLocks noChangeAspect="1"/>
          </p:cNvGraphicFramePr>
          <p:nvPr>
            <p:extLst>
              <p:ext uri="{D42A27DB-BD31-4B8C-83A1-F6EECF244321}">
                <p14:modId xmlns:p14="http://schemas.microsoft.com/office/powerpoint/2010/main" val="3125540021"/>
              </p:ext>
            </p:extLst>
          </p:nvPr>
        </p:nvGraphicFramePr>
        <p:xfrm>
          <a:off x="4787355" y="3764076"/>
          <a:ext cx="379638" cy="319842"/>
        </p:xfrm>
        <a:graphic>
          <a:graphicData uri="http://schemas.openxmlformats.org/presentationml/2006/ole">
            <mc:AlternateContent xmlns:mc="http://schemas.openxmlformats.org/markup-compatibility/2006">
              <mc:Choice xmlns:v="urn:schemas-microsoft-com:vml" Requires="v">
                <p:oleObj name="Equation" r:id="rId4" imgW="241200" imgH="203040" progId="Equation.DSMT4">
                  <p:embed/>
                </p:oleObj>
              </mc:Choice>
              <mc:Fallback>
                <p:oleObj name="Equation" r:id="rId4" imgW="241200" imgH="203040" progId="Equation.DSMT4">
                  <p:embed/>
                  <p:pic>
                    <p:nvPicPr>
                      <p:cNvPr id="15" name="Objeto 14">
                        <a:extLst>
                          <a:ext uri="{FF2B5EF4-FFF2-40B4-BE49-F238E27FC236}">
                            <a16:creationId xmlns:a16="http://schemas.microsoft.com/office/drawing/2014/main" id="{0185BAF6-D93D-440B-BBC0-4A881F4A4919}"/>
                          </a:ext>
                        </a:extLst>
                      </p:cNvPr>
                      <p:cNvPicPr/>
                      <p:nvPr/>
                    </p:nvPicPr>
                    <p:blipFill>
                      <a:blip r:embed="rId5"/>
                      <a:stretch>
                        <a:fillRect/>
                      </a:stretch>
                    </p:blipFill>
                    <p:spPr>
                      <a:xfrm>
                        <a:off x="4787355" y="3764076"/>
                        <a:ext cx="379638" cy="319842"/>
                      </a:xfrm>
                      <a:prstGeom prst="rect">
                        <a:avLst/>
                      </a:prstGeom>
                      <a:noFill/>
                      <a:ln>
                        <a:noFill/>
                      </a:ln>
                    </p:spPr>
                  </p:pic>
                </p:oleObj>
              </mc:Fallback>
            </mc:AlternateContent>
          </a:graphicData>
        </a:graphic>
      </p:graphicFrame>
      <p:cxnSp>
        <p:nvCxnSpPr>
          <p:cNvPr id="17" name="Conector reto 16">
            <a:extLst>
              <a:ext uri="{FF2B5EF4-FFF2-40B4-BE49-F238E27FC236}">
                <a16:creationId xmlns:a16="http://schemas.microsoft.com/office/drawing/2014/main" id="{0CCCDE89-50F3-432D-A59C-2AB138655994}"/>
              </a:ext>
            </a:extLst>
          </p:cNvPr>
          <p:cNvCxnSpPr>
            <a:cxnSpLocks/>
          </p:cNvCxnSpPr>
          <p:nvPr/>
        </p:nvCxnSpPr>
        <p:spPr>
          <a:xfrm>
            <a:off x="1115616" y="1131590"/>
            <a:ext cx="2232246" cy="309634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CaixaDeTexto 19">
            <a:extLst>
              <a:ext uri="{FF2B5EF4-FFF2-40B4-BE49-F238E27FC236}">
                <a16:creationId xmlns:a16="http://schemas.microsoft.com/office/drawing/2014/main" id="{BED12CFC-6D6B-4FB6-A55B-10167ECB4598}"/>
              </a:ext>
            </a:extLst>
          </p:cNvPr>
          <p:cNvSpPr txBox="1"/>
          <p:nvPr/>
        </p:nvSpPr>
        <p:spPr>
          <a:xfrm>
            <a:off x="4644008" y="3282538"/>
            <a:ext cx="357790" cy="369332"/>
          </a:xfrm>
          <a:prstGeom prst="rect">
            <a:avLst/>
          </a:prstGeom>
          <a:noFill/>
        </p:spPr>
        <p:txBody>
          <a:bodyPr wrap="none" rtlCol="0">
            <a:spAutoFit/>
          </a:bodyPr>
          <a:lstStyle/>
          <a:p>
            <a:r>
              <a:rPr lang="pt-BR" b="1" dirty="0"/>
              <a:t>D</a:t>
            </a:r>
          </a:p>
        </p:txBody>
      </p:sp>
      <p:sp>
        <p:nvSpPr>
          <p:cNvPr id="21" name="CaixaDeTexto 20">
            <a:extLst>
              <a:ext uri="{FF2B5EF4-FFF2-40B4-BE49-F238E27FC236}">
                <a16:creationId xmlns:a16="http://schemas.microsoft.com/office/drawing/2014/main" id="{14FD7172-C606-4376-859F-3BD79167A002}"/>
              </a:ext>
            </a:extLst>
          </p:cNvPr>
          <p:cNvSpPr txBox="1"/>
          <p:nvPr/>
        </p:nvSpPr>
        <p:spPr>
          <a:xfrm>
            <a:off x="3203848" y="4218642"/>
            <a:ext cx="673582" cy="369332"/>
          </a:xfrm>
          <a:prstGeom prst="rect">
            <a:avLst/>
          </a:prstGeom>
          <a:noFill/>
        </p:spPr>
        <p:txBody>
          <a:bodyPr wrap="none" rtlCol="0">
            <a:spAutoFit/>
          </a:bodyPr>
          <a:lstStyle/>
          <a:p>
            <a:r>
              <a:rPr lang="pt-BR" b="1" dirty="0" err="1"/>
              <a:t>RMg</a:t>
            </a:r>
            <a:endParaRPr lang="pt-BR" b="1" dirty="0"/>
          </a:p>
        </p:txBody>
      </p:sp>
      <p:pic>
        <p:nvPicPr>
          <p:cNvPr id="23" name="Imagem 22">
            <a:extLst>
              <a:ext uri="{FF2B5EF4-FFF2-40B4-BE49-F238E27FC236}">
                <a16:creationId xmlns:a16="http://schemas.microsoft.com/office/drawing/2014/main" id="{ABFADC8F-B291-446B-8C73-F3BF8CAB5258}"/>
              </a:ext>
            </a:extLst>
          </p:cNvPr>
          <p:cNvPicPr>
            <a:picLocks noChangeAspect="1"/>
          </p:cNvPicPr>
          <p:nvPr/>
        </p:nvPicPr>
        <p:blipFill>
          <a:blip r:embed="rId6"/>
          <a:stretch>
            <a:fillRect/>
          </a:stretch>
        </p:blipFill>
        <p:spPr>
          <a:xfrm rot="16200000">
            <a:off x="2761555" y="3841790"/>
            <a:ext cx="449200" cy="323088"/>
          </a:xfrm>
          <a:prstGeom prst="rect">
            <a:avLst/>
          </a:prstGeom>
        </p:spPr>
      </p:pic>
      <p:cxnSp>
        <p:nvCxnSpPr>
          <p:cNvPr id="25" name="Conector reto 24">
            <a:extLst>
              <a:ext uri="{FF2B5EF4-FFF2-40B4-BE49-F238E27FC236}">
                <a16:creationId xmlns:a16="http://schemas.microsoft.com/office/drawing/2014/main" id="{1CE8A67A-AC84-494F-AB5A-A416F4B669E9}"/>
              </a:ext>
            </a:extLst>
          </p:cNvPr>
          <p:cNvCxnSpPr>
            <a:cxnSpLocks/>
          </p:cNvCxnSpPr>
          <p:nvPr/>
        </p:nvCxnSpPr>
        <p:spPr>
          <a:xfrm flipV="1">
            <a:off x="1115615" y="2211710"/>
            <a:ext cx="2808312" cy="11521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CaixaDeTexto 26">
            <a:extLst>
              <a:ext uri="{FF2B5EF4-FFF2-40B4-BE49-F238E27FC236}">
                <a16:creationId xmlns:a16="http://schemas.microsoft.com/office/drawing/2014/main" id="{4E33B289-B43B-4837-B138-24E472590F2A}"/>
              </a:ext>
            </a:extLst>
          </p:cNvPr>
          <p:cNvSpPr txBox="1"/>
          <p:nvPr/>
        </p:nvSpPr>
        <p:spPr>
          <a:xfrm>
            <a:off x="3923928" y="2058402"/>
            <a:ext cx="688009" cy="369332"/>
          </a:xfrm>
          <a:prstGeom prst="rect">
            <a:avLst/>
          </a:prstGeom>
          <a:noFill/>
        </p:spPr>
        <p:txBody>
          <a:bodyPr wrap="none" rtlCol="0">
            <a:spAutoFit/>
          </a:bodyPr>
          <a:lstStyle/>
          <a:p>
            <a:r>
              <a:rPr lang="pt-BR" b="1" dirty="0" err="1"/>
              <a:t>CMg</a:t>
            </a:r>
            <a:endParaRPr lang="pt-BR" b="1" dirty="0"/>
          </a:p>
        </p:txBody>
      </p:sp>
      <p:graphicFrame>
        <p:nvGraphicFramePr>
          <p:cNvPr id="28" name="Objeto 27">
            <a:extLst>
              <a:ext uri="{FF2B5EF4-FFF2-40B4-BE49-F238E27FC236}">
                <a16:creationId xmlns:a16="http://schemas.microsoft.com/office/drawing/2014/main" id="{B2BE7BAF-C05C-44A8-84BB-47B10DFCEE1B}"/>
              </a:ext>
            </a:extLst>
          </p:cNvPr>
          <p:cNvGraphicFramePr>
            <a:graphicFrameLocks noChangeAspect="1"/>
          </p:cNvGraphicFramePr>
          <p:nvPr>
            <p:extLst>
              <p:ext uri="{D42A27DB-BD31-4B8C-83A1-F6EECF244321}">
                <p14:modId xmlns:p14="http://schemas.microsoft.com/office/powerpoint/2010/main" val="1002030289"/>
              </p:ext>
            </p:extLst>
          </p:nvPr>
        </p:nvGraphicFramePr>
        <p:xfrm>
          <a:off x="755576" y="3226866"/>
          <a:ext cx="279400" cy="280988"/>
        </p:xfrm>
        <a:graphic>
          <a:graphicData uri="http://schemas.openxmlformats.org/presentationml/2006/ole">
            <mc:AlternateContent xmlns:mc="http://schemas.openxmlformats.org/markup-compatibility/2006">
              <mc:Choice xmlns:v="urn:schemas-microsoft-com:vml" Requires="v">
                <p:oleObj name="Equation" r:id="rId7" imgW="177480" imgH="177480" progId="Equation.DSMT4">
                  <p:embed/>
                </p:oleObj>
              </mc:Choice>
              <mc:Fallback>
                <p:oleObj name="Equation" r:id="rId7" imgW="177480" imgH="177480" progId="Equation.DSMT4">
                  <p:embed/>
                  <p:pic>
                    <p:nvPicPr>
                      <p:cNvPr id="15" name="Objeto 14">
                        <a:extLst>
                          <a:ext uri="{FF2B5EF4-FFF2-40B4-BE49-F238E27FC236}">
                            <a16:creationId xmlns:a16="http://schemas.microsoft.com/office/drawing/2014/main" id="{0185BAF6-D93D-440B-BBC0-4A881F4A4919}"/>
                          </a:ext>
                        </a:extLst>
                      </p:cNvPr>
                      <p:cNvPicPr/>
                      <p:nvPr/>
                    </p:nvPicPr>
                    <p:blipFill>
                      <a:blip r:embed="rId8"/>
                      <a:stretch>
                        <a:fillRect/>
                      </a:stretch>
                    </p:blipFill>
                    <p:spPr>
                      <a:xfrm>
                        <a:off x="755576" y="3226866"/>
                        <a:ext cx="279400" cy="280988"/>
                      </a:xfrm>
                      <a:prstGeom prst="rect">
                        <a:avLst/>
                      </a:prstGeom>
                      <a:noFill/>
                      <a:ln>
                        <a:noFill/>
                      </a:ln>
                    </p:spPr>
                  </p:pic>
                </p:oleObj>
              </mc:Fallback>
            </mc:AlternateContent>
          </a:graphicData>
        </a:graphic>
      </p:graphicFrame>
      <p:cxnSp>
        <p:nvCxnSpPr>
          <p:cNvPr id="32" name="Conector reto 31">
            <a:extLst>
              <a:ext uri="{FF2B5EF4-FFF2-40B4-BE49-F238E27FC236}">
                <a16:creationId xmlns:a16="http://schemas.microsoft.com/office/drawing/2014/main" id="{D945BC16-DA7F-4BB0-AE48-D443916DD8B6}"/>
              </a:ext>
            </a:extLst>
          </p:cNvPr>
          <p:cNvCxnSpPr>
            <a:cxnSpLocks/>
          </p:cNvCxnSpPr>
          <p:nvPr/>
        </p:nvCxnSpPr>
        <p:spPr>
          <a:xfrm>
            <a:off x="3203848" y="2499742"/>
            <a:ext cx="0" cy="1224134"/>
          </a:xfrm>
          <a:prstGeom prst="line">
            <a:avLst/>
          </a:prstGeom>
          <a:ln>
            <a:solidFill>
              <a:srgbClr val="3333CC"/>
            </a:solidFill>
            <a:prstDash val="dash"/>
          </a:ln>
        </p:spPr>
        <p:style>
          <a:lnRef idx="1">
            <a:schemeClr val="accent1"/>
          </a:lnRef>
          <a:fillRef idx="0">
            <a:schemeClr val="accent1"/>
          </a:fillRef>
          <a:effectRef idx="0">
            <a:schemeClr val="accent1"/>
          </a:effectRef>
          <a:fontRef idx="minor">
            <a:schemeClr val="tx1"/>
          </a:fontRef>
        </p:style>
      </p:cxnSp>
      <p:cxnSp>
        <p:nvCxnSpPr>
          <p:cNvPr id="39" name="Conector reto 38">
            <a:extLst>
              <a:ext uri="{FF2B5EF4-FFF2-40B4-BE49-F238E27FC236}">
                <a16:creationId xmlns:a16="http://schemas.microsoft.com/office/drawing/2014/main" id="{6D3AAA07-AB04-4C46-B40F-364D61E820B0}"/>
              </a:ext>
            </a:extLst>
          </p:cNvPr>
          <p:cNvCxnSpPr>
            <a:cxnSpLocks/>
          </p:cNvCxnSpPr>
          <p:nvPr/>
        </p:nvCxnSpPr>
        <p:spPr>
          <a:xfrm flipH="1">
            <a:off x="1124000" y="2499742"/>
            <a:ext cx="2079848" cy="0"/>
          </a:xfrm>
          <a:prstGeom prst="line">
            <a:avLst/>
          </a:prstGeom>
          <a:ln>
            <a:solidFill>
              <a:srgbClr val="3333CC"/>
            </a:solidFill>
            <a:prstDash val="dash"/>
          </a:ln>
        </p:spPr>
        <p:style>
          <a:lnRef idx="1">
            <a:schemeClr val="accent1"/>
          </a:lnRef>
          <a:fillRef idx="0">
            <a:schemeClr val="accent1"/>
          </a:fillRef>
          <a:effectRef idx="0">
            <a:schemeClr val="accent1"/>
          </a:effectRef>
          <a:fontRef idx="minor">
            <a:schemeClr val="tx1"/>
          </a:fontRef>
        </p:style>
      </p:cxnSp>
      <p:cxnSp>
        <p:nvCxnSpPr>
          <p:cNvPr id="48" name="Conector reto 47">
            <a:extLst>
              <a:ext uri="{FF2B5EF4-FFF2-40B4-BE49-F238E27FC236}">
                <a16:creationId xmlns:a16="http://schemas.microsoft.com/office/drawing/2014/main" id="{5B497EAE-0BE3-4247-AB1D-0CCD20FEF61B}"/>
              </a:ext>
            </a:extLst>
          </p:cNvPr>
          <p:cNvCxnSpPr>
            <a:cxnSpLocks/>
          </p:cNvCxnSpPr>
          <p:nvPr/>
        </p:nvCxnSpPr>
        <p:spPr>
          <a:xfrm>
            <a:off x="2339752" y="1995686"/>
            <a:ext cx="0" cy="172819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0" name="Conector reto 49">
            <a:extLst>
              <a:ext uri="{FF2B5EF4-FFF2-40B4-BE49-F238E27FC236}">
                <a16:creationId xmlns:a16="http://schemas.microsoft.com/office/drawing/2014/main" id="{F7F44C51-8DA9-4AF6-A249-70628512B65D}"/>
              </a:ext>
            </a:extLst>
          </p:cNvPr>
          <p:cNvCxnSpPr>
            <a:cxnSpLocks/>
          </p:cNvCxnSpPr>
          <p:nvPr/>
        </p:nvCxnSpPr>
        <p:spPr>
          <a:xfrm flipH="1">
            <a:off x="1115616" y="1995686"/>
            <a:ext cx="122413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3" name="Elipse 52">
            <a:extLst>
              <a:ext uri="{FF2B5EF4-FFF2-40B4-BE49-F238E27FC236}">
                <a16:creationId xmlns:a16="http://schemas.microsoft.com/office/drawing/2014/main" id="{0A492902-1B55-4F69-87D5-3EF7A80F3239}"/>
              </a:ext>
            </a:extLst>
          </p:cNvPr>
          <p:cNvSpPr/>
          <p:nvPr/>
        </p:nvSpPr>
        <p:spPr>
          <a:xfrm>
            <a:off x="3131840" y="2447283"/>
            <a:ext cx="110532" cy="124467"/>
          </a:xfrm>
          <a:prstGeom prst="ellipse">
            <a:avLst/>
          </a:prstGeom>
          <a:solidFill>
            <a:srgbClr val="3333CC"/>
          </a:solid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4" name="Elipse 53">
            <a:extLst>
              <a:ext uri="{FF2B5EF4-FFF2-40B4-BE49-F238E27FC236}">
                <a16:creationId xmlns:a16="http://schemas.microsoft.com/office/drawing/2014/main" id="{70981D5B-4D0D-4EE8-8E20-38CAEB4C3B4A}"/>
              </a:ext>
            </a:extLst>
          </p:cNvPr>
          <p:cNvSpPr/>
          <p:nvPr/>
        </p:nvSpPr>
        <p:spPr>
          <a:xfrm>
            <a:off x="2267744" y="1923678"/>
            <a:ext cx="110532" cy="12446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5" name="Elipse 54">
            <a:extLst>
              <a:ext uri="{FF2B5EF4-FFF2-40B4-BE49-F238E27FC236}">
                <a16:creationId xmlns:a16="http://schemas.microsoft.com/office/drawing/2014/main" id="{E36033B0-B62C-4770-B7FB-D04E0407C419}"/>
              </a:ext>
            </a:extLst>
          </p:cNvPr>
          <p:cNvSpPr/>
          <p:nvPr/>
        </p:nvSpPr>
        <p:spPr>
          <a:xfrm>
            <a:off x="2267744" y="2807323"/>
            <a:ext cx="110532" cy="12446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58" name="Conector reto 57">
            <a:extLst>
              <a:ext uri="{FF2B5EF4-FFF2-40B4-BE49-F238E27FC236}">
                <a16:creationId xmlns:a16="http://schemas.microsoft.com/office/drawing/2014/main" id="{A297D973-D04B-47F3-9612-5064D5E5E3ED}"/>
              </a:ext>
            </a:extLst>
          </p:cNvPr>
          <p:cNvCxnSpPr>
            <a:cxnSpLocks/>
          </p:cNvCxnSpPr>
          <p:nvPr/>
        </p:nvCxnSpPr>
        <p:spPr>
          <a:xfrm flipH="1">
            <a:off x="1115616" y="2859782"/>
            <a:ext cx="122413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9" name="Objeto 58">
            <a:extLst>
              <a:ext uri="{FF2B5EF4-FFF2-40B4-BE49-F238E27FC236}">
                <a16:creationId xmlns:a16="http://schemas.microsoft.com/office/drawing/2014/main" id="{7B6694E9-4711-43F3-A8A8-E9FE4C37C4CA}"/>
              </a:ext>
            </a:extLst>
          </p:cNvPr>
          <p:cNvGraphicFramePr>
            <a:graphicFrameLocks noChangeAspect="1"/>
          </p:cNvGraphicFramePr>
          <p:nvPr>
            <p:extLst>
              <p:ext uri="{D42A27DB-BD31-4B8C-83A1-F6EECF244321}">
                <p14:modId xmlns:p14="http://schemas.microsoft.com/office/powerpoint/2010/main" val="496847281"/>
              </p:ext>
            </p:extLst>
          </p:nvPr>
        </p:nvGraphicFramePr>
        <p:xfrm>
          <a:off x="2267744" y="3751560"/>
          <a:ext cx="198438" cy="260350"/>
        </p:xfrm>
        <a:graphic>
          <a:graphicData uri="http://schemas.openxmlformats.org/presentationml/2006/ole">
            <mc:AlternateContent xmlns:mc="http://schemas.openxmlformats.org/markup-compatibility/2006">
              <mc:Choice xmlns:v="urn:schemas-microsoft-com:vml" Requires="v">
                <p:oleObj name="Equation" r:id="rId9" imgW="126720" imgH="164880" progId="Equation.DSMT4">
                  <p:embed/>
                </p:oleObj>
              </mc:Choice>
              <mc:Fallback>
                <p:oleObj name="Equation" r:id="rId9" imgW="126720" imgH="164880" progId="Equation.DSMT4">
                  <p:embed/>
                  <p:pic>
                    <p:nvPicPr>
                      <p:cNvPr id="28" name="Objeto 27">
                        <a:extLst>
                          <a:ext uri="{FF2B5EF4-FFF2-40B4-BE49-F238E27FC236}">
                            <a16:creationId xmlns:a16="http://schemas.microsoft.com/office/drawing/2014/main" id="{B2BE7BAF-C05C-44A8-84BB-47B10DFCEE1B}"/>
                          </a:ext>
                        </a:extLst>
                      </p:cNvPr>
                      <p:cNvPicPr/>
                      <p:nvPr/>
                    </p:nvPicPr>
                    <p:blipFill>
                      <a:blip r:embed="rId10"/>
                      <a:stretch>
                        <a:fillRect/>
                      </a:stretch>
                    </p:blipFill>
                    <p:spPr>
                      <a:xfrm>
                        <a:off x="2267744" y="3751560"/>
                        <a:ext cx="198438" cy="260350"/>
                      </a:xfrm>
                      <a:prstGeom prst="rect">
                        <a:avLst/>
                      </a:prstGeom>
                      <a:noFill/>
                      <a:ln>
                        <a:noFill/>
                      </a:ln>
                    </p:spPr>
                  </p:pic>
                </p:oleObj>
              </mc:Fallback>
            </mc:AlternateContent>
          </a:graphicData>
        </a:graphic>
      </p:graphicFrame>
      <p:graphicFrame>
        <p:nvGraphicFramePr>
          <p:cNvPr id="60" name="Objeto 59">
            <a:extLst>
              <a:ext uri="{FF2B5EF4-FFF2-40B4-BE49-F238E27FC236}">
                <a16:creationId xmlns:a16="http://schemas.microsoft.com/office/drawing/2014/main" id="{BB0A75DE-F000-4EAB-8F59-4917CDD121DA}"/>
              </a:ext>
            </a:extLst>
          </p:cNvPr>
          <p:cNvGraphicFramePr>
            <a:graphicFrameLocks noChangeAspect="1"/>
          </p:cNvGraphicFramePr>
          <p:nvPr>
            <p:extLst>
              <p:ext uri="{D42A27DB-BD31-4B8C-83A1-F6EECF244321}">
                <p14:modId xmlns:p14="http://schemas.microsoft.com/office/powerpoint/2010/main" val="929106230"/>
              </p:ext>
            </p:extLst>
          </p:nvPr>
        </p:nvGraphicFramePr>
        <p:xfrm>
          <a:off x="251520" y="1849760"/>
          <a:ext cx="838200" cy="361950"/>
        </p:xfrm>
        <a:graphic>
          <a:graphicData uri="http://schemas.openxmlformats.org/presentationml/2006/ole">
            <mc:AlternateContent xmlns:mc="http://schemas.openxmlformats.org/markup-compatibility/2006">
              <mc:Choice xmlns:v="urn:schemas-microsoft-com:vml" Requires="v">
                <p:oleObj name="Equation" r:id="rId11" imgW="533160" imgH="228600" progId="Equation.DSMT4">
                  <p:embed/>
                </p:oleObj>
              </mc:Choice>
              <mc:Fallback>
                <p:oleObj name="Equation" r:id="rId11" imgW="533160" imgH="228600" progId="Equation.DSMT4">
                  <p:embed/>
                  <p:pic>
                    <p:nvPicPr>
                      <p:cNvPr id="28" name="Objeto 27">
                        <a:extLst>
                          <a:ext uri="{FF2B5EF4-FFF2-40B4-BE49-F238E27FC236}">
                            <a16:creationId xmlns:a16="http://schemas.microsoft.com/office/drawing/2014/main" id="{B2BE7BAF-C05C-44A8-84BB-47B10DFCEE1B}"/>
                          </a:ext>
                        </a:extLst>
                      </p:cNvPr>
                      <p:cNvPicPr/>
                      <p:nvPr/>
                    </p:nvPicPr>
                    <p:blipFill>
                      <a:blip r:embed="rId12"/>
                      <a:stretch>
                        <a:fillRect/>
                      </a:stretch>
                    </p:blipFill>
                    <p:spPr>
                      <a:xfrm>
                        <a:off x="251520" y="1849760"/>
                        <a:ext cx="838200" cy="361950"/>
                      </a:xfrm>
                      <a:prstGeom prst="rect">
                        <a:avLst/>
                      </a:prstGeom>
                      <a:noFill/>
                      <a:ln>
                        <a:noFill/>
                      </a:ln>
                    </p:spPr>
                  </p:pic>
                </p:oleObj>
              </mc:Fallback>
            </mc:AlternateContent>
          </a:graphicData>
        </a:graphic>
      </p:graphicFrame>
      <p:graphicFrame>
        <p:nvGraphicFramePr>
          <p:cNvPr id="61" name="Objeto 60">
            <a:extLst>
              <a:ext uri="{FF2B5EF4-FFF2-40B4-BE49-F238E27FC236}">
                <a16:creationId xmlns:a16="http://schemas.microsoft.com/office/drawing/2014/main" id="{8E6C557B-B10D-4B46-BDB9-A21A9088AEDD}"/>
              </a:ext>
            </a:extLst>
          </p:cNvPr>
          <p:cNvGraphicFramePr>
            <a:graphicFrameLocks noChangeAspect="1"/>
          </p:cNvGraphicFramePr>
          <p:nvPr>
            <p:extLst>
              <p:ext uri="{D42A27DB-BD31-4B8C-83A1-F6EECF244321}">
                <p14:modId xmlns:p14="http://schemas.microsoft.com/office/powerpoint/2010/main" val="1671717797"/>
              </p:ext>
            </p:extLst>
          </p:nvPr>
        </p:nvGraphicFramePr>
        <p:xfrm>
          <a:off x="117078" y="2355726"/>
          <a:ext cx="948047" cy="361950"/>
        </p:xfrm>
        <a:graphic>
          <a:graphicData uri="http://schemas.openxmlformats.org/presentationml/2006/ole">
            <mc:AlternateContent xmlns:mc="http://schemas.openxmlformats.org/markup-compatibility/2006">
              <mc:Choice xmlns:v="urn:schemas-microsoft-com:vml" Requires="v">
                <p:oleObj name="Equation" r:id="rId13" imgW="634680" imgH="228600" progId="Equation.DSMT4">
                  <p:embed/>
                </p:oleObj>
              </mc:Choice>
              <mc:Fallback>
                <p:oleObj name="Equation" r:id="rId13" imgW="634680" imgH="228600" progId="Equation.DSMT4">
                  <p:embed/>
                  <p:pic>
                    <p:nvPicPr>
                      <p:cNvPr id="60" name="Objeto 59">
                        <a:extLst>
                          <a:ext uri="{FF2B5EF4-FFF2-40B4-BE49-F238E27FC236}">
                            <a16:creationId xmlns:a16="http://schemas.microsoft.com/office/drawing/2014/main" id="{BB0A75DE-F000-4EAB-8F59-4917CDD121DA}"/>
                          </a:ext>
                        </a:extLst>
                      </p:cNvPr>
                      <p:cNvPicPr/>
                      <p:nvPr/>
                    </p:nvPicPr>
                    <p:blipFill>
                      <a:blip r:embed="rId14"/>
                      <a:stretch>
                        <a:fillRect/>
                      </a:stretch>
                    </p:blipFill>
                    <p:spPr>
                      <a:xfrm>
                        <a:off x="117078" y="2355726"/>
                        <a:ext cx="948047" cy="361950"/>
                      </a:xfrm>
                      <a:prstGeom prst="rect">
                        <a:avLst/>
                      </a:prstGeom>
                      <a:noFill/>
                      <a:ln>
                        <a:noFill/>
                      </a:ln>
                    </p:spPr>
                  </p:pic>
                </p:oleObj>
              </mc:Fallback>
            </mc:AlternateContent>
          </a:graphicData>
        </a:graphic>
      </p:graphicFrame>
      <p:graphicFrame>
        <p:nvGraphicFramePr>
          <p:cNvPr id="62" name="Objeto 61">
            <a:extLst>
              <a:ext uri="{FF2B5EF4-FFF2-40B4-BE49-F238E27FC236}">
                <a16:creationId xmlns:a16="http://schemas.microsoft.com/office/drawing/2014/main" id="{1D2D5073-936D-47A5-9EB0-C69EACD1A978}"/>
              </a:ext>
            </a:extLst>
          </p:cNvPr>
          <p:cNvGraphicFramePr>
            <a:graphicFrameLocks noChangeAspect="1"/>
          </p:cNvGraphicFramePr>
          <p:nvPr>
            <p:extLst>
              <p:ext uri="{D42A27DB-BD31-4B8C-83A1-F6EECF244321}">
                <p14:modId xmlns:p14="http://schemas.microsoft.com/office/powerpoint/2010/main" val="1957797670"/>
              </p:ext>
            </p:extLst>
          </p:nvPr>
        </p:nvGraphicFramePr>
        <p:xfrm>
          <a:off x="3161232" y="3729443"/>
          <a:ext cx="474662" cy="322263"/>
        </p:xfrm>
        <a:graphic>
          <a:graphicData uri="http://schemas.openxmlformats.org/presentationml/2006/ole">
            <mc:AlternateContent xmlns:mc="http://schemas.openxmlformats.org/markup-compatibility/2006">
              <mc:Choice xmlns:v="urn:schemas-microsoft-com:vml" Requires="v">
                <p:oleObj name="Equation" r:id="rId15" imgW="317160" imgH="203040" progId="Equation.DSMT4">
                  <p:embed/>
                </p:oleObj>
              </mc:Choice>
              <mc:Fallback>
                <p:oleObj name="Equation" r:id="rId15" imgW="317160" imgH="203040" progId="Equation.DSMT4">
                  <p:embed/>
                  <p:pic>
                    <p:nvPicPr>
                      <p:cNvPr id="61" name="Objeto 60">
                        <a:extLst>
                          <a:ext uri="{FF2B5EF4-FFF2-40B4-BE49-F238E27FC236}">
                            <a16:creationId xmlns:a16="http://schemas.microsoft.com/office/drawing/2014/main" id="{8E6C557B-B10D-4B46-BDB9-A21A9088AEDD}"/>
                          </a:ext>
                        </a:extLst>
                      </p:cNvPr>
                      <p:cNvPicPr/>
                      <p:nvPr/>
                    </p:nvPicPr>
                    <p:blipFill>
                      <a:blip r:embed="rId16"/>
                      <a:stretch>
                        <a:fillRect/>
                      </a:stretch>
                    </p:blipFill>
                    <p:spPr>
                      <a:xfrm>
                        <a:off x="3161232" y="3729443"/>
                        <a:ext cx="474662" cy="322263"/>
                      </a:xfrm>
                      <a:prstGeom prst="rect">
                        <a:avLst/>
                      </a:prstGeom>
                      <a:noFill/>
                      <a:ln>
                        <a:noFill/>
                      </a:ln>
                    </p:spPr>
                  </p:pic>
                </p:oleObj>
              </mc:Fallback>
            </mc:AlternateContent>
          </a:graphicData>
        </a:graphic>
      </p:graphicFrame>
      <p:sp>
        <p:nvSpPr>
          <p:cNvPr id="65" name="CaixaDeTexto 64">
            <a:extLst>
              <a:ext uri="{FF2B5EF4-FFF2-40B4-BE49-F238E27FC236}">
                <a16:creationId xmlns:a16="http://schemas.microsoft.com/office/drawing/2014/main" id="{73F241AD-A818-4250-9A4A-21036271E604}"/>
              </a:ext>
            </a:extLst>
          </p:cNvPr>
          <p:cNvSpPr txBox="1"/>
          <p:nvPr/>
        </p:nvSpPr>
        <p:spPr>
          <a:xfrm>
            <a:off x="2051720" y="1050290"/>
            <a:ext cx="2858475" cy="369332"/>
          </a:xfrm>
          <a:prstGeom prst="rect">
            <a:avLst/>
          </a:prstGeom>
          <a:solidFill>
            <a:srgbClr val="FFFF00"/>
          </a:solidFill>
          <a:ln>
            <a:solidFill>
              <a:schemeClr val="tx1"/>
            </a:solidFill>
          </a:ln>
        </p:spPr>
        <p:txBody>
          <a:bodyPr wrap="none" rtlCol="0">
            <a:spAutoFit/>
          </a:bodyPr>
          <a:lstStyle/>
          <a:p>
            <a:r>
              <a:rPr lang="pt-BR" b="1" dirty="0">
                <a:latin typeface="Arial" panose="020B0604020202020204" pitchFamily="34" charset="0"/>
                <a:cs typeface="Arial" panose="020B0604020202020204" pitchFamily="34" charset="0"/>
              </a:rPr>
              <a:t>EC com Monopólio Puro</a:t>
            </a:r>
          </a:p>
        </p:txBody>
      </p:sp>
      <p:cxnSp>
        <p:nvCxnSpPr>
          <p:cNvPr id="67" name="Conector de Seta Reta 66">
            <a:extLst>
              <a:ext uri="{FF2B5EF4-FFF2-40B4-BE49-F238E27FC236}">
                <a16:creationId xmlns:a16="http://schemas.microsoft.com/office/drawing/2014/main" id="{B0759BF0-5124-454E-9A38-9785077156F7}"/>
              </a:ext>
            </a:extLst>
          </p:cNvPr>
          <p:cNvCxnSpPr>
            <a:cxnSpLocks/>
          </p:cNvCxnSpPr>
          <p:nvPr/>
        </p:nvCxnSpPr>
        <p:spPr>
          <a:xfrm flipH="1">
            <a:off x="1733600" y="1410330"/>
            <a:ext cx="318120" cy="3693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Conector de Seta Reta 69">
            <a:extLst>
              <a:ext uri="{FF2B5EF4-FFF2-40B4-BE49-F238E27FC236}">
                <a16:creationId xmlns:a16="http://schemas.microsoft.com/office/drawing/2014/main" id="{C8AD47C0-3E00-4F05-9E5D-E7C52CCCD091}"/>
              </a:ext>
            </a:extLst>
          </p:cNvPr>
          <p:cNvCxnSpPr>
            <a:cxnSpLocks/>
          </p:cNvCxnSpPr>
          <p:nvPr/>
        </p:nvCxnSpPr>
        <p:spPr>
          <a:xfrm>
            <a:off x="3264024" y="2499741"/>
            <a:ext cx="875925" cy="1"/>
          </a:xfrm>
          <a:prstGeom prst="straightConnector1">
            <a:avLst/>
          </a:prstGeom>
          <a:ln>
            <a:solidFill>
              <a:srgbClr val="3333CC"/>
            </a:solidFill>
            <a:tailEnd type="triangle"/>
          </a:ln>
        </p:spPr>
        <p:style>
          <a:lnRef idx="1">
            <a:schemeClr val="accent1"/>
          </a:lnRef>
          <a:fillRef idx="0">
            <a:schemeClr val="accent1"/>
          </a:fillRef>
          <a:effectRef idx="0">
            <a:schemeClr val="accent1"/>
          </a:effectRef>
          <a:fontRef idx="minor">
            <a:schemeClr val="tx1"/>
          </a:fontRef>
        </p:style>
      </p:cxnSp>
      <p:sp>
        <p:nvSpPr>
          <p:cNvPr id="73" name="CaixaDeTexto 72">
            <a:extLst>
              <a:ext uri="{FF2B5EF4-FFF2-40B4-BE49-F238E27FC236}">
                <a16:creationId xmlns:a16="http://schemas.microsoft.com/office/drawing/2014/main" id="{74A84F15-C102-45B9-BBBF-27CA7FB6E909}"/>
              </a:ext>
            </a:extLst>
          </p:cNvPr>
          <p:cNvSpPr txBox="1"/>
          <p:nvPr/>
        </p:nvSpPr>
        <p:spPr>
          <a:xfrm>
            <a:off x="4139951" y="2427734"/>
            <a:ext cx="4886971" cy="615553"/>
          </a:xfrm>
          <a:prstGeom prst="rect">
            <a:avLst/>
          </a:prstGeom>
          <a:solidFill>
            <a:schemeClr val="accent2">
              <a:lumMod val="20000"/>
              <a:lumOff val="80000"/>
            </a:schemeClr>
          </a:solidFill>
          <a:ln>
            <a:solidFill>
              <a:srgbClr val="3333CC"/>
            </a:solidFill>
          </a:ln>
        </p:spPr>
        <p:txBody>
          <a:bodyPr wrap="square" rtlCol="0">
            <a:spAutoFit/>
          </a:bodyPr>
          <a:lstStyle/>
          <a:p>
            <a:pPr algn="just"/>
            <a:r>
              <a:rPr lang="pt-BR" sz="1700" dirty="0"/>
              <a:t>Preço com Discriminação Perfeita (1º Grau). Preço idêntico ao preço concorrencial.</a:t>
            </a:r>
          </a:p>
        </p:txBody>
      </p:sp>
      <p:graphicFrame>
        <p:nvGraphicFramePr>
          <p:cNvPr id="33" name="Objeto 32">
            <a:extLst>
              <a:ext uri="{FF2B5EF4-FFF2-40B4-BE49-F238E27FC236}">
                <a16:creationId xmlns:a16="http://schemas.microsoft.com/office/drawing/2014/main" id="{0A839770-A005-4A25-A3AC-FB43610C41B6}"/>
              </a:ext>
            </a:extLst>
          </p:cNvPr>
          <p:cNvGraphicFramePr>
            <a:graphicFrameLocks noChangeAspect="1"/>
          </p:cNvGraphicFramePr>
          <p:nvPr>
            <p:extLst>
              <p:ext uri="{D42A27DB-BD31-4B8C-83A1-F6EECF244321}">
                <p14:modId xmlns:p14="http://schemas.microsoft.com/office/powerpoint/2010/main" val="3959179683"/>
              </p:ext>
            </p:extLst>
          </p:nvPr>
        </p:nvGraphicFramePr>
        <p:xfrm>
          <a:off x="5166993" y="853956"/>
          <a:ext cx="3581400" cy="762000"/>
        </p:xfrm>
        <a:graphic>
          <a:graphicData uri="http://schemas.openxmlformats.org/presentationml/2006/ole">
            <mc:AlternateContent xmlns:mc="http://schemas.openxmlformats.org/markup-compatibility/2006">
              <mc:Choice xmlns:v="urn:schemas-microsoft-com:vml" Requires="v">
                <p:oleObj name="Equation" r:id="rId17" imgW="1955520" imgH="419040" progId="Equation.DSMT4">
                  <p:embed/>
                </p:oleObj>
              </mc:Choice>
              <mc:Fallback>
                <p:oleObj name="Equation" r:id="rId17" imgW="1955520" imgH="419040" progId="Equation.DSMT4">
                  <p:embed/>
                  <p:pic>
                    <p:nvPicPr>
                      <p:cNvPr id="5" name="Objeto 4">
                        <a:extLst>
                          <a:ext uri="{FF2B5EF4-FFF2-40B4-BE49-F238E27FC236}">
                            <a16:creationId xmlns:a16="http://schemas.microsoft.com/office/drawing/2014/main" id="{620C8C57-7033-40D2-928E-8F34B7615650}"/>
                          </a:ext>
                        </a:extLst>
                      </p:cNvPr>
                      <p:cNvPicPr/>
                      <p:nvPr/>
                    </p:nvPicPr>
                    <p:blipFill>
                      <a:blip r:embed="rId18"/>
                      <a:stretch>
                        <a:fillRect/>
                      </a:stretch>
                    </p:blipFill>
                    <p:spPr>
                      <a:xfrm>
                        <a:off x="5166993" y="853956"/>
                        <a:ext cx="3581400" cy="762000"/>
                      </a:xfrm>
                      <a:prstGeom prst="rect">
                        <a:avLst/>
                      </a:prstGeom>
                      <a:solidFill>
                        <a:srgbClr val="FFFF00"/>
                      </a:solidFill>
                      <a:ln>
                        <a:solidFill>
                          <a:schemeClr val="tx1"/>
                        </a:solidFill>
                      </a:ln>
                    </p:spPr>
                  </p:pic>
                </p:oleObj>
              </mc:Fallback>
            </mc:AlternateContent>
          </a:graphicData>
        </a:graphic>
      </p:graphicFrame>
      <p:sp>
        <p:nvSpPr>
          <p:cNvPr id="34" name="CaixaDeTexto 33">
            <a:extLst>
              <a:ext uri="{FF2B5EF4-FFF2-40B4-BE49-F238E27FC236}">
                <a16:creationId xmlns:a16="http://schemas.microsoft.com/office/drawing/2014/main" id="{2EA0B5D2-3EB8-4FF3-B8F4-D9A8D9B971CA}"/>
              </a:ext>
            </a:extLst>
          </p:cNvPr>
          <p:cNvSpPr txBox="1"/>
          <p:nvPr/>
        </p:nvSpPr>
        <p:spPr>
          <a:xfrm>
            <a:off x="5076060" y="1851670"/>
            <a:ext cx="3816420" cy="400110"/>
          </a:xfrm>
          <a:prstGeom prst="rect">
            <a:avLst/>
          </a:prstGeom>
          <a:noFill/>
          <a:ln>
            <a:solidFill>
              <a:schemeClr val="tx1"/>
            </a:solidFill>
          </a:ln>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Logo, o item (1) é verdadeiro.</a:t>
            </a:r>
          </a:p>
        </p:txBody>
      </p:sp>
      <p:cxnSp>
        <p:nvCxnSpPr>
          <p:cNvPr id="37" name="Conector de Seta Reta 36">
            <a:extLst>
              <a:ext uri="{FF2B5EF4-FFF2-40B4-BE49-F238E27FC236}">
                <a16:creationId xmlns:a16="http://schemas.microsoft.com/office/drawing/2014/main" id="{3E5A9525-90DC-4B2F-AA56-CD3D0B6D1343}"/>
              </a:ext>
            </a:extLst>
          </p:cNvPr>
          <p:cNvCxnSpPr>
            <a:cxnSpLocks/>
          </p:cNvCxnSpPr>
          <p:nvPr/>
        </p:nvCxnSpPr>
        <p:spPr>
          <a:xfrm>
            <a:off x="8244408" y="1623070"/>
            <a:ext cx="0" cy="228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de Seta Reta 17">
            <a:extLst>
              <a:ext uri="{FF2B5EF4-FFF2-40B4-BE49-F238E27FC236}">
                <a16:creationId xmlns:a16="http://schemas.microsoft.com/office/drawing/2014/main" id="{8885192B-B30F-4D65-8972-1FD24FB8C876}"/>
              </a:ext>
            </a:extLst>
          </p:cNvPr>
          <p:cNvCxnSpPr/>
          <p:nvPr/>
        </p:nvCxnSpPr>
        <p:spPr>
          <a:xfrm>
            <a:off x="4910195" y="1203598"/>
            <a:ext cx="25679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8625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0B2E67CF-987B-46DB-B8DC-827A2099822C}"/>
              </a:ext>
            </a:extLst>
          </p:cNvPr>
          <p:cNvSpPr txBox="1"/>
          <p:nvPr/>
        </p:nvSpPr>
        <p:spPr>
          <a:xfrm>
            <a:off x="107504" y="123478"/>
            <a:ext cx="8928992" cy="2246769"/>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(3)</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Se a empresa tiver a capacidade de praticar a discriminação perfeita de preços, o excedente do consumidor será zero.</a:t>
            </a:r>
          </a:p>
          <a:p>
            <a:pPr algn="just"/>
            <a:endParaRPr lang="pt-BR" sz="2000" dirty="0">
              <a:solidFill>
                <a:srgbClr val="000000"/>
              </a:solidFill>
              <a:latin typeface="Arial" panose="020B0604020202020204" pitchFamily="34" charset="0"/>
              <a:cs typeface="Arial" panose="020B0604020202020204" pitchFamily="34" charset="0"/>
            </a:endParaRPr>
          </a:p>
          <a:p>
            <a:pPr algn="just"/>
            <a:endParaRPr lang="pt-BR" sz="2000" b="0" i="0" dirty="0">
              <a:solidFill>
                <a:srgbClr val="000000"/>
              </a:solidFill>
              <a:effectLst/>
              <a:latin typeface="Arial" panose="020B0604020202020204" pitchFamily="34" charset="0"/>
              <a:cs typeface="Arial" panose="020B0604020202020204" pitchFamily="34" charset="0"/>
            </a:endParaRPr>
          </a:p>
          <a:p>
            <a:pPr algn="just"/>
            <a:endParaRPr lang="pt-BR" sz="2000" b="0" i="0" dirty="0">
              <a:solidFill>
                <a:srgbClr val="000000"/>
              </a:solidFill>
              <a:effectLst/>
              <a:latin typeface="Arial" panose="020B0604020202020204" pitchFamily="34" charset="0"/>
              <a:cs typeface="Arial" panose="020B0604020202020204" pitchFamily="34" charset="0"/>
            </a:endParaRPr>
          </a:p>
          <a:p>
            <a:pPr algn="just"/>
            <a:r>
              <a:rPr lang="pt-BR" sz="2000" b="1" dirty="0">
                <a:solidFill>
                  <a:srgbClr val="000000"/>
                </a:solidFill>
                <a:latin typeface="Arial" panose="020B0604020202020204" pitchFamily="34" charset="0"/>
                <a:cs typeface="Arial" panose="020B0604020202020204" pitchFamily="34" charset="0"/>
              </a:rPr>
              <a:t>(4)</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Se a empresa tiver a capacidade de praticar a discriminação perfeita de preços, a perda por peso morto será de R$ 60.</a:t>
            </a:r>
            <a:r>
              <a:rPr lang="pt-BR" sz="2000" dirty="0">
                <a:latin typeface="Arial" panose="020B0604020202020204" pitchFamily="34" charset="0"/>
                <a:cs typeface="Arial" panose="020B0604020202020204" pitchFamily="34" charset="0"/>
              </a:rPr>
              <a:t> </a:t>
            </a:r>
          </a:p>
        </p:txBody>
      </p:sp>
      <p:sp>
        <p:nvSpPr>
          <p:cNvPr id="3" name="CaixaDeTexto 2">
            <a:extLst>
              <a:ext uri="{FF2B5EF4-FFF2-40B4-BE49-F238E27FC236}">
                <a16:creationId xmlns:a16="http://schemas.microsoft.com/office/drawing/2014/main" id="{930242FD-9830-4C71-A941-1C74F4A4BF1A}"/>
              </a:ext>
            </a:extLst>
          </p:cNvPr>
          <p:cNvSpPr txBox="1"/>
          <p:nvPr/>
        </p:nvSpPr>
        <p:spPr>
          <a:xfrm>
            <a:off x="107504" y="763999"/>
            <a:ext cx="8856984" cy="707886"/>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Como vimos, com discriminação perfeita teremos P</a:t>
            </a:r>
            <a:r>
              <a:rPr lang="pt-BR" sz="1200" dirty="0">
                <a:latin typeface="Arial" panose="020B0604020202020204" pitchFamily="34" charset="0"/>
                <a:cs typeface="Arial" panose="020B0604020202020204" pitchFamily="34" charset="0"/>
              </a:rPr>
              <a:t>C</a:t>
            </a:r>
            <a:r>
              <a:rPr lang="pt-BR" sz="2000" dirty="0">
                <a:latin typeface="Arial" panose="020B0604020202020204" pitchFamily="34" charset="0"/>
                <a:cs typeface="Arial" panose="020B0604020202020204" pitchFamily="34" charset="0"/>
              </a:rPr>
              <a:t> e Q</a:t>
            </a:r>
            <a:r>
              <a:rPr lang="pt-BR" sz="1200" dirty="0">
                <a:latin typeface="Arial" panose="020B0604020202020204" pitchFamily="34" charset="0"/>
                <a:cs typeface="Arial" panose="020B0604020202020204" pitchFamily="34" charset="0"/>
              </a:rPr>
              <a:t>C</a:t>
            </a:r>
            <a:r>
              <a:rPr lang="pt-BR" sz="2000" dirty="0">
                <a:latin typeface="Arial" panose="020B0604020202020204" pitchFamily="34" charset="0"/>
                <a:cs typeface="Arial" panose="020B0604020202020204" pitchFamily="34" charset="0"/>
              </a:rPr>
              <a:t> (preço e quantidades concorrenciais, mas o excedente do consumidores será zero.</a:t>
            </a:r>
          </a:p>
        </p:txBody>
      </p:sp>
      <p:sp>
        <p:nvSpPr>
          <p:cNvPr id="4" name="CaixaDeTexto 3">
            <a:extLst>
              <a:ext uri="{FF2B5EF4-FFF2-40B4-BE49-F238E27FC236}">
                <a16:creationId xmlns:a16="http://schemas.microsoft.com/office/drawing/2014/main" id="{3463A608-DC64-4BEE-B456-D530C222183C}"/>
              </a:ext>
            </a:extLst>
          </p:cNvPr>
          <p:cNvSpPr txBox="1"/>
          <p:nvPr/>
        </p:nvSpPr>
        <p:spPr>
          <a:xfrm>
            <a:off x="107504" y="2439928"/>
            <a:ext cx="8856984" cy="707886"/>
          </a:xfrm>
          <a:prstGeom prst="rect">
            <a:avLst/>
          </a:prstGeom>
          <a:noFill/>
        </p:spPr>
        <p:txBody>
          <a:bodyPr wrap="square" rtlCol="0">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Como vimos, com discriminação perfeita teremos P</a:t>
            </a:r>
            <a:r>
              <a:rPr lang="pt-BR" sz="1200" dirty="0">
                <a:latin typeface="Arial" panose="020B0604020202020204" pitchFamily="34" charset="0"/>
                <a:cs typeface="Arial" panose="020B0604020202020204" pitchFamily="34" charset="0"/>
              </a:rPr>
              <a:t>C</a:t>
            </a:r>
            <a:r>
              <a:rPr lang="pt-BR" sz="2000" dirty="0">
                <a:latin typeface="Arial" panose="020B0604020202020204" pitchFamily="34" charset="0"/>
                <a:cs typeface="Arial" panose="020B0604020202020204" pitchFamily="34" charset="0"/>
              </a:rPr>
              <a:t> e Q</a:t>
            </a:r>
            <a:r>
              <a:rPr lang="pt-BR" sz="1200" dirty="0">
                <a:latin typeface="Arial" panose="020B0604020202020204" pitchFamily="34" charset="0"/>
                <a:cs typeface="Arial" panose="020B0604020202020204" pitchFamily="34" charset="0"/>
              </a:rPr>
              <a:t>C</a:t>
            </a:r>
            <a:r>
              <a:rPr lang="pt-BR" sz="2000" dirty="0">
                <a:latin typeface="Arial" panose="020B0604020202020204" pitchFamily="34" charset="0"/>
                <a:cs typeface="Arial" panose="020B0604020202020204" pitchFamily="34" charset="0"/>
              </a:rPr>
              <a:t>. Logo, o peso morto será igual a zero. </a:t>
            </a:r>
          </a:p>
        </p:txBody>
      </p:sp>
      <p:sp>
        <p:nvSpPr>
          <p:cNvPr id="5" name="CaixaDeTexto 4">
            <a:extLst>
              <a:ext uri="{FF2B5EF4-FFF2-40B4-BE49-F238E27FC236}">
                <a16:creationId xmlns:a16="http://schemas.microsoft.com/office/drawing/2014/main" id="{74CAAC64-AECD-443D-B98E-3ACE81700446}"/>
              </a:ext>
            </a:extLst>
          </p:cNvPr>
          <p:cNvSpPr txBox="1"/>
          <p:nvPr/>
        </p:nvSpPr>
        <p:spPr>
          <a:xfrm>
            <a:off x="5436096" y="474226"/>
            <a:ext cx="360040" cy="369332"/>
          </a:xfrm>
          <a:prstGeom prst="rect">
            <a:avLst/>
          </a:prstGeom>
          <a:noFill/>
        </p:spPr>
        <p:txBody>
          <a:bodyPr wrap="square" rtlCol="0">
            <a:spAutoFit/>
          </a:bodyPr>
          <a:lstStyle/>
          <a:p>
            <a:r>
              <a:rPr lang="pt-BR" b="1" dirty="0">
                <a:solidFill>
                  <a:srgbClr val="C00000"/>
                </a:solidFill>
              </a:rPr>
              <a:t>V</a:t>
            </a:r>
          </a:p>
        </p:txBody>
      </p:sp>
      <p:sp>
        <p:nvSpPr>
          <p:cNvPr id="7" name="CaixaDeTexto 6">
            <a:extLst>
              <a:ext uri="{FF2B5EF4-FFF2-40B4-BE49-F238E27FC236}">
                <a16:creationId xmlns:a16="http://schemas.microsoft.com/office/drawing/2014/main" id="{02620CD7-867C-44BB-AEEC-3238C5A1C5C7}"/>
              </a:ext>
            </a:extLst>
          </p:cNvPr>
          <p:cNvSpPr txBox="1"/>
          <p:nvPr/>
        </p:nvSpPr>
        <p:spPr>
          <a:xfrm>
            <a:off x="5508104" y="1986394"/>
            <a:ext cx="360040" cy="369332"/>
          </a:xfrm>
          <a:prstGeom prst="rect">
            <a:avLst/>
          </a:prstGeom>
          <a:noFill/>
        </p:spPr>
        <p:txBody>
          <a:bodyPr wrap="square" rtlCol="0">
            <a:spAutoFit/>
          </a:bodyPr>
          <a:lstStyle/>
          <a:p>
            <a:r>
              <a:rPr lang="pt-BR" b="1" dirty="0">
                <a:solidFill>
                  <a:srgbClr val="C00000"/>
                </a:solidFill>
              </a:rPr>
              <a:t>F</a:t>
            </a:r>
          </a:p>
        </p:txBody>
      </p:sp>
    </p:spTree>
    <p:extLst>
      <p:ext uri="{BB962C8B-B14F-4D97-AF65-F5344CB8AC3E}">
        <p14:creationId xmlns:p14="http://schemas.microsoft.com/office/powerpoint/2010/main" val="9459778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8C828D0E-9C3F-4E41-92E3-283FDC62A3BA}"/>
              </a:ext>
            </a:extLst>
          </p:cNvPr>
          <p:cNvSpPr txBox="1"/>
          <p:nvPr/>
        </p:nvSpPr>
        <p:spPr>
          <a:xfrm>
            <a:off x="107504" y="154831"/>
            <a:ext cx="8928992" cy="3816429"/>
          </a:xfrm>
          <a:prstGeom prst="rect">
            <a:avLst/>
          </a:prstGeom>
          <a:noFill/>
        </p:spPr>
        <p:txBody>
          <a:bodyPr wrap="square">
            <a:spAutoFit/>
          </a:bodyPr>
          <a:lstStyle/>
          <a:p>
            <a:r>
              <a:rPr lang="pt-BR" sz="2200" b="1" i="0" dirty="0">
                <a:solidFill>
                  <a:srgbClr val="000000"/>
                </a:solidFill>
                <a:effectLst/>
                <a:latin typeface="Arial" panose="020B0604020202020204" pitchFamily="34" charset="0"/>
                <a:cs typeface="Arial" panose="020B0604020202020204" pitchFamily="34" charset="0"/>
              </a:rPr>
              <a:t>QUESTÃO 09</a:t>
            </a:r>
            <a:br>
              <a:rPr lang="pt-BR" sz="2000" b="1" i="0" dirty="0">
                <a:solidFill>
                  <a:srgbClr val="000000"/>
                </a:solidFill>
                <a:effectLst/>
                <a:latin typeface="Arial" panose="020B0604020202020204" pitchFamily="34" charset="0"/>
                <a:cs typeface="Arial" panose="020B0604020202020204" pitchFamily="34" charset="0"/>
              </a:rPr>
            </a:br>
            <a:r>
              <a:rPr lang="pt-BR" sz="2000" b="0" i="0" dirty="0">
                <a:solidFill>
                  <a:srgbClr val="000000"/>
                </a:solidFill>
                <a:effectLst/>
                <a:latin typeface="Arial" panose="020B0604020202020204" pitchFamily="34" charset="0"/>
                <a:cs typeface="Arial" panose="020B0604020202020204" pitchFamily="34" charset="0"/>
              </a:rPr>
              <a:t>Em  um   Duopólio   de   </a:t>
            </a:r>
            <a:r>
              <a:rPr lang="pt-BR" sz="2000" b="0" i="0" dirty="0" err="1">
                <a:solidFill>
                  <a:srgbClr val="000000"/>
                </a:solidFill>
                <a:effectLst/>
                <a:latin typeface="Arial" panose="020B0604020202020204" pitchFamily="34" charset="0"/>
                <a:cs typeface="Arial" panose="020B0604020202020204" pitchFamily="34" charset="0"/>
              </a:rPr>
              <a:t>Cournot</a:t>
            </a:r>
            <a:r>
              <a:rPr lang="pt-BR" sz="2000" b="0" i="0" dirty="0">
                <a:solidFill>
                  <a:srgbClr val="000000"/>
                </a:solidFill>
                <a:effectLst/>
                <a:latin typeface="Arial" panose="020B0604020202020204" pitchFamily="34" charset="0"/>
                <a:cs typeface="Arial" panose="020B0604020202020204" pitchFamily="34" charset="0"/>
              </a:rPr>
              <a:t>,  as  funções  de  custo  são                                          e                              A</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demanda é dada por P(Q) = 20 - Q, em que Q = q</a:t>
            </a:r>
            <a:r>
              <a:rPr lang="pt-BR" sz="1200" b="0"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 q</a:t>
            </a:r>
            <a:r>
              <a:rPr lang="pt-BR" sz="1200" b="0" i="0" dirty="0">
                <a:solidFill>
                  <a:srgbClr val="000000"/>
                </a:solidFill>
                <a:effectLst/>
                <a:latin typeface="Arial" panose="020B0604020202020204" pitchFamily="34" charset="0"/>
                <a:cs typeface="Arial" panose="020B0604020202020204" pitchFamily="34" charset="0"/>
              </a:rPr>
              <a:t>2</a:t>
            </a:r>
            <a:r>
              <a:rPr lang="pt-BR" sz="2000" b="0" i="0" dirty="0">
                <a:solidFill>
                  <a:srgbClr val="000000"/>
                </a:solidFill>
                <a:effectLst/>
                <a:latin typeface="Arial" panose="020B0604020202020204" pitchFamily="34" charset="0"/>
                <a:cs typeface="Arial" panose="020B0604020202020204" pitchFamily="34" charset="0"/>
              </a:rPr>
              <a:t>. Julgue os itens a seguir:</a:t>
            </a:r>
          </a:p>
          <a:p>
            <a:pPr algn="just"/>
            <a:r>
              <a:rPr lang="pt-BR" sz="2000" b="1" dirty="0">
                <a:solidFill>
                  <a:srgbClr val="000000"/>
                </a:solidFill>
                <a:latin typeface="Arial" panose="020B0604020202020204" pitchFamily="34" charset="0"/>
                <a:cs typeface="Arial" panose="020B0604020202020204" pitchFamily="34" charset="0"/>
              </a:rPr>
              <a:t>(0)</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Se a firma 1 conjectura que a firma 2 produzirá 3 unidades, então a     firma 1 produzirá 6 unidades.</a:t>
            </a:r>
          </a:p>
          <a:p>
            <a:pPr algn="just"/>
            <a:r>
              <a:rPr lang="pt-BR" sz="2000" b="1"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Se a firma 2 conjectura que a firma 1 produzirá 6 unidades, então a     firma 2 produzirá 3 unidades.</a:t>
            </a:r>
          </a:p>
          <a:p>
            <a:pPr algn="just"/>
            <a:r>
              <a:rPr lang="pt-BR" sz="2000" b="1" dirty="0">
                <a:solidFill>
                  <a:srgbClr val="000000"/>
                </a:solidFill>
                <a:latin typeface="Arial" panose="020B0604020202020204" pitchFamily="34" charset="0"/>
                <a:cs typeface="Arial" panose="020B0604020202020204" pitchFamily="34" charset="0"/>
              </a:rPr>
              <a:t>(2)</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O Equilíbrio de </a:t>
            </a:r>
            <a:r>
              <a:rPr lang="pt-BR" sz="2000" b="0" i="0" dirty="0" err="1">
                <a:solidFill>
                  <a:srgbClr val="000000"/>
                </a:solidFill>
                <a:effectLst/>
                <a:latin typeface="Arial" panose="020B0604020202020204" pitchFamily="34" charset="0"/>
                <a:cs typeface="Arial" panose="020B0604020202020204" pitchFamily="34" charset="0"/>
              </a:rPr>
              <a:t>Cournot</a:t>
            </a:r>
            <a:r>
              <a:rPr lang="pt-BR" sz="2000" b="0" i="0" dirty="0">
                <a:solidFill>
                  <a:srgbClr val="000000"/>
                </a:solidFill>
                <a:effectLst/>
                <a:latin typeface="Arial" panose="020B0604020202020204" pitchFamily="34" charset="0"/>
                <a:cs typeface="Arial" panose="020B0604020202020204" pitchFamily="34" charset="0"/>
              </a:rPr>
              <a:t> é {(q</a:t>
            </a:r>
            <a:r>
              <a:rPr lang="pt-BR" sz="1400" b="0"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q</a:t>
            </a:r>
            <a:r>
              <a:rPr lang="pt-BR" sz="1400" b="0" i="0" dirty="0">
                <a:solidFill>
                  <a:srgbClr val="000000"/>
                </a:solidFill>
                <a:effectLst/>
                <a:latin typeface="Arial" panose="020B0604020202020204" pitchFamily="34" charset="0"/>
                <a:cs typeface="Arial" panose="020B0604020202020204" pitchFamily="34" charset="0"/>
              </a:rPr>
              <a:t>2</a:t>
            </a:r>
            <a:r>
              <a:rPr lang="pt-BR" sz="2000" b="0" i="0" dirty="0">
                <a:solidFill>
                  <a:srgbClr val="000000"/>
                </a:solidFill>
                <a:effectLst/>
                <a:latin typeface="Arial" panose="020B0604020202020204" pitchFamily="34" charset="0"/>
                <a:cs typeface="Arial" panose="020B0604020202020204" pitchFamily="34" charset="0"/>
              </a:rPr>
              <a:t>*), P*} = {(5,5),10}.</a:t>
            </a:r>
          </a:p>
          <a:p>
            <a:pPr algn="just"/>
            <a:r>
              <a:rPr lang="pt-BR" sz="2000" b="1" dirty="0">
                <a:solidFill>
                  <a:srgbClr val="000000"/>
                </a:solidFill>
                <a:latin typeface="Arial" panose="020B0604020202020204" pitchFamily="34" charset="0"/>
                <a:cs typeface="Arial" panose="020B0604020202020204" pitchFamily="34" charset="0"/>
              </a:rPr>
              <a:t>(3)</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O Índice de Lerner da firma 2 em Equilíbrio de </a:t>
            </a:r>
            <a:r>
              <a:rPr lang="pt-BR" sz="2000" b="0" i="0" dirty="0" err="1">
                <a:solidFill>
                  <a:srgbClr val="000000"/>
                </a:solidFill>
                <a:effectLst/>
                <a:latin typeface="Arial" panose="020B0604020202020204" pitchFamily="34" charset="0"/>
                <a:cs typeface="Arial" panose="020B0604020202020204" pitchFamily="34" charset="0"/>
              </a:rPr>
              <a:t>Cournot</a:t>
            </a:r>
            <a:r>
              <a:rPr lang="pt-BR" sz="2000" b="0" i="0" dirty="0">
                <a:solidFill>
                  <a:srgbClr val="000000"/>
                </a:solidFill>
                <a:effectLst/>
                <a:latin typeface="Arial" panose="020B0604020202020204" pitchFamily="34" charset="0"/>
                <a:cs typeface="Arial" panose="020B0604020202020204" pitchFamily="34" charset="0"/>
              </a:rPr>
              <a:t> é L</a:t>
            </a:r>
            <a:r>
              <a:rPr lang="pt-BR" sz="1400" b="0" i="0" dirty="0">
                <a:solidFill>
                  <a:srgbClr val="000000"/>
                </a:solidFill>
                <a:effectLst/>
                <a:latin typeface="Arial" panose="020B0604020202020204" pitchFamily="34" charset="0"/>
                <a:cs typeface="Arial" panose="020B0604020202020204" pitchFamily="34" charset="0"/>
              </a:rPr>
              <a:t>2</a:t>
            </a:r>
            <a:r>
              <a:rPr lang="pt-BR" sz="2000" b="0" i="0" dirty="0">
                <a:solidFill>
                  <a:srgbClr val="000000"/>
                </a:solidFill>
                <a:effectLst/>
                <a:latin typeface="Arial" panose="020B0604020202020204" pitchFamily="34" charset="0"/>
                <a:cs typeface="Arial" panose="020B0604020202020204" pitchFamily="34" charset="0"/>
              </a:rPr>
              <a:t> = 1/4.</a:t>
            </a:r>
          </a:p>
          <a:p>
            <a:pPr algn="just"/>
            <a:r>
              <a:rPr lang="pt-BR" sz="2000" b="1" dirty="0">
                <a:solidFill>
                  <a:srgbClr val="000000"/>
                </a:solidFill>
                <a:latin typeface="Arial" panose="020B0604020202020204" pitchFamily="34" charset="0"/>
                <a:cs typeface="Arial" panose="020B0604020202020204" pitchFamily="34" charset="0"/>
              </a:rPr>
              <a:t>(4)</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O Índice de Lerner da indústria </a:t>
            </a:r>
            <a:r>
              <a:rPr lang="pt-BR" sz="2000" b="0" i="0" dirty="0" err="1">
                <a:solidFill>
                  <a:srgbClr val="000000"/>
                </a:solidFill>
                <a:effectLst/>
                <a:latin typeface="Arial" panose="020B0604020202020204" pitchFamily="34" charset="0"/>
                <a:cs typeface="Arial" panose="020B0604020202020204" pitchFamily="34" charset="0"/>
              </a:rPr>
              <a:t>duopólica</a:t>
            </a:r>
            <a:r>
              <a:rPr lang="pt-BR" sz="2000" b="0" i="0" dirty="0">
                <a:solidFill>
                  <a:srgbClr val="000000"/>
                </a:solidFill>
                <a:effectLst/>
                <a:latin typeface="Arial" panose="020B0604020202020204" pitchFamily="34" charset="0"/>
                <a:cs typeface="Arial" panose="020B0604020202020204" pitchFamily="34" charset="0"/>
              </a:rPr>
              <a:t> é L = 1/2.</a:t>
            </a:r>
            <a:r>
              <a:rPr lang="pt-BR" sz="2000" dirty="0">
                <a:latin typeface="Arial" panose="020B0604020202020204" pitchFamily="34" charset="0"/>
                <a:cs typeface="Arial" panose="020B0604020202020204" pitchFamily="34" charset="0"/>
              </a:rPr>
              <a:t> </a:t>
            </a:r>
          </a:p>
          <a:p>
            <a:pPr algn="just"/>
            <a:endParaRPr lang="pt-BR" sz="2000" dirty="0">
              <a:latin typeface="Arial" panose="020B0604020202020204" pitchFamily="34" charset="0"/>
              <a:cs typeface="Arial" panose="020B0604020202020204" pitchFamily="34" charset="0"/>
            </a:endParaRPr>
          </a:p>
        </p:txBody>
      </p:sp>
      <p:graphicFrame>
        <p:nvGraphicFramePr>
          <p:cNvPr id="4" name="Objeto 3">
            <a:extLst>
              <a:ext uri="{FF2B5EF4-FFF2-40B4-BE49-F238E27FC236}">
                <a16:creationId xmlns:a16="http://schemas.microsoft.com/office/drawing/2014/main" id="{3B0F5EB9-F0B7-44F8-9CEE-D2356A478829}"/>
              </a:ext>
            </a:extLst>
          </p:cNvPr>
          <p:cNvGraphicFramePr>
            <a:graphicFrameLocks noChangeAspect="1"/>
          </p:cNvGraphicFramePr>
          <p:nvPr>
            <p:extLst>
              <p:ext uri="{D42A27DB-BD31-4B8C-83A1-F6EECF244321}">
                <p14:modId xmlns:p14="http://schemas.microsoft.com/office/powerpoint/2010/main" val="2914282781"/>
              </p:ext>
            </p:extLst>
          </p:nvPr>
        </p:nvGraphicFramePr>
        <p:xfrm>
          <a:off x="7215732" y="483518"/>
          <a:ext cx="1748756" cy="476250"/>
        </p:xfrm>
        <a:graphic>
          <a:graphicData uri="http://schemas.openxmlformats.org/presentationml/2006/ole">
            <mc:AlternateContent xmlns:mc="http://schemas.openxmlformats.org/markup-compatibility/2006">
              <mc:Choice xmlns:v="urn:schemas-microsoft-com:vml" Requires="v">
                <p:oleObj name="Equation" r:id="rId2" imgW="774360" imgH="253800" progId="Equation.DSMT4">
                  <p:embed/>
                </p:oleObj>
              </mc:Choice>
              <mc:Fallback>
                <p:oleObj name="Equation" r:id="rId2" imgW="774360" imgH="253800" progId="Equation.DSMT4">
                  <p:embed/>
                  <p:pic>
                    <p:nvPicPr>
                      <p:cNvPr id="5" name="Objeto 4">
                        <a:extLst>
                          <a:ext uri="{FF2B5EF4-FFF2-40B4-BE49-F238E27FC236}">
                            <a16:creationId xmlns:a16="http://schemas.microsoft.com/office/drawing/2014/main" id="{E6C590BA-F07C-45F1-B670-F2D628C848EA}"/>
                          </a:ext>
                        </a:extLst>
                      </p:cNvPr>
                      <p:cNvPicPr/>
                      <p:nvPr/>
                    </p:nvPicPr>
                    <p:blipFill>
                      <a:blip r:embed="rId3"/>
                      <a:stretch>
                        <a:fillRect/>
                      </a:stretch>
                    </p:blipFill>
                    <p:spPr>
                      <a:xfrm>
                        <a:off x="7215732" y="483518"/>
                        <a:ext cx="1748756" cy="476250"/>
                      </a:xfrm>
                      <a:prstGeom prst="rect">
                        <a:avLst/>
                      </a:prstGeom>
                      <a:noFill/>
                      <a:ln>
                        <a:noFill/>
                      </a:ln>
                    </p:spPr>
                  </p:pic>
                </p:oleObj>
              </mc:Fallback>
            </mc:AlternateContent>
          </a:graphicData>
        </a:graphic>
      </p:graphicFrame>
      <p:graphicFrame>
        <p:nvGraphicFramePr>
          <p:cNvPr id="5" name="Objeto 4">
            <a:extLst>
              <a:ext uri="{FF2B5EF4-FFF2-40B4-BE49-F238E27FC236}">
                <a16:creationId xmlns:a16="http://schemas.microsoft.com/office/drawing/2014/main" id="{FB8F0328-5829-4990-8567-205410700E5E}"/>
              </a:ext>
            </a:extLst>
          </p:cNvPr>
          <p:cNvGraphicFramePr>
            <a:graphicFrameLocks noChangeAspect="1"/>
          </p:cNvGraphicFramePr>
          <p:nvPr>
            <p:extLst>
              <p:ext uri="{D42A27DB-BD31-4B8C-83A1-F6EECF244321}">
                <p14:modId xmlns:p14="http://schemas.microsoft.com/office/powerpoint/2010/main" val="1204192574"/>
              </p:ext>
            </p:extLst>
          </p:nvPr>
        </p:nvGraphicFramePr>
        <p:xfrm>
          <a:off x="395536" y="771550"/>
          <a:ext cx="1944216" cy="523875"/>
        </p:xfrm>
        <a:graphic>
          <a:graphicData uri="http://schemas.openxmlformats.org/presentationml/2006/ole">
            <mc:AlternateContent xmlns:mc="http://schemas.openxmlformats.org/markup-compatibility/2006">
              <mc:Choice xmlns:v="urn:schemas-microsoft-com:vml" Requires="v">
                <p:oleObj name="Equation" r:id="rId4" imgW="1155600" imgH="279360" progId="Equation.DSMT4">
                  <p:embed/>
                </p:oleObj>
              </mc:Choice>
              <mc:Fallback>
                <p:oleObj name="Equation" r:id="rId4" imgW="1155600" imgH="279360" progId="Equation.DSMT4">
                  <p:embed/>
                  <p:pic>
                    <p:nvPicPr>
                      <p:cNvPr id="4" name="Objeto 3">
                        <a:extLst>
                          <a:ext uri="{FF2B5EF4-FFF2-40B4-BE49-F238E27FC236}">
                            <a16:creationId xmlns:a16="http://schemas.microsoft.com/office/drawing/2014/main" id="{3B0F5EB9-F0B7-44F8-9CEE-D2356A478829}"/>
                          </a:ext>
                        </a:extLst>
                      </p:cNvPr>
                      <p:cNvPicPr/>
                      <p:nvPr/>
                    </p:nvPicPr>
                    <p:blipFill>
                      <a:blip r:embed="rId5"/>
                      <a:stretch>
                        <a:fillRect/>
                      </a:stretch>
                    </p:blipFill>
                    <p:spPr>
                      <a:xfrm>
                        <a:off x="395536" y="771550"/>
                        <a:ext cx="1944216" cy="523875"/>
                      </a:xfrm>
                      <a:prstGeom prst="rect">
                        <a:avLst/>
                      </a:prstGeom>
                      <a:noFill/>
                      <a:ln>
                        <a:noFill/>
                      </a:ln>
                    </p:spPr>
                  </p:pic>
                </p:oleObj>
              </mc:Fallback>
            </mc:AlternateContent>
          </a:graphicData>
        </a:graphic>
      </p:graphicFrame>
      <p:sp>
        <p:nvSpPr>
          <p:cNvPr id="2" name="CaixaDeTexto 1">
            <a:extLst>
              <a:ext uri="{FF2B5EF4-FFF2-40B4-BE49-F238E27FC236}">
                <a16:creationId xmlns:a16="http://schemas.microsoft.com/office/drawing/2014/main" id="{6E03D84D-090F-4503-9A03-FC449727FE74}"/>
              </a:ext>
            </a:extLst>
          </p:cNvPr>
          <p:cNvSpPr txBox="1"/>
          <p:nvPr/>
        </p:nvSpPr>
        <p:spPr>
          <a:xfrm>
            <a:off x="3491880" y="1779662"/>
            <a:ext cx="432048" cy="369332"/>
          </a:xfrm>
          <a:prstGeom prst="rect">
            <a:avLst/>
          </a:prstGeom>
          <a:noFill/>
        </p:spPr>
        <p:txBody>
          <a:bodyPr wrap="square" rtlCol="0">
            <a:spAutoFit/>
          </a:bodyPr>
          <a:lstStyle/>
          <a:p>
            <a:r>
              <a:rPr lang="pt-BR" b="1" dirty="0">
                <a:solidFill>
                  <a:srgbClr val="C00000"/>
                </a:solidFill>
              </a:rPr>
              <a:t>V</a:t>
            </a:r>
          </a:p>
        </p:txBody>
      </p:sp>
      <p:sp>
        <p:nvSpPr>
          <p:cNvPr id="6" name="CaixaDeTexto 5">
            <a:extLst>
              <a:ext uri="{FF2B5EF4-FFF2-40B4-BE49-F238E27FC236}">
                <a16:creationId xmlns:a16="http://schemas.microsoft.com/office/drawing/2014/main" id="{68104929-863E-41A9-B9AC-2102E88FCA02}"/>
              </a:ext>
            </a:extLst>
          </p:cNvPr>
          <p:cNvSpPr txBox="1"/>
          <p:nvPr/>
        </p:nvSpPr>
        <p:spPr>
          <a:xfrm>
            <a:off x="3491880" y="2346434"/>
            <a:ext cx="432048" cy="369332"/>
          </a:xfrm>
          <a:prstGeom prst="rect">
            <a:avLst/>
          </a:prstGeom>
          <a:noFill/>
        </p:spPr>
        <p:txBody>
          <a:bodyPr wrap="square" rtlCol="0">
            <a:spAutoFit/>
          </a:bodyPr>
          <a:lstStyle/>
          <a:p>
            <a:r>
              <a:rPr lang="pt-BR" b="1" dirty="0">
                <a:solidFill>
                  <a:srgbClr val="C00000"/>
                </a:solidFill>
              </a:rPr>
              <a:t>F</a:t>
            </a:r>
          </a:p>
        </p:txBody>
      </p:sp>
      <p:sp>
        <p:nvSpPr>
          <p:cNvPr id="7" name="CaixaDeTexto 6">
            <a:extLst>
              <a:ext uri="{FF2B5EF4-FFF2-40B4-BE49-F238E27FC236}">
                <a16:creationId xmlns:a16="http://schemas.microsoft.com/office/drawing/2014/main" id="{F501FAA0-EBD3-4068-A688-9191C2041A9D}"/>
              </a:ext>
            </a:extLst>
          </p:cNvPr>
          <p:cNvSpPr txBox="1"/>
          <p:nvPr/>
        </p:nvSpPr>
        <p:spPr>
          <a:xfrm>
            <a:off x="6444208" y="2706474"/>
            <a:ext cx="432048" cy="369332"/>
          </a:xfrm>
          <a:prstGeom prst="rect">
            <a:avLst/>
          </a:prstGeom>
          <a:noFill/>
        </p:spPr>
        <p:txBody>
          <a:bodyPr wrap="square" rtlCol="0">
            <a:spAutoFit/>
          </a:bodyPr>
          <a:lstStyle/>
          <a:p>
            <a:r>
              <a:rPr lang="pt-BR" b="1" dirty="0">
                <a:solidFill>
                  <a:srgbClr val="C00000"/>
                </a:solidFill>
              </a:rPr>
              <a:t>V</a:t>
            </a:r>
          </a:p>
        </p:txBody>
      </p:sp>
    </p:spTree>
    <p:extLst>
      <p:ext uri="{BB962C8B-B14F-4D97-AF65-F5344CB8AC3E}">
        <p14:creationId xmlns:p14="http://schemas.microsoft.com/office/powerpoint/2010/main" val="3880464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A25FE7DA-089F-4F64-BFA1-D8F0DF88C7B8}"/>
              </a:ext>
            </a:extLst>
          </p:cNvPr>
          <p:cNvSpPr txBox="1"/>
          <p:nvPr/>
        </p:nvSpPr>
        <p:spPr>
          <a:xfrm>
            <a:off x="107504" y="51470"/>
            <a:ext cx="8928992" cy="1969770"/>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02</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Considere a Teoria da Utilidade para responder quais das afirmações a seguir são verdadeiras</a:t>
            </a:r>
          </a:p>
          <a:p>
            <a:pPr algn="just"/>
            <a:r>
              <a:rPr lang="pt-BR" sz="2000" b="0" i="0" dirty="0">
                <a:solidFill>
                  <a:srgbClr val="000000"/>
                </a:solidFill>
                <a:effectLst/>
                <a:latin typeface="Arial" panose="020B0604020202020204" pitchFamily="34" charset="0"/>
                <a:cs typeface="Arial" panose="020B0604020202020204" pitchFamily="34" charset="0"/>
              </a:rPr>
              <a:t>e quais são falsas:</a:t>
            </a:r>
          </a:p>
          <a:p>
            <a:pPr algn="just"/>
            <a:r>
              <a:rPr lang="pt-BR" sz="2000" b="1" dirty="0">
                <a:solidFill>
                  <a:srgbClr val="000000"/>
                </a:solidFill>
                <a:latin typeface="Arial" panose="020B0604020202020204" pitchFamily="34" charset="0"/>
                <a:cs typeface="Arial" panose="020B0604020202020204" pitchFamily="34" charset="0"/>
              </a:rPr>
              <a:t>(0)</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Todos os tipos de preferências podem ser representados pela função de utilidade.</a:t>
            </a:r>
          </a:p>
        </p:txBody>
      </p:sp>
      <p:sp>
        <p:nvSpPr>
          <p:cNvPr id="4" name="Espaço Reservado para Conteúdo 2">
            <a:extLst>
              <a:ext uri="{FF2B5EF4-FFF2-40B4-BE49-F238E27FC236}">
                <a16:creationId xmlns:a16="http://schemas.microsoft.com/office/drawing/2014/main" id="{B77F28C2-45A7-408D-8FF4-2774C027B820}"/>
              </a:ext>
            </a:extLst>
          </p:cNvPr>
          <p:cNvSpPr txBox="1">
            <a:spLocks/>
          </p:cNvSpPr>
          <p:nvPr/>
        </p:nvSpPr>
        <p:spPr>
          <a:xfrm>
            <a:off x="179512" y="1937072"/>
            <a:ext cx="8856984" cy="3154958"/>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457200" indent="-457200">
              <a:spcBef>
                <a:spcPts val="0"/>
              </a:spcBef>
              <a:buClrTx/>
              <a:buSzPct val="101000"/>
              <a:buFont typeface="Wingdings" panose="05000000000000000000" pitchFamily="2" charset="2"/>
              <a:buChar char="§"/>
            </a:pPr>
            <a:r>
              <a:rPr lang="pt-BR" sz="1800" b="1" dirty="0">
                <a:latin typeface="Arial" panose="020B0604020202020204" pitchFamily="34" charset="0"/>
                <a:cs typeface="Arial" panose="020B0604020202020204" pitchFamily="34" charset="0"/>
              </a:rPr>
              <a:t>Preferências Racionais</a:t>
            </a:r>
          </a:p>
          <a:p>
            <a:pPr marL="457200" indent="-457200">
              <a:spcBef>
                <a:spcPts val="0"/>
              </a:spcBef>
              <a:buClrTx/>
              <a:buSzPct val="101000"/>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lvl="1">
              <a:spcBef>
                <a:spcPts val="0"/>
              </a:spcBef>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Preferências Reflexivas  </a:t>
            </a:r>
            <a:r>
              <a:rPr lang="pt-BR" sz="1800" dirty="0">
                <a:solidFill>
                  <a:schemeClr val="accent6">
                    <a:lumMod val="75000"/>
                  </a:schemeClr>
                </a:solidFill>
                <a:latin typeface="Arial" panose="020B0604020202020204" pitchFamily="34" charset="0"/>
                <a:cs typeface="Arial" panose="020B0604020202020204" pitchFamily="34" charset="0"/>
              </a:rPr>
              <a:t>(toda cesta é tão boa quanto ela mesma)</a:t>
            </a:r>
          </a:p>
          <a:p>
            <a:pPr marL="285750" indent="-285750">
              <a:spcBef>
                <a:spcPts val="0"/>
              </a:spcBef>
              <a:buClrTx/>
              <a:buSzPct val="101000"/>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lvl="1">
              <a:spcBef>
                <a:spcPts val="0"/>
              </a:spcBef>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Preferências Completas  </a:t>
            </a:r>
            <a:r>
              <a:rPr lang="pt-BR" sz="1800" dirty="0">
                <a:solidFill>
                  <a:schemeClr val="accent6">
                    <a:lumMod val="75000"/>
                  </a:schemeClr>
                </a:solidFill>
                <a:latin typeface="Arial" panose="020B0604020202020204" pitchFamily="34" charset="0"/>
                <a:cs typeface="Arial" panose="020B0604020202020204" pitchFamily="34" charset="0"/>
              </a:rPr>
              <a:t>(o indivíduo consegue ordenar as cestas)</a:t>
            </a:r>
          </a:p>
          <a:p>
            <a:pPr marL="285750" indent="-285750">
              <a:spcBef>
                <a:spcPts val="0"/>
              </a:spcBef>
              <a:buClrTx/>
              <a:buSzPct val="101000"/>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lvl="1">
              <a:spcBef>
                <a:spcPts val="0"/>
              </a:spcBef>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Preferências Transitivas  </a:t>
            </a:r>
            <a:r>
              <a:rPr lang="pt-BR" sz="1800" dirty="0">
                <a:solidFill>
                  <a:schemeClr val="accent6">
                    <a:lumMod val="75000"/>
                  </a:schemeClr>
                </a:solidFill>
                <a:latin typeface="Arial" panose="020B0604020202020204" pitchFamily="34" charset="0"/>
                <a:cs typeface="Arial" panose="020B0604020202020204" pitchFamily="34" charset="0"/>
              </a:rPr>
              <a:t>( se x ≻ y  e  y ≻ z ⇒ x ≻ z )</a:t>
            </a:r>
          </a:p>
          <a:p>
            <a:pPr lvl="1">
              <a:spcBef>
                <a:spcPts val="0"/>
              </a:spcBef>
              <a:buClrTx/>
              <a:buSzPct val="101000"/>
              <a:buFont typeface="Wingdings" panose="05000000000000000000" pitchFamily="2" charset="2"/>
              <a:buChar char="§"/>
            </a:pPr>
            <a:endParaRPr lang="pt-BR" sz="1200" dirty="0">
              <a:latin typeface="Arial" panose="020B0604020202020204" pitchFamily="34" charset="0"/>
              <a:cs typeface="Arial" panose="020B0604020202020204" pitchFamily="34" charset="0"/>
            </a:endParaRPr>
          </a:p>
          <a:p>
            <a:pPr marL="457200" indent="-457200">
              <a:spcBef>
                <a:spcPts val="0"/>
              </a:spcBef>
              <a:buClrTx/>
              <a:buSzPct val="101000"/>
              <a:buFont typeface="Wingdings" panose="05000000000000000000" pitchFamily="2" charset="2"/>
              <a:buChar char="§"/>
            </a:pPr>
            <a:r>
              <a:rPr lang="pt-BR" sz="1800" b="1" dirty="0">
                <a:latin typeface="Arial" panose="020B0604020202020204" pitchFamily="34" charset="0"/>
                <a:cs typeface="Arial" panose="020B0604020202020204" pitchFamily="34" charset="0"/>
              </a:rPr>
              <a:t>Adicionalmente, podemos considerar:</a:t>
            </a:r>
          </a:p>
          <a:p>
            <a:pPr marL="285750" indent="-285750">
              <a:spcBef>
                <a:spcPts val="0"/>
              </a:spcBef>
              <a:buClrTx/>
              <a:buSzPct val="101000"/>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lvl="1">
              <a:spcBef>
                <a:spcPts val="0"/>
              </a:spcBef>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Preferências Monótonas  </a:t>
            </a:r>
            <a:r>
              <a:rPr lang="pt-BR" sz="1800" dirty="0">
                <a:solidFill>
                  <a:schemeClr val="accent6">
                    <a:lumMod val="75000"/>
                  </a:schemeClr>
                </a:solidFill>
                <a:latin typeface="Arial" panose="020B0604020202020204" pitchFamily="34" charset="0"/>
                <a:cs typeface="Arial" panose="020B0604020202020204" pitchFamily="34" charset="0"/>
              </a:rPr>
              <a:t>(quanto mais melhor)</a:t>
            </a:r>
          </a:p>
          <a:p>
            <a:pPr lvl="1">
              <a:spcBef>
                <a:spcPts val="0"/>
              </a:spcBef>
              <a:buClrTx/>
              <a:buSzPct val="101000"/>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lvl="1">
              <a:spcBef>
                <a:spcPts val="0"/>
              </a:spcBef>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Preferências Contínuas  </a:t>
            </a:r>
            <a:r>
              <a:rPr lang="pt-BR" sz="1800" dirty="0">
                <a:solidFill>
                  <a:schemeClr val="accent6">
                    <a:lumMod val="75000"/>
                  </a:schemeClr>
                </a:solidFill>
                <a:latin typeface="Arial" panose="020B0604020202020204" pitchFamily="34" charset="0"/>
                <a:cs typeface="Arial" panose="020B0604020202020204" pitchFamily="34" charset="0"/>
              </a:rPr>
              <a:t>(os bens são divisíveis)</a:t>
            </a:r>
          </a:p>
          <a:p>
            <a:pPr lvl="1">
              <a:spcBef>
                <a:spcPts val="0"/>
              </a:spcBef>
              <a:buClrTx/>
              <a:buSzPct val="101000"/>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lvl="1">
              <a:spcBef>
                <a:spcPts val="0"/>
              </a:spcBef>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Preferências Convexas  </a:t>
            </a:r>
            <a:r>
              <a:rPr lang="pt-BR" sz="1800" dirty="0">
                <a:solidFill>
                  <a:schemeClr val="accent6">
                    <a:lumMod val="75000"/>
                  </a:schemeClr>
                </a:solidFill>
                <a:latin typeface="Arial" panose="020B0604020202020204" pitchFamily="34" charset="0"/>
                <a:cs typeface="Arial" panose="020B0604020202020204" pitchFamily="34" charset="0"/>
              </a:rPr>
              <a:t>(diversificação aumenta a utilidade)</a:t>
            </a:r>
          </a:p>
          <a:p>
            <a:pPr>
              <a:spcBef>
                <a:spcPts val="0"/>
              </a:spcBef>
              <a:buClrTx/>
              <a:buFont typeface="Wingdings" panose="05000000000000000000" pitchFamily="2" charset="2"/>
              <a:buChar char="§"/>
            </a:pPr>
            <a:endParaRPr lang="pt-BR" sz="1800" dirty="0">
              <a:latin typeface="Arial" panose="020B0604020202020204" pitchFamily="34" charset="0"/>
              <a:cs typeface="Arial" panose="020B0604020202020204" pitchFamily="34" charset="0"/>
            </a:endParaRPr>
          </a:p>
        </p:txBody>
      </p:sp>
      <p:sp>
        <p:nvSpPr>
          <p:cNvPr id="5" name="CaixaDeTexto 4">
            <a:extLst>
              <a:ext uri="{FF2B5EF4-FFF2-40B4-BE49-F238E27FC236}">
                <a16:creationId xmlns:a16="http://schemas.microsoft.com/office/drawing/2014/main" id="{D736444C-D97B-48C4-8C18-734B085326AD}"/>
              </a:ext>
            </a:extLst>
          </p:cNvPr>
          <p:cNvSpPr txBox="1"/>
          <p:nvPr/>
        </p:nvSpPr>
        <p:spPr>
          <a:xfrm>
            <a:off x="1187624" y="1635646"/>
            <a:ext cx="360040" cy="369332"/>
          </a:xfrm>
          <a:prstGeom prst="rect">
            <a:avLst/>
          </a:prstGeom>
          <a:noFill/>
        </p:spPr>
        <p:txBody>
          <a:bodyPr wrap="square" rtlCol="0">
            <a:spAutoFit/>
          </a:bodyPr>
          <a:lstStyle/>
          <a:p>
            <a:r>
              <a:rPr lang="pt-BR" b="1" dirty="0">
                <a:solidFill>
                  <a:srgbClr val="C00000"/>
                </a:solidFill>
              </a:rPr>
              <a:t>F</a:t>
            </a:r>
          </a:p>
        </p:txBody>
      </p:sp>
    </p:spTree>
    <p:extLst>
      <p:ext uri="{BB962C8B-B14F-4D97-AF65-F5344CB8AC3E}">
        <p14:creationId xmlns:p14="http://schemas.microsoft.com/office/powerpoint/2010/main" val="691948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anim calcmode="lin" valueType="num">
                                      <p:cBhvr additive="base">
                                        <p:cTn id="2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anim calcmode="lin" valueType="num">
                                      <p:cBhvr additive="base">
                                        <p:cTn id="2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12" end="12"/>
                                            </p:txEl>
                                          </p:spTgt>
                                        </p:tgtEl>
                                        <p:attrNameLst>
                                          <p:attrName>style.visibility</p:attrName>
                                        </p:attrNameLst>
                                      </p:cBhvr>
                                      <p:to>
                                        <p:strVal val="visible"/>
                                      </p:to>
                                    </p:set>
                                    <p:anim calcmode="lin" valueType="num">
                                      <p:cBhvr additive="base">
                                        <p:cTn id="2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14" end="14"/>
                                            </p:txEl>
                                          </p:spTgt>
                                        </p:tgtEl>
                                        <p:attrNameLst>
                                          <p:attrName>style.visibility</p:attrName>
                                        </p:attrNameLst>
                                      </p:cBhvr>
                                      <p:to>
                                        <p:strVal val="visible"/>
                                      </p:to>
                                    </p:set>
                                    <p:anim calcmode="lin" valueType="num">
                                      <p:cBhvr additive="base">
                                        <p:cTn id="3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E138F115-4863-4A86-B7A1-6989664384F4}"/>
              </a:ext>
            </a:extLst>
          </p:cNvPr>
          <p:cNvSpPr>
            <a:spLocks noChangeArrowheads="1"/>
          </p:cNvSpPr>
          <p:nvPr/>
        </p:nvSpPr>
        <p:spPr bwMode="auto">
          <a:xfrm>
            <a:off x="107504" y="123478"/>
            <a:ext cx="8856984" cy="2514600"/>
          </a:xfrm>
          <a:prstGeom prst="rect">
            <a:avLst/>
          </a:prstGeom>
          <a:noFill/>
          <a:ln w="9525">
            <a:noFill/>
            <a:miter lim="800000"/>
            <a:headEnd/>
            <a:tailEnd/>
          </a:ln>
        </p:spPr>
        <p:txBody>
          <a:bodyPr/>
          <a:lstStyle/>
          <a:p>
            <a:pPr marL="457200" indent="-457200" algn="just">
              <a:spcBef>
                <a:spcPct val="50000"/>
              </a:spcBef>
              <a:buSzPct val="75000"/>
              <a:buFont typeface="Wingdings" panose="05000000000000000000" pitchFamily="2" charset="2"/>
              <a:buChar char="§"/>
            </a:pPr>
            <a:r>
              <a:rPr lang="pt-BR" sz="2200" b="1" dirty="0">
                <a:latin typeface="Arial" charset="0"/>
              </a:rPr>
              <a:t>Duopólio de </a:t>
            </a:r>
            <a:r>
              <a:rPr lang="pt-BR" sz="2200" b="1" dirty="0" err="1">
                <a:latin typeface="Arial" charset="0"/>
              </a:rPr>
              <a:t>Cournot</a:t>
            </a:r>
            <a:endParaRPr lang="pt-BR" sz="2200" b="1" dirty="0">
              <a:latin typeface="Arial" charset="0"/>
            </a:endParaRPr>
          </a:p>
          <a:p>
            <a:pPr marL="914400" lvl="1" indent="-457200" algn="just">
              <a:spcBef>
                <a:spcPts val="600"/>
              </a:spcBef>
              <a:buSzPct val="80000"/>
              <a:buFont typeface="Wingdings" panose="05000000000000000000" pitchFamily="2" charset="2"/>
              <a:buChar char="§"/>
            </a:pPr>
            <a:r>
              <a:rPr lang="pt-BR" sz="2000" dirty="0">
                <a:latin typeface="Arial" charset="0"/>
              </a:rPr>
              <a:t>Decisões de produção simultâneas.</a:t>
            </a:r>
          </a:p>
          <a:p>
            <a:pPr marL="914400" lvl="1" indent="-457200" algn="just">
              <a:spcBef>
                <a:spcPts val="600"/>
              </a:spcBef>
              <a:buSzPct val="80000"/>
              <a:buFont typeface="Wingdings" panose="05000000000000000000" pitchFamily="2" charset="2"/>
              <a:buChar char="§"/>
            </a:pPr>
            <a:r>
              <a:rPr lang="pt-BR" sz="2000" dirty="0">
                <a:latin typeface="Arial" charset="0"/>
              </a:rPr>
              <a:t>O  preço depende  da quantidade ofertada por ambas as firmas.</a:t>
            </a:r>
          </a:p>
          <a:p>
            <a:pPr marL="914400" lvl="1" indent="-457200" algn="just">
              <a:spcBef>
                <a:spcPts val="600"/>
              </a:spcBef>
              <a:buSzPct val="80000"/>
              <a:buFont typeface="Wingdings" panose="05000000000000000000" pitchFamily="2" charset="2"/>
              <a:buChar char="§"/>
            </a:pPr>
            <a:r>
              <a:rPr lang="pt-BR" sz="2000" dirty="0">
                <a:latin typeface="Arial" charset="0"/>
              </a:rPr>
              <a:t>Cada firma considera fixo o nível de produção do concorrente e toma sua decisão de produção.</a:t>
            </a:r>
          </a:p>
          <a:p>
            <a:pPr marL="914400" lvl="1" indent="-457200" algn="just">
              <a:spcBef>
                <a:spcPts val="600"/>
              </a:spcBef>
              <a:buSzPct val="80000"/>
              <a:buFont typeface="Wingdings" panose="05000000000000000000" pitchFamily="2" charset="2"/>
              <a:buChar char="§"/>
            </a:pPr>
            <a:r>
              <a:rPr lang="pt-BR" sz="2000" dirty="0">
                <a:latin typeface="Arial" charset="0"/>
              </a:rPr>
              <a:t>Trata-se do equilíbrio de Nash.</a:t>
            </a:r>
          </a:p>
        </p:txBody>
      </p:sp>
      <p:sp>
        <p:nvSpPr>
          <p:cNvPr id="3" name="Rectangle 5">
            <a:extLst>
              <a:ext uri="{FF2B5EF4-FFF2-40B4-BE49-F238E27FC236}">
                <a16:creationId xmlns:a16="http://schemas.microsoft.com/office/drawing/2014/main" id="{29457261-7765-474F-9F23-FBB5357FDB36}"/>
              </a:ext>
            </a:extLst>
          </p:cNvPr>
          <p:cNvSpPr>
            <a:spLocks noChangeArrowheads="1"/>
          </p:cNvSpPr>
          <p:nvPr/>
        </p:nvSpPr>
        <p:spPr bwMode="auto">
          <a:xfrm>
            <a:off x="107504" y="2577430"/>
            <a:ext cx="8856984" cy="2514600"/>
          </a:xfrm>
          <a:prstGeom prst="rect">
            <a:avLst/>
          </a:prstGeom>
          <a:noFill/>
          <a:ln w="9525">
            <a:noFill/>
            <a:miter lim="800000"/>
            <a:headEnd/>
            <a:tailEnd/>
          </a:ln>
        </p:spPr>
        <p:txBody>
          <a:bodyPr/>
          <a:lstStyle/>
          <a:p>
            <a:pPr marL="457200" indent="-457200" algn="just">
              <a:spcBef>
                <a:spcPct val="50000"/>
              </a:spcBef>
              <a:buSzPct val="75000"/>
              <a:buFont typeface="Wingdings" panose="05000000000000000000" pitchFamily="2" charset="2"/>
              <a:buChar char="§"/>
            </a:pPr>
            <a:r>
              <a:rPr lang="pt-BR" sz="2200" b="1" dirty="0">
                <a:latin typeface="Arial" charset="0"/>
              </a:rPr>
              <a:t>Podemos calcular três outros equilíbrios</a:t>
            </a:r>
          </a:p>
          <a:p>
            <a:pPr marL="914400" lvl="1" indent="-457200" algn="just">
              <a:spcBef>
                <a:spcPts val="600"/>
              </a:spcBef>
              <a:buSzPct val="75000"/>
              <a:buFont typeface="Wingdings" panose="05000000000000000000" pitchFamily="2" charset="2"/>
              <a:buChar char="§"/>
            </a:pPr>
            <a:r>
              <a:rPr lang="pt-BR" sz="2000" dirty="0">
                <a:latin typeface="Arial" charset="0"/>
              </a:rPr>
              <a:t>Cartel </a:t>
            </a:r>
            <a:r>
              <a:rPr lang="pt-BR" sz="2000" dirty="0">
                <a:latin typeface="Arial" charset="0"/>
                <a:cs typeface="Calibri" panose="020F0502020204030204" pitchFamily="34" charset="0"/>
              </a:rPr>
              <a:t>→ maximização do lucro conjunto.</a:t>
            </a:r>
          </a:p>
          <a:p>
            <a:pPr marL="914400" lvl="1" indent="-457200" algn="just">
              <a:spcBef>
                <a:spcPts val="600"/>
              </a:spcBef>
              <a:buSzPct val="75000"/>
              <a:buFont typeface="Wingdings" panose="05000000000000000000" pitchFamily="2" charset="2"/>
              <a:buChar char="§"/>
            </a:pPr>
            <a:r>
              <a:rPr lang="pt-BR" sz="2000" dirty="0">
                <a:latin typeface="Arial" charset="0"/>
                <a:cs typeface="Calibri" panose="020F0502020204030204" pitchFamily="34" charset="0"/>
              </a:rPr>
              <a:t>Solução Concorrencial → P = </a:t>
            </a:r>
            <a:r>
              <a:rPr lang="pt-BR" sz="2000" dirty="0" err="1">
                <a:latin typeface="Arial" charset="0"/>
                <a:cs typeface="Calibri" panose="020F0502020204030204" pitchFamily="34" charset="0"/>
              </a:rPr>
              <a:t>CMg</a:t>
            </a:r>
            <a:r>
              <a:rPr lang="pt-BR" sz="2000" dirty="0">
                <a:latin typeface="Arial" charset="0"/>
                <a:cs typeface="Calibri" panose="020F0502020204030204" pitchFamily="34" charset="0"/>
              </a:rPr>
              <a:t>.</a:t>
            </a:r>
          </a:p>
          <a:p>
            <a:pPr marL="914400" lvl="1" indent="-457200" algn="just">
              <a:spcBef>
                <a:spcPts val="600"/>
              </a:spcBef>
              <a:buSzPct val="75000"/>
              <a:buFont typeface="Wingdings" panose="05000000000000000000" pitchFamily="2" charset="2"/>
              <a:buChar char="§"/>
            </a:pPr>
            <a:r>
              <a:rPr lang="pt-BR" sz="2000" dirty="0" err="1">
                <a:latin typeface="Arial" charset="0"/>
                <a:cs typeface="Calibri" panose="020F0502020204030204" pitchFamily="34" charset="0"/>
              </a:rPr>
              <a:t>Stackelberg</a:t>
            </a:r>
            <a:r>
              <a:rPr lang="pt-BR" sz="2000" dirty="0">
                <a:latin typeface="Arial" charset="0"/>
                <a:cs typeface="Calibri" panose="020F0502020204030204" pitchFamily="34" charset="0"/>
              </a:rPr>
              <a:t> → A firma líder (que entre primeiro no mercado) produzirá mais que a seguidora, desde </a:t>
            </a:r>
            <a:r>
              <a:rPr lang="pt-BR" sz="2000" dirty="0" err="1">
                <a:latin typeface="Arial" charset="0"/>
                <a:cs typeface="Calibri" panose="020F0502020204030204" pitchFamily="34" charset="0"/>
              </a:rPr>
              <a:t>qie</a:t>
            </a:r>
            <a:r>
              <a:rPr lang="pt-BR" sz="2000" dirty="0">
                <a:latin typeface="Arial" charset="0"/>
                <a:cs typeface="Calibri" panose="020F0502020204030204" pitchFamily="34" charset="0"/>
              </a:rPr>
              <a:t> CMg</a:t>
            </a:r>
            <a:r>
              <a:rPr lang="pt-BR" sz="1200" dirty="0">
                <a:latin typeface="Arial" charset="0"/>
                <a:cs typeface="Calibri" panose="020F0502020204030204" pitchFamily="34" charset="0"/>
              </a:rPr>
              <a:t>1</a:t>
            </a:r>
            <a:r>
              <a:rPr lang="pt-BR" sz="2000" dirty="0">
                <a:latin typeface="Arial" charset="0"/>
                <a:cs typeface="Calibri" panose="020F0502020204030204" pitchFamily="34" charset="0"/>
              </a:rPr>
              <a:t> = CMg</a:t>
            </a:r>
            <a:r>
              <a:rPr lang="pt-BR" sz="1200" dirty="0">
                <a:latin typeface="Arial" charset="0"/>
                <a:cs typeface="Calibri" panose="020F0502020204030204" pitchFamily="34" charset="0"/>
              </a:rPr>
              <a:t>2</a:t>
            </a:r>
            <a:r>
              <a:rPr lang="pt-BR" sz="2000" dirty="0">
                <a:latin typeface="Arial" charset="0"/>
                <a:cs typeface="Calibri" panose="020F0502020204030204" pitchFamily="34" charset="0"/>
              </a:rPr>
              <a:t>.</a:t>
            </a:r>
          </a:p>
          <a:p>
            <a:pPr marL="457200" indent="-457200" algn="just">
              <a:spcBef>
                <a:spcPts val="600"/>
              </a:spcBef>
              <a:buSzPct val="75000"/>
              <a:buFont typeface="Wingdings" panose="05000000000000000000" pitchFamily="2" charset="2"/>
              <a:buChar char="§"/>
            </a:pPr>
            <a:endParaRPr lang="pt-BR" sz="2000" dirty="0">
              <a:latin typeface="Arial" charset="0"/>
            </a:endParaRPr>
          </a:p>
          <a:p>
            <a:pPr marL="457200" indent="-457200" algn="just">
              <a:spcBef>
                <a:spcPct val="50000"/>
              </a:spcBef>
              <a:buSzPct val="75000"/>
              <a:buFont typeface="Wingdings" panose="05000000000000000000" pitchFamily="2" charset="2"/>
              <a:buChar char="§"/>
            </a:pPr>
            <a:endParaRPr lang="pt-BR" sz="2200" b="1" dirty="0">
              <a:latin typeface="Arial" charset="0"/>
            </a:endParaRPr>
          </a:p>
        </p:txBody>
      </p:sp>
    </p:spTree>
    <p:extLst>
      <p:ext uri="{BB962C8B-B14F-4D97-AF65-F5344CB8AC3E}">
        <p14:creationId xmlns:p14="http://schemas.microsoft.com/office/powerpoint/2010/main" val="9599802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id="{3CE2329E-17E5-46A9-89BC-9AE2DCA9AE5E}"/>
              </a:ext>
            </a:extLst>
          </p:cNvPr>
          <p:cNvSpPr/>
          <p:nvPr/>
        </p:nvSpPr>
        <p:spPr bwMode="auto">
          <a:xfrm>
            <a:off x="2555776" y="3363995"/>
            <a:ext cx="1818133" cy="769441"/>
          </a:xfrm>
          <a:prstGeom prst="rect">
            <a:avLst/>
          </a:prstGeom>
          <a:solidFill>
            <a:srgbClr val="F8F8F8"/>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endParaRPr lang="pt-BR" sz="4400" dirty="0"/>
          </a:p>
        </p:txBody>
      </p:sp>
      <p:sp>
        <p:nvSpPr>
          <p:cNvPr id="4" name="Espaço Reservado para Conteúdo 2">
            <a:extLst>
              <a:ext uri="{FF2B5EF4-FFF2-40B4-BE49-F238E27FC236}">
                <a16:creationId xmlns:a16="http://schemas.microsoft.com/office/drawing/2014/main" id="{D8ECB708-E5DD-4AE8-A203-7FE258E4D97D}"/>
              </a:ext>
            </a:extLst>
          </p:cNvPr>
          <p:cNvSpPr txBox="1">
            <a:spLocks/>
          </p:cNvSpPr>
          <p:nvPr/>
        </p:nvSpPr>
        <p:spPr>
          <a:xfrm>
            <a:off x="285974" y="843558"/>
            <a:ext cx="8750522" cy="411751"/>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Tx/>
              <a:buSzPct val="100000"/>
              <a:buFont typeface="Wingdings" panose="05000000000000000000" pitchFamily="2" charset="2"/>
              <a:buChar char="§"/>
            </a:pPr>
            <a:r>
              <a:rPr lang="pt-BR" sz="2100" b="1" dirty="0">
                <a:latin typeface="Arial" panose="020B0604020202020204" pitchFamily="34" charset="0"/>
                <a:cs typeface="Arial" panose="020B0604020202020204" pitchFamily="34" charset="0"/>
              </a:rPr>
              <a:t>Firma 1</a:t>
            </a:r>
          </a:p>
        </p:txBody>
      </p:sp>
      <p:graphicFrame>
        <p:nvGraphicFramePr>
          <p:cNvPr id="5" name="Objeto 4">
            <a:extLst>
              <a:ext uri="{FF2B5EF4-FFF2-40B4-BE49-F238E27FC236}">
                <a16:creationId xmlns:a16="http://schemas.microsoft.com/office/drawing/2014/main" id="{7C2895CE-BA9A-4AE9-AA49-C0EC4F1AA2A6}"/>
              </a:ext>
            </a:extLst>
          </p:cNvPr>
          <p:cNvGraphicFramePr>
            <a:graphicFrameLocks noChangeAspect="1"/>
          </p:cNvGraphicFramePr>
          <p:nvPr>
            <p:extLst>
              <p:ext uri="{D42A27DB-BD31-4B8C-83A1-F6EECF244321}">
                <p14:modId xmlns:p14="http://schemas.microsoft.com/office/powerpoint/2010/main" val="2057419347"/>
              </p:ext>
            </p:extLst>
          </p:nvPr>
        </p:nvGraphicFramePr>
        <p:xfrm>
          <a:off x="683568" y="1271673"/>
          <a:ext cx="7344816" cy="2863850"/>
        </p:xfrm>
        <a:graphic>
          <a:graphicData uri="http://schemas.openxmlformats.org/presentationml/2006/ole">
            <mc:AlternateContent xmlns:mc="http://schemas.openxmlformats.org/markup-compatibility/2006">
              <mc:Choice xmlns:v="urn:schemas-microsoft-com:vml" Requires="v">
                <p:oleObj name="Equation" r:id="rId2" imgW="3784320" imgH="1422360" progId="Equation.DSMT4">
                  <p:embed/>
                </p:oleObj>
              </mc:Choice>
              <mc:Fallback>
                <p:oleObj name="Equation" r:id="rId2" imgW="3784320" imgH="1422360" progId="Equation.DSMT4">
                  <p:embed/>
                  <p:pic>
                    <p:nvPicPr>
                      <p:cNvPr id="10" name="Objeto 9"/>
                      <p:cNvPicPr>
                        <a:picLocks noChangeAspect="1" noChangeArrowheads="1"/>
                      </p:cNvPicPr>
                      <p:nvPr/>
                    </p:nvPicPr>
                    <p:blipFill>
                      <a:blip r:embed="rId3"/>
                      <a:srcRect/>
                      <a:stretch>
                        <a:fillRect/>
                      </a:stretch>
                    </p:blipFill>
                    <p:spPr bwMode="auto">
                      <a:xfrm>
                        <a:off x="683568" y="1271673"/>
                        <a:ext cx="7344816" cy="2863850"/>
                      </a:xfrm>
                      <a:prstGeom prst="rect">
                        <a:avLst/>
                      </a:prstGeom>
                      <a:noFill/>
                    </p:spPr>
                  </p:pic>
                </p:oleObj>
              </mc:Fallback>
            </mc:AlternateContent>
          </a:graphicData>
        </a:graphic>
      </p:graphicFrame>
      <p:sp>
        <p:nvSpPr>
          <p:cNvPr id="6" name="CaixaDeTexto 5">
            <a:extLst>
              <a:ext uri="{FF2B5EF4-FFF2-40B4-BE49-F238E27FC236}">
                <a16:creationId xmlns:a16="http://schemas.microsoft.com/office/drawing/2014/main" id="{D8DEE21E-7DCC-4476-9381-3D91F941CBB9}"/>
              </a:ext>
            </a:extLst>
          </p:cNvPr>
          <p:cNvSpPr txBox="1"/>
          <p:nvPr/>
        </p:nvSpPr>
        <p:spPr>
          <a:xfrm>
            <a:off x="4572001" y="3579862"/>
            <a:ext cx="3456384" cy="400110"/>
          </a:xfrm>
          <a:prstGeom prst="rect">
            <a:avLst/>
          </a:prstGeom>
          <a:solidFill>
            <a:schemeClr val="bg1">
              <a:lumMod val="95000"/>
            </a:schemeClr>
          </a:solidFill>
          <a:ln>
            <a:solidFill>
              <a:schemeClr val="tx1"/>
            </a:solidFill>
          </a:ln>
        </p:spPr>
        <p:txBody>
          <a:bodyPr wrap="square" rtlCol="0">
            <a:spAutoFit/>
          </a:bodyPr>
          <a:lstStyle/>
          <a:p>
            <a:r>
              <a:rPr lang="pt-BR" sz="2000" dirty="0">
                <a:latin typeface="Arial" panose="020B0604020202020204" pitchFamily="34" charset="0"/>
                <a:cs typeface="Arial" panose="020B0604020202020204" pitchFamily="34" charset="0"/>
              </a:rPr>
              <a:t>Curva de Reação da Firma 1</a:t>
            </a:r>
          </a:p>
        </p:txBody>
      </p:sp>
      <p:cxnSp>
        <p:nvCxnSpPr>
          <p:cNvPr id="7" name="Conector de seta reta 11">
            <a:extLst>
              <a:ext uri="{FF2B5EF4-FFF2-40B4-BE49-F238E27FC236}">
                <a16:creationId xmlns:a16="http://schemas.microsoft.com/office/drawing/2014/main" id="{8236A228-4347-4AD7-BA2C-E0EF92891A3E}"/>
              </a:ext>
            </a:extLst>
          </p:cNvPr>
          <p:cNvCxnSpPr>
            <a:cxnSpLocks/>
          </p:cNvCxnSpPr>
          <p:nvPr/>
        </p:nvCxnSpPr>
        <p:spPr bwMode="auto">
          <a:xfrm>
            <a:off x="4355976" y="3791440"/>
            <a:ext cx="222440" cy="4446"/>
          </a:xfrm>
          <a:prstGeom prst="straightConnector1">
            <a:avLst/>
          </a:prstGeom>
          <a:solidFill>
            <a:srgbClr val="FFCC99"/>
          </a:solidFill>
          <a:ln w="12700" cap="flat" cmpd="sng" algn="ctr">
            <a:solidFill>
              <a:srgbClr val="000000"/>
            </a:solidFill>
            <a:prstDash val="solid"/>
            <a:round/>
            <a:headEnd type="none" w="med" len="med"/>
            <a:tailEnd type="arrow"/>
          </a:ln>
          <a:effectLst/>
        </p:spPr>
      </p:cxnSp>
      <p:graphicFrame>
        <p:nvGraphicFramePr>
          <p:cNvPr id="10" name="Objeto 9">
            <a:extLst>
              <a:ext uri="{FF2B5EF4-FFF2-40B4-BE49-F238E27FC236}">
                <a16:creationId xmlns:a16="http://schemas.microsoft.com/office/drawing/2014/main" id="{36AA2150-59B1-4303-8CD6-1360F6653499}"/>
              </a:ext>
            </a:extLst>
          </p:cNvPr>
          <p:cNvGraphicFramePr>
            <a:graphicFrameLocks noChangeAspect="1"/>
          </p:cNvGraphicFramePr>
          <p:nvPr>
            <p:extLst>
              <p:ext uri="{D42A27DB-BD31-4B8C-83A1-F6EECF244321}">
                <p14:modId xmlns:p14="http://schemas.microsoft.com/office/powerpoint/2010/main" val="3390985089"/>
              </p:ext>
            </p:extLst>
          </p:nvPr>
        </p:nvGraphicFramePr>
        <p:xfrm>
          <a:off x="3039268" y="208472"/>
          <a:ext cx="1748756" cy="476250"/>
        </p:xfrm>
        <a:graphic>
          <a:graphicData uri="http://schemas.openxmlformats.org/presentationml/2006/ole">
            <mc:AlternateContent xmlns:mc="http://schemas.openxmlformats.org/markup-compatibility/2006">
              <mc:Choice xmlns:v="urn:schemas-microsoft-com:vml" Requires="v">
                <p:oleObj name="Equation" r:id="rId4" imgW="774360" imgH="253800" progId="Equation.DSMT4">
                  <p:embed/>
                </p:oleObj>
              </mc:Choice>
              <mc:Fallback>
                <p:oleObj name="Equation" r:id="rId4" imgW="774360" imgH="253800" progId="Equation.DSMT4">
                  <p:embed/>
                  <p:pic>
                    <p:nvPicPr>
                      <p:cNvPr id="4" name="Objeto 3">
                        <a:extLst>
                          <a:ext uri="{FF2B5EF4-FFF2-40B4-BE49-F238E27FC236}">
                            <a16:creationId xmlns:a16="http://schemas.microsoft.com/office/drawing/2014/main" id="{3B0F5EB9-F0B7-44F8-9CEE-D2356A478829}"/>
                          </a:ext>
                        </a:extLst>
                      </p:cNvPr>
                      <p:cNvPicPr/>
                      <p:nvPr/>
                    </p:nvPicPr>
                    <p:blipFill>
                      <a:blip r:embed="rId5"/>
                      <a:stretch>
                        <a:fillRect/>
                      </a:stretch>
                    </p:blipFill>
                    <p:spPr>
                      <a:xfrm>
                        <a:off x="3039268" y="208472"/>
                        <a:ext cx="1748756" cy="476250"/>
                      </a:xfrm>
                      <a:prstGeom prst="rect">
                        <a:avLst/>
                      </a:prstGeom>
                      <a:solidFill>
                        <a:schemeClr val="bg1">
                          <a:lumMod val="95000"/>
                        </a:schemeClr>
                      </a:solidFill>
                      <a:ln>
                        <a:solidFill>
                          <a:schemeClr val="tx1"/>
                        </a:solidFill>
                      </a:ln>
                    </p:spPr>
                  </p:pic>
                </p:oleObj>
              </mc:Fallback>
            </mc:AlternateContent>
          </a:graphicData>
        </a:graphic>
      </p:graphicFrame>
      <p:graphicFrame>
        <p:nvGraphicFramePr>
          <p:cNvPr id="11" name="Objeto 10">
            <a:extLst>
              <a:ext uri="{FF2B5EF4-FFF2-40B4-BE49-F238E27FC236}">
                <a16:creationId xmlns:a16="http://schemas.microsoft.com/office/drawing/2014/main" id="{3CA00BFF-9E04-4780-B51D-762E8CA3B67D}"/>
              </a:ext>
            </a:extLst>
          </p:cNvPr>
          <p:cNvGraphicFramePr>
            <a:graphicFrameLocks noChangeAspect="1"/>
          </p:cNvGraphicFramePr>
          <p:nvPr>
            <p:extLst>
              <p:ext uri="{D42A27DB-BD31-4B8C-83A1-F6EECF244321}">
                <p14:modId xmlns:p14="http://schemas.microsoft.com/office/powerpoint/2010/main" val="1849107277"/>
              </p:ext>
            </p:extLst>
          </p:nvPr>
        </p:nvGraphicFramePr>
        <p:xfrm>
          <a:off x="5145917" y="184254"/>
          <a:ext cx="1944216" cy="523875"/>
        </p:xfrm>
        <a:graphic>
          <a:graphicData uri="http://schemas.openxmlformats.org/presentationml/2006/ole">
            <mc:AlternateContent xmlns:mc="http://schemas.openxmlformats.org/markup-compatibility/2006">
              <mc:Choice xmlns:v="urn:schemas-microsoft-com:vml" Requires="v">
                <p:oleObj name="Equation" r:id="rId6" imgW="1155600" imgH="279360" progId="Equation.DSMT4">
                  <p:embed/>
                </p:oleObj>
              </mc:Choice>
              <mc:Fallback>
                <p:oleObj name="Equation" r:id="rId6" imgW="1155600" imgH="279360" progId="Equation.DSMT4">
                  <p:embed/>
                  <p:pic>
                    <p:nvPicPr>
                      <p:cNvPr id="5" name="Objeto 4">
                        <a:extLst>
                          <a:ext uri="{FF2B5EF4-FFF2-40B4-BE49-F238E27FC236}">
                            <a16:creationId xmlns:a16="http://schemas.microsoft.com/office/drawing/2014/main" id="{FB8F0328-5829-4990-8567-205410700E5E}"/>
                          </a:ext>
                        </a:extLst>
                      </p:cNvPr>
                      <p:cNvPicPr/>
                      <p:nvPr/>
                    </p:nvPicPr>
                    <p:blipFill>
                      <a:blip r:embed="rId7"/>
                      <a:stretch>
                        <a:fillRect/>
                      </a:stretch>
                    </p:blipFill>
                    <p:spPr>
                      <a:xfrm>
                        <a:off x="5145917" y="184254"/>
                        <a:ext cx="1944216" cy="523875"/>
                      </a:xfrm>
                      <a:prstGeom prst="rect">
                        <a:avLst/>
                      </a:prstGeom>
                      <a:solidFill>
                        <a:schemeClr val="bg1">
                          <a:lumMod val="95000"/>
                        </a:schemeClr>
                      </a:solidFill>
                      <a:ln>
                        <a:solidFill>
                          <a:schemeClr val="tx1"/>
                        </a:solidFill>
                      </a:ln>
                    </p:spPr>
                  </p:pic>
                </p:oleObj>
              </mc:Fallback>
            </mc:AlternateContent>
          </a:graphicData>
        </a:graphic>
      </p:graphicFrame>
      <p:graphicFrame>
        <p:nvGraphicFramePr>
          <p:cNvPr id="12" name="Objeto 11">
            <a:extLst>
              <a:ext uri="{FF2B5EF4-FFF2-40B4-BE49-F238E27FC236}">
                <a16:creationId xmlns:a16="http://schemas.microsoft.com/office/drawing/2014/main" id="{3EA33033-8180-4F30-B358-E7EF3FD99132}"/>
              </a:ext>
            </a:extLst>
          </p:cNvPr>
          <p:cNvGraphicFramePr>
            <a:graphicFrameLocks noChangeAspect="1"/>
          </p:cNvGraphicFramePr>
          <p:nvPr>
            <p:extLst>
              <p:ext uri="{D42A27DB-BD31-4B8C-83A1-F6EECF244321}">
                <p14:modId xmlns:p14="http://schemas.microsoft.com/office/powerpoint/2010/main" val="1818612512"/>
              </p:ext>
            </p:extLst>
          </p:nvPr>
        </p:nvGraphicFramePr>
        <p:xfrm>
          <a:off x="505297" y="208067"/>
          <a:ext cx="2122487" cy="476250"/>
        </p:xfrm>
        <a:graphic>
          <a:graphicData uri="http://schemas.openxmlformats.org/presentationml/2006/ole">
            <mc:AlternateContent xmlns:mc="http://schemas.openxmlformats.org/markup-compatibility/2006">
              <mc:Choice xmlns:v="urn:schemas-microsoft-com:vml" Requires="v">
                <p:oleObj name="Equation" r:id="rId8" imgW="939600" imgH="253800" progId="Equation.DSMT4">
                  <p:embed/>
                </p:oleObj>
              </mc:Choice>
              <mc:Fallback>
                <p:oleObj name="Equation" r:id="rId8" imgW="939600" imgH="253800" progId="Equation.DSMT4">
                  <p:embed/>
                  <p:pic>
                    <p:nvPicPr>
                      <p:cNvPr id="10" name="Objeto 9">
                        <a:extLst>
                          <a:ext uri="{FF2B5EF4-FFF2-40B4-BE49-F238E27FC236}">
                            <a16:creationId xmlns:a16="http://schemas.microsoft.com/office/drawing/2014/main" id="{36AA2150-59B1-4303-8CD6-1360F6653499}"/>
                          </a:ext>
                        </a:extLst>
                      </p:cNvPr>
                      <p:cNvPicPr/>
                      <p:nvPr/>
                    </p:nvPicPr>
                    <p:blipFill>
                      <a:blip r:embed="rId9"/>
                      <a:stretch>
                        <a:fillRect/>
                      </a:stretch>
                    </p:blipFill>
                    <p:spPr>
                      <a:xfrm>
                        <a:off x="505297" y="208067"/>
                        <a:ext cx="2122487" cy="476250"/>
                      </a:xfrm>
                      <a:prstGeom prst="rect">
                        <a:avLst/>
                      </a:prstGeom>
                      <a:solidFill>
                        <a:schemeClr val="bg1">
                          <a:lumMod val="95000"/>
                        </a:schemeClr>
                      </a:solidFill>
                      <a:ln>
                        <a:solidFill>
                          <a:schemeClr val="tx1"/>
                        </a:solidFill>
                      </a:ln>
                    </p:spPr>
                  </p:pic>
                </p:oleObj>
              </mc:Fallback>
            </mc:AlternateContent>
          </a:graphicData>
        </a:graphic>
      </p:graphicFrame>
    </p:spTree>
    <p:extLst>
      <p:ext uri="{BB962C8B-B14F-4D97-AF65-F5344CB8AC3E}">
        <p14:creationId xmlns:p14="http://schemas.microsoft.com/office/powerpoint/2010/main" val="18333052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18ABF54E-6140-43B8-ACDE-A6893F831614}"/>
              </a:ext>
            </a:extLst>
          </p:cNvPr>
          <p:cNvSpPr/>
          <p:nvPr/>
        </p:nvSpPr>
        <p:spPr bwMode="auto">
          <a:xfrm>
            <a:off x="2627784" y="3283699"/>
            <a:ext cx="1602431" cy="800219"/>
          </a:xfrm>
          <a:prstGeom prst="rect">
            <a:avLst/>
          </a:prstGeom>
          <a:solidFill>
            <a:srgbClr val="F8F8F8"/>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endParaRPr lang="pt-BR" sz="4600" dirty="0"/>
          </a:p>
        </p:txBody>
      </p:sp>
      <p:sp>
        <p:nvSpPr>
          <p:cNvPr id="3" name="Espaço Reservado para Conteúdo 2">
            <a:extLst>
              <a:ext uri="{FF2B5EF4-FFF2-40B4-BE49-F238E27FC236}">
                <a16:creationId xmlns:a16="http://schemas.microsoft.com/office/drawing/2014/main" id="{76DEC81C-3ED5-4C15-A499-902198CB7EE3}"/>
              </a:ext>
            </a:extLst>
          </p:cNvPr>
          <p:cNvSpPr txBox="1">
            <a:spLocks/>
          </p:cNvSpPr>
          <p:nvPr/>
        </p:nvSpPr>
        <p:spPr>
          <a:xfrm>
            <a:off x="285974" y="843558"/>
            <a:ext cx="8750522" cy="411751"/>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Tx/>
              <a:buSzPct val="100000"/>
              <a:buFont typeface="Wingdings" panose="05000000000000000000" pitchFamily="2" charset="2"/>
              <a:buChar char="§"/>
            </a:pPr>
            <a:r>
              <a:rPr lang="pt-BR" sz="2100" b="1" dirty="0">
                <a:latin typeface="Arial" panose="020B0604020202020204" pitchFamily="34" charset="0"/>
                <a:cs typeface="Arial" panose="020B0604020202020204" pitchFamily="34" charset="0"/>
              </a:rPr>
              <a:t>Firma 2</a:t>
            </a:r>
          </a:p>
        </p:txBody>
      </p:sp>
      <p:graphicFrame>
        <p:nvGraphicFramePr>
          <p:cNvPr id="4" name="Objeto 3">
            <a:extLst>
              <a:ext uri="{FF2B5EF4-FFF2-40B4-BE49-F238E27FC236}">
                <a16:creationId xmlns:a16="http://schemas.microsoft.com/office/drawing/2014/main" id="{44750ACA-D18B-4D6C-97F8-6C8143D6CB43}"/>
              </a:ext>
            </a:extLst>
          </p:cNvPr>
          <p:cNvGraphicFramePr>
            <a:graphicFrameLocks noChangeAspect="1"/>
          </p:cNvGraphicFramePr>
          <p:nvPr>
            <p:extLst>
              <p:ext uri="{D42A27DB-BD31-4B8C-83A1-F6EECF244321}">
                <p14:modId xmlns:p14="http://schemas.microsoft.com/office/powerpoint/2010/main" val="665669669"/>
              </p:ext>
            </p:extLst>
          </p:nvPr>
        </p:nvGraphicFramePr>
        <p:xfrm>
          <a:off x="727075" y="1211788"/>
          <a:ext cx="7516813" cy="2862263"/>
        </p:xfrm>
        <a:graphic>
          <a:graphicData uri="http://schemas.openxmlformats.org/presentationml/2006/ole">
            <mc:AlternateContent xmlns:mc="http://schemas.openxmlformats.org/markup-compatibility/2006">
              <mc:Choice xmlns:v="urn:schemas-microsoft-com:vml" Requires="v">
                <p:oleObj name="Equation" r:id="rId2" imgW="3873240" imgH="1422360" progId="Equation.DSMT4">
                  <p:embed/>
                </p:oleObj>
              </mc:Choice>
              <mc:Fallback>
                <p:oleObj name="Equation" r:id="rId2" imgW="3873240" imgH="1422360" progId="Equation.DSMT4">
                  <p:embed/>
                  <p:pic>
                    <p:nvPicPr>
                      <p:cNvPr id="5" name="Objeto 4">
                        <a:extLst>
                          <a:ext uri="{FF2B5EF4-FFF2-40B4-BE49-F238E27FC236}">
                            <a16:creationId xmlns:a16="http://schemas.microsoft.com/office/drawing/2014/main" id="{7C2895CE-BA9A-4AE9-AA49-C0EC4F1AA2A6}"/>
                          </a:ext>
                        </a:extLst>
                      </p:cNvPr>
                      <p:cNvPicPr>
                        <a:picLocks noChangeAspect="1" noChangeArrowheads="1"/>
                      </p:cNvPicPr>
                      <p:nvPr/>
                    </p:nvPicPr>
                    <p:blipFill>
                      <a:blip r:embed="rId3"/>
                      <a:srcRect/>
                      <a:stretch>
                        <a:fillRect/>
                      </a:stretch>
                    </p:blipFill>
                    <p:spPr bwMode="auto">
                      <a:xfrm>
                        <a:off x="727075" y="1211788"/>
                        <a:ext cx="7516813" cy="2862263"/>
                      </a:xfrm>
                      <a:prstGeom prst="rect">
                        <a:avLst/>
                      </a:prstGeom>
                      <a:noFill/>
                    </p:spPr>
                  </p:pic>
                </p:oleObj>
              </mc:Fallback>
            </mc:AlternateContent>
          </a:graphicData>
        </a:graphic>
      </p:graphicFrame>
      <p:graphicFrame>
        <p:nvGraphicFramePr>
          <p:cNvPr id="7" name="Objeto 6">
            <a:extLst>
              <a:ext uri="{FF2B5EF4-FFF2-40B4-BE49-F238E27FC236}">
                <a16:creationId xmlns:a16="http://schemas.microsoft.com/office/drawing/2014/main" id="{55064047-21B3-48CA-BF7B-2C19CD739BA7}"/>
              </a:ext>
            </a:extLst>
          </p:cNvPr>
          <p:cNvGraphicFramePr>
            <a:graphicFrameLocks noChangeAspect="1"/>
          </p:cNvGraphicFramePr>
          <p:nvPr>
            <p:extLst>
              <p:ext uri="{D42A27DB-BD31-4B8C-83A1-F6EECF244321}">
                <p14:modId xmlns:p14="http://schemas.microsoft.com/office/powerpoint/2010/main" val="983371069"/>
              </p:ext>
            </p:extLst>
          </p:nvPr>
        </p:nvGraphicFramePr>
        <p:xfrm>
          <a:off x="3039268" y="208472"/>
          <a:ext cx="1748756" cy="476250"/>
        </p:xfrm>
        <a:graphic>
          <a:graphicData uri="http://schemas.openxmlformats.org/presentationml/2006/ole">
            <mc:AlternateContent xmlns:mc="http://schemas.openxmlformats.org/markup-compatibility/2006">
              <mc:Choice xmlns:v="urn:schemas-microsoft-com:vml" Requires="v">
                <p:oleObj name="Equation" r:id="rId4" imgW="774360" imgH="253800" progId="Equation.DSMT4">
                  <p:embed/>
                </p:oleObj>
              </mc:Choice>
              <mc:Fallback>
                <p:oleObj name="Equation" r:id="rId4" imgW="774360" imgH="253800" progId="Equation.DSMT4">
                  <p:embed/>
                  <p:pic>
                    <p:nvPicPr>
                      <p:cNvPr id="10" name="Objeto 9">
                        <a:extLst>
                          <a:ext uri="{FF2B5EF4-FFF2-40B4-BE49-F238E27FC236}">
                            <a16:creationId xmlns:a16="http://schemas.microsoft.com/office/drawing/2014/main" id="{36AA2150-59B1-4303-8CD6-1360F6653499}"/>
                          </a:ext>
                        </a:extLst>
                      </p:cNvPr>
                      <p:cNvPicPr/>
                      <p:nvPr/>
                    </p:nvPicPr>
                    <p:blipFill>
                      <a:blip r:embed="rId5"/>
                      <a:stretch>
                        <a:fillRect/>
                      </a:stretch>
                    </p:blipFill>
                    <p:spPr>
                      <a:xfrm>
                        <a:off x="3039268" y="208472"/>
                        <a:ext cx="1748756" cy="476250"/>
                      </a:xfrm>
                      <a:prstGeom prst="rect">
                        <a:avLst/>
                      </a:prstGeom>
                      <a:solidFill>
                        <a:schemeClr val="bg1">
                          <a:lumMod val="95000"/>
                        </a:schemeClr>
                      </a:solidFill>
                      <a:ln>
                        <a:solidFill>
                          <a:schemeClr val="tx1"/>
                        </a:solidFill>
                      </a:ln>
                    </p:spPr>
                  </p:pic>
                </p:oleObj>
              </mc:Fallback>
            </mc:AlternateContent>
          </a:graphicData>
        </a:graphic>
      </p:graphicFrame>
      <p:graphicFrame>
        <p:nvGraphicFramePr>
          <p:cNvPr id="8" name="Objeto 7">
            <a:extLst>
              <a:ext uri="{FF2B5EF4-FFF2-40B4-BE49-F238E27FC236}">
                <a16:creationId xmlns:a16="http://schemas.microsoft.com/office/drawing/2014/main" id="{784165DB-967E-4B5D-8852-8E8DB7172260}"/>
              </a:ext>
            </a:extLst>
          </p:cNvPr>
          <p:cNvGraphicFramePr>
            <a:graphicFrameLocks noChangeAspect="1"/>
          </p:cNvGraphicFramePr>
          <p:nvPr>
            <p:extLst>
              <p:ext uri="{D42A27DB-BD31-4B8C-83A1-F6EECF244321}">
                <p14:modId xmlns:p14="http://schemas.microsoft.com/office/powerpoint/2010/main" val="384621207"/>
              </p:ext>
            </p:extLst>
          </p:nvPr>
        </p:nvGraphicFramePr>
        <p:xfrm>
          <a:off x="5145917" y="184254"/>
          <a:ext cx="1944216" cy="523875"/>
        </p:xfrm>
        <a:graphic>
          <a:graphicData uri="http://schemas.openxmlformats.org/presentationml/2006/ole">
            <mc:AlternateContent xmlns:mc="http://schemas.openxmlformats.org/markup-compatibility/2006">
              <mc:Choice xmlns:v="urn:schemas-microsoft-com:vml" Requires="v">
                <p:oleObj name="Equation" r:id="rId6" imgW="1155600" imgH="279360" progId="Equation.DSMT4">
                  <p:embed/>
                </p:oleObj>
              </mc:Choice>
              <mc:Fallback>
                <p:oleObj name="Equation" r:id="rId6" imgW="1155600" imgH="279360" progId="Equation.DSMT4">
                  <p:embed/>
                  <p:pic>
                    <p:nvPicPr>
                      <p:cNvPr id="11" name="Objeto 10">
                        <a:extLst>
                          <a:ext uri="{FF2B5EF4-FFF2-40B4-BE49-F238E27FC236}">
                            <a16:creationId xmlns:a16="http://schemas.microsoft.com/office/drawing/2014/main" id="{3CA00BFF-9E04-4780-B51D-762E8CA3B67D}"/>
                          </a:ext>
                        </a:extLst>
                      </p:cNvPr>
                      <p:cNvPicPr/>
                      <p:nvPr/>
                    </p:nvPicPr>
                    <p:blipFill>
                      <a:blip r:embed="rId7"/>
                      <a:stretch>
                        <a:fillRect/>
                      </a:stretch>
                    </p:blipFill>
                    <p:spPr>
                      <a:xfrm>
                        <a:off x="5145917" y="184254"/>
                        <a:ext cx="1944216" cy="523875"/>
                      </a:xfrm>
                      <a:prstGeom prst="rect">
                        <a:avLst/>
                      </a:prstGeom>
                      <a:solidFill>
                        <a:schemeClr val="bg1">
                          <a:lumMod val="95000"/>
                        </a:schemeClr>
                      </a:solidFill>
                      <a:ln>
                        <a:solidFill>
                          <a:schemeClr val="tx1"/>
                        </a:solidFill>
                      </a:ln>
                    </p:spPr>
                  </p:pic>
                </p:oleObj>
              </mc:Fallback>
            </mc:AlternateContent>
          </a:graphicData>
        </a:graphic>
      </p:graphicFrame>
      <p:graphicFrame>
        <p:nvGraphicFramePr>
          <p:cNvPr id="9" name="Objeto 8">
            <a:extLst>
              <a:ext uri="{FF2B5EF4-FFF2-40B4-BE49-F238E27FC236}">
                <a16:creationId xmlns:a16="http://schemas.microsoft.com/office/drawing/2014/main" id="{B6AD0514-7441-47A4-9D3F-DAF690AAD71A}"/>
              </a:ext>
            </a:extLst>
          </p:cNvPr>
          <p:cNvGraphicFramePr>
            <a:graphicFrameLocks noChangeAspect="1"/>
          </p:cNvGraphicFramePr>
          <p:nvPr>
            <p:extLst>
              <p:ext uri="{D42A27DB-BD31-4B8C-83A1-F6EECF244321}">
                <p14:modId xmlns:p14="http://schemas.microsoft.com/office/powerpoint/2010/main" val="1123477943"/>
              </p:ext>
            </p:extLst>
          </p:nvPr>
        </p:nvGraphicFramePr>
        <p:xfrm>
          <a:off x="505297" y="208067"/>
          <a:ext cx="2122487" cy="476250"/>
        </p:xfrm>
        <a:graphic>
          <a:graphicData uri="http://schemas.openxmlformats.org/presentationml/2006/ole">
            <mc:AlternateContent xmlns:mc="http://schemas.openxmlformats.org/markup-compatibility/2006">
              <mc:Choice xmlns:v="urn:schemas-microsoft-com:vml" Requires="v">
                <p:oleObj name="Equation" r:id="rId8" imgW="939600" imgH="253800" progId="Equation.DSMT4">
                  <p:embed/>
                </p:oleObj>
              </mc:Choice>
              <mc:Fallback>
                <p:oleObj name="Equation" r:id="rId8" imgW="939600" imgH="253800" progId="Equation.DSMT4">
                  <p:embed/>
                  <p:pic>
                    <p:nvPicPr>
                      <p:cNvPr id="12" name="Objeto 11">
                        <a:extLst>
                          <a:ext uri="{FF2B5EF4-FFF2-40B4-BE49-F238E27FC236}">
                            <a16:creationId xmlns:a16="http://schemas.microsoft.com/office/drawing/2014/main" id="{3EA33033-8180-4F30-B358-E7EF3FD99132}"/>
                          </a:ext>
                        </a:extLst>
                      </p:cNvPr>
                      <p:cNvPicPr/>
                      <p:nvPr/>
                    </p:nvPicPr>
                    <p:blipFill>
                      <a:blip r:embed="rId9"/>
                      <a:stretch>
                        <a:fillRect/>
                      </a:stretch>
                    </p:blipFill>
                    <p:spPr>
                      <a:xfrm>
                        <a:off x="505297" y="208067"/>
                        <a:ext cx="2122487" cy="476250"/>
                      </a:xfrm>
                      <a:prstGeom prst="rect">
                        <a:avLst/>
                      </a:prstGeom>
                      <a:solidFill>
                        <a:schemeClr val="bg1">
                          <a:lumMod val="95000"/>
                        </a:schemeClr>
                      </a:solidFill>
                      <a:ln>
                        <a:solidFill>
                          <a:schemeClr val="tx1"/>
                        </a:solidFill>
                      </a:ln>
                    </p:spPr>
                  </p:pic>
                </p:oleObj>
              </mc:Fallback>
            </mc:AlternateContent>
          </a:graphicData>
        </a:graphic>
      </p:graphicFrame>
      <p:sp>
        <p:nvSpPr>
          <p:cNvPr id="11" name="CaixaDeTexto 10">
            <a:extLst>
              <a:ext uri="{FF2B5EF4-FFF2-40B4-BE49-F238E27FC236}">
                <a16:creationId xmlns:a16="http://schemas.microsoft.com/office/drawing/2014/main" id="{EEFC69A0-D1AC-4D33-B77A-C31A8BEE0D3F}"/>
              </a:ext>
            </a:extLst>
          </p:cNvPr>
          <p:cNvSpPr txBox="1"/>
          <p:nvPr/>
        </p:nvSpPr>
        <p:spPr>
          <a:xfrm>
            <a:off x="4427984" y="3477076"/>
            <a:ext cx="3456384" cy="400110"/>
          </a:xfrm>
          <a:prstGeom prst="rect">
            <a:avLst/>
          </a:prstGeom>
          <a:solidFill>
            <a:schemeClr val="bg1">
              <a:lumMod val="95000"/>
            </a:schemeClr>
          </a:solidFill>
          <a:ln>
            <a:solidFill>
              <a:schemeClr val="tx1"/>
            </a:solidFill>
          </a:ln>
        </p:spPr>
        <p:txBody>
          <a:bodyPr wrap="square" rtlCol="0">
            <a:spAutoFit/>
          </a:bodyPr>
          <a:lstStyle/>
          <a:p>
            <a:r>
              <a:rPr lang="pt-BR" sz="2000" dirty="0">
                <a:latin typeface="Arial" panose="020B0604020202020204" pitchFamily="34" charset="0"/>
                <a:cs typeface="Arial" panose="020B0604020202020204" pitchFamily="34" charset="0"/>
              </a:rPr>
              <a:t>Curva de Reação da Firma 2</a:t>
            </a:r>
          </a:p>
        </p:txBody>
      </p:sp>
      <p:cxnSp>
        <p:nvCxnSpPr>
          <p:cNvPr id="12" name="Conector de seta reta 11">
            <a:extLst>
              <a:ext uri="{FF2B5EF4-FFF2-40B4-BE49-F238E27FC236}">
                <a16:creationId xmlns:a16="http://schemas.microsoft.com/office/drawing/2014/main" id="{A491C083-412B-4F07-9C84-F29A9E33C115}"/>
              </a:ext>
            </a:extLst>
          </p:cNvPr>
          <p:cNvCxnSpPr>
            <a:cxnSpLocks/>
          </p:cNvCxnSpPr>
          <p:nvPr/>
        </p:nvCxnSpPr>
        <p:spPr bwMode="auto">
          <a:xfrm>
            <a:off x="4205544" y="3688654"/>
            <a:ext cx="222440" cy="4446"/>
          </a:xfrm>
          <a:prstGeom prst="straightConnector1">
            <a:avLst/>
          </a:prstGeom>
          <a:solidFill>
            <a:srgbClr val="FFCC99"/>
          </a:solidFill>
          <a:ln w="12700"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5930548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509EA13C-275A-4CC2-8E8F-94FDA4349ACF}"/>
              </a:ext>
            </a:extLst>
          </p:cNvPr>
          <p:cNvSpPr txBox="1"/>
          <p:nvPr/>
        </p:nvSpPr>
        <p:spPr>
          <a:xfrm>
            <a:off x="107504" y="154831"/>
            <a:ext cx="8928992" cy="2646878"/>
          </a:xfrm>
          <a:prstGeom prst="rect">
            <a:avLst/>
          </a:prstGeom>
          <a:noFill/>
        </p:spPr>
        <p:txBody>
          <a:bodyPr wrap="square">
            <a:spAutoFit/>
          </a:bodyPr>
          <a:lstStyle/>
          <a:p>
            <a:pPr marL="342900" indent="-342900" algn="just">
              <a:buFont typeface="Wingdings" panose="05000000000000000000" pitchFamily="2" charset="2"/>
              <a:buChar char="§"/>
            </a:pPr>
            <a:r>
              <a:rPr lang="pt-BR" sz="2000" b="0" i="0" dirty="0">
                <a:solidFill>
                  <a:srgbClr val="000000"/>
                </a:solidFill>
                <a:effectLst/>
                <a:latin typeface="Arial" panose="020B0604020202020204" pitchFamily="34" charset="0"/>
                <a:cs typeface="Arial" panose="020B0604020202020204" pitchFamily="34" charset="0"/>
              </a:rPr>
              <a:t>Se a firma 1 conjectura que a firma 2 produzirá 3 unidades, ela produzirá 6 unidades. Logo, o item (0) é verdadeiro.</a:t>
            </a:r>
            <a:endParaRPr lang="pt-BR" sz="2000" dirty="0">
              <a:solidFill>
                <a:srgbClr val="000000"/>
              </a:solidFill>
              <a:latin typeface="Arial" panose="020B0604020202020204" pitchFamily="34" charset="0"/>
              <a:cs typeface="Arial" panose="020B0604020202020204" pitchFamily="34" charset="0"/>
            </a:endParaRPr>
          </a:p>
          <a:p>
            <a:pPr algn="just"/>
            <a:endParaRPr lang="pt-BR" sz="2000" b="0" i="0" dirty="0">
              <a:solidFill>
                <a:srgbClr val="000000"/>
              </a:solidFill>
              <a:effectLst/>
              <a:latin typeface="Arial" panose="020B0604020202020204" pitchFamily="34" charset="0"/>
              <a:cs typeface="Arial" panose="020B0604020202020204" pitchFamily="34" charset="0"/>
            </a:endParaRPr>
          </a:p>
          <a:p>
            <a:pPr algn="just"/>
            <a:endParaRPr lang="pt-BR" sz="2000" dirty="0">
              <a:solidFill>
                <a:srgbClr val="000000"/>
              </a:solidFill>
              <a:latin typeface="Arial" panose="020B0604020202020204" pitchFamily="34" charset="0"/>
              <a:cs typeface="Arial" panose="020B0604020202020204" pitchFamily="34" charset="0"/>
            </a:endParaRPr>
          </a:p>
          <a:p>
            <a:pPr algn="just"/>
            <a:endParaRPr lang="pt-BR" sz="2000" dirty="0">
              <a:solidFill>
                <a:srgbClr val="000000"/>
              </a:solidFill>
              <a:latin typeface="Arial" panose="020B0604020202020204" pitchFamily="34" charset="0"/>
              <a:cs typeface="Arial" panose="020B0604020202020204" pitchFamily="34" charset="0"/>
            </a:endParaRPr>
          </a:p>
          <a:p>
            <a:pPr algn="just"/>
            <a:endParaRPr lang="pt-BR" sz="600" b="0" i="0" dirty="0">
              <a:solidFill>
                <a:srgbClr val="000000"/>
              </a:solidFill>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b="0" i="0" dirty="0">
                <a:solidFill>
                  <a:srgbClr val="000000"/>
                </a:solidFill>
                <a:effectLst/>
                <a:latin typeface="Arial" panose="020B0604020202020204" pitchFamily="34" charset="0"/>
                <a:cs typeface="Arial" panose="020B0604020202020204" pitchFamily="34" charset="0"/>
              </a:rPr>
              <a:t>Se a firma 2 conjectura que a firma 1 produzirá 6 unidades, ela produzirá 4,67 unidades. Logo, o item (1) é falso.</a:t>
            </a:r>
            <a:endParaRPr lang="pt-BR" sz="2000" dirty="0">
              <a:solidFill>
                <a:srgbClr val="000000"/>
              </a:solidFill>
              <a:latin typeface="Arial" panose="020B0604020202020204" pitchFamily="34" charset="0"/>
              <a:cs typeface="Arial" panose="020B0604020202020204" pitchFamily="34" charset="0"/>
            </a:endParaRPr>
          </a:p>
          <a:p>
            <a:pPr algn="just"/>
            <a:endParaRPr lang="pt-BR" sz="2000" dirty="0">
              <a:latin typeface="Arial" panose="020B0604020202020204" pitchFamily="34" charset="0"/>
              <a:cs typeface="Arial" panose="020B0604020202020204" pitchFamily="34" charset="0"/>
            </a:endParaRPr>
          </a:p>
        </p:txBody>
      </p:sp>
      <p:graphicFrame>
        <p:nvGraphicFramePr>
          <p:cNvPr id="3" name="Objeto 2">
            <a:extLst>
              <a:ext uri="{FF2B5EF4-FFF2-40B4-BE49-F238E27FC236}">
                <a16:creationId xmlns:a16="http://schemas.microsoft.com/office/drawing/2014/main" id="{2BAA3680-9843-44A4-8F8D-FF56555B70EA}"/>
              </a:ext>
            </a:extLst>
          </p:cNvPr>
          <p:cNvGraphicFramePr>
            <a:graphicFrameLocks noChangeAspect="1"/>
          </p:cNvGraphicFramePr>
          <p:nvPr>
            <p:extLst>
              <p:ext uri="{D42A27DB-BD31-4B8C-83A1-F6EECF244321}">
                <p14:modId xmlns:p14="http://schemas.microsoft.com/office/powerpoint/2010/main" val="2376498024"/>
              </p:ext>
            </p:extLst>
          </p:nvPr>
        </p:nvGraphicFramePr>
        <p:xfrm>
          <a:off x="683568" y="895241"/>
          <a:ext cx="5027613" cy="792163"/>
        </p:xfrm>
        <a:graphic>
          <a:graphicData uri="http://schemas.openxmlformats.org/presentationml/2006/ole">
            <mc:AlternateContent xmlns:mc="http://schemas.openxmlformats.org/markup-compatibility/2006">
              <mc:Choice xmlns:v="urn:schemas-microsoft-com:vml" Requires="v">
                <p:oleObj name="Equation" r:id="rId2" imgW="2590560" imgH="393480" progId="Equation.DSMT4">
                  <p:embed/>
                </p:oleObj>
              </mc:Choice>
              <mc:Fallback>
                <p:oleObj name="Equation" r:id="rId2" imgW="2590560" imgH="393480" progId="Equation.DSMT4">
                  <p:embed/>
                  <p:pic>
                    <p:nvPicPr>
                      <p:cNvPr id="5" name="Objeto 4">
                        <a:extLst>
                          <a:ext uri="{FF2B5EF4-FFF2-40B4-BE49-F238E27FC236}">
                            <a16:creationId xmlns:a16="http://schemas.microsoft.com/office/drawing/2014/main" id="{7C2895CE-BA9A-4AE9-AA49-C0EC4F1AA2A6}"/>
                          </a:ext>
                        </a:extLst>
                      </p:cNvPr>
                      <p:cNvPicPr>
                        <a:picLocks noChangeAspect="1" noChangeArrowheads="1"/>
                      </p:cNvPicPr>
                      <p:nvPr/>
                    </p:nvPicPr>
                    <p:blipFill>
                      <a:blip r:embed="rId3"/>
                      <a:srcRect/>
                      <a:stretch>
                        <a:fillRect/>
                      </a:stretch>
                    </p:blipFill>
                    <p:spPr bwMode="auto">
                      <a:xfrm>
                        <a:off x="683568" y="895241"/>
                        <a:ext cx="5027613" cy="792163"/>
                      </a:xfrm>
                      <a:prstGeom prst="rect">
                        <a:avLst/>
                      </a:prstGeom>
                      <a:noFill/>
                    </p:spPr>
                  </p:pic>
                </p:oleObj>
              </mc:Fallback>
            </mc:AlternateContent>
          </a:graphicData>
        </a:graphic>
      </p:graphicFrame>
      <p:graphicFrame>
        <p:nvGraphicFramePr>
          <p:cNvPr id="4" name="Objeto 3">
            <a:extLst>
              <a:ext uri="{FF2B5EF4-FFF2-40B4-BE49-F238E27FC236}">
                <a16:creationId xmlns:a16="http://schemas.microsoft.com/office/drawing/2014/main" id="{34024DE6-DB26-47B1-AFDF-826A3CF1DD38}"/>
              </a:ext>
            </a:extLst>
          </p:cNvPr>
          <p:cNvGraphicFramePr>
            <a:graphicFrameLocks noChangeAspect="1"/>
          </p:cNvGraphicFramePr>
          <p:nvPr>
            <p:extLst>
              <p:ext uri="{D42A27DB-BD31-4B8C-83A1-F6EECF244321}">
                <p14:modId xmlns:p14="http://schemas.microsoft.com/office/powerpoint/2010/main" val="1742681937"/>
              </p:ext>
            </p:extLst>
          </p:nvPr>
        </p:nvGraphicFramePr>
        <p:xfrm>
          <a:off x="611560" y="2663935"/>
          <a:ext cx="4730750" cy="792162"/>
        </p:xfrm>
        <a:graphic>
          <a:graphicData uri="http://schemas.openxmlformats.org/presentationml/2006/ole">
            <mc:AlternateContent xmlns:mc="http://schemas.openxmlformats.org/markup-compatibility/2006">
              <mc:Choice xmlns:v="urn:schemas-microsoft-com:vml" Requires="v">
                <p:oleObj name="Equation" r:id="rId4" imgW="2438280" imgH="393480" progId="Equation.DSMT4">
                  <p:embed/>
                </p:oleObj>
              </mc:Choice>
              <mc:Fallback>
                <p:oleObj name="Equation" r:id="rId4" imgW="2438280" imgH="393480" progId="Equation.DSMT4">
                  <p:embed/>
                  <p:pic>
                    <p:nvPicPr>
                      <p:cNvPr id="4" name="Objeto 3">
                        <a:extLst>
                          <a:ext uri="{FF2B5EF4-FFF2-40B4-BE49-F238E27FC236}">
                            <a16:creationId xmlns:a16="http://schemas.microsoft.com/office/drawing/2014/main" id="{44750ACA-D18B-4D6C-97F8-6C8143D6CB43}"/>
                          </a:ext>
                        </a:extLst>
                      </p:cNvPr>
                      <p:cNvPicPr>
                        <a:picLocks noChangeAspect="1" noChangeArrowheads="1"/>
                      </p:cNvPicPr>
                      <p:nvPr/>
                    </p:nvPicPr>
                    <p:blipFill>
                      <a:blip r:embed="rId5"/>
                      <a:srcRect/>
                      <a:stretch>
                        <a:fillRect/>
                      </a:stretch>
                    </p:blipFill>
                    <p:spPr bwMode="auto">
                      <a:xfrm>
                        <a:off x="611560" y="2663935"/>
                        <a:ext cx="4730750" cy="792162"/>
                      </a:xfrm>
                      <a:prstGeom prst="rect">
                        <a:avLst/>
                      </a:prstGeom>
                      <a:noFill/>
                    </p:spPr>
                  </p:pic>
                </p:oleObj>
              </mc:Fallback>
            </mc:AlternateContent>
          </a:graphicData>
        </a:graphic>
      </p:graphicFrame>
    </p:spTree>
    <p:extLst>
      <p:ext uri="{BB962C8B-B14F-4D97-AF65-F5344CB8AC3E}">
        <p14:creationId xmlns:p14="http://schemas.microsoft.com/office/powerpoint/2010/main" val="41770709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ângulo 13">
            <a:extLst>
              <a:ext uri="{FF2B5EF4-FFF2-40B4-BE49-F238E27FC236}">
                <a16:creationId xmlns:a16="http://schemas.microsoft.com/office/drawing/2014/main" id="{932A0B79-3436-4356-8CC4-EED62B5FFB70}"/>
              </a:ext>
            </a:extLst>
          </p:cNvPr>
          <p:cNvSpPr/>
          <p:nvPr/>
        </p:nvSpPr>
        <p:spPr>
          <a:xfrm>
            <a:off x="7812359" y="3819144"/>
            <a:ext cx="919659" cy="408790"/>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Retângulo 10">
            <a:extLst>
              <a:ext uri="{FF2B5EF4-FFF2-40B4-BE49-F238E27FC236}">
                <a16:creationId xmlns:a16="http://schemas.microsoft.com/office/drawing/2014/main" id="{97032A7C-A9BF-4CF4-93DF-0FF3B923E99E}"/>
              </a:ext>
            </a:extLst>
          </p:cNvPr>
          <p:cNvSpPr/>
          <p:nvPr/>
        </p:nvSpPr>
        <p:spPr>
          <a:xfrm>
            <a:off x="4644008" y="3867894"/>
            <a:ext cx="810490" cy="408790"/>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9">
            <a:extLst>
              <a:ext uri="{FF2B5EF4-FFF2-40B4-BE49-F238E27FC236}">
                <a16:creationId xmlns:a16="http://schemas.microsoft.com/office/drawing/2014/main" id="{E5A13296-1139-4CDD-ABDC-0C22E9480CB2}"/>
              </a:ext>
            </a:extLst>
          </p:cNvPr>
          <p:cNvSpPr/>
          <p:nvPr/>
        </p:nvSpPr>
        <p:spPr>
          <a:xfrm>
            <a:off x="8219209" y="3003798"/>
            <a:ext cx="810490" cy="408790"/>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a:extLst>
              <a:ext uri="{FF2B5EF4-FFF2-40B4-BE49-F238E27FC236}">
                <a16:creationId xmlns:a16="http://schemas.microsoft.com/office/drawing/2014/main" id="{9C947EA2-1C31-43B8-A487-F810E9F90D15}"/>
              </a:ext>
            </a:extLst>
          </p:cNvPr>
          <p:cNvSpPr txBox="1"/>
          <p:nvPr/>
        </p:nvSpPr>
        <p:spPr>
          <a:xfrm>
            <a:off x="179512" y="123478"/>
            <a:ext cx="8712968" cy="415498"/>
          </a:xfrm>
          <a:prstGeom prst="rect">
            <a:avLst/>
          </a:prstGeom>
          <a:noFill/>
        </p:spPr>
        <p:txBody>
          <a:bodyPr wrap="square" rtlCol="0">
            <a:spAutoFit/>
          </a:bodyPr>
          <a:lstStyle/>
          <a:p>
            <a:pPr marL="342900" indent="-342900">
              <a:buFont typeface="Wingdings" panose="05000000000000000000" pitchFamily="2" charset="2"/>
              <a:buChar char="§"/>
            </a:pPr>
            <a:r>
              <a:rPr lang="pt-BR" sz="2100" b="1" dirty="0">
                <a:latin typeface="Arial" panose="020B0604020202020204" pitchFamily="34" charset="0"/>
                <a:cs typeface="Arial" panose="020B0604020202020204" pitchFamily="34" charset="0"/>
              </a:rPr>
              <a:t>O equilíbrio de </a:t>
            </a:r>
            <a:r>
              <a:rPr lang="pt-BR" sz="2100" b="1" dirty="0" err="1">
                <a:latin typeface="Arial" panose="020B0604020202020204" pitchFamily="34" charset="0"/>
                <a:cs typeface="Arial" panose="020B0604020202020204" pitchFamily="34" charset="0"/>
              </a:rPr>
              <a:t>Cournot</a:t>
            </a:r>
            <a:r>
              <a:rPr lang="pt-BR" sz="2100" b="1" dirty="0">
                <a:latin typeface="Arial" panose="020B0604020202020204" pitchFamily="34" charset="0"/>
                <a:cs typeface="Arial" panose="020B0604020202020204" pitchFamily="34" charset="0"/>
              </a:rPr>
              <a:t>.</a:t>
            </a:r>
          </a:p>
        </p:txBody>
      </p:sp>
      <p:graphicFrame>
        <p:nvGraphicFramePr>
          <p:cNvPr id="3" name="Objeto 2">
            <a:extLst>
              <a:ext uri="{FF2B5EF4-FFF2-40B4-BE49-F238E27FC236}">
                <a16:creationId xmlns:a16="http://schemas.microsoft.com/office/drawing/2014/main" id="{DA48A37B-6DF0-43C0-A1D1-482634755086}"/>
              </a:ext>
            </a:extLst>
          </p:cNvPr>
          <p:cNvGraphicFramePr>
            <a:graphicFrameLocks noChangeAspect="1"/>
          </p:cNvGraphicFramePr>
          <p:nvPr>
            <p:extLst>
              <p:ext uri="{D42A27DB-BD31-4B8C-83A1-F6EECF244321}">
                <p14:modId xmlns:p14="http://schemas.microsoft.com/office/powerpoint/2010/main" val="4060798593"/>
              </p:ext>
            </p:extLst>
          </p:nvPr>
        </p:nvGraphicFramePr>
        <p:xfrm>
          <a:off x="5436097" y="195486"/>
          <a:ext cx="1725613" cy="792162"/>
        </p:xfrm>
        <a:graphic>
          <a:graphicData uri="http://schemas.openxmlformats.org/presentationml/2006/ole">
            <mc:AlternateContent xmlns:mc="http://schemas.openxmlformats.org/markup-compatibility/2006">
              <mc:Choice xmlns:v="urn:schemas-microsoft-com:vml" Requires="v">
                <p:oleObj name="Equation" r:id="rId2" imgW="888840" imgH="393480" progId="Equation.DSMT4">
                  <p:embed/>
                </p:oleObj>
              </mc:Choice>
              <mc:Fallback>
                <p:oleObj name="Equation" r:id="rId2" imgW="888840" imgH="393480" progId="Equation.DSMT4">
                  <p:embed/>
                  <p:pic>
                    <p:nvPicPr>
                      <p:cNvPr id="5" name="Objeto 4">
                        <a:extLst>
                          <a:ext uri="{FF2B5EF4-FFF2-40B4-BE49-F238E27FC236}">
                            <a16:creationId xmlns:a16="http://schemas.microsoft.com/office/drawing/2014/main" id="{7C2895CE-BA9A-4AE9-AA49-C0EC4F1AA2A6}"/>
                          </a:ext>
                        </a:extLst>
                      </p:cNvPr>
                      <p:cNvPicPr>
                        <a:picLocks noChangeAspect="1" noChangeArrowheads="1"/>
                      </p:cNvPicPr>
                      <p:nvPr/>
                    </p:nvPicPr>
                    <p:blipFill>
                      <a:blip r:embed="rId3"/>
                      <a:srcRect/>
                      <a:stretch>
                        <a:fillRect/>
                      </a:stretch>
                    </p:blipFill>
                    <p:spPr bwMode="auto">
                      <a:xfrm>
                        <a:off x="5436097" y="195486"/>
                        <a:ext cx="1725613" cy="792162"/>
                      </a:xfrm>
                      <a:prstGeom prst="rect">
                        <a:avLst/>
                      </a:prstGeom>
                      <a:noFill/>
                    </p:spPr>
                  </p:pic>
                </p:oleObj>
              </mc:Fallback>
            </mc:AlternateContent>
          </a:graphicData>
        </a:graphic>
      </p:graphicFrame>
      <p:graphicFrame>
        <p:nvGraphicFramePr>
          <p:cNvPr id="4" name="Objeto 3">
            <a:extLst>
              <a:ext uri="{FF2B5EF4-FFF2-40B4-BE49-F238E27FC236}">
                <a16:creationId xmlns:a16="http://schemas.microsoft.com/office/drawing/2014/main" id="{8B3C148A-591B-4FD2-984E-D088F6E76738}"/>
              </a:ext>
            </a:extLst>
          </p:cNvPr>
          <p:cNvGraphicFramePr>
            <a:graphicFrameLocks noChangeAspect="1"/>
          </p:cNvGraphicFramePr>
          <p:nvPr>
            <p:extLst>
              <p:ext uri="{D42A27DB-BD31-4B8C-83A1-F6EECF244321}">
                <p14:modId xmlns:p14="http://schemas.microsoft.com/office/powerpoint/2010/main" val="1129414115"/>
              </p:ext>
            </p:extLst>
          </p:nvPr>
        </p:nvGraphicFramePr>
        <p:xfrm>
          <a:off x="5422772" y="1059507"/>
          <a:ext cx="1558384" cy="792163"/>
        </p:xfrm>
        <a:graphic>
          <a:graphicData uri="http://schemas.openxmlformats.org/presentationml/2006/ole">
            <mc:AlternateContent xmlns:mc="http://schemas.openxmlformats.org/markup-compatibility/2006">
              <mc:Choice xmlns:v="urn:schemas-microsoft-com:vml" Requires="v">
                <p:oleObj name="Equation" r:id="rId4" imgW="774360" imgH="393480" progId="Equation.DSMT4">
                  <p:embed/>
                </p:oleObj>
              </mc:Choice>
              <mc:Fallback>
                <p:oleObj name="Equation" r:id="rId4" imgW="774360" imgH="393480" progId="Equation.DSMT4">
                  <p:embed/>
                  <p:pic>
                    <p:nvPicPr>
                      <p:cNvPr id="4" name="Objeto 3">
                        <a:extLst>
                          <a:ext uri="{FF2B5EF4-FFF2-40B4-BE49-F238E27FC236}">
                            <a16:creationId xmlns:a16="http://schemas.microsoft.com/office/drawing/2014/main" id="{34024DE6-DB26-47B1-AFDF-826A3CF1DD38}"/>
                          </a:ext>
                        </a:extLst>
                      </p:cNvPr>
                      <p:cNvPicPr>
                        <a:picLocks noChangeAspect="1" noChangeArrowheads="1"/>
                      </p:cNvPicPr>
                      <p:nvPr/>
                    </p:nvPicPr>
                    <p:blipFill>
                      <a:blip r:embed="rId5"/>
                      <a:srcRect/>
                      <a:stretch>
                        <a:fillRect/>
                      </a:stretch>
                    </p:blipFill>
                    <p:spPr bwMode="auto">
                      <a:xfrm>
                        <a:off x="5422772" y="1059507"/>
                        <a:ext cx="1558384" cy="792163"/>
                      </a:xfrm>
                      <a:prstGeom prst="rect">
                        <a:avLst/>
                      </a:prstGeom>
                      <a:noFill/>
                    </p:spPr>
                  </p:pic>
                </p:oleObj>
              </mc:Fallback>
            </mc:AlternateContent>
          </a:graphicData>
        </a:graphic>
      </p:graphicFrame>
      <p:sp>
        <p:nvSpPr>
          <p:cNvPr id="5" name="CaixaDeTexto 4">
            <a:extLst>
              <a:ext uri="{FF2B5EF4-FFF2-40B4-BE49-F238E27FC236}">
                <a16:creationId xmlns:a16="http://schemas.microsoft.com/office/drawing/2014/main" id="{A45C4069-06AC-49B5-83B1-8EF43F48B2C0}"/>
              </a:ext>
            </a:extLst>
          </p:cNvPr>
          <p:cNvSpPr txBox="1"/>
          <p:nvPr/>
        </p:nvSpPr>
        <p:spPr>
          <a:xfrm>
            <a:off x="179512" y="788100"/>
            <a:ext cx="8712968" cy="415498"/>
          </a:xfrm>
          <a:prstGeom prst="rect">
            <a:avLst/>
          </a:prstGeom>
          <a:noFill/>
        </p:spPr>
        <p:txBody>
          <a:bodyPr wrap="square" rtlCol="0">
            <a:spAutoFit/>
          </a:bodyPr>
          <a:lstStyle/>
          <a:p>
            <a:pPr marL="342900" indent="-342900">
              <a:buFont typeface="Wingdings" panose="05000000000000000000" pitchFamily="2" charset="2"/>
              <a:buChar char="§"/>
            </a:pPr>
            <a:r>
              <a:rPr lang="pt-BR" sz="2100" dirty="0">
                <a:latin typeface="Arial" panose="020B0604020202020204" pitchFamily="34" charset="0"/>
                <a:cs typeface="Arial" panose="020B0604020202020204" pitchFamily="34" charset="0"/>
              </a:rPr>
              <a:t>Devemos resolver o seguinte sistema:</a:t>
            </a:r>
          </a:p>
        </p:txBody>
      </p:sp>
      <p:sp>
        <p:nvSpPr>
          <p:cNvPr id="6" name="Chave Esquerda 5">
            <a:extLst>
              <a:ext uri="{FF2B5EF4-FFF2-40B4-BE49-F238E27FC236}">
                <a16:creationId xmlns:a16="http://schemas.microsoft.com/office/drawing/2014/main" id="{A5632712-2617-461C-B6EF-377D572289DC}"/>
              </a:ext>
            </a:extLst>
          </p:cNvPr>
          <p:cNvSpPr/>
          <p:nvPr/>
        </p:nvSpPr>
        <p:spPr>
          <a:xfrm>
            <a:off x="5220072" y="267494"/>
            <a:ext cx="360040" cy="1584176"/>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7" name="CaixaDeTexto 6">
            <a:extLst>
              <a:ext uri="{FF2B5EF4-FFF2-40B4-BE49-F238E27FC236}">
                <a16:creationId xmlns:a16="http://schemas.microsoft.com/office/drawing/2014/main" id="{2AE7CB1E-BE7C-4D33-8F35-67830C427610}"/>
              </a:ext>
            </a:extLst>
          </p:cNvPr>
          <p:cNvSpPr txBox="1"/>
          <p:nvPr/>
        </p:nvSpPr>
        <p:spPr>
          <a:xfrm>
            <a:off x="179512" y="1851670"/>
            <a:ext cx="8712968" cy="415498"/>
          </a:xfrm>
          <a:prstGeom prst="rect">
            <a:avLst/>
          </a:prstGeom>
          <a:noFill/>
        </p:spPr>
        <p:txBody>
          <a:bodyPr wrap="square" rtlCol="0">
            <a:spAutoFit/>
          </a:bodyPr>
          <a:lstStyle/>
          <a:p>
            <a:pPr marL="342900" indent="-342900">
              <a:buFont typeface="Wingdings" panose="05000000000000000000" pitchFamily="2" charset="2"/>
              <a:buChar char="§"/>
            </a:pPr>
            <a:r>
              <a:rPr lang="pt-BR" sz="2100" dirty="0">
                <a:latin typeface="Arial" panose="020B0604020202020204" pitchFamily="34" charset="0"/>
                <a:cs typeface="Arial" panose="020B0604020202020204" pitchFamily="34" charset="0"/>
              </a:rPr>
              <a:t>Substituindo (I) em (II), temos:</a:t>
            </a:r>
          </a:p>
        </p:txBody>
      </p:sp>
      <p:graphicFrame>
        <p:nvGraphicFramePr>
          <p:cNvPr id="8" name="Objeto 7">
            <a:extLst>
              <a:ext uri="{FF2B5EF4-FFF2-40B4-BE49-F238E27FC236}">
                <a16:creationId xmlns:a16="http://schemas.microsoft.com/office/drawing/2014/main" id="{4A5ED039-993C-457C-9F86-D9E06844A950}"/>
              </a:ext>
            </a:extLst>
          </p:cNvPr>
          <p:cNvGraphicFramePr>
            <a:graphicFrameLocks noChangeAspect="1"/>
          </p:cNvGraphicFramePr>
          <p:nvPr>
            <p:extLst>
              <p:ext uri="{D42A27DB-BD31-4B8C-83A1-F6EECF244321}">
                <p14:modId xmlns:p14="http://schemas.microsoft.com/office/powerpoint/2010/main" val="2340664125"/>
              </p:ext>
            </p:extLst>
          </p:nvPr>
        </p:nvGraphicFramePr>
        <p:xfrm>
          <a:off x="611560" y="2355726"/>
          <a:ext cx="8352928" cy="1227138"/>
        </p:xfrm>
        <a:graphic>
          <a:graphicData uri="http://schemas.openxmlformats.org/presentationml/2006/ole">
            <mc:AlternateContent xmlns:mc="http://schemas.openxmlformats.org/markup-compatibility/2006">
              <mc:Choice xmlns:v="urn:schemas-microsoft-com:vml" Requires="v">
                <p:oleObj name="Equation" r:id="rId6" imgW="4431960" imgH="609480" progId="Equation.DSMT4">
                  <p:embed/>
                </p:oleObj>
              </mc:Choice>
              <mc:Fallback>
                <p:oleObj name="Equation" r:id="rId6" imgW="4431960" imgH="609480" progId="Equation.DSMT4">
                  <p:embed/>
                  <p:pic>
                    <p:nvPicPr>
                      <p:cNvPr id="4" name="Objeto 3">
                        <a:extLst>
                          <a:ext uri="{FF2B5EF4-FFF2-40B4-BE49-F238E27FC236}">
                            <a16:creationId xmlns:a16="http://schemas.microsoft.com/office/drawing/2014/main" id="{8B3C148A-591B-4FD2-984E-D088F6E76738}"/>
                          </a:ext>
                        </a:extLst>
                      </p:cNvPr>
                      <p:cNvPicPr>
                        <a:picLocks noChangeAspect="1" noChangeArrowheads="1"/>
                      </p:cNvPicPr>
                      <p:nvPr/>
                    </p:nvPicPr>
                    <p:blipFill>
                      <a:blip r:embed="rId7"/>
                      <a:srcRect/>
                      <a:stretch>
                        <a:fillRect/>
                      </a:stretch>
                    </p:blipFill>
                    <p:spPr bwMode="auto">
                      <a:xfrm>
                        <a:off x="611560" y="2355726"/>
                        <a:ext cx="8352928" cy="1227138"/>
                      </a:xfrm>
                      <a:prstGeom prst="rect">
                        <a:avLst/>
                      </a:prstGeom>
                      <a:noFill/>
                    </p:spPr>
                  </p:pic>
                </p:oleObj>
              </mc:Fallback>
            </mc:AlternateContent>
          </a:graphicData>
        </a:graphic>
      </p:graphicFrame>
      <p:graphicFrame>
        <p:nvGraphicFramePr>
          <p:cNvPr id="9" name="Objeto 8">
            <a:extLst>
              <a:ext uri="{FF2B5EF4-FFF2-40B4-BE49-F238E27FC236}">
                <a16:creationId xmlns:a16="http://schemas.microsoft.com/office/drawing/2014/main" id="{65954995-FF34-4AA6-8936-8C672DE9E278}"/>
              </a:ext>
            </a:extLst>
          </p:cNvPr>
          <p:cNvGraphicFramePr>
            <a:graphicFrameLocks noChangeAspect="1"/>
          </p:cNvGraphicFramePr>
          <p:nvPr>
            <p:extLst>
              <p:ext uri="{D42A27DB-BD31-4B8C-83A1-F6EECF244321}">
                <p14:modId xmlns:p14="http://schemas.microsoft.com/office/powerpoint/2010/main" val="187006870"/>
              </p:ext>
            </p:extLst>
          </p:nvPr>
        </p:nvGraphicFramePr>
        <p:xfrm>
          <a:off x="683568" y="3651870"/>
          <a:ext cx="4752529" cy="792162"/>
        </p:xfrm>
        <a:graphic>
          <a:graphicData uri="http://schemas.openxmlformats.org/presentationml/2006/ole">
            <mc:AlternateContent xmlns:mc="http://schemas.openxmlformats.org/markup-compatibility/2006">
              <mc:Choice xmlns:v="urn:schemas-microsoft-com:vml" Requires="v">
                <p:oleObj name="Equation" r:id="rId8" imgW="2501640" imgH="393480" progId="Equation.DSMT4">
                  <p:embed/>
                </p:oleObj>
              </mc:Choice>
              <mc:Fallback>
                <p:oleObj name="Equation" r:id="rId8" imgW="2501640" imgH="393480" progId="Equation.DSMT4">
                  <p:embed/>
                  <p:pic>
                    <p:nvPicPr>
                      <p:cNvPr id="8" name="Objeto 7">
                        <a:extLst>
                          <a:ext uri="{FF2B5EF4-FFF2-40B4-BE49-F238E27FC236}">
                            <a16:creationId xmlns:a16="http://schemas.microsoft.com/office/drawing/2014/main" id="{4A5ED039-993C-457C-9F86-D9E06844A950}"/>
                          </a:ext>
                        </a:extLst>
                      </p:cNvPr>
                      <p:cNvPicPr>
                        <a:picLocks noChangeAspect="1" noChangeArrowheads="1"/>
                      </p:cNvPicPr>
                      <p:nvPr/>
                    </p:nvPicPr>
                    <p:blipFill>
                      <a:blip r:embed="rId9"/>
                      <a:srcRect/>
                      <a:stretch>
                        <a:fillRect/>
                      </a:stretch>
                    </p:blipFill>
                    <p:spPr bwMode="auto">
                      <a:xfrm>
                        <a:off x="683568" y="3651870"/>
                        <a:ext cx="4752529" cy="792162"/>
                      </a:xfrm>
                      <a:prstGeom prst="rect">
                        <a:avLst/>
                      </a:prstGeom>
                      <a:noFill/>
                    </p:spPr>
                  </p:pic>
                </p:oleObj>
              </mc:Fallback>
            </mc:AlternateContent>
          </a:graphicData>
        </a:graphic>
      </p:graphicFrame>
      <p:sp>
        <p:nvSpPr>
          <p:cNvPr id="12" name="CaixaDeTexto 11">
            <a:extLst>
              <a:ext uri="{FF2B5EF4-FFF2-40B4-BE49-F238E27FC236}">
                <a16:creationId xmlns:a16="http://schemas.microsoft.com/office/drawing/2014/main" id="{FAF69EAD-DEE6-418A-B3E1-B532E673E941}"/>
              </a:ext>
            </a:extLst>
          </p:cNvPr>
          <p:cNvSpPr txBox="1"/>
          <p:nvPr/>
        </p:nvSpPr>
        <p:spPr>
          <a:xfrm>
            <a:off x="251520" y="4547904"/>
            <a:ext cx="8928992" cy="400110"/>
          </a:xfrm>
          <a:prstGeom prst="rect">
            <a:avLst/>
          </a:prstGeom>
          <a:noFill/>
        </p:spPr>
        <p:txBody>
          <a:bodyPr wrap="square">
            <a:spAutoFit/>
          </a:bodyPr>
          <a:lstStyle/>
          <a:p>
            <a:pPr marL="342900" indent="-342900" algn="just">
              <a:buFont typeface="Wingdings" panose="05000000000000000000" pitchFamily="2" charset="2"/>
              <a:buChar char="§"/>
            </a:pPr>
            <a:r>
              <a:rPr lang="pt-BR" sz="2000" b="0" i="0" dirty="0">
                <a:solidFill>
                  <a:srgbClr val="000000"/>
                </a:solidFill>
                <a:effectLst/>
                <a:latin typeface="Arial" panose="020B0604020202020204" pitchFamily="34" charset="0"/>
                <a:cs typeface="Arial" panose="020B0604020202020204" pitchFamily="34" charset="0"/>
              </a:rPr>
              <a:t>Logo, o item (2) é verdadeiro.</a:t>
            </a:r>
            <a:endParaRPr lang="pt-BR" sz="2000" dirty="0">
              <a:solidFill>
                <a:srgbClr val="000000"/>
              </a:solidFill>
              <a:latin typeface="Arial" panose="020B0604020202020204" pitchFamily="34" charset="0"/>
              <a:cs typeface="Arial" panose="020B0604020202020204" pitchFamily="34" charset="0"/>
            </a:endParaRPr>
          </a:p>
        </p:txBody>
      </p:sp>
      <p:graphicFrame>
        <p:nvGraphicFramePr>
          <p:cNvPr id="13" name="Objeto 12">
            <a:extLst>
              <a:ext uri="{FF2B5EF4-FFF2-40B4-BE49-F238E27FC236}">
                <a16:creationId xmlns:a16="http://schemas.microsoft.com/office/drawing/2014/main" id="{6CBEE61E-2110-4629-A788-4DC2D059AE82}"/>
              </a:ext>
            </a:extLst>
          </p:cNvPr>
          <p:cNvGraphicFramePr>
            <a:graphicFrameLocks noChangeAspect="1"/>
          </p:cNvGraphicFramePr>
          <p:nvPr>
            <p:extLst>
              <p:ext uri="{D42A27DB-BD31-4B8C-83A1-F6EECF244321}">
                <p14:modId xmlns:p14="http://schemas.microsoft.com/office/powerpoint/2010/main" val="2277491657"/>
              </p:ext>
            </p:extLst>
          </p:nvPr>
        </p:nvGraphicFramePr>
        <p:xfrm>
          <a:off x="5642472" y="3831266"/>
          <a:ext cx="3038475" cy="458787"/>
        </p:xfrm>
        <a:graphic>
          <a:graphicData uri="http://schemas.openxmlformats.org/presentationml/2006/ole">
            <mc:AlternateContent xmlns:mc="http://schemas.openxmlformats.org/markup-compatibility/2006">
              <mc:Choice xmlns:v="urn:schemas-microsoft-com:vml" Requires="v">
                <p:oleObj name="Equation" r:id="rId10" imgW="1600200" imgH="228600" progId="Equation.DSMT4">
                  <p:embed/>
                </p:oleObj>
              </mc:Choice>
              <mc:Fallback>
                <p:oleObj name="Equation" r:id="rId10" imgW="1600200" imgH="228600" progId="Equation.DSMT4">
                  <p:embed/>
                  <p:pic>
                    <p:nvPicPr>
                      <p:cNvPr id="9" name="Objeto 8">
                        <a:extLst>
                          <a:ext uri="{FF2B5EF4-FFF2-40B4-BE49-F238E27FC236}">
                            <a16:creationId xmlns:a16="http://schemas.microsoft.com/office/drawing/2014/main" id="{65954995-FF34-4AA6-8936-8C672DE9E278}"/>
                          </a:ext>
                        </a:extLst>
                      </p:cNvPr>
                      <p:cNvPicPr>
                        <a:picLocks noChangeAspect="1" noChangeArrowheads="1"/>
                      </p:cNvPicPr>
                      <p:nvPr/>
                    </p:nvPicPr>
                    <p:blipFill>
                      <a:blip r:embed="rId11"/>
                      <a:srcRect/>
                      <a:stretch>
                        <a:fillRect/>
                      </a:stretch>
                    </p:blipFill>
                    <p:spPr bwMode="auto">
                      <a:xfrm>
                        <a:off x="5642472" y="3831266"/>
                        <a:ext cx="3038475" cy="458787"/>
                      </a:xfrm>
                      <a:prstGeom prst="rect">
                        <a:avLst/>
                      </a:prstGeom>
                      <a:noFill/>
                    </p:spPr>
                  </p:pic>
                </p:oleObj>
              </mc:Fallback>
            </mc:AlternateContent>
          </a:graphicData>
        </a:graphic>
      </p:graphicFrame>
    </p:spTree>
    <p:extLst>
      <p:ext uri="{BB962C8B-B14F-4D97-AF65-F5344CB8AC3E}">
        <p14:creationId xmlns:p14="http://schemas.microsoft.com/office/powerpoint/2010/main" val="15649426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DA4BF9A-B931-4741-B0D9-534B56D32DF1}"/>
              </a:ext>
            </a:extLst>
          </p:cNvPr>
          <p:cNvSpPr txBox="1"/>
          <p:nvPr/>
        </p:nvSpPr>
        <p:spPr>
          <a:xfrm>
            <a:off x="107504" y="371440"/>
            <a:ext cx="8928992" cy="400110"/>
          </a:xfrm>
          <a:prstGeom prst="rect">
            <a:avLst/>
          </a:prstGeom>
          <a:noFill/>
        </p:spPr>
        <p:txBody>
          <a:bodyPr wrap="square">
            <a:spAutoFit/>
          </a:bodyPr>
          <a:lstStyle/>
          <a:p>
            <a:pPr marL="342900" indent="-342900" algn="just">
              <a:buFont typeface="Wingdings" panose="05000000000000000000" pitchFamily="2" charset="2"/>
              <a:buChar char="§"/>
            </a:pPr>
            <a:r>
              <a:rPr lang="pt-BR" sz="2000" dirty="0">
                <a:solidFill>
                  <a:srgbClr val="000000"/>
                </a:solidFill>
                <a:latin typeface="Arial" panose="020B0604020202020204" pitchFamily="34" charset="0"/>
                <a:cs typeface="Arial" panose="020B0604020202020204" pitchFamily="34" charset="0"/>
              </a:rPr>
              <a:t>O índice de Lerner de poder de monopólio é dado por:</a:t>
            </a:r>
          </a:p>
        </p:txBody>
      </p:sp>
      <p:graphicFrame>
        <p:nvGraphicFramePr>
          <p:cNvPr id="3" name="Objeto 2">
            <a:extLst>
              <a:ext uri="{FF2B5EF4-FFF2-40B4-BE49-F238E27FC236}">
                <a16:creationId xmlns:a16="http://schemas.microsoft.com/office/drawing/2014/main" id="{2103CFA4-DEA0-48C7-BF20-55CD3A041E54}"/>
              </a:ext>
            </a:extLst>
          </p:cNvPr>
          <p:cNvGraphicFramePr>
            <a:graphicFrameLocks noChangeAspect="1"/>
          </p:cNvGraphicFramePr>
          <p:nvPr>
            <p:extLst>
              <p:ext uri="{D42A27DB-BD31-4B8C-83A1-F6EECF244321}">
                <p14:modId xmlns:p14="http://schemas.microsoft.com/office/powerpoint/2010/main" val="1305061463"/>
              </p:ext>
            </p:extLst>
          </p:nvPr>
        </p:nvGraphicFramePr>
        <p:xfrm>
          <a:off x="6732240" y="195412"/>
          <a:ext cx="1224135" cy="753906"/>
        </p:xfrm>
        <a:graphic>
          <a:graphicData uri="http://schemas.openxmlformats.org/presentationml/2006/ole">
            <mc:AlternateContent xmlns:mc="http://schemas.openxmlformats.org/markup-compatibility/2006">
              <mc:Choice xmlns:v="urn:schemas-microsoft-com:vml" Requires="v">
                <p:oleObj name="Equation" r:id="rId2" imgW="622080" imgH="393480" progId="Equation.DSMT4">
                  <p:embed/>
                </p:oleObj>
              </mc:Choice>
              <mc:Fallback>
                <p:oleObj name="Equation" r:id="rId2" imgW="622080" imgH="393480" progId="Equation.DSMT4">
                  <p:embed/>
                  <p:pic>
                    <p:nvPicPr>
                      <p:cNvPr id="9" name="Objeto 8">
                        <a:extLst>
                          <a:ext uri="{FF2B5EF4-FFF2-40B4-BE49-F238E27FC236}">
                            <a16:creationId xmlns:a16="http://schemas.microsoft.com/office/drawing/2014/main" id="{65954995-FF34-4AA6-8936-8C672DE9E278}"/>
                          </a:ext>
                        </a:extLst>
                      </p:cNvPr>
                      <p:cNvPicPr>
                        <a:picLocks noChangeAspect="1" noChangeArrowheads="1"/>
                      </p:cNvPicPr>
                      <p:nvPr/>
                    </p:nvPicPr>
                    <p:blipFill>
                      <a:blip r:embed="rId3"/>
                      <a:srcRect/>
                      <a:stretch>
                        <a:fillRect/>
                      </a:stretch>
                    </p:blipFill>
                    <p:spPr bwMode="auto">
                      <a:xfrm>
                        <a:off x="6732240" y="195412"/>
                        <a:ext cx="1224135" cy="753906"/>
                      </a:xfrm>
                      <a:prstGeom prst="rect">
                        <a:avLst/>
                      </a:prstGeom>
                      <a:noFill/>
                    </p:spPr>
                  </p:pic>
                </p:oleObj>
              </mc:Fallback>
            </mc:AlternateContent>
          </a:graphicData>
        </a:graphic>
      </p:graphicFrame>
      <p:sp>
        <p:nvSpPr>
          <p:cNvPr id="4" name="CaixaDeTexto 3">
            <a:extLst>
              <a:ext uri="{FF2B5EF4-FFF2-40B4-BE49-F238E27FC236}">
                <a16:creationId xmlns:a16="http://schemas.microsoft.com/office/drawing/2014/main" id="{D68E5810-BE68-4D04-BBC8-BF4CA7225C3E}"/>
              </a:ext>
            </a:extLst>
          </p:cNvPr>
          <p:cNvSpPr txBox="1"/>
          <p:nvPr/>
        </p:nvSpPr>
        <p:spPr>
          <a:xfrm>
            <a:off x="107504" y="1019512"/>
            <a:ext cx="8928992" cy="400110"/>
          </a:xfrm>
          <a:prstGeom prst="rect">
            <a:avLst/>
          </a:prstGeom>
          <a:noFill/>
        </p:spPr>
        <p:txBody>
          <a:bodyPr wrap="square">
            <a:spAutoFit/>
          </a:bodyPr>
          <a:lstStyle/>
          <a:p>
            <a:pPr marL="342900" indent="-342900" algn="just">
              <a:buFont typeface="Wingdings" panose="05000000000000000000" pitchFamily="2" charset="2"/>
              <a:buChar char="§"/>
            </a:pPr>
            <a:r>
              <a:rPr lang="pt-BR" sz="2000" dirty="0">
                <a:solidFill>
                  <a:srgbClr val="000000"/>
                </a:solidFill>
                <a:latin typeface="Arial" panose="020B0604020202020204" pitchFamily="34" charset="0"/>
                <a:cs typeface="Arial" panose="020B0604020202020204" pitchFamily="34" charset="0"/>
              </a:rPr>
              <a:t>Logo, temos:</a:t>
            </a:r>
          </a:p>
        </p:txBody>
      </p:sp>
      <p:graphicFrame>
        <p:nvGraphicFramePr>
          <p:cNvPr id="5" name="Objeto 4">
            <a:extLst>
              <a:ext uri="{FF2B5EF4-FFF2-40B4-BE49-F238E27FC236}">
                <a16:creationId xmlns:a16="http://schemas.microsoft.com/office/drawing/2014/main" id="{CF554CDE-C4A3-4C68-A083-0253F275CAC2}"/>
              </a:ext>
            </a:extLst>
          </p:cNvPr>
          <p:cNvGraphicFramePr>
            <a:graphicFrameLocks noChangeAspect="1"/>
          </p:cNvGraphicFramePr>
          <p:nvPr>
            <p:extLst>
              <p:ext uri="{D42A27DB-BD31-4B8C-83A1-F6EECF244321}">
                <p14:modId xmlns:p14="http://schemas.microsoft.com/office/powerpoint/2010/main" val="702264155"/>
              </p:ext>
            </p:extLst>
          </p:nvPr>
        </p:nvGraphicFramePr>
        <p:xfrm>
          <a:off x="427038" y="1508125"/>
          <a:ext cx="5348287" cy="754063"/>
        </p:xfrm>
        <a:graphic>
          <a:graphicData uri="http://schemas.openxmlformats.org/presentationml/2006/ole">
            <mc:AlternateContent xmlns:mc="http://schemas.openxmlformats.org/markup-compatibility/2006">
              <mc:Choice xmlns:v="urn:schemas-microsoft-com:vml" Requires="v">
                <p:oleObj name="Equation" r:id="rId4" imgW="2717640" imgH="393480" progId="Equation.DSMT4">
                  <p:embed/>
                </p:oleObj>
              </mc:Choice>
              <mc:Fallback>
                <p:oleObj name="Equation" r:id="rId4" imgW="2717640" imgH="393480" progId="Equation.DSMT4">
                  <p:embed/>
                  <p:pic>
                    <p:nvPicPr>
                      <p:cNvPr id="3" name="Objeto 2">
                        <a:extLst>
                          <a:ext uri="{FF2B5EF4-FFF2-40B4-BE49-F238E27FC236}">
                            <a16:creationId xmlns:a16="http://schemas.microsoft.com/office/drawing/2014/main" id="{2103CFA4-DEA0-48C7-BF20-55CD3A041E54}"/>
                          </a:ext>
                        </a:extLst>
                      </p:cNvPr>
                      <p:cNvPicPr>
                        <a:picLocks noChangeAspect="1" noChangeArrowheads="1"/>
                      </p:cNvPicPr>
                      <p:nvPr/>
                    </p:nvPicPr>
                    <p:blipFill>
                      <a:blip r:embed="rId5"/>
                      <a:srcRect/>
                      <a:stretch>
                        <a:fillRect/>
                      </a:stretch>
                    </p:blipFill>
                    <p:spPr bwMode="auto">
                      <a:xfrm>
                        <a:off x="427038" y="1508125"/>
                        <a:ext cx="5348287" cy="754063"/>
                      </a:xfrm>
                      <a:prstGeom prst="rect">
                        <a:avLst/>
                      </a:prstGeom>
                      <a:noFill/>
                    </p:spPr>
                  </p:pic>
                </p:oleObj>
              </mc:Fallback>
            </mc:AlternateContent>
          </a:graphicData>
        </a:graphic>
      </p:graphicFrame>
      <p:graphicFrame>
        <p:nvGraphicFramePr>
          <p:cNvPr id="6" name="Objeto 5">
            <a:extLst>
              <a:ext uri="{FF2B5EF4-FFF2-40B4-BE49-F238E27FC236}">
                <a16:creationId xmlns:a16="http://schemas.microsoft.com/office/drawing/2014/main" id="{077AC6CE-BC3C-4F3E-A6A2-306AA978ED5F}"/>
              </a:ext>
            </a:extLst>
          </p:cNvPr>
          <p:cNvGraphicFramePr>
            <a:graphicFrameLocks noChangeAspect="1"/>
          </p:cNvGraphicFramePr>
          <p:nvPr>
            <p:extLst>
              <p:ext uri="{D42A27DB-BD31-4B8C-83A1-F6EECF244321}">
                <p14:modId xmlns:p14="http://schemas.microsoft.com/office/powerpoint/2010/main" val="2584495850"/>
              </p:ext>
            </p:extLst>
          </p:nvPr>
        </p:nvGraphicFramePr>
        <p:xfrm>
          <a:off x="404813" y="2427734"/>
          <a:ext cx="7421562" cy="754063"/>
        </p:xfrm>
        <a:graphic>
          <a:graphicData uri="http://schemas.openxmlformats.org/presentationml/2006/ole">
            <mc:AlternateContent xmlns:mc="http://schemas.openxmlformats.org/markup-compatibility/2006">
              <mc:Choice xmlns:v="urn:schemas-microsoft-com:vml" Requires="v">
                <p:oleObj name="Equation" r:id="rId6" imgW="3771720" imgH="393480" progId="Equation.DSMT4">
                  <p:embed/>
                </p:oleObj>
              </mc:Choice>
              <mc:Fallback>
                <p:oleObj name="Equation" r:id="rId6" imgW="3771720" imgH="393480" progId="Equation.DSMT4">
                  <p:embed/>
                  <p:pic>
                    <p:nvPicPr>
                      <p:cNvPr id="5" name="Objeto 4">
                        <a:extLst>
                          <a:ext uri="{FF2B5EF4-FFF2-40B4-BE49-F238E27FC236}">
                            <a16:creationId xmlns:a16="http://schemas.microsoft.com/office/drawing/2014/main" id="{CF554CDE-C4A3-4C68-A083-0253F275CAC2}"/>
                          </a:ext>
                        </a:extLst>
                      </p:cNvPr>
                      <p:cNvPicPr>
                        <a:picLocks noChangeAspect="1" noChangeArrowheads="1"/>
                      </p:cNvPicPr>
                      <p:nvPr/>
                    </p:nvPicPr>
                    <p:blipFill>
                      <a:blip r:embed="rId7"/>
                      <a:srcRect/>
                      <a:stretch>
                        <a:fillRect/>
                      </a:stretch>
                    </p:blipFill>
                    <p:spPr bwMode="auto">
                      <a:xfrm>
                        <a:off x="404813" y="2427734"/>
                        <a:ext cx="7421562" cy="754063"/>
                      </a:xfrm>
                      <a:prstGeom prst="rect">
                        <a:avLst/>
                      </a:prstGeom>
                      <a:noFill/>
                    </p:spPr>
                  </p:pic>
                </p:oleObj>
              </mc:Fallback>
            </mc:AlternateContent>
          </a:graphicData>
        </a:graphic>
      </p:graphicFrame>
      <p:graphicFrame>
        <p:nvGraphicFramePr>
          <p:cNvPr id="7" name="Objeto 6">
            <a:extLst>
              <a:ext uri="{FF2B5EF4-FFF2-40B4-BE49-F238E27FC236}">
                <a16:creationId xmlns:a16="http://schemas.microsoft.com/office/drawing/2014/main" id="{7ABF4719-11E8-4E07-89EC-F3364E12DE93}"/>
              </a:ext>
            </a:extLst>
          </p:cNvPr>
          <p:cNvGraphicFramePr>
            <a:graphicFrameLocks noChangeAspect="1"/>
          </p:cNvGraphicFramePr>
          <p:nvPr>
            <p:extLst>
              <p:ext uri="{D42A27DB-BD31-4B8C-83A1-F6EECF244321}">
                <p14:modId xmlns:p14="http://schemas.microsoft.com/office/powerpoint/2010/main" val="84610164"/>
              </p:ext>
            </p:extLst>
          </p:nvPr>
        </p:nvGraphicFramePr>
        <p:xfrm>
          <a:off x="428625" y="3435846"/>
          <a:ext cx="5346700" cy="485775"/>
        </p:xfrm>
        <a:graphic>
          <a:graphicData uri="http://schemas.openxmlformats.org/presentationml/2006/ole">
            <mc:AlternateContent xmlns:mc="http://schemas.openxmlformats.org/markup-compatibility/2006">
              <mc:Choice xmlns:v="urn:schemas-microsoft-com:vml" Requires="v">
                <p:oleObj name="Equation" r:id="rId8" imgW="2717640" imgH="253800" progId="Equation.DSMT4">
                  <p:embed/>
                </p:oleObj>
              </mc:Choice>
              <mc:Fallback>
                <p:oleObj name="Equation" r:id="rId8" imgW="2717640" imgH="253800" progId="Equation.DSMT4">
                  <p:embed/>
                  <p:pic>
                    <p:nvPicPr>
                      <p:cNvPr id="6" name="Objeto 5">
                        <a:extLst>
                          <a:ext uri="{FF2B5EF4-FFF2-40B4-BE49-F238E27FC236}">
                            <a16:creationId xmlns:a16="http://schemas.microsoft.com/office/drawing/2014/main" id="{077AC6CE-BC3C-4F3E-A6A2-306AA978ED5F}"/>
                          </a:ext>
                        </a:extLst>
                      </p:cNvPr>
                      <p:cNvPicPr>
                        <a:picLocks noChangeAspect="1" noChangeArrowheads="1"/>
                      </p:cNvPicPr>
                      <p:nvPr/>
                    </p:nvPicPr>
                    <p:blipFill>
                      <a:blip r:embed="rId9"/>
                      <a:srcRect/>
                      <a:stretch>
                        <a:fillRect/>
                      </a:stretch>
                    </p:blipFill>
                    <p:spPr bwMode="auto">
                      <a:xfrm>
                        <a:off x="428625" y="3435846"/>
                        <a:ext cx="5346700" cy="485775"/>
                      </a:xfrm>
                      <a:prstGeom prst="rect">
                        <a:avLst/>
                      </a:prstGeom>
                      <a:noFill/>
                    </p:spPr>
                  </p:pic>
                </p:oleObj>
              </mc:Fallback>
            </mc:AlternateContent>
          </a:graphicData>
        </a:graphic>
      </p:graphicFrame>
      <p:sp>
        <p:nvSpPr>
          <p:cNvPr id="8" name="CaixaDeTexto 7">
            <a:extLst>
              <a:ext uri="{FF2B5EF4-FFF2-40B4-BE49-F238E27FC236}">
                <a16:creationId xmlns:a16="http://schemas.microsoft.com/office/drawing/2014/main" id="{FF36B97D-2770-4480-88BC-6DF9CF3F16E1}"/>
              </a:ext>
            </a:extLst>
          </p:cNvPr>
          <p:cNvSpPr txBox="1"/>
          <p:nvPr/>
        </p:nvSpPr>
        <p:spPr>
          <a:xfrm>
            <a:off x="226601" y="4299942"/>
            <a:ext cx="8928992" cy="400110"/>
          </a:xfrm>
          <a:prstGeom prst="rect">
            <a:avLst/>
          </a:prstGeom>
          <a:noFill/>
        </p:spPr>
        <p:txBody>
          <a:bodyPr wrap="square">
            <a:spAutoFit/>
          </a:bodyPr>
          <a:lstStyle/>
          <a:p>
            <a:pPr marL="342900" indent="-342900" algn="just">
              <a:buFont typeface="Wingdings" panose="05000000000000000000" pitchFamily="2" charset="2"/>
              <a:buChar char="§"/>
            </a:pPr>
            <a:r>
              <a:rPr lang="pt-BR" sz="2000" b="0" i="0" dirty="0">
                <a:solidFill>
                  <a:srgbClr val="000000"/>
                </a:solidFill>
                <a:effectLst/>
                <a:latin typeface="Arial" panose="020B0604020202020204" pitchFamily="34" charset="0"/>
                <a:cs typeface="Arial" panose="020B0604020202020204" pitchFamily="34" charset="0"/>
              </a:rPr>
              <a:t>Logo, o item (3) é falso e o (4) é verdadeiro.</a:t>
            </a:r>
            <a:endParaRPr lang="pt-BR"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25577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09BA0E4-19F2-4809-BE2A-93FAC0A24D4B}"/>
              </a:ext>
            </a:extLst>
          </p:cNvPr>
          <p:cNvSpPr txBox="1"/>
          <p:nvPr/>
        </p:nvSpPr>
        <p:spPr>
          <a:xfrm>
            <a:off x="107504" y="116502"/>
            <a:ext cx="8928992" cy="5047536"/>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10</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Em uma economia nacional, a demanda por trigo é </a:t>
            </a:r>
            <a:r>
              <a:rPr lang="pt-BR" sz="2000" b="0" i="0" dirty="0" err="1">
                <a:solidFill>
                  <a:srgbClr val="000000"/>
                </a:solidFill>
                <a:effectLst/>
                <a:latin typeface="Arial" panose="020B0604020202020204" pitchFamily="34" charset="0"/>
                <a:cs typeface="Arial" panose="020B0604020202020204" pitchFamily="34" charset="0"/>
              </a:rPr>
              <a:t>P</a:t>
            </a:r>
            <a:r>
              <a:rPr lang="pt-BR" sz="1400" b="0" i="0" dirty="0" err="1">
                <a:solidFill>
                  <a:srgbClr val="000000"/>
                </a:solidFill>
                <a:effectLst/>
                <a:latin typeface="Arial" panose="020B0604020202020204" pitchFamily="34" charset="0"/>
                <a:cs typeface="Arial" panose="020B0604020202020204" pitchFamily="34" charset="0"/>
              </a:rPr>
              <a:t>d</a:t>
            </a:r>
            <a:r>
              <a:rPr lang="pt-BR" sz="2000" b="0" i="0" dirty="0">
                <a:solidFill>
                  <a:srgbClr val="000000"/>
                </a:solidFill>
                <a:effectLst/>
                <a:latin typeface="Arial" panose="020B0604020202020204" pitchFamily="34" charset="0"/>
                <a:cs typeface="Arial" panose="020B0604020202020204" pitchFamily="34" charset="0"/>
              </a:rPr>
              <a:t> = 120 - Q/2 e a oferta doméstica é </a:t>
            </a:r>
            <a:r>
              <a:rPr lang="pt-BR" sz="2000" b="0" i="0" dirty="0" err="1">
                <a:solidFill>
                  <a:srgbClr val="000000"/>
                </a:solidFill>
                <a:effectLst/>
                <a:latin typeface="Arial" panose="020B0604020202020204" pitchFamily="34" charset="0"/>
                <a:cs typeface="Arial" panose="020B0604020202020204" pitchFamily="34" charset="0"/>
              </a:rPr>
              <a:t>Ps</a:t>
            </a:r>
            <a:r>
              <a:rPr lang="pt-BR" sz="2000" b="0" i="0" dirty="0">
                <a:solidFill>
                  <a:srgbClr val="000000"/>
                </a:solidFill>
                <a:effectLst/>
                <a:latin typeface="Arial" panose="020B0604020202020204" pitchFamily="34" charset="0"/>
                <a:cs typeface="Arial" panose="020B0604020202020204" pitchFamily="34" charset="0"/>
              </a:rPr>
              <a:t> = 3Q/2. A unidade de trigo pode ser importada livremente no mercado internacional, que é competitivo, ao preço constante de </a:t>
            </a:r>
            <a:r>
              <a:rPr lang="pt-BR" sz="2000" b="0" i="0" dirty="0" err="1">
                <a:solidFill>
                  <a:srgbClr val="000000"/>
                </a:solidFill>
                <a:effectLst/>
                <a:latin typeface="Arial" panose="020B0604020202020204" pitchFamily="34" charset="0"/>
                <a:cs typeface="Arial" panose="020B0604020202020204" pitchFamily="34" charset="0"/>
              </a:rPr>
              <a:t>P</a:t>
            </a:r>
            <a:r>
              <a:rPr lang="pt-BR" sz="1400" b="0" i="0" dirty="0" err="1">
                <a:solidFill>
                  <a:srgbClr val="000000"/>
                </a:solidFill>
                <a:effectLst/>
                <a:latin typeface="Arial" panose="020B0604020202020204" pitchFamily="34" charset="0"/>
                <a:cs typeface="Arial" panose="020B0604020202020204" pitchFamily="34" charset="0"/>
              </a:rPr>
              <a:t>f</a:t>
            </a:r>
            <a:r>
              <a:rPr lang="pt-BR" sz="2000" b="0" i="0" dirty="0">
                <a:solidFill>
                  <a:srgbClr val="000000"/>
                </a:solidFill>
                <a:effectLst/>
                <a:latin typeface="Arial" panose="020B0604020202020204" pitchFamily="34" charset="0"/>
                <a:cs typeface="Arial" panose="020B0604020202020204" pitchFamily="34" charset="0"/>
              </a:rPr>
              <a:t> = 30. O governo cria uma tarifa de importação de t = 15 por unidade importada. Julgue os itens a seguir:</a:t>
            </a:r>
          </a:p>
          <a:p>
            <a:pPr algn="just"/>
            <a:r>
              <a:rPr lang="pt-BR" sz="2000" dirty="0">
                <a:solidFill>
                  <a:srgbClr val="000000"/>
                </a:solidFill>
                <a:latin typeface="Arial" panose="020B0604020202020204" pitchFamily="34" charset="0"/>
                <a:cs typeface="Arial" panose="020B0604020202020204" pitchFamily="34" charset="0"/>
              </a:rPr>
              <a:t>(0) </a:t>
            </a:r>
            <a:r>
              <a:rPr lang="pt-BR" sz="2000" b="0" i="0" dirty="0">
                <a:solidFill>
                  <a:srgbClr val="000000"/>
                </a:solidFill>
                <a:effectLst/>
                <a:latin typeface="Arial" panose="020B0604020202020204" pitchFamily="34" charset="0"/>
                <a:cs typeface="Arial" panose="020B0604020202020204" pitchFamily="34" charset="0"/>
              </a:rPr>
              <a:t>Antes da tarifa, a quantidade importada de trigo era </a:t>
            </a:r>
            <a:r>
              <a:rPr lang="pt-BR" sz="2000" b="0" i="0" dirty="0" err="1">
                <a:solidFill>
                  <a:srgbClr val="000000"/>
                </a:solidFill>
                <a:effectLst/>
                <a:latin typeface="Arial" panose="020B0604020202020204" pitchFamily="34" charset="0"/>
                <a:cs typeface="Arial" panose="020B0604020202020204" pitchFamily="34" charset="0"/>
              </a:rPr>
              <a:t>Mo</a:t>
            </a:r>
            <a:r>
              <a:rPr lang="pt-BR" sz="2000" b="0" i="0" dirty="0">
                <a:solidFill>
                  <a:srgbClr val="000000"/>
                </a:solidFill>
                <a:effectLst/>
                <a:latin typeface="Arial" panose="020B0604020202020204" pitchFamily="34" charset="0"/>
                <a:cs typeface="Arial" panose="020B0604020202020204" pitchFamily="34" charset="0"/>
              </a:rPr>
              <a:t> = 180.</a:t>
            </a:r>
          </a:p>
          <a:p>
            <a:pPr marL="457200" indent="-457200" algn="just">
              <a:buAutoNum type="arabicParenBoth"/>
            </a:pPr>
            <a:r>
              <a:rPr lang="pt-BR" sz="2000" b="0" i="0" dirty="0">
                <a:solidFill>
                  <a:srgbClr val="000000"/>
                </a:solidFill>
                <a:effectLst/>
                <a:latin typeface="Arial" panose="020B0604020202020204" pitchFamily="34" charset="0"/>
                <a:cs typeface="Arial" panose="020B0604020202020204" pitchFamily="34" charset="0"/>
              </a:rPr>
              <a:t>A tarifa provoca uma redução de 25% da quantidade importada.</a:t>
            </a:r>
          </a:p>
          <a:p>
            <a:pPr marL="457200" indent="-457200" algn="just">
              <a:buAutoNum type="arabicParenBoth"/>
            </a:pPr>
            <a:r>
              <a:rPr lang="pt-BR" sz="2000" b="0" i="0" dirty="0">
                <a:solidFill>
                  <a:srgbClr val="000000"/>
                </a:solidFill>
                <a:effectLst/>
                <a:latin typeface="Arial" panose="020B0604020202020204" pitchFamily="34" charset="0"/>
                <a:cs typeface="Arial" panose="020B0604020202020204" pitchFamily="34" charset="0"/>
              </a:rPr>
              <a:t>O custo de eficiência (</a:t>
            </a:r>
            <a:r>
              <a:rPr lang="pt-BR" sz="2000" b="0" i="1" dirty="0" err="1">
                <a:solidFill>
                  <a:srgbClr val="000000"/>
                </a:solidFill>
                <a:effectLst/>
                <a:latin typeface="Arial" panose="020B0604020202020204" pitchFamily="34" charset="0"/>
                <a:cs typeface="Arial" panose="020B0604020202020204" pitchFamily="34" charset="0"/>
              </a:rPr>
              <a:t>deadweight</a:t>
            </a:r>
            <a:r>
              <a:rPr lang="pt-BR" sz="2000" b="0" i="1" dirty="0">
                <a:solidFill>
                  <a:srgbClr val="000000"/>
                </a:solidFill>
                <a:effectLst/>
                <a:latin typeface="Arial" panose="020B0604020202020204" pitchFamily="34" charset="0"/>
                <a:cs typeface="Arial" panose="020B0604020202020204" pitchFamily="34" charset="0"/>
              </a:rPr>
              <a:t> </a:t>
            </a:r>
            <a:r>
              <a:rPr lang="pt-BR" sz="2000" b="0" i="1" dirty="0" err="1">
                <a:solidFill>
                  <a:srgbClr val="000000"/>
                </a:solidFill>
                <a:effectLst/>
                <a:latin typeface="Arial" panose="020B0604020202020204" pitchFamily="34" charset="0"/>
                <a:cs typeface="Arial" panose="020B0604020202020204" pitchFamily="34" charset="0"/>
              </a:rPr>
              <a:t>loss</a:t>
            </a:r>
            <a:r>
              <a:rPr lang="pt-BR" sz="2000" b="0" i="0" dirty="0">
                <a:solidFill>
                  <a:srgbClr val="000000"/>
                </a:solidFill>
                <a:effectLst/>
                <a:latin typeface="Arial" panose="020B0604020202020204" pitchFamily="34" charset="0"/>
                <a:cs typeface="Arial" panose="020B0604020202020204" pitchFamily="34" charset="0"/>
              </a:rPr>
              <a:t>) dessa tarifa é DWL = 300.</a:t>
            </a:r>
            <a:endParaRPr lang="pt-BR" sz="2000"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(3) A parcela do custo de eficiência correspondente aos importadores que não suportam o preço mais alto é de $75.</a:t>
            </a:r>
          </a:p>
          <a:p>
            <a:pPr algn="just"/>
            <a:r>
              <a:rPr lang="pt-BR" sz="2000" dirty="0">
                <a:solidFill>
                  <a:srgbClr val="000000"/>
                </a:solidFill>
                <a:latin typeface="Arial" panose="020B0604020202020204" pitchFamily="34" charset="0"/>
                <a:cs typeface="Arial" panose="020B0604020202020204" pitchFamily="34" charset="0"/>
              </a:rPr>
              <a:t>(4) </a:t>
            </a:r>
            <a:r>
              <a:rPr lang="pt-BR" sz="2000" b="0" i="0" dirty="0">
                <a:solidFill>
                  <a:srgbClr val="000000"/>
                </a:solidFill>
                <a:effectLst/>
                <a:latin typeface="Arial" panose="020B0604020202020204" pitchFamily="34" charset="0"/>
                <a:cs typeface="Arial" panose="020B0604020202020204" pitchFamily="34" charset="0"/>
              </a:rPr>
              <a:t>A parcela do custo de eficiência arcada pelo lado da oferta nacional significa que o valor que a sociedade atribui aos recursos que ela sacrifica para a produção das unidades adicionais, sob os incentivos da política de proteção tarifária, é maior do que o valor que ela poderia sacrificar se pagasse por eles o preço competitivo internacional.</a:t>
            </a:r>
            <a:r>
              <a:rPr lang="pt-BR" sz="2000" dirty="0">
                <a:latin typeface="Arial" panose="020B0604020202020204" pitchFamily="34" charset="0"/>
                <a:cs typeface="Arial" panose="020B0604020202020204" pitchFamily="34" charset="0"/>
              </a:rPr>
              <a:t> </a:t>
            </a:r>
          </a:p>
        </p:txBody>
      </p:sp>
      <p:sp>
        <p:nvSpPr>
          <p:cNvPr id="4" name="CaixaDeTexto 3">
            <a:extLst>
              <a:ext uri="{FF2B5EF4-FFF2-40B4-BE49-F238E27FC236}">
                <a16:creationId xmlns:a16="http://schemas.microsoft.com/office/drawing/2014/main" id="{09292980-8FC5-4457-9194-9C28730B59E2}"/>
              </a:ext>
            </a:extLst>
          </p:cNvPr>
          <p:cNvSpPr txBox="1"/>
          <p:nvPr/>
        </p:nvSpPr>
        <p:spPr>
          <a:xfrm>
            <a:off x="7524328" y="1995686"/>
            <a:ext cx="432048" cy="369332"/>
          </a:xfrm>
          <a:prstGeom prst="rect">
            <a:avLst/>
          </a:prstGeom>
          <a:noFill/>
        </p:spPr>
        <p:txBody>
          <a:bodyPr wrap="square" rtlCol="0">
            <a:spAutoFit/>
          </a:bodyPr>
          <a:lstStyle/>
          <a:p>
            <a:r>
              <a:rPr lang="pt-BR" b="1" dirty="0">
                <a:solidFill>
                  <a:srgbClr val="C00000"/>
                </a:solidFill>
              </a:rPr>
              <a:t>F</a:t>
            </a:r>
          </a:p>
        </p:txBody>
      </p:sp>
      <p:sp>
        <p:nvSpPr>
          <p:cNvPr id="5" name="CaixaDeTexto 4">
            <a:extLst>
              <a:ext uri="{FF2B5EF4-FFF2-40B4-BE49-F238E27FC236}">
                <a16:creationId xmlns:a16="http://schemas.microsoft.com/office/drawing/2014/main" id="{760FAFF7-25EF-47A2-9486-A5C4FC897201}"/>
              </a:ext>
            </a:extLst>
          </p:cNvPr>
          <p:cNvSpPr txBox="1"/>
          <p:nvPr/>
        </p:nvSpPr>
        <p:spPr>
          <a:xfrm>
            <a:off x="7884368" y="2355726"/>
            <a:ext cx="432048" cy="369332"/>
          </a:xfrm>
          <a:prstGeom prst="rect">
            <a:avLst/>
          </a:prstGeom>
          <a:noFill/>
        </p:spPr>
        <p:txBody>
          <a:bodyPr wrap="square" rtlCol="0">
            <a:spAutoFit/>
          </a:bodyPr>
          <a:lstStyle/>
          <a:p>
            <a:r>
              <a:rPr lang="pt-BR" b="1" dirty="0">
                <a:solidFill>
                  <a:srgbClr val="C00000"/>
                </a:solidFill>
              </a:rPr>
              <a:t>V</a:t>
            </a:r>
          </a:p>
        </p:txBody>
      </p:sp>
      <p:sp>
        <p:nvSpPr>
          <p:cNvPr id="6" name="CaixaDeTexto 5">
            <a:extLst>
              <a:ext uri="{FF2B5EF4-FFF2-40B4-BE49-F238E27FC236}">
                <a16:creationId xmlns:a16="http://schemas.microsoft.com/office/drawing/2014/main" id="{700F3820-FD0E-4104-A69C-971E17D62D81}"/>
              </a:ext>
            </a:extLst>
          </p:cNvPr>
          <p:cNvSpPr txBox="1"/>
          <p:nvPr/>
        </p:nvSpPr>
        <p:spPr>
          <a:xfrm>
            <a:off x="8028384" y="2634466"/>
            <a:ext cx="432048" cy="369332"/>
          </a:xfrm>
          <a:prstGeom prst="rect">
            <a:avLst/>
          </a:prstGeom>
          <a:noFill/>
        </p:spPr>
        <p:txBody>
          <a:bodyPr wrap="square" rtlCol="0">
            <a:spAutoFit/>
          </a:bodyPr>
          <a:lstStyle/>
          <a:p>
            <a:r>
              <a:rPr lang="pt-BR" b="1" dirty="0">
                <a:solidFill>
                  <a:srgbClr val="C00000"/>
                </a:solidFill>
              </a:rPr>
              <a:t>V</a:t>
            </a:r>
          </a:p>
        </p:txBody>
      </p:sp>
      <p:sp>
        <p:nvSpPr>
          <p:cNvPr id="7" name="CaixaDeTexto 6">
            <a:extLst>
              <a:ext uri="{FF2B5EF4-FFF2-40B4-BE49-F238E27FC236}">
                <a16:creationId xmlns:a16="http://schemas.microsoft.com/office/drawing/2014/main" id="{0CE6C632-4015-4053-9E48-63FF5DCE084D}"/>
              </a:ext>
            </a:extLst>
          </p:cNvPr>
          <p:cNvSpPr txBox="1"/>
          <p:nvPr/>
        </p:nvSpPr>
        <p:spPr>
          <a:xfrm>
            <a:off x="5940152" y="4794706"/>
            <a:ext cx="432048" cy="369332"/>
          </a:xfrm>
          <a:prstGeom prst="rect">
            <a:avLst/>
          </a:prstGeom>
          <a:noFill/>
        </p:spPr>
        <p:txBody>
          <a:bodyPr wrap="square" rtlCol="0">
            <a:spAutoFit/>
          </a:bodyPr>
          <a:lstStyle/>
          <a:p>
            <a:r>
              <a:rPr lang="pt-BR" b="1" dirty="0">
                <a:solidFill>
                  <a:srgbClr val="C00000"/>
                </a:solidFill>
              </a:rPr>
              <a:t>V</a:t>
            </a:r>
          </a:p>
        </p:txBody>
      </p:sp>
      <p:sp>
        <p:nvSpPr>
          <p:cNvPr id="8" name="CaixaDeTexto 7">
            <a:extLst>
              <a:ext uri="{FF2B5EF4-FFF2-40B4-BE49-F238E27FC236}">
                <a16:creationId xmlns:a16="http://schemas.microsoft.com/office/drawing/2014/main" id="{9259AD13-E683-4802-8797-5B262020F227}"/>
              </a:ext>
            </a:extLst>
          </p:cNvPr>
          <p:cNvSpPr txBox="1"/>
          <p:nvPr/>
        </p:nvSpPr>
        <p:spPr>
          <a:xfrm>
            <a:off x="4932040" y="3219822"/>
            <a:ext cx="432048" cy="369332"/>
          </a:xfrm>
          <a:prstGeom prst="rect">
            <a:avLst/>
          </a:prstGeom>
          <a:noFill/>
        </p:spPr>
        <p:txBody>
          <a:bodyPr wrap="square" rtlCol="0">
            <a:spAutoFit/>
          </a:bodyPr>
          <a:lstStyle/>
          <a:p>
            <a:r>
              <a:rPr lang="pt-BR" b="1" dirty="0">
                <a:solidFill>
                  <a:srgbClr val="C00000"/>
                </a:solidFill>
              </a:rPr>
              <a:t>F</a:t>
            </a:r>
          </a:p>
        </p:txBody>
      </p:sp>
    </p:spTree>
    <p:extLst>
      <p:ext uri="{BB962C8B-B14F-4D97-AF65-F5344CB8AC3E}">
        <p14:creationId xmlns:p14="http://schemas.microsoft.com/office/powerpoint/2010/main" val="30526994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30592A18-E3D7-4DA9-B74E-B51A2BACC4B8}"/>
              </a:ext>
            </a:extLst>
          </p:cNvPr>
          <p:cNvSpPr txBox="1"/>
          <p:nvPr/>
        </p:nvSpPr>
        <p:spPr>
          <a:xfrm>
            <a:off x="107504" y="123478"/>
            <a:ext cx="8928992" cy="4847481"/>
          </a:xfrm>
          <a:prstGeom prst="rect">
            <a:avLst/>
          </a:prstGeom>
          <a:noFill/>
        </p:spPr>
        <p:txBody>
          <a:bodyPr wrap="square" rtlCol="0">
            <a:spAutoFit/>
          </a:bodyPr>
          <a:lstStyle/>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Com as curvas de demanda e oferta podemos calcular a quantidade e o preço de equilíbrio caso a economia seja fechada.</a:t>
            </a:r>
          </a:p>
          <a:p>
            <a:pPr marL="342900" indent="-342900" algn="just">
              <a:buFont typeface="Wingdings" panose="05000000000000000000" pitchFamily="2" charset="2"/>
              <a:buChar char="§"/>
            </a:pPr>
            <a:endParaRPr lang="pt-BR" sz="6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Sendo a economia aberta, caso o preço internacional do produto (</a:t>
            </a:r>
            <a:r>
              <a:rPr lang="pt-BR" sz="1900" dirty="0" err="1">
                <a:latin typeface="Arial" panose="020B0604020202020204" pitchFamily="34" charset="0"/>
                <a:cs typeface="Arial" panose="020B0604020202020204" pitchFamily="34" charset="0"/>
              </a:rPr>
              <a:t>P</a:t>
            </a:r>
            <a:r>
              <a:rPr lang="pt-BR" sz="1400" dirty="0" err="1">
                <a:latin typeface="Arial" panose="020B0604020202020204" pitchFamily="34" charset="0"/>
                <a:cs typeface="Arial" panose="020B0604020202020204" pitchFamily="34" charset="0"/>
              </a:rPr>
              <a:t>f</a:t>
            </a:r>
            <a:r>
              <a:rPr lang="pt-BR" sz="1900" dirty="0">
                <a:latin typeface="Arial" panose="020B0604020202020204" pitchFamily="34" charset="0"/>
                <a:cs typeface="Arial" panose="020B0604020202020204" pitchFamily="34" charset="0"/>
              </a:rPr>
              <a:t>) seja inferior ao preço doméstico a indústria nacional deverá se adaptar a isto, cobrando </a:t>
            </a:r>
            <a:r>
              <a:rPr lang="pt-BR" sz="1900" dirty="0" err="1">
                <a:latin typeface="Arial" panose="020B0604020202020204" pitchFamily="34" charset="0"/>
                <a:cs typeface="Arial" panose="020B0604020202020204" pitchFamily="34" charset="0"/>
              </a:rPr>
              <a:t>P</a:t>
            </a:r>
            <a:r>
              <a:rPr lang="pt-BR" sz="1400" dirty="0" err="1">
                <a:latin typeface="Arial" panose="020B0604020202020204" pitchFamily="34" charset="0"/>
                <a:cs typeface="Arial" panose="020B0604020202020204" pitchFamily="34" charset="0"/>
              </a:rPr>
              <a:t>f</a:t>
            </a:r>
            <a:r>
              <a:rPr lang="pt-BR" sz="1900" dirty="0">
                <a:latin typeface="Arial" panose="020B0604020202020204" pitchFamily="34" charset="0"/>
                <a:cs typeface="Arial" panose="020B0604020202020204" pitchFamily="34" charset="0"/>
              </a:rPr>
              <a:t> → estamos considerando um mercado competitivo.</a:t>
            </a:r>
          </a:p>
          <a:p>
            <a:pPr marL="342900" indent="-342900" algn="just">
              <a:buFont typeface="Wingdings" panose="05000000000000000000" pitchFamily="2" charset="2"/>
              <a:buChar char="§"/>
            </a:pPr>
            <a:endParaRPr lang="pt-BR" sz="6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Com um preço mais baixo teremos um aumento na quantidade demandada e uma redução na quantidade ofertada pela indústria doméstica. Essa diferença será atendida pelas importações (VI = volume de importações).</a:t>
            </a:r>
          </a:p>
          <a:p>
            <a:pPr marL="342900" indent="-342900" algn="just">
              <a:buFont typeface="Wingdings" panose="05000000000000000000" pitchFamily="2" charset="2"/>
              <a:buChar char="§"/>
            </a:pPr>
            <a:endParaRPr lang="pt-BR" sz="6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Caso o governo decida impor uma tarifa de importação o preço do bem importado passará a ser </a:t>
            </a:r>
            <a:r>
              <a:rPr lang="pt-BR" sz="1900" dirty="0" err="1">
                <a:latin typeface="Arial" panose="020B0604020202020204" pitchFamily="34" charset="0"/>
                <a:cs typeface="Arial" panose="020B0604020202020204" pitchFamily="34" charset="0"/>
              </a:rPr>
              <a:t>P</a:t>
            </a:r>
            <a:r>
              <a:rPr lang="pt-BR" sz="1200" dirty="0" err="1">
                <a:latin typeface="Arial" panose="020B0604020202020204" pitchFamily="34" charset="0"/>
                <a:cs typeface="Arial" panose="020B0604020202020204" pitchFamily="34" charset="0"/>
              </a:rPr>
              <a:t>f</a:t>
            </a:r>
            <a:r>
              <a:rPr lang="pt-BR" sz="1900" dirty="0">
                <a:latin typeface="Arial" panose="020B0604020202020204" pitchFamily="34" charset="0"/>
                <a:cs typeface="Arial" panose="020B0604020202020204" pitchFamily="34" charset="0"/>
              </a:rPr>
              <a:t> + t. Logo, a indústria doméstica poderá cobrar o preço </a:t>
            </a:r>
            <a:r>
              <a:rPr lang="pt-BR" sz="1900" dirty="0" err="1">
                <a:latin typeface="Arial" panose="020B0604020202020204" pitchFamily="34" charset="0"/>
                <a:cs typeface="Arial" panose="020B0604020202020204" pitchFamily="34" charset="0"/>
              </a:rPr>
              <a:t>P</a:t>
            </a:r>
            <a:r>
              <a:rPr lang="pt-BR" sz="1200" dirty="0" err="1">
                <a:latin typeface="Arial" panose="020B0604020202020204" pitchFamily="34" charset="0"/>
                <a:cs typeface="Arial" panose="020B0604020202020204" pitchFamily="34" charset="0"/>
              </a:rPr>
              <a:t>f</a:t>
            </a:r>
            <a:r>
              <a:rPr lang="pt-BR" sz="1900" dirty="0">
                <a:latin typeface="Arial" panose="020B0604020202020204" pitchFamily="34" charset="0"/>
                <a:cs typeface="Arial" panose="020B0604020202020204" pitchFamily="34" charset="0"/>
              </a:rPr>
              <a:t> + t = P*. Com isso, a oferta doméstica aumentará e a quantidade demandada diminuirá, reduzindo assim o volume de importações.</a:t>
            </a:r>
          </a:p>
          <a:p>
            <a:pPr marL="342900" indent="-342900" algn="just">
              <a:buFont typeface="Wingdings" panose="05000000000000000000" pitchFamily="2" charset="2"/>
              <a:buChar char="§"/>
            </a:pPr>
            <a:endParaRPr lang="pt-BR" sz="6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Devemos calcular o peso-morto (</a:t>
            </a:r>
            <a:r>
              <a:rPr lang="pt-BR" sz="1900" b="0" i="1" dirty="0" err="1">
                <a:solidFill>
                  <a:srgbClr val="000000"/>
                </a:solidFill>
                <a:effectLst/>
                <a:latin typeface="Arial" panose="020B0604020202020204" pitchFamily="34" charset="0"/>
                <a:cs typeface="Arial" panose="020B0604020202020204" pitchFamily="34" charset="0"/>
              </a:rPr>
              <a:t>deadweight</a:t>
            </a:r>
            <a:r>
              <a:rPr lang="pt-BR" sz="1900" b="0" i="1" dirty="0">
                <a:solidFill>
                  <a:srgbClr val="000000"/>
                </a:solidFill>
                <a:effectLst/>
                <a:latin typeface="Arial" panose="020B0604020202020204" pitchFamily="34" charset="0"/>
                <a:cs typeface="Arial" panose="020B0604020202020204" pitchFamily="34" charset="0"/>
              </a:rPr>
              <a:t> </a:t>
            </a:r>
            <a:r>
              <a:rPr lang="pt-BR" sz="1900" b="0" i="1" dirty="0" err="1">
                <a:solidFill>
                  <a:srgbClr val="000000"/>
                </a:solidFill>
                <a:effectLst/>
                <a:latin typeface="Arial" panose="020B0604020202020204" pitchFamily="34" charset="0"/>
                <a:cs typeface="Arial" panose="020B0604020202020204" pitchFamily="34" charset="0"/>
              </a:rPr>
              <a:t>loss</a:t>
            </a:r>
            <a:r>
              <a:rPr lang="pt-BR" sz="1900" b="0" i="1" dirty="0">
                <a:solidFill>
                  <a:srgbClr val="000000"/>
                </a:solidFill>
                <a:effectLst/>
                <a:latin typeface="Arial" panose="020B0604020202020204" pitchFamily="34" charset="0"/>
                <a:cs typeface="Arial" panose="020B0604020202020204" pitchFamily="34" charset="0"/>
              </a:rPr>
              <a:t> – DWL)</a:t>
            </a:r>
            <a:r>
              <a:rPr lang="pt-BR" sz="1900" dirty="0">
                <a:latin typeface="Arial" panose="020B0604020202020204" pitchFamily="34" charset="0"/>
                <a:cs typeface="Arial" panose="020B0604020202020204" pitchFamily="34" charset="0"/>
              </a:rPr>
              <a:t> derivado da introdução da tarifa de importação em um mercado antes sem tarifas (mercado livre).</a:t>
            </a:r>
          </a:p>
        </p:txBody>
      </p:sp>
    </p:spTree>
    <p:extLst>
      <p:ext uri="{BB962C8B-B14F-4D97-AF65-F5344CB8AC3E}">
        <p14:creationId xmlns:p14="http://schemas.microsoft.com/office/powerpoint/2010/main" val="29127985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A68E78E-C68E-4670-B973-543398FA8E9C}"/>
              </a:ext>
            </a:extLst>
          </p:cNvPr>
          <p:cNvSpPr txBox="1"/>
          <p:nvPr/>
        </p:nvSpPr>
        <p:spPr>
          <a:xfrm>
            <a:off x="179512" y="195486"/>
            <a:ext cx="8424936" cy="415498"/>
          </a:xfrm>
          <a:prstGeom prst="rect">
            <a:avLst/>
          </a:prstGeom>
          <a:noFill/>
        </p:spPr>
        <p:txBody>
          <a:bodyPr wrap="square" rtlCol="0">
            <a:spAutoFit/>
          </a:bodyPr>
          <a:lstStyle/>
          <a:p>
            <a:pPr marL="285750" indent="-285750">
              <a:buFont typeface="Wingdings" panose="05000000000000000000" pitchFamily="2" charset="2"/>
              <a:buChar char="§"/>
            </a:pPr>
            <a:r>
              <a:rPr lang="pt-BR" sz="2100" b="1" dirty="0">
                <a:latin typeface="Arial" panose="020B0604020202020204" pitchFamily="34" charset="0"/>
                <a:cs typeface="Arial" panose="020B0604020202020204" pitchFamily="34" charset="0"/>
              </a:rPr>
              <a:t>Com economia fechada, temos:</a:t>
            </a:r>
          </a:p>
        </p:txBody>
      </p:sp>
      <p:graphicFrame>
        <p:nvGraphicFramePr>
          <p:cNvPr id="3" name="Objeto 2">
            <a:extLst>
              <a:ext uri="{FF2B5EF4-FFF2-40B4-BE49-F238E27FC236}">
                <a16:creationId xmlns:a16="http://schemas.microsoft.com/office/drawing/2014/main" id="{ACB424DB-508D-4647-8FB5-A33CC6833579}"/>
              </a:ext>
            </a:extLst>
          </p:cNvPr>
          <p:cNvGraphicFramePr>
            <a:graphicFrameLocks noChangeAspect="1"/>
          </p:cNvGraphicFramePr>
          <p:nvPr>
            <p:extLst>
              <p:ext uri="{D42A27DB-BD31-4B8C-83A1-F6EECF244321}">
                <p14:modId xmlns:p14="http://schemas.microsoft.com/office/powerpoint/2010/main" val="1325206897"/>
              </p:ext>
            </p:extLst>
          </p:nvPr>
        </p:nvGraphicFramePr>
        <p:xfrm>
          <a:off x="539553" y="595061"/>
          <a:ext cx="7824376" cy="737709"/>
        </p:xfrm>
        <a:graphic>
          <a:graphicData uri="http://schemas.openxmlformats.org/presentationml/2006/ole">
            <mc:AlternateContent xmlns:mc="http://schemas.openxmlformats.org/markup-compatibility/2006">
              <mc:Choice xmlns:v="urn:schemas-microsoft-com:vml" Requires="v">
                <p:oleObj name="Equation" r:id="rId2" imgW="4063680" imgH="393480" progId="Equation.DSMT4">
                  <p:embed/>
                </p:oleObj>
              </mc:Choice>
              <mc:Fallback>
                <p:oleObj name="Equation" r:id="rId2" imgW="4063680" imgH="393480" progId="Equation.DSMT4">
                  <p:embed/>
                  <p:pic>
                    <p:nvPicPr>
                      <p:cNvPr id="5" name="Objeto 4">
                        <a:extLst>
                          <a:ext uri="{FF2B5EF4-FFF2-40B4-BE49-F238E27FC236}">
                            <a16:creationId xmlns:a16="http://schemas.microsoft.com/office/drawing/2014/main" id="{CF554CDE-C4A3-4C68-A083-0253F275CAC2}"/>
                          </a:ext>
                        </a:extLst>
                      </p:cNvPr>
                      <p:cNvPicPr>
                        <a:picLocks noChangeAspect="1" noChangeArrowheads="1"/>
                      </p:cNvPicPr>
                      <p:nvPr/>
                    </p:nvPicPr>
                    <p:blipFill>
                      <a:blip r:embed="rId3"/>
                      <a:srcRect/>
                      <a:stretch>
                        <a:fillRect/>
                      </a:stretch>
                    </p:blipFill>
                    <p:spPr bwMode="auto">
                      <a:xfrm>
                        <a:off x="539553" y="595061"/>
                        <a:ext cx="7824376" cy="737709"/>
                      </a:xfrm>
                      <a:prstGeom prst="rect">
                        <a:avLst/>
                      </a:prstGeom>
                      <a:noFill/>
                    </p:spPr>
                  </p:pic>
                </p:oleObj>
              </mc:Fallback>
            </mc:AlternateContent>
          </a:graphicData>
        </a:graphic>
      </p:graphicFrame>
      <p:graphicFrame>
        <p:nvGraphicFramePr>
          <p:cNvPr id="4" name="Objeto 3">
            <a:extLst>
              <a:ext uri="{FF2B5EF4-FFF2-40B4-BE49-F238E27FC236}">
                <a16:creationId xmlns:a16="http://schemas.microsoft.com/office/drawing/2014/main" id="{5E56445B-A787-4D12-B02D-9D0193996FD7}"/>
              </a:ext>
            </a:extLst>
          </p:cNvPr>
          <p:cNvGraphicFramePr>
            <a:graphicFrameLocks noChangeAspect="1"/>
          </p:cNvGraphicFramePr>
          <p:nvPr>
            <p:extLst>
              <p:ext uri="{D42A27DB-BD31-4B8C-83A1-F6EECF244321}">
                <p14:modId xmlns:p14="http://schemas.microsoft.com/office/powerpoint/2010/main" val="1598758216"/>
              </p:ext>
            </p:extLst>
          </p:nvPr>
        </p:nvGraphicFramePr>
        <p:xfrm>
          <a:off x="586358" y="1419622"/>
          <a:ext cx="7874074" cy="737710"/>
        </p:xfrm>
        <a:graphic>
          <a:graphicData uri="http://schemas.openxmlformats.org/presentationml/2006/ole">
            <mc:AlternateContent xmlns:mc="http://schemas.openxmlformats.org/markup-compatibility/2006">
              <mc:Choice xmlns:v="urn:schemas-microsoft-com:vml" Requires="v">
                <p:oleObj name="Equation" r:id="rId4" imgW="4089240" imgH="393480" progId="Equation.DSMT4">
                  <p:embed/>
                </p:oleObj>
              </mc:Choice>
              <mc:Fallback>
                <p:oleObj name="Equation" r:id="rId4" imgW="4089240" imgH="393480" progId="Equation.DSMT4">
                  <p:embed/>
                  <p:pic>
                    <p:nvPicPr>
                      <p:cNvPr id="3" name="Objeto 2">
                        <a:extLst>
                          <a:ext uri="{FF2B5EF4-FFF2-40B4-BE49-F238E27FC236}">
                            <a16:creationId xmlns:a16="http://schemas.microsoft.com/office/drawing/2014/main" id="{ACB424DB-508D-4647-8FB5-A33CC6833579}"/>
                          </a:ext>
                        </a:extLst>
                      </p:cNvPr>
                      <p:cNvPicPr>
                        <a:picLocks noChangeAspect="1" noChangeArrowheads="1"/>
                      </p:cNvPicPr>
                      <p:nvPr/>
                    </p:nvPicPr>
                    <p:blipFill>
                      <a:blip r:embed="rId5"/>
                      <a:srcRect/>
                      <a:stretch>
                        <a:fillRect/>
                      </a:stretch>
                    </p:blipFill>
                    <p:spPr bwMode="auto">
                      <a:xfrm>
                        <a:off x="586358" y="1419622"/>
                        <a:ext cx="7874074" cy="737710"/>
                      </a:xfrm>
                      <a:prstGeom prst="rect">
                        <a:avLst/>
                      </a:prstGeom>
                      <a:noFill/>
                    </p:spPr>
                  </p:pic>
                </p:oleObj>
              </mc:Fallback>
            </mc:AlternateContent>
          </a:graphicData>
        </a:graphic>
      </p:graphicFrame>
      <p:sp>
        <p:nvSpPr>
          <p:cNvPr id="5" name="CaixaDeTexto 4">
            <a:extLst>
              <a:ext uri="{FF2B5EF4-FFF2-40B4-BE49-F238E27FC236}">
                <a16:creationId xmlns:a16="http://schemas.microsoft.com/office/drawing/2014/main" id="{87AC4F7F-8733-4E02-922A-91C45B542696}"/>
              </a:ext>
            </a:extLst>
          </p:cNvPr>
          <p:cNvSpPr txBox="1"/>
          <p:nvPr/>
        </p:nvSpPr>
        <p:spPr>
          <a:xfrm>
            <a:off x="179512" y="2300268"/>
            <a:ext cx="8424936" cy="415498"/>
          </a:xfrm>
          <a:prstGeom prst="rect">
            <a:avLst/>
          </a:prstGeom>
          <a:noFill/>
        </p:spPr>
        <p:txBody>
          <a:bodyPr wrap="square" rtlCol="0">
            <a:spAutoFit/>
          </a:bodyPr>
          <a:lstStyle/>
          <a:p>
            <a:pPr marL="285750" indent="-285750">
              <a:buFont typeface="Wingdings" panose="05000000000000000000" pitchFamily="2" charset="2"/>
              <a:buChar char="§"/>
            </a:pPr>
            <a:r>
              <a:rPr lang="pt-BR" sz="2100" b="1" dirty="0">
                <a:latin typeface="Arial" panose="020B0604020202020204" pitchFamily="34" charset="0"/>
                <a:cs typeface="Arial" panose="020B0604020202020204" pitchFamily="34" charset="0"/>
              </a:rPr>
              <a:t>Caso a economia seja aberta, teremos </a:t>
            </a:r>
            <a:r>
              <a:rPr lang="pt-BR" sz="2100" b="1" dirty="0" err="1">
                <a:latin typeface="Arial" panose="020B0604020202020204" pitchFamily="34" charset="0"/>
                <a:cs typeface="Arial" panose="020B0604020202020204" pitchFamily="34" charset="0"/>
              </a:rPr>
              <a:t>P</a:t>
            </a:r>
            <a:r>
              <a:rPr lang="pt-BR" sz="1400" b="1" dirty="0" err="1">
                <a:latin typeface="Arial" panose="020B0604020202020204" pitchFamily="34" charset="0"/>
                <a:cs typeface="Arial" panose="020B0604020202020204" pitchFamily="34" charset="0"/>
              </a:rPr>
              <a:t>f</a:t>
            </a:r>
            <a:r>
              <a:rPr lang="pt-BR" sz="2100" b="1" dirty="0">
                <a:latin typeface="Arial" panose="020B0604020202020204" pitchFamily="34" charset="0"/>
                <a:cs typeface="Arial" panose="020B0604020202020204" pitchFamily="34" charset="0"/>
              </a:rPr>
              <a:t> = 30:</a:t>
            </a:r>
          </a:p>
        </p:txBody>
      </p:sp>
      <p:graphicFrame>
        <p:nvGraphicFramePr>
          <p:cNvPr id="6" name="Objeto 5">
            <a:extLst>
              <a:ext uri="{FF2B5EF4-FFF2-40B4-BE49-F238E27FC236}">
                <a16:creationId xmlns:a16="http://schemas.microsoft.com/office/drawing/2014/main" id="{2E8AAAAE-1F78-424D-B50A-ECF500ACBF6F}"/>
              </a:ext>
            </a:extLst>
          </p:cNvPr>
          <p:cNvGraphicFramePr>
            <a:graphicFrameLocks noChangeAspect="1"/>
          </p:cNvGraphicFramePr>
          <p:nvPr>
            <p:extLst>
              <p:ext uri="{D42A27DB-BD31-4B8C-83A1-F6EECF244321}">
                <p14:modId xmlns:p14="http://schemas.microsoft.com/office/powerpoint/2010/main" val="2138134290"/>
              </p:ext>
            </p:extLst>
          </p:nvPr>
        </p:nvGraphicFramePr>
        <p:xfrm>
          <a:off x="539553" y="2715766"/>
          <a:ext cx="8424935" cy="721965"/>
        </p:xfrm>
        <a:graphic>
          <a:graphicData uri="http://schemas.openxmlformats.org/presentationml/2006/ole">
            <mc:AlternateContent xmlns:mc="http://schemas.openxmlformats.org/markup-compatibility/2006">
              <mc:Choice xmlns:v="urn:schemas-microsoft-com:vml" Requires="v">
                <p:oleObj name="Equation" r:id="rId6" imgW="4559040" imgH="393480" progId="Equation.DSMT4">
                  <p:embed/>
                </p:oleObj>
              </mc:Choice>
              <mc:Fallback>
                <p:oleObj name="Equation" r:id="rId6" imgW="4559040" imgH="393480" progId="Equation.DSMT4">
                  <p:embed/>
                  <p:pic>
                    <p:nvPicPr>
                      <p:cNvPr id="3" name="Objeto 2">
                        <a:extLst>
                          <a:ext uri="{FF2B5EF4-FFF2-40B4-BE49-F238E27FC236}">
                            <a16:creationId xmlns:a16="http://schemas.microsoft.com/office/drawing/2014/main" id="{ACB424DB-508D-4647-8FB5-A33CC6833579}"/>
                          </a:ext>
                        </a:extLst>
                      </p:cNvPr>
                      <p:cNvPicPr>
                        <a:picLocks noChangeAspect="1" noChangeArrowheads="1"/>
                      </p:cNvPicPr>
                      <p:nvPr/>
                    </p:nvPicPr>
                    <p:blipFill>
                      <a:blip r:embed="rId7"/>
                      <a:srcRect/>
                      <a:stretch>
                        <a:fillRect/>
                      </a:stretch>
                    </p:blipFill>
                    <p:spPr bwMode="auto">
                      <a:xfrm>
                        <a:off x="539553" y="2715766"/>
                        <a:ext cx="8424935" cy="721965"/>
                      </a:xfrm>
                      <a:prstGeom prst="rect">
                        <a:avLst/>
                      </a:prstGeom>
                      <a:noFill/>
                    </p:spPr>
                  </p:pic>
                </p:oleObj>
              </mc:Fallback>
            </mc:AlternateContent>
          </a:graphicData>
        </a:graphic>
      </p:graphicFrame>
      <p:sp>
        <p:nvSpPr>
          <p:cNvPr id="7" name="CaixaDeTexto 6">
            <a:extLst>
              <a:ext uri="{FF2B5EF4-FFF2-40B4-BE49-F238E27FC236}">
                <a16:creationId xmlns:a16="http://schemas.microsoft.com/office/drawing/2014/main" id="{C8B13565-1E32-4DD0-B0FB-7A849BA3985C}"/>
              </a:ext>
            </a:extLst>
          </p:cNvPr>
          <p:cNvSpPr txBox="1"/>
          <p:nvPr/>
        </p:nvSpPr>
        <p:spPr>
          <a:xfrm>
            <a:off x="179511" y="3579862"/>
            <a:ext cx="8784975" cy="415498"/>
          </a:xfrm>
          <a:prstGeom prst="rect">
            <a:avLst/>
          </a:prstGeom>
          <a:noFill/>
        </p:spPr>
        <p:txBody>
          <a:bodyPr wrap="square" rtlCol="0">
            <a:spAutoFit/>
          </a:bodyPr>
          <a:lstStyle/>
          <a:p>
            <a:pPr marL="285750" indent="-285750">
              <a:buFont typeface="Wingdings" panose="05000000000000000000" pitchFamily="2" charset="2"/>
              <a:buChar char="§"/>
            </a:pPr>
            <a:r>
              <a:rPr lang="pt-BR" sz="2100" b="1" dirty="0">
                <a:latin typeface="Arial" panose="020B0604020202020204" pitchFamily="34" charset="0"/>
                <a:cs typeface="Arial" panose="020B0604020202020204" pitchFamily="34" charset="0"/>
              </a:rPr>
              <a:t>Com uma tarifa de importação de $15, teremos P* = 30 + 15 = 45:</a:t>
            </a:r>
          </a:p>
        </p:txBody>
      </p:sp>
      <p:graphicFrame>
        <p:nvGraphicFramePr>
          <p:cNvPr id="8" name="Objeto 7">
            <a:extLst>
              <a:ext uri="{FF2B5EF4-FFF2-40B4-BE49-F238E27FC236}">
                <a16:creationId xmlns:a16="http://schemas.microsoft.com/office/drawing/2014/main" id="{E8E175EB-EF46-4DCD-A251-A4F9084A73C4}"/>
              </a:ext>
            </a:extLst>
          </p:cNvPr>
          <p:cNvGraphicFramePr>
            <a:graphicFrameLocks noChangeAspect="1"/>
          </p:cNvGraphicFramePr>
          <p:nvPr>
            <p:extLst>
              <p:ext uri="{D42A27DB-BD31-4B8C-83A1-F6EECF244321}">
                <p14:modId xmlns:p14="http://schemas.microsoft.com/office/powerpoint/2010/main" val="994067549"/>
              </p:ext>
            </p:extLst>
          </p:nvPr>
        </p:nvGraphicFramePr>
        <p:xfrm>
          <a:off x="539552" y="4010025"/>
          <a:ext cx="8424935" cy="721965"/>
        </p:xfrm>
        <a:graphic>
          <a:graphicData uri="http://schemas.openxmlformats.org/presentationml/2006/ole">
            <mc:AlternateContent xmlns:mc="http://schemas.openxmlformats.org/markup-compatibility/2006">
              <mc:Choice xmlns:v="urn:schemas-microsoft-com:vml" Requires="v">
                <p:oleObj name="Equation" r:id="rId8" imgW="4559040" imgH="393480" progId="Equation.DSMT4">
                  <p:embed/>
                </p:oleObj>
              </mc:Choice>
              <mc:Fallback>
                <p:oleObj name="Equation" r:id="rId8" imgW="4559040" imgH="393480" progId="Equation.DSMT4">
                  <p:embed/>
                  <p:pic>
                    <p:nvPicPr>
                      <p:cNvPr id="6" name="Objeto 5">
                        <a:extLst>
                          <a:ext uri="{FF2B5EF4-FFF2-40B4-BE49-F238E27FC236}">
                            <a16:creationId xmlns:a16="http://schemas.microsoft.com/office/drawing/2014/main" id="{2E8AAAAE-1F78-424D-B50A-ECF500ACBF6F}"/>
                          </a:ext>
                        </a:extLst>
                      </p:cNvPr>
                      <p:cNvPicPr>
                        <a:picLocks noChangeAspect="1" noChangeArrowheads="1"/>
                      </p:cNvPicPr>
                      <p:nvPr/>
                    </p:nvPicPr>
                    <p:blipFill>
                      <a:blip r:embed="rId9"/>
                      <a:srcRect/>
                      <a:stretch>
                        <a:fillRect/>
                      </a:stretch>
                    </p:blipFill>
                    <p:spPr bwMode="auto">
                      <a:xfrm>
                        <a:off x="539552" y="4010025"/>
                        <a:ext cx="8424935" cy="721965"/>
                      </a:xfrm>
                      <a:prstGeom prst="rect">
                        <a:avLst/>
                      </a:prstGeom>
                      <a:noFill/>
                    </p:spPr>
                  </p:pic>
                </p:oleObj>
              </mc:Fallback>
            </mc:AlternateContent>
          </a:graphicData>
        </a:graphic>
      </p:graphicFrame>
    </p:spTree>
    <p:extLst>
      <p:ext uri="{BB962C8B-B14F-4D97-AF65-F5344CB8AC3E}">
        <p14:creationId xmlns:p14="http://schemas.microsoft.com/office/powerpoint/2010/main" val="37731170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a:extLst>
              <a:ext uri="{FF2B5EF4-FFF2-40B4-BE49-F238E27FC236}">
                <a16:creationId xmlns:a16="http://schemas.microsoft.com/office/drawing/2014/main" id="{B861EFAF-CD3A-4F1E-9C0D-37B8FB79B303}"/>
              </a:ext>
            </a:extLst>
          </p:cNvPr>
          <p:cNvGrpSpPr/>
          <p:nvPr/>
        </p:nvGrpSpPr>
        <p:grpSpPr>
          <a:xfrm>
            <a:off x="1084861" y="1869859"/>
            <a:ext cx="2490825" cy="360041"/>
            <a:chOff x="1115616" y="2137566"/>
            <a:chExt cx="2490825" cy="360041"/>
          </a:xfrm>
        </p:grpSpPr>
        <p:sp>
          <p:nvSpPr>
            <p:cNvPr id="3" name="Triângulo Retângulo 2">
              <a:extLst>
                <a:ext uri="{FF2B5EF4-FFF2-40B4-BE49-F238E27FC236}">
                  <a16:creationId xmlns:a16="http://schemas.microsoft.com/office/drawing/2014/main" id="{9D08822B-72CC-485F-BF2A-172CEA3D27E0}"/>
                </a:ext>
              </a:extLst>
            </p:cNvPr>
            <p:cNvSpPr/>
            <p:nvPr/>
          </p:nvSpPr>
          <p:spPr>
            <a:xfrm flipH="1">
              <a:off x="2256697" y="2141836"/>
              <a:ext cx="299079" cy="355771"/>
            </a:xfrm>
            <a:prstGeom prst="rtTriangle">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Triângulo Retângulo 3">
              <a:extLst>
                <a:ext uri="{FF2B5EF4-FFF2-40B4-BE49-F238E27FC236}">
                  <a16:creationId xmlns:a16="http://schemas.microsoft.com/office/drawing/2014/main" id="{042AACD6-DF52-4512-8FAB-C7AE7087D91A}"/>
                </a:ext>
              </a:extLst>
            </p:cNvPr>
            <p:cNvSpPr/>
            <p:nvPr/>
          </p:nvSpPr>
          <p:spPr>
            <a:xfrm flipV="1">
              <a:off x="2195736" y="2137566"/>
              <a:ext cx="330585" cy="290167"/>
            </a:xfrm>
            <a:prstGeom prst="rtTriangle">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Triângulo Retângulo 4">
              <a:extLst>
                <a:ext uri="{FF2B5EF4-FFF2-40B4-BE49-F238E27FC236}">
                  <a16:creationId xmlns:a16="http://schemas.microsoft.com/office/drawing/2014/main" id="{A1DD10EB-9EDF-4990-9E83-0F9FD0271915}"/>
                </a:ext>
              </a:extLst>
            </p:cNvPr>
            <p:cNvSpPr/>
            <p:nvPr/>
          </p:nvSpPr>
          <p:spPr>
            <a:xfrm>
              <a:off x="3275856" y="2211712"/>
              <a:ext cx="330585" cy="278738"/>
            </a:xfrm>
            <a:prstGeom prst="rtTriangle">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50C460A3-DDDF-47B6-AEBE-99CCB8ABE793}"/>
                </a:ext>
              </a:extLst>
            </p:cNvPr>
            <p:cNvSpPr/>
            <p:nvPr/>
          </p:nvSpPr>
          <p:spPr>
            <a:xfrm>
              <a:off x="2555776" y="2139702"/>
              <a:ext cx="718378" cy="357905"/>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6">
              <a:extLst>
                <a:ext uri="{FF2B5EF4-FFF2-40B4-BE49-F238E27FC236}">
                  <a16:creationId xmlns:a16="http://schemas.microsoft.com/office/drawing/2014/main" id="{5DB78C53-7A05-41BE-B1F8-1EE679CF1BA1}"/>
                </a:ext>
              </a:extLst>
            </p:cNvPr>
            <p:cNvSpPr/>
            <p:nvPr/>
          </p:nvSpPr>
          <p:spPr>
            <a:xfrm>
              <a:off x="1115616" y="2139702"/>
              <a:ext cx="1054828" cy="357905"/>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cxnSp>
        <p:nvCxnSpPr>
          <p:cNvPr id="8" name="Conector de Seta Reta 7">
            <a:extLst>
              <a:ext uri="{FF2B5EF4-FFF2-40B4-BE49-F238E27FC236}">
                <a16:creationId xmlns:a16="http://schemas.microsoft.com/office/drawing/2014/main" id="{2DD39661-AE69-4232-8E4C-2EA27513C862}"/>
              </a:ext>
            </a:extLst>
          </p:cNvPr>
          <p:cNvCxnSpPr>
            <a:cxnSpLocks/>
          </p:cNvCxnSpPr>
          <p:nvPr/>
        </p:nvCxnSpPr>
        <p:spPr>
          <a:xfrm flipH="1" flipV="1">
            <a:off x="1054385" y="415866"/>
            <a:ext cx="11046" cy="289628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ector de Seta Reta 8">
            <a:extLst>
              <a:ext uri="{FF2B5EF4-FFF2-40B4-BE49-F238E27FC236}">
                <a16:creationId xmlns:a16="http://schemas.microsoft.com/office/drawing/2014/main" id="{3BAF0268-BF06-4CB5-9888-BCDF6AEE5783}"/>
              </a:ext>
            </a:extLst>
          </p:cNvPr>
          <p:cNvCxnSpPr/>
          <p:nvPr/>
        </p:nvCxnSpPr>
        <p:spPr>
          <a:xfrm>
            <a:off x="1065431" y="3312155"/>
            <a:ext cx="403244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CaixaDeTexto 41">
            <a:extLst>
              <a:ext uri="{FF2B5EF4-FFF2-40B4-BE49-F238E27FC236}">
                <a16:creationId xmlns:a16="http://schemas.microsoft.com/office/drawing/2014/main" id="{35F17A76-E7F2-4AE0-A069-FF8B01B9BFA7}"/>
              </a:ext>
            </a:extLst>
          </p:cNvPr>
          <p:cNvSpPr txBox="1"/>
          <p:nvPr/>
        </p:nvSpPr>
        <p:spPr>
          <a:xfrm>
            <a:off x="705391" y="216972"/>
            <a:ext cx="372218" cy="430887"/>
          </a:xfrm>
          <a:prstGeom prst="rect">
            <a:avLst/>
          </a:prstGeom>
          <a:noFill/>
        </p:spPr>
        <p:txBody>
          <a:bodyPr wrap="none" rtlCol="0">
            <a:spAutoFit/>
          </a:bodyPr>
          <a:lstStyle/>
          <a:p>
            <a:r>
              <a:rPr lang="pt-BR" sz="2200" b="1" dirty="0">
                <a:latin typeface="Arial" panose="020B0604020202020204" pitchFamily="34" charset="0"/>
                <a:cs typeface="Arial" panose="020B0604020202020204" pitchFamily="34" charset="0"/>
              </a:rPr>
              <a:t>P</a:t>
            </a:r>
          </a:p>
        </p:txBody>
      </p:sp>
      <p:sp>
        <p:nvSpPr>
          <p:cNvPr id="43" name="CaixaDeTexto 42">
            <a:extLst>
              <a:ext uri="{FF2B5EF4-FFF2-40B4-BE49-F238E27FC236}">
                <a16:creationId xmlns:a16="http://schemas.microsoft.com/office/drawing/2014/main" id="{163B1A50-2DE0-4A8F-B490-8257DC07A204}"/>
              </a:ext>
            </a:extLst>
          </p:cNvPr>
          <p:cNvSpPr txBox="1"/>
          <p:nvPr/>
        </p:nvSpPr>
        <p:spPr>
          <a:xfrm>
            <a:off x="4829277" y="3313316"/>
            <a:ext cx="404278" cy="430887"/>
          </a:xfrm>
          <a:prstGeom prst="rect">
            <a:avLst/>
          </a:prstGeom>
          <a:noFill/>
        </p:spPr>
        <p:txBody>
          <a:bodyPr wrap="none" rtlCol="0">
            <a:spAutoFit/>
          </a:bodyPr>
          <a:lstStyle/>
          <a:p>
            <a:r>
              <a:rPr lang="pt-BR" sz="2200" b="1" dirty="0">
                <a:latin typeface="Arial" panose="020B0604020202020204" pitchFamily="34" charset="0"/>
                <a:cs typeface="Arial" panose="020B0604020202020204" pitchFamily="34" charset="0"/>
              </a:rPr>
              <a:t>Q</a:t>
            </a:r>
          </a:p>
        </p:txBody>
      </p:sp>
      <p:cxnSp>
        <p:nvCxnSpPr>
          <p:cNvPr id="47" name="Conector reto 46">
            <a:extLst>
              <a:ext uri="{FF2B5EF4-FFF2-40B4-BE49-F238E27FC236}">
                <a16:creationId xmlns:a16="http://schemas.microsoft.com/office/drawing/2014/main" id="{59223F32-0467-4E2C-8C17-228FE4C5521A}"/>
              </a:ext>
            </a:extLst>
          </p:cNvPr>
          <p:cNvCxnSpPr>
            <a:cxnSpLocks/>
          </p:cNvCxnSpPr>
          <p:nvPr/>
        </p:nvCxnSpPr>
        <p:spPr>
          <a:xfrm>
            <a:off x="1908577" y="666790"/>
            <a:ext cx="2397214" cy="22133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Elipse 48">
            <a:extLst>
              <a:ext uri="{FF2B5EF4-FFF2-40B4-BE49-F238E27FC236}">
                <a16:creationId xmlns:a16="http://schemas.microsoft.com/office/drawing/2014/main" id="{0E2A50B5-A95D-4230-A112-58978BA80522}"/>
              </a:ext>
            </a:extLst>
          </p:cNvPr>
          <p:cNvSpPr/>
          <p:nvPr/>
        </p:nvSpPr>
        <p:spPr>
          <a:xfrm>
            <a:off x="2819912" y="151195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52" name="Conector reto 51">
            <a:extLst>
              <a:ext uri="{FF2B5EF4-FFF2-40B4-BE49-F238E27FC236}">
                <a16:creationId xmlns:a16="http://schemas.microsoft.com/office/drawing/2014/main" id="{6253F92C-9F47-446E-8570-2C5EAEB85135}"/>
              </a:ext>
            </a:extLst>
          </p:cNvPr>
          <p:cNvCxnSpPr>
            <a:cxnSpLocks/>
            <a:stCxn id="53" idx="1"/>
          </p:cNvCxnSpPr>
          <p:nvPr/>
        </p:nvCxnSpPr>
        <p:spPr>
          <a:xfrm flipH="1">
            <a:off x="1402613" y="735836"/>
            <a:ext cx="2202528" cy="22619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CaixaDeTexto 52">
            <a:extLst>
              <a:ext uri="{FF2B5EF4-FFF2-40B4-BE49-F238E27FC236}">
                <a16:creationId xmlns:a16="http://schemas.microsoft.com/office/drawing/2014/main" id="{1B0AB474-8C30-486B-A6AA-38471C0B73F6}"/>
              </a:ext>
            </a:extLst>
          </p:cNvPr>
          <p:cNvSpPr txBox="1"/>
          <p:nvPr/>
        </p:nvSpPr>
        <p:spPr>
          <a:xfrm>
            <a:off x="3605141" y="535781"/>
            <a:ext cx="432046" cy="400110"/>
          </a:xfrm>
          <a:prstGeom prst="rect">
            <a:avLst/>
          </a:prstGeom>
          <a:noFill/>
        </p:spPr>
        <p:txBody>
          <a:bodyPr wrap="square" rtlCol="0">
            <a:spAutoFit/>
          </a:bodyPr>
          <a:lstStyle/>
          <a:p>
            <a:r>
              <a:rPr lang="pt-BR" sz="2000" b="1" dirty="0">
                <a:latin typeface="Arial" panose="020B0604020202020204" pitchFamily="34" charset="0"/>
                <a:cs typeface="Arial" panose="020B0604020202020204" pitchFamily="34" charset="0"/>
              </a:rPr>
              <a:t>S</a:t>
            </a:r>
          </a:p>
        </p:txBody>
      </p:sp>
      <p:sp>
        <p:nvSpPr>
          <p:cNvPr id="54" name="CaixaDeTexto 53">
            <a:extLst>
              <a:ext uri="{FF2B5EF4-FFF2-40B4-BE49-F238E27FC236}">
                <a16:creationId xmlns:a16="http://schemas.microsoft.com/office/drawing/2014/main" id="{5829BDA4-88A9-4EB7-8DA1-1987782D8E69}"/>
              </a:ext>
            </a:extLst>
          </p:cNvPr>
          <p:cNvSpPr txBox="1"/>
          <p:nvPr/>
        </p:nvSpPr>
        <p:spPr>
          <a:xfrm>
            <a:off x="4305793" y="2696021"/>
            <a:ext cx="432046" cy="400110"/>
          </a:xfrm>
          <a:prstGeom prst="rect">
            <a:avLst/>
          </a:prstGeom>
          <a:noFill/>
        </p:spPr>
        <p:txBody>
          <a:bodyPr wrap="square" rtlCol="0">
            <a:spAutoFit/>
          </a:bodyPr>
          <a:lstStyle/>
          <a:p>
            <a:r>
              <a:rPr lang="pt-BR" sz="2000" b="1" dirty="0">
                <a:latin typeface="Arial" panose="020B0604020202020204" pitchFamily="34" charset="0"/>
                <a:cs typeface="Arial" panose="020B0604020202020204" pitchFamily="34" charset="0"/>
              </a:rPr>
              <a:t>D</a:t>
            </a:r>
          </a:p>
        </p:txBody>
      </p:sp>
      <p:cxnSp>
        <p:nvCxnSpPr>
          <p:cNvPr id="55" name="Conector reto 54">
            <a:extLst>
              <a:ext uri="{FF2B5EF4-FFF2-40B4-BE49-F238E27FC236}">
                <a16:creationId xmlns:a16="http://schemas.microsoft.com/office/drawing/2014/main" id="{B08924C2-8546-4C47-AE3B-B2BCCC8E3D34}"/>
              </a:ext>
            </a:extLst>
          </p:cNvPr>
          <p:cNvCxnSpPr>
            <a:cxnSpLocks/>
          </p:cNvCxnSpPr>
          <p:nvPr/>
        </p:nvCxnSpPr>
        <p:spPr>
          <a:xfrm>
            <a:off x="2865629" y="1557674"/>
            <a:ext cx="2" cy="169947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9" name="Conector reto 58">
            <a:extLst>
              <a:ext uri="{FF2B5EF4-FFF2-40B4-BE49-F238E27FC236}">
                <a16:creationId xmlns:a16="http://schemas.microsoft.com/office/drawing/2014/main" id="{582617EC-2F1C-4849-BBFD-C738DBD0E5A3}"/>
              </a:ext>
            </a:extLst>
          </p:cNvPr>
          <p:cNvCxnSpPr/>
          <p:nvPr/>
        </p:nvCxnSpPr>
        <p:spPr>
          <a:xfrm>
            <a:off x="1065431" y="2232035"/>
            <a:ext cx="3600400" cy="0"/>
          </a:xfrm>
          <a:prstGeom prst="line">
            <a:avLst/>
          </a:prstGeom>
          <a:ln w="28575">
            <a:solidFill>
              <a:srgbClr val="3333CC"/>
            </a:solidFill>
          </a:ln>
        </p:spPr>
        <p:style>
          <a:lnRef idx="1">
            <a:schemeClr val="accent1"/>
          </a:lnRef>
          <a:fillRef idx="0">
            <a:schemeClr val="accent1"/>
          </a:fillRef>
          <a:effectRef idx="0">
            <a:schemeClr val="accent1"/>
          </a:effectRef>
          <a:fontRef idx="minor">
            <a:schemeClr val="tx1"/>
          </a:fontRef>
        </p:style>
      </p:cxnSp>
      <p:cxnSp>
        <p:nvCxnSpPr>
          <p:cNvPr id="60" name="Conector reto 59">
            <a:extLst>
              <a:ext uri="{FF2B5EF4-FFF2-40B4-BE49-F238E27FC236}">
                <a16:creationId xmlns:a16="http://schemas.microsoft.com/office/drawing/2014/main" id="{D2134FA2-9F15-4A58-8529-3A98349160DD}"/>
              </a:ext>
            </a:extLst>
          </p:cNvPr>
          <p:cNvCxnSpPr>
            <a:cxnSpLocks/>
          </p:cNvCxnSpPr>
          <p:nvPr/>
        </p:nvCxnSpPr>
        <p:spPr>
          <a:xfrm>
            <a:off x="2145551" y="2235120"/>
            <a:ext cx="0" cy="1067743"/>
          </a:xfrm>
          <a:prstGeom prst="line">
            <a:avLst/>
          </a:prstGeom>
          <a:ln>
            <a:solidFill>
              <a:srgbClr val="3333CC"/>
            </a:solidFill>
            <a:prstDash val="dash"/>
          </a:ln>
        </p:spPr>
        <p:style>
          <a:lnRef idx="1">
            <a:schemeClr val="accent1"/>
          </a:lnRef>
          <a:fillRef idx="0">
            <a:schemeClr val="accent1"/>
          </a:fillRef>
          <a:effectRef idx="0">
            <a:schemeClr val="accent1"/>
          </a:effectRef>
          <a:fontRef idx="minor">
            <a:schemeClr val="tx1"/>
          </a:fontRef>
        </p:style>
      </p:cxnSp>
      <p:cxnSp>
        <p:nvCxnSpPr>
          <p:cNvPr id="61" name="Conector reto 60">
            <a:extLst>
              <a:ext uri="{FF2B5EF4-FFF2-40B4-BE49-F238E27FC236}">
                <a16:creationId xmlns:a16="http://schemas.microsoft.com/office/drawing/2014/main" id="{DCB83583-9A2B-4887-A826-C75AB3C33091}"/>
              </a:ext>
            </a:extLst>
          </p:cNvPr>
          <p:cNvCxnSpPr>
            <a:cxnSpLocks/>
          </p:cNvCxnSpPr>
          <p:nvPr/>
        </p:nvCxnSpPr>
        <p:spPr>
          <a:xfrm>
            <a:off x="3585711" y="2232035"/>
            <a:ext cx="0" cy="1067743"/>
          </a:xfrm>
          <a:prstGeom prst="line">
            <a:avLst/>
          </a:prstGeom>
          <a:ln>
            <a:solidFill>
              <a:srgbClr val="3333CC"/>
            </a:solidFill>
            <a:prstDash val="dash"/>
          </a:ln>
        </p:spPr>
        <p:style>
          <a:lnRef idx="1">
            <a:schemeClr val="accent1"/>
          </a:lnRef>
          <a:fillRef idx="0">
            <a:schemeClr val="accent1"/>
          </a:fillRef>
          <a:effectRef idx="0">
            <a:schemeClr val="accent1"/>
          </a:effectRef>
          <a:fontRef idx="minor">
            <a:schemeClr val="tx1"/>
          </a:fontRef>
        </p:style>
      </p:cxnSp>
      <p:sp>
        <p:nvSpPr>
          <p:cNvPr id="62" name="Colchete Esquerdo 61">
            <a:extLst>
              <a:ext uri="{FF2B5EF4-FFF2-40B4-BE49-F238E27FC236}">
                <a16:creationId xmlns:a16="http://schemas.microsoft.com/office/drawing/2014/main" id="{408F2964-75E8-4C73-AFFA-D8C323B34AD3}"/>
              </a:ext>
            </a:extLst>
          </p:cNvPr>
          <p:cNvSpPr/>
          <p:nvPr/>
        </p:nvSpPr>
        <p:spPr>
          <a:xfrm rot="16200000">
            <a:off x="2623319" y="3699644"/>
            <a:ext cx="504055" cy="1459592"/>
          </a:xfrm>
          <a:prstGeom prst="leftBracket">
            <a:avLst/>
          </a:prstGeom>
          <a:ln w="28575">
            <a:solidFill>
              <a:srgbClr val="3333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cxnSp>
        <p:nvCxnSpPr>
          <p:cNvPr id="63" name="Conector reto 62">
            <a:extLst>
              <a:ext uri="{FF2B5EF4-FFF2-40B4-BE49-F238E27FC236}">
                <a16:creationId xmlns:a16="http://schemas.microsoft.com/office/drawing/2014/main" id="{08991F60-15BC-4C93-8663-BA5F8C9E33E8}"/>
              </a:ext>
            </a:extLst>
          </p:cNvPr>
          <p:cNvCxnSpPr/>
          <p:nvPr/>
        </p:nvCxnSpPr>
        <p:spPr>
          <a:xfrm>
            <a:off x="1065431" y="1871995"/>
            <a:ext cx="3600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Conector reto 63">
            <a:extLst>
              <a:ext uri="{FF2B5EF4-FFF2-40B4-BE49-F238E27FC236}">
                <a16:creationId xmlns:a16="http://schemas.microsoft.com/office/drawing/2014/main" id="{AB505BE1-D8A4-4F4E-8C04-142FCA75EE19}"/>
              </a:ext>
            </a:extLst>
          </p:cNvPr>
          <p:cNvCxnSpPr>
            <a:cxnSpLocks/>
          </p:cNvCxnSpPr>
          <p:nvPr/>
        </p:nvCxnSpPr>
        <p:spPr>
          <a:xfrm>
            <a:off x="2525021" y="1871995"/>
            <a:ext cx="0" cy="1427783"/>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5" name="Conector reto 64">
            <a:extLst>
              <a:ext uri="{FF2B5EF4-FFF2-40B4-BE49-F238E27FC236}">
                <a16:creationId xmlns:a16="http://schemas.microsoft.com/office/drawing/2014/main" id="{0E6B8527-EBD8-4F9D-B5A3-8BD628ECD7AB}"/>
              </a:ext>
            </a:extLst>
          </p:cNvPr>
          <p:cNvCxnSpPr>
            <a:cxnSpLocks/>
          </p:cNvCxnSpPr>
          <p:nvPr/>
        </p:nvCxnSpPr>
        <p:spPr>
          <a:xfrm>
            <a:off x="3225671" y="1871995"/>
            <a:ext cx="0" cy="1427783"/>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6" name="Colchete Esquerdo 65">
            <a:extLst>
              <a:ext uri="{FF2B5EF4-FFF2-40B4-BE49-F238E27FC236}">
                <a16:creationId xmlns:a16="http://schemas.microsoft.com/office/drawing/2014/main" id="{1A0F17F4-0307-4A2F-92AE-96AEA522FB18}"/>
              </a:ext>
            </a:extLst>
          </p:cNvPr>
          <p:cNvSpPr/>
          <p:nvPr/>
        </p:nvSpPr>
        <p:spPr>
          <a:xfrm rot="16200000">
            <a:off x="2791556" y="3866574"/>
            <a:ext cx="159850" cy="781525"/>
          </a:xfrm>
          <a:prstGeom prst="leftBracket">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69" name="CaixaDeTexto 68">
            <a:extLst>
              <a:ext uri="{FF2B5EF4-FFF2-40B4-BE49-F238E27FC236}">
                <a16:creationId xmlns:a16="http://schemas.microsoft.com/office/drawing/2014/main" id="{BE4B7DD3-AC01-42D8-96D1-671D0701F56C}"/>
              </a:ext>
            </a:extLst>
          </p:cNvPr>
          <p:cNvSpPr txBox="1"/>
          <p:nvPr/>
        </p:nvSpPr>
        <p:spPr>
          <a:xfrm>
            <a:off x="2425243" y="4681468"/>
            <a:ext cx="1050665" cy="338554"/>
          </a:xfrm>
          <a:prstGeom prst="rect">
            <a:avLst/>
          </a:prstGeom>
          <a:noFill/>
        </p:spPr>
        <p:txBody>
          <a:bodyPr wrap="square" rtlCol="0">
            <a:spAutoFit/>
          </a:bodyPr>
          <a:lstStyle/>
          <a:p>
            <a:r>
              <a:rPr lang="pt-BR" sz="1600" b="1" dirty="0">
                <a:solidFill>
                  <a:srgbClr val="3333CC"/>
                </a:solidFill>
                <a:latin typeface="Arial" panose="020B0604020202020204" pitchFamily="34" charset="0"/>
                <a:cs typeface="Arial" panose="020B0604020202020204" pitchFamily="34" charset="0"/>
              </a:rPr>
              <a:t>VI = 160</a:t>
            </a:r>
          </a:p>
        </p:txBody>
      </p:sp>
      <p:sp>
        <p:nvSpPr>
          <p:cNvPr id="70" name="CaixaDeTexto 69">
            <a:extLst>
              <a:ext uri="{FF2B5EF4-FFF2-40B4-BE49-F238E27FC236}">
                <a16:creationId xmlns:a16="http://schemas.microsoft.com/office/drawing/2014/main" id="{6F5AAB9E-05BA-4B5A-AC2F-36C4620B31F3}"/>
              </a:ext>
            </a:extLst>
          </p:cNvPr>
          <p:cNvSpPr txBox="1"/>
          <p:nvPr/>
        </p:nvSpPr>
        <p:spPr>
          <a:xfrm>
            <a:off x="2425243" y="4312136"/>
            <a:ext cx="1050665" cy="338554"/>
          </a:xfrm>
          <a:prstGeom prst="rect">
            <a:avLst/>
          </a:prstGeom>
          <a:noFill/>
        </p:spPr>
        <p:txBody>
          <a:bodyPr wrap="square" rtlCol="0">
            <a:spAutoFit/>
          </a:bodyPr>
          <a:lstStyle/>
          <a:p>
            <a:r>
              <a:rPr lang="pt-BR" sz="1600" b="1" dirty="0">
                <a:solidFill>
                  <a:srgbClr val="FF0000"/>
                </a:solidFill>
                <a:latin typeface="Arial" panose="020B0604020202020204" pitchFamily="34" charset="0"/>
                <a:cs typeface="Arial" panose="020B0604020202020204" pitchFamily="34" charset="0"/>
              </a:rPr>
              <a:t>VI = 120</a:t>
            </a:r>
          </a:p>
        </p:txBody>
      </p:sp>
      <p:graphicFrame>
        <p:nvGraphicFramePr>
          <p:cNvPr id="74" name="Object 7">
            <a:extLst>
              <a:ext uri="{FF2B5EF4-FFF2-40B4-BE49-F238E27FC236}">
                <a16:creationId xmlns:a16="http://schemas.microsoft.com/office/drawing/2014/main" id="{D0C04EC9-BDCB-403B-98F8-F4CF1D9DACBC}"/>
              </a:ext>
            </a:extLst>
          </p:cNvPr>
          <p:cNvGraphicFramePr>
            <a:graphicFrameLocks noChangeAspect="1"/>
          </p:cNvGraphicFramePr>
          <p:nvPr>
            <p:extLst>
              <p:ext uri="{D42A27DB-BD31-4B8C-83A1-F6EECF244321}">
                <p14:modId xmlns:p14="http://schemas.microsoft.com/office/powerpoint/2010/main" val="2753589981"/>
              </p:ext>
            </p:extLst>
          </p:nvPr>
        </p:nvGraphicFramePr>
        <p:xfrm>
          <a:off x="4139952" y="413970"/>
          <a:ext cx="4849620" cy="828675"/>
        </p:xfrm>
        <a:graphic>
          <a:graphicData uri="http://schemas.openxmlformats.org/presentationml/2006/ole">
            <mc:AlternateContent xmlns:mc="http://schemas.openxmlformats.org/markup-compatibility/2006">
              <mc:Choice xmlns:v="urn:schemas-microsoft-com:vml" Requires="v">
                <p:oleObj name="Equation" r:id="rId2" imgW="2616120" imgH="457200" progId="Equation.DSMT4">
                  <p:embed/>
                </p:oleObj>
              </mc:Choice>
              <mc:Fallback>
                <p:oleObj name="Equation" r:id="rId2" imgW="2616120" imgH="457200" progId="Equation.DSMT4">
                  <p:embed/>
                  <p:pic>
                    <p:nvPicPr>
                      <p:cNvPr id="167" name="Object 7">
                        <a:extLst>
                          <a:ext uri="{FF2B5EF4-FFF2-40B4-BE49-F238E27FC236}">
                            <a16:creationId xmlns:a16="http://schemas.microsoft.com/office/drawing/2014/main" id="{62ED5977-2202-4838-A3CF-EAD70EA24E22}"/>
                          </a:ext>
                        </a:extLst>
                      </p:cNvPr>
                      <p:cNvPicPr>
                        <a:picLocks noChangeAspect="1" noChangeArrowheads="1"/>
                      </p:cNvPicPr>
                      <p:nvPr/>
                    </p:nvPicPr>
                    <p:blipFill>
                      <a:blip r:embed="rId3"/>
                      <a:srcRect/>
                      <a:stretch>
                        <a:fillRect/>
                      </a:stretch>
                    </p:blipFill>
                    <p:spPr bwMode="auto">
                      <a:xfrm>
                        <a:off x="4139952" y="413970"/>
                        <a:ext cx="4849620" cy="828675"/>
                      </a:xfrm>
                      <a:prstGeom prst="rect">
                        <a:avLst/>
                      </a:prstGeom>
                      <a:solidFill>
                        <a:schemeClr val="bg1">
                          <a:lumMod val="95000"/>
                        </a:schemeClr>
                      </a:solidFill>
                      <a:ln>
                        <a:solidFill>
                          <a:schemeClr val="accent3">
                            <a:lumMod val="75000"/>
                          </a:schemeClr>
                        </a:solidFill>
                      </a:ln>
                    </p:spPr>
                  </p:pic>
                </p:oleObj>
              </mc:Fallback>
            </mc:AlternateContent>
          </a:graphicData>
        </a:graphic>
      </p:graphicFrame>
      <p:grpSp>
        <p:nvGrpSpPr>
          <p:cNvPr id="75" name="Agrupar 74">
            <a:extLst>
              <a:ext uri="{FF2B5EF4-FFF2-40B4-BE49-F238E27FC236}">
                <a16:creationId xmlns:a16="http://schemas.microsoft.com/office/drawing/2014/main" id="{2627E3DA-4B52-4924-815F-AE36CB4987A1}"/>
              </a:ext>
            </a:extLst>
          </p:cNvPr>
          <p:cNvGrpSpPr/>
          <p:nvPr/>
        </p:nvGrpSpPr>
        <p:grpSpPr>
          <a:xfrm>
            <a:off x="1564043" y="1944003"/>
            <a:ext cx="1897082" cy="338554"/>
            <a:chOff x="1594798" y="2211710"/>
            <a:chExt cx="1897082" cy="338554"/>
          </a:xfrm>
        </p:grpSpPr>
        <p:sp>
          <p:nvSpPr>
            <p:cNvPr id="76" name="CaixaDeTexto 75">
              <a:extLst>
                <a:ext uri="{FF2B5EF4-FFF2-40B4-BE49-F238E27FC236}">
                  <a16:creationId xmlns:a16="http://schemas.microsoft.com/office/drawing/2014/main" id="{632A1D2F-6863-4004-9FF9-8DD0A13DF79F}"/>
                </a:ext>
              </a:extLst>
            </p:cNvPr>
            <p:cNvSpPr txBox="1"/>
            <p:nvPr/>
          </p:nvSpPr>
          <p:spPr>
            <a:xfrm>
              <a:off x="1594798" y="2211710"/>
              <a:ext cx="312906" cy="338554"/>
            </a:xfrm>
            <a:prstGeom prst="rect">
              <a:avLst/>
            </a:prstGeom>
            <a:noFill/>
          </p:spPr>
          <p:txBody>
            <a:bodyPr wrap="square" rtlCol="0">
              <a:spAutoFit/>
            </a:bodyPr>
            <a:lstStyle/>
            <a:p>
              <a:r>
                <a:rPr lang="pt-BR" sz="1600" b="1" dirty="0">
                  <a:solidFill>
                    <a:schemeClr val="tx1">
                      <a:lumMod val="95000"/>
                      <a:lumOff val="5000"/>
                    </a:schemeClr>
                  </a:solidFill>
                  <a:latin typeface="Arial" panose="020B0604020202020204" pitchFamily="34" charset="0"/>
                  <a:cs typeface="Arial" panose="020B0604020202020204" pitchFamily="34" charset="0"/>
                </a:rPr>
                <a:t>A</a:t>
              </a:r>
            </a:p>
          </p:txBody>
        </p:sp>
        <p:sp>
          <p:nvSpPr>
            <p:cNvPr id="77" name="CaixaDeTexto 76">
              <a:extLst>
                <a:ext uri="{FF2B5EF4-FFF2-40B4-BE49-F238E27FC236}">
                  <a16:creationId xmlns:a16="http://schemas.microsoft.com/office/drawing/2014/main" id="{0D898909-3C50-4C3A-B11D-78183B7EDFDD}"/>
                </a:ext>
              </a:extLst>
            </p:cNvPr>
            <p:cNvSpPr txBox="1"/>
            <p:nvPr/>
          </p:nvSpPr>
          <p:spPr>
            <a:xfrm>
              <a:off x="2314878" y="2211710"/>
              <a:ext cx="312906" cy="338554"/>
            </a:xfrm>
            <a:prstGeom prst="rect">
              <a:avLst/>
            </a:prstGeom>
            <a:noFill/>
          </p:spPr>
          <p:txBody>
            <a:bodyPr wrap="square" rtlCol="0">
              <a:spAutoFit/>
            </a:bodyPr>
            <a:lstStyle/>
            <a:p>
              <a:r>
                <a:rPr lang="pt-BR" sz="1600" b="1" dirty="0">
                  <a:solidFill>
                    <a:srgbClr val="FF0000"/>
                  </a:solidFill>
                  <a:latin typeface="Arial" panose="020B0604020202020204" pitchFamily="34" charset="0"/>
                  <a:cs typeface="Arial" panose="020B0604020202020204" pitchFamily="34" charset="0"/>
                </a:rPr>
                <a:t>B</a:t>
              </a:r>
            </a:p>
          </p:txBody>
        </p:sp>
        <p:sp>
          <p:nvSpPr>
            <p:cNvPr id="78" name="CaixaDeTexto 77">
              <a:extLst>
                <a:ext uri="{FF2B5EF4-FFF2-40B4-BE49-F238E27FC236}">
                  <a16:creationId xmlns:a16="http://schemas.microsoft.com/office/drawing/2014/main" id="{00FF4D36-CAF9-4EE8-8192-2990C3CAC846}"/>
                </a:ext>
              </a:extLst>
            </p:cNvPr>
            <p:cNvSpPr txBox="1"/>
            <p:nvPr/>
          </p:nvSpPr>
          <p:spPr>
            <a:xfrm>
              <a:off x="2555776" y="2211710"/>
              <a:ext cx="312906" cy="338554"/>
            </a:xfrm>
            <a:prstGeom prst="rect">
              <a:avLst/>
            </a:prstGeom>
            <a:noFill/>
          </p:spPr>
          <p:txBody>
            <a:bodyPr wrap="square" rtlCol="0">
              <a:spAutoFit/>
            </a:bodyPr>
            <a:lstStyle/>
            <a:p>
              <a:r>
                <a:rPr lang="pt-BR" sz="1600" b="1" dirty="0">
                  <a:solidFill>
                    <a:schemeClr val="tx1">
                      <a:lumMod val="95000"/>
                      <a:lumOff val="5000"/>
                    </a:schemeClr>
                  </a:solidFill>
                  <a:latin typeface="Arial" panose="020B0604020202020204" pitchFamily="34" charset="0"/>
                  <a:cs typeface="Arial" panose="020B0604020202020204" pitchFamily="34" charset="0"/>
                </a:rPr>
                <a:t>C</a:t>
              </a:r>
            </a:p>
          </p:txBody>
        </p:sp>
        <p:sp>
          <p:nvSpPr>
            <p:cNvPr id="79" name="CaixaDeTexto 78">
              <a:extLst>
                <a:ext uri="{FF2B5EF4-FFF2-40B4-BE49-F238E27FC236}">
                  <a16:creationId xmlns:a16="http://schemas.microsoft.com/office/drawing/2014/main" id="{187EB5C2-373C-440B-8D0A-48AA4837F7DA}"/>
                </a:ext>
              </a:extLst>
            </p:cNvPr>
            <p:cNvSpPr txBox="1"/>
            <p:nvPr/>
          </p:nvSpPr>
          <p:spPr>
            <a:xfrm>
              <a:off x="2915816" y="2211710"/>
              <a:ext cx="312906" cy="338554"/>
            </a:xfrm>
            <a:prstGeom prst="rect">
              <a:avLst/>
            </a:prstGeom>
            <a:noFill/>
          </p:spPr>
          <p:txBody>
            <a:bodyPr wrap="square" rtlCol="0">
              <a:spAutoFit/>
            </a:bodyPr>
            <a:lstStyle/>
            <a:p>
              <a:r>
                <a:rPr lang="pt-BR" sz="1600" b="1" dirty="0">
                  <a:solidFill>
                    <a:schemeClr val="tx1">
                      <a:lumMod val="95000"/>
                      <a:lumOff val="5000"/>
                    </a:schemeClr>
                  </a:solidFill>
                  <a:latin typeface="Arial" panose="020B0604020202020204" pitchFamily="34" charset="0"/>
                  <a:cs typeface="Arial" panose="020B0604020202020204" pitchFamily="34" charset="0"/>
                </a:rPr>
                <a:t>D</a:t>
              </a:r>
            </a:p>
          </p:txBody>
        </p:sp>
        <p:sp>
          <p:nvSpPr>
            <p:cNvPr id="80" name="CaixaDeTexto 79">
              <a:extLst>
                <a:ext uri="{FF2B5EF4-FFF2-40B4-BE49-F238E27FC236}">
                  <a16:creationId xmlns:a16="http://schemas.microsoft.com/office/drawing/2014/main" id="{04B0D0CE-BBCB-4E6B-8E2D-70711F887D82}"/>
                </a:ext>
              </a:extLst>
            </p:cNvPr>
            <p:cNvSpPr txBox="1"/>
            <p:nvPr/>
          </p:nvSpPr>
          <p:spPr>
            <a:xfrm>
              <a:off x="3178974" y="2211710"/>
              <a:ext cx="312906" cy="338554"/>
            </a:xfrm>
            <a:prstGeom prst="rect">
              <a:avLst/>
            </a:prstGeom>
            <a:noFill/>
          </p:spPr>
          <p:txBody>
            <a:bodyPr wrap="square" rtlCol="0">
              <a:spAutoFit/>
            </a:bodyPr>
            <a:lstStyle/>
            <a:p>
              <a:r>
                <a:rPr lang="pt-BR" sz="1600" b="1" dirty="0">
                  <a:solidFill>
                    <a:srgbClr val="FF0000"/>
                  </a:solidFill>
                  <a:latin typeface="Arial" panose="020B0604020202020204" pitchFamily="34" charset="0"/>
                  <a:cs typeface="Arial" panose="020B0604020202020204" pitchFamily="34" charset="0"/>
                </a:rPr>
                <a:t>E</a:t>
              </a:r>
            </a:p>
          </p:txBody>
        </p:sp>
      </p:grpSp>
      <p:cxnSp>
        <p:nvCxnSpPr>
          <p:cNvPr id="83" name="Conector reto 82">
            <a:extLst>
              <a:ext uri="{FF2B5EF4-FFF2-40B4-BE49-F238E27FC236}">
                <a16:creationId xmlns:a16="http://schemas.microsoft.com/office/drawing/2014/main" id="{E535933C-D12B-4ED3-8CBF-44AAA17B49B2}"/>
              </a:ext>
            </a:extLst>
          </p:cNvPr>
          <p:cNvCxnSpPr/>
          <p:nvPr/>
        </p:nvCxnSpPr>
        <p:spPr>
          <a:xfrm>
            <a:off x="1054385" y="1511955"/>
            <a:ext cx="176552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6" name="Objeto 85">
            <a:extLst>
              <a:ext uri="{FF2B5EF4-FFF2-40B4-BE49-F238E27FC236}">
                <a16:creationId xmlns:a16="http://schemas.microsoft.com/office/drawing/2014/main" id="{531317CD-39B3-4F3C-9424-4828E37C519D}"/>
              </a:ext>
            </a:extLst>
          </p:cNvPr>
          <p:cNvGraphicFramePr>
            <a:graphicFrameLocks noChangeAspect="1"/>
          </p:cNvGraphicFramePr>
          <p:nvPr>
            <p:extLst>
              <p:ext uri="{D42A27DB-BD31-4B8C-83A1-F6EECF244321}">
                <p14:modId xmlns:p14="http://schemas.microsoft.com/office/powerpoint/2010/main" val="2248849068"/>
              </p:ext>
            </p:extLst>
          </p:nvPr>
        </p:nvGraphicFramePr>
        <p:xfrm>
          <a:off x="107504" y="1386234"/>
          <a:ext cx="905350" cy="300413"/>
        </p:xfrm>
        <a:graphic>
          <a:graphicData uri="http://schemas.openxmlformats.org/presentationml/2006/ole">
            <mc:AlternateContent xmlns:mc="http://schemas.openxmlformats.org/markup-compatibility/2006">
              <mc:Choice xmlns:v="urn:schemas-microsoft-com:vml" Requires="v">
                <p:oleObj name="Equation" r:id="rId4" imgW="571320" imgH="190440" progId="Equation.DSMT4">
                  <p:embed/>
                </p:oleObj>
              </mc:Choice>
              <mc:Fallback>
                <p:oleObj name="Equation" r:id="rId4" imgW="571320" imgH="190440" progId="Equation.DSMT4">
                  <p:embed/>
                  <p:pic>
                    <p:nvPicPr>
                      <p:cNvPr id="6" name="Objeto 5">
                        <a:extLst>
                          <a:ext uri="{FF2B5EF4-FFF2-40B4-BE49-F238E27FC236}">
                            <a16:creationId xmlns:a16="http://schemas.microsoft.com/office/drawing/2014/main" id="{2E8AAAAE-1F78-424D-B50A-ECF500ACBF6F}"/>
                          </a:ext>
                        </a:extLst>
                      </p:cNvPr>
                      <p:cNvPicPr>
                        <a:picLocks noChangeAspect="1" noChangeArrowheads="1"/>
                      </p:cNvPicPr>
                      <p:nvPr/>
                    </p:nvPicPr>
                    <p:blipFill>
                      <a:blip r:embed="rId5"/>
                      <a:srcRect/>
                      <a:stretch>
                        <a:fillRect/>
                      </a:stretch>
                    </p:blipFill>
                    <p:spPr bwMode="auto">
                      <a:xfrm>
                        <a:off x="107504" y="1386234"/>
                        <a:ext cx="905350" cy="300413"/>
                      </a:xfrm>
                      <a:prstGeom prst="rect">
                        <a:avLst/>
                      </a:prstGeom>
                      <a:noFill/>
                    </p:spPr>
                  </p:pic>
                </p:oleObj>
              </mc:Fallback>
            </mc:AlternateContent>
          </a:graphicData>
        </a:graphic>
      </p:graphicFrame>
      <p:pic>
        <p:nvPicPr>
          <p:cNvPr id="88" name="Imagem 87">
            <a:extLst>
              <a:ext uri="{FF2B5EF4-FFF2-40B4-BE49-F238E27FC236}">
                <a16:creationId xmlns:a16="http://schemas.microsoft.com/office/drawing/2014/main" id="{AEC41A05-AC1E-495B-98DC-7C65777F2196}"/>
              </a:ext>
            </a:extLst>
          </p:cNvPr>
          <p:cNvPicPr>
            <a:picLocks noChangeAspect="1"/>
          </p:cNvPicPr>
          <p:nvPr/>
        </p:nvPicPr>
        <p:blipFill>
          <a:blip r:embed="rId6"/>
          <a:stretch>
            <a:fillRect/>
          </a:stretch>
        </p:blipFill>
        <p:spPr>
          <a:xfrm rot="16200000">
            <a:off x="2456153" y="3584189"/>
            <a:ext cx="833628" cy="289560"/>
          </a:xfrm>
          <a:prstGeom prst="rect">
            <a:avLst/>
          </a:prstGeom>
        </p:spPr>
      </p:pic>
      <p:pic>
        <p:nvPicPr>
          <p:cNvPr id="90" name="Imagem 89">
            <a:extLst>
              <a:ext uri="{FF2B5EF4-FFF2-40B4-BE49-F238E27FC236}">
                <a16:creationId xmlns:a16="http://schemas.microsoft.com/office/drawing/2014/main" id="{4BE75DDB-B395-4B78-84EC-2B44D575DE32}"/>
              </a:ext>
            </a:extLst>
          </p:cNvPr>
          <p:cNvPicPr>
            <a:picLocks noChangeAspect="1"/>
          </p:cNvPicPr>
          <p:nvPr/>
        </p:nvPicPr>
        <p:blipFill>
          <a:blip r:embed="rId7"/>
          <a:stretch>
            <a:fillRect/>
          </a:stretch>
        </p:blipFill>
        <p:spPr>
          <a:xfrm rot="16200000">
            <a:off x="1785169" y="3554478"/>
            <a:ext cx="758952" cy="342900"/>
          </a:xfrm>
          <a:prstGeom prst="rect">
            <a:avLst/>
          </a:prstGeom>
        </p:spPr>
      </p:pic>
      <p:pic>
        <p:nvPicPr>
          <p:cNvPr id="92" name="Imagem 91">
            <a:extLst>
              <a:ext uri="{FF2B5EF4-FFF2-40B4-BE49-F238E27FC236}">
                <a16:creationId xmlns:a16="http://schemas.microsoft.com/office/drawing/2014/main" id="{6F8D5390-5BD2-42C8-B7B7-3025739FB2F3}"/>
              </a:ext>
            </a:extLst>
          </p:cNvPr>
          <p:cNvPicPr>
            <a:picLocks noChangeAspect="1"/>
          </p:cNvPicPr>
          <p:nvPr/>
        </p:nvPicPr>
        <p:blipFill>
          <a:blip r:embed="rId8"/>
          <a:stretch>
            <a:fillRect/>
          </a:stretch>
        </p:blipFill>
        <p:spPr>
          <a:xfrm rot="16200000">
            <a:off x="3180371" y="3581527"/>
            <a:ext cx="848868" cy="342900"/>
          </a:xfrm>
          <a:prstGeom prst="rect">
            <a:avLst/>
          </a:prstGeom>
        </p:spPr>
      </p:pic>
      <p:pic>
        <p:nvPicPr>
          <p:cNvPr id="94" name="Imagem 93">
            <a:extLst>
              <a:ext uri="{FF2B5EF4-FFF2-40B4-BE49-F238E27FC236}">
                <a16:creationId xmlns:a16="http://schemas.microsoft.com/office/drawing/2014/main" id="{F9A7DCB1-66C4-45A0-984B-2D998F255153}"/>
              </a:ext>
            </a:extLst>
          </p:cNvPr>
          <p:cNvPicPr>
            <a:picLocks noChangeAspect="1"/>
          </p:cNvPicPr>
          <p:nvPr/>
        </p:nvPicPr>
        <p:blipFill>
          <a:blip r:embed="rId9"/>
          <a:stretch>
            <a:fillRect/>
          </a:stretch>
        </p:blipFill>
        <p:spPr>
          <a:xfrm rot="16200000">
            <a:off x="2823488" y="3566301"/>
            <a:ext cx="848868" cy="342900"/>
          </a:xfrm>
          <a:prstGeom prst="rect">
            <a:avLst/>
          </a:prstGeom>
        </p:spPr>
      </p:pic>
      <p:pic>
        <p:nvPicPr>
          <p:cNvPr id="95" name="Imagem 94">
            <a:extLst>
              <a:ext uri="{FF2B5EF4-FFF2-40B4-BE49-F238E27FC236}">
                <a16:creationId xmlns:a16="http://schemas.microsoft.com/office/drawing/2014/main" id="{D7EF3812-A8F0-44FC-BAA0-3CAB3986FEF7}"/>
              </a:ext>
            </a:extLst>
          </p:cNvPr>
          <p:cNvPicPr>
            <a:picLocks noChangeAspect="1"/>
          </p:cNvPicPr>
          <p:nvPr/>
        </p:nvPicPr>
        <p:blipFill>
          <a:blip r:embed="rId10"/>
          <a:stretch>
            <a:fillRect/>
          </a:stretch>
        </p:blipFill>
        <p:spPr>
          <a:xfrm rot="16200000">
            <a:off x="2162669" y="3542076"/>
            <a:ext cx="739140" cy="342900"/>
          </a:xfrm>
          <a:prstGeom prst="rect">
            <a:avLst/>
          </a:prstGeom>
        </p:spPr>
      </p:pic>
      <p:graphicFrame>
        <p:nvGraphicFramePr>
          <p:cNvPr id="96" name="Objeto 95">
            <a:extLst>
              <a:ext uri="{FF2B5EF4-FFF2-40B4-BE49-F238E27FC236}">
                <a16:creationId xmlns:a16="http://schemas.microsoft.com/office/drawing/2014/main" id="{D01D8343-3645-422F-91C5-22CA1242B3DD}"/>
              </a:ext>
            </a:extLst>
          </p:cNvPr>
          <p:cNvGraphicFramePr>
            <a:graphicFrameLocks noChangeAspect="1"/>
          </p:cNvGraphicFramePr>
          <p:nvPr>
            <p:extLst>
              <p:ext uri="{D42A27DB-BD31-4B8C-83A1-F6EECF244321}">
                <p14:modId xmlns:p14="http://schemas.microsoft.com/office/powerpoint/2010/main" val="109363394"/>
              </p:ext>
            </p:extLst>
          </p:nvPr>
        </p:nvGraphicFramePr>
        <p:xfrm>
          <a:off x="196026" y="2096492"/>
          <a:ext cx="785014" cy="380131"/>
        </p:xfrm>
        <a:graphic>
          <a:graphicData uri="http://schemas.openxmlformats.org/presentationml/2006/ole">
            <mc:AlternateContent xmlns:mc="http://schemas.openxmlformats.org/markup-compatibility/2006">
              <mc:Choice xmlns:v="urn:schemas-microsoft-com:vml" Requires="v">
                <p:oleObj name="Equation" r:id="rId11" imgW="495000" imgH="241200" progId="Equation.DSMT4">
                  <p:embed/>
                </p:oleObj>
              </mc:Choice>
              <mc:Fallback>
                <p:oleObj name="Equation" r:id="rId11" imgW="495000" imgH="241200" progId="Equation.DSMT4">
                  <p:embed/>
                  <p:pic>
                    <p:nvPicPr>
                      <p:cNvPr id="86" name="Objeto 85">
                        <a:extLst>
                          <a:ext uri="{FF2B5EF4-FFF2-40B4-BE49-F238E27FC236}">
                            <a16:creationId xmlns:a16="http://schemas.microsoft.com/office/drawing/2014/main" id="{531317CD-39B3-4F3C-9424-4828E37C519D}"/>
                          </a:ext>
                        </a:extLst>
                      </p:cNvPr>
                      <p:cNvPicPr>
                        <a:picLocks noChangeAspect="1" noChangeArrowheads="1"/>
                      </p:cNvPicPr>
                      <p:nvPr/>
                    </p:nvPicPr>
                    <p:blipFill>
                      <a:blip r:embed="rId12"/>
                      <a:srcRect/>
                      <a:stretch>
                        <a:fillRect/>
                      </a:stretch>
                    </p:blipFill>
                    <p:spPr bwMode="auto">
                      <a:xfrm>
                        <a:off x="196026" y="2096492"/>
                        <a:ext cx="785014" cy="380131"/>
                      </a:xfrm>
                      <a:prstGeom prst="rect">
                        <a:avLst/>
                      </a:prstGeom>
                      <a:noFill/>
                    </p:spPr>
                  </p:pic>
                </p:oleObj>
              </mc:Fallback>
            </mc:AlternateContent>
          </a:graphicData>
        </a:graphic>
      </p:graphicFrame>
      <p:graphicFrame>
        <p:nvGraphicFramePr>
          <p:cNvPr id="97" name="Objeto 96">
            <a:extLst>
              <a:ext uri="{FF2B5EF4-FFF2-40B4-BE49-F238E27FC236}">
                <a16:creationId xmlns:a16="http://schemas.microsoft.com/office/drawing/2014/main" id="{3903F7B5-EA75-47F0-8D3E-291205E20E85}"/>
              </a:ext>
            </a:extLst>
          </p:cNvPr>
          <p:cNvGraphicFramePr>
            <a:graphicFrameLocks noChangeAspect="1"/>
          </p:cNvGraphicFramePr>
          <p:nvPr>
            <p:extLst>
              <p:ext uri="{D42A27DB-BD31-4B8C-83A1-F6EECF244321}">
                <p14:modId xmlns:p14="http://schemas.microsoft.com/office/powerpoint/2010/main" val="1565276369"/>
              </p:ext>
            </p:extLst>
          </p:nvPr>
        </p:nvGraphicFramePr>
        <p:xfrm>
          <a:off x="167440" y="1737025"/>
          <a:ext cx="806230" cy="320016"/>
        </p:xfrm>
        <a:graphic>
          <a:graphicData uri="http://schemas.openxmlformats.org/presentationml/2006/ole">
            <mc:AlternateContent xmlns:mc="http://schemas.openxmlformats.org/markup-compatibility/2006">
              <mc:Choice xmlns:v="urn:schemas-microsoft-com:vml" Requires="v">
                <p:oleObj name="Equation" r:id="rId13" imgW="507960" imgH="203040" progId="Equation.DSMT4">
                  <p:embed/>
                </p:oleObj>
              </mc:Choice>
              <mc:Fallback>
                <p:oleObj name="Equation" r:id="rId13" imgW="507960" imgH="203040" progId="Equation.DSMT4">
                  <p:embed/>
                  <p:pic>
                    <p:nvPicPr>
                      <p:cNvPr id="96" name="Objeto 95">
                        <a:extLst>
                          <a:ext uri="{FF2B5EF4-FFF2-40B4-BE49-F238E27FC236}">
                            <a16:creationId xmlns:a16="http://schemas.microsoft.com/office/drawing/2014/main" id="{D01D8343-3645-422F-91C5-22CA1242B3DD}"/>
                          </a:ext>
                        </a:extLst>
                      </p:cNvPr>
                      <p:cNvPicPr>
                        <a:picLocks noChangeAspect="1" noChangeArrowheads="1"/>
                      </p:cNvPicPr>
                      <p:nvPr/>
                    </p:nvPicPr>
                    <p:blipFill>
                      <a:blip r:embed="rId14"/>
                      <a:srcRect/>
                      <a:stretch>
                        <a:fillRect/>
                      </a:stretch>
                    </p:blipFill>
                    <p:spPr bwMode="auto">
                      <a:xfrm>
                        <a:off x="167440" y="1737025"/>
                        <a:ext cx="806230" cy="320016"/>
                      </a:xfrm>
                      <a:prstGeom prst="rect">
                        <a:avLst/>
                      </a:prstGeom>
                      <a:noFill/>
                    </p:spPr>
                  </p:pic>
                </p:oleObj>
              </mc:Fallback>
            </mc:AlternateContent>
          </a:graphicData>
        </a:graphic>
      </p:graphicFrame>
      <p:sp>
        <p:nvSpPr>
          <p:cNvPr id="98" name="CaixaDeTexto 97">
            <a:extLst>
              <a:ext uri="{FF2B5EF4-FFF2-40B4-BE49-F238E27FC236}">
                <a16:creationId xmlns:a16="http://schemas.microsoft.com/office/drawing/2014/main" id="{E256C4D2-AF77-416B-A50C-2B9AB5748913}"/>
              </a:ext>
            </a:extLst>
          </p:cNvPr>
          <p:cNvSpPr txBox="1"/>
          <p:nvPr/>
        </p:nvSpPr>
        <p:spPr>
          <a:xfrm>
            <a:off x="4983196" y="1686647"/>
            <a:ext cx="4053300" cy="923330"/>
          </a:xfrm>
          <a:prstGeom prst="rect">
            <a:avLst/>
          </a:prstGeom>
          <a:solidFill>
            <a:schemeClr val="bg1">
              <a:lumMod val="95000"/>
            </a:schemeClr>
          </a:solidFill>
          <a:ln>
            <a:solidFill>
              <a:schemeClr val="tx1"/>
            </a:solidFill>
          </a:ln>
        </p:spPr>
        <p:txBody>
          <a:bodyPr wrap="square" rtlCol="0">
            <a:spAutoFit/>
          </a:bodyPr>
          <a:lstStyle/>
          <a:p>
            <a:pPr marL="285750" indent="-285750">
              <a:buFont typeface="Wingdings" panose="05000000000000000000" pitchFamily="2" charset="2"/>
              <a:buChar char="§"/>
            </a:pPr>
            <a:r>
              <a:rPr lang="pt-BR" b="1" dirty="0">
                <a:latin typeface="Arial" panose="020B0604020202020204" pitchFamily="34" charset="0"/>
                <a:cs typeface="Arial" panose="020B0604020202020204" pitchFamily="34" charset="0"/>
              </a:rPr>
              <a:t>Logo:</a:t>
            </a:r>
          </a:p>
          <a:p>
            <a:pPr marL="57600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Arrecadação do Governo = C+D</a:t>
            </a:r>
          </a:p>
          <a:p>
            <a:pPr marL="576000" lvl="1" indent="-285750">
              <a:buFont typeface="Wingdings" panose="05000000000000000000" pitchFamily="2" charset="2"/>
              <a:buChar char="§"/>
            </a:pPr>
            <a:r>
              <a:rPr lang="pt-BR" dirty="0">
                <a:latin typeface="Arial" panose="020B0604020202020204" pitchFamily="34" charset="0"/>
                <a:cs typeface="Arial" panose="020B0604020202020204" pitchFamily="34" charset="0"/>
              </a:rPr>
              <a:t>Peso Morto = B+E</a:t>
            </a:r>
          </a:p>
        </p:txBody>
      </p:sp>
      <p:cxnSp>
        <p:nvCxnSpPr>
          <p:cNvPr id="100" name="Conector de Seta Reta 99">
            <a:extLst>
              <a:ext uri="{FF2B5EF4-FFF2-40B4-BE49-F238E27FC236}">
                <a16:creationId xmlns:a16="http://schemas.microsoft.com/office/drawing/2014/main" id="{CFD70E67-9447-4FCA-B724-837E7E2C9BA8}"/>
              </a:ext>
            </a:extLst>
          </p:cNvPr>
          <p:cNvCxnSpPr/>
          <p:nvPr/>
        </p:nvCxnSpPr>
        <p:spPr>
          <a:xfrm>
            <a:off x="5097879" y="1242645"/>
            <a:ext cx="0" cy="4440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01" name="Object 7">
            <a:extLst>
              <a:ext uri="{FF2B5EF4-FFF2-40B4-BE49-F238E27FC236}">
                <a16:creationId xmlns:a16="http://schemas.microsoft.com/office/drawing/2014/main" id="{93FFB27E-EB49-4C2F-9222-46CE529BDFD3}"/>
              </a:ext>
            </a:extLst>
          </p:cNvPr>
          <p:cNvGraphicFramePr>
            <a:graphicFrameLocks noChangeAspect="1"/>
          </p:cNvGraphicFramePr>
          <p:nvPr>
            <p:extLst>
              <p:ext uri="{D42A27DB-BD31-4B8C-83A1-F6EECF244321}">
                <p14:modId xmlns:p14="http://schemas.microsoft.com/office/powerpoint/2010/main" val="1584464015"/>
              </p:ext>
            </p:extLst>
          </p:nvPr>
        </p:nvGraphicFramePr>
        <p:xfrm>
          <a:off x="3919147" y="3759686"/>
          <a:ext cx="5117349" cy="1104900"/>
        </p:xfrm>
        <a:graphic>
          <a:graphicData uri="http://schemas.openxmlformats.org/presentationml/2006/ole">
            <mc:AlternateContent xmlns:mc="http://schemas.openxmlformats.org/markup-compatibility/2006">
              <mc:Choice xmlns:v="urn:schemas-microsoft-com:vml" Requires="v">
                <p:oleObj name="Equation" r:id="rId15" imgW="2895480" imgH="609480" progId="Equation.DSMT4">
                  <p:embed/>
                </p:oleObj>
              </mc:Choice>
              <mc:Fallback>
                <p:oleObj name="Equation" r:id="rId15" imgW="2895480" imgH="609480" progId="Equation.DSMT4">
                  <p:embed/>
                  <p:pic>
                    <p:nvPicPr>
                      <p:cNvPr id="74" name="Object 7">
                        <a:extLst>
                          <a:ext uri="{FF2B5EF4-FFF2-40B4-BE49-F238E27FC236}">
                            <a16:creationId xmlns:a16="http://schemas.microsoft.com/office/drawing/2014/main" id="{D0C04EC9-BDCB-403B-98F8-F4CF1D9DACBC}"/>
                          </a:ext>
                        </a:extLst>
                      </p:cNvPr>
                      <p:cNvPicPr>
                        <a:picLocks noChangeAspect="1" noChangeArrowheads="1"/>
                      </p:cNvPicPr>
                      <p:nvPr/>
                    </p:nvPicPr>
                    <p:blipFill>
                      <a:blip r:embed="rId16"/>
                      <a:srcRect/>
                      <a:stretch>
                        <a:fillRect/>
                      </a:stretch>
                    </p:blipFill>
                    <p:spPr bwMode="auto">
                      <a:xfrm>
                        <a:off x="3919147" y="3759686"/>
                        <a:ext cx="5117349" cy="1104900"/>
                      </a:xfrm>
                      <a:prstGeom prst="rect">
                        <a:avLst/>
                      </a:prstGeom>
                      <a:solidFill>
                        <a:schemeClr val="bg1">
                          <a:lumMod val="95000"/>
                        </a:schemeClr>
                      </a:solidFill>
                      <a:ln>
                        <a:solidFill>
                          <a:schemeClr val="accent3">
                            <a:lumMod val="75000"/>
                          </a:schemeClr>
                        </a:solidFill>
                      </a:ln>
                    </p:spPr>
                  </p:pic>
                </p:oleObj>
              </mc:Fallback>
            </mc:AlternateContent>
          </a:graphicData>
        </a:graphic>
      </p:graphicFrame>
      <p:cxnSp>
        <p:nvCxnSpPr>
          <p:cNvPr id="102" name="Conector de Seta Reta 101">
            <a:extLst>
              <a:ext uri="{FF2B5EF4-FFF2-40B4-BE49-F238E27FC236}">
                <a16:creationId xmlns:a16="http://schemas.microsoft.com/office/drawing/2014/main" id="{80306D6B-417D-4B3C-A29F-73120D657F0C}"/>
              </a:ext>
            </a:extLst>
          </p:cNvPr>
          <p:cNvCxnSpPr>
            <a:cxnSpLocks/>
          </p:cNvCxnSpPr>
          <p:nvPr/>
        </p:nvCxnSpPr>
        <p:spPr>
          <a:xfrm flipH="1">
            <a:off x="6089301" y="2602523"/>
            <a:ext cx="1" cy="11571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96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additive="base">
                                        <p:cTn id="7" dur="500" fill="hold"/>
                                        <p:tgtEl>
                                          <p:spTgt spid="59"/>
                                        </p:tgtEl>
                                        <p:attrNameLst>
                                          <p:attrName>ppt_x</p:attrName>
                                        </p:attrNameLst>
                                      </p:cBhvr>
                                      <p:tavLst>
                                        <p:tav tm="0">
                                          <p:val>
                                            <p:strVal val="#ppt_x"/>
                                          </p:val>
                                        </p:tav>
                                        <p:tav tm="100000">
                                          <p:val>
                                            <p:strVal val="#ppt_x"/>
                                          </p:val>
                                        </p:tav>
                                      </p:tavLst>
                                    </p:anim>
                                    <p:anim calcmode="lin" valueType="num">
                                      <p:cBhvr additive="base">
                                        <p:cTn id="8" dur="500" fill="hold"/>
                                        <p:tgtEl>
                                          <p:spTgt spid="5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500" fill="hold"/>
                                        <p:tgtEl>
                                          <p:spTgt spid="62"/>
                                        </p:tgtEl>
                                        <p:attrNameLst>
                                          <p:attrName>ppt_x</p:attrName>
                                        </p:attrNameLst>
                                      </p:cBhvr>
                                      <p:tavLst>
                                        <p:tav tm="0">
                                          <p:val>
                                            <p:strVal val="#ppt_x"/>
                                          </p:val>
                                        </p:tav>
                                        <p:tav tm="100000">
                                          <p:val>
                                            <p:strVal val="#ppt_x"/>
                                          </p:val>
                                        </p:tav>
                                      </p:tavLst>
                                    </p:anim>
                                    <p:anim calcmode="lin" valueType="num">
                                      <p:cBhvr additive="base">
                                        <p:cTn id="12" dur="500" fill="hold"/>
                                        <p:tgtEl>
                                          <p:spTgt spid="6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additive="base">
                                        <p:cTn id="15" dur="500" fill="hold"/>
                                        <p:tgtEl>
                                          <p:spTgt spid="69"/>
                                        </p:tgtEl>
                                        <p:attrNameLst>
                                          <p:attrName>ppt_x</p:attrName>
                                        </p:attrNameLst>
                                      </p:cBhvr>
                                      <p:tavLst>
                                        <p:tav tm="0">
                                          <p:val>
                                            <p:strVal val="#ppt_x"/>
                                          </p:val>
                                        </p:tav>
                                        <p:tav tm="100000">
                                          <p:val>
                                            <p:strVal val="#ppt_x"/>
                                          </p:val>
                                        </p:tav>
                                      </p:tavLst>
                                    </p:anim>
                                    <p:anim calcmode="lin" valueType="num">
                                      <p:cBhvr additive="base">
                                        <p:cTn id="16" dur="500" fill="hold"/>
                                        <p:tgtEl>
                                          <p:spTgt spid="69"/>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additive="base">
                                        <p:cTn id="19" dur="500" fill="hold"/>
                                        <p:tgtEl>
                                          <p:spTgt spid="60"/>
                                        </p:tgtEl>
                                        <p:attrNameLst>
                                          <p:attrName>ppt_x</p:attrName>
                                        </p:attrNameLst>
                                      </p:cBhvr>
                                      <p:tavLst>
                                        <p:tav tm="0">
                                          <p:val>
                                            <p:strVal val="#ppt_x"/>
                                          </p:val>
                                        </p:tav>
                                        <p:tav tm="100000">
                                          <p:val>
                                            <p:strVal val="#ppt_x"/>
                                          </p:val>
                                        </p:tav>
                                      </p:tavLst>
                                    </p:anim>
                                    <p:anim calcmode="lin" valueType="num">
                                      <p:cBhvr additive="base">
                                        <p:cTn id="20" dur="500" fill="hold"/>
                                        <p:tgtEl>
                                          <p:spTgt spid="60"/>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1"/>
                                        </p:tgtEl>
                                        <p:attrNameLst>
                                          <p:attrName>style.visibility</p:attrName>
                                        </p:attrNameLst>
                                      </p:cBhvr>
                                      <p:to>
                                        <p:strVal val="visible"/>
                                      </p:to>
                                    </p:set>
                                    <p:anim calcmode="lin" valueType="num">
                                      <p:cBhvr additive="base">
                                        <p:cTn id="23" dur="500" fill="hold"/>
                                        <p:tgtEl>
                                          <p:spTgt spid="61"/>
                                        </p:tgtEl>
                                        <p:attrNameLst>
                                          <p:attrName>ppt_x</p:attrName>
                                        </p:attrNameLst>
                                      </p:cBhvr>
                                      <p:tavLst>
                                        <p:tav tm="0">
                                          <p:val>
                                            <p:strVal val="#ppt_x"/>
                                          </p:val>
                                        </p:tav>
                                        <p:tav tm="100000">
                                          <p:val>
                                            <p:strVal val="#ppt_x"/>
                                          </p:val>
                                        </p:tav>
                                      </p:tavLst>
                                    </p:anim>
                                    <p:anim calcmode="lin" valueType="num">
                                      <p:cBhvr additive="base">
                                        <p:cTn id="24" dur="500" fill="hold"/>
                                        <p:tgtEl>
                                          <p:spTgt spid="6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3"/>
                                        </p:tgtEl>
                                        <p:attrNameLst>
                                          <p:attrName>style.visibility</p:attrName>
                                        </p:attrNameLst>
                                      </p:cBhvr>
                                      <p:to>
                                        <p:strVal val="visible"/>
                                      </p:to>
                                    </p:set>
                                    <p:anim calcmode="lin" valueType="num">
                                      <p:cBhvr additive="base">
                                        <p:cTn id="27" dur="500" fill="hold"/>
                                        <p:tgtEl>
                                          <p:spTgt spid="63"/>
                                        </p:tgtEl>
                                        <p:attrNameLst>
                                          <p:attrName>ppt_x</p:attrName>
                                        </p:attrNameLst>
                                      </p:cBhvr>
                                      <p:tavLst>
                                        <p:tav tm="0">
                                          <p:val>
                                            <p:strVal val="#ppt_x"/>
                                          </p:val>
                                        </p:tav>
                                        <p:tav tm="100000">
                                          <p:val>
                                            <p:strVal val="#ppt_x"/>
                                          </p:val>
                                        </p:tav>
                                      </p:tavLst>
                                    </p:anim>
                                    <p:anim calcmode="lin" valueType="num">
                                      <p:cBhvr additive="base">
                                        <p:cTn id="28" dur="500" fill="hold"/>
                                        <p:tgtEl>
                                          <p:spTgt spid="63"/>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additive="base">
                                        <p:cTn id="31" dur="500" fill="hold"/>
                                        <p:tgtEl>
                                          <p:spTgt spid="65"/>
                                        </p:tgtEl>
                                        <p:attrNameLst>
                                          <p:attrName>ppt_x</p:attrName>
                                        </p:attrNameLst>
                                      </p:cBhvr>
                                      <p:tavLst>
                                        <p:tav tm="0">
                                          <p:val>
                                            <p:strVal val="#ppt_x"/>
                                          </p:val>
                                        </p:tav>
                                        <p:tav tm="100000">
                                          <p:val>
                                            <p:strVal val="#ppt_x"/>
                                          </p:val>
                                        </p:tav>
                                      </p:tavLst>
                                    </p:anim>
                                    <p:anim calcmode="lin" valueType="num">
                                      <p:cBhvr additive="base">
                                        <p:cTn id="32" dur="500" fill="hold"/>
                                        <p:tgtEl>
                                          <p:spTgt spid="65"/>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4"/>
                                        </p:tgtEl>
                                        <p:attrNameLst>
                                          <p:attrName>style.visibility</p:attrName>
                                        </p:attrNameLst>
                                      </p:cBhvr>
                                      <p:to>
                                        <p:strVal val="visible"/>
                                      </p:to>
                                    </p:set>
                                    <p:anim calcmode="lin" valueType="num">
                                      <p:cBhvr additive="base">
                                        <p:cTn id="35" dur="500" fill="hold"/>
                                        <p:tgtEl>
                                          <p:spTgt spid="64"/>
                                        </p:tgtEl>
                                        <p:attrNameLst>
                                          <p:attrName>ppt_x</p:attrName>
                                        </p:attrNameLst>
                                      </p:cBhvr>
                                      <p:tavLst>
                                        <p:tav tm="0">
                                          <p:val>
                                            <p:strVal val="#ppt_x"/>
                                          </p:val>
                                        </p:tav>
                                        <p:tav tm="100000">
                                          <p:val>
                                            <p:strVal val="#ppt_x"/>
                                          </p:val>
                                        </p:tav>
                                      </p:tavLst>
                                    </p:anim>
                                    <p:anim calcmode="lin" valueType="num">
                                      <p:cBhvr additive="base">
                                        <p:cTn id="36" dur="500" fill="hold"/>
                                        <p:tgtEl>
                                          <p:spTgt spid="6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anim calcmode="lin" valueType="num">
                                      <p:cBhvr additive="base">
                                        <p:cTn id="39" dur="500" fill="hold"/>
                                        <p:tgtEl>
                                          <p:spTgt spid="66"/>
                                        </p:tgtEl>
                                        <p:attrNameLst>
                                          <p:attrName>ppt_x</p:attrName>
                                        </p:attrNameLst>
                                      </p:cBhvr>
                                      <p:tavLst>
                                        <p:tav tm="0">
                                          <p:val>
                                            <p:strVal val="#ppt_x"/>
                                          </p:val>
                                        </p:tav>
                                        <p:tav tm="100000">
                                          <p:val>
                                            <p:strVal val="#ppt_x"/>
                                          </p:val>
                                        </p:tav>
                                      </p:tavLst>
                                    </p:anim>
                                    <p:anim calcmode="lin" valueType="num">
                                      <p:cBhvr additive="base">
                                        <p:cTn id="40" dur="500" fill="hold"/>
                                        <p:tgtEl>
                                          <p:spTgt spid="66"/>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0"/>
                                        </p:tgtEl>
                                        <p:attrNameLst>
                                          <p:attrName>style.visibility</p:attrName>
                                        </p:attrNameLst>
                                      </p:cBhvr>
                                      <p:to>
                                        <p:strVal val="visible"/>
                                      </p:to>
                                    </p:set>
                                    <p:anim calcmode="lin" valueType="num">
                                      <p:cBhvr additive="base">
                                        <p:cTn id="43" dur="500" fill="hold"/>
                                        <p:tgtEl>
                                          <p:spTgt spid="70"/>
                                        </p:tgtEl>
                                        <p:attrNameLst>
                                          <p:attrName>ppt_x</p:attrName>
                                        </p:attrNameLst>
                                      </p:cBhvr>
                                      <p:tavLst>
                                        <p:tav tm="0">
                                          <p:val>
                                            <p:strVal val="#ppt_x"/>
                                          </p:val>
                                        </p:tav>
                                        <p:tav tm="100000">
                                          <p:val>
                                            <p:strVal val="#ppt_x"/>
                                          </p:val>
                                        </p:tav>
                                      </p:tavLst>
                                    </p:anim>
                                    <p:anim calcmode="lin" valueType="num">
                                      <p:cBhvr additive="base">
                                        <p:cTn id="44"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75"/>
                                        </p:tgtEl>
                                        <p:attrNameLst>
                                          <p:attrName>style.visibility</p:attrName>
                                        </p:attrNameLst>
                                      </p:cBhvr>
                                      <p:to>
                                        <p:strVal val="visible"/>
                                      </p:to>
                                    </p:set>
                                    <p:anim calcmode="lin" valueType="num">
                                      <p:cBhvr additive="base">
                                        <p:cTn id="53" dur="500" fill="hold"/>
                                        <p:tgtEl>
                                          <p:spTgt spid="75"/>
                                        </p:tgtEl>
                                        <p:attrNameLst>
                                          <p:attrName>ppt_x</p:attrName>
                                        </p:attrNameLst>
                                      </p:cBhvr>
                                      <p:tavLst>
                                        <p:tav tm="0">
                                          <p:val>
                                            <p:strVal val="#ppt_x"/>
                                          </p:val>
                                        </p:tav>
                                        <p:tav tm="100000">
                                          <p:val>
                                            <p:strVal val="#ppt_x"/>
                                          </p:val>
                                        </p:tav>
                                      </p:tavLst>
                                    </p:anim>
                                    <p:anim calcmode="lin" valueType="num">
                                      <p:cBhvr additive="base">
                                        <p:cTn id="54" dur="500" fill="hold"/>
                                        <p:tgtEl>
                                          <p:spTgt spid="75"/>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74"/>
                                        </p:tgtEl>
                                        <p:attrNameLst>
                                          <p:attrName>style.visibility</p:attrName>
                                        </p:attrNameLst>
                                      </p:cBhvr>
                                      <p:to>
                                        <p:strVal val="visible"/>
                                      </p:to>
                                    </p:set>
                                    <p:anim calcmode="lin" valueType="num">
                                      <p:cBhvr additive="base">
                                        <p:cTn id="57" dur="500" fill="hold"/>
                                        <p:tgtEl>
                                          <p:spTgt spid="74"/>
                                        </p:tgtEl>
                                        <p:attrNameLst>
                                          <p:attrName>ppt_x</p:attrName>
                                        </p:attrNameLst>
                                      </p:cBhvr>
                                      <p:tavLst>
                                        <p:tav tm="0">
                                          <p:val>
                                            <p:strVal val="#ppt_x"/>
                                          </p:val>
                                        </p:tav>
                                        <p:tav tm="100000">
                                          <p:val>
                                            <p:strVal val="#ppt_x"/>
                                          </p:val>
                                        </p:tav>
                                      </p:tavLst>
                                    </p:anim>
                                    <p:anim calcmode="lin" valueType="num">
                                      <p:cBhvr additive="base">
                                        <p:cTn id="58" dur="500" fill="hold"/>
                                        <p:tgtEl>
                                          <p:spTgt spid="74"/>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01"/>
                                        </p:tgtEl>
                                        <p:attrNameLst>
                                          <p:attrName>style.visibility</p:attrName>
                                        </p:attrNameLst>
                                      </p:cBhvr>
                                      <p:to>
                                        <p:strVal val="visible"/>
                                      </p:to>
                                    </p:set>
                                    <p:anim calcmode="lin" valueType="num">
                                      <p:cBhvr additive="base">
                                        <p:cTn id="61" dur="500" fill="hold"/>
                                        <p:tgtEl>
                                          <p:spTgt spid="101"/>
                                        </p:tgtEl>
                                        <p:attrNameLst>
                                          <p:attrName>ppt_x</p:attrName>
                                        </p:attrNameLst>
                                      </p:cBhvr>
                                      <p:tavLst>
                                        <p:tav tm="0">
                                          <p:val>
                                            <p:strVal val="#ppt_x"/>
                                          </p:val>
                                        </p:tav>
                                        <p:tav tm="100000">
                                          <p:val>
                                            <p:strVal val="#ppt_x"/>
                                          </p:val>
                                        </p:tav>
                                      </p:tavLst>
                                    </p:anim>
                                    <p:anim calcmode="lin" valueType="num">
                                      <p:cBhvr additive="base">
                                        <p:cTn id="62"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6" grpId="0" animBg="1"/>
      <p:bldP spid="69" grpId="0"/>
      <p:bldP spid="7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2">
            <a:extLst>
              <a:ext uri="{FF2B5EF4-FFF2-40B4-BE49-F238E27FC236}">
                <a16:creationId xmlns:a16="http://schemas.microsoft.com/office/drawing/2014/main" id="{C5B2F703-7767-4D6D-9255-CDAF3326AC2D}"/>
              </a:ext>
            </a:extLst>
          </p:cNvPr>
          <p:cNvSpPr txBox="1">
            <a:spLocks/>
          </p:cNvSpPr>
          <p:nvPr/>
        </p:nvSpPr>
        <p:spPr>
          <a:xfrm>
            <a:off x="107504" y="123478"/>
            <a:ext cx="8928992" cy="3154958"/>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285750" indent="-285750">
              <a:spcBef>
                <a:spcPts val="0"/>
              </a:spcBef>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A representação das preferências por meio de uma curva de indiferença exige que as preferências sejam racionais e contínuas.</a:t>
            </a:r>
          </a:p>
          <a:p>
            <a:pPr marL="541782" lvl="1" indent="-285750">
              <a:spcBef>
                <a:spcPts val="0"/>
              </a:spcBef>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Se as preferências não forem contínuas teremos pontos no espaço        . </a:t>
            </a:r>
          </a:p>
          <a:p>
            <a:pPr marL="779526" lvl="2" indent="-285750">
              <a:spcBef>
                <a:spcPts val="0"/>
              </a:spcBef>
              <a:buClrTx/>
              <a:buSzPct val="101000"/>
              <a:buFont typeface="Wingdings" panose="05000000000000000000" pitchFamily="2" charset="2"/>
              <a:buChar char="§"/>
            </a:pPr>
            <a:r>
              <a:rPr lang="pt-BR" sz="1800" dirty="0">
                <a:latin typeface="Arial" panose="020B0604020202020204" pitchFamily="34" charset="0"/>
                <a:cs typeface="Arial" panose="020B0604020202020204" pitchFamily="34" charset="0"/>
              </a:rPr>
              <a:t>Preferências lexicográficas</a:t>
            </a:r>
          </a:p>
        </p:txBody>
      </p:sp>
      <p:graphicFrame>
        <p:nvGraphicFramePr>
          <p:cNvPr id="3" name="Objeto 2">
            <a:extLst>
              <a:ext uri="{FF2B5EF4-FFF2-40B4-BE49-F238E27FC236}">
                <a16:creationId xmlns:a16="http://schemas.microsoft.com/office/drawing/2014/main" id="{DE99777A-7A35-4D74-B8A5-678BE63DC2C2}"/>
              </a:ext>
            </a:extLst>
          </p:cNvPr>
          <p:cNvGraphicFramePr>
            <a:graphicFrameLocks noChangeAspect="1"/>
          </p:cNvGraphicFramePr>
          <p:nvPr>
            <p:extLst>
              <p:ext uri="{D42A27DB-BD31-4B8C-83A1-F6EECF244321}">
                <p14:modId xmlns:p14="http://schemas.microsoft.com/office/powerpoint/2010/main" val="3590665031"/>
              </p:ext>
            </p:extLst>
          </p:nvPr>
        </p:nvGraphicFramePr>
        <p:xfrm>
          <a:off x="7596336" y="627534"/>
          <a:ext cx="460375" cy="468312"/>
        </p:xfrm>
        <a:graphic>
          <a:graphicData uri="http://schemas.openxmlformats.org/presentationml/2006/ole">
            <mc:AlternateContent xmlns:mc="http://schemas.openxmlformats.org/markup-compatibility/2006">
              <mc:Choice xmlns:v="urn:schemas-microsoft-com:vml" Requires="v">
                <p:oleObj name="Equation" r:id="rId2" imgW="228600" imgH="241200" progId="Equation.DSMT4">
                  <p:embed/>
                </p:oleObj>
              </mc:Choice>
              <mc:Fallback>
                <p:oleObj name="Equation" r:id="rId2" imgW="228600" imgH="241200" progId="Equation.DSMT4">
                  <p:embed/>
                  <p:pic>
                    <p:nvPicPr>
                      <p:cNvPr id="3" name="Objeto 2">
                        <a:extLst>
                          <a:ext uri="{FF2B5EF4-FFF2-40B4-BE49-F238E27FC236}">
                            <a16:creationId xmlns:a16="http://schemas.microsoft.com/office/drawing/2014/main" id="{BD538A07-3726-4D71-8BD8-5E2FC37D2B86}"/>
                          </a:ext>
                        </a:extLst>
                      </p:cNvPr>
                      <p:cNvPicPr/>
                      <p:nvPr/>
                    </p:nvPicPr>
                    <p:blipFill>
                      <a:blip r:embed="rId3"/>
                      <a:stretch>
                        <a:fillRect/>
                      </a:stretch>
                    </p:blipFill>
                    <p:spPr>
                      <a:xfrm>
                        <a:off x="7596336" y="627534"/>
                        <a:ext cx="460375" cy="468312"/>
                      </a:xfrm>
                      <a:prstGeom prst="rect">
                        <a:avLst/>
                      </a:prstGeom>
                    </p:spPr>
                  </p:pic>
                </p:oleObj>
              </mc:Fallback>
            </mc:AlternateContent>
          </a:graphicData>
        </a:graphic>
      </p:graphicFrame>
      <p:sp>
        <p:nvSpPr>
          <p:cNvPr id="4" name="CaixaDeTexto 3">
            <a:extLst>
              <a:ext uri="{FF2B5EF4-FFF2-40B4-BE49-F238E27FC236}">
                <a16:creationId xmlns:a16="http://schemas.microsoft.com/office/drawing/2014/main" id="{5F984D48-BCA6-4CA9-A2FA-80F21C5F4A8C}"/>
              </a:ext>
            </a:extLst>
          </p:cNvPr>
          <p:cNvSpPr txBox="1"/>
          <p:nvPr/>
        </p:nvSpPr>
        <p:spPr>
          <a:xfrm>
            <a:off x="107504" y="1378386"/>
            <a:ext cx="8928992" cy="1015663"/>
          </a:xfrm>
          <a:prstGeom prst="rect">
            <a:avLst/>
          </a:prstGeom>
          <a:noFill/>
        </p:spPr>
        <p:txBody>
          <a:bodyPr wrap="square">
            <a:spAutoFit/>
          </a:bodyPr>
          <a:lstStyle/>
          <a:p>
            <a:pPr algn="just"/>
            <a:r>
              <a:rPr lang="pt-BR" sz="2000" b="1"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Sejam dois bens, X e Y. A uma função de utilidade dada por U(X, Y) = XY corresponde uma curva de indiferença típica dada por Y = </a:t>
            </a:r>
            <a:r>
              <a:rPr lang="pt-BR" sz="2000" b="0" i="0" dirty="0" err="1">
                <a:solidFill>
                  <a:srgbClr val="000000"/>
                </a:solidFill>
                <a:effectLst/>
                <a:latin typeface="Arial" panose="020B0604020202020204" pitchFamily="34" charset="0"/>
                <a:cs typeface="Arial" panose="020B0604020202020204" pitchFamily="34" charset="0"/>
              </a:rPr>
              <a:t>cX</a:t>
            </a:r>
            <a:r>
              <a:rPr lang="pt-BR" sz="2000" b="0" i="0" dirty="0">
                <a:solidFill>
                  <a:srgbClr val="000000"/>
                </a:solidFill>
                <a:effectLst/>
                <a:latin typeface="Arial" panose="020B0604020202020204" pitchFamily="34" charset="0"/>
                <a:cs typeface="Arial" panose="020B0604020202020204" pitchFamily="34" charset="0"/>
              </a:rPr>
              <a:t>, em que c é uma constante.</a:t>
            </a:r>
          </a:p>
        </p:txBody>
      </p:sp>
      <p:sp>
        <p:nvSpPr>
          <p:cNvPr id="5" name="CaixaDeTexto 4">
            <a:extLst>
              <a:ext uri="{FF2B5EF4-FFF2-40B4-BE49-F238E27FC236}">
                <a16:creationId xmlns:a16="http://schemas.microsoft.com/office/drawing/2014/main" id="{8A8BBA89-B4FA-4811-BE84-06A76618A3ED}"/>
              </a:ext>
            </a:extLst>
          </p:cNvPr>
          <p:cNvSpPr txBox="1"/>
          <p:nvPr/>
        </p:nvSpPr>
        <p:spPr>
          <a:xfrm>
            <a:off x="1907704" y="2058402"/>
            <a:ext cx="360040" cy="369332"/>
          </a:xfrm>
          <a:prstGeom prst="rect">
            <a:avLst/>
          </a:prstGeom>
          <a:noFill/>
        </p:spPr>
        <p:txBody>
          <a:bodyPr wrap="square" rtlCol="0">
            <a:spAutoFit/>
          </a:bodyPr>
          <a:lstStyle/>
          <a:p>
            <a:r>
              <a:rPr lang="pt-BR" b="1" dirty="0">
                <a:solidFill>
                  <a:srgbClr val="C00000"/>
                </a:solidFill>
              </a:rPr>
              <a:t>F</a:t>
            </a:r>
          </a:p>
        </p:txBody>
      </p:sp>
      <p:graphicFrame>
        <p:nvGraphicFramePr>
          <p:cNvPr id="6" name="Object 4">
            <a:extLst>
              <a:ext uri="{FF2B5EF4-FFF2-40B4-BE49-F238E27FC236}">
                <a16:creationId xmlns:a16="http://schemas.microsoft.com/office/drawing/2014/main" id="{2BA7FDE3-831F-4C11-A744-803FD9C35834}"/>
              </a:ext>
            </a:extLst>
          </p:cNvPr>
          <p:cNvGraphicFramePr>
            <a:graphicFrameLocks noChangeAspect="1"/>
          </p:cNvGraphicFramePr>
          <p:nvPr>
            <p:extLst>
              <p:ext uri="{D42A27DB-BD31-4B8C-83A1-F6EECF244321}">
                <p14:modId xmlns:p14="http://schemas.microsoft.com/office/powerpoint/2010/main" val="3047223025"/>
              </p:ext>
            </p:extLst>
          </p:nvPr>
        </p:nvGraphicFramePr>
        <p:xfrm>
          <a:off x="1115616" y="2466088"/>
          <a:ext cx="1406520" cy="465702"/>
        </p:xfrm>
        <a:graphic>
          <a:graphicData uri="http://schemas.openxmlformats.org/presentationml/2006/ole">
            <mc:AlternateContent xmlns:mc="http://schemas.openxmlformats.org/markup-compatibility/2006">
              <mc:Choice xmlns:v="urn:schemas-microsoft-com:vml" Requires="v">
                <p:oleObj name="Equation" r:id="rId4" imgW="736560" imgH="253800" progId="Equation.DSMT4">
                  <p:embed/>
                </p:oleObj>
              </mc:Choice>
              <mc:Fallback>
                <p:oleObj name="Equation" r:id="rId4" imgW="736560" imgH="253800" progId="Equation.DSMT4">
                  <p:embed/>
                  <p:pic>
                    <p:nvPicPr>
                      <p:cNvPr id="3" name="Object 4">
                        <a:extLst>
                          <a:ext uri="{FF2B5EF4-FFF2-40B4-BE49-F238E27FC236}">
                            <a16:creationId xmlns:a16="http://schemas.microsoft.com/office/drawing/2014/main" id="{F66FF164-1F82-44C6-AA24-7144A22A173A}"/>
                          </a:ext>
                        </a:extLst>
                      </p:cNvPr>
                      <p:cNvPicPr>
                        <a:picLocks noChangeAspect="1" noChangeArrowheads="1"/>
                      </p:cNvPicPr>
                      <p:nvPr/>
                    </p:nvPicPr>
                    <p:blipFill>
                      <a:blip r:embed="rId5"/>
                      <a:srcRect/>
                      <a:stretch>
                        <a:fillRect/>
                      </a:stretch>
                    </p:blipFill>
                    <p:spPr bwMode="auto">
                      <a:xfrm>
                        <a:off x="1115616" y="2466088"/>
                        <a:ext cx="1406520" cy="465702"/>
                      </a:xfrm>
                      <a:prstGeom prst="rect">
                        <a:avLst/>
                      </a:prstGeom>
                      <a:noFill/>
                      <a:ln>
                        <a:noFill/>
                      </a:ln>
                      <a:effectLst/>
                    </p:spPr>
                  </p:pic>
                </p:oleObj>
              </mc:Fallback>
            </mc:AlternateContent>
          </a:graphicData>
        </a:graphic>
      </p:graphicFrame>
      <p:sp>
        <p:nvSpPr>
          <p:cNvPr id="7" name="CaixaDeTexto 6">
            <a:extLst>
              <a:ext uri="{FF2B5EF4-FFF2-40B4-BE49-F238E27FC236}">
                <a16:creationId xmlns:a16="http://schemas.microsoft.com/office/drawing/2014/main" id="{21D7B354-F06B-4F72-BDB4-27B8C0CA9142}"/>
              </a:ext>
            </a:extLst>
          </p:cNvPr>
          <p:cNvSpPr txBox="1"/>
          <p:nvPr/>
        </p:nvSpPr>
        <p:spPr>
          <a:xfrm>
            <a:off x="179512" y="2355726"/>
            <a:ext cx="8784976" cy="915315"/>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
            </a:pPr>
            <a:r>
              <a:rPr lang="pt-BR" sz="1900" dirty="0">
                <a:latin typeface="Arial" panose="020B0604020202020204" pitchFamily="34" charset="0"/>
                <a:cs typeface="Arial" panose="020B0604020202020204" pitchFamily="34" charset="0"/>
              </a:rPr>
              <a:t>Seja                     . Se o nível de utilidade é dado por uma constante c, temos a seguinte representação para uma curva de indiferença: </a:t>
            </a:r>
          </a:p>
        </p:txBody>
      </p:sp>
      <p:graphicFrame>
        <p:nvGraphicFramePr>
          <p:cNvPr id="8" name="Object 4">
            <a:extLst>
              <a:ext uri="{FF2B5EF4-FFF2-40B4-BE49-F238E27FC236}">
                <a16:creationId xmlns:a16="http://schemas.microsoft.com/office/drawing/2014/main" id="{A00A48CA-822A-4003-9D78-85FBA74A3BBE}"/>
              </a:ext>
            </a:extLst>
          </p:cNvPr>
          <p:cNvGraphicFramePr>
            <a:graphicFrameLocks noChangeAspect="1"/>
          </p:cNvGraphicFramePr>
          <p:nvPr>
            <p:extLst>
              <p:ext uri="{D42A27DB-BD31-4B8C-83A1-F6EECF244321}">
                <p14:modId xmlns:p14="http://schemas.microsoft.com/office/powerpoint/2010/main" val="1022534653"/>
              </p:ext>
            </p:extLst>
          </p:nvPr>
        </p:nvGraphicFramePr>
        <p:xfrm>
          <a:off x="6804248" y="2729878"/>
          <a:ext cx="988169" cy="733997"/>
        </p:xfrm>
        <a:graphic>
          <a:graphicData uri="http://schemas.openxmlformats.org/presentationml/2006/ole">
            <mc:AlternateContent xmlns:mc="http://schemas.openxmlformats.org/markup-compatibility/2006">
              <mc:Choice xmlns:v="urn:schemas-microsoft-com:vml" Requires="v">
                <p:oleObj name="Equation" r:id="rId6" imgW="495000" imgH="393480" progId="Equation.DSMT4">
                  <p:embed/>
                </p:oleObj>
              </mc:Choice>
              <mc:Fallback>
                <p:oleObj name="Equation" r:id="rId6" imgW="495000" imgH="393480" progId="Equation.DSMT4">
                  <p:embed/>
                  <p:pic>
                    <p:nvPicPr>
                      <p:cNvPr id="6" name="Object 4">
                        <a:extLst>
                          <a:ext uri="{FF2B5EF4-FFF2-40B4-BE49-F238E27FC236}">
                            <a16:creationId xmlns:a16="http://schemas.microsoft.com/office/drawing/2014/main" id="{2BA7FDE3-831F-4C11-A744-803FD9C35834}"/>
                          </a:ext>
                        </a:extLst>
                      </p:cNvPr>
                      <p:cNvPicPr>
                        <a:picLocks noChangeAspect="1" noChangeArrowheads="1"/>
                      </p:cNvPicPr>
                      <p:nvPr/>
                    </p:nvPicPr>
                    <p:blipFill>
                      <a:blip r:embed="rId7"/>
                      <a:srcRect/>
                      <a:stretch>
                        <a:fillRect/>
                      </a:stretch>
                    </p:blipFill>
                    <p:spPr bwMode="auto">
                      <a:xfrm>
                        <a:off x="6804248" y="2729878"/>
                        <a:ext cx="988169" cy="733997"/>
                      </a:xfrm>
                      <a:prstGeom prst="rect">
                        <a:avLst/>
                      </a:prstGeom>
                      <a:noFill/>
                      <a:ln>
                        <a:noFill/>
                      </a:ln>
                      <a:effectLst/>
                    </p:spPr>
                  </p:pic>
                </p:oleObj>
              </mc:Fallback>
            </mc:AlternateContent>
          </a:graphicData>
        </a:graphic>
      </p:graphicFrame>
      <p:sp>
        <p:nvSpPr>
          <p:cNvPr id="9" name="CaixaDeTexto 8">
            <a:extLst>
              <a:ext uri="{FF2B5EF4-FFF2-40B4-BE49-F238E27FC236}">
                <a16:creationId xmlns:a16="http://schemas.microsoft.com/office/drawing/2014/main" id="{A4AB095D-495F-4F1E-93B5-33664653C6A2}"/>
              </a:ext>
            </a:extLst>
          </p:cNvPr>
          <p:cNvSpPr txBox="1"/>
          <p:nvPr/>
        </p:nvSpPr>
        <p:spPr>
          <a:xfrm>
            <a:off x="179512" y="3483173"/>
            <a:ext cx="8784976" cy="384721"/>
          </a:xfrm>
          <a:prstGeom prst="rect">
            <a:avLst/>
          </a:prstGeom>
          <a:noFill/>
        </p:spPr>
        <p:txBody>
          <a:bodyPr wrap="square" rtlCol="0">
            <a:spAutoFit/>
          </a:bodyPr>
          <a:lstStyle/>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Por exemplo, para a curva de indiferença em que a utilidade é igual a 100:</a:t>
            </a:r>
          </a:p>
        </p:txBody>
      </p:sp>
      <p:graphicFrame>
        <p:nvGraphicFramePr>
          <p:cNvPr id="10" name="Object 4">
            <a:extLst>
              <a:ext uri="{FF2B5EF4-FFF2-40B4-BE49-F238E27FC236}">
                <a16:creationId xmlns:a16="http://schemas.microsoft.com/office/drawing/2014/main" id="{74C8EBDA-AC90-4713-B58A-FFBBA07B4B88}"/>
              </a:ext>
            </a:extLst>
          </p:cNvPr>
          <p:cNvGraphicFramePr>
            <a:graphicFrameLocks noChangeAspect="1"/>
          </p:cNvGraphicFramePr>
          <p:nvPr>
            <p:extLst>
              <p:ext uri="{D42A27DB-BD31-4B8C-83A1-F6EECF244321}">
                <p14:modId xmlns:p14="http://schemas.microsoft.com/office/powerpoint/2010/main" val="1508868252"/>
              </p:ext>
            </p:extLst>
          </p:nvPr>
        </p:nvGraphicFramePr>
        <p:xfrm>
          <a:off x="683567" y="3867894"/>
          <a:ext cx="2801174" cy="377937"/>
        </p:xfrm>
        <a:graphic>
          <a:graphicData uri="http://schemas.openxmlformats.org/presentationml/2006/ole">
            <mc:AlternateContent xmlns:mc="http://schemas.openxmlformats.org/markup-compatibility/2006">
              <mc:Choice xmlns:v="urn:schemas-microsoft-com:vml" Requires="v">
                <p:oleObj name="Equation" r:id="rId8" imgW="1409400" imgH="203040" progId="Equation.DSMT4">
                  <p:embed/>
                </p:oleObj>
              </mc:Choice>
              <mc:Fallback>
                <p:oleObj name="Equation" r:id="rId8" imgW="1409400" imgH="203040" progId="Equation.DSMT4">
                  <p:embed/>
                  <p:pic>
                    <p:nvPicPr>
                      <p:cNvPr id="8" name="Object 4">
                        <a:extLst>
                          <a:ext uri="{FF2B5EF4-FFF2-40B4-BE49-F238E27FC236}">
                            <a16:creationId xmlns:a16="http://schemas.microsoft.com/office/drawing/2014/main" id="{A00A48CA-822A-4003-9D78-85FBA74A3BBE}"/>
                          </a:ext>
                        </a:extLst>
                      </p:cNvPr>
                      <p:cNvPicPr>
                        <a:picLocks noChangeAspect="1" noChangeArrowheads="1"/>
                      </p:cNvPicPr>
                      <p:nvPr/>
                    </p:nvPicPr>
                    <p:blipFill>
                      <a:blip r:embed="rId9"/>
                      <a:srcRect/>
                      <a:stretch>
                        <a:fillRect/>
                      </a:stretch>
                    </p:blipFill>
                    <p:spPr bwMode="auto">
                      <a:xfrm>
                        <a:off x="683567" y="3867894"/>
                        <a:ext cx="2801174" cy="377937"/>
                      </a:xfrm>
                      <a:prstGeom prst="rect">
                        <a:avLst/>
                      </a:prstGeom>
                      <a:noFill/>
                      <a:ln>
                        <a:noFill/>
                      </a:ln>
                      <a:effectLst/>
                    </p:spPr>
                  </p:pic>
                </p:oleObj>
              </mc:Fallback>
            </mc:AlternateContent>
          </a:graphicData>
        </a:graphic>
      </p:graphicFrame>
      <p:graphicFrame>
        <p:nvGraphicFramePr>
          <p:cNvPr id="11" name="Object 4">
            <a:extLst>
              <a:ext uri="{FF2B5EF4-FFF2-40B4-BE49-F238E27FC236}">
                <a16:creationId xmlns:a16="http://schemas.microsoft.com/office/drawing/2014/main" id="{B6EB3FA8-6B7F-4B4E-BA54-2FEA21191EBF}"/>
              </a:ext>
            </a:extLst>
          </p:cNvPr>
          <p:cNvGraphicFramePr>
            <a:graphicFrameLocks noChangeAspect="1"/>
          </p:cNvGraphicFramePr>
          <p:nvPr>
            <p:extLst>
              <p:ext uri="{D42A27DB-BD31-4B8C-83A1-F6EECF244321}">
                <p14:modId xmlns:p14="http://schemas.microsoft.com/office/powerpoint/2010/main" val="3311099575"/>
              </p:ext>
            </p:extLst>
          </p:nvPr>
        </p:nvGraphicFramePr>
        <p:xfrm>
          <a:off x="683567" y="4304596"/>
          <a:ext cx="2725834" cy="377936"/>
        </p:xfrm>
        <a:graphic>
          <a:graphicData uri="http://schemas.openxmlformats.org/presentationml/2006/ole">
            <mc:AlternateContent xmlns:mc="http://schemas.openxmlformats.org/markup-compatibility/2006">
              <mc:Choice xmlns:v="urn:schemas-microsoft-com:vml" Requires="v">
                <p:oleObj name="Equation" r:id="rId10" imgW="1371600" imgH="203040" progId="Equation.DSMT4">
                  <p:embed/>
                </p:oleObj>
              </mc:Choice>
              <mc:Fallback>
                <p:oleObj name="Equation" r:id="rId10" imgW="1371600" imgH="203040" progId="Equation.DSMT4">
                  <p:embed/>
                  <p:pic>
                    <p:nvPicPr>
                      <p:cNvPr id="10" name="Object 4">
                        <a:extLst>
                          <a:ext uri="{FF2B5EF4-FFF2-40B4-BE49-F238E27FC236}">
                            <a16:creationId xmlns:a16="http://schemas.microsoft.com/office/drawing/2014/main" id="{74C8EBDA-AC90-4713-B58A-FFBBA07B4B88}"/>
                          </a:ext>
                        </a:extLst>
                      </p:cNvPr>
                      <p:cNvPicPr>
                        <a:picLocks noChangeAspect="1" noChangeArrowheads="1"/>
                      </p:cNvPicPr>
                      <p:nvPr/>
                    </p:nvPicPr>
                    <p:blipFill>
                      <a:blip r:embed="rId11"/>
                      <a:srcRect/>
                      <a:stretch>
                        <a:fillRect/>
                      </a:stretch>
                    </p:blipFill>
                    <p:spPr bwMode="auto">
                      <a:xfrm>
                        <a:off x="683567" y="4304596"/>
                        <a:ext cx="2725834" cy="377936"/>
                      </a:xfrm>
                      <a:prstGeom prst="rect">
                        <a:avLst/>
                      </a:prstGeom>
                      <a:noFill/>
                      <a:ln>
                        <a:noFill/>
                      </a:ln>
                      <a:effectLst/>
                    </p:spPr>
                  </p:pic>
                </p:oleObj>
              </mc:Fallback>
            </mc:AlternateContent>
          </a:graphicData>
        </a:graphic>
      </p:graphicFrame>
      <p:sp>
        <p:nvSpPr>
          <p:cNvPr id="12" name="Retângulo 11">
            <a:extLst>
              <a:ext uri="{FF2B5EF4-FFF2-40B4-BE49-F238E27FC236}">
                <a16:creationId xmlns:a16="http://schemas.microsoft.com/office/drawing/2014/main" id="{9A7D5D4D-A878-40A9-A60B-E3DB637E5CB4}"/>
              </a:ext>
            </a:extLst>
          </p:cNvPr>
          <p:cNvSpPr/>
          <p:nvPr/>
        </p:nvSpPr>
        <p:spPr>
          <a:xfrm>
            <a:off x="683567" y="3867895"/>
            <a:ext cx="2880321" cy="87492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4" name="Conector de Seta Reta 13">
            <a:extLst>
              <a:ext uri="{FF2B5EF4-FFF2-40B4-BE49-F238E27FC236}">
                <a16:creationId xmlns:a16="http://schemas.microsoft.com/office/drawing/2014/main" id="{C927DE1A-143B-4F8E-B98E-8DC036D7E23D}"/>
              </a:ext>
            </a:extLst>
          </p:cNvPr>
          <p:cNvCxnSpPr>
            <a:stCxn id="12" idx="3"/>
          </p:cNvCxnSpPr>
          <p:nvPr/>
        </p:nvCxnSpPr>
        <p:spPr>
          <a:xfrm flipV="1">
            <a:off x="3563888" y="4304596"/>
            <a:ext cx="5112568" cy="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197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89DF5E76-21E8-4947-8392-BE2AE2E0433D}"/>
              </a:ext>
            </a:extLst>
          </p:cNvPr>
          <p:cNvSpPr txBox="1"/>
          <p:nvPr/>
        </p:nvSpPr>
        <p:spPr>
          <a:xfrm>
            <a:off x="107504" y="116502"/>
            <a:ext cx="8928992" cy="2800767"/>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(0)</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Antes da tarifa, a quantidade importada de trigo era </a:t>
            </a:r>
            <a:r>
              <a:rPr lang="pt-BR" sz="2000" b="0" i="0" dirty="0" err="1">
                <a:solidFill>
                  <a:srgbClr val="000000"/>
                </a:solidFill>
                <a:effectLst/>
                <a:latin typeface="Arial" panose="020B0604020202020204" pitchFamily="34" charset="0"/>
                <a:cs typeface="Arial" panose="020B0604020202020204" pitchFamily="34" charset="0"/>
              </a:rPr>
              <a:t>Mo</a:t>
            </a:r>
            <a:r>
              <a:rPr lang="pt-BR" sz="2000" b="0" i="0" dirty="0">
                <a:solidFill>
                  <a:srgbClr val="000000"/>
                </a:solidFill>
                <a:effectLst/>
                <a:latin typeface="Arial" panose="020B0604020202020204" pitchFamily="34" charset="0"/>
                <a:cs typeface="Arial" panose="020B0604020202020204" pitchFamily="34" charset="0"/>
              </a:rPr>
              <a:t> = 180.</a:t>
            </a:r>
          </a:p>
          <a:p>
            <a:pPr algn="just"/>
            <a:endParaRPr lang="pt-BR" sz="2000" dirty="0">
              <a:solidFill>
                <a:srgbClr val="000000"/>
              </a:solidFill>
              <a:latin typeface="Arial" panose="020B0604020202020204" pitchFamily="34" charset="0"/>
              <a:cs typeface="Arial" panose="020B0604020202020204" pitchFamily="34" charset="0"/>
            </a:endParaRPr>
          </a:p>
          <a:p>
            <a:pPr algn="just"/>
            <a:endParaRPr lang="pt-BR" sz="1200" b="0" i="0" dirty="0">
              <a:solidFill>
                <a:srgbClr val="000000"/>
              </a:solidFill>
              <a:effectLst/>
              <a:latin typeface="Arial" panose="020B0604020202020204" pitchFamily="34" charset="0"/>
              <a:cs typeface="Arial" panose="020B0604020202020204" pitchFamily="34" charset="0"/>
            </a:endParaRPr>
          </a:p>
          <a:p>
            <a:pPr algn="just"/>
            <a:r>
              <a:rPr lang="pt-BR" sz="2000" b="1"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A tarifa provoca uma redução de 25% da quantidade importada.</a:t>
            </a:r>
          </a:p>
          <a:p>
            <a:pPr marL="457200" indent="-457200" algn="just">
              <a:buAutoNum type="arabicParenBoth"/>
            </a:pPr>
            <a:endParaRPr lang="pt-BR" sz="2000" dirty="0">
              <a:solidFill>
                <a:srgbClr val="000000"/>
              </a:solidFill>
              <a:latin typeface="Arial" panose="020B0604020202020204" pitchFamily="34" charset="0"/>
              <a:cs typeface="Arial" panose="020B0604020202020204" pitchFamily="34" charset="0"/>
            </a:endParaRPr>
          </a:p>
          <a:p>
            <a:pPr algn="just"/>
            <a:endParaRPr lang="pt-BR" sz="1200" b="0" i="0" dirty="0">
              <a:solidFill>
                <a:srgbClr val="000000"/>
              </a:solidFill>
              <a:effectLst/>
              <a:latin typeface="Arial" panose="020B0604020202020204" pitchFamily="34" charset="0"/>
              <a:cs typeface="Arial" panose="020B0604020202020204" pitchFamily="34" charset="0"/>
            </a:endParaRPr>
          </a:p>
          <a:p>
            <a:pPr algn="just"/>
            <a:r>
              <a:rPr lang="pt-BR" sz="2000" b="1" i="0" dirty="0">
                <a:solidFill>
                  <a:srgbClr val="000000"/>
                </a:solidFill>
                <a:effectLst/>
                <a:latin typeface="Arial" panose="020B0604020202020204" pitchFamily="34" charset="0"/>
                <a:cs typeface="Arial" panose="020B0604020202020204" pitchFamily="34" charset="0"/>
              </a:rPr>
              <a:t>(2) </a:t>
            </a:r>
            <a:r>
              <a:rPr lang="pt-BR" sz="2000" b="0" i="0" dirty="0">
                <a:solidFill>
                  <a:srgbClr val="000000"/>
                </a:solidFill>
                <a:effectLst/>
                <a:latin typeface="Arial" panose="020B0604020202020204" pitchFamily="34" charset="0"/>
                <a:cs typeface="Arial" panose="020B0604020202020204" pitchFamily="34" charset="0"/>
              </a:rPr>
              <a:t>O custo de eficiência (</a:t>
            </a:r>
            <a:r>
              <a:rPr lang="pt-BR" sz="2000" b="0" i="1" dirty="0" err="1">
                <a:solidFill>
                  <a:srgbClr val="000000"/>
                </a:solidFill>
                <a:effectLst/>
                <a:latin typeface="Arial" panose="020B0604020202020204" pitchFamily="34" charset="0"/>
                <a:cs typeface="Arial" panose="020B0604020202020204" pitchFamily="34" charset="0"/>
              </a:rPr>
              <a:t>deadweight</a:t>
            </a:r>
            <a:r>
              <a:rPr lang="pt-BR" sz="2000" b="0" i="1" dirty="0">
                <a:solidFill>
                  <a:srgbClr val="000000"/>
                </a:solidFill>
                <a:effectLst/>
                <a:latin typeface="Arial" panose="020B0604020202020204" pitchFamily="34" charset="0"/>
                <a:cs typeface="Arial" panose="020B0604020202020204" pitchFamily="34" charset="0"/>
              </a:rPr>
              <a:t> </a:t>
            </a:r>
            <a:r>
              <a:rPr lang="pt-BR" sz="2000" b="0" i="1" dirty="0" err="1">
                <a:solidFill>
                  <a:srgbClr val="000000"/>
                </a:solidFill>
                <a:effectLst/>
                <a:latin typeface="Arial" panose="020B0604020202020204" pitchFamily="34" charset="0"/>
                <a:cs typeface="Arial" panose="020B0604020202020204" pitchFamily="34" charset="0"/>
              </a:rPr>
              <a:t>loss</a:t>
            </a:r>
            <a:r>
              <a:rPr lang="pt-BR" sz="2000" b="0" i="0" dirty="0">
                <a:solidFill>
                  <a:srgbClr val="000000"/>
                </a:solidFill>
                <a:effectLst/>
                <a:latin typeface="Arial" panose="020B0604020202020204" pitchFamily="34" charset="0"/>
                <a:cs typeface="Arial" panose="020B0604020202020204" pitchFamily="34" charset="0"/>
              </a:rPr>
              <a:t>) dessa tarifa é DWL = 300.</a:t>
            </a:r>
          </a:p>
          <a:p>
            <a:pPr algn="just"/>
            <a:endParaRPr lang="pt-BR" sz="1200" dirty="0">
              <a:solidFill>
                <a:srgbClr val="000000"/>
              </a:solidFill>
              <a:latin typeface="Arial" panose="020B0604020202020204" pitchFamily="34" charset="0"/>
              <a:cs typeface="Arial" panose="020B0604020202020204" pitchFamily="34" charset="0"/>
            </a:endParaRPr>
          </a:p>
          <a:p>
            <a:pPr algn="just"/>
            <a:r>
              <a:rPr lang="pt-BR" sz="2000" b="1" dirty="0">
                <a:solidFill>
                  <a:srgbClr val="000000"/>
                </a:solidFill>
                <a:latin typeface="Arial" panose="020B0604020202020204" pitchFamily="34" charset="0"/>
                <a:cs typeface="Arial" panose="020B0604020202020204" pitchFamily="34" charset="0"/>
              </a:rPr>
              <a:t>(3) </a:t>
            </a:r>
            <a:r>
              <a:rPr lang="pt-BR" sz="2000" b="0" i="0" dirty="0">
                <a:solidFill>
                  <a:srgbClr val="000000"/>
                </a:solidFill>
                <a:effectLst/>
                <a:latin typeface="Arial" panose="020B0604020202020204" pitchFamily="34" charset="0"/>
                <a:cs typeface="Arial" panose="020B0604020202020204" pitchFamily="34" charset="0"/>
              </a:rPr>
              <a:t>A parcela do custo de eficiência correspondente aos importadores que não suportam o preço mais alto é de $75.</a:t>
            </a:r>
          </a:p>
        </p:txBody>
      </p:sp>
      <p:sp>
        <p:nvSpPr>
          <p:cNvPr id="3" name="CaixaDeTexto 2">
            <a:extLst>
              <a:ext uri="{FF2B5EF4-FFF2-40B4-BE49-F238E27FC236}">
                <a16:creationId xmlns:a16="http://schemas.microsoft.com/office/drawing/2014/main" id="{1DC7BE21-8FD6-4398-AA6F-A339D49BDB09}"/>
              </a:ext>
            </a:extLst>
          </p:cNvPr>
          <p:cNvSpPr txBox="1"/>
          <p:nvPr/>
        </p:nvSpPr>
        <p:spPr>
          <a:xfrm>
            <a:off x="7524328" y="195486"/>
            <a:ext cx="432048" cy="369332"/>
          </a:xfrm>
          <a:prstGeom prst="rect">
            <a:avLst/>
          </a:prstGeom>
          <a:noFill/>
        </p:spPr>
        <p:txBody>
          <a:bodyPr wrap="square" rtlCol="0">
            <a:spAutoFit/>
          </a:bodyPr>
          <a:lstStyle/>
          <a:p>
            <a:r>
              <a:rPr lang="pt-BR" b="1" dirty="0">
                <a:solidFill>
                  <a:srgbClr val="C00000"/>
                </a:solidFill>
              </a:rPr>
              <a:t>F</a:t>
            </a:r>
          </a:p>
        </p:txBody>
      </p:sp>
      <p:sp>
        <p:nvSpPr>
          <p:cNvPr id="4" name="CaixaDeTexto 3">
            <a:extLst>
              <a:ext uri="{FF2B5EF4-FFF2-40B4-BE49-F238E27FC236}">
                <a16:creationId xmlns:a16="http://schemas.microsoft.com/office/drawing/2014/main" id="{D81F5C3B-747E-4A4B-B45B-EEBCF829ACDA}"/>
              </a:ext>
            </a:extLst>
          </p:cNvPr>
          <p:cNvSpPr txBox="1"/>
          <p:nvPr/>
        </p:nvSpPr>
        <p:spPr>
          <a:xfrm>
            <a:off x="7884368" y="978282"/>
            <a:ext cx="432048" cy="369332"/>
          </a:xfrm>
          <a:prstGeom prst="rect">
            <a:avLst/>
          </a:prstGeom>
          <a:noFill/>
        </p:spPr>
        <p:txBody>
          <a:bodyPr wrap="square" rtlCol="0">
            <a:spAutoFit/>
          </a:bodyPr>
          <a:lstStyle/>
          <a:p>
            <a:r>
              <a:rPr lang="pt-BR" b="1" dirty="0">
                <a:solidFill>
                  <a:srgbClr val="C00000"/>
                </a:solidFill>
              </a:rPr>
              <a:t>V</a:t>
            </a:r>
          </a:p>
        </p:txBody>
      </p:sp>
      <p:sp>
        <p:nvSpPr>
          <p:cNvPr id="5" name="CaixaDeTexto 4">
            <a:extLst>
              <a:ext uri="{FF2B5EF4-FFF2-40B4-BE49-F238E27FC236}">
                <a16:creationId xmlns:a16="http://schemas.microsoft.com/office/drawing/2014/main" id="{846C9D7A-785A-4C7A-A3C1-A0A4FF3ADA28}"/>
              </a:ext>
            </a:extLst>
          </p:cNvPr>
          <p:cNvSpPr txBox="1"/>
          <p:nvPr/>
        </p:nvSpPr>
        <p:spPr>
          <a:xfrm>
            <a:off x="8028384" y="1770370"/>
            <a:ext cx="432048" cy="369332"/>
          </a:xfrm>
          <a:prstGeom prst="rect">
            <a:avLst/>
          </a:prstGeom>
          <a:noFill/>
        </p:spPr>
        <p:txBody>
          <a:bodyPr wrap="square" rtlCol="0">
            <a:spAutoFit/>
          </a:bodyPr>
          <a:lstStyle/>
          <a:p>
            <a:r>
              <a:rPr lang="pt-BR" b="1" dirty="0">
                <a:solidFill>
                  <a:srgbClr val="C00000"/>
                </a:solidFill>
              </a:rPr>
              <a:t>V</a:t>
            </a:r>
          </a:p>
        </p:txBody>
      </p:sp>
      <p:sp>
        <p:nvSpPr>
          <p:cNvPr id="7" name="CaixaDeTexto 6">
            <a:extLst>
              <a:ext uri="{FF2B5EF4-FFF2-40B4-BE49-F238E27FC236}">
                <a16:creationId xmlns:a16="http://schemas.microsoft.com/office/drawing/2014/main" id="{5DD8B0F3-3365-4329-A9EE-CF16E45FAD09}"/>
              </a:ext>
            </a:extLst>
          </p:cNvPr>
          <p:cNvSpPr txBox="1"/>
          <p:nvPr/>
        </p:nvSpPr>
        <p:spPr>
          <a:xfrm>
            <a:off x="4932040" y="2562458"/>
            <a:ext cx="432048" cy="369332"/>
          </a:xfrm>
          <a:prstGeom prst="rect">
            <a:avLst/>
          </a:prstGeom>
          <a:noFill/>
        </p:spPr>
        <p:txBody>
          <a:bodyPr wrap="square" rtlCol="0">
            <a:spAutoFit/>
          </a:bodyPr>
          <a:lstStyle/>
          <a:p>
            <a:r>
              <a:rPr lang="pt-BR" b="1" dirty="0">
                <a:solidFill>
                  <a:srgbClr val="C00000"/>
                </a:solidFill>
              </a:rPr>
              <a:t>F</a:t>
            </a:r>
          </a:p>
        </p:txBody>
      </p:sp>
      <p:sp>
        <p:nvSpPr>
          <p:cNvPr id="8" name="CaixaDeTexto 7">
            <a:extLst>
              <a:ext uri="{FF2B5EF4-FFF2-40B4-BE49-F238E27FC236}">
                <a16:creationId xmlns:a16="http://schemas.microsoft.com/office/drawing/2014/main" id="{BF8B1EDA-070E-4DD1-ADCB-6EE86F73F16E}"/>
              </a:ext>
            </a:extLst>
          </p:cNvPr>
          <p:cNvSpPr txBox="1"/>
          <p:nvPr/>
        </p:nvSpPr>
        <p:spPr>
          <a:xfrm>
            <a:off x="486239" y="483518"/>
            <a:ext cx="6529352" cy="384721"/>
          </a:xfrm>
          <a:prstGeom prst="rect">
            <a:avLst/>
          </a:prstGeom>
          <a:noFill/>
        </p:spPr>
        <p:txBody>
          <a:bodyPr wrap="none" rtlCol="0">
            <a:spAutoFit/>
          </a:bodyPr>
          <a:lstStyle/>
          <a:p>
            <a:pPr marL="285750" indent="-285750">
              <a:buFont typeface="Wingdings" panose="05000000000000000000" pitchFamily="2" charset="2"/>
              <a:buChar char="§"/>
            </a:pPr>
            <a:r>
              <a:rPr lang="pt-BR" sz="1900" dirty="0">
                <a:latin typeface="Arial" panose="020B0604020202020204" pitchFamily="34" charset="0"/>
                <a:cs typeface="Arial" panose="020B0604020202020204" pitchFamily="34" charset="0"/>
              </a:rPr>
              <a:t>Conforme vimos, o VI antes da tarifa  era 160 unidades.</a:t>
            </a:r>
          </a:p>
        </p:txBody>
      </p:sp>
      <p:sp>
        <p:nvSpPr>
          <p:cNvPr id="9" name="CaixaDeTexto 8">
            <a:extLst>
              <a:ext uri="{FF2B5EF4-FFF2-40B4-BE49-F238E27FC236}">
                <a16:creationId xmlns:a16="http://schemas.microsoft.com/office/drawing/2014/main" id="{83A7C996-9796-4855-B594-C5061E0E851F}"/>
              </a:ext>
            </a:extLst>
          </p:cNvPr>
          <p:cNvSpPr txBox="1"/>
          <p:nvPr/>
        </p:nvSpPr>
        <p:spPr>
          <a:xfrm>
            <a:off x="486239" y="1275606"/>
            <a:ext cx="7457491" cy="384721"/>
          </a:xfrm>
          <a:prstGeom prst="rect">
            <a:avLst/>
          </a:prstGeom>
          <a:noFill/>
        </p:spPr>
        <p:txBody>
          <a:bodyPr wrap="none" rtlCol="0">
            <a:spAutoFit/>
          </a:bodyPr>
          <a:lstStyle/>
          <a:p>
            <a:pPr marL="285750" indent="-285750">
              <a:buFont typeface="Wingdings" panose="05000000000000000000" pitchFamily="2" charset="2"/>
              <a:buChar char="§"/>
            </a:pPr>
            <a:r>
              <a:rPr lang="pt-BR" sz="1900" dirty="0">
                <a:latin typeface="Arial" panose="020B0604020202020204" pitchFamily="34" charset="0"/>
                <a:cs typeface="Arial" panose="020B0604020202020204" pitchFamily="34" charset="0"/>
              </a:rPr>
              <a:t>Conforme vimos, o VI diminuiu de 160 para 120 (queda de 25%).</a:t>
            </a:r>
          </a:p>
        </p:txBody>
      </p:sp>
      <p:sp>
        <p:nvSpPr>
          <p:cNvPr id="11" name="CaixaDeTexto 10">
            <a:extLst>
              <a:ext uri="{FF2B5EF4-FFF2-40B4-BE49-F238E27FC236}">
                <a16:creationId xmlns:a16="http://schemas.microsoft.com/office/drawing/2014/main" id="{74F487FD-769F-431C-89DF-8DC3D2096A4C}"/>
              </a:ext>
            </a:extLst>
          </p:cNvPr>
          <p:cNvSpPr txBox="1"/>
          <p:nvPr/>
        </p:nvSpPr>
        <p:spPr>
          <a:xfrm>
            <a:off x="539552" y="2931790"/>
            <a:ext cx="8424936" cy="1261884"/>
          </a:xfrm>
          <a:prstGeom prst="rect">
            <a:avLst/>
          </a:prstGeom>
          <a:noFill/>
        </p:spPr>
        <p:txBody>
          <a:bodyPr wrap="square">
            <a:spAutoFit/>
          </a:bodyPr>
          <a:lstStyle/>
          <a:p>
            <a:pPr marL="342900" indent="-342900">
              <a:buFont typeface="Wingdings" panose="05000000000000000000" pitchFamily="2" charset="2"/>
              <a:buChar char="§"/>
            </a:pPr>
            <a:r>
              <a:rPr lang="pt-BR" sz="1900" dirty="0">
                <a:latin typeface="Arial" panose="020B0604020202020204" pitchFamily="34" charset="0"/>
                <a:cs typeface="Arial" panose="020B0604020202020204" pitchFamily="34" charset="0"/>
              </a:rPr>
              <a:t>O valor de 75 corresponde à parcela do custo de eficiência arcada pelo lado da oferta nacional (área B).</a:t>
            </a:r>
          </a:p>
          <a:p>
            <a:pPr marL="342900" indent="-342900">
              <a:buFont typeface="Wingdings" panose="05000000000000000000" pitchFamily="2" charset="2"/>
              <a:buChar char="§"/>
            </a:pPr>
            <a:r>
              <a:rPr lang="pt-BR" sz="1900" dirty="0">
                <a:latin typeface="Arial" panose="020B0604020202020204" pitchFamily="34" charset="0"/>
                <a:cs typeface="Arial" panose="020B0604020202020204" pitchFamily="34" charset="0"/>
              </a:rPr>
              <a:t>Captura o aumento da oferta doméstica por conta da proteção tarifária.</a:t>
            </a:r>
          </a:p>
          <a:p>
            <a:endParaRPr lang="pt-BR"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75378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4CD8B360-A500-4AD1-A024-DF021183F8E1}"/>
              </a:ext>
            </a:extLst>
          </p:cNvPr>
          <p:cNvSpPr txBox="1"/>
          <p:nvPr/>
        </p:nvSpPr>
        <p:spPr>
          <a:xfrm>
            <a:off x="107504" y="148446"/>
            <a:ext cx="8928992" cy="1631216"/>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(4) </a:t>
            </a:r>
            <a:r>
              <a:rPr lang="pt-BR" sz="2000" b="0" i="0" dirty="0">
                <a:solidFill>
                  <a:srgbClr val="000000"/>
                </a:solidFill>
                <a:effectLst/>
                <a:latin typeface="Arial" panose="020B0604020202020204" pitchFamily="34" charset="0"/>
                <a:cs typeface="Arial" panose="020B0604020202020204" pitchFamily="34" charset="0"/>
              </a:rPr>
              <a:t>A parcela do custo de eficiência arcada pelo lado da oferta nacional significa que o valor que a sociedade atribui aos recursos que ela sacrifica para a produção das unidades adicionais, sob os incentivos da política de proteção tarifária, é maior do que o valor que ela poderia sacrificar se pagasse por eles o preço competitivo internacional.</a:t>
            </a:r>
            <a:r>
              <a:rPr lang="pt-BR" sz="2000" dirty="0">
                <a:latin typeface="Arial" panose="020B0604020202020204" pitchFamily="34" charset="0"/>
                <a:cs typeface="Arial" panose="020B0604020202020204" pitchFamily="34" charset="0"/>
              </a:rPr>
              <a:t> </a:t>
            </a:r>
          </a:p>
        </p:txBody>
      </p:sp>
      <p:sp>
        <p:nvSpPr>
          <p:cNvPr id="6" name="CaixaDeTexto 5">
            <a:extLst>
              <a:ext uri="{FF2B5EF4-FFF2-40B4-BE49-F238E27FC236}">
                <a16:creationId xmlns:a16="http://schemas.microsoft.com/office/drawing/2014/main" id="{DA6C76D2-519C-4891-8E28-6CBCF33360E5}"/>
              </a:ext>
            </a:extLst>
          </p:cNvPr>
          <p:cNvSpPr txBox="1"/>
          <p:nvPr/>
        </p:nvSpPr>
        <p:spPr>
          <a:xfrm>
            <a:off x="5940152" y="1410330"/>
            <a:ext cx="432048" cy="369332"/>
          </a:xfrm>
          <a:prstGeom prst="rect">
            <a:avLst/>
          </a:prstGeom>
          <a:noFill/>
        </p:spPr>
        <p:txBody>
          <a:bodyPr wrap="square" rtlCol="0">
            <a:spAutoFit/>
          </a:bodyPr>
          <a:lstStyle/>
          <a:p>
            <a:r>
              <a:rPr lang="pt-BR" b="1" dirty="0">
                <a:solidFill>
                  <a:srgbClr val="C00000"/>
                </a:solidFill>
              </a:rPr>
              <a:t>V</a:t>
            </a:r>
          </a:p>
        </p:txBody>
      </p:sp>
      <p:sp>
        <p:nvSpPr>
          <p:cNvPr id="10" name="CaixaDeTexto 9">
            <a:extLst>
              <a:ext uri="{FF2B5EF4-FFF2-40B4-BE49-F238E27FC236}">
                <a16:creationId xmlns:a16="http://schemas.microsoft.com/office/drawing/2014/main" id="{874F1B2C-3F14-4D6D-9CCD-F8841EEE84A7}"/>
              </a:ext>
            </a:extLst>
          </p:cNvPr>
          <p:cNvSpPr txBox="1"/>
          <p:nvPr/>
        </p:nvSpPr>
        <p:spPr>
          <a:xfrm>
            <a:off x="539552" y="1741914"/>
            <a:ext cx="8424936" cy="384721"/>
          </a:xfrm>
          <a:prstGeom prst="rect">
            <a:avLst/>
          </a:prstGeom>
          <a:noFill/>
        </p:spPr>
        <p:txBody>
          <a:bodyPr wrap="square">
            <a:spAutoFit/>
          </a:bodyPr>
          <a:lstStyle/>
          <a:p>
            <a:pPr marL="342900" indent="-342900">
              <a:buFont typeface="Wingdings" panose="05000000000000000000" pitchFamily="2" charset="2"/>
              <a:buChar char="§"/>
            </a:pPr>
            <a:r>
              <a:rPr lang="pt-BR" sz="1900" dirty="0">
                <a:latin typeface="Arial" panose="020B0604020202020204" pitchFamily="34" charset="0"/>
                <a:cs typeface="Arial" panose="020B0604020202020204" pitchFamily="34" charset="0"/>
              </a:rPr>
              <a:t>Definição precisa.</a:t>
            </a:r>
          </a:p>
        </p:txBody>
      </p:sp>
    </p:spTree>
    <p:extLst>
      <p:ext uri="{BB962C8B-B14F-4D97-AF65-F5344CB8AC3E}">
        <p14:creationId xmlns:p14="http://schemas.microsoft.com/office/powerpoint/2010/main" val="698369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7D017C37-3F19-4366-A951-EDA51EE7FAF3}"/>
              </a:ext>
            </a:extLst>
          </p:cNvPr>
          <p:cNvSpPr txBox="1"/>
          <p:nvPr/>
        </p:nvSpPr>
        <p:spPr>
          <a:xfrm>
            <a:off x="107504" y="101987"/>
            <a:ext cx="8928992" cy="2277547"/>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11</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Com relação à Teoria dos Jogos, julgue os itens a seguir:</a:t>
            </a:r>
          </a:p>
          <a:p>
            <a:pPr algn="just"/>
            <a:r>
              <a:rPr lang="pt-BR" sz="2000" b="1" dirty="0">
                <a:solidFill>
                  <a:srgbClr val="000000"/>
                </a:solidFill>
                <a:latin typeface="Arial" panose="020B0604020202020204" pitchFamily="34" charset="0"/>
                <a:cs typeface="Arial" panose="020B0604020202020204" pitchFamily="34" charset="0"/>
              </a:rPr>
              <a:t>(0)</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ordem em que estratégias fracamente dominadas são eliminadas é relevante, pois pode afetar o conjunto das estratégias sobreviventes.</a:t>
            </a:r>
            <a:endParaRPr lang="pt-BR" sz="2000"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(1) No jogo abaixo, T (topo), M (meio) e B (baixo) são as estratégias do jogador-1 e E(esquerda), C (centro) e D (direita) são as estratégias do jogador-2. Então as estratégias racionalizáveis são T, M, E:</a:t>
            </a:r>
            <a:r>
              <a:rPr lang="pt-BR" sz="2000" dirty="0">
                <a:latin typeface="Arial" panose="020B0604020202020204" pitchFamily="34" charset="0"/>
                <a:cs typeface="Arial" panose="020B0604020202020204" pitchFamily="34" charset="0"/>
              </a:rPr>
              <a:t> </a:t>
            </a:r>
          </a:p>
        </p:txBody>
      </p:sp>
      <p:pic>
        <p:nvPicPr>
          <p:cNvPr id="5" name="Imagem 4" descr="Tabela&#10;&#10;Descrição gerada automaticamente com confiança média">
            <a:extLst>
              <a:ext uri="{FF2B5EF4-FFF2-40B4-BE49-F238E27FC236}">
                <a16:creationId xmlns:a16="http://schemas.microsoft.com/office/drawing/2014/main" id="{F8B3A9FE-AF98-47AF-8D30-A37491BB9387}"/>
              </a:ext>
            </a:extLst>
          </p:cNvPr>
          <p:cNvPicPr>
            <a:picLocks noChangeAspect="1"/>
          </p:cNvPicPr>
          <p:nvPr/>
        </p:nvPicPr>
        <p:blipFill>
          <a:blip r:embed="rId2"/>
          <a:stretch>
            <a:fillRect/>
          </a:stretch>
        </p:blipFill>
        <p:spPr>
          <a:xfrm>
            <a:off x="2339752" y="2379533"/>
            <a:ext cx="4032448" cy="2661979"/>
          </a:xfrm>
          <a:prstGeom prst="rect">
            <a:avLst/>
          </a:prstGeom>
          <a:ln>
            <a:solidFill>
              <a:schemeClr val="tx1"/>
            </a:solidFill>
          </a:ln>
        </p:spPr>
      </p:pic>
      <p:sp>
        <p:nvSpPr>
          <p:cNvPr id="2" name="CaixaDeTexto 1">
            <a:extLst>
              <a:ext uri="{FF2B5EF4-FFF2-40B4-BE49-F238E27FC236}">
                <a16:creationId xmlns:a16="http://schemas.microsoft.com/office/drawing/2014/main" id="{A436FC5E-00C5-406B-A59F-B5092A4E1C06}"/>
              </a:ext>
            </a:extLst>
          </p:cNvPr>
          <p:cNvSpPr txBox="1"/>
          <p:nvPr/>
        </p:nvSpPr>
        <p:spPr>
          <a:xfrm>
            <a:off x="7884368" y="1122298"/>
            <a:ext cx="360040" cy="369332"/>
          </a:xfrm>
          <a:prstGeom prst="rect">
            <a:avLst/>
          </a:prstGeom>
          <a:noFill/>
        </p:spPr>
        <p:txBody>
          <a:bodyPr wrap="square" rtlCol="0">
            <a:spAutoFit/>
          </a:bodyPr>
          <a:lstStyle/>
          <a:p>
            <a:r>
              <a:rPr lang="pt-BR" b="1" dirty="0">
                <a:solidFill>
                  <a:srgbClr val="FF0000"/>
                </a:solidFill>
              </a:rPr>
              <a:t>V</a:t>
            </a:r>
          </a:p>
        </p:txBody>
      </p:sp>
      <p:sp>
        <p:nvSpPr>
          <p:cNvPr id="6" name="CaixaDeTexto 5">
            <a:extLst>
              <a:ext uri="{FF2B5EF4-FFF2-40B4-BE49-F238E27FC236}">
                <a16:creationId xmlns:a16="http://schemas.microsoft.com/office/drawing/2014/main" id="{B6FE6906-6F5B-4A4B-B897-183DD8697904}"/>
              </a:ext>
            </a:extLst>
          </p:cNvPr>
          <p:cNvSpPr txBox="1"/>
          <p:nvPr/>
        </p:nvSpPr>
        <p:spPr>
          <a:xfrm>
            <a:off x="6948264" y="1995686"/>
            <a:ext cx="360040" cy="369332"/>
          </a:xfrm>
          <a:prstGeom prst="rect">
            <a:avLst/>
          </a:prstGeom>
          <a:noFill/>
        </p:spPr>
        <p:txBody>
          <a:bodyPr wrap="square" rtlCol="0">
            <a:spAutoFit/>
          </a:bodyPr>
          <a:lstStyle/>
          <a:p>
            <a:r>
              <a:rPr lang="pt-BR" b="1" dirty="0">
                <a:solidFill>
                  <a:srgbClr val="FF0000"/>
                </a:solidFill>
              </a:rPr>
              <a:t>F</a:t>
            </a:r>
          </a:p>
        </p:txBody>
      </p:sp>
    </p:spTree>
    <p:extLst>
      <p:ext uri="{BB962C8B-B14F-4D97-AF65-F5344CB8AC3E}">
        <p14:creationId xmlns:p14="http://schemas.microsoft.com/office/powerpoint/2010/main" val="216490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D6D21957-C06F-4A11-9111-66D51A4B7DD8}"/>
              </a:ext>
            </a:extLst>
          </p:cNvPr>
          <p:cNvSpPr txBox="1"/>
          <p:nvPr/>
        </p:nvSpPr>
        <p:spPr>
          <a:xfrm>
            <a:off x="107504" y="191418"/>
            <a:ext cx="8856984" cy="3447098"/>
          </a:xfrm>
          <a:prstGeom prst="rect">
            <a:avLst/>
          </a:prstGeom>
          <a:noFill/>
        </p:spPr>
        <p:txBody>
          <a:bodyPr wrap="square">
            <a:spAutoFit/>
          </a:bodyPr>
          <a:lstStyle/>
          <a:p>
            <a:pPr marL="285750" indent="-285750" algn="just">
              <a:buFont typeface="Wingdings" panose="05000000000000000000" pitchFamily="2" charset="2"/>
              <a:buChar char="§"/>
            </a:pPr>
            <a:r>
              <a:rPr lang="pt-BR" sz="2000" b="1" i="0" dirty="0">
                <a:solidFill>
                  <a:srgbClr val="202124"/>
                </a:solidFill>
                <a:effectLst/>
                <a:latin typeface="arial" panose="020B0604020202020204" pitchFamily="34" charset="0"/>
              </a:rPr>
              <a:t>Definições:</a:t>
            </a:r>
          </a:p>
          <a:p>
            <a:pPr marL="285750" indent="-285750" algn="just">
              <a:buFont typeface="Wingdings" panose="05000000000000000000" pitchFamily="2" charset="2"/>
              <a:buChar char="§"/>
            </a:pPr>
            <a:endParaRPr lang="pt-BR" sz="1200" b="0" i="0" dirty="0">
              <a:solidFill>
                <a:srgbClr val="202124"/>
              </a:solidFill>
              <a:effectLst/>
              <a:latin typeface="arial" panose="020B0604020202020204" pitchFamily="34" charset="0"/>
            </a:endParaRPr>
          </a:p>
          <a:p>
            <a:pPr marL="285750" indent="-285750" algn="just">
              <a:buFont typeface="Wingdings" panose="05000000000000000000" pitchFamily="2" charset="2"/>
              <a:buChar char="§"/>
            </a:pPr>
            <a:r>
              <a:rPr lang="pt-BR" sz="2000" b="0" i="0" dirty="0">
                <a:solidFill>
                  <a:srgbClr val="202124"/>
                </a:solidFill>
                <a:effectLst/>
                <a:latin typeface="arial" panose="020B0604020202020204" pitchFamily="34" charset="0"/>
              </a:rPr>
              <a:t>Uma </a:t>
            </a:r>
            <a:r>
              <a:rPr lang="pt-BR" sz="2000" b="1" i="0" dirty="0">
                <a:solidFill>
                  <a:srgbClr val="202124"/>
                </a:solidFill>
                <a:effectLst/>
                <a:latin typeface="arial" panose="020B0604020202020204" pitchFamily="34" charset="0"/>
              </a:rPr>
              <a:t>estratégia</a:t>
            </a:r>
            <a:r>
              <a:rPr lang="pt-BR" sz="2000" b="0" i="0" dirty="0">
                <a:solidFill>
                  <a:srgbClr val="202124"/>
                </a:solidFill>
                <a:effectLst/>
                <a:latin typeface="arial" panose="020B0604020202020204" pitchFamily="34" charset="0"/>
              </a:rPr>
              <a:t> é dita estritamente </a:t>
            </a:r>
            <a:r>
              <a:rPr lang="pt-BR" sz="2000" b="1" i="0" dirty="0">
                <a:solidFill>
                  <a:srgbClr val="202124"/>
                </a:solidFill>
                <a:effectLst/>
                <a:latin typeface="arial" panose="020B0604020202020204" pitchFamily="34" charset="0"/>
              </a:rPr>
              <a:t>dominada</a:t>
            </a:r>
            <a:r>
              <a:rPr lang="pt-BR" sz="2000" b="0" i="0" dirty="0">
                <a:solidFill>
                  <a:srgbClr val="202124"/>
                </a:solidFill>
                <a:effectLst/>
                <a:latin typeface="arial" panose="020B0604020202020204" pitchFamily="34" charset="0"/>
              </a:rPr>
              <a:t> quando há uma outra </a:t>
            </a:r>
            <a:r>
              <a:rPr lang="pt-BR" sz="2000" b="1" i="0" dirty="0">
                <a:solidFill>
                  <a:srgbClr val="202124"/>
                </a:solidFill>
                <a:effectLst/>
                <a:latin typeface="arial" panose="020B0604020202020204" pitchFamily="34" charset="0"/>
              </a:rPr>
              <a:t>estratégia</a:t>
            </a:r>
            <a:r>
              <a:rPr lang="pt-BR" sz="2000" b="0" i="0" dirty="0">
                <a:solidFill>
                  <a:srgbClr val="202124"/>
                </a:solidFill>
                <a:effectLst/>
                <a:latin typeface="arial" panose="020B0604020202020204" pitchFamily="34" charset="0"/>
              </a:rPr>
              <a:t> que gera sempre um melhor resultado, independentemente da </a:t>
            </a:r>
            <a:r>
              <a:rPr lang="pt-BR" sz="2000" b="1" i="0" dirty="0">
                <a:solidFill>
                  <a:srgbClr val="202124"/>
                </a:solidFill>
                <a:effectLst/>
                <a:latin typeface="arial" panose="020B0604020202020204" pitchFamily="34" charset="0"/>
              </a:rPr>
              <a:t>estratégia</a:t>
            </a:r>
            <a:r>
              <a:rPr lang="pt-BR" sz="2000" b="0" i="0" dirty="0">
                <a:solidFill>
                  <a:srgbClr val="202124"/>
                </a:solidFill>
                <a:effectLst/>
                <a:latin typeface="arial" panose="020B0604020202020204" pitchFamily="34" charset="0"/>
              </a:rPr>
              <a:t> escolhida pelo outro jogador.</a:t>
            </a:r>
          </a:p>
          <a:p>
            <a:pPr marL="742950" lvl="1" indent="-285750" algn="just">
              <a:buFont typeface="Wingdings" panose="05000000000000000000" pitchFamily="2" charset="2"/>
              <a:buChar char="§"/>
            </a:pPr>
            <a:r>
              <a:rPr lang="pt-BR" sz="2000" b="0" i="0" dirty="0">
                <a:solidFill>
                  <a:srgbClr val="202124"/>
                </a:solidFill>
                <a:effectLst/>
                <a:latin typeface="arial" panose="020B0604020202020204" pitchFamily="34" charset="0"/>
              </a:rPr>
              <a:t>Fracamente dominada </a:t>
            </a:r>
            <a:r>
              <a:rPr lang="pt-BR" sz="2000" b="0" i="0" dirty="0">
                <a:solidFill>
                  <a:srgbClr val="202124"/>
                </a:solidFill>
                <a:effectLst/>
                <a:latin typeface="arial" panose="020B0604020202020204" pitchFamily="34" charset="0"/>
                <a:sym typeface="Symbol" panose="05050102010706020507" pitchFamily="18" charset="2"/>
              </a:rPr>
              <a:t> ao menos tão boa.</a:t>
            </a:r>
            <a:endParaRPr lang="pt-BR" sz="2000" b="0" i="0" dirty="0">
              <a:solidFill>
                <a:srgbClr val="202124"/>
              </a:solidFill>
              <a:effectLst/>
              <a:latin typeface="arial" panose="020B0604020202020204" pitchFamily="34" charset="0"/>
            </a:endParaRPr>
          </a:p>
          <a:p>
            <a:pPr marL="285750" indent="-285750" algn="just">
              <a:buFont typeface="Wingdings" panose="05000000000000000000" pitchFamily="2" charset="2"/>
              <a:buChar char="§"/>
            </a:pPr>
            <a:endParaRPr lang="pt-BR" sz="600" b="0" i="0" dirty="0">
              <a:solidFill>
                <a:srgbClr val="202124"/>
              </a:solidFill>
              <a:effectLst/>
              <a:latin typeface="arial" panose="020B0604020202020204" pitchFamily="34" charset="0"/>
            </a:endParaRPr>
          </a:p>
          <a:p>
            <a:pPr marL="285750" indent="-285750" algn="just">
              <a:buFont typeface="Wingdings" panose="05000000000000000000" pitchFamily="2" charset="2"/>
              <a:buChar char="§"/>
            </a:pPr>
            <a:r>
              <a:rPr lang="pt-BR" sz="2000" dirty="0">
                <a:solidFill>
                  <a:srgbClr val="202124"/>
                </a:solidFill>
                <a:latin typeface="arial" panose="020B0604020202020204" pitchFamily="34" charset="0"/>
              </a:rPr>
              <a:t>As </a:t>
            </a:r>
            <a:r>
              <a:rPr lang="pt-BR" sz="2000" b="1" dirty="0">
                <a:solidFill>
                  <a:srgbClr val="202124"/>
                </a:solidFill>
                <a:latin typeface="arial" panose="020B0604020202020204" pitchFamily="34" charset="0"/>
              </a:rPr>
              <a:t>estratégias</a:t>
            </a:r>
            <a:r>
              <a:rPr lang="pt-BR" sz="2000" dirty="0">
                <a:solidFill>
                  <a:srgbClr val="202124"/>
                </a:solidFill>
                <a:latin typeface="arial" panose="020B0604020202020204" pitchFamily="34" charset="0"/>
              </a:rPr>
              <a:t> que resultam da </a:t>
            </a:r>
            <a:r>
              <a:rPr lang="pt-BR" sz="2000" b="1" dirty="0">
                <a:solidFill>
                  <a:srgbClr val="202124"/>
                </a:solidFill>
                <a:latin typeface="arial" panose="020B0604020202020204" pitchFamily="34" charset="0"/>
              </a:rPr>
              <a:t>eliminação iterativa </a:t>
            </a:r>
            <a:r>
              <a:rPr lang="pt-BR" sz="2000" dirty="0">
                <a:solidFill>
                  <a:srgbClr val="202124"/>
                </a:solidFill>
                <a:latin typeface="arial" panose="020B0604020202020204" pitchFamily="34" charset="0"/>
              </a:rPr>
              <a:t>de </a:t>
            </a:r>
            <a:r>
              <a:rPr lang="pt-BR" sz="2000" b="1" dirty="0">
                <a:solidFill>
                  <a:srgbClr val="202124"/>
                </a:solidFill>
                <a:latin typeface="arial" panose="020B0604020202020204" pitchFamily="34" charset="0"/>
              </a:rPr>
              <a:t>estratégias estritamente dominadas</a:t>
            </a:r>
            <a:r>
              <a:rPr lang="pt-BR" sz="2000" dirty="0">
                <a:solidFill>
                  <a:srgbClr val="202124"/>
                </a:solidFill>
                <a:latin typeface="arial" panose="020B0604020202020204" pitchFamily="34" charset="0"/>
              </a:rPr>
              <a:t>, mesmo que seja mais do que uma para cada jogador, são ditas </a:t>
            </a:r>
            <a:r>
              <a:rPr lang="pt-BR" sz="2000" b="1" dirty="0">
                <a:solidFill>
                  <a:srgbClr val="202124"/>
                </a:solidFill>
                <a:latin typeface="arial" panose="020B0604020202020204" pitchFamily="34" charset="0"/>
              </a:rPr>
              <a:t>Estratégias Racionalizáveis.</a:t>
            </a:r>
          </a:p>
          <a:p>
            <a:pPr marL="285750" indent="-285750" algn="just">
              <a:buFont typeface="Wingdings" panose="05000000000000000000" pitchFamily="2" charset="2"/>
              <a:buChar char="§"/>
            </a:pPr>
            <a:endParaRPr lang="pt-BR" sz="2000" b="1" dirty="0">
              <a:solidFill>
                <a:srgbClr val="202124"/>
              </a:solidFill>
              <a:latin typeface="arial" panose="020B0604020202020204" pitchFamily="34" charset="0"/>
            </a:endParaRPr>
          </a:p>
          <a:p>
            <a:pPr marL="285750" indent="-285750" algn="just">
              <a:buFont typeface="Wingdings" panose="05000000000000000000" pitchFamily="2" charset="2"/>
              <a:buChar char="§"/>
            </a:pPr>
            <a:r>
              <a:rPr lang="pt-BR" sz="2000" b="1" dirty="0">
                <a:solidFill>
                  <a:srgbClr val="202124"/>
                </a:solidFill>
                <a:latin typeface="arial" panose="020B0604020202020204" pitchFamily="34" charset="0"/>
              </a:rPr>
              <a:t>Com isso, vamos observar o nosso jogo.</a:t>
            </a:r>
            <a:endParaRPr lang="pt-BR" sz="2000" b="1" dirty="0"/>
          </a:p>
        </p:txBody>
      </p:sp>
    </p:spTree>
    <p:extLst>
      <p:ext uri="{BB962C8B-B14F-4D97-AF65-F5344CB8AC3E}">
        <p14:creationId xmlns:p14="http://schemas.microsoft.com/office/powerpoint/2010/main" val="143439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descr="Tabela&#10;&#10;Descrição gerada automaticamente com confiança média">
            <a:extLst>
              <a:ext uri="{FF2B5EF4-FFF2-40B4-BE49-F238E27FC236}">
                <a16:creationId xmlns:a16="http://schemas.microsoft.com/office/drawing/2014/main" id="{88705C46-F5D3-49B9-8716-47B5152743F0}"/>
              </a:ext>
            </a:extLst>
          </p:cNvPr>
          <p:cNvPicPr>
            <a:picLocks noChangeAspect="1"/>
          </p:cNvPicPr>
          <p:nvPr/>
        </p:nvPicPr>
        <p:blipFill>
          <a:blip r:embed="rId2"/>
          <a:stretch>
            <a:fillRect/>
          </a:stretch>
        </p:blipFill>
        <p:spPr>
          <a:xfrm>
            <a:off x="35496" y="123478"/>
            <a:ext cx="4496560" cy="2968358"/>
          </a:xfrm>
          <a:prstGeom prst="rect">
            <a:avLst/>
          </a:prstGeom>
          <a:ln>
            <a:solidFill>
              <a:schemeClr val="tx1"/>
            </a:solidFill>
          </a:ln>
        </p:spPr>
      </p:pic>
      <p:sp>
        <p:nvSpPr>
          <p:cNvPr id="3" name="Retângulo 2">
            <a:extLst>
              <a:ext uri="{FF2B5EF4-FFF2-40B4-BE49-F238E27FC236}">
                <a16:creationId xmlns:a16="http://schemas.microsoft.com/office/drawing/2014/main" id="{0306F073-0616-4800-96EE-A91DDFBBD7BB}"/>
              </a:ext>
            </a:extLst>
          </p:cNvPr>
          <p:cNvSpPr/>
          <p:nvPr/>
        </p:nvSpPr>
        <p:spPr>
          <a:xfrm>
            <a:off x="3779912" y="1347614"/>
            <a:ext cx="288032" cy="360040"/>
          </a:xfrm>
          <a:prstGeom prst="rect">
            <a:avLst/>
          </a:prstGeom>
          <a:noFill/>
          <a:ln w="19050">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a:extLst>
              <a:ext uri="{FF2B5EF4-FFF2-40B4-BE49-F238E27FC236}">
                <a16:creationId xmlns:a16="http://schemas.microsoft.com/office/drawing/2014/main" id="{A5F54925-DDAC-490B-ABBB-AC6AFB1458B5}"/>
              </a:ext>
            </a:extLst>
          </p:cNvPr>
          <p:cNvSpPr/>
          <p:nvPr/>
        </p:nvSpPr>
        <p:spPr>
          <a:xfrm>
            <a:off x="1979712" y="1995686"/>
            <a:ext cx="288032" cy="360040"/>
          </a:xfrm>
          <a:prstGeom prst="rect">
            <a:avLst/>
          </a:prstGeom>
          <a:noFill/>
          <a:ln w="19050">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7C77E83F-8AFB-4EE5-BC28-D1A22FB7BF40}"/>
              </a:ext>
            </a:extLst>
          </p:cNvPr>
          <p:cNvSpPr/>
          <p:nvPr/>
        </p:nvSpPr>
        <p:spPr>
          <a:xfrm>
            <a:off x="1979712" y="2571750"/>
            <a:ext cx="288032" cy="360040"/>
          </a:xfrm>
          <a:prstGeom prst="rect">
            <a:avLst/>
          </a:prstGeom>
          <a:noFill/>
          <a:ln w="19050">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20CC777D-A408-460D-B893-82F52CE61C1F}"/>
              </a:ext>
            </a:extLst>
          </p:cNvPr>
          <p:cNvSpPr/>
          <p:nvPr/>
        </p:nvSpPr>
        <p:spPr>
          <a:xfrm>
            <a:off x="1619672" y="1995686"/>
            <a:ext cx="288032" cy="360040"/>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6">
            <a:extLst>
              <a:ext uri="{FF2B5EF4-FFF2-40B4-BE49-F238E27FC236}">
                <a16:creationId xmlns:a16="http://schemas.microsoft.com/office/drawing/2014/main" id="{8ABC7E61-C2AA-411C-A3E6-29D18CFB5CBE}"/>
              </a:ext>
            </a:extLst>
          </p:cNvPr>
          <p:cNvSpPr/>
          <p:nvPr/>
        </p:nvSpPr>
        <p:spPr>
          <a:xfrm>
            <a:off x="2555776" y="1347614"/>
            <a:ext cx="288032" cy="360040"/>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7">
            <a:extLst>
              <a:ext uri="{FF2B5EF4-FFF2-40B4-BE49-F238E27FC236}">
                <a16:creationId xmlns:a16="http://schemas.microsoft.com/office/drawing/2014/main" id="{9941D802-5E99-463A-86BF-E750F0C704CB}"/>
              </a:ext>
            </a:extLst>
          </p:cNvPr>
          <p:cNvSpPr/>
          <p:nvPr/>
        </p:nvSpPr>
        <p:spPr>
          <a:xfrm>
            <a:off x="2555776" y="1995686"/>
            <a:ext cx="288032" cy="360040"/>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92827013-E222-4CF4-9D82-C45E122C7C34}"/>
              </a:ext>
            </a:extLst>
          </p:cNvPr>
          <p:cNvSpPr/>
          <p:nvPr/>
        </p:nvSpPr>
        <p:spPr>
          <a:xfrm>
            <a:off x="3419872" y="1347614"/>
            <a:ext cx="288032" cy="360040"/>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CaixaDeTexto 9">
            <a:extLst>
              <a:ext uri="{FF2B5EF4-FFF2-40B4-BE49-F238E27FC236}">
                <a16:creationId xmlns:a16="http://schemas.microsoft.com/office/drawing/2014/main" id="{36BB9D37-C81A-49EA-B38F-3C1F630B7479}"/>
              </a:ext>
            </a:extLst>
          </p:cNvPr>
          <p:cNvSpPr txBox="1"/>
          <p:nvPr/>
        </p:nvSpPr>
        <p:spPr>
          <a:xfrm>
            <a:off x="4611946" y="339502"/>
            <a:ext cx="4424550" cy="2539157"/>
          </a:xfrm>
          <a:prstGeom prst="rect">
            <a:avLst/>
          </a:prstGeom>
          <a:noFill/>
          <a:ln>
            <a:solidFill>
              <a:schemeClr val="tx1"/>
            </a:solidFill>
          </a:ln>
        </p:spPr>
        <p:txBody>
          <a:bodyPr wrap="square" rtlCol="0">
            <a:spAutoFit/>
          </a:bodyPr>
          <a:lstStyle/>
          <a:p>
            <a:pPr marL="285750" indent="-285750" algn="just">
              <a:buFont typeface="Wingdings" panose="05000000000000000000" pitchFamily="2" charset="2"/>
              <a:buChar char="§"/>
            </a:pPr>
            <a:r>
              <a:rPr lang="pt-BR" dirty="0">
                <a:latin typeface="Arial" panose="020B0604020202020204" pitchFamily="34" charset="0"/>
                <a:cs typeface="Arial" panose="020B0604020202020204" pitchFamily="34" charset="0"/>
              </a:rPr>
              <a:t>Temos dois equilíbrios de Nash em estratégias puras.</a:t>
            </a:r>
          </a:p>
          <a:p>
            <a:pPr marL="285750" indent="-285750" algn="just">
              <a:buFont typeface="Wingdings" panose="05000000000000000000" pitchFamily="2" charset="2"/>
              <a:buChar char="§"/>
            </a:pPr>
            <a:endParaRPr lang="pt-BR" sz="5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dirty="0">
                <a:latin typeface="Arial" panose="020B0604020202020204" pitchFamily="34" charset="0"/>
                <a:cs typeface="Arial" panose="020B0604020202020204" pitchFamily="34" charset="0"/>
              </a:rPr>
              <a:t>Nenhum dos jogadores possui uma estratégia dominante.</a:t>
            </a:r>
          </a:p>
          <a:p>
            <a:pPr marL="285750" indent="-285750" algn="just">
              <a:buFont typeface="Wingdings" panose="05000000000000000000" pitchFamily="2" charset="2"/>
              <a:buChar char="§"/>
            </a:pPr>
            <a:endParaRPr lang="pt-BR" sz="5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dirty="0">
                <a:latin typeface="Arial" panose="020B0604020202020204" pitchFamily="34" charset="0"/>
                <a:cs typeface="Arial" panose="020B0604020202020204" pitchFamily="34" charset="0"/>
              </a:rPr>
              <a:t>B é uma estratégia dominada para o Jogador 1.</a:t>
            </a:r>
          </a:p>
          <a:p>
            <a:pPr marL="285750" indent="-285750" algn="just">
              <a:buFont typeface="Wingdings" panose="05000000000000000000" pitchFamily="2" charset="2"/>
              <a:buChar char="§"/>
            </a:pPr>
            <a:endParaRPr lang="pt-BR" sz="5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dirty="0">
                <a:latin typeface="Arial" panose="020B0604020202020204" pitchFamily="34" charset="0"/>
                <a:cs typeface="Arial" panose="020B0604020202020204" pitchFamily="34" charset="0"/>
              </a:rPr>
              <a:t>C é uma estratégia dominada para o jogador 2.</a:t>
            </a:r>
          </a:p>
        </p:txBody>
      </p:sp>
      <p:sp>
        <p:nvSpPr>
          <p:cNvPr id="12" name="CaixaDeTexto 11">
            <a:extLst>
              <a:ext uri="{FF2B5EF4-FFF2-40B4-BE49-F238E27FC236}">
                <a16:creationId xmlns:a16="http://schemas.microsoft.com/office/drawing/2014/main" id="{4ABF916B-23CF-4BA7-953E-978E721439D2}"/>
              </a:ext>
            </a:extLst>
          </p:cNvPr>
          <p:cNvSpPr txBox="1"/>
          <p:nvPr/>
        </p:nvSpPr>
        <p:spPr>
          <a:xfrm>
            <a:off x="35496" y="3142585"/>
            <a:ext cx="8856984" cy="1877437"/>
          </a:xfrm>
          <a:prstGeom prst="rect">
            <a:avLst/>
          </a:prstGeom>
          <a:noFill/>
        </p:spPr>
        <p:txBody>
          <a:bodyPr wrap="square">
            <a:spAutoFit/>
          </a:bodyPr>
          <a:lstStyle/>
          <a:p>
            <a:pPr marL="285750" indent="-285750" algn="just">
              <a:buFont typeface="Wingdings" panose="05000000000000000000" pitchFamily="2" charset="2"/>
              <a:buChar char="§"/>
            </a:pPr>
            <a:r>
              <a:rPr lang="pt-BR" dirty="0">
                <a:solidFill>
                  <a:srgbClr val="000000"/>
                </a:solidFill>
                <a:latin typeface="Arial" panose="020B0604020202020204" pitchFamily="34" charset="0"/>
                <a:cs typeface="Arial" panose="020B0604020202020204" pitchFamily="34" charset="0"/>
              </a:rPr>
              <a:t>Observe então que podemos eliminar as estratégias B e C, pois elas jamais serão jogadas.</a:t>
            </a:r>
          </a:p>
          <a:p>
            <a:pPr marL="285750" indent="-285750" algn="just">
              <a:buFont typeface="Wingdings" panose="05000000000000000000" pitchFamily="2" charset="2"/>
              <a:buChar char="§"/>
            </a:pPr>
            <a:endParaRPr lang="pt-BR" sz="400" dirty="0">
              <a:solidFill>
                <a:srgbClr val="000000"/>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dirty="0">
                <a:solidFill>
                  <a:srgbClr val="000000"/>
                </a:solidFill>
                <a:latin typeface="Arial" panose="020B0604020202020204" pitchFamily="34" charset="0"/>
                <a:cs typeface="Arial" panose="020B0604020202020204" pitchFamily="34" charset="0"/>
              </a:rPr>
              <a:t>Mas a</a:t>
            </a:r>
            <a:r>
              <a:rPr lang="pt-BR" sz="1800" b="0" i="0" dirty="0">
                <a:solidFill>
                  <a:srgbClr val="000000"/>
                </a:solidFill>
                <a:effectLst/>
                <a:latin typeface="Arial" panose="020B0604020202020204" pitchFamily="34" charset="0"/>
                <a:cs typeface="Arial" panose="020B0604020202020204" pitchFamily="34" charset="0"/>
              </a:rPr>
              <a:t> ordem em que estratégias fracamente dominadas são eliminadas é relevante ? Pode alterar o resultado do jogo ? Sim.</a:t>
            </a:r>
          </a:p>
          <a:p>
            <a:pPr marL="742950" lvl="1" indent="-285750" algn="just">
              <a:buFont typeface="Wingdings" panose="05000000000000000000" pitchFamily="2" charset="2"/>
              <a:buChar char="§"/>
            </a:pPr>
            <a:r>
              <a:rPr lang="pt-BR" dirty="0">
                <a:latin typeface="Arial" panose="020B0604020202020204" pitchFamily="34" charset="0"/>
                <a:cs typeface="Arial" panose="020B0604020202020204" pitchFamily="34" charset="0"/>
              </a:rPr>
              <a:t>A ordem em que estratégias fracamente dominadas são eliminadas é relevante, pois pode afetar o conjunto das estratégias sobreviventes.</a:t>
            </a:r>
          </a:p>
        </p:txBody>
      </p:sp>
    </p:spTree>
    <p:extLst>
      <p:ext uri="{BB962C8B-B14F-4D97-AF65-F5344CB8AC3E}">
        <p14:creationId xmlns:p14="http://schemas.microsoft.com/office/powerpoint/2010/main" val="3749060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500" fill="hold"/>
                                        <p:tgtEl>
                                          <p:spTgt spid="10"/>
                                        </p:tgtEl>
                                        <p:attrNameLst>
                                          <p:attrName>ppt_x</p:attrName>
                                        </p:attrNameLst>
                                      </p:cBhvr>
                                      <p:tavLst>
                                        <p:tav tm="0">
                                          <p:val>
                                            <p:strVal val="#ppt_x"/>
                                          </p:val>
                                        </p:tav>
                                        <p:tav tm="100000">
                                          <p:val>
                                            <p:strVal val="#ppt_x"/>
                                          </p:val>
                                        </p:tav>
                                      </p:tavLst>
                                    </p:anim>
                                    <p:anim calcmode="lin" valueType="num">
                                      <p:cBhvr additive="base">
                                        <p:cTn id="4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2">
                                            <p:txEl>
                                              <p:pRg st="0" end="0"/>
                                            </p:txEl>
                                          </p:spTgt>
                                        </p:tgtEl>
                                        <p:attrNameLst>
                                          <p:attrName>style.visibility</p:attrName>
                                        </p:attrNameLst>
                                      </p:cBhvr>
                                      <p:to>
                                        <p:strVal val="visible"/>
                                      </p:to>
                                    </p:set>
                                    <p:anim calcmode="lin" valueType="num">
                                      <p:cBhvr additive="base">
                                        <p:cTn id="5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2">
                                            <p:txEl>
                                              <p:pRg st="2" end="2"/>
                                            </p:txEl>
                                          </p:spTgt>
                                        </p:tgtEl>
                                        <p:attrNameLst>
                                          <p:attrName>style.visibility</p:attrName>
                                        </p:attrNameLst>
                                      </p:cBhvr>
                                      <p:to>
                                        <p:strVal val="visible"/>
                                      </p:to>
                                    </p:set>
                                    <p:anim calcmode="lin" valueType="num">
                                      <p:cBhvr additive="base">
                                        <p:cTn id="59"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12">
                                            <p:txEl>
                                              <p:pRg st="3" end="3"/>
                                            </p:txEl>
                                          </p:spTgt>
                                        </p:tgtEl>
                                        <p:attrNameLst>
                                          <p:attrName>style.visibility</p:attrName>
                                        </p:attrNameLst>
                                      </p:cBhvr>
                                      <p:to>
                                        <p:strVal val="visible"/>
                                      </p:to>
                                    </p:set>
                                    <p:anim calcmode="lin" valueType="num">
                                      <p:cBhvr additive="base">
                                        <p:cTn id="63"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659BCA45-7A10-46D0-9B80-475902A4F7AB}"/>
              </a:ext>
            </a:extLst>
          </p:cNvPr>
          <p:cNvSpPr txBox="1"/>
          <p:nvPr/>
        </p:nvSpPr>
        <p:spPr>
          <a:xfrm>
            <a:off x="107504" y="191418"/>
            <a:ext cx="8856984" cy="1508105"/>
          </a:xfrm>
          <a:prstGeom prst="rect">
            <a:avLst/>
          </a:prstGeom>
          <a:noFill/>
        </p:spPr>
        <p:txBody>
          <a:bodyPr wrap="square">
            <a:spAutoFit/>
          </a:bodyPr>
          <a:lstStyle/>
          <a:p>
            <a:pPr marL="285750" indent="-285750" algn="just">
              <a:buFont typeface="Wingdings" panose="05000000000000000000" pitchFamily="2" charset="2"/>
              <a:buChar char="§"/>
            </a:pPr>
            <a:endParaRPr lang="pt-BR" sz="600" b="0" i="0" dirty="0">
              <a:solidFill>
                <a:srgbClr val="202124"/>
              </a:solidFill>
              <a:effectLst/>
              <a:latin typeface="arial" panose="020B0604020202020204" pitchFamily="34" charset="0"/>
            </a:endParaRPr>
          </a:p>
          <a:p>
            <a:pPr marL="285750" indent="-285750" algn="just">
              <a:buFont typeface="Wingdings" panose="05000000000000000000" pitchFamily="2" charset="2"/>
              <a:buChar char="§"/>
            </a:pPr>
            <a:r>
              <a:rPr lang="pt-BR" sz="2000" dirty="0">
                <a:solidFill>
                  <a:srgbClr val="202124"/>
                </a:solidFill>
                <a:latin typeface="arial" panose="020B0604020202020204" pitchFamily="34" charset="0"/>
              </a:rPr>
              <a:t>Item </a:t>
            </a:r>
            <a:r>
              <a:rPr lang="pt-BR" sz="2000" b="1" dirty="0">
                <a:solidFill>
                  <a:srgbClr val="202124"/>
                </a:solidFill>
                <a:latin typeface="arial" panose="020B0604020202020204" pitchFamily="34" charset="0"/>
              </a:rPr>
              <a:t>(1)</a:t>
            </a:r>
            <a:r>
              <a:rPr lang="pt-BR" sz="2000" dirty="0">
                <a:solidFill>
                  <a:srgbClr val="202124"/>
                </a:solidFill>
                <a:latin typeface="arial" panose="020B0604020202020204" pitchFamily="34" charset="0"/>
              </a:rPr>
              <a:t> </a:t>
            </a:r>
            <a:r>
              <a:rPr lang="pt-BR" sz="2000" dirty="0">
                <a:solidFill>
                  <a:srgbClr val="202124"/>
                </a:solidFill>
                <a:latin typeface="Calibri" panose="020F0502020204030204" pitchFamily="34" charset="0"/>
                <a:cs typeface="Calibri" panose="020F0502020204030204" pitchFamily="34" charset="0"/>
              </a:rPr>
              <a:t>→ </a:t>
            </a:r>
            <a:r>
              <a:rPr lang="pt-BR" sz="2000" dirty="0">
                <a:solidFill>
                  <a:srgbClr val="202124"/>
                </a:solidFill>
                <a:latin typeface="arial" panose="020B0604020202020204" pitchFamily="34" charset="0"/>
                <a:cs typeface="Calibri" panose="020F0502020204030204" pitchFamily="34" charset="0"/>
              </a:rPr>
              <a:t>Como vimos, a</a:t>
            </a:r>
            <a:r>
              <a:rPr lang="pt-BR" sz="2000" dirty="0">
                <a:solidFill>
                  <a:srgbClr val="202124"/>
                </a:solidFill>
                <a:latin typeface="arial" panose="020B0604020202020204" pitchFamily="34" charset="0"/>
              </a:rPr>
              <a:t>s </a:t>
            </a:r>
            <a:r>
              <a:rPr lang="pt-BR" sz="2000" b="1" dirty="0">
                <a:solidFill>
                  <a:srgbClr val="202124"/>
                </a:solidFill>
                <a:latin typeface="arial" panose="020B0604020202020204" pitchFamily="34" charset="0"/>
              </a:rPr>
              <a:t>estratégias</a:t>
            </a:r>
            <a:r>
              <a:rPr lang="pt-BR" sz="2000" dirty="0">
                <a:solidFill>
                  <a:srgbClr val="202124"/>
                </a:solidFill>
                <a:latin typeface="arial" panose="020B0604020202020204" pitchFamily="34" charset="0"/>
              </a:rPr>
              <a:t> que resultam da </a:t>
            </a:r>
            <a:r>
              <a:rPr lang="pt-BR" sz="2000" b="1" dirty="0">
                <a:solidFill>
                  <a:srgbClr val="202124"/>
                </a:solidFill>
                <a:latin typeface="arial" panose="020B0604020202020204" pitchFamily="34" charset="0"/>
              </a:rPr>
              <a:t>eliminação iterativa </a:t>
            </a:r>
            <a:r>
              <a:rPr lang="pt-BR" sz="2000" dirty="0">
                <a:solidFill>
                  <a:srgbClr val="202124"/>
                </a:solidFill>
                <a:latin typeface="arial" panose="020B0604020202020204" pitchFamily="34" charset="0"/>
              </a:rPr>
              <a:t>de </a:t>
            </a:r>
            <a:r>
              <a:rPr lang="pt-BR" sz="2000" b="1" dirty="0">
                <a:solidFill>
                  <a:srgbClr val="202124"/>
                </a:solidFill>
                <a:latin typeface="arial" panose="020B0604020202020204" pitchFamily="34" charset="0"/>
              </a:rPr>
              <a:t>estratégias estritamente dominadas</a:t>
            </a:r>
            <a:r>
              <a:rPr lang="pt-BR" sz="2000" dirty="0">
                <a:solidFill>
                  <a:srgbClr val="202124"/>
                </a:solidFill>
                <a:latin typeface="arial" panose="020B0604020202020204" pitchFamily="34" charset="0"/>
              </a:rPr>
              <a:t>, mesmo que seja mais do que uma para cada jogador, são ditas </a:t>
            </a:r>
            <a:r>
              <a:rPr lang="pt-BR" sz="2000" b="1" dirty="0">
                <a:solidFill>
                  <a:srgbClr val="202124"/>
                </a:solidFill>
                <a:latin typeface="arial" panose="020B0604020202020204" pitchFamily="34" charset="0"/>
              </a:rPr>
              <a:t>Estratégias Racionalizáveis.</a:t>
            </a:r>
          </a:p>
          <a:p>
            <a:pPr marL="285750" indent="-285750" algn="just">
              <a:buFont typeface="Wingdings" panose="05000000000000000000" pitchFamily="2" charset="2"/>
              <a:buChar char="§"/>
            </a:pPr>
            <a:endParaRPr lang="pt-BR" sz="600" b="1" dirty="0">
              <a:solidFill>
                <a:srgbClr val="202124"/>
              </a:solidFill>
              <a:latin typeface="arial" panose="020B0604020202020204" pitchFamily="34" charset="0"/>
            </a:endParaRPr>
          </a:p>
          <a:p>
            <a:pPr marL="285750" indent="-285750" algn="just">
              <a:buFont typeface="Wingdings" panose="05000000000000000000" pitchFamily="2" charset="2"/>
              <a:buChar char="§"/>
            </a:pPr>
            <a:r>
              <a:rPr lang="pt-BR" sz="2000" b="1" dirty="0">
                <a:solidFill>
                  <a:srgbClr val="202124"/>
                </a:solidFill>
                <a:latin typeface="arial" panose="020B0604020202020204" pitchFamily="34" charset="0"/>
              </a:rPr>
              <a:t>Logo, as estratégias racionalizáveis são: T,M,E,D.</a:t>
            </a:r>
          </a:p>
        </p:txBody>
      </p:sp>
    </p:spTree>
    <p:extLst>
      <p:ext uri="{BB962C8B-B14F-4D97-AF65-F5344CB8AC3E}">
        <p14:creationId xmlns:p14="http://schemas.microsoft.com/office/powerpoint/2010/main" val="248244631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F242085C-275F-49B8-B071-EDE87BF9BF9A}"/>
              </a:ext>
            </a:extLst>
          </p:cNvPr>
          <p:cNvSpPr txBox="1"/>
          <p:nvPr/>
        </p:nvSpPr>
        <p:spPr>
          <a:xfrm>
            <a:off x="107504" y="123478"/>
            <a:ext cx="8928992" cy="1015663"/>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(2)</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No Equilíbrio de Nash em estratégias mistas do jogo abaixo, o jogador-1 joga T com probabilidade 1/3 e B com probabilidade 2/3, ao passo que o jogador-2 joga E com probabilidade 2/3 e D com probabilidade 1/3:</a:t>
            </a:r>
            <a:r>
              <a:rPr lang="pt-BR" sz="2000" dirty="0">
                <a:latin typeface="Arial" panose="020B0604020202020204" pitchFamily="34" charset="0"/>
                <a:cs typeface="Arial" panose="020B0604020202020204" pitchFamily="34" charset="0"/>
              </a:rPr>
              <a:t> </a:t>
            </a:r>
          </a:p>
        </p:txBody>
      </p:sp>
      <p:pic>
        <p:nvPicPr>
          <p:cNvPr id="5" name="Imagem 4" descr="Forma&#10;&#10;Descrição gerada automaticamente com confiança média">
            <a:extLst>
              <a:ext uri="{FF2B5EF4-FFF2-40B4-BE49-F238E27FC236}">
                <a16:creationId xmlns:a16="http://schemas.microsoft.com/office/drawing/2014/main" id="{47CF0D6A-803C-4C33-912A-2E42B233E822}"/>
              </a:ext>
            </a:extLst>
          </p:cNvPr>
          <p:cNvPicPr>
            <a:picLocks noChangeAspect="1"/>
          </p:cNvPicPr>
          <p:nvPr/>
        </p:nvPicPr>
        <p:blipFill>
          <a:blip r:embed="rId2"/>
          <a:stretch>
            <a:fillRect/>
          </a:stretch>
        </p:blipFill>
        <p:spPr>
          <a:xfrm>
            <a:off x="1907704" y="1211148"/>
            <a:ext cx="4680520" cy="3110121"/>
          </a:xfrm>
          <a:prstGeom prst="rect">
            <a:avLst/>
          </a:prstGeom>
          <a:ln>
            <a:solidFill>
              <a:schemeClr val="tx1"/>
            </a:solidFill>
          </a:ln>
        </p:spPr>
      </p:pic>
      <p:sp>
        <p:nvSpPr>
          <p:cNvPr id="4" name="CaixaDeTexto 3">
            <a:extLst>
              <a:ext uri="{FF2B5EF4-FFF2-40B4-BE49-F238E27FC236}">
                <a16:creationId xmlns:a16="http://schemas.microsoft.com/office/drawing/2014/main" id="{41F61209-294D-46DF-A2BD-D1DF666D7CB8}"/>
              </a:ext>
            </a:extLst>
          </p:cNvPr>
          <p:cNvSpPr txBox="1"/>
          <p:nvPr/>
        </p:nvSpPr>
        <p:spPr>
          <a:xfrm>
            <a:off x="7740352" y="771550"/>
            <a:ext cx="360040" cy="369332"/>
          </a:xfrm>
          <a:prstGeom prst="rect">
            <a:avLst/>
          </a:prstGeom>
          <a:noFill/>
        </p:spPr>
        <p:txBody>
          <a:bodyPr wrap="square" rtlCol="0">
            <a:spAutoFit/>
          </a:bodyPr>
          <a:lstStyle/>
          <a:p>
            <a:r>
              <a:rPr lang="pt-BR" b="1" dirty="0">
                <a:solidFill>
                  <a:srgbClr val="FF0000"/>
                </a:solidFill>
              </a:rPr>
              <a:t>V</a:t>
            </a:r>
          </a:p>
        </p:txBody>
      </p:sp>
    </p:spTree>
    <p:extLst>
      <p:ext uri="{BB962C8B-B14F-4D97-AF65-F5344CB8AC3E}">
        <p14:creationId xmlns:p14="http://schemas.microsoft.com/office/powerpoint/2010/main" val="354985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descr="Forma&#10;&#10;Descrição gerada automaticamente com confiança média">
            <a:extLst>
              <a:ext uri="{FF2B5EF4-FFF2-40B4-BE49-F238E27FC236}">
                <a16:creationId xmlns:a16="http://schemas.microsoft.com/office/drawing/2014/main" id="{F63E50C7-194C-4F0E-90A5-29CB48DE059B}"/>
              </a:ext>
            </a:extLst>
          </p:cNvPr>
          <p:cNvPicPr>
            <a:picLocks noChangeAspect="1"/>
          </p:cNvPicPr>
          <p:nvPr/>
        </p:nvPicPr>
        <p:blipFill>
          <a:blip r:embed="rId2"/>
          <a:stretch>
            <a:fillRect/>
          </a:stretch>
        </p:blipFill>
        <p:spPr>
          <a:xfrm>
            <a:off x="107504" y="123478"/>
            <a:ext cx="3456384" cy="2296705"/>
          </a:xfrm>
          <a:prstGeom prst="rect">
            <a:avLst/>
          </a:prstGeom>
          <a:ln>
            <a:solidFill>
              <a:schemeClr val="tx1"/>
            </a:solidFill>
          </a:ln>
        </p:spPr>
      </p:pic>
      <p:sp>
        <p:nvSpPr>
          <p:cNvPr id="3" name="CaixaDeTexto 2">
            <a:extLst>
              <a:ext uri="{FF2B5EF4-FFF2-40B4-BE49-F238E27FC236}">
                <a16:creationId xmlns:a16="http://schemas.microsoft.com/office/drawing/2014/main" id="{1F280C26-D29D-49E0-90BB-5E5AD47854C8}"/>
              </a:ext>
            </a:extLst>
          </p:cNvPr>
          <p:cNvSpPr txBox="1"/>
          <p:nvPr/>
        </p:nvSpPr>
        <p:spPr>
          <a:xfrm>
            <a:off x="683568" y="1275606"/>
            <a:ext cx="330540" cy="369332"/>
          </a:xfrm>
          <a:prstGeom prst="rect">
            <a:avLst/>
          </a:prstGeom>
          <a:noFill/>
        </p:spPr>
        <p:txBody>
          <a:bodyPr wrap="none" rtlCol="0">
            <a:spAutoFit/>
          </a:bodyPr>
          <a:lstStyle/>
          <a:p>
            <a:r>
              <a:rPr lang="pt-BR" b="1" dirty="0">
                <a:solidFill>
                  <a:srgbClr val="3333CC"/>
                </a:solidFill>
                <a:latin typeface="Symbol" panose="05050102010706020507" pitchFamily="18" charset="2"/>
              </a:rPr>
              <a:t>a</a:t>
            </a:r>
          </a:p>
        </p:txBody>
      </p:sp>
      <p:sp>
        <p:nvSpPr>
          <p:cNvPr id="4" name="CaixaDeTexto 3">
            <a:extLst>
              <a:ext uri="{FF2B5EF4-FFF2-40B4-BE49-F238E27FC236}">
                <a16:creationId xmlns:a16="http://schemas.microsoft.com/office/drawing/2014/main" id="{D90C432C-3E46-4602-BCB7-DCA4C0F0F3B2}"/>
              </a:ext>
            </a:extLst>
          </p:cNvPr>
          <p:cNvSpPr txBox="1"/>
          <p:nvPr/>
        </p:nvSpPr>
        <p:spPr>
          <a:xfrm>
            <a:off x="1691680" y="771550"/>
            <a:ext cx="311304" cy="369332"/>
          </a:xfrm>
          <a:prstGeom prst="rect">
            <a:avLst/>
          </a:prstGeom>
          <a:noFill/>
        </p:spPr>
        <p:txBody>
          <a:bodyPr wrap="none" rtlCol="0">
            <a:spAutoFit/>
          </a:bodyPr>
          <a:lstStyle/>
          <a:p>
            <a:r>
              <a:rPr lang="pt-BR" b="1" dirty="0">
                <a:solidFill>
                  <a:srgbClr val="3333CC"/>
                </a:solidFill>
                <a:latin typeface="Symbol" panose="05050102010706020507" pitchFamily="18" charset="2"/>
              </a:rPr>
              <a:t>b</a:t>
            </a:r>
          </a:p>
        </p:txBody>
      </p:sp>
      <p:sp>
        <p:nvSpPr>
          <p:cNvPr id="5" name="CaixaDeTexto 4">
            <a:extLst>
              <a:ext uri="{FF2B5EF4-FFF2-40B4-BE49-F238E27FC236}">
                <a16:creationId xmlns:a16="http://schemas.microsoft.com/office/drawing/2014/main" id="{F5BDA4AD-CC9C-4776-956F-975A57F39155}"/>
              </a:ext>
            </a:extLst>
          </p:cNvPr>
          <p:cNvSpPr txBox="1"/>
          <p:nvPr/>
        </p:nvSpPr>
        <p:spPr>
          <a:xfrm>
            <a:off x="2434467" y="771550"/>
            <a:ext cx="553357" cy="369332"/>
          </a:xfrm>
          <a:prstGeom prst="rect">
            <a:avLst/>
          </a:prstGeom>
          <a:noFill/>
        </p:spPr>
        <p:txBody>
          <a:bodyPr wrap="none" rtlCol="0">
            <a:spAutoFit/>
          </a:bodyPr>
          <a:lstStyle/>
          <a:p>
            <a:r>
              <a:rPr lang="pt-BR" b="1" dirty="0">
                <a:solidFill>
                  <a:srgbClr val="3333CC"/>
                </a:solidFill>
                <a:latin typeface="Symbol" panose="05050102010706020507" pitchFamily="18" charset="2"/>
              </a:rPr>
              <a:t>1-b</a:t>
            </a:r>
          </a:p>
        </p:txBody>
      </p:sp>
      <p:sp>
        <p:nvSpPr>
          <p:cNvPr id="6" name="CaixaDeTexto 5">
            <a:extLst>
              <a:ext uri="{FF2B5EF4-FFF2-40B4-BE49-F238E27FC236}">
                <a16:creationId xmlns:a16="http://schemas.microsoft.com/office/drawing/2014/main" id="{34959153-F47C-4CE0-BDF4-7EB642607570}"/>
              </a:ext>
            </a:extLst>
          </p:cNvPr>
          <p:cNvSpPr txBox="1"/>
          <p:nvPr/>
        </p:nvSpPr>
        <p:spPr>
          <a:xfrm>
            <a:off x="539552" y="1914386"/>
            <a:ext cx="572593" cy="369332"/>
          </a:xfrm>
          <a:prstGeom prst="rect">
            <a:avLst/>
          </a:prstGeom>
          <a:noFill/>
        </p:spPr>
        <p:txBody>
          <a:bodyPr wrap="none" rtlCol="0">
            <a:spAutoFit/>
          </a:bodyPr>
          <a:lstStyle/>
          <a:p>
            <a:r>
              <a:rPr lang="pt-BR" b="1" dirty="0">
                <a:solidFill>
                  <a:srgbClr val="3333CC"/>
                </a:solidFill>
                <a:latin typeface="Symbol" panose="05050102010706020507" pitchFamily="18" charset="2"/>
              </a:rPr>
              <a:t>1-a</a:t>
            </a:r>
          </a:p>
        </p:txBody>
      </p:sp>
      <p:sp>
        <p:nvSpPr>
          <p:cNvPr id="7" name="Retângulo 6">
            <a:extLst>
              <a:ext uri="{FF2B5EF4-FFF2-40B4-BE49-F238E27FC236}">
                <a16:creationId xmlns:a16="http://schemas.microsoft.com/office/drawing/2014/main" id="{E1EFB8B0-86CE-4B52-96B8-E3D6149DE91A}"/>
              </a:ext>
            </a:extLst>
          </p:cNvPr>
          <p:cNvSpPr/>
          <p:nvPr/>
        </p:nvSpPr>
        <p:spPr>
          <a:xfrm>
            <a:off x="7415684" y="4011910"/>
            <a:ext cx="1620812" cy="76484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7">
            <a:extLst>
              <a:ext uri="{FF2B5EF4-FFF2-40B4-BE49-F238E27FC236}">
                <a16:creationId xmlns:a16="http://schemas.microsoft.com/office/drawing/2014/main" id="{FF89F27F-E9D5-4093-96FF-ACACF816B97F}"/>
              </a:ext>
            </a:extLst>
          </p:cNvPr>
          <p:cNvSpPr/>
          <p:nvPr/>
        </p:nvSpPr>
        <p:spPr>
          <a:xfrm>
            <a:off x="6115850" y="4011910"/>
            <a:ext cx="1080372" cy="76484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9" name="Object 6">
            <a:extLst>
              <a:ext uri="{FF2B5EF4-FFF2-40B4-BE49-F238E27FC236}">
                <a16:creationId xmlns:a16="http://schemas.microsoft.com/office/drawing/2014/main" id="{FC80E971-ED7B-4DB2-92C1-8CF3487291E6}"/>
              </a:ext>
            </a:extLst>
          </p:cNvPr>
          <p:cNvGraphicFramePr>
            <a:graphicFrameLocks noChangeAspect="1"/>
          </p:cNvGraphicFramePr>
          <p:nvPr>
            <p:extLst>
              <p:ext uri="{D42A27DB-BD31-4B8C-83A1-F6EECF244321}">
                <p14:modId xmlns:p14="http://schemas.microsoft.com/office/powerpoint/2010/main" val="590998929"/>
              </p:ext>
            </p:extLst>
          </p:nvPr>
        </p:nvGraphicFramePr>
        <p:xfrm>
          <a:off x="4144963" y="1873250"/>
          <a:ext cx="1674812" cy="482600"/>
        </p:xfrm>
        <a:graphic>
          <a:graphicData uri="http://schemas.openxmlformats.org/presentationml/2006/ole">
            <mc:AlternateContent xmlns:mc="http://schemas.openxmlformats.org/markup-compatibility/2006">
              <mc:Choice xmlns:v="urn:schemas-microsoft-com:vml" Requires="v">
                <p:oleObj name="Equation" r:id="rId3" imgW="672840" imgH="241200" progId="Equation.DSMT4">
                  <p:embed/>
                </p:oleObj>
              </mc:Choice>
              <mc:Fallback>
                <p:oleObj name="Equation" r:id="rId3" imgW="672840" imgH="241200" progId="Equation.DSMT4">
                  <p:embed/>
                  <p:pic>
                    <p:nvPicPr>
                      <p:cNvPr id="4" name="Object 6">
                        <a:extLst>
                          <a:ext uri="{FF2B5EF4-FFF2-40B4-BE49-F238E27FC236}">
                            <a16:creationId xmlns:a16="http://schemas.microsoft.com/office/drawing/2014/main" id="{B13C1503-BC6E-4D32-908B-03015BBFBD41}"/>
                          </a:ext>
                        </a:extLst>
                      </p:cNvPr>
                      <p:cNvPicPr>
                        <a:picLocks noChangeAspect="1" noChangeArrowheads="1"/>
                      </p:cNvPicPr>
                      <p:nvPr/>
                    </p:nvPicPr>
                    <p:blipFill>
                      <a:blip r:embed="rId4"/>
                      <a:srcRect/>
                      <a:stretch>
                        <a:fillRect/>
                      </a:stretch>
                    </p:blipFill>
                    <p:spPr bwMode="auto">
                      <a:xfrm>
                        <a:off x="4144963" y="1873250"/>
                        <a:ext cx="1674812" cy="482600"/>
                      </a:xfrm>
                      <a:prstGeom prst="rect">
                        <a:avLst/>
                      </a:prstGeom>
                      <a:solidFill>
                        <a:schemeClr val="bg1">
                          <a:lumMod val="95000"/>
                        </a:schemeClr>
                      </a:solidFill>
                      <a:ln>
                        <a:solidFill>
                          <a:schemeClr val="tx1"/>
                        </a:solidFill>
                      </a:ln>
                      <a:effectLst/>
                    </p:spPr>
                  </p:pic>
                </p:oleObj>
              </mc:Fallback>
            </mc:AlternateContent>
          </a:graphicData>
        </a:graphic>
      </p:graphicFrame>
      <p:graphicFrame>
        <p:nvGraphicFramePr>
          <p:cNvPr id="10" name="Object 6">
            <a:extLst>
              <a:ext uri="{FF2B5EF4-FFF2-40B4-BE49-F238E27FC236}">
                <a16:creationId xmlns:a16="http://schemas.microsoft.com/office/drawing/2014/main" id="{2DBDA83E-9744-4CED-8A68-C5554D7434F9}"/>
              </a:ext>
            </a:extLst>
          </p:cNvPr>
          <p:cNvGraphicFramePr>
            <a:graphicFrameLocks noChangeAspect="1"/>
          </p:cNvGraphicFramePr>
          <p:nvPr>
            <p:extLst>
              <p:ext uri="{D42A27DB-BD31-4B8C-83A1-F6EECF244321}">
                <p14:modId xmlns:p14="http://schemas.microsoft.com/office/powerpoint/2010/main" val="1586494446"/>
              </p:ext>
            </p:extLst>
          </p:nvPr>
        </p:nvGraphicFramePr>
        <p:xfrm>
          <a:off x="225425" y="2571750"/>
          <a:ext cx="8218488" cy="509588"/>
        </p:xfrm>
        <a:graphic>
          <a:graphicData uri="http://schemas.openxmlformats.org/presentationml/2006/ole">
            <mc:AlternateContent xmlns:mc="http://schemas.openxmlformats.org/markup-compatibility/2006">
              <mc:Choice xmlns:v="urn:schemas-microsoft-com:vml" Requires="v">
                <p:oleObj name="Equation" r:id="rId5" imgW="3301920" imgH="253800" progId="Equation.DSMT4">
                  <p:embed/>
                </p:oleObj>
              </mc:Choice>
              <mc:Fallback>
                <p:oleObj name="Equation" r:id="rId5" imgW="3301920" imgH="253800" progId="Equation.DSMT4">
                  <p:embed/>
                  <p:pic>
                    <p:nvPicPr>
                      <p:cNvPr id="5" name="Object 6">
                        <a:extLst>
                          <a:ext uri="{FF2B5EF4-FFF2-40B4-BE49-F238E27FC236}">
                            <a16:creationId xmlns:a16="http://schemas.microsoft.com/office/drawing/2014/main" id="{EE539A95-D5D2-4052-A94D-81806CD5CB7A}"/>
                          </a:ext>
                        </a:extLst>
                      </p:cNvPr>
                      <p:cNvPicPr>
                        <a:picLocks noChangeAspect="1" noChangeArrowheads="1"/>
                      </p:cNvPicPr>
                      <p:nvPr/>
                    </p:nvPicPr>
                    <p:blipFill>
                      <a:blip r:embed="rId6"/>
                      <a:srcRect/>
                      <a:stretch>
                        <a:fillRect/>
                      </a:stretch>
                    </p:blipFill>
                    <p:spPr bwMode="auto">
                      <a:xfrm>
                        <a:off x="225425" y="2571750"/>
                        <a:ext cx="8218488" cy="509588"/>
                      </a:xfrm>
                      <a:prstGeom prst="rect">
                        <a:avLst/>
                      </a:prstGeom>
                      <a:noFill/>
                      <a:ln>
                        <a:noFill/>
                      </a:ln>
                      <a:effectLst/>
                    </p:spPr>
                  </p:pic>
                </p:oleObj>
              </mc:Fallback>
            </mc:AlternateContent>
          </a:graphicData>
        </a:graphic>
      </p:graphicFrame>
      <p:graphicFrame>
        <p:nvGraphicFramePr>
          <p:cNvPr id="11" name="Object 6">
            <a:extLst>
              <a:ext uri="{FF2B5EF4-FFF2-40B4-BE49-F238E27FC236}">
                <a16:creationId xmlns:a16="http://schemas.microsoft.com/office/drawing/2014/main" id="{973CC095-2329-4B0C-B3C2-1FE918DE0840}"/>
              </a:ext>
            </a:extLst>
          </p:cNvPr>
          <p:cNvGraphicFramePr>
            <a:graphicFrameLocks noChangeAspect="1"/>
          </p:cNvGraphicFramePr>
          <p:nvPr>
            <p:extLst>
              <p:ext uri="{D42A27DB-BD31-4B8C-83A1-F6EECF244321}">
                <p14:modId xmlns:p14="http://schemas.microsoft.com/office/powerpoint/2010/main" val="335888725"/>
              </p:ext>
            </p:extLst>
          </p:nvPr>
        </p:nvGraphicFramePr>
        <p:xfrm>
          <a:off x="120650" y="3976688"/>
          <a:ext cx="8829675" cy="788987"/>
        </p:xfrm>
        <a:graphic>
          <a:graphicData uri="http://schemas.openxmlformats.org/presentationml/2006/ole">
            <mc:AlternateContent xmlns:mc="http://schemas.openxmlformats.org/markup-compatibility/2006">
              <mc:Choice xmlns:v="urn:schemas-microsoft-com:vml" Requires="v">
                <p:oleObj name="Equation" r:id="rId7" imgW="4114800" imgH="393480" progId="Equation.DSMT4">
                  <p:embed/>
                </p:oleObj>
              </mc:Choice>
              <mc:Fallback>
                <p:oleObj name="Equation" r:id="rId7" imgW="4114800" imgH="393480" progId="Equation.DSMT4">
                  <p:embed/>
                  <p:pic>
                    <p:nvPicPr>
                      <p:cNvPr id="6" name="Object 6">
                        <a:extLst>
                          <a:ext uri="{FF2B5EF4-FFF2-40B4-BE49-F238E27FC236}">
                            <a16:creationId xmlns:a16="http://schemas.microsoft.com/office/drawing/2014/main" id="{B58A9FC3-EFB3-40DF-B78F-E693106E8212}"/>
                          </a:ext>
                        </a:extLst>
                      </p:cNvPr>
                      <p:cNvPicPr>
                        <a:picLocks noChangeAspect="1" noChangeArrowheads="1"/>
                      </p:cNvPicPr>
                      <p:nvPr/>
                    </p:nvPicPr>
                    <p:blipFill>
                      <a:blip r:embed="rId8"/>
                      <a:srcRect/>
                      <a:stretch>
                        <a:fillRect/>
                      </a:stretch>
                    </p:blipFill>
                    <p:spPr bwMode="auto">
                      <a:xfrm>
                        <a:off x="120650" y="3976688"/>
                        <a:ext cx="8829675" cy="788987"/>
                      </a:xfrm>
                      <a:prstGeom prst="rect">
                        <a:avLst/>
                      </a:prstGeom>
                      <a:noFill/>
                      <a:ln>
                        <a:noFill/>
                      </a:ln>
                      <a:effectLst/>
                    </p:spPr>
                  </p:pic>
                </p:oleObj>
              </mc:Fallback>
            </mc:AlternateContent>
          </a:graphicData>
        </a:graphic>
      </p:graphicFrame>
      <p:graphicFrame>
        <p:nvGraphicFramePr>
          <p:cNvPr id="12" name="Object 6">
            <a:extLst>
              <a:ext uri="{FF2B5EF4-FFF2-40B4-BE49-F238E27FC236}">
                <a16:creationId xmlns:a16="http://schemas.microsoft.com/office/drawing/2014/main" id="{83031F5C-202D-457E-82B4-02ED7A714211}"/>
              </a:ext>
            </a:extLst>
          </p:cNvPr>
          <p:cNvGraphicFramePr>
            <a:graphicFrameLocks noChangeAspect="1"/>
          </p:cNvGraphicFramePr>
          <p:nvPr>
            <p:extLst>
              <p:ext uri="{D42A27DB-BD31-4B8C-83A1-F6EECF244321}">
                <p14:modId xmlns:p14="http://schemas.microsoft.com/office/powerpoint/2010/main" val="2486478124"/>
              </p:ext>
            </p:extLst>
          </p:nvPr>
        </p:nvGraphicFramePr>
        <p:xfrm>
          <a:off x="192088" y="3289300"/>
          <a:ext cx="8562975" cy="458788"/>
        </p:xfrm>
        <a:graphic>
          <a:graphicData uri="http://schemas.openxmlformats.org/presentationml/2006/ole">
            <mc:AlternateContent xmlns:mc="http://schemas.openxmlformats.org/markup-compatibility/2006">
              <mc:Choice xmlns:v="urn:schemas-microsoft-com:vml" Requires="v">
                <p:oleObj name="Equation" r:id="rId9" imgW="3441600" imgH="228600" progId="Equation.DSMT4">
                  <p:embed/>
                </p:oleObj>
              </mc:Choice>
              <mc:Fallback>
                <p:oleObj name="Equation" r:id="rId9" imgW="3441600" imgH="228600" progId="Equation.DSMT4">
                  <p:embed/>
                  <p:pic>
                    <p:nvPicPr>
                      <p:cNvPr id="7" name="Object 6">
                        <a:extLst>
                          <a:ext uri="{FF2B5EF4-FFF2-40B4-BE49-F238E27FC236}">
                            <a16:creationId xmlns:a16="http://schemas.microsoft.com/office/drawing/2014/main" id="{7CDBC9F2-9383-45D8-A980-04EA396D000D}"/>
                          </a:ext>
                        </a:extLst>
                      </p:cNvPr>
                      <p:cNvPicPr>
                        <a:picLocks noChangeAspect="1" noChangeArrowheads="1"/>
                      </p:cNvPicPr>
                      <p:nvPr/>
                    </p:nvPicPr>
                    <p:blipFill>
                      <a:blip r:embed="rId10"/>
                      <a:srcRect/>
                      <a:stretch>
                        <a:fillRect/>
                      </a:stretch>
                    </p:blipFill>
                    <p:spPr bwMode="auto">
                      <a:xfrm>
                        <a:off x="192088" y="3289300"/>
                        <a:ext cx="8562975" cy="45878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12810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descr="Forma&#10;&#10;Descrição gerada automaticamente com confiança média">
            <a:extLst>
              <a:ext uri="{FF2B5EF4-FFF2-40B4-BE49-F238E27FC236}">
                <a16:creationId xmlns:a16="http://schemas.microsoft.com/office/drawing/2014/main" id="{94892332-B921-4C60-AB88-77ECC1297797}"/>
              </a:ext>
            </a:extLst>
          </p:cNvPr>
          <p:cNvPicPr>
            <a:picLocks noChangeAspect="1"/>
          </p:cNvPicPr>
          <p:nvPr/>
        </p:nvPicPr>
        <p:blipFill>
          <a:blip r:embed="rId2"/>
          <a:stretch>
            <a:fillRect/>
          </a:stretch>
        </p:blipFill>
        <p:spPr>
          <a:xfrm>
            <a:off x="107504" y="123478"/>
            <a:ext cx="3456384" cy="2296705"/>
          </a:xfrm>
          <a:prstGeom prst="rect">
            <a:avLst/>
          </a:prstGeom>
          <a:ln>
            <a:solidFill>
              <a:schemeClr val="tx1"/>
            </a:solidFill>
          </a:ln>
        </p:spPr>
      </p:pic>
      <p:sp>
        <p:nvSpPr>
          <p:cNvPr id="3" name="CaixaDeTexto 2">
            <a:extLst>
              <a:ext uri="{FF2B5EF4-FFF2-40B4-BE49-F238E27FC236}">
                <a16:creationId xmlns:a16="http://schemas.microsoft.com/office/drawing/2014/main" id="{C503ED0B-23F5-4545-A78A-231159FF98A2}"/>
              </a:ext>
            </a:extLst>
          </p:cNvPr>
          <p:cNvSpPr txBox="1"/>
          <p:nvPr/>
        </p:nvSpPr>
        <p:spPr>
          <a:xfrm>
            <a:off x="683568" y="1275606"/>
            <a:ext cx="330540" cy="369332"/>
          </a:xfrm>
          <a:prstGeom prst="rect">
            <a:avLst/>
          </a:prstGeom>
          <a:noFill/>
        </p:spPr>
        <p:txBody>
          <a:bodyPr wrap="none" rtlCol="0">
            <a:spAutoFit/>
          </a:bodyPr>
          <a:lstStyle/>
          <a:p>
            <a:r>
              <a:rPr lang="pt-BR" b="1" dirty="0">
                <a:solidFill>
                  <a:srgbClr val="3333CC"/>
                </a:solidFill>
                <a:latin typeface="Symbol" panose="05050102010706020507" pitchFamily="18" charset="2"/>
              </a:rPr>
              <a:t>a</a:t>
            </a:r>
          </a:p>
        </p:txBody>
      </p:sp>
      <p:sp>
        <p:nvSpPr>
          <p:cNvPr id="4" name="CaixaDeTexto 3">
            <a:extLst>
              <a:ext uri="{FF2B5EF4-FFF2-40B4-BE49-F238E27FC236}">
                <a16:creationId xmlns:a16="http://schemas.microsoft.com/office/drawing/2014/main" id="{4B9FF146-D7B6-4589-84C1-8C757C9456A8}"/>
              </a:ext>
            </a:extLst>
          </p:cNvPr>
          <p:cNvSpPr txBox="1"/>
          <p:nvPr/>
        </p:nvSpPr>
        <p:spPr>
          <a:xfrm>
            <a:off x="1691680" y="771550"/>
            <a:ext cx="311304" cy="369332"/>
          </a:xfrm>
          <a:prstGeom prst="rect">
            <a:avLst/>
          </a:prstGeom>
          <a:noFill/>
        </p:spPr>
        <p:txBody>
          <a:bodyPr wrap="none" rtlCol="0">
            <a:spAutoFit/>
          </a:bodyPr>
          <a:lstStyle/>
          <a:p>
            <a:r>
              <a:rPr lang="pt-BR" b="1" dirty="0">
                <a:solidFill>
                  <a:srgbClr val="3333CC"/>
                </a:solidFill>
                <a:latin typeface="Symbol" panose="05050102010706020507" pitchFamily="18" charset="2"/>
              </a:rPr>
              <a:t>b</a:t>
            </a:r>
          </a:p>
        </p:txBody>
      </p:sp>
      <p:sp>
        <p:nvSpPr>
          <p:cNvPr id="5" name="CaixaDeTexto 4">
            <a:extLst>
              <a:ext uri="{FF2B5EF4-FFF2-40B4-BE49-F238E27FC236}">
                <a16:creationId xmlns:a16="http://schemas.microsoft.com/office/drawing/2014/main" id="{B5F0E0D3-C745-4954-A8E2-1357044B17B9}"/>
              </a:ext>
            </a:extLst>
          </p:cNvPr>
          <p:cNvSpPr txBox="1"/>
          <p:nvPr/>
        </p:nvSpPr>
        <p:spPr>
          <a:xfrm>
            <a:off x="2434467" y="771550"/>
            <a:ext cx="553357" cy="369332"/>
          </a:xfrm>
          <a:prstGeom prst="rect">
            <a:avLst/>
          </a:prstGeom>
          <a:noFill/>
        </p:spPr>
        <p:txBody>
          <a:bodyPr wrap="none" rtlCol="0">
            <a:spAutoFit/>
          </a:bodyPr>
          <a:lstStyle/>
          <a:p>
            <a:r>
              <a:rPr lang="pt-BR" b="1" dirty="0">
                <a:solidFill>
                  <a:srgbClr val="3333CC"/>
                </a:solidFill>
                <a:latin typeface="Symbol" panose="05050102010706020507" pitchFamily="18" charset="2"/>
              </a:rPr>
              <a:t>1-b</a:t>
            </a:r>
          </a:p>
        </p:txBody>
      </p:sp>
      <p:sp>
        <p:nvSpPr>
          <p:cNvPr id="6" name="CaixaDeTexto 5">
            <a:extLst>
              <a:ext uri="{FF2B5EF4-FFF2-40B4-BE49-F238E27FC236}">
                <a16:creationId xmlns:a16="http://schemas.microsoft.com/office/drawing/2014/main" id="{B59B9A93-403E-4F47-A20E-AC81B36EDAE3}"/>
              </a:ext>
            </a:extLst>
          </p:cNvPr>
          <p:cNvSpPr txBox="1"/>
          <p:nvPr/>
        </p:nvSpPr>
        <p:spPr>
          <a:xfrm>
            <a:off x="539552" y="1914386"/>
            <a:ext cx="572593" cy="369332"/>
          </a:xfrm>
          <a:prstGeom prst="rect">
            <a:avLst/>
          </a:prstGeom>
          <a:noFill/>
        </p:spPr>
        <p:txBody>
          <a:bodyPr wrap="none" rtlCol="0">
            <a:spAutoFit/>
          </a:bodyPr>
          <a:lstStyle/>
          <a:p>
            <a:r>
              <a:rPr lang="pt-BR" b="1" dirty="0">
                <a:solidFill>
                  <a:srgbClr val="3333CC"/>
                </a:solidFill>
                <a:latin typeface="Symbol" panose="05050102010706020507" pitchFamily="18" charset="2"/>
              </a:rPr>
              <a:t>1-a</a:t>
            </a:r>
          </a:p>
        </p:txBody>
      </p:sp>
      <p:sp>
        <p:nvSpPr>
          <p:cNvPr id="7" name="Retângulo 6">
            <a:extLst>
              <a:ext uri="{FF2B5EF4-FFF2-40B4-BE49-F238E27FC236}">
                <a16:creationId xmlns:a16="http://schemas.microsoft.com/office/drawing/2014/main" id="{5FB84DE0-85F7-4BA2-819F-79580B65294C}"/>
              </a:ext>
            </a:extLst>
          </p:cNvPr>
          <p:cNvSpPr/>
          <p:nvPr/>
        </p:nvSpPr>
        <p:spPr>
          <a:xfrm>
            <a:off x="6948264" y="3967143"/>
            <a:ext cx="1620812" cy="76484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7">
            <a:extLst>
              <a:ext uri="{FF2B5EF4-FFF2-40B4-BE49-F238E27FC236}">
                <a16:creationId xmlns:a16="http://schemas.microsoft.com/office/drawing/2014/main" id="{D5E51068-7018-4C54-A293-15871526177D}"/>
              </a:ext>
            </a:extLst>
          </p:cNvPr>
          <p:cNvSpPr/>
          <p:nvPr/>
        </p:nvSpPr>
        <p:spPr>
          <a:xfrm>
            <a:off x="5724128" y="3967143"/>
            <a:ext cx="907784" cy="76484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9" name="Object 6">
            <a:extLst>
              <a:ext uri="{FF2B5EF4-FFF2-40B4-BE49-F238E27FC236}">
                <a16:creationId xmlns:a16="http://schemas.microsoft.com/office/drawing/2014/main" id="{E03D1D32-083D-4985-A33B-34B63A18BF4D}"/>
              </a:ext>
            </a:extLst>
          </p:cNvPr>
          <p:cNvGraphicFramePr>
            <a:graphicFrameLocks noChangeAspect="1"/>
          </p:cNvGraphicFramePr>
          <p:nvPr>
            <p:extLst>
              <p:ext uri="{D42A27DB-BD31-4B8C-83A1-F6EECF244321}">
                <p14:modId xmlns:p14="http://schemas.microsoft.com/office/powerpoint/2010/main" val="1088755516"/>
              </p:ext>
            </p:extLst>
          </p:nvPr>
        </p:nvGraphicFramePr>
        <p:xfrm>
          <a:off x="4113213" y="1873250"/>
          <a:ext cx="1738312" cy="482600"/>
        </p:xfrm>
        <a:graphic>
          <a:graphicData uri="http://schemas.openxmlformats.org/presentationml/2006/ole">
            <mc:AlternateContent xmlns:mc="http://schemas.openxmlformats.org/markup-compatibility/2006">
              <mc:Choice xmlns:v="urn:schemas-microsoft-com:vml" Requires="v">
                <p:oleObj name="Equation" r:id="rId3" imgW="698400" imgH="241200" progId="Equation.DSMT4">
                  <p:embed/>
                </p:oleObj>
              </mc:Choice>
              <mc:Fallback>
                <p:oleObj name="Equation" r:id="rId3" imgW="698400" imgH="241200" progId="Equation.DSMT4">
                  <p:embed/>
                  <p:pic>
                    <p:nvPicPr>
                      <p:cNvPr id="9" name="Object 6">
                        <a:extLst>
                          <a:ext uri="{FF2B5EF4-FFF2-40B4-BE49-F238E27FC236}">
                            <a16:creationId xmlns:a16="http://schemas.microsoft.com/office/drawing/2014/main" id="{FC80E971-ED7B-4DB2-92C1-8CF3487291E6}"/>
                          </a:ext>
                        </a:extLst>
                      </p:cNvPr>
                      <p:cNvPicPr>
                        <a:picLocks noChangeAspect="1" noChangeArrowheads="1"/>
                      </p:cNvPicPr>
                      <p:nvPr/>
                    </p:nvPicPr>
                    <p:blipFill>
                      <a:blip r:embed="rId4"/>
                      <a:srcRect/>
                      <a:stretch>
                        <a:fillRect/>
                      </a:stretch>
                    </p:blipFill>
                    <p:spPr bwMode="auto">
                      <a:xfrm>
                        <a:off x="4113213" y="1873250"/>
                        <a:ext cx="1738312" cy="482600"/>
                      </a:xfrm>
                      <a:prstGeom prst="rect">
                        <a:avLst/>
                      </a:prstGeom>
                      <a:solidFill>
                        <a:schemeClr val="bg1">
                          <a:lumMod val="95000"/>
                        </a:schemeClr>
                      </a:solidFill>
                      <a:ln>
                        <a:solidFill>
                          <a:schemeClr val="tx1"/>
                        </a:solidFill>
                      </a:ln>
                      <a:effectLst/>
                    </p:spPr>
                  </p:pic>
                </p:oleObj>
              </mc:Fallback>
            </mc:AlternateContent>
          </a:graphicData>
        </a:graphic>
      </p:graphicFrame>
      <p:graphicFrame>
        <p:nvGraphicFramePr>
          <p:cNvPr id="10" name="Object 6">
            <a:extLst>
              <a:ext uri="{FF2B5EF4-FFF2-40B4-BE49-F238E27FC236}">
                <a16:creationId xmlns:a16="http://schemas.microsoft.com/office/drawing/2014/main" id="{3E5DB987-1F7E-4AF5-B2D2-1A9147A743F3}"/>
              </a:ext>
            </a:extLst>
          </p:cNvPr>
          <p:cNvGraphicFramePr>
            <a:graphicFrameLocks noChangeAspect="1"/>
          </p:cNvGraphicFramePr>
          <p:nvPr>
            <p:extLst>
              <p:ext uri="{D42A27DB-BD31-4B8C-83A1-F6EECF244321}">
                <p14:modId xmlns:p14="http://schemas.microsoft.com/office/powerpoint/2010/main" val="2148567957"/>
              </p:ext>
            </p:extLst>
          </p:nvPr>
        </p:nvGraphicFramePr>
        <p:xfrm>
          <a:off x="212725" y="2571750"/>
          <a:ext cx="8247063" cy="509588"/>
        </p:xfrm>
        <a:graphic>
          <a:graphicData uri="http://schemas.openxmlformats.org/presentationml/2006/ole">
            <mc:AlternateContent xmlns:mc="http://schemas.openxmlformats.org/markup-compatibility/2006">
              <mc:Choice xmlns:v="urn:schemas-microsoft-com:vml" Requires="v">
                <p:oleObj name="Equation" r:id="rId5" imgW="3314520" imgH="253800" progId="Equation.DSMT4">
                  <p:embed/>
                </p:oleObj>
              </mc:Choice>
              <mc:Fallback>
                <p:oleObj name="Equation" r:id="rId5" imgW="3314520" imgH="253800" progId="Equation.DSMT4">
                  <p:embed/>
                  <p:pic>
                    <p:nvPicPr>
                      <p:cNvPr id="10" name="Object 6">
                        <a:extLst>
                          <a:ext uri="{FF2B5EF4-FFF2-40B4-BE49-F238E27FC236}">
                            <a16:creationId xmlns:a16="http://schemas.microsoft.com/office/drawing/2014/main" id="{2DBDA83E-9744-4CED-8A68-C5554D7434F9}"/>
                          </a:ext>
                        </a:extLst>
                      </p:cNvPr>
                      <p:cNvPicPr>
                        <a:picLocks noChangeAspect="1" noChangeArrowheads="1"/>
                      </p:cNvPicPr>
                      <p:nvPr/>
                    </p:nvPicPr>
                    <p:blipFill>
                      <a:blip r:embed="rId6"/>
                      <a:srcRect/>
                      <a:stretch>
                        <a:fillRect/>
                      </a:stretch>
                    </p:blipFill>
                    <p:spPr bwMode="auto">
                      <a:xfrm>
                        <a:off x="212725" y="2571750"/>
                        <a:ext cx="8247063" cy="509588"/>
                      </a:xfrm>
                      <a:prstGeom prst="rect">
                        <a:avLst/>
                      </a:prstGeom>
                      <a:noFill/>
                      <a:ln>
                        <a:noFill/>
                      </a:ln>
                      <a:effectLst/>
                    </p:spPr>
                  </p:pic>
                </p:oleObj>
              </mc:Fallback>
            </mc:AlternateContent>
          </a:graphicData>
        </a:graphic>
      </p:graphicFrame>
      <p:graphicFrame>
        <p:nvGraphicFramePr>
          <p:cNvPr id="11" name="Object 6">
            <a:extLst>
              <a:ext uri="{FF2B5EF4-FFF2-40B4-BE49-F238E27FC236}">
                <a16:creationId xmlns:a16="http://schemas.microsoft.com/office/drawing/2014/main" id="{DF22553F-717C-4AA8-B9DB-8EFE90E4918F}"/>
              </a:ext>
            </a:extLst>
          </p:cNvPr>
          <p:cNvGraphicFramePr>
            <a:graphicFrameLocks noChangeAspect="1"/>
          </p:cNvGraphicFramePr>
          <p:nvPr>
            <p:extLst>
              <p:ext uri="{D42A27DB-BD31-4B8C-83A1-F6EECF244321}">
                <p14:modId xmlns:p14="http://schemas.microsoft.com/office/powerpoint/2010/main" val="1425591367"/>
              </p:ext>
            </p:extLst>
          </p:nvPr>
        </p:nvGraphicFramePr>
        <p:xfrm>
          <a:off x="179512" y="3951288"/>
          <a:ext cx="8283575" cy="839787"/>
        </p:xfrm>
        <a:graphic>
          <a:graphicData uri="http://schemas.openxmlformats.org/presentationml/2006/ole">
            <mc:AlternateContent xmlns:mc="http://schemas.openxmlformats.org/markup-compatibility/2006">
              <mc:Choice xmlns:v="urn:schemas-microsoft-com:vml" Requires="v">
                <p:oleObj name="Equation" r:id="rId7" imgW="3860640" imgH="419040" progId="Equation.DSMT4">
                  <p:embed/>
                </p:oleObj>
              </mc:Choice>
              <mc:Fallback>
                <p:oleObj name="Equation" r:id="rId7" imgW="3860640" imgH="419040" progId="Equation.DSMT4">
                  <p:embed/>
                  <p:pic>
                    <p:nvPicPr>
                      <p:cNvPr id="11" name="Object 6">
                        <a:extLst>
                          <a:ext uri="{FF2B5EF4-FFF2-40B4-BE49-F238E27FC236}">
                            <a16:creationId xmlns:a16="http://schemas.microsoft.com/office/drawing/2014/main" id="{973CC095-2329-4B0C-B3C2-1FE918DE0840}"/>
                          </a:ext>
                        </a:extLst>
                      </p:cNvPr>
                      <p:cNvPicPr>
                        <a:picLocks noChangeAspect="1" noChangeArrowheads="1"/>
                      </p:cNvPicPr>
                      <p:nvPr/>
                    </p:nvPicPr>
                    <p:blipFill>
                      <a:blip r:embed="rId8"/>
                      <a:srcRect/>
                      <a:stretch>
                        <a:fillRect/>
                      </a:stretch>
                    </p:blipFill>
                    <p:spPr bwMode="auto">
                      <a:xfrm>
                        <a:off x="179512" y="3951288"/>
                        <a:ext cx="8283575" cy="839787"/>
                      </a:xfrm>
                      <a:prstGeom prst="rect">
                        <a:avLst/>
                      </a:prstGeom>
                      <a:noFill/>
                      <a:ln>
                        <a:noFill/>
                      </a:ln>
                      <a:effectLst/>
                    </p:spPr>
                  </p:pic>
                </p:oleObj>
              </mc:Fallback>
            </mc:AlternateContent>
          </a:graphicData>
        </a:graphic>
      </p:graphicFrame>
      <p:graphicFrame>
        <p:nvGraphicFramePr>
          <p:cNvPr id="13" name="Object 6">
            <a:extLst>
              <a:ext uri="{FF2B5EF4-FFF2-40B4-BE49-F238E27FC236}">
                <a16:creationId xmlns:a16="http://schemas.microsoft.com/office/drawing/2014/main" id="{B62B8177-82FD-4B70-A8A5-A56469ED5B86}"/>
              </a:ext>
            </a:extLst>
          </p:cNvPr>
          <p:cNvGraphicFramePr>
            <a:graphicFrameLocks noChangeAspect="1"/>
          </p:cNvGraphicFramePr>
          <p:nvPr>
            <p:extLst>
              <p:ext uri="{D42A27DB-BD31-4B8C-83A1-F6EECF244321}">
                <p14:modId xmlns:p14="http://schemas.microsoft.com/office/powerpoint/2010/main" val="3496377842"/>
              </p:ext>
            </p:extLst>
          </p:nvPr>
        </p:nvGraphicFramePr>
        <p:xfrm>
          <a:off x="212725" y="3257098"/>
          <a:ext cx="7551737" cy="458787"/>
        </p:xfrm>
        <a:graphic>
          <a:graphicData uri="http://schemas.openxmlformats.org/presentationml/2006/ole">
            <mc:AlternateContent xmlns:mc="http://schemas.openxmlformats.org/markup-compatibility/2006">
              <mc:Choice xmlns:v="urn:schemas-microsoft-com:vml" Requires="v">
                <p:oleObj name="Equation" r:id="rId9" imgW="3035160" imgH="228600" progId="Equation.DSMT4">
                  <p:embed/>
                </p:oleObj>
              </mc:Choice>
              <mc:Fallback>
                <p:oleObj name="Equation" r:id="rId9" imgW="3035160" imgH="228600" progId="Equation.DSMT4">
                  <p:embed/>
                  <p:pic>
                    <p:nvPicPr>
                      <p:cNvPr id="10" name="Object 6">
                        <a:extLst>
                          <a:ext uri="{FF2B5EF4-FFF2-40B4-BE49-F238E27FC236}">
                            <a16:creationId xmlns:a16="http://schemas.microsoft.com/office/drawing/2014/main" id="{3E5DB987-1F7E-4AF5-B2D2-1A9147A743F3}"/>
                          </a:ext>
                        </a:extLst>
                      </p:cNvPr>
                      <p:cNvPicPr>
                        <a:picLocks noChangeAspect="1" noChangeArrowheads="1"/>
                      </p:cNvPicPr>
                      <p:nvPr/>
                    </p:nvPicPr>
                    <p:blipFill>
                      <a:blip r:embed="rId10"/>
                      <a:srcRect/>
                      <a:stretch>
                        <a:fillRect/>
                      </a:stretch>
                    </p:blipFill>
                    <p:spPr bwMode="auto">
                      <a:xfrm>
                        <a:off x="212725" y="3257098"/>
                        <a:ext cx="7551737" cy="458787"/>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91774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descr="Uma imagem contendo Diagrama&#10;&#10;Descrição gerada automaticamente">
            <a:extLst>
              <a:ext uri="{FF2B5EF4-FFF2-40B4-BE49-F238E27FC236}">
                <a16:creationId xmlns:a16="http://schemas.microsoft.com/office/drawing/2014/main" id="{60A51794-6922-4A24-B4E2-1A5FABC76E85}"/>
              </a:ext>
            </a:extLst>
          </p:cNvPr>
          <p:cNvPicPr>
            <a:picLocks noChangeAspect="1"/>
          </p:cNvPicPr>
          <p:nvPr/>
        </p:nvPicPr>
        <p:blipFill>
          <a:blip r:embed="rId2"/>
          <a:stretch>
            <a:fillRect/>
          </a:stretch>
        </p:blipFill>
        <p:spPr>
          <a:xfrm>
            <a:off x="251520" y="709994"/>
            <a:ext cx="3456384" cy="2365811"/>
          </a:xfrm>
          <a:prstGeom prst="rect">
            <a:avLst/>
          </a:prstGeom>
          <a:ln>
            <a:solidFill>
              <a:schemeClr val="tx1"/>
            </a:solidFill>
          </a:ln>
        </p:spPr>
      </p:pic>
      <p:sp>
        <p:nvSpPr>
          <p:cNvPr id="5" name="CaixaDeTexto 4">
            <a:extLst>
              <a:ext uri="{FF2B5EF4-FFF2-40B4-BE49-F238E27FC236}">
                <a16:creationId xmlns:a16="http://schemas.microsoft.com/office/drawing/2014/main" id="{365A97A2-FACD-4D02-A671-621623D5E4D0}"/>
              </a:ext>
            </a:extLst>
          </p:cNvPr>
          <p:cNvSpPr txBox="1"/>
          <p:nvPr/>
        </p:nvSpPr>
        <p:spPr>
          <a:xfrm>
            <a:off x="107504" y="195486"/>
            <a:ext cx="8856984" cy="707886"/>
          </a:xfrm>
          <a:prstGeom prst="rect">
            <a:avLst/>
          </a:prstGeom>
          <a:noFill/>
        </p:spPr>
        <p:txBody>
          <a:bodyPr wrap="square">
            <a:spAutoFit/>
          </a:bodyPr>
          <a:lstStyle/>
          <a:p>
            <a:r>
              <a:rPr lang="pt-BR" sz="2000" b="1" dirty="0">
                <a:solidFill>
                  <a:srgbClr val="000000"/>
                </a:solidFill>
                <a:latin typeface="Arial" panose="020B0604020202020204" pitchFamily="34" charset="0"/>
                <a:cs typeface="Arial" panose="020B0604020202020204" pitchFamily="34" charset="0"/>
              </a:rPr>
              <a:t>(3)</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No jogo abaixo existe um único Equilíbrio de Nash em estratégias puras:</a:t>
            </a:r>
            <a:r>
              <a:rPr lang="pt-BR" sz="2000" dirty="0">
                <a:latin typeface="Arial" panose="020B0604020202020204" pitchFamily="34" charset="0"/>
                <a:cs typeface="Arial" panose="020B0604020202020204" pitchFamily="34" charset="0"/>
              </a:rPr>
              <a:t> </a:t>
            </a:r>
            <a:br>
              <a:rPr lang="pt-BR" sz="2000" dirty="0">
                <a:latin typeface="Arial" panose="020B0604020202020204" pitchFamily="34" charset="0"/>
                <a:cs typeface="Arial" panose="020B0604020202020204" pitchFamily="34" charset="0"/>
              </a:rPr>
            </a:br>
            <a:endParaRPr lang="pt-BR" sz="2000" dirty="0">
              <a:latin typeface="Arial" panose="020B0604020202020204" pitchFamily="34" charset="0"/>
              <a:cs typeface="Arial" panose="020B0604020202020204" pitchFamily="34" charset="0"/>
            </a:endParaRPr>
          </a:p>
        </p:txBody>
      </p:sp>
      <p:sp>
        <p:nvSpPr>
          <p:cNvPr id="7" name="CaixaDeTexto 6">
            <a:extLst>
              <a:ext uri="{FF2B5EF4-FFF2-40B4-BE49-F238E27FC236}">
                <a16:creationId xmlns:a16="http://schemas.microsoft.com/office/drawing/2014/main" id="{0D3F3323-32C5-4A74-8452-05BE23D61EFA}"/>
              </a:ext>
            </a:extLst>
          </p:cNvPr>
          <p:cNvSpPr txBox="1"/>
          <p:nvPr/>
        </p:nvSpPr>
        <p:spPr>
          <a:xfrm>
            <a:off x="107504" y="3435846"/>
            <a:ext cx="8928992" cy="707886"/>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(4)</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Todo jogo na forma normal possui um Equilíbrio de Nash em estratégias mistas.</a:t>
            </a:r>
            <a:r>
              <a:rPr lang="pt-BR" sz="2000" dirty="0">
                <a:latin typeface="Arial" panose="020B0604020202020204" pitchFamily="34" charset="0"/>
                <a:cs typeface="Arial" panose="020B0604020202020204" pitchFamily="34" charset="0"/>
              </a:rPr>
              <a:t> </a:t>
            </a:r>
          </a:p>
        </p:txBody>
      </p:sp>
      <p:sp>
        <p:nvSpPr>
          <p:cNvPr id="6" name="CaixaDeTexto 5">
            <a:extLst>
              <a:ext uri="{FF2B5EF4-FFF2-40B4-BE49-F238E27FC236}">
                <a16:creationId xmlns:a16="http://schemas.microsoft.com/office/drawing/2014/main" id="{0C024160-581C-4DA2-8417-669898B017DE}"/>
              </a:ext>
            </a:extLst>
          </p:cNvPr>
          <p:cNvSpPr txBox="1"/>
          <p:nvPr/>
        </p:nvSpPr>
        <p:spPr>
          <a:xfrm>
            <a:off x="8748464" y="258202"/>
            <a:ext cx="360040" cy="369332"/>
          </a:xfrm>
          <a:prstGeom prst="rect">
            <a:avLst/>
          </a:prstGeom>
          <a:noFill/>
        </p:spPr>
        <p:txBody>
          <a:bodyPr wrap="square" rtlCol="0">
            <a:spAutoFit/>
          </a:bodyPr>
          <a:lstStyle/>
          <a:p>
            <a:r>
              <a:rPr lang="pt-BR" b="1" dirty="0">
                <a:solidFill>
                  <a:srgbClr val="FF0000"/>
                </a:solidFill>
              </a:rPr>
              <a:t>F</a:t>
            </a:r>
          </a:p>
        </p:txBody>
      </p:sp>
      <p:sp>
        <p:nvSpPr>
          <p:cNvPr id="8" name="CaixaDeTexto 7">
            <a:extLst>
              <a:ext uri="{FF2B5EF4-FFF2-40B4-BE49-F238E27FC236}">
                <a16:creationId xmlns:a16="http://schemas.microsoft.com/office/drawing/2014/main" id="{357C017D-1C80-4A80-B285-8A798FC08E35}"/>
              </a:ext>
            </a:extLst>
          </p:cNvPr>
          <p:cNvSpPr txBox="1"/>
          <p:nvPr/>
        </p:nvSpPr>
        <p:spPr>
          <a:xfrm>
            <a:off x="1043608" y="3795886"/>
            <a:ext cx="360040" cy="369332"/>
          </a:xfrm>
          <a:prstGeom prst="rect">
            <a:avLst/>
          </a:prstGeom>
          <a:noFill/>
        </p:spPr>
        <p:txBody>
          <a:bodyPr wrap="square" rtlCol="0">
            <a:spAutoFit/>
          </a:bodyPr>
          <a:lstStyle/>
          <a:p>
            <a:r>
              <a:rPr lang="pt-BR" b="1" dirty="0">
                <a:solidFill>
                  <a:srgbClr val="FF0000"/>
                </a:solidFill>
              </a:rPr>
              <a:t>V</a:t>
            </a:r>
          </a:p>
        </p:txBody>
      </p:sp>
      <p:sp>
        <p:nvSpPr>
          <p:cNvPr id="9" name="Retângulo 8">
            <a:extLst>
              <a:ext uri="{FF2B5EF4-FFF2-40B4-BE49-F238E27FC236}">
                <a16:creationId xmlns:a16="http://schemas.microsoft.com/office/drawing/2014/main" id="{13954D89-A218-4511-99BA-9FE8C4F65A61}"/>
              </a:ext>
            </a:extLst>
          </p:cNvPr>
          <p:cNvSpPr/>
          <p:nvPr/>
        </p:nvSpPr>
        <p:spPr>
          <a:xfrm>
            <a:off x="2987824" y="1995686"/>
            <a:ext cx="288032" cy="325483"/>
          </a:xfrm>
          <a:prstGeom prst="rect">
            <a:avLst/>
          </a:prstGeom>
          <a:noFill/>
          <a:ln w="19050">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9">
            <a:extLst>
              <a:ext uri="{FF2B5EF4-FFF2-40B4-BE49-F238E27FC236}">
                <a16:creationId xmlns:a16="http://schemas.microsoft.com/office/drawing/2014/main" id="{97F4FD9A-C615-450D-AF4C-6250103B7E27}"/>
              </a:ext>
            </a:extLst>
          </p:cNvPr>
          <p:cNvSpPr/>
          <p:nvPr/>
        </p:nvSpPr>
        <p:spPr>
          <a:xfrm>
            <a:off x="1763688" y="2612570"/>
            <a:ext cx="264627" cy="319219"/>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Retângulo 10">
            <a:extLst>
              <a:ext uri="{FF2B5EF4-FFF2-40B4-BE49-F238E27FC236}">
                <a16:creationId xmlns:a16="http://schemas.microsoft.com/office/drawing/2014/main" id="{6AC839AA-C8BC-4389-8C3D-9FA4BD2C1EEF}"/>
              </a:ext>
            </a:extLst>
          </p:cNvPr>
          <p:cNvSpPr/>
          <p:nvPr/>
        </p:nvSpPr>
        <p:spPr>
          <a:xfrm>
            <a:off x="2123728" y="2606307"/>
            <a:ext cx="288032" cy="325483"/>
          </a:xfrm>
          <a:prstGeom prst="rect">
            <a:avLst/>
          </a:prstGeom>
          <a:noFill/>
          <a:ln w="19050">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11">
            <a:extLst>
              <a:ext uri="{FF2B5EF4-FFF2-40B4-BE49-F238E27FC236}">
                <a16:creationId xmlns:a16="http://schemas.microsoft.com/office/drawing/2014/main" id="{12F45C8B-00F7-48A7-A248-9D3001D0EE9D}"/>
              </a:ext>
            </a:extLst>
          </p:cNvPr>
          <p:cNvSpPr/>
          <p:nvPr/>
        </p:nvSpPr>
        <p:spPr>
          <a:xfrm>
            <a:off x="2627784" y="1995686"/>
            <a:ext cx="264627" cy="319219"/>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a:extLst>
              <a:ext uri="{FF2B5EF4-FFF2-40B4-BE49-F238E27FC236}">
                <a16:creationId xmlns:a16="http://schemas.microsoft.com/office/drawing/2014/main" id="{73D2E514-4375-48E8-8C51-96757F38E6BB}"/>
              </a:ext>
            </a:extLst>
          </p:cNvPr>
          <p:cNvSpPr txBox="1"/>
          <p:nvPr/>
        </p:nvSpPr>
        <p:spPr>
          <a:xfrm>
            <a:off x="3779912" y="2213451"/>
            <a:ext cx="5112568" cy="646331"/>
          </a:xfrm>
          <a:prstGeom prst="rect">
            <a:avLst/>
          </a:prstGeom>
          <a:noFill/>
          <a:ln>
            <a:solidFill>
              <a:schemeClr val="tx1"/>
            </a:solidFill>
          </a:ln>
        </p:spPr>
        <p:txBody>
          <a:bodyPr wrap="square" rtlCol="0">
            <a:spAutoFit/>
          </a:bodyPr>
          <a:lstStyle/>
          <a:p>
            <a:pPr marL="285750" indent="-285750" algn="just">
              <a:buFont typeface="Wingdings" panose="05000000000000000000" pitchFamily="2" charset="2"/>
              <a:buChar char="§"/>
            </a:pPr>
            <a:r>
              <a:rPr lang="pt-BR" dirty="0">
                <a:latin typeface="Arial" panose="020B0604020202020204" pitchFamily="34" charset="0"/>
                <a:cs typeface="Arial" panose="020B0604020202020204" pitchFamily="34" charset="0"/>
              </a:rPr>
              <a:t>Logo, temos dois equilíbrios de Nash em estratégias puras</a:t>
            </a:r>
          </a:p>
        </p:txBody>
      </p:sp>
      <p:sp>
        <p:nvSpPr>
          <p:cNvPr id="13" name="CaixaDeTexto 12">
            <a:extLst>
              <a:ext uri="{FF2B5EF4-FFF2-40B4-BE49-F238E27FC236}">
                <a16:creationId xmlns:a16="http://schemas.microsoft.com/office/drawing/2014/main" id="{7E4D8FC0-8F34-409A-A204-815A41C3A375}"/>
              </a:ext>
            </a:extLst>
          </p:cNvPr>
          <p:cNvSpPr txBox="1"/>
          <p:nvPr/>
        </p:nvSpPr>
        <p:spPr>
          <a:xfrm>
            <a:off x="179512" y="4157667"/>
            <a:ext cx="8784976" cy="369332"/>
          </a:xfrm>
          <a:prstGeom prst="rect">
            <a:avLst/>
          </a:prstGeom>
          <a:noFill/>
          <a:ln>
            <a:noFill/>
          </a:ln>
        </p:spPr>
        <p:txBody>
          <a:bodyPr wrap="square" rtlCol="0">
            <a:spAutoFit/>
          </a:bodyPr>
          <a:lstStyle/>
          <a:p>
            <a:pPr marL="285750" indent="-285750" algn="just">
              <a:buFont typeface="Wingdings" panose="05000000000000000000" pitchFamily="2" charset="2"/>
              <a:buChar char="§"/>
            </a:pPr>
            <a:r>
              <a:rPr lang="pt-BR" dirty="0">
                <a:latin typeface="Arial" panose="020B0604020202020204" pitchFamily="34" charset="0"/>
                <a:cs typeface="Arial" panose="020B0604020202020204" pitchFamily="34" charset="0"/>
              </a:rPr>
              <a:t>Sempre existe ao menos um equilíbrio de Nash em estratégias mistas. </a:t>
            </a:r>
          </a:p>
        </p:txBody>
      </p:sp>
    </p:spTree>
    <p:extLst>
      <p:ext uri="{BB962C8B-B14F-4D97-AF65-F5344CB8AC3E}">
        <p14:creationId xmlns:p14="http://schemas.microsoft.com/office/powerpoint/2010/main" val="483697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P spid="10" grpId="0" animBg="1"/>
      <p:bldP spid="11" grpId="0" animBg="1"/>
      <p:bldP spid="12" grpId="0" animBg="1"/>
      <p:bldP spid="2" grpId="0" animBg="1"/>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tângulo 47">
            <a:extLst>
              <a:ext uri="{FF2B5EF4-FFF2-40B4-BE49-F238E27FC236}">
                <a16:creationId xmlns:a16="http://schemas.microsoft.com/office/drawing/2014/main" id="{D5FE2683-8DE6-4C60-AB8F-97ED545882DF}"/>
              </a:ext>
            </a:extLst>
          </p:cNvPr>
          <p:cNvSpPr/>
          <p:nvPr/>
        </p:nvSpPr>
        <p:spPr>
          <a:xfrm>
            <a:off x="1115616" y="267494"/>
            <a:ext cx="6552728" cy="451249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Arc 48">
            <a:extLst>
              <a:ext uri="{FF2B5EF4-FFF2-40B4-BE49-F238E27FC236}">
                <a16:creationId xmlns:a16="http://schemas.microsoft.com/office/drawing/2014/main" id="{AFDB61AB-D82A-4C20-813A-F9C3D1188AA8}"/>
              </a:ext>
            </a:extLst>
          </p:cNvPr>
          <p:cNvSpPr>
            <a:spLocks/>
          </p:cNvSpPr>
          <p:nvPr/>
        </p:nvSpPr>
        <p:spPr bwMode="auto">
          <a:xfrm flipH="1" flipV="1">
            <a:off x="2493814" y="928589"/>
            <a:ext cx="3729038" cy="2848172"/>
          </a:xfrm>
          <a:custGeom>
            <a:avLst/>
            <a:gdLst>
              <a:gd name="T0" fmla="*/ 0 w 22166"/>
              <a:gd name="T1" fmla="*/ 135864 h 21600"/>
              <a:gd name="T2" fmla="*/ 628947995 w 22166"/>
              <a:gd name="T3" fmla="*/ 419421192 h 21600"/>
              <a:gd name="T4" fmla="*/ 16059921 w 22166"/>
              <a:gd name="T5" fmla="*/ 419421192 h 21600"/>
              <a:gd name="T6" fmla="*/ 0 60000 65536"/>
              <a:gd name="T7" fmla="*/ 0 60000 65536"/>
              <a:gd name="T8" fmla="*/ 0 60000 65536"/>
              <a:gd name="T9" fmla="*/ 0 w 22166"/>
              <a:gd name="T10" fmla="*/ 0 h 21600"/>
              <a:gd name="T11" fmla="*/ 22166 w 22166"/>
              <a:gd name="T12" fmla="*/ 21600 h 21600"/>
            </a:gdLst>
            <a:ahLst/>
            <a:cxnLst>
              <a:cxn ang="T6">
                <a:pos x="T0" y="T1"/>
              </a:cxn>
              <a:cxn ang="T7">
                <a:pos x="T2" y="T3"/>
              </a:cxn>
              <a:cxn ang="T8">
                <a:pos x="T4" y="T5"/>
              </a:cxn>
            </a:cxnLst>
            <a:rect l="T9" t="T10" r="T11" b="T12"/>
            <a:pathLst>
              <a:path w="22166" h="21600" fill="none" extrusionOk="0">
                <a:moveTo>
                  <a:pt x="0" y="7"/>
                </a:moveTo>
                <a:cubicBezTo>
                  <a:pt x="188" y="2"/>
                  <a:pt x="377" y="-1"/>
                  <a:pt x="566" y="0"/>
                </a:cubicBezTo>
                <a:cubicBezTo>
                  <a:pt x="12495" y="0"/>
                  <a:pt x="22166" y="9670"/>
                  <a:pt x="22166" y="21600"/>
                </a:cubicBezTo>
              </a:path>
              <a:path w="22166" h="21600" stroke="0" extrusionOk="0">
                <a:moveTo>
                  <a:pt x="0" y="7"/>
                </a:moveTo>
                <a:cubicBezTo>
                  <a:pt x="188" y="2"/>
                  <a:pt x="377" y="-1"/>
                  <a:pt x="566" y="0"/>
                </a:cubicBezTo>
                <a:cubicBezTo>
                  <a:pt x="12495" y="0"/>
                  <a:pt x="22166" y="9670"/>
                  <a:pt x="22166" y="21600"/>
                </a:cubicBezTo>
                <a:lnTo>
                  <a:pt x="566" y="21600"/>
                </a:lnTo>
                <a:close/>
              </a:path>
            </a:pathLst>
          </a:custGeom>
          <a:noFill/>
          <a:ln w="38100">
            <a:solidFill>
              <a:schemeClr val="tx1"/>
            </a:solidFill>
            <a:round/>
            <a:headEnd/>
            <a:tailEnd/>
          </a:ln>
        </p:spPr>
        <p:txBody>
          <a:bodyPr wrap="square" anchor="ctr">
            <a:spAutoFit/>
          </a:bodyPr>
          <a:lstStyle/>
          <a:p>
            <a:endParaRPr lang="pt-BR"/>
          </a:p>
        </p:txBody>
      </p:sp>
      <p:sp>
        <p:nvSpPr>
          <p:cNvPr id="7" name="Line 12">
            <a:extLst>
              <a:ext uri="{FF2B5EF4-FFF2-40B4-BE49-F238E27FC236}">
                <a16:creationId xmlns:a16="http://schemas.microsoft.com/office/drawing/2014/main" id="{8B7EBF8D-760F-4765-8F93-CC8A4216059C}"/>
              </a:ext>
            </a:extLst>
          </p:cNvPr>
          <p:cNvSpPr>
            <a:spLocks noChangeShapeType="1"/>
          </p:cNvSpPr>
          <p:nvPr/>
        </p:nvSpPr>
        <p:spPr bwMode="auto">
          <a:xfrm>
            <a:off x="1992164" y="562595"/>
            <a:ext cx="19050" cy="3689350"/>
          </a:xfrm>
          <a:prstGeom prst="line">
            <a:avLst/>
          </a:prstGeom>
          <a:noFill/>
          <a:ln w="38100">
            <a:solidFill>
              <a:schemeClr val="tx1"/>
            </a:solidFill>
            <a:round/>
            <a:headEnd type="triangle" w="med" len="med"/>
            <a:tailEnd type="none" w="med" len="med"/>
          </a:ln>
        </p:spPr>
        <p:txBody>
          <a:bodyPr wrap="none" anchor="ctr"/>
          <a:lstStyle/>
          <a:p>
            <a:endParaRPr lang="pt-BR"/>
          </a:p>
        </p:txBody>
      </p:sp>
      <p:sp>
        <p:nvSpPr>
          <p:cNvPr id="8" name="Line 13">
            <a:extLst>
              <a:ext uri="{FF2B5EF4-FFF2-40B4-BE49-F238E27FC236}">
                <a16:creationId xmlns:a16="http://schemas.microsoft.com/office/drawing/2014/main" id="{A6437734-6523-4A4D-B275-B511621C3134}"/>
              </a:ext>
            </a:extLst>
          </p:cNvPr>
          <p:cNvSpPr>
            <a:spLocks noChangeShapeType="1"/>
          </p:cNvSpPr>
          <p:nvPr/>
        </p:nvSpPr>
        <p:spPr bwMode="auto">
          <a:xfrm>
            <a:off x="2025502" y="4240311"/>
            <a:ext cx="4462462" cy="0"/>
          </a:xfrm>
          <a:prstGeom prst="line">
            <a:avLst/>
          </a:prstGeom>
          <a:noFill/>
          <a:ln w="38100">
            <a:solidFill>
              <a:schemeClr val="tx1"/>
            </a:solidFill>
            <a:round/>
            <a:headEnd type="none" w="med" len="med"/>
            <a:tailEnd type="triangle" w="med" len="med"/>
          </a:ln>
        </p:spPr>
        <p:txBody>
          <a:bodyPr wrap="none" anchor="ctr"/>
          <a:lstStyle/>
          <a:p>
            <a:endParaRPr lang="pt-BR"/>
          </a:p>
        </p:txBody>
      </p:sp>
      <p:sp>
        <p:nvSpPr>
          <p:cNvPr id="9" name="Rectangle 14">
            <a:extLst>
              <a:ext uri="{FF2B5EF4-FFF2-40B4-BE49-F238E27FC236}">
                <a16:creationId xmlns:a16="http://schemas.microsoft.com/office/drawing/2014/main" id="{16CF8B91-3728-4597-8368-9DE36FA8043C}"/>
              </a:ext>
            </a:extLst>
          </p:cNvPr>
          <p:cNvSpPr>
            <a:spLocks noChangeArrowheads="1"/>
          </p:cNvSpPr>
          <p:nvPr/>
        </p:nvSpPr>
        <p:spPr bwMode="auto">
          <a:xfrm>
            <a:off x="6443514" y="4189511"/>
            <a:ext cx="336632" cy="366767"/>
          </a:xfrm>
          <a:prstGeom prst="rect">
            <a:avLst/>
          </a:prstGeom>
          <a:noFill/>
          <a:ln w="12700">
            <a:noFill/>
            <a:miter lim="800000"/>
            <a:headEnd/>
            <a:tailEnd/>
          </a:ln>
        </p:spPr>
        <p:txBody>
          <a:bodyPr wrap="none" lIns="90488" tIns="44450" rIns="90488" bIns="44450">
            <a:spAutoFit/>
          </a:bodyPr>
          <a:lstStyle/>
          <a:p>
            <a:r>
              <a:rPr lang="en-US" b="1" dirty="0">
                <a:latin typeface="Arial" charset="0"/>
              </a:rPr>
              <a:t>X</a:t>
            </a:r>
            <a:endParaRPr lang="en-US" sz="1400" b="1" dirty="0">
              <a:latin typeface="Arial" charset="0"/>
            </a:endParaRPr>
          </a:p>
        </p:txBody>
      </p:sp>
      <p:sp>
        <p:nvSpPr>
          <p:cNvPr id="10" name="Rectangle 15">
            <a:extLst>
              <a:ext uri="{FF2B5EF4-FFF2-40B4-BE49-F238E27FC236}">
                <a16:creationId xmlns:a16="http://schemas.microsoft.com/office/drawing/2014/main" id="{711318CA-3DCA-4D3B-B695-61CFBFCA877B}"/>
              </a:ext>
            </a:extLst>
          </p:cNvPr>
          <p:cNvSpPr>
            <a:spLocks noChangeArrowheads="1"/>
          </p:cNvSpPr>
          <p:nvPr/>
        </p:nvSpPr>
        <p:spPr bwMode="auto">
          <a:xfrm>
            <a:off x="1654301" y="3370361"/>
            <a:ext cx="325411" cy="397545"/>
          </a:xfrm>
          <a:prstGeom prst="rect">
            <a:avLst/>
          </a:prstGeom>
          <a:noFill/>
          <a:ln w="12700">
            <a:noFill/>
            <a:miter lim="800000"/>
            <a:headEnd/>
            <a:tailEnd/>
          </a:ln>
        </p:spPr>
        <p:txBody>
          <a:bodyPr wrap="none" lIns="90488" tIns="44450" rIns="90488" bIns="44450">
            <a:spAutoFit/>
          </a:bodyPr>
          <a:lstStyle/>
          <a:p>
            <a:r>
              <a:rPr lang="en-US" sz="2000" b="1" dirty="0">
                <a:latin typeface="Arial" charset="0"/>
              </a:rPr>
              <a:t>5</a:t>
            </a:r>
          </a:p>
        </p:txBody>
      </p:sp>
      <p:sp>
        <p:nvSpPr>
          <p:cNvPr id="11" name="Rectangle 17">
            <a:extLst>
              <a:ext uri="{FF2B5EF4-FFF2-40B4-BE49-F238E27FC236}">
                <a16:creationId xmlns:a16="http://schemas.microsoft.com/office/drawing/2014/main" id="{AF6DD745-E9B4-4356-BB51-63C8026DBC37}"/>
              </a:ext>
            </a:extLst>
          </p:cNvPr>
          <p:cNvSpPr>
            <a:spLocks noChangeArrowheads="1"/>
          </p:cNvSpPr>
          <p:nvPr/>
        </p:nvSpPr>
        <p:spPr bwMode="auto">
          <a:xfrm>
            <a:off x="1547664" y="2678261"/>
            <a:ext cx="468078" cy="397545"/>
          </a:xfrm>
          <a:prstGeom prst="rect">
            <a:avLst/>
          </a:prstGeom>
          <a:noFill/>
          <a:ln w="12700">
            <a:noFill/>
            <a:miter lim="800000"/>
            <a:headEnd/>
            <a:tailEnd/>
          </a:ln>
        </p:spPr>
        <p:txBody>
          <a:bodyPr wrap="none" lIns="90488" tIns="44450" rIns="90488" bIns="44450">
            <a:spAutoFit/>
          </a:bodyPr>
          <a:lstStyle/>
          <a:p>
            <a:r>
              <a:rPr lang="en-US" sz="2000" b="1" dirty="0">
                <a:latin typeface="Arial" charset="0"/>
              </a:rPr>
              <a:t>10</a:t>
            </a:r>
          </a:p>
        </p:txBody>
      </p:sp>
      <p:sp>
        <p:nvSpPr>
          <p:cNvPr id="13" name="Rectangle 19">
            <a:extLst>
              <a:ext uri="{FF2B5EF4-FFF2-40B4-BE49-F238E27FC236}">
                <a16:creationId xmlns:a16="http://schemas.microsoft.com/office/drawing/2014/main" id="{2697240D-C686-4BE3-96E2-1373D8E37BD4}"/>
              </a:ext>
            </a:extLst>
          </p:cNvPr>
          <p:cNvSpPr>
            <a:spLocks noChangeArrowheads="1"/>
          </p:cNvSpPr>
          <p:nvPr/>
        </p:nvSpPr>
        <p:spPr bwMode="auto">
          <a:xfrm>
            <a:off x="3244354" y="4194274"/>
            <a:ext cx="463550" cy="393700"/>
          </a:xfrm>
          <a:prstGeom prst="rect">
            <a:avLst/>
          </a:prstGeom>
          <a:noFill/>
          <a:ln w="12700">
            <a:noFill/>
            <a:miter lim="800000"/>
            <a:headEnd/>
            <a:tailEnd/>
          </a:ln>
        </p:spPr>
        <p:txBody>
          <a:bodyPr wrap="none" lIns="90488" tIns="44450" rIns="90488" bIns="44450">
            <a:spAutoFit/>
          </a:bodyPr>
          <a:lstStyle/>
          <a:p>
            <a:r>
              <a:rPr lang="en-US" sz="2000" b="1" dirty="0">
                <a:latin typeface="Arial" charset="0"/>
              </a:rPr>
              <a:t>10</a:t>
            </a:r>
          </a:p>
        </p:txBody>
      </p:sp>
      <p:sp>
        <p:nvSpPr>
          <p:cNvPr id="14" name="Rectangle 21">
            <a:extLst>
              <a:ext uri="{FF2B5EF4-FFF2-40B4-BE49-F238E27FC236}">
                <a16:creationId xmlns:a16="http://schemas.microsoft.com/office/drawing/2014/main" id="{78ABB3BF-BBA9-4DAF-A99B-40B24642DFF0}"/>
              </a:ext>
            </a:extLst>
          </p:cNvPr>
          <p:cNvSpPr>
            <a:spLocks noChangeArrowheads="1"/>
          </p:cNvSpPr>
          <p:nvPr/>
        </p:nvSpPr>
        <p:spPr bwMode="auto">
          <a:xfrm>
            <a:off x="4597252" y="4194274"/>
            <a:ext cx="468078" cy="397545"/>
          </a:xfrm>
          <a:prstGeom prst="rect">
            <a:avLst/>
          </a:prstGeom>
          <a:noFill/>
          <a:ln w="12700">
            <a:noFill/>
            <a:miter lim="800000"/>
            <a:headEnd/>
            <a:tailEnd/>
          </a:ln>
        </p:spPr>
        <p:txBody>
          <a:bodyPr wrap="none" lIns="90488" tIns="44450" rIns="90488" bIns="44450">
            <a:spAutoFit/>
          </a:bodyPr>
          <a:lstStyle/>
          <a:p>
            <a:r>
              <a:rPr lang="en-US" sz="2000" b="1" dirty="0">
                <a:latin typeface="Arial" charset="0"/>
              </a:rPr>
              <a:t>20</a:t>
            </a:r>
          </a:p>
        </p:txBody>
      </p:sp>
      <p:sp>
        <p:nvSpPr>
          <p:cNvPr id="16" name="Rectangle 23">
            <a:extLst>
              <a:ext uri="{FF2B5EF4-FFF2-40B4-BE49-F238E27FC236}">
                <a16:creationId xmlns:a16="http://schemas.microsoft.com/office/drawing/2014/main" id="{317D7686-BBB9-47FD-A5E2-0F27D55DC1E9}"/>
              </a:ext>
            </a:extLst>
          </p:cNvPr>
          <p:cNvSpPr>
            <a:spLocks noChangeArrowheads="1"/>
          </p:cNvSpPr>
          <p:nvPr/>
        </p:nvSpPr>
        <p:spPr bwMode="auto">
          <a:xfrm>
            <a:off x="1623781" y="363513"/>
            <a:ext cx="336633" cy="366767"/>
          </a:xfrm>
          <a:prstGeom prst="rect">
            <a:avLst/>
          </a:prstGeom>
          <a:noFill/>
          <a:ln w="12700">
            <a:noFill/>
            <a:miter lim="800000"/>
            <a:headEnd/>
            <a:tailEnd/>
          </a:ln>
        </p:spPr>
        <p:txBody>
          <a:bodyPr wrap="none" lIns="90488" tIns="44450" rIns="90488" bIns="44450">
            <a:spAutoFit/>
          </a:bodyPr>
          <a:lstStyle/>
          <a:p>
            <a:pPr algn="r"/>
            <a:r>
              <a:rPr lang="en-US" b="1" dirty="0">
                <a:latin typeface="Arial" charset="0"/>
              </a:rPr>
              <a:t>Y</a:t>
            </a:r>
            <a:endParaRPr lang="en-US" sz="1400" b="1" dirty="0">
              <a:latin typeface="Arial" charset="0"/>
            </a:endParaRPr>
          </a:p>
        </p:txBody>
      </p:sp>
      <p:sp>
        <p:nvSpPr>
          <p:cNvPr id="17" name="Rectangle 41">
            <a:extLst>
              <a:ext uri="{FF2B5EF4-FFF2-40B4-BE49-F238E27FC236}">
                <a16:creationId xmlns:a16="http://schemas.microsoft.com/office/drawing/2014/main" id="{0B263B86-BAC7-4114-A7C5-35D7A71B6727}"/>
              </a:ext>
            </a:extLst>
          </p:cNvPr>
          <p:cNvSpPr>
            <a:spLocks noChangeArrowheads="1"/>
          </p:cNvSpPr>
          <p:nvPr/>
        </p:nvSpPr>
        <p:spPr bwMode="auto">
          <a:xfrm>
            <a:off x="6159352" y="3531865"/>
            <a:ext cx="1025923" cy="377026"/>
          </a:xfrm>
          <a:prstGeom prst="rect">
            <a:avLst/>
          </a:prstGeom>
          <a:noFill/>
          <a:ln w="12700">
            <a:noFill/>
            <a:miter lim="800000"/>
            <a:headEnd/>
            <a:tailEnd/>
          </a:ln>
        </p:spPr>
        <p:txBody>
          <a:bodyPr wrap="none" lIns="90488" tIns="44450" rIns="90488" bIns="44450">
            <a:spAutoFit/>
          </a:bodyPr>
          <a:lstStyle/>
          <a:p>
            <a:r>
              <a:rPr lang="en-US" sz="2800" b="1" i="1" baseline="-25000" dirty="0">
                <a:latin typeface="Arial" charset="0"/>
              </a:rPr>
              <a:t>U = 100</a:t>
            </a:r>
          </a:p>
        </p:txBody>
      </p:sp>
      <p:sp>
        <p:nvSpPr>
          <p:cNvPr id="20" name="Line 44">
            <a:extLst>
              <a:ext uri="{FF2B5EF4-FFF2-40B4-BE49-F238E27FC236}">
                <a16:creationId xmlns:a16="http://schemas.microsoft.com/office/drawing/2014/main" id="{77B7C9A1-3E00-4CE5-B038-D1170BBCAE34}"/>
              </a:ext>
            </a:extLst>
          </p:cNvPr>
          <p:cNvSpPr>
            <a:spLocks noChangeShapeType="1"/>
          </p:cNvSpPr>
          <p:nvPr/>
        </p:nvSpPr>
        <p:spPr bwMode="auto">
          <a:xfrm>
            <a:off x="1992164" y="3567211"/>
            <a:ext cx="2819400" cy="0"/>
          </a:xfrm>
          <a:prstGeom prst="line">
            <a:avLst/>
          </a:prstGeom>
          <a:noFill/>
          <a:ln w="12700">
            <a:solidFill>
              <a:srgbClr val="000000"/>
            </a:solidFill>
            <a:prstDash val="dash"/>
            <a:round/>
            <a:headEnd/>
            <a:tailEnd/>
          </a:ln>
        </p:spPr>
        <p:txBody>
          <a:bodyPr>
            <a:spAutoFit/>
          </a:bodyPr>
          <a:lstStyle/>
          <a:p>
            <a:endParaRPr lang="pt-BR"/>
          </a:p>
        </p:txBody>
      </p:sp>
      <p:sp>
        <p:nvSpPr>
          <p:cNvPr id="21" name="Line 45">
            <a:extLst>
              <a:ext uri="{FF2B5EF4-FFF2-40B4-BE49-F238E27FC236}">
                <a16:creationId xmlns:a16="http://schemas.microsoft.com/office/drawing/2014/main" id="{27375F88-6942-4282-9FF5-60963338EB22}"/>
              </a:ext>
            </a:extLst>
          </p:cNvPr>
          <p:cNvSpPr>
            <a:spLocks noChangeShapeType="1"/>
          </p:cNvSpPr>
          <p:nvPr/>
        </p:nvSpPr>
        <p:spPr bwMode="auto">
          <a:xfrm>
            <a:off x="4811564" y="3586261"/>
            <a:ext cx="0" cy="628650"/>
          </a:xfrm>
          <a:prstGeom prst="line">
            <a:avLst/>
          </a:prstGeom>
          <a:noFill/>
          <a:ln w="12700">
            <a:solidFill>
              <a:srgbClr val="000000"/>
            </a:solidFill>
            <a:prstDash val="dash"/>
            <a:round/>
            <a:headEnd/>
            <a:tailEnd/>
          </a:ln>
        </p:spPr>
        <p:txBody>
          <a:bodyPr wrap="none">
            <a:spAutoFit/>
          </a:bodyPr>
          <a:lstStyle/>
          <a:p>
            <a:endParaRPr lang="pt-BR"/>
          </a:p>
        </p:txBody>
      </p:sp>
      <p:sp>
        <p:nvSpPr>
          <p:cNvPr id="22" name="Oval 46">
            <a:extLst>
              <a:ext uri="{FF2B5EF4-FFF2-40B4-BE49-F238E27FC236}">
                <a16:creationId xmlns:a16="http://schemas.microsoft.com/office/drawing/2014/main" id="{22865989-1A99-41C7-BC41-21CAE03AD89E}"/>
              </a:ext>
            </a:extLst>
          </p:cNvPr>
          <p:cNvSpPr>
            <a:spLocks noChangeArrowheads="1"/>
          </p:cNvSpPr>
          <p:nvPr/>
        </p:nvSpPr>
        <p:spPr bwMode="auto">
          <a:xfrm>
            <a:off x="3430538" y="2779390"/>
            <a:ext cx="133350" cy="152400"/>
          </a:xfrm>
          <a:prstGeom prst="ellipse">
            <a:avLst/>
          </a:prstGeom>
          <a:solidFill>
            <a:schemeClr val="tx1"/>
          </a:solidFill>
          <a:ln w="12700">
            <a:solidFill>
              <a:srgbClr val="000000"/>
            </a:solidFill>
            <a:round/>
            <a:headEnd/>
            <a:tailEnd/>
          </a:ln>
        </p:spPr>
        <p:txBody>
          <a:bodyPr anchor="ctr">
            <a:spAutoFit/>
          </a:bodyPr>
          <a:lstStyle/>
          <a:p>
            <a:endParaRPr lang="pt-BR"/>
          </a:p>
        </p:txBody>
      </p:sp>
      <p:sp>
        <p:nvSpPr>
          <p:cNvPr id="23" name="Oval 47">
            <a:extLst>
              <a:ext uri="{FF2B5EF4-FFF2-40B4-BE49-F238E27FC236}">
                <a16:creationId xmlns:a16="http://schemas.microsoft.com/office/drawing/2014/main" id="{E9131611-C87D-4720-B286-9BB3251BF954}"/>
              </a:ext>
            </a:extLst>
          </p:cNvPr>
          <p:cNvSpPr>
            <a:spLocks noChangeArrowheads="1"/>
          </p:cNvSpPr>
          <p:nvPr/>
        </p:nvSpPr>
        <p:spPr bwMode="auto">
          <a:xfrm>
            <a:off x="4754414" y="3510061"/>
            <a:ext cx="133350" cy="152400"/>
          </a:xfrm>
          <a:prstGeom prst="ellipse">
            <a:avLst/>
          </a:prstGeom>
          <a:solidFill>
            <a:schemeClr val="tx1"/>
          </a:solidFill>
          <a:ln w="12700">
            <a:solidFill>
              <a:srgbClr val="000000"/>
            </a:solidFill>
            <a:round/>
            <a:headEnd/>
            <a:tailEnd/>
          </a:ln>
        </p:spPr>
        <p:txBody>
          <a:bodyPr anchor="ctr">
            <a:spAutoFit/>
          </a:bodyPr>
          <a:lstStyle/>
          <a:p>
            <a:endParaRPr lang="pt-BR"/>
          </a:p>
        </p:txBody>
      </p:sp>
      <p:graphicFrame>
        <p:nvGraphicFramePr>
          <p:cNvPr id="41" name="Object 4">
            <a:extLst>
              <a:ext uri="{FF2B5EF4-FFF2-40B4-BE49-F238E27FC236}">
                <a16:creationId xmlns:a16="http://schemas.microsoft.com/office/drawing/2014/main" id="{C35270F7-DBD4-4421-BADF-A3DEBA93DBAA}"/>
              </a:ext>
            </a:extLst>
          </p:cNvPr>
          <p:cNvGraphicFramePr>
            <a:graphicFrameLocks noChangeAspect="1"/>
          </p:cNvGraphicFramePr>
          <p:nvPr>
            <p:extLst>
              <p:ext uri="{D42A27DB-BD31-4B8C-83A1-F6EECF244321}">
                <p14:modId xmlns:p14="http://schemas.microsoft.com/office/powerpoint/2010/main" val="3641757934"/>
              </p:ext>
            </p:extLst>
          </p:nvPr>
        </p:nvGraphicFramePr>
        <p:xfrm>
          <a:off x="3571823" y="1614439"/>
          <a:ext cx="2740025" cy="720725"/>
        </p:xfrm>
        <a:graphic>
          <a:graphicData uri="http://schemas.openxmlformats.org/presentationml/2006/ole">
            <mc:AlternateContent xmlns:mc="http://schemas.openxmlformats.org/markup-compatibility/2006">
              <mc:Choice xmlns:v="urn:schemas-microsoft-com:vml" Requires="v">
                <p:oleObj name="Equation" r:id="rId2" imgW="1434960" imgH="393480" progId="Equation.DSMT4">
                  <p:embed/>
                </p:oleObj>
              </mc:Choice>
              <mc:Fallback>
                <p:oleObj name="Equation" r:id="rId2" imgW="1434960" imgH="393480" progId="Equation.DSMT4">
                  <p:embed/>
                  <p:pic>
                    <p:nvPicPr>
                      <p:cNvPr id="6" name="Object 4">
                        <a:extLst>
                          <a:ext uri="{FF2B5EF4-FFF2-40B4-BE49-F238E27FC236}">
                            <a16:creationId xmlns:a16="http://schemas.microsoft.com/office/drawing/2014/main" id="{2BA7FDE3-831F-4C11-A744-803FD9C35834}"/>
                          </a:ext>
                        </a:extLst>
                      </p:cNvPr>
                      <p:cNvPicPr>
                        <a:picLocks noChangeAspect="1" noChangeArrowheads="1"/>
                      </p:cNvPicPr>
                      <p:nvPr/>
                    </p:nvPicPr>
                    <p:blipFill>
                      <a:blip r:embed="rId3"/>
                      <a:srcRect/>
                      <a:stretch>
                        <a:fillRect/>
                      </a:stretch>
                    </p:blipFill>
                    <p:spPr bwMode="auto">
                      <a:xfrm>
                        <a:off x="3571823" y="1614439"/>
                        <a:ext cx="2740025" cy="720725"/>
                      </a:xfrm>
                      <a:prstGeom prst="rect">
                        <a:avLst/>
                      </a:prstGeom>
                      <a:solidFill>
                        <a:schemeClr val="accent6">
                          <a:lumMod val="60000"/>
                          <a:lumOff val="40000"/>
                        </a:schemeClr>
                      </a:solidFill>
                      <a:ln w="28575">
                        <a:solidFill>
                          <a:schemeClr val="tx1"/>
                        </a:solidFill>
                      </a:ln>
                      <a:effectLst/>
                    </p:spPr>
                  </p:pic>
                </p:oleObj>
              </mc:Fallback>
            </mc:AlternateContent>
          </a:graphicData>
        </a:graphic>
      </p:graphicFrame>
      <p:cxnSp>
        <p:nvCxnSpPr>
          <p:cNvPr id="43" name="Conector reto 42">
            <a:extLst>
              <a:ext uri="{FF2B5EF4-FFF2-40B4-BE49-F238E27FC236}">
                <a16:creationId xmlns:a16="http://schemas.microsoft.com/office/drawing/2014/main" id="{071D400B-4D94-4A04-AEE1-274C93E2EC68}"/>
              </a:ext>
            </a:extLst>
          </p:cNvPr>
          <p:cNvCxnSpPr/>
          <p:nvPr/>
        </p:nvCxnSpPr>
        <p:spPr>
          <a:xfrm>
            <a:off x="3491880" y="2787774"/>
            <a:ext cx="0" cy="142713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Conector reto 44">
            <a:extLst>
              <a:ext uri="{FF2B5EF4-FFF2-40B4-BE49-F238E27FC236}">
                <a16:creationId xmlns:a16="http://schemas.microsoft.com/office/drawing/2014/main" id="{12C435E5-18DA-4DDE-8502-5F5EBBA4DE2D}"/>
              </a:ext>
            </a:extLst>
          </p:cNvPr>
          <p:cNvCxnSpPr>
            <a:cxnSpLocks/>
          </p:cNvCxnSpPr>
          <p:nvPr/>
        </p:nvCxnSpPr>
        <p:spPr>
          <a:xfrm>
            <a:off x="1987636" y="2859782"/>
            <a:ext cx="144290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035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500" fill="hold"/>
                                        <p:tgtEl>
                                          <p:spTgt spid="41"/>
                                        </p:tgtEl>
                                        <p:attrNameLst>
                                          <p:attrName>ppt_x</p:attrName>
                                        </p:attrNameLst>
                                      </p:cBhvr>
                                      <p:tavLst>
                                        <p:tav tm="0">
                                          <p:val>
                                            <p:strVal val="#ppt_x"/>
                                          </p:val>
                                        </p:tav>
                                        <p:tav tm="100000">
                                          <p:val>
                                            <p:strVal val="#ppt_x"/>
                                          </p:val>
                                        </p:tav>
                                      </p:tavLst>
                                    </p:anim>
                                    <p:anim calcmode="lin" valueType="num">
                                      <p:cBhvr additive="base">
                                        <p:cTn id="8"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478CEA12-90FA-42B8-B32C-191993BEBBB9}"/>
              </a:ext>
            </a:extLst>
          </p:cNvPr>
          <p:cNvSpPr txBox="1"/>
          <p:nvPr/>
        </p:nvSpPr>
        <p:spPr>
          <a:xfrm>
            <a:off x="107504" y="123478"/>
            <a:ext cx="8986254" cy="1661993"/>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12</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Com relação à análise econômica de investimento, indique quais das afirmações a seguir são verdadeiras e quais são falsas:</a:t>
            </a:r>
          </a:p>
          <a:p>
            <a:pPr algn="just"/>
            <a:r>
              <a:rPr lang="pt-BR" sz="2000" b="1" dirty="0">
                <a:solidFill>
                  <a:srgbClr val="000000"/>
                </a:solidFill>
                <a:latin typeface="Arial" panose="020B0604020202020204" pitchFamily="34" charset="0"/>
                <a:cs typeface="Arial" panose="020B0604020202020204" pitchFamily="34" charset="0"/>
              </a:rPr>
              <a:t>(0)</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análise do valor presente líquido incorpora o valor presente com taxa de desconto tanto dos custos quanto dos benefícios de um investimento.</a:t>
            </a:r>
          </a:p>
        </p:txBody>
      </p:sp>
      <p:sp>
        <p:nvSpPr>
          <p:cNvPr id="2" name="CaixaDeTexto 1">
            <a:extLst>
              <a:ext uri="{FF2B5EF4-FFF2-40B4-BE49-F238E27FC236}">
                <a16:creationId xmlns:a16="http://schemas.microsoft.com/office/drawing/2014/main" id="{C841687F-68B6-4E2B-99DB-23D279C436B5}"/>
              </a:ext>
            </a:extLst>
          </p:cNvPr>
          <p:cNvSpPr txBox="1"/>
          <p:nvPr/>
        </p:nvSpPr>
        <p:spPr>
          <a:xfrm>
            <a:off x="8028384" y="1419622"/>
            <a:ext cx="432048" cy="369332"/>
          </a:xfrm>
          <a:prstGeom prst="rect">
            <a:avLst/>
          </a:prstGeom>
          <a:noFill/>
        </p:spPr>
        <p:txBody>
          <a:bodyPr wrap="square" rtlCol="0">
            <a:spAutoFit/>
          </a:bodyPr>
          <a:lstStyle/>
          <a:p>
            <a:r>
              <a:rPr lang="pt-BR" b="1" dirty="0">
                <a:solidFill>
                  <a:srgbClr val="FF0000"/>
                </a:solidFill>
              </a:rPr>
              <a:t>V</a:t>
            </a:r>
          </a:p>
        </p:txBody>
      </p:sp>
      <p:sp>
        <p:nvSpPr>
          <p:cNvPr id="4" name="Espaço Reservado para Conteúdo 2">
            <a:extLst>
              <a:ext uri="{FF2B5EF4-FFF2-40B4-BE49-F238E27FC236}">
                <a16:creationId xmlns:a16="http://schemas.microsoft.com/office/drawing/2014/main" id="{EDCD816F-60C0-4070-9CA2-3256B171099C}"/>
              </a:ext>
            </a:extLst>
          </p:cNvPr>
          <p:cNvSpPr txBox="1">
            <a:spLocks/>
          </p:cNvSpPr>
          <p:nvPr/>
        </p:nvSpPr>
        <p:spPr>
          <a:xfrm>
            <a:off x="35496" y="1836648"/>
            <a:ext cx="8986251" cy="1311166"/>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
                <a:schemeClr val="tx1"/>
              </a:buClr>
              <a:buSzPct val="100000"/>
              <a:buFont typeface="Wingdings" panose="05000000000000000000" pitchFamily="2" charset="2"/>
              <a:buChar char="§"/>
            </a:pPr>
            <a:r>
              <a:rPr lang="pt-BR" sz="2000" dirty="0">
                <a:latin typeface="Arial" panose="020B0604020202020204" pitchFamily="34" charset="0"/>
                <a:cs typeface="Arial" panose="020B0604020202020204" pitchFamily="34" charset="0"/>
              </a:rPr>
              <a:t> O VPL de um projeto é dado pelo valor presente fluxo de caixa do projeto, deduzindo-se o investimento inicial. Ele mostra, se há (ou não) geração de valor para a empresa ao realizar certo projeto de investimento.</a:t>
            </a:r>
          </a:p>
          <a:p>
            <a:pPr marL="342900" indent="-342900" algn="just">
              <a:buClr>
                <a:schemeClr val="tx1"/>
              </a:buClr>
              <a:buSzPct val="100000"/>
              <a:buFont typeface="Wingdings" panose="05000000000000000000" pitchFamily="2" charset="2"/>
              <a:buChar char="§"/>
            </a:pPr>
            <a:endParaRPr lang="en-US" sz="2000" dirty="0">
              <a:latin typeface="Arial" panose="020B0604020202020204" pitchFamily="34" charset="0"/>
              <a:cs typeface="Arial" panose="020B0604020202020204" pitchFamily="34" charset="0"/>
            </a:endParaRPr>
          </a:p>
        </p:txBody>
      </p:sp>
      <p:graphicFrame>
        <p:nvGraphicFramePr>
          <p:cNvPr id="5" name="Objeto 4">
            <a:extLst>
              <a:ext uri="{FF2B5EF4-FFF2-40B4-BE49-F238E27FC236}">
                <a16:creationId xmlns:a16="http://schemas.microsoft.com/office/drawing/2014/main" id="{18A8F856-CC17-48AF-B9DF-E06FAD411F64}"/>
              </a:ext>
            </a:extLst>
          </p:cNvPr>
          <p:cNvGraphicFramePr>
            <a:graphicFrameLocks noChangeAspect="1"/>
          </p:cNvGraphicFramePr>
          <p:nvPr>
            <p:extLst>
              <p:ext uri="{D42A27DB-BD31-4B8C-83A1-F6EECF244321}">
                <p14:modId xmlns:p14="http://schemas.microsoft.com/office/powerpoint/2010/main" val="1295432885"/>
              </p:ext>
            </p:extLst>
          </p:nvPr>
        </p:nvGraphicFramePr>
        <p:xfrm>
          <a:off x="539552" y="2965395"/>
          <a:ext cx="5312618" cy="838473"/>
        </p:xfrm>
        <a:graphic>
          <a:graphicData uri="http://schemas.openxmlformats.org/presentationml/2006/ole">
            <mc:AlternateContent xmlns:mc="http://schemas.openxmlformats.org/markup-compatibility/2006">
              <mc:Choice xmlns:v="urn:schemas-microsoft-com:vml" Requires="v">
                <p:oleObj name="Equation" r:id="rId2" imgW="3098520" imgH="457200" progId="Equation.DSMT4">
                  <p:embed/>
                </p:oleObj>
              </mc:Choice>
              <mc:Fallback>
                <p:oleObj name="Equation" r:id="rId2" imgW="3098520" imgH="457200" progId="Equation.DSMT4">
                  <p:embed/>
                  <p:pic>
                    <p:nvPicPr>
                      <p:cNvPr id="4" name="Objeto 3">
                        <a:extLst>
                          <a:ext uri="{FF2B5EF4-FFF2-40B4-BE49-F238E27FC236}">
                            <a16:creationId xmlns:a16="http://schemas.microsoft.com/office/drawing/2014/main" id="{7172CF2B-C6C4-4F97-A023-8132492CD70D}"/>
                          </a:ext>
                        </a:extLst>
                      </p:cNvPr>
                      <p:cNvPicPr/>
                      <p:nvPr/>
                    </p:nvPicPr>
                    <p:blipFill>
                      <a:blip r:embed="rId3"/>
                      <a:stretch>
                        <a:fillRect/>
                      </a:stretch>
                    </p:blipFill>
                    <p:spPr>
                      <a:xfrm>
                        <a:off x="539552" y="2965395"/>
                        <a:ext cx="5312618" cy="838473"/>
                      </a:xfrm>
                      <a:prstGeom prst="rect">
                        <a:avLst/>
                      </a:prstGeom>
                      <a:solidFill>
                        <a:schemeClr val="bg1">
                          <a:lumMod val="95000"/>
                        </a:schemeClr>
                      </a:solidFill>
                      <a:ln>
                        <a:solidFill>
                          <a:schemeClr val="tx1"/>
                        </a:solidFill>
                      </a:ln>
                    </p:spPr>
                  </p:pic>
                </p:oleObj>
              </mc:Fallback>
            </mc:AlternateContent>
          </a:graphicData>
        </a:graphic>
      </p:graphicFrame>
      <p:sp>
        <p:nvSpPr>
          <p:cNvPr id="6" name="Retângulo 5">
            <a:extLst>
              <a:ext uri="{FF2B5EF4-FFF2-40B4-BE49-F238E27FC236}">
                <a16:creationId xmlns:a16="http://schemas.microsoft.com/office/drawing/2014/main" id="{6607A33D-C36F-4163-83D3-4007B2B05348}"/>
              </a:ext>
            </a:extLst>
          </p:cNvPr>
          <p:cNvSpPr/>
          <p:nvPr/>
        </p:nvSpPr>
        <p:spPr>
          <a:xfrm>
            <a:off x="1259632" y="3075806"/>
            <a:ext cx="407964" cy="492368"/>
          </a:xfrm>
          <a:prstGeom prst="rect">
            <a:avLst/>
          </a:prstGeom>
          <a:noFill/>
          <a:ln w="28575">
            <a:solidFill>
              <a:schemeClr val="accent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7" name="Conector de Seta Reta 6">
            <a:extLst>
              <a:ext uri="{FF2B5EF4-FFF2-40B4-BE49-F238E27FC236}">
                <a16:creationId xmlns:a16="http://schemas.microsoft.com/office/drawing/2014/main" id="{02814B94-A48D-4C33-9FEC-4B087FFBECEA}"/>
              </a:ext>
            </a:extLst>
          </p:cNvPr>
          <p:cNvCxnSpPr>
            <a:cxnSpLocks/>
          </p:cNvCxnSpPr>
          <p:nvPr/>
        </p:nvCxnSpPr>
        <p:spPr>
          <a:xfrm>
            <a:off x="1413410" y="3579862"/>
            <a:ext cx="0" cy="945396"/>
          </a:xfrm>
          <a:prstGeom prst="straightConnector1">
            <a:avLst/>
          </a:prstGeom>
          <a:ln w="19050">
            <a:solidFill>
              <a:schemeClr val="accent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Conector de Seta Reta 7">
            <a:extLst>
              <a:ext uri="{FF2B5EF4-FFF2-40B4-BE49-F238E27FC236}">
                <a16:creationId xmlns:a16="http://schemas.microsoft.com/office/drawing/2014/main" id="{64810B25-212F-4ED6-99AA-C088E4E14A24}"/>
              </a:ext>
            </a:extLst>
          </p:cNvPr>
          <p:cNvCxnSpPr>
            <a:cxnSpLocks/>
          </p:cNvCxnSpPr>
          <p:nvPr/>
        </p:nvCxnSpPr>
        <p:spPr>
          <a:xfrm>
            <a:off x="1403648" y="4515966"/>
            <a:ext cx="504056" cy="0"/>
          </a:xfrm>
          <a:prstGeom prst="straightConnector1">
            <a:avLst/>
          </a:prstGeom>
          <a:ln w="190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CaixaDeTexto 8">
            <a:extLst>
              <a:ext uri="{FF2B5EF4-FFF2-40B4-BE49-F238E27FC236}">
                <a16:creationId xmlns:a16="http://schemas.microsoft.com/office/drawing/2014/main" id="{108BD892-D9DB-4D1B-86C8-3D1CA8B7FE7B}"/>
              </a:ext>
            </a:extLst>
          </p:cNvPr>
          <p:cNvSpPr txBox="1"/>
          <p:nvPr/>
        </p:nvSpPr>
        <p:spPr>
          <a:xfrm>
            <a:off x="1907705" y="4362658"/>
            <a:ext cx="4896544" cy="369332"/>
          </a:xfrm>
          <a:prstGeom prst="rect">
            <a:avLst/>
          </a:prstGeom>
          <a:noFill/>
          <a:ln>
            <a:solidFill>
              <a:schemeClr val="accent1">
                <a:lumMod val="50000"/>
              </a:schemeClr>
            </a:solidFill>
          </a:ln>
        </p:spPr>
        <p:txBody>
          <a:bodyPr wrap="square" rtlCol="0">
            <a:spAutoFit/>
          </a:bodyPr>
          <a:lstStyle/>
          <a:p>
            <a:r>
              <a:rPr lang="pt-BR" dirty="0">
                <a:solidFill>
                  <a:schemeClr val="accent1">
                    <a:lumMod val="50000"/>
                  </a:schemeClr>
                </a:solidFill>
                <a:latin typeface="Arial" panose="020B0604020202020204" pitchFamily="34" charset="0"/>
                <a:cs typeface="Arial" panose="020B0604020202020204" pitchFamily="34" charset="0"/>
              </a:rPr>
              <a:t>Valor do investimento inicial no momento zero</a:t>
            </a:r>
          </a:p>
        </p:txBody>
      </p:sp>
      <p:sp>
        <p:nvSpPr>
          <p:cNvPr id="10" name="Retângulo 9">
            <a:extLst>
              <a:ext uri="{FF2B5EF4-FFF2-40B4-BE49-F238E27FC236}">
                <a16:creationId xmlns:a16="http://schemas.microsoft.com/office/drawing/2014/main" id="{86E4C11C-F3F4-46DE-ADA6-F90D04C50292}"/>
              </a:ext>
            </a:extLst>
          </p:cNvPr>
          <p:cNvSpPr/>
          <p:nvPr/>
        </p:nvSpPr>
        <p:spPr>
          <a:xfrm>
            <a:off x="1835696" y="3003797"/>
            <a:ext cx="3982300" cy="757957"/>
          </a:xfrm>
          <a:prstGeom prst="rect">
            <a:avLst/>
          </a:prstGeom>
          <a:noFill/>
          <a:ln w="28575">
            <a:solidFill>
              <a:schemeClr val="accent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CaixaDeTexto 10">
            <a:extLst>
              <a:ext uri="{FF2B5EF4-FFF2-40B4-BE49-F238E27FC236}">
                <a16:creationId xmlns:a16="http://schemas.microsoft.com/office/drawing/2014/main" id="{A9A8EA59-004C-47E7-9306-0E23509891A4}"/>
              </a:ext>
            </a:extLst>
          </p:cNvPr>
          <p:cNvSpPr txBox="1"/>
          <p:nvPr/>
        </p:nvSpPr>
        <p:spPr>
          <a:xfrm>
            <a:off x="3472377" y="3939902"/>
            <a:ext cx="4339984" cy="369332"/>
          </a:xfrm>
          <a:prstGeom prst="rect">
            <a:avLst/>
          </a:prstGeom>
          <a:noFill/>
          <a:ln>
            <a:solidFill>
              <a:schemeClr val="accent1">
                <a:lumMod val="50000"/>
              </a:schemeClr>
            </a:solidFill>
          </a:ln>
        </p:spPr>
        <p:txBody>
          <a:bodyPr wrap="square" rtlCol="0">
            <a:spAutoFit/>
          </a:bodyPr>
          <a:lstStyle/>
          <a:p>
            <a:r>
              <a:rPr lang="pt-BR" dirty="0">
                <a:solidFill>
                  <a:schemeClr val="accent1">
                    <a:lumMod val="50000"/>
                  </a:schemeClr>
                </a:solidFill>
                <a:latin typeface="Arial" panose="020B0604020202020204" pitchFamily="34" charset="0"/>
                <a:cs typeface="Arial" panose="020B0604020202020204" pitchFamily="34" charset="0"/>
              </a:rPr>
              <a:t>Valor presente dos recebimentos futuros</a:t>
            </a:r>
          </a:p>
        </p:txBody>
      </p:sp>
      <p:cxnSp>
        <p:nvCxnSpPr>
          <p:cNvPr id="12" name="Conector de Seta Reta 11">
            <a:extLst>
              <a:ext uri="{FF2B5EF4-FFF2-40B4-BE49-F238E27FC236}">
                <a16:creationId xmlns:a16="http://schemas.microsoft.com/office/drawing/2014/main" id="{8B9507C5-1601-4226-B8CC-0CF447117B4C}"/>
              </a:ext>
            </a:extLst>
          </p:cNvPr>
          <p:cNvCxnSpPr>
            <a:cxnSpLocks/>
          </p:cNvCxnSpPr>
          <p:nvPr/>
        </p:nvCxnSpPr>
        <p:spPr>
          <a:xfrm>
            <a:off x="3635896" y="3749140"/>
            <a:ext cx="0" cy="190762"/>
          </a:xfrm>
          <a:prstGeom prst="straightConnector1">
            <a:avLst/>
          </a:prstGeom>
          <a:ln w="190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8369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500" fill="hold"/>
                                        <p:tgtEl>
                                          <p:spTgt spid="11"/>
                                        </p:tgtEl>
                                        <p:attrNameLst>
                                          <p:attrName>ppt_x</p:attrName>
                                        </p:attrNameLst>
                                      </p:cBhvr>
                                      <p:tavLst>
                                        <p:tav tm="0">
                                          <p:val>
                                            <p:strVal val="#ppt_x"/>
                                          </p:val>
                                        </p:tav>
                                        <p:tav tm="100000">
                                          <p:val>
                                            <p:strVal val="#ppt_x"/>
                                          </p:val>
                                        </p:tav>
                                      </p:tavLst>
                                    </p:anim>
                                    <p:anim calcmode="lin" valueType="num">
                                      <p:cBhvr additive="base">
                                        <p:cTn id="5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animBg="1"/>
      <p:bldP spid="9" grpId="0" animBg="1"/>
      <p:bldP spid="10" grpId="0" animBg="1"/>
      <p:bldP spid="11"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7F61B0F8-A324-47A9-86EC-60E3F022A61C}"/>
              </a:ext>
            </a:extLst>
          </p:cNvPr>
          <p:cNvSpPr txBox="1"/>
          <p:nvPr/>
        </p:nvSpPr>
        <p:spPr>
          <a:xfrm>
            <a:off x="107504" y="123478"/>
            <a:ext cx="8928992" cy="2339102"/>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Os fluxos de rendimentos futuros são descontados utilizando uma taxa de juros que reflita o custo de capital da firma (taxa mínima de atratividade).</a:t>
            </a:r>
          </a:p>
          <a:p>
            <a:pPr marL="342900" indent="-342900" algn="just">
              <a:buFont typeface="Wingdings" panose="05000000000000000000" pitchFamily="2" charset="2"/>
              <a:buChar char="§"/>
            </a:pPr>
            <a:endParaRPr lang="pt-BR" sz="6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Essa taxa pode ser obtida de diversas formas:</a:t>
            </a:r>
          </a:p>
          <a:p>
            <a:pPr marL="800100" lvl="1"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utilizando o modelo CAPM;</a:t>
            </a:r>
          </a:p>
          <a:p>
            <a:pPr marL="800100" lvl="1"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utilizando o WACC (</a:t>
            </a:r>
            <a:r>
              <a:rPr lang="pt-BR" sz="2000" dirty="0" err="1">
                <a:latin typeface="Arial" panose="020B0604020202020204" pitchFamily="34" charset="0"/>
                <a:cs typeface="Arial" panose="020B0604020202020204" pitchFamily="34" charset="0"/>
              </a:rPr>
              <a:t>weighted</a:t>
            </a:r>
            <a:r>
              <a:rPr lang="pt-BR" sz="2000" dirty="0">
                <a:latin typeface="Arial" panose="020B0604020202020204" pitchFamily="34" charset="0"/>
                <a:cs typeface="Arial" panose="020B0604020202020204" pitchFamily="34" charset="0"/>
              </a:rPr>
              <a:t> </a:t>
            </a:r>
            <a:r>
              <a:rPr lang="pt-BR" sz="2000" dirty="0" err="1">
                <a:latin typeface="Arial" panose="020B0604020202020204" pitchFamily="34" charset="0"/>
                <a:cs typeface="Arial" panose="020B0604020202020204" pitchFamily="34" charset="0"/>
              </a:rPr>
              <a:t>average</a:t>
            </a:r>
            <a:r>
              <a:rPr lang="pt-BR" sz="2000" dirty="0">
                <a:latin typeface="Arial" panose="020B0604020202020204" pitchFamily="34" charset="0"/>
                <a:cs typeface="Arial" panose="020B0604020202020204" pitchFamily="34" charset="0"/>
              </a:rPr>
              <a:t> </a:t>
            </a:r>
            <a:r>
              <a:rPr lang="pt-BR" sz="2000" dirty="0" err="1">
                <a:latin typeface="Arial" panose="020B0604020202020204" pitchFamily="34" charset="0"/>
                <a:cs typeface="Arial" panose="020B0604020202020204" pitchFamily="34" charset="0"/>
              </a:rPr>
              <a:t>cost</a:t>
            </a:r>
            <a:r>
              <a:rPr lang="pt-BR" sz="2000" dirty="0">
                <a:latin typeface="Arial" panose="020B0604020202020204" pitchFamily="34" charset="0"/>
                <a:cs typeface="Arial" panose="020B0604020202020204" pitchFamily="34" charset="0"/>
              </a:rPr>
              <a:t> </a:t>
            </a:r>
            <a:r>
              <a:rPr lang="pt-BR" sz="2000" dirty="0" err="1">
                <a:latin typeface="Arial" panose="020B0604020202020204" pitchFamily="34" charset="0"/>
                <a:cs typeface="Arial" panose="020B0604020202020204" pitchFamily="34" charset="0"/>
              </a:rPr>
              <a:t>of</a:t>
            </a:r>
            <a:r>
              <a:rPr lang="pt-BR" sz="2000" dirty="0">
                <a:latin typeface="Arial" panose="020B0604020202020204" pitchFamily="34" charset="0"/>
                <a:cs typeface="Arial" panose="020B0604020202020204" pitchFamily="34" charset="0"/>
              </a:rPr>
              <a:t> capital), quando a firma se financia também com capital de terceiros. </a:t>
            </a:r>
          </a:p>
          <a:p>
            <a:pPr marL="342900" indent="-34290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624137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5F67F966-2185-426A-AE6C-7CC57F2CADCB}"/>
              </a:ext>
            </a:extLst>
          </p:cNvPr>
          <p:cNvSpPr txBox="1"/>
          <p:nvPr/>
        </p:nvSpPr>
        <p:spPr>
          <a:xfrm>
            <a:off x="107504" y="123478"/>
            <a:ext cx="8986254" cy="707886"/>
          </a:xfrm>
          <a:prstGeom prst="rect">
            <a:avLst/>
          </a:prstGeom>
          <a:noFill/>
        </p:spPr>
        <p:txBody>
          <a:bodyPr wrap="square">
            <a:spAutoFit/>
          </a:bodyPr>
          <a:lstStyle/>
          <a:p>
            <a:pPr algn="just"/>
            <a:r>
              <a:rPr lang="pt-BR" sz="2000" b="1"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O prazo de retorno também proporciona um modo de determinar os benefícios líquidos de um investimento.</a:t>
            </a:r>
          </a:p>
        </p:txBody>
      </p:sp>
      <p:sp>
        <p:nvSpPr>
          <p:cNvPr id="3" name="CaixaDeTexto 2">
            <a:extLst>
              <a:ext uri="{FF2B5EF4-FFF2-40B4-BE49-F238E27FC236}">
                <a16:creationId xmlns:a16="http://schemas.microsoft.com/office/drawing/2014/main" id="{1FD5A034-4F3A-44B1-96AE-9A1B296CCE13}"/>
              </a:ext>
            </a:extLst>
          </p:cNvPr>
          <p:cNvSpPr txBox="1"/>
          <p:nvPr/>
        </p:nvSpPr>
        <p:spPr>
          <a:xfrm>
            <a:off x="4644008" y="483518"/>
            <a:ext cx="432048" cy="369332"/>
          </a:xfrm>
          <a:prstGeom prst="rect">
            <a:avLst/>
          </a:prstGeom>
          <a:noFill/>
        </p:spPr>
        <p:txBody>
          <a:bodyPr wrap="square" rtlCol="0">
            <a:spAutoFit/>
          </a:bodyPr>
          <a:lstStyle/>
          <a:p>
            <a:r>
              <a:rPr lang="pt-BR" b="1" dirty="0">
                <a:solidFill>
                  <a:srgbClr val="FF0000"/>
                </a:solidFill>
              </a:rPr>
              <a:t>V</a:t>
            </a:r>
          </a:p>
        </p:txBody>
      </p:sp>
      <p:sp>
        <p:nvSpPr>
          <p:cNvPr id="4" name="Espaço Reservado para Conteúdo 2">
            <a:extLst>
              <a:ext uri="{FF2B5EF4-FFF2-40B4-BE49-F238E27FC236}">
                <a16:creationId xmlns:a16="http://schemas.microsoft.com/office/drawing/2014/main" id="{C3A3F37C-FF29-4AA6-9D4A-232BBBDFB6D0}"/>
              </a:ext>
            </a:extLst>
          </p:cNvPr>
          <p:cNvSpPr txBox="1">
            <a:spLocks/>
          </p:cNvSpPr>
          <p:nvPr/>
        </p:nvSpPr>
        <p:spPr>
          <a:xfrm>
            <a:off x="35496" y="861958"/>
            <a:ext cx="8867683" cy="1565776"/>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
                <a:schemeClr val="tx1"/>
              </a:buClr>
              <a:buSzPct val="100000"/>
              <a:buFont typeface="Wingdings" panose="05000000000000000000" pitchFamily="2" charset="2"/>
              <a:buChar char="§"/>
            </a:pPr>
            <a:r>
              <a:rPr lang="pt-BR" sz="2000" dirty="0">
                <a:latin typeface="Arial" panose="020B0604020202020204" pitchFamily="34" charset="0"/>
                <a:cs typeface="Arial" panose="020B0604020202020204" pitchFamily="34" charset="0"/>
              </a:rPr>
              <a:t> O </a:t>
            </a:r>
            <a:r>
              <a:rPr lang="pt-BR" sz="2000" i="1" dirty="0" err="1">
                <a:latin typeface="Arial" panose="020B0604020202020204" pitchFamily="34" charset="0"/>
                <a:cs typeface="Arial" panose="020B0604020202020204" pitchFamily="34" charset="0"/>
              </a:rPr>
              <a:t>Payback</a:t>
            </a:r>
            <a:r>
              <a:rPr lang="pt-BR" sz="2000" dirty="0">
                <a:latin typeface="Arial" panose="020B0604020202020204" pitchFamily="34" charset="0"/>
                <a:cs typeface="Arial" panose="020B0604020202020204" pitchFamily="34" charset="0"/>
              </a:rPr>
              <a:t> é a duração de tempo necessária para se recuperar o montante inicialmente investido. Isto é, quantos anos são necessários para que o fluxo de caixa do projeto se iguale ou exceda o custo do investimento inicial.</a:t>
            </a:r>
          </a:p>
          <a:p>
            <a:pPr algn="just">
              <a:buClr>
                <a:schemeClr val="tx1"/>
              </a:buClr>
              <a:buSzPct val="100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algn="just">
              <a:buClr>
                <a:schemeClr val="tx1"/>
              </a:buClr>
              <a:buSzPct val="100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algn="just">
              <a:buClr>
                <a:schemeClr val="tx1"/>
              </a:buClr>
              <a:buSzPct val="100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algn="just">
              <a:buClr>
                <a:schemeClr val="tx1"/>
              </a:buClr>
              <a:buSzPct val="100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algn="just">
              <a:buClr>
                <a:schemeClr val="tx1"/>
              </a:buClr>
              <a:buSzPct val="100000"/>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p:txBody>
      </p:sp>
      <p:grpSp>
        <p:nvGrpSpPr>
          <p:cNvPr id="5" name="Agrupar 4">
            <a:extLst>
              <a:ext uri="{FF2B5EF4-FFF2-40B4-BE49-F238E27FC236}">
                <a16:creationId xmlns:a16="http://schemas.microsoft.com/office/drawing/2014/main" id="{7EB67125-B003-46D6-AEC2-E59C2615C90A}"/>
              </a:ext>
            </a:extLst>
          </p:cNvPr>
          <p:cNvGrpSpPr/>
          <p:nvPr/>
        </p:nvGrpSpPr>
        <p:grpSpPr>
          <a:xfrm>
            <a:off x="50241" y="2211710"/>
            <a:ext cx="8986255" cy="1354559"/>
            <a:chOff x="697969" y="2489982"/>
            <a:chExt cx="10926973" cy="2588455"/>
          </a:xfrm>
        </p:grpSpPr>
        <p:sp>
          <p:nvSpPr>
            <p:cNvPr id="6" name="Retângulo 5">
              <a:extLst>
                <a:ext uri="{FF2B5EF4-FFF2-40B4-BE49-F238E27FC236}">
                  <a16:creationId xmlns:a16="http://schemas.microsoft.com/office/drawing/2014/main" id="{6BD0F7A8-3209-46D5-8FBD-05A7AD777F5E}"/>
                </a:ext>
              </a:extLst>
            </p:cNvPr>
            <p:cNvSpPr/>
            <p:nvPr/>
          </p:nvSpPr>
          <p:spPr>
            <a:xfrm>
              <a:off x="697969" y="2489982"/>
              <a:ext cx="10926973" cy="2588455"/>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Line 4">
              <a:extLst>
                <a:ext uri="{FF2B5EF4-FFF2-40B4-BE49-F238E27FC236}">
                  <a16:creationId xmlns:a16="http://schemas.microsoft.com/office/drawing/2014/main" id="{6BB79E37-1288-4224-B4D4-0B56A3D04073}"/>
                </a:ext>
              </a:extLst>
            </p:cNvPr>
            <p:cNvSpPr>
              <a:spLocks noChangeShapeType="1"/>
            </p:cNvSpPr>
            <p:nvPr/>
          </p:nvSpPr>
          <p:spPr bwMode="auto">
            <a:xfrm flipV="1">
              <a:off x="1203815" y="3737146"/>
              <a:ext cx="3288386" cy="345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Line 8">
              <a:extLst>
                <a:ext uri="{FF2B5EF4-FFF2-40B4-BE49-F238E27FC236}">
                  <a16:creationId xmlns:a16="http://schemas.microsoft.com/office/drawing/2014/main" id="{9FEA8BCA-F19A-4958-B046-106EC2E385F2}"/>
                </a:ext>
              </a:extLst>
            </p:cNvPr>
            <p:cNvSpPr>
              <a:spLocks noChangeShapeType="1"/>
            </p:cNvSpPr>
            <p:nvPr/>
          </p:nvSpPr>
          <p:spPr bwMode="auto">
            <a:xfrm flipH="1">
              <a:off x="1204408" y="3747659"/>
              <a:ext cx="0" cy="764974"/>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 name="Text Box 20">
              <a:extLst>
                <a:ext uri="{FF2B5EF4-FFF2-40B4-BE49-F238E27FC236}">
                  <a16:creationId xmlns:a16="http://schemas.microsoft.com/office/drawing/2014/main" id="{3C05969A-7A80-4642-AC69-0A18B48B3043}"/>
                </a:ext>
              </a:extLst>
            </p:cNvPr>
            <p:cNvSpPr txBox="1">
              <a:spLocks noChangeArrowheads="1"/>
            </p:cNvSpPr>
            <p:nvPr/>
          </p:nvSpPr>
          <p:spPr bwMode="auto">
            <a:xfrm>
              <a:off x="905050" y="3529777"/>
              <a:ext cx="362941" cy="64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pt-BR" altLang="en-US" sz="1600" b="1" dirty="0">
                  <a:latin typeface="Arial" panose="020B0604020202020204" pitchFamily="34" charset="0"/>
                </a:rPr>
                <a:t>0</a:t>
              </a:r>
            </a:p>
          </p:txBody>
        </p:sp>
        <p:sp>
          <p:nvSpPr>
            <p:cNvPr id="10" name="CaixaDeTexto 9">
              <a:extLst>
                <a:ext uri="{FF2B5EF4-FFF2-40B4-BE49-F238E27FC236}">
                  <a16:creationId xmlns:a16="http://schemas.microsoft.com/office/drawing/2014/main" id="{CBC768DA-27A7-4B1E-BB55-4FFCA0CAC90B}"/>
                </a:ext>
              </a:extLst>
            </p:cNvPr>
            <p:cNvSpPr txBox="1"/>
            <p:nvPr/>
          </p:nvSpPr>
          <p:spPr>
            <a:xfrm>
              <a:off x="1889911" y="3713084"/>
              <a:ext cx="295275" cy="646950"/>
            </a:xfrm>
            <a:prstGeom prst="rect">
              <a:avLst/>
            </a:prstGeom>
            <a:noFill/>
          </p:spPr>
          <p:txBody>
            <a:bodyPr wrap="square" rtlCol="0">
              <a:spAutoFit/>
            </a:bodyPr>
            <a:lstStyle/>
            <a:p>
              <a:r>
                <a:rPr lang="pt-BR" sz="1600" b="1" dirty="0"/>
                <a:t>1</a:t>
              </a:r>
              <a:endParaRPr lang="en-US" sz="1600" b="1" dirty="0"/>
            </a:p>
          </p:txBody>
        </p:sp>
        <p:sp>
          <p:nvSpPr>
            <p:cNvPr id="11" name="CaixaDeTexto 10">
              <a:extLst>
                <a:ext uri="{FF2B5EF4-FFF2-40B4-BE49-F238E27FC236}">
                  <a16:creationId xmlns:a16="http://schemas.microsoft.com/office/drawing/2014/main" id="{58E26657-D27E-4EA4-9185-363D54DB708C}"/>
                </a:ext>
              </a:extLst>
            </p:cNvPr>
            <p:cNvSpPr txBox="1"/>
            <p:nvPr/>
          </p:nvSpPr>
          <p:spPr>
            <a:xfrm>
              <a:off x="3498020" y="3737882"/>
              <a:ext cx="295275" cy="646950"/>
            </a:xfrm>
            <a:prstGeom prst="rect">
              <a:avLst/>
            </a:prstGeom>
            <a:noFill/>
          </p:spPr>
          <p:txBody>
            <a:bodyPr wrap="square" rtlCol="0">
              <a:spAutoFit/>
            </a:bodyPr>
            <a:lstStyle/>
            <a:p>
              <a:r>
                <a:rPr lang="pt-BR" sz="1600" b="1" dirty="0"/>
                <a:t>3</a:t>
              </a:r>
              <a:endParaRPr lang="en-US" sz="1600" b="1" dirty="0"/>
            </a:p>
          </p:txBody>
        </p:sp>
        <p:sp>
          <p:nvSpPr>
            <p:cNvPr id="12" name="CaixaDeTexto 11">
              <a:extLst>
                <a:ext uri="{FF2B5EF4-FFF2-40B4-BE49-F238E27FC236}">
                  <a16:creationId xmlns:a16="http://schemas.microsoft.com/office/drawing/2014/main" id="{B6A8AE03-45D4-413C-87BA-185CF1C450FD}"/>
                </a:ext>
              </a:extLst>
            </p:cNvPr>
            <p:cNvSpPr txBox="1"/>
            <p:nvPr/>
          </p:nvSpPr>
          <p:spPr>
            <a:xfrm>
              <a:off x="2698377" y="3721670"/>
              <a:ext cx="295275" cy="646950"/>
            </a:xfrm>
            <a:prstGeom prst="rect">
              <a:avLst/>
            </a:prstGeom>
            <a:noFill/>
          </p:spPr>
          <p:txBody>
            <a:bodyPr wrap="square" rtlCol="0">
              <a:spAutoFit/>
            </a:bodyPr>
            <a:lstStyle/>
            <a:p>
              <a:r>
                <a:rPr lang="pt-BR" sz="1600" b="1" dirty="0"/>
                <a:t>2</a:t>
              </a:r>
              <a:endParaRPr lang="en-US" sz="1600" b="1" dirty="0"/>
            </a:p>
          </p:txBody>
        </p:sp>
        <p:sp>
          <p:nvSpPr>
            <p:cNvPr id="13" name="CaixaDeTexto 12">
              <a:extLst>
                <a:ext uri="{FF2B5EF4-FFF2-40B4-BE49-F238E27FC236}">
                  <a16:creationId xmlns:a16="http://schemas.microsoft.com/office/drawing/2014/main" id="{DB13D6B2-1E96-4AD6-8A49-132E55D1BFD8}"/>
                </a:ext>
              </a:extLst>
            </p:cNvPr>
            <p:cNvSpPr txBox="1"/>
            <p:nvPr/>
          </p:nvSpPr>
          <p:spPr>
            <a:xfrm>
              <a:off x="4294794" y="3733590"/>
              <a:ext cx="295275" cy="646950"/>
            </a:xfrm>
            <a:prstGeom prst="rect">
              <a:avLst/>
            </a:prstGeom>
            <a:noFill/>
          </p:spPr>
          <p:txBody>
            <a:bodyPr wrap="square" rtlCol="0">
              <a:spAutoFit/>
            </a:bodyPr>
            <a:lstStyle/>
            <a:p>
              <a:r>
                <a:rPr lang="pt-BR" sz="1600" b="1" dirty="0"/>
                <a:t>4</a:t>
              </a:r>
              <a:endParaRPr lang="en-US" sz="1600" b="1" dirty="0"/>
            </a:p>
          </p:txBody>
        </p:sp>
        <p:sp>
          <p:nvSpPr>
            <p:cNvPr id="14" name="CaixaDeTexto 13">
              <a:extLst>
                <a:ext uri="{FF2B5EF4-FFF2-40B4-BE49-F238E27FC236}">
                  <a16:creationId xmlns:a16="http://schemas.microsoft.com/office/drawing/2014/main" id="{84A33C7F-B2EB-45C4-ACE4-7F9FFE074C2E}"/>
                </a:ext>
              </a:extLst>
            </p:cNvPr>
            <p:cNvSpPr txBox="1"/>
            <p:nvPr/>
          </p:nvSpPr>
          <p:spPr>
            <a:xfrm>
              <a:off x="697969" y="4429943"/>
              <a:ext cx="1262129" cy="529323"/>
            </a:xfrm>
            <a:prstGeom prst="rect">
              <a:avLst/>
            </a:prstGeom>
            <a:noFill/>
          </p:spPr>
          <p:txBody>
            <a:bodyPr wrap="square" rtlCol="0">
              <a:spAutoFit/>
            </a:bodyPr>
            <a:lstStyle/>
            <a:p>
              <a:r>
                <a:rPr lang="pt-BR" sz="1200" b="1" dirty="0"/>
                <a:t>-$50.000</a:t>
              </a:r>
              <a:endParaRPr lang="en-US" sz="1200" b="1" dirty="0"/>
            </a:p>
          </p:txBody>
        </p:sp>
        <p:sp>
          <p:nvSpPr>
            <p:cNvPr id="15" name="CaixaDeTexto 14">
              <a:extLst>
                <a:ext uri="{FF2B5EF4-FFF2-40B4-BE49-F238E27FC236}">
                  <a16:creationId xmlns:a16="http://schemas.microsoft.com/office/drawing/2014/main" id="{DA1C8358-9502-4447-A621-0A4310BB824B}"/>
                </a:ext>
              </a:extLst>
            </p:cNvPr>
            <p:cNvSpPr txBox="1"/>
            <p:nvPr/>
          </p:nvSpPr>
          <p:spPr>
            <a:xfrm>
              <a:off x="1505245" y="2670921"/>
              <a:ext cx="1164998" cy="529323"/>
            </a:xfrm>
            <a:prstGeom prst="rect">
              <a:avLst/>
            </a:prstGeom>
            <a:noFill/>
          </p:spPr>
          <p:txBody>
            <a:bodyPr wrap="square" rtlCol="0">
              <a:spAutoFit/>
            </a:bodyPr>
            <a:lstStyle/>
            <a:p>
              <a:r>
                <a:rPr lang="pt-BR" sz="1200" b="1" dirty="0"/>
                <a:t>$30.000</a:t>
              </a:r>
              <a:endParaRPr lang="en-US" sz="1200" b="1" dirty="0"/>
            </a:p>
          </p:txBody>
        </p:sp>
        <p:sp>
          <p:nvSpPr>
            <p:cNvPr id="16" name="CaixaDeTexto 15">
              <a:extLst>
                <a:ext uri="{FF2B5EF4-FFF2-40B4-BE49-F238E27FC236}">
                  <a16:creationId xmlns:a16="http://schemas.microsoft.com/office/drawing/2014/main" id="{9A0D091C-0D58-42D7-8C90-EA2F7529F1DC}"/>
                </a:ext>
              </a:extLst>
            </p:cNvPr>
            <p:cNvSpPr txBox="1"/>
            <p:nvPr/>
          </p:nvSpPr>
          <p:spPr>
            <a:xfrm>
              <a:off x="2368329" y="2654703"/>
              <a:ext cx="1172423" cy="529323"/>
            </a:xfrm>
            <a:prstGeom prst="rect">
              <a:avLst/>
            </a:prstGeom>
            <a:noFill/>
          </p:spPr>
          <p:txBody>
            <a:bodyPr wrap="square" rtlCol="0">
              <a:spAutoFit/>
            </a:bodyPr>
            <a:lstStyle/>
            <a:p>
              <a:r>
                <a:rPr lang="pt-BR" sz="1200" b="1" dirty="0"/>
                <a:t>$20.000</a:t>
              </a:r>
              <a:endParaRPr lang="en-US" sz="1200" b="1" dirty="0"/>
            </a:p>
          </p:txBody>
        </p:sp>
        <p:sp>
          <p:nvSpPr>
            <p:cNvPr id="17" name="CaixaDeTexto 16">
              <a:extLst>
                <a:ext uri="{FF2B5EF4-FFF2-40B4-BE49-F238E27FC236}">
                  <a16:creationId xmlns:a16="http://schemas.microsoft.com/office/drawing/2014/main" id="{44F2E54A-100D-4D01-8690-17D0C964C44D}"/>
                </a:ext>
              </a:extLst>
            </p:cNvPr>
            <p:cNvSpPr txBox="1"/>
            <p:nvPr/>
          </p:nvSpPr>
          <p:spPr>
            <a:xfrm>
              <a:off x="3260966" y="2652555"/>
              <a:ext cx="1135318" cy="529323"/>
            </a:xfrm>
            <a:prstGeom prst="rect">
              <a:avLst/>
            </a:prstGeom>
            <a:noFill/>
          </p:spPr>
          <p:txBody>
            <a:bodyPr wrap="square" rtlCol="0">
              <a:spAutoFit/>
            </a:bodyPr>
            <a:lstStyle/>
            <a:p>
              <a:r>
                <a:rPr lang="pt-BR" sz="1200" b="1" dirty="0"/>
                <a:t>$10.000</a:t>
              </a:r>
              <a:endParaRPr lang="en-US" sz="1200" b="1" dirty="0"/>
            </a:p>
          </p:txBody>
        </p:sp>
        <p:sp>
          <p:nvSpPr>
            <p:cNvPr id="18" name="CaixaDeTexto 17">
              <a:extLst>
                <a:ext uri="{FF2B5EF4-FFF2-40B4-BE49-F238E27FC236}">
                  <a16:creationId xmlns:a16="http://schemas.microsoft.com/office/drawing/2014/main" id="{C629B4D8-3F52-4947-8ED9-97BBFDA20864}"/>
                </a:ext>
              </a:extLst>
            </p:cNvPr>
            <p:cNvSpPr txBox="1"/>
            <p:nvPr/>
          </p:nvSpPr>
          <p:spPr>
            <a:xfrm>
              <a:off x="4164108" y="2636339"/>
              <a:ext cx="964707" cy="529323"/>
            </a:xfrm>
            <a:prstGeom prst="rect">
              <a:avLst/>
            </a:prstGeom>
            <a:noFill/>
          </p:spPr>
          <p:txBody>
            <a:bodyPr wrap="square" rtlCol="0">
              <a:spAutoFit/>
            </a:bodyPr>
            <a:lstStyle/>
            <a:p>
              <a:r>
                <a:rPr lang="pt-BR" sz="1200" b="1" dirty="0"/>
                <a:t>$5.000</a:t>
              </a:r>
              <a:endParaRPr lang="en-US" sz="1200" b="1" dirty="0"/>
            </a:p>
          </p:txBody>
        </p:sp>
        <p:sp>
          <p:nvSpPr>
            <p:cNvPr id="19" name="Espaço Reservado para Conteúdo 2">
              <a:extLst>
                <a:ext uri="{FF2B5EF4-FFF2-40B4-BE49-F238E27FC236}">
                  <a16:creationId xmlns:a16="http://schemas.microsoft.com/office/drawing/2014/main" id="{F672E81D-348A-4DD6-96B0-3CAF0A04D634}"/>
                </a:ext>
              </a:extLst>
            </p:cNvPr>
            <p:cNvSpPr txBox="1">
              <a:spLocks/>
            </p:cNvSpPr>
            <p:nvPr/>
          </p:nvSpPr>
          <p:spPr>
            <a:xfrm>
              <a:off x="5079651" y="2765185"/>
              <a:ext cx="6495808" cy="1848573"/>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just">
                <a:buClrTx/>
                <a:buFont typeface="Arial" panose="020B0604020202020204" pitchFamily="34" charset="0"/>
                <a:buChar char="•"/>
              </a:pPr>
              <a:r>
                <a:rPr lang="pt-BR" sz="1600" dirty="0"/>
                <a:t> Após o investimento inicial de $50.000, a firma recupera, após o primeiro ano, $30.000, restando $20.000, que são recuperados no segundo ano. </a:t>
              </a:r>
            </a:p>
            <a:p>
              <a:pPr algn="just">
                <a:buClrTx/>
                <a:buFont typeface="Arial" panose="020B0604020202020204" pitchFamily="34" charset="0"/>
                <a:buChar char="•"/>
              </a:pPr>
              <a:r>
                <a:rPr lang="pt-BR" sz="1600" dirty="0"/>
                <a:t> Logo, o </a:t>
              </a:r>
              <a:r>
                <a:rPr lang="pt-BR" sz="1600" i="1" dirty="0" err="1"/>
                <a:t>Payback</a:t>
              </a:r>
              <a:r>
                <a:rPr lang="pt-BR" sz="1600" dirty="0"/>
                <a:t> do projeto é de 2 anos.</a:t>
              </a:r>
              <a:endParaRPr lang="en-US" sz="1600" dirty="0"/>
            </a:p>
          </p:txBody>
        </p:sp>
        <p:sp>
          <p:nvSpPr>
            <p:cNvPr id="20" name="Line 8">
              <a:extLst>
                <a:ext uri="{FF2B5EF4-FFF2-40B4-BE49-F238E27FC236}">
                  <a16:creationId xmlns:a16="http://schemas.microsoft.com/office/drawing/2014/main" id="{32581415-6C49-4F96-ABC5-84EFF697D359}"/>
                </a:ext>
              </a:extLst>
            </p:cNvPr>
            <p:cNvSpPr>
              <a:spLocks noChangeShapeType="1"/>
            </p:cNvSpPr>
            <p:nvPr/>
          </p:nvSpPr>
          <p:spPr bwMode="auto">
            <a:xfrm flipH="1">
              <a:off x="2060209" y="2999730"/>
              <a:ext cx="0" cy="764974"/>
            </a:xfrm>
            <a:prstGeom prst="line">
              <a:avLst/>
            </a:prstGeom>
            <a:noFill/>
            <a:ln w="38100">
              <a:solidFill>
                <a:schemeClr val="tx1"/>
              </a:solidFill>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8">
              <a:extLst>
                <a:ext uri="{FF2B5EF4-FFF2-40B4-BE49-F238E27FC236}">
                  <a16:creationId xmlns:a16="http://schemas.microsoft.com/office/drawing/2014/main" id="{2633942E-C403-4E38-A726-183A29797231}"/>
                </a:ext>
              </a:extLst>
            </p:cNvPr>
            <p:cNvSpPr>
              <a:spLocks noChangeShapeType="1"/>
            </p:cNvSpPr>
            <p:nvPr/>
          </p:nvSpPr>
          <p:spPr bwMode="auto">
            <a:xfrm flipH="1">
              <a:off x="2873807" y="3011453"/>
              <a:ext cx="0" cy="764974"/>
            </a:xfrm>
            <a:prstGeom prst="line">
              <a:avLst/>
            </a:prstGeom>
            <a:noFill/>
            <a:ln w="38100">
              <a:solidFill>
                <a:schemeClr val="tx1"/>
              </a:solidFill>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8">
              <a:extLst>
                <a:ext uri="{FF2B5EF4-FFF2-40B4-BE49-F238E27FC236}">
                  <a16:creationId xmlns:a16="http://schemas.microsoft.com/office/drawing/2014/main" id="{886C6576-15F8-402E-98A7-46EC07CF7852}"/>
                </a:ext>
              </a:extLst>
            </p:cNvPr>
            <p:cNvSpPr>
              <a:spLocks noChangeShapeType="1"/>
            </p:cNvSpPr>
            <p:nvPr/>
          </p:nvSpPr>
          <p:spPr bwMode="auto">
            <a:xfrm flipH="1">
              <a:off x="3647530" y="2997382"/>
              <a:ext cx="0" cy="764974"/>
            </a:xfrm>
            <a:prstGeom prst="line">
              <a:avLst/>
            </a:prstGeom>
            <a:noFill/>
            <a:ln w="38100">
              <a:solidFill>
                <a:schemeClr val="tx1"/>
              </a:solidFill>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8">
              <a:extLst>
                <a:ext uri="{FF2B5EF4-FFF2-40B4-BE49-F238E27FC236}">
                  <a16:creationId xmlns:a16="http://schemas.microsoft.com/office/drawing/2014/main" id="{529A153D-AFED-4979-9B77-2947CD20D1D5}"/>
                </a:ext>
              </a:extLst>
            </p:cNvPr>
            <p:cNvSpPr>
              <a:spLocks noChangeShapeType="1"/>
            </p:cNvSpPr>
            <p:nvPr/>
          </p:nvSpPr>
          <p:spPr bwMode="auto">
            <a:xfrm flipH="1">
              <a:off x="4447060" y="3009105"/>
              <a:ext cx="0" cy="764974"/>
            </a:xfrm>
            <a:prstGeom prst="line">
              <a:avLst/>
            </a:prstGeom>
            <a:noFill/>
            <a:ln w="38100">
              <a:solidFill>
                <a:schemeClr val="tx1"/>
              </a:solidFill>
              <a:round/>
              <a:headEnd type="triangle" w="med" len="med"/>
              <a:tailEnd type="non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5" name="CaixaDeTexto 24">
            <a:extLst>
              <a:ext uri="{FF2B5EF4-FFF2-40B4-BE49-F238E27FC236}">
                <a16:creationId xmlns:a16="http://schemas.microsoft.com/office/drawing/2014/main" id="{FE2AFFF2-D603-4D1A-9337-84B1A8395A7A}"/>
              </a:ext>
            </a:extLst>
          </p:cNvPr>
          <p:cNvSpPr txBox="1"/>
          <p:nvPr/>
        </p:nvSpPr>
        <p:spPr>
          <a:xfrm>
            <a:off x="107503" y="3651870"/>
            <a:ext cx="8936013" cy="1015663"/>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Logo, a </a:t>
            </a:r>
            <a:r>
              <a:rPr lang="pt-BR" sz="2000" b="1" dirty="0">
                <a:latin typeface="Arial" panose="020B0604020202020204" pitchFamily="34" charset="0"/>
                <a:cs typeface="Arial" panose="020B0604020202020204" pitchFamily="34" charset="0"/>
              </a:rPr>
              <a:t>regra de decisão baseada no </a:t>
            </a:r>
            <a:r>
              <a:rPr lang="pt-BR" sz="2000" b="1" i="1" dirty="0" err="1">
                <a:latin typeface="Arial" panose="020B0604020202020204" pitchFamily="34" charset="0"/>
                <a:cs typeface="Arial" panose="020B0604020202020204" pitchFamily="34" charset="0"/>
              </a:rPr>
              <a:t>payback</a:t>
            </a:r>
            <a:r>
              <a:rPr lang="pt-BR" sz="2000" b="1" dirty="0">
                <a:latin typeface="Arial" panose="020B0604020202020204" pitchFamily="34" charset="0"/>
                <a:cs typeface="Arial" panose="020B0604020202020204" pitchFamily="34" charset="0"/>
              </a:rPr>
              <a:t> é simples</a:t>
            </a:r>
            <a:r>
              <a:rPr lang="pt-BR" sz="2000" dirty="0">
                <a:latin typeface="Arial" panose="020B0604020202020204" pitchFamily="34" charset="0"/>
                <a:cs typeface="Arial" panose="020B0604020202020204" pitchFamily="34" charset="0"/>
              </a:rPr>
              <a:t>: após definir o tempo de corte (tempo de espera máximo para recuperar o investimento), aceite o projeto somente se o </a:t>
            </a:r>
            <a:r>
              <a:rPr lang="pt-BR" sz="2000" i="1" dirty="0" err="1">
                <a:latin typeface="Arial" panose="020B0604020202020204" pitchFamily="34" charset="0"/>
                <a:cs typeface="Arial" panose="020B0604020202020204" pitchFamily="34" charset="0"/>
              </a:rPr>
              <a:t>payback</a:t>
            </a:r>
            <a:r>
              <a:rPr lang="pt-BR" sz="2000" dirty="0">
                <a:latin typeface="Arial" panose="020B0604020202020204" pitchFamily="34" charset="0"/>
                <a:cs typeface="Arial" panose="020B0604020202020204" pitchFamily="34" charset="0"/>
              </a:rPr>
              <a:t> calculado for menor que ele.</a:t>
            </a:r>
          </a:p>
        </p:txBody>
      </p:sp>
    </p:spTree>
    <p:extLst>
      <p:ext uri="{BB962C8B-B14F-4D97-AF65-F5344CB8AC3E}">
        <p14:creationId xmlns:p14="http://schemas.microsoft.com/office/powerpoint/2010/main" val="21838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ppt_x"/>
                                          </p:val>
                                        </p:tav>
                                        <p:tav tm="100000">
                                          <p:val>
                                            <p:strVal val="#ppt_x"/>
                                          </p:val>
                                        </p:tav>
                                      </p:tavLst>
                                    </p:anim>
                                    <p:anim calcmode="lin" valueType="num">
                                      <p:cBhvr additive="base">
                                        <p:cTn id="2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5"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89641AF6-A9C0-4D7C-A1C2-B2D5762EECA6}"/>
              </a:ext>
            </a:extLst>
          </p:cNvPr>
          <p:cNvSpPr txBox="1"/>
          <p:nvPr/>
        </p:nvSpPr>
        <p:spPr>
          <a:xfrm>
            <a:off x="107504" y="123478"/>
            <a:ext cx="8986254" cy="707886"/>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(2)</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O prazo de retorno desconta fluxos futuros de dinheiro, assim como a análise do valor presente líquido.</a:t>
            </a:r>
          </a:p>
        </p:txBody>
      </p:sp>
      <p:sp>
        <p:nvSpPr>
          <p:cNvPr id="3" name="CaixaDeTexto 2">
            <a:extLst>
              <a:ext uri="{FF2B5EF4-FFF2-40B4-BE49-F238E27FC236}">
                <a16:creationId xmlns:a16="http://schemas.microsoft.com/office/drawing/2014/main" id="{374694D8-4D10-4716-A376-B5C331254A2C}"/>
              </a:ext>
            </a:extLst>
          </p:cNvPr>
          <p:cNvSpPr txBox="1"/>
          <p:nvPr/>
        </p:nvSpPr>
        <p:spPr>
          <a:xfrm>
            <a:off x="3923928" y="483518"/>
            <a:ext cx="432048" cy="369332"/>
          </a:xfrm>
          <a:prstGeom prst="rect">
            <a:avLst/>
          </a:prstGeom>
          <a:noFill/>
        </p:spPr>
        <p:txBody>
          <a:bodyPr wrap="square" rtlCol="0">
            <a:spAutoFit/>
          </a:bodyPr>
          <a:lstStyle/>
          <a:p>
            <a:r>
              <a:rPr lang="pt-BR" b="1" dirty="0">
                <a:solidFill>
                  <a:srgbClr val="FF0000"/>
                </a:solidFill>
              </a:rPr>
              <a:t>F</a:t>
            </a:r>
          </a:p>
        </p:txBody>
      </p:sp>
      <p:sp>
        <p:nvSpPr>
          <p:cNvPr id="5" name="CaixaDeTexto 4">
            <a:extLst>
              <a:ext uri="{FF2B5EF4-FFF2-40B4-BE49-F238E27FC236}">
                <a16:creationId xmlns:a16="http://schemas.microsoft.com/office/drawing/2014/main" id="{13DFDC50-32EE-45D9-AEED-A3B2450B080B}"/>
              </a:ext>
            </a:extLst>
          </p:cNvPr>
          <p:cNvSpPr txBox="1"/>
          <p:nvPr/>
        </p:nvSpPr>
        <p:spPr>
          <a:xfrm>
            <a:off x="107504" y="843558"/>
            <a:ext cx="8928992" cy="2339102"/>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São dois métodos distintos de avaliação de investimentos: </a:t>
            </a:r>
          </a:p>
          <a:p>
            <a:pPr marL="342900" indent="-342900" algn="just">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marL="800100" lvl="1"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o VPL mostra se o projeto de investimento cria (ou não) valor para a empresa, considerando todos os fluxos de recebimentos e desembolsos;</a:t>
            </a:r>
          </a:p>
          <a:p>
            <a:pPr marL="342900" indent="-342900" algn="just">
              <a:buFont typeface="Wingdings" panose="05000000000000000000" pitchFamily="2" charset="2"/>
              <a:buChar char="§"/>
            </a:pPr>
            <a:endParaRPr lang="pt-BR" sz="200" dirty="0">
              <a:latin typeface="Arial" panose="020B0604020202020204" pitchFamily="34" charset="0"/>
              <a:cs typeface="Arial" panose="020B0604020202020204" pitchFamily="34" charset="0"/>
            </a:endParaRPr>
          </a:p>
          <a:p>
            <a:pPr marL="800100" lvl="1"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o  método do </a:t>
            </a:r>
            <a:r>
              <a:rPr lang="pt-BR" sz="2000" i="1" dirty="0" err="1">
                <a:latin typeface="Arial" panose="020B0604020202020204" pitchFamily="34" charset="0"/>
                <a:cs typeface="Arial" panose="020B0604020202020204" pitchFamily="34" charset="0"/>
              </a:rPr>
              <a:t>payback</a:t>
            </a:r>
            <a:r>
              <a:rPr lang="pt-BR" sz="2000" i="1" dirty="0">
                <a:latin typeface="Arial" panose="020B0604020202020204" pitchFamily="34" charset="0"/>
                <a:cs typeface="Arial" panose="020B0604020202020204" pitchFamily="34" charset="0"/>
              </a:rPr>
              <a:t> </a:t>
            </a:r>
            <a:r>
              <a:rPr lang="pt-BR" sz="2000" dirty="0">
                <a:latin typeface="Arial" panose="020B0604020202020204" pitchFamily="34" charset="0"/>
                <a:cs typeface="Arial" panose="020B0604020202020204" pitchFamily="34" charset="0"/>
              </a:rPr>
              <a:t>nos mostra o tempo necessário para a recuperação do investimento inicial.</a:t>
            </a:r>
          </a:p>
          <a:p>
            <a:pPr marL="342900" indent="-34290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804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88FC248F-7B02-4C49-B33D-9908F23B789E}"/>
              </a:ext>
            </a:extLst>
          </p:cNvPr>
          <p:cNvSpPr txBox="1"/>
          <p:nvPr/>
        </p:nvSpPr>
        <p:spPr>
          <a:xfrm>
            <a:off x="107504" y="123478"/>
            <a:ext cx="8986254" cy="707886"/>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(3)</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O valor da opção de espera de um investimento é o incentivo que o risco cria para adiar a decisão de investir e coletar informação.</a:t>
            </a:r>
          </a:p>
        </p:txBody>
      </p:sp>
      <p:sp>
        <p:nvSpPr>
          <p:cNvPr id="3" name="CaixaDeTexto 2">
            <a:extLst>
              <a:ext uri="{FF2B5EF4-FFF2-40B4-BE49-F238E27FC236}">
                <a16:creationId xmlns:a16="http://schemas.microsoft.com/office/drawing/2014/main" id="{7F98F410-15F1-4DDC-BA5A-43651E9FBE62}"/>
              </a:ext>
            </a:extLst>
          </p:cNvPr>
          <p:cNvSpPr txBox="1"/>
          <p:nvPr/>
        </p:nvSpPr>
        <p:spPr>
          <a:xfrm>
            <a:off x="6588224" y="483518"/>
            <a:ext cx="432048" cy="369332"/>
          </a:xfrm>
          <a:prstGeom prst="rect">
            <a:avLst/>
          </a:prstGeom>
          <a:noFill/>
        </p:spPr>
        <p:txBody>
          <a:bodyPr wrap="square" rtlCol="0">
            <a:spAutoFit/>
          </a:bodyPr>
          <a:lstStyle/>
          <a:p>
            <a:r>
              <a:rPr lang="pt-BR" b="1" dirty="0">
                <a:solidFill>
                  <a:srgbClr val="FF0000"/>
                </a:solidFill>
              </a:rPr>
              <a:t>V</a:t>
            </a:r>
          </a:p>
        </p:txBody>
      </p:sp>
      <p:sp>
        <p:nvSpPr>
          <p:cNvPr id="5" name="CaixaDeTexto 4">
            <a:extLst>
              <a:ext uri="{FF2B5EF4-FFF2-40B4-BE49-F238E27FC236}">
                <a16:creationId xmlns:a16="http://schemas.microsoft.com/office/drawing/2014/main" id="{B8B5271D-E1FA-4BE8-BBC5-7A0205F0859E}"/>
              </a:ext>
            </a:extLst>
          </p:cNvPr>
          <p:cNvSpPr txBox="1"/>
          <p:nvPr/>
        </p:nvSpPr>
        <p:spPr>
          <a:xfrm>
            <a:off x="107504" y="829905"/>
            <a:ext cx="8928992" cy="4185761"/>
          </a:xfrm>
          <a:prstGeom prst="rect">
            <a:avLst/>
          </a:prstGeom>
          <a:noFill/>
        </p:spPr>
        <p:txBody>
          <a:bodyPr wrap="square">
            <a:spAutoFit/>
          </a:bodyPr>
          <a:lstStyle/>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O valor da opção de espera de um investimento é estudado no contexto de opções reais → não são negociadas referentes a  ativos financeiros, mas investimentos reais, como a compra de um imóvel ou a construção de uma fábrica).</a:t>
            </a:r>
          </a:p>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Uma opção real é o direito (não a obrigação) de alterar o caminho de determinado projeto ao longo do tempo de uma empresa. Assim, o empresário pode optar por adiar uma decisão de investimento ou de desinvestir ou de abandonar ou de expandir etc., de acordo com as probabilidades que ele designa para os N eventos possíveis. </a:t>
            </a:r>
          </a:p>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Portanto, de forma geral, há uma distribuição de probabilidade do VPL do negócio, para determinar o valor da flexibilidade de decisão do empresário. </a:t>
            </a:r>
          </a:p>
          <a:p>
            <a:pPr marL="342900"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Trata-se de uma análise muito utilizada por empresas que possuem P&amp;D como uma parte substantiva dos seus custos ou que exploram bens naturais, como petróleo, onde há incertezas regulatórias e mercadológicas relevantes.</a:t>
            </a:r>
          </a:p>
        </p:txBody>
      </p:sp>
    </p:spTree>
    <p:extLst>
      <p:ext uri="{BB962C8B-B14F-4D97-AF65-F5344CB8AC3E}">
        <p14:creationId xmlns:p14="http://schemas.microsoft.com/office/powerpoint/2010/main" val="219371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3D1D5CE3-07DE-4FEC-B37D-9FECD2376B21}"/>
              </a:ext>
            </a:extLst>
          </p:cNvPr>
          <p:cNvSpPr txBox="1"/>
          <p:nvPr/>
        </p:nvSpPr>
        <p:spPr>
          <a:xfrm>
            <a:off x="107504" y="123478"/>
            <a:ext cx="8986254" cy="1015663"/>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(4)</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Um indivíduo avesso ao risco ganha mais utilidade a partir de uma determinada quantidade de renda, do que a partir de uma quantidade equivalente em valor esperado decorrente de uma renda incerta.</a:t>
            </a:r>
            <a:r>
              <a:rPr lang="pt-BR" sz="2000" dirty="0">
                <a:latin typeface="Arial" panose="020B0604020202020204" pitchFamily="34" charset="0"/>
                <a:cs typeface="Arial" panose="020B0604020202020204" pitchFamily="34" charset="0"/>
              </a:rPr>
              <a:t> </a:t>
            </a:r>
          </a:p>
        </p:txBody>
      </p:sp>
      <p:sp>
        <p:nvSpPr>
          <p:cNvPr id="3" name="CaixaDeTexto 2">
            <a:extLst>
              <a:ext uri="{FF2B5EF4-FFF2-40B4-BE49-F238E27FC236}">
                <a16:creationId xmlns:a16="http://schemas.microsoft.com/office/drawing/2014/main" id="{F5258489-FBA6-4C53-BEED-9C57874A85CA}"/>
              </a:ext>
            </a:extLst>
          </p:cNvPr>
          <p:cNvSpPr txBox="1"/>
          <p:nvPr/>
        </p:nvSpPr>
        <p:spPr>
          <a:xfrm>
            <a:off x="7452320" y="771550"/>
            <a:ext cx="432048" cy="369332"/>
          </a:xfrm>
          <a:prstGeom prst="rect">
            <a:avLst/>
          </a:prstGeom>
          <a:noFill/>
        </p:spPr>
        <p:txBody>
          <a:bodyPr wrap="square" rtlCol="0">
            <a:spAutoFit/>
          </a:bodyPr>
          <a:lstStyle/>
          <a:p>
            <a:r>
              <a:rPr lang="pt-BR" b="1" dirty="0">
                <a:solidFill>
                  <a:srgbClr val="FF0000"/>
                </a:solidFill>
              </a:rPr>
              <a:t>V</a:t>
            </a:r>
          </a:p>
        </p:txBody>
      </p:sp>
      <p:sp>
        <p:nvSpPr>
          <p:cNvPr id="5" name="CaixaDeTexto 4">
            <a:extLst>
              <a:ext uri="{FF2B5EF4-FFF2-40B4-BE49-F238E27FC236}">
                <a16:creationId xmlns:a16="http://schemas.microsoft.com/office/drawing/2014/main" id="{93E4422E-24B7-4FEE-816A-27172F1771A0}"/>
              </a:ext>
            </a:extLst>
          </p:cNvPr>
          <p:cNvSpPr txBox="1"/>
          <p:nvPr/>
        </p:nvSpPr>
        <p:spPr>
          <a:xfrm>
            <a:off x="107504" y="1259919"/>
            <a:ext cx="8928992" cy="2308324"/>
          </a:xfrm>
          <a:prstGeom prst="rect">
            <a:avLst/>
          </a:prstGeom>
          <a:noFill/>
        </p:spPr>
        <p:txBody>
          <a:bodyPr wrap="square">
            <a:spAutoFit/>
          </a:bodyPr>
          <a:lstStyle/>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Conforme vimos, um indivíduo avesso ao risco ganha mais utilidade a partir de uma determinada quantidade de renda certa, do que a partir de uma quantidade equivalente em valor esperado decorrente de uma renda incerta, ou seja, ele prefere uma renda certa do que uma renda incerta com o mesmo valor esperado</a:t>
            </a:r>
          </a:p>
          <a:p>
            <a:pPr marL="285750" indent="-285750" algn="just">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Por conta disso ele está disposto a eliminar o risco adquirindo um seguro, pagando um prêmio de risco. </a:t>
            </a:r>
          </a:p>
        </p:txBody>
      </p:sp>
    </p:spTree>
    <p:extLst>
      <p:ext uri="{BB962C8B-B14F-4D97-AF65-F5344CB8AC3E}">
        <p14:creationId xmlns:p14="http://schemas.microsoft.com/office/powerpoint/2010/main" val="289476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A1868EF7-453B-4569-B301-A7DFF0F50D8D}"/>
              </a:ext>
            </a:extLst>
          </p:cNvPr>
          <p:cNvSpPr txBox="1"/>
          <p:nvPr/>
        </p:nvSpPr>
        <p:spPr>
          <a:xfrm>
            <a:off x="107504" y="123478"/>
            <a:ext cx="8928992" cy="2893100"/>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13</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Considere uma avenida linear com 1 km de extensão e duas hamburguerias, cada uma a 0,250 km da extremidade da avenida. Cada hamburgueria faz os mesmos hambúrgueres, cobra o mesmo preço, tem o mesmo custo unitário de produção de R$ 2 e o mesmo custo de entrega de R$ 20 por quilômetro percorrido pelo entregador. Há 20 escritórios distribuídos uniformemente pela avenida, cada um deles encomendando um hambúrguer na hora do almoço. O preço de reserva dos escritórios pelo hambúrguer é de R$ 10. Calcule o lucro de cada hamburgueria.</a:t>
            </a:r>
            <a:r>
              <a:rPr lang="pt-BR" sz="2000" dirty="0">
                <a:latin typeface="Arial" panose="020B0604020202020204" pitchFamily="34" charset="0"/>
                <a:cs typeface="Arial" panose="020B0604020202020204" pitchFamily="34" charset="0"/>
              </a:rPr>
              <a:t> </a:t>
            </a:r>
          </a:p>
        </p:txBody>
      </p:sp>
      <p:sp>
        <p:nvSpPr>
          <p:cNvPr id="2" name="CaixaDeTexto 1">
            <a:extLst>
              <a:ext uri="{FF2B5EF4-FFF2-40B4-BE49-F238E27FC236}">
                <a16:creationId xmlns:a16="http://schemas.microsoft.com/office/drawing/2014/main" id="{120935F8-BEB5-41E9-AD64-60A66FF2A18E}"/>
              </a:ext>
            </a:extLst>
          </p:cNvPr>
          <p:cNvSpPr txBox="1"/>
          <p:nvPr/>
        </p:nvSpPr>
        <p:spPr>
          <a:xfrm>
            <a:off x="107504" y="3147814"/>
            <a:ext cx="8928992" cy="1477328"/>
          </a:xfrm>
          <a:prstGeom prst="rect">
            <a:avLst/>
          </a:prstGeom>
          <a:noFill/>
        </p:spPr>
        <p:txBody>
          <a:bodyPr wrap="square" rtlCol="0">
            <a:spAutoFit/>
          </a:bodyPr>
          <a:lstStyle/>
          <a:p>
            <a:pPr marL="342900"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Primeiro vamos entender a lógica da localização dos vendedores de hambúrgueres (ou sorvetes,...)</a:t>
            </a:r>
          </a:p>
          <a:p>
            <a:pPr marL="342900" indent="-342900" algn="just">
              <a:buFont typeface="Wingdings" panose="05000000000000000000" pitchFamily="2" charset="2"/>
              <a:buChar char="§"/>
            </a:pPr>
            <a:endParaRPr lang="pt-BR" sz="6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Depois vamos calcular o lucro dos vendedores, considerando os dados do problema.</a:t>
            </a:r>
          </a:p>
        </p:txBody>
      </p:sp>
      <p:sp>
        <p:nvSpPr>
          <p:cNvPr id="4" name="CaixaDeTexto 3">
            <a:extLst>
              <a:ext uri="{FF2B5EF4-FFF2-40B4-BE49-F238E27FC236}">
                <a16:creationId xmlns:a16="http://schemas.microsoft.com/office/drawing/2014/main" id="{C9356610-BB48-4695-A08A-8159FEE4CDFE}"/>
              </a:ext>
            </a:extLst>
          </p:cNvPr>
          <p:cNvSpPr txBox="1"/>
          <p:nvPr/>
        </p:nvSpPr>
        <p:spPr>
          <a:xfrm>
            <a:off x="3491880" y="2630978"/>
            <a:ext cx="864096" cy="372820"/>
          </a:xfrm>
          <a:prstGeom prst="rect">
            <a:avLst/>
          </a:prstGeom>
          <a:noFill/>
        </p:spPr>
        <p:txBody>
          <a:bodyPr wrap="square" rtlCol="0">
            <a:spAutoFit/>
          </a:bodyPr>
          <a:lstStyle/>
          <a:p>
            <a:r>
              <a:rPr lang="pt-BR" b="1" dirty="0">
                <a:solidFill>
                  <a:srgbClr val="FF0000"/>
                </a:solidFill>
              </a:rPr>
              <a:t>R$ 30</a:t>
            </a:r>
          </a:p>
        </p:txBody>
      </p:sp>
    </p:spTree>
    <p:extLst>
      <p:ext uri="{BB962C8B-B14F-4D97-AF65-F5344CB8AC3E}">
        <p14:creationId xmlns:p14="http://schemas.microsoft.com/office/powerpoint/2010/main" val="358038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2">
            <a:extLst>
              <a:ext uri="{FF2B5EF4-FFF2-40B4-BE49-F238E27FC236}">
                <a16:creationId xmlns:a16="http://schemas.microsoft.com/office/drawing/2014/main" id="{6F36202A-AAA1-4DD2-80F1-D5469FEB13A9}"/>
              </a:ext>
            </a:extLst>
          </p:cNvPr>
          <p:cNvSpPr txBox="1">
            <a:spLocks/>
          </p:cNvSpPr>
          <p:nvPr/>
        </p:nvSpPr>
        <p:spPr>
          <a:xfrm>
            <a:off x="0" y="78854"/>
            <a:ext cx="9036496" cy="4941168"/>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
                <a:schemeClr val="tx1"/>
              </a:buClr>
              <a:buSzPct val="101000"/>
              <a:buFont typeface="Wingdings" panose="05000000000000000000" pitchFamily="2" charset="2"/>
              <a:buChar char="§"/>
            </a:pPr>
            <a:r>
              <a:rPr lang="pt-BR" sz="2100" dirty="0">
                <a:latin typeface="Arial" panose="020B0604020202020204" pitchFamily="34" charset="0"/>
                <a:cs typeface="Arial" panose="020B0604020202020204" pitchFamily="34" charset="0"/>
              </a:rPr>
              <a:t>Em </a:t>
            </a:r>
            <a:r>
              <a:rPr lang="pt-BR" sz="2100" dirty="0" err="1">
                <a:latin typeface="Arial" panose="020B0604020202020204" pitchFamily="34" charset="0"/>
                <a:cs typeface="Arial" panose="020B0604020202020204" pitchFamily="34" charset="0"/>
              </a:rPr>
              <a:t>Atlantic</a:t>
            </a:r>
            <a:r>
              <a:rPr lang="pt-BR" sz="2100" dirty="0">
                <a:latin typeface="Arial" panose="020B0604020202020204" pitchFamily="34" charset="0"/>
                <a:cs typeface="Arial" panose="020B0604020202020204" pitchFamily="34" charset="0"/>
              </a:rPr>
              <a:t> City (New  Jersey) existe um calçadão ao longo da praia, onde alguns comerciantes vendem seus sorvetes. </a:t>
            </a:r>
          </a:p>
          <a:p>
            <a:pPr algn="just">
              <a:buClr>
                <a:schemeClr val="tx1"/>
              </a:buClr>
              <a:buSzPct val="101000"/>
              <a:buFont typeface="Wingdings" panose="05000000000000000000" pitchFamily="2" charset="2"/>
              <a:buChar char="§"/>
            </a:pPr>
            <a:r>
              <a:rPr lang="pt-BR" sz="2100" dirty="0">
                <a:latin typeface="Arial" panose="020B0604020202020204" pitchFamily="34" charset="0"/>
                <a:cs typeface="Arial" panose="020B0604020202020204" pitchFamily="34" charset="0"/>
              </a:rPr>
              <a:t>Se um novo sorveteiro receber concessão para trabalhar no local, onde ele deveria ficar ?</a:t>
            </a:r>
          </a:p>
          <a:p>
            <a:pPr lvl="1" algn="just">
              <a:buClr>
                <a:schemeClr val="tx1"/>
              </a:buClr>
              <a:buSzPct val="101000"/>
              <a:buFont typeface="Wingdings" panose="05000000000000000000" pitchFamily="2" charset="2"/>
              <a:buChar char="§"/>
            </a:pPr>
            <a:r>
              <a:rPr lang="pt-BR" sz="2100" dirty="0">
                <a:latin typeface="Arial" panose="020B0604020202020204" pitchFamily="34" charset="0"/>
                <a:cs typeface="Arial" panose="020B0604020202020204" pitchFamily="34" charset="0"/>
              </a:rPr>
              <a:t>Trata-se do jogo da localização de </a:t>
            </a:r>
            <a:r>
              <a:rPr lang="pt-BR" sz="2100" dirty="0" err="1">
                <a:latin typeface="Arial" panose="020B0604020202020204" pitchFamily="34" charset="0"/>
                <a:cs typeface="Arial" panose="020B0604020202020204" pitchFamily="34" charset="0"/>
              </a:rPr>
              <a:t>Hotelling</a:t>
            </a:r>
            <a:r>
              <a:rPr lang="pt-BR" sz="2100" dirty="0">
                <a:latin typeface="Arial" panose="020B0604020202020204" pitchFamily="34" charset="0"/>
                <a:cs typeface="Arial" panose="020B0604020202020204" pitchFamily="34" charset="0"/>
              </a:rPr>
              <a:t>*.</a:t>
            </a:r>
          </a:p>
          <a:p>
            <a:pPr algn="just">
              <a:buClr>
                <a:schemeClr val="tx1"/>
              </a:buClr>
              <a:buSzPct val="101000"/>
              <a:buFont typeface="Wingdings" panose="05000000000000000000" pitchFamily="2" charset="2"/>
              <a:buChar char="§"/>
            </a:pPr>
            <a:r>
              <a:rPr lang="pt-BR" sz="2100" dirty="0">
                <a:latin typeface="Arial" panose="020B0604020202020204" pitchFamily="34" charset="0"/>
                <a:cs typeface="Arial" panose="020B0604020202020204" pitchFamily="34" charset="0"/>
              </a:rPr>
              <a:t>Suponha que os </a:t>
            </a:r>
            <a:r>
              <a:rPr lang="pt-BR" sz="2100" u="sng" dirty="0">
                <a:latin typeface="Arial" panose="020B0604020202020204" pitchFamily="34" charset="0"/>
                <a:cs typeface="Arial" panose="020B0604020202020204" pitchFamily="34" charset="0"/>
              </a:rPr>
              <a:t>consumidores distribuam-se de maneira homogênea</a:t>
            </a:r>
            <a:r>
              <a:rPr lang="pt-BR" sz="2100" dirty="0">
                <a:latin typeface="Arial" panose="020B0604020202020204" pitchFamily="34" charset="0"/>
                <a:cs typeface="Arial" panose="020B0604020202020204" pitchFamily="34" charset="0"/>
              </a:rPr>
              <a:t> ao longo da praia, que o </a:t>
            </a:r>
            <a:r>
              <a:rPr lang="pt-BR" sz="2100" u="sng" dirty="0">
                <a:latin typeface="Arial" panose="020B0604020202020204" pitchFamily="34" charset="0"/>
                <a:cs typeface="Arial" panose="020B0604020202020204" pitchFamily="34" charset="0"/>
              </a:rPr>
              <a:t>produto seja homogêneo </a:t>
            </a:r>
            <a:r>
              <a:rPr lang="pt-BR" sz="2100" dirty="0">
                <a:latin typeface="Arial" panose="020B0604020202020204" pitchFamily="34" charset="0"/>
                <a:cs typeface="Arial" panose="020B0604020202020204" pitchFamily="34" charset="0"/>
              </a:rPr>
              <a:t>e que o </a:t>
            </a:r>
            <a:r>
              <a:rPr lang="pt-BR" sz="2100" u="sng" dirty="0">
                <a:latin typeface="Arial" panose="020B0604020202020204" pitchFamily="34" charset="0"/>
                <a:cs typeface="Arial" panose="020B0604020202020204" pitchFamily="34" charset="0"/>
              </a:rPr>
              <a:t>preço seja o mesmo</a:t>
            </a:r>
            <a:r>
              <a:rPr lang="pt-BR" sz="2100" dirty="0">
                <a:latin typeface="Arial" panose="020B0604020202020204" pitchFamily="34" charset="0"/>
                <a:cs typeface="Arial" panose="020B0604020202020204" pitchFamily="34" charset="0"/>
              </a:rPr>
              <a:t>, independentemente do vendedor.</a:t>
            </a:r>
          </a:p>
          <a:p>
            <a:pPr algn="just">
              <a:buClr>
                <a:schemeClr val="tx1"/>
              </a:buClr>
              <a:buSzPct val="101000"/>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algn="just">
              <a:buClr>
                <a:schemeClr val="tx1"/>
              </a:buClr>
              <a:buSzPct val="101000"/>
              <a:buFont typeface="Wingdings" panose="05000000000000000000" pitchFamily="2" charset="2"/>
              <a:buChar char="§"/>
            </a:pPr>
            <a:r>
              <a:rPr lang="pt-BR" sz="2100" dirty="0">
                <a:latin typeface="Arial" panose="020B0604020202020204" pitchFamily="34" charset="0"/>
                <a:cs typeface="Arial" panose="020B0604020202020204" pitchFamily="34" charset="0"/>
              </a:rPr>
              <a:t>Não é difícil perceber que, caso exista um </a:t>
            </a:r>
            <a:r>
              <a:rPr lang="pt-BR" sz="2100" b="1" dirty="0">
                <a:latin typeface="Arial" panose="020B0604020202020204" pitchFamily="34" charset="0"/>
                <a:cs typeface="Arial" panose="020B0604020202020204" pitchFamily="34" charset="0"/>
              </a:rPr>
              <a:t>único vendedor</a:t>
            </a:r>
            <a:r>
              <a:rPr lang="pt-BR" sz="2100" dirty="0">
                <a:latin typeface="Arial" panose="020B0604020202020204" pitchFamily="34" charset="0"/>
                <a:cs typeface="Arial" panose="020B0604020202020204" pitchFamily="34" charset="0"/>
              </a:rPr>
              <a:t>, ele se localizará na metade do calçadão, ou seja, caso a o calçadão possua 10KM ele ficará no quilômetro 5.</a:t>
            </a:r>
          </a:p>
          <a:p>
            <a:pPr lvl="1" algn="just">
              <a:buClr>
                <a:schemeClr val="tx1"/>
              </a:buClr>
              <a:buSzPct val="101000"/>
              <a:buFont typeface="Wingdings" panose="05000000000000000000" pitchFamily="2" charset="2"/>
              <a:buChar char="§"/>
            </a:pPr>
            <a:r>
              <a:rPr lang="pt-BR" sz="2100" b="1" dirty="0">
                <a:latin typeface="Arial" panose="020B0604020202020204" pitchFamily="34" charset="0"/>
                <a:cs typeface="Arial" panose="020B0604020202020204" pitchFamily="34" charset="0"/>
              </a:rPr>
              <a:t>É a localização ótima para ele e a localização socialmente ótima.</a:t>
            </a:r>
          </a:p>
          <a:p>
            <a:pPr lvl="1" algn="just">
              <a:buClr>
                <a:schemeClr val="tx1"/>
              </a:buClr>
              <a:buSzPct val="101000"/>
              <a:buFont typeface="Wingdings" panose="05000000000000000000" pitchFamily="2" charset="2"/>
              <a:buChar char="§"/>
            </a:pPr>
            <a:endParaRPr lang="pt-BR" sz="400" dirty="0">
              <a:latin typeface="Arial" panose="020B0604020202020204" pitchFamily="34" charset="0"/>
              <a:cs typeface="Arial" panose="020B0604020202020204" pitchFamily="34" charset="0"/>
            </a:endParaRPr>
          </a:p>
          <a:p>
            <a:pPr algn="just">
              <a:buClr>
                <a:schemeClr val="tx1"/>
              </a:buClr>
              <a:buSzPct val="101000"/>
              <a:buFont typeface="Wingdings" panose="05000000000000000000" pitchFamily="2" charset="2"/>
              <a:buChar char="§"/>
            </a:pPr>
            <a:r>
              <a:rPr lang="pt-BR" sz="1600" b="1" dirty="0">
                <a:latin typeface="Arial" panose="020B0604020202020204" pitchFamily="34" charset="0"/>
                <a:cs typeface="Arial" panose="020B0604020202020204" pitchFamily="34" charset="0"/>
              </a:rPr>
              <a:t>*Harold </a:t>
            </a:r>
            <a:r>
              <a:rPr lang="pt-BR" sz="1600" b="1" dirty="0" err="1">
                <a:latin typeface="Arial" panose="020B0604020202020204" pitchFamily="34" charset="0"/>
                <a:cs typeface="Arial" panose="020B0604020202020204" pitchFamily="34" charset="0"/>
              </a:rPr>
              <a:t>Hotelling</a:t>
            </a:r>
            <a:r>
              <a:rPr lang="pt-BR" sz="1600" b="1" dirty="0">
                <a:latin typeface="Arial" panose="020B0604020202020204" pitchFamily="34" charset="0"/>
                <a:cs typeface="Arial" panose="020B0604020202020204" pitchFamily="34" charset="0"/>
              </a:rPr>
              <a:t> (29/09/1895 — 26/12/1973)</a:t>
            </a:r>
          </a:p>
          <a:p>
            <a:pPr marL="342900" indent="-342900" algn="just">
              <a:buClr>
                <a:schemeClr val="tx1"/>
              </a:buClr>
              <a:buSzPct val="101000"/>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907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2">
            <a:extLst>
              <a:ext uri="{FF2B5EF4-FFF2-40B4-BE49-F238E27FC236}">
                <a16:creationId xmlns:a16="http://schemas.microsoft.com/office/drawing/2014/main" id="{B479D265-2153-41B1-AA77-B1E1AB5228CA}"/>
              </a:ext>
            </a:extLst>
          </p:cNvPr>
          <p:cNvSpPr txBox="1">
            <a:spLocks/>
          </p:cNvSpPr>
          <p:nvPr/>
        </p:nvSpPr>
        <p:spPr>
          <a:xfrm>
            <a:off x="107504" y="116632"/>
            <a:ext cx="8928992" cy="5026868"/>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a:buClr>
                <a:schemeClr val="tx1"/>
              </a:buClr>
              <a:buSzPct val="100000"/>
              <a:buFont typeface="Wingdings" panose="05000000000000000000" pitchFamily="2" charset="2"/>
              <a:buChar char="§"/>
            </a:pPr>
            <a:r>
              <a:rPr lang="pt-BR" sz="2000" b="1" dirty="0">
                <a:latin typeface="Arial" panose="020B0604020202020204" pitchFamily="34" charset="0"/>
                <a:ea typeface="Calibri" panose="020F0502020204030204" pitchFamily="34" charset="0"/>
                <a:cs typeface="Arial" panose="020B0604020202020204" pitchFamily="34" charset="0"/>
              </a:rPr>
              <a:t>Se forem dois sorveteiros, é socialmente ótimo que um fique no Km 2,5 e outro no Km 7,5.</a:t>
            </a:r>
          </a:p>
          <a:p>
            <a:pPr algn="just"/>
            <a:endParaRPr lang="pt-BR" sz="3300" dirty="0">
              <a:latin typeface="Calibri" panose="020F0502020204030204" pitchFamily="34" charset="0"/>
              <a:ea typeface="Calibri" panose="020F0502020204030204" pitchFamily="34" charset="0"/>
              <a:cs typeface="Times New Roman" panose="02020603050405020304" pitchFamily="18" charset="0"/>
            </a:endParaRPr>
          </a:p>
          <a:p>
            <a:pPr algn="just"/>
            <a:endParaRPr lang="pt-BR" sz="33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Font typeface="Wingdings 3"/>
              <a:buNone/>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ClrTx/>
              <a:buSzPct val="101000"/>
              <a:buFont typeface="Wingdings" panose="05000000000000000000" pitchFamily="2" charset="2"/>
              <a:buChar char="§"/>
            </a:pPr>
            <a:r>
              <a:rPr lang="pt-BR" sz="2100" dirty="0">
                <a:latin typeface="Arial" panose="020B0604020202020204" pitchFamily="34" charset="0"/>
                <a:ea typeface="Calibri" panose="020F0502020204030204" pitchFamily="34" charset="0"/>
                <a:cs typeface="Arial" panose="020B0604020202020204" pitchFamily="34" charset="0"/>
              </a:rPr>
              <a:t>Mas qual o incentivo para eles se comportarem dessa forma (isso é um equilíbrio de Nash ?).</a:t>
            </a:r>
          </a:p>
          <a:p>
            <a:pPr marL="342900" indent="-342900" algn="just">
              <a:lnSpc>
                <a:spcPct val="107000"/>
              </a:lnSpc>
              <a:buClrTx/>
              <a:buSzPct val="101000"/>
              <a:buFont typeface="Wingdings" panose="05000000000000000000" pitchFamily="2" charset="2"/>
              <a:buChar char="§"/>
            </a:pPr>
            <a:r>
              <a:rPr lang="pt-BR" sz="2100" dirty="0">
                <a:solidFill>
                  <a:srgbClr val="C00000"/>
                </a:solidFill>
                <a:latin typeface="Arial" panose="020B0604020202020204" pitchFamily="34" charset="0"/>
                <a:ea typeface="Calibri" panose="020F0502020204030204" pitchFamily="34" charset="0"/>
                <a:cs typeface="Arial" panose="020B0604020202020204" pitchFamily="34" charset="0"/>
              </a:rPr>
              <a:t>Se o sorveteiro que está no Km 7,5 se move para a esquerda ele ganha alguns clientes do outro sorveteiro sem perder os outros que estão à direita. Mas o outro sorveteiro pensará da mesma forma e se moverá para a direita. </a:t>
            </a:r>
          </a:p>
          <a:p>
            <a:pPr marL="800100" lvl="1" indent="-342900" algn="just">
              <a:lnSpc>
                <a:spcPct val="107000"/>
              </a:lnSpc>
              <a:buClrTx/>
              <a:buSzPct val="101000"/>
              <a:buFont typeface="Wingdings" panose="05000000000000000000" pitchFamily="2" charset="2"/>
              <a:buChar char="§"/>
            </a:pPr>
            <a:r>
              <a:rPr lang="pt-BR" sz="2100" b="1" dirty="0">
                <a:solidFill>
                  <a:srgbClr val="C00000"/>
                </a:solidFill>
                <a:latin typeface="Arial" panose="020B0604020202020204" pitchFamily="34" charset="0"/>
                <a:ea typeface="Calibri" panose="020F0502020204030204" pitchFamily="34" charset="0"/>
                <a:cs typeface="Arial" panose="020B0604020202020204" pitchFamily="34" charset="0"/>
              </a:rPr>
              <a:t>ELES ACABARÃO JUNTOS !</a:t>
            </a:r>
          </a:p>
        </p:txBody>
      </p:sp>
      <p:sp>
        <p:nvSpPr>
          <p:cNvPr id="3" name="Retângulo 2">
            <a:extLst>
              <a:ext uri="{FF2B5EF4-FFF2-40B4-BE49-F238E27FC236}">
                <a16:creationId xmlns:a16="http://schemas.microsoft.com/office/drawing/2014/main" id="{8A7B5721-FD87-45E6-BE9F-10ED94B2D879}"/>
              </a:ext>
            </a:extLst>
          </p:cNvPr>
          <p:cNvSpPr/>
          <p:nvPr/>
        </p:nvSpPr>
        <p:spPr>
          <a:xfrm>
            <a:off x="623392" y="843558"/>
            <a:ext cx="6616361" cy="1197927"/>
          </a:xfrm>
          <a:prstGeom prst="rect">
            <a:avLst/>
          </a:prstGeom>
          <a:solidFill>
            <a:schemeClr val="accent2">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4" name="Conector reto 3">
            <a:extLst>
              <a:ext uri="{FF2B5EF4-FFF2-40B4-BE49-F238E27FC236}">
                <a16:creationId xmlns:a16="http://schemas.microsoft.com/office/drawing/2014/main" id="{612F6634-3CEF-4984-B747-043417B37FE3}"/>
              </a:ext>
            </a:extLst>
          </p:cNvPr>
          <p:cNvCxnSpPr>
            <a:cxnSpLocks/>
            <a:endCxn id="8" idx="6"/>
          </p:cNvCxnSpPr>
          <p:nvPr/>
        </p:nvCxnSpPr>
        <p:spPr>
          <a:xfrm flipV="1">
            <a:off x="1263685" y="1376539"/>
            <a:ext cx="5335775" cy="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Elipse 4">
            <a:extLst>
              <a:ext uri="{FF2B5EF4-FFF2-40B4-BE49-F238E27FC236}">
                <a16:creationId xmlns:a16="http://schemas.microsoft.com/office/drawing/2014/main" id="{719417FD-F53C-4DF8-B2B0-5DBBA70B29BF}"/>
              </a:ext>
            </a:extLst>
          </p:cNvPr>
          <p:cNvSpPr/>
          <p:nvPr/>
        </p:nvSpPr>
        <p:spPr>
          <a:xfrm>
            <a:off x="1192541" y="1335942"/>
            <a:ext cx="142287" cy="8119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Elipse 5">
            <a:extLst>
              <a:ext uri="{FF2B5EF4-FFF2-40B4-BE49-F238E27FC236}">
                <a16:creationId xmlns:a16="http://schemas.microsoft.com/office/drawing/2014/main" id="{97C0DF41-884F-4A82-82BD-37105AD33853}"/>
              </a:ext>
            </a:extLst>
          </p:cNvPr>
          <p:cNvSpPr/>
          <p:nvPr/>
        </p:nvSpPr>
        <p:spPr>
          <a:xfrm>
            <a:off x="6457173" y="1335942"/>
            <a:ext cx="142287" cy="8119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a:extLst>
              <a:ext uri="{FF2B5EF4-FFF2-40B4-BE49-F238E27FC236}">
                <a16:creationId xmlns:a16="http://schemas.microsoft.com/office/drawing/2014/main" id="{BE3AEBC9-60FD-4D0F-A17C-EB0B16BF75EE}"/>
              </a:ext>
            </a:extLst>
          </p:cNvPr>
          <p:cNvSpPr/>
          <p:nvPr/>
        </p:nvSpPr>
        <p:spPr>
          <a:xfrm>
            <a:off x="2971133" y="1335942"/>
            <a:ext cx="142287" cy="8119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accent1">
                  <a:lumMod val="75000"/>
                </a:schemeClr>
              </a:solidFill>
            </a:endParaRPr>
          </a:p>
        </p:txBody>
      </p:sp>
      <p:sp>
        <p:nvSpPr>
          <p:cNvPr id="8" name="Elipse 7">
            <a:extLst>
              <a:ext uri="{FF2B5EF4-FFF2-40B4-BE49-F238E27FC236}">
                <a16:creationId xmlns:a16="http://schemas.microsoft.com/office/drawing/2014/main" id="{FBDF2CBD-E57C-4242-AAC3-76C3503B166F}"/>
              </a:ext>
            </a:extLst>
          </p:cNvPr>
          <p:cNvSpPr/>
          <p:nvPr/>
        </p:nvSpPr>
        <p:spPr>
          <a:xfrm>
            <a:off x="6457173" y="1335942"/>
            <a:ext cx="142287" cy="8119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Elipse 8">
            <a:extLst>
              <a:ext uri="{FF2B5EF4-FFF2-40B4-BE49-F238E27FC236}">
                <a16:creationId xmlns:a16="http://schemas.microsoft.com/office/drawing/2014/main" id="{3BDC0D4F-9C9A-4622-83EA-87E7C8ACE575}"/>
              </a:ext>
            </a:extLst>
          </p:cNvPr>
          <p:cNvSpPr/>
          <p:nvPr/>
        </p:nvSpPr>
        <p:spPr>
          <a:xfrm>
            <a:off x="4749725" y="1335942"/>
            <a:ext cx="142287" cy="8119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accent1">
                  <a:lumMod val="75000"/>
                </a:schemeClr>
              </a:solidFill>
            </a:endParaRPr>
          </a:p>
        </p:txBody>
      </p:sp>
      <p:sp>
        <p:nvSpPr>
          <p:cNvPr id="10" name="CaixaDeTexto 9">
            <a:extLst>
              <a:ext uri="{FF2B5EF4-FFF2-40B4-BE49-F238E27FC236}">
                <a16:creationId xmlns:a16="http://schemas.microsoft.com/office/drawing/2014/main" id="{7F784D41-3C15-4F51-A6EE-18B6E06A4589}"/>
              </a:ext>
            </a:extLst>
          </p:cNvPr>
          <p:cNvSpPr txBox="1"/>
          <p:nvPr/>
        </p:nvSpPr>
        <p:spPr>
          <a:xfrm>
            <a:off x="907967" y="915567"/>
            <a:ext cx="800366" cy="369332"/>
          </a:xfrm>
          <a:prstGeom prst="rect">
            <a:avLst/>
          </a:prstGeom>
          <a:noFill/>
        </p:spPr>
        <p:txBody>
          <a:bodyPr wrap="square" rtlCol="0">
            <a:spAutoFit/>
          </a:bodyPr>
          <a:lstStyle/>
          <a:p>
            <a:r>
              <a:rPr lang="pt-BR" b="1" dirty="0"/>
              <a:t>Km 0</a:t>
            </a:r>
          </a:p>
        </p:txBody>
      </p:sp>
      <p:sp>
        <p:nvSpPr>
          <p:cNvPr id="11" name="CaixaDeTexto 10">
            <a:extLst>
              <a:ext uri="{FF2B5EF4-FFF2-40B4-BE49-F238E27FC236}">
                <a16:creationId xmlns:a16="http://schemas.microsoft.com/office/drawing/2014/main" id="{7C533846-DB90-411D-A3D6-E472B781A0A2}"/>
              </a:ext>
            </a:extLst>
          </p:cNvPr>
          <p:cNvSpPr txBox="1"/>
          <p:nvPr/>
        </p:nvSpPr>
        <p:spPr>
          <a:xfrm>
            <a:off x="6243742" y="934051"/>
            <a:ext cx="1280586" cy="369332"/>
          </a:xfrm>
          <a:prstGeom prst="rect">
            <a:avLst/>
          </a:prstGeom>
          <a:noFill/>
        </p:spPr>
        <p:txBody>
          <a:bodyPr wrap="square" rtlCol="0">
            <a:spAutoFit/>
          </a:bodyPr>
          <a:lstStyle/>
          <a:p>
            <a:r>
              <a:rPr lang="pt-BR" b="1" dirty="0"/>
              <a:t>Km10</a:t>
            </a:r>
          </a:p>
        </p:txBody>
      </p:sp>
      <p:sp>
        <p:nvSpPr>
          <p:cNvPr id="12" name="CaixaDeTexto 11">
            <a:extLst>
              <a:ext uri="{FF2B5EF4-FFF2-40B4-BE49-F238E27FC236}">
                <a16:creationId xmlns:a16="http://schemas.microsoft.com/office/drawing/2014/main" id="{F6871017-6A94-4424-B75A-D41EE2CF3474}"/>
              </a:ext>
            </a:extLst>
          </p:cNvPr>
          <p:cNvSpPr txBox="1"/>
          <p:nvPr/>
        </p:nvSpPr>
        <p:spPr>
          <a:xfrm>
            <a:off x="2686557" y="934701"/>
            <a:ext cx="1040476" cy="369332"/>
          </a:xfrm>
          <a:prstGeom prst="rect">
            <a:avLst/>
          </a:prstGeom>
          <a:noFill/>
        </p:spPr>
        <p:txBody>
          <a:bodyPr wrap="square" rtlCol="0">
            <a:spAutoFit/>
          </a:bodyPr>
          <a:lstStyle/>
          <a:p>
            <a:r>
              <a:rPr lang="pt-BR" b="1" dirty="0">
                <a:solidFill>
                  <a:schemeClr val="accent1">
                    <a:lumMod val="75000"/>
                  </a:schemeClr>
                </a:solidFill>
              </a:rPr>
              <a:t>Km 2,5</a:t>
            </a:r>
          </a:p>
        </p:txBody>
      </p:sp>
      <p:sp>
        <p:nvSpPr>
          <p:cNvPr id="13" name="CaixaDeTexto 12">
            <a:extLst>
              <a:ext uri="{FF2B5EF4-FFF2-40B4-BE49-F238E27FC236}">
                <a16:creationId xmlns:a16="http://schemas.microsoft.com/office/drawing/2014/main" id="{947F1DCA-2599-4765-8B9A-07E8C3460F30}"/>
              </a:ext>
            </a:extLst>
          </p:cNvPr>
          <p:cNvSpPr txBox="1"/>
          <p:nvPr/>
        </p:nvSpPr>
        <p:spPr>
          <a:xfrm>
            <a:off x="4465149" y="934047"/>
            <a:ext cx="1040476" cy="369332"/>
          </a:xfrm>
          <a:prstGeom prst="rect">
            <a:avLst/>
          </a:prstGeom>
          <a:noFill/>
        </p:spPr>
        <p:txBody>
          <a:bodyPr wrap="square" rtlCol="0">
            <a:spAutoFit/>
          </a:bodyPr>
          <a:lstStyle/>
          <a:p>
            <a:r>
              <a:rPr lang="pt-BR" b="1" dirty="0">
                <a:solidFill>
                  <a:schemeClr val="accent1">
                    <a:lumMod val="75000"/>
                  </a:schemeClr>
                </a:solidFill>
              </a:rPr>
              <a:t>Km 7,5</a:t>
            </a:r>
          </a:p>
        </p:txBody>
      </p:sp>
      <p:sp>
        <p:nvSpPr>
          <p:cNvPr id="14" name="Chave Direita 13">
            <a:extLst>
              <a:ext uri="{FF2B5EF4-FFF2-40B4-BE49-F238E27FC236}">
                <a16:creationId xmlns:a16="http://schemas.microsoft.com/office/drawing/2014/main" id="{478EB6F1-6D82-471E-A9FD-2F5D1191BD63}"/>
              </a:ext>
            </a:extLst>
          </p:cNvPr>
          <p:cNvSpPr/>
          <p:nvPr/>
        </p:nvSpPr>
        <p:spPr>
          <a:xfrm rot="5400000">
            <a:off x="2466575" y="183747"/>
            <a:ext cx="196037" cy="2662813"/>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5" name="Chave Direita 14">
            <a:extLst>
              <a:ext uri="{FF2B5EF4-FFF2-40B4-BE49-F238E27FC236}">
                <a16:creationId xmlns:a16="http://schemas.microsoft.com/office/drawing/2014/main" id="{4D7D0A8F-3335-4359-A545-79CC2821FEF2}"/>
              </a:ext>
            </a:extLst>
          </p:cNvPr>
          <p:cNvSpPr/>
          <p:nvPr/>
        </p:nvSpPr>
        <p:spPr>
          <a:xfrm rot="5400000">
            <a:off x="5114140" y="198996"/>
            <a:ext cx="196038" cy="2632316"/>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6" name="CaixaDeTexto 15">
            <a:extLst>
              <a:ext uri="{FF2B5EF4-FFF2-40B4-BE49-F238E27FC236}">
                <a16:creationId xmlns:a16="http://schemas.microsoft.com/office/drawing/2014/main" id="{6E1D26C5-95E8-4392-B157-2CC6CC27FAC3}"/>
              </a:ext>
            </a:extLst>
          </p:cNvPr>
          <p:cNvSpPr txBox="1"/>
          <p:nvPr/>
        </p:nvSpPr>
        <p:spPr>
          <a:xfrm>
            <a:off x="1438221" y="1635647"/>
            <a:ext cx="2269683" cy="338554"/>
          </a:xfrm>
          <a:prstGeom prst="rect">
            <a:avLst/>
          </a:prstGeom>
          <a:solidFill>
            <a:schemeClr val="bg1">
              <a:lumMod val="95000"/>
            </a:schemeClr>
          </a:solidFill>
          <a:ln>
            <a:solidFill>
              <a:schemeClr val="accent1"/>
            </a:solidFill>
          </a:ln>
        </p:spPr>
        <p:txBody>
          <a:bodyPr wrap="square" rtlCol="0">
            <a:spAutoFit/>
          </a:bodyPr>
          <a:lstStyle/>
          <a:p>
            <a:r>
              <a:rPr lang="pt-BR" sz="1600" b="1" dirty="0">
                <a:solidFill>
                  <a:schemeClr val="accent1">
                    <a:lumMod val="75000"/>
                  </a:schemeClr>
                </a:solidFill>
              </a:rPr>
              <a:t>Mercado do Primeiro</a:t>
            </a:r>
          </a:p>
        </p:txBody>
      </p:sp>
      <p:sp>
        <p:nvSpPr>
          <p:cNvPr id="17" name="CaixaDeTexto 16">
            <a:extLst>
              <a:ext uri="{FF2B5EF4-FFF2-40B4-BE49-F238E27FC236}">
                <a16:creationId xmlns:a16="http://schemas.microsoft.com/office/drawing/2014/main" id="{D2A110B3-9247-4FDF-B32F-FDDB89E6E532}"/>
              </a:ext>
            </a:extLst>
          </p:cNvPr>
          <p:cNvSpPr txBox="1"/>
          <p:nvPr/>
        </p:nvSpPr>
        <p:spPr>
          <a:xfrm>
            <a:off x="4174525" y="1635647"/>
            <a:ext cx="2269683" cy="338554"/>
          </a:xfrm>
          <a:prstGeom prst="rect">
            <a:avLst/>
          </a:prstGeom>
          <a:solidFill>
            <a:schemeClr val="bg1">
              <a:lumMod val="95000"/>
            </a:schemeClr>
          </a:solidFill>
          <a:ln>
            <a:solidFill>
              <a:schemeClr val="accent1"/>
            </a:solidFill>
          </a:ln>
        </p:spPr>
        <p:txBody>
          <a:bodyPr wrap="square" rtlCol="0">
            <a:spAutoFit/>
          </a:bodyPr>
          <a:lstStyle/>
          <a:p>
            <a:r>
              <a:rPr lang="pt-BR" sz="1600" b="1" dirty="0">
                <a:solidFill>
                  <a:schemeClr val="accent1">
                    <a:lumMod val="75000"/>
                  </a:schemeClr>
                </a:solidFill>
              </a:rPr>
              <a:t>Mercado do Segundo</a:t>
            </a:r>
          </a:p>
        </p:txBody>
      </p:sp>
      <p:cxnSp>
        <p:nvCxnSpPr>
          <p:cNvPr id="18" name="Conector de Seta Reta 17">
            <a:extLst>
              <a:ext uri="{FF2B5EF4-FFF2-40B4-BE49-F238E27FC236}">
                <a16:creationId xmlns:a16="http://schemas.microsoft.com/office/drawing/2014/main" id="{46D74230-4F36-43DC-B399-CB26574179E2}"/>
              </a:ext>
            </a:extLst>
          </p:cNvPr>
          <p:cNvCxnSpPr/>
          <p:nvPr/>
        </p:nvCxnSpPr>
        <p:spPr>
          <a:xfrm flipH="1">
            <a:off x="3967144" y="1275607"/>
            <a:ext cx="853724"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de Seta Reta 18">
            <a:extLst>
              <a:ext uri="{FF2B5EF4-FFF2-40B4-BE49-F238E27FC236}">
                <a16:creationId xmlns:a16="http://schemas.microsoft.com/office/drawing/2014/main" id="{86A34A3B-6E1A-4085-9EA2-9D740F5DCE5C}"/>
              </a:ext>
            </a:extLst>
          </p:cNvPr>
          <p:cNvCxnSpPr/>
          <p:nvPr/>
        </p:nvCxnSpPr>
        <p:spPr>
          <a:xfrm flipH="1">
            <a:off x="3042277" y="1275607"/>
            <a:ext cx="853724" cy="0"/>
          </a:xfrm>
          <a:prstGeom prst="straightConnector1">
            <a:avLst/>
          </a:prstGeom>
          <a:ln w="28575">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14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 calcmode="lin" valueType="num">
                                      <p:cBhvr additive="base">
                                        <p:cTn id="1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89F9211E-7314-48D9-84D1-BA9374F28CB4}"/>
              </a:ext>
            </a:extLst>
          </p:cNvPr>
          <p:cNvSpPr txBox="1"/>
          <p:nvPr/>
        </p:nvSpPr>
        <p:spPr>
          <a:xfrm>
            <a:off x="107504" y="205933"/>
            <a:ext cx="8928992" cy="3877985"/>
          </a:xfrm>
          <a:prstGeom prst="rect">
            <a:avLst/>
          </a:prstGeom>
          <a:noFill/>
        </p:spPr>
        <p:txBody>
          <a:bodyPr wrap="square">
            <a:spAutoFit/>
          </a:bodyPr>
          <a:lstStyle/>
          <a:p>
            <a:pPr marL="342900"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No caso do nosso exercício, como as hamburguerias estão equidistantes e os escritórios uniformemente distribuídos pela avenida, então, basta calcular o lucro de uma hamburgueria.</a:t>
            </a:r>
          </a:p>
          <a:p>
            <a:pPr marL="342900" indent="-342900" algn="just">
              <a:buFont typeface="Wingdings" panose="05000000000000000000" pitchFamily="2" charset="2"/>
              <a:buChar char="§"/>
            </a:pPr>
            <a:endParaRPr lang="pt-BR" sz="5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Note que o enunciado afirma que a posição das hamburguerias não será alterada (por exemplo, é uma determinação da prefeitura).</a:t>
            </a:r>
          </a:p>
          <a:p>
            <a:pPr marL="342900" indent="-342900" algn="just">
              <a:buFont typeface="Wingdings" panose="05000000000000000000" pitchFamily="2" charset="2"/>
              <a:buChar char="§"/>
            </a:pPr>
            <a:endParaRPr lang="pt-BR" sz="5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Como o custo de entrega é proporcional ao quilômetro percorrido pelo entregador, então, metade dos escritórios fará encomenda de uma hamburgueria e a outra metade da outra hamburgueria. </a:t>
            </a:r>
          </a:p>
          <a:p>
            <a:pPr marL="342900" indent="-342900" algn="just">
              <a:buFont typeface="Wingdings" panose="05000000000000000000" pitchFamily="2" charset="2"/>
              <a:buChar char="§"/>
            </a:pPr>
            <a:endParaRPr lang="pt-BR" sz="5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Como o preço de reserva dos escritórios é igual a R$ 10, nenhum escritório irá se dispor a pagar mais do que R$ 10.</a:t>
            </a:r>
          </a:p>
          <a:p>
            <a:pPr marL="342900" indent="-342900" algn="just">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705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9132258C-8D05-49C4-B3B4-81945192DC69}"/>
              </a:ext>
            </a:extLst>
          </p:cNvPr>
          <p:cNvSpPr txBox="1"/>
          <p:nvPr/>
        </p:nvSpPr>
        <p:spPr>
          <a:xfrm>
            <a:off x="107504" y="51470"/>
            <a:ext cx="8928992" cy="1631216"/>
          </a:xfrm>
          <a:prstGeom prst="rect">
            <a:avLst/>
          </a:prstGeom>
          <a:noFill/>
        </p:spPr>
        <p:txBody>
          <a:bodyPr wrap="square">
            <a:spAutoFit/>
          </a:bodyPr>
          <a:lstStyle/>
          <a:p>
            <a:pPr algn="just"/>
            <a:r>
              <a:rPr lang="pt-BR" sz="2000" b="1" dirty="0">
                <a:solidFill>
                  <a:srgbClr val="000000"/>
                </a:solidFill>
                <a:latin typeface="Arial" panose="020B0604020202020204" pitchFamily="34" charset="0"/>
                <a:cs typeface="Arial" panose="020B0604020202020204" pitchFamily="34" charset="0"/>
              </a:rPr>
              <a:t>(2)</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Se dois bens (A e B) forem substitutos perfeitos, pode-se, em geral, representar sua função de utilidade na forma U(A, B) = c</a:t>
            </a:r>
            <a:r>
              <a:rPr lang="pt-BR" sz="1200" b="0"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A + c</a:t>
            </a:r>
            <a:r>
              <a:rPr lang="pt-BR" sz="1200" b="0" i="0" dirty="0">
                <a:solidFill>
                  <a:srgbClr val="000000"/>
                </a:solidFill>
                <a:effectLst/>
                <a:latin typeface="Arial" panose="020B0604020202020204" pitchFamily="34" charset="0"/>
                <a:cs typeface="Arial" panose="020B0604020202020204" pitchFamily="34" charset="0"/>
              </a:rPr>
              <a:t>2</a:t>
            </a:r>
            <a:r>
              <a:rPr lang="pt-BR" sz="2000" b="0" i="0" dirty="0">
                <a:solidFill>
                  <a:srgbClr val="000000"/>
                </a:solidFill>
                <a:effectLst/>
                <a:latin typeface="Arial" panose="020B0604020202020204" pitchFamily="34" charset="0"/>
                <a:cs typeface="Arial" panose="020B0604020202020204" pitchFamily="34" charset="0"/>
              </a:rPr>
              <a:t>B, em que c</a:t>
            </a:r>
            <a:r>
              <a:rPr lang="pt-BR" sz="1200" b="0"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e c</a:t>
            </a:r>
            <a:r>
              <a:rPr lang="pt-BR" sz="1200" b="0" i="0" dirty="0">
                <a:solidFill>
                  <a:srgbClr val="000000"/>
                </a:solidFill>
                <a:effectLst/>
                <a:latin typeface="Arial" panose="020B0604020202020204" pitchFamily="34" charset="0"/>
                <a:cs typeface="Arial" panose="020B0604020202020204" pitchFamily="34" charset="0"/>
              </a:rPr>
              <a:t>2</a:t>
            </a:r>
            <a:r>
              <a:rPr lang="pt-BR" sz="2000" b="0" i="0" dirty="0">
                <a:solidFill>
                  <a:srgbClr val="000000"/>
                </a:solidFill>
                <a:effectLst/>
                <a:latin typeface="Arial" panose="020B0604020202020204" pitchFamily="34" charset="0"/>
                <a:cs typeface="Arial" panose="020B0604020202020204" pitchFamily="34" charset="0"/>
              </a:rPr>
              <a:t> são constantes positivas.</a:t>
            </a:r>
          </a:p>
          <a:p>
            <a:pPr algn="just"/>
            <a:r>
              <a:rPr lang="pt-BR" sz="2000" b="1" dirty="0">
                <a:solidFill>
                  <a:srgbClr val="000000"/>
                </a:solidFill>
                <a:latin typeface="Arial" panose="020B0604020202020204" pitchFamily="34" charset="0"/>
                <a:cs typeface="Arial" panose="020B0604020202020204" pitchFamily="34" charset="0"/>
              </a:rPr>
              <a:t>(3)</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A inclinação de uma curva de indiferença típica da função de utilidade U(A, B) = c</a:t>
            </a:r>
            <a:r>
              <a:rPr lang="pt-BR" sz="1200" b="0"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A + c</a:t>
            </a:r>
            <a:r>
              <a:rPr lang="pt-BR" sz="1200" b="0" i="0" dirty="0">
                <a:solidFill>
                  <a:srgbClr val="000000"/>
                </a:solidFill>
                <a:effectLst/>
                <a:latin typeface="Arial" panose="020B0604020202020204" pitchFamily="34" charset="0"/>
                <a:cs typeface="Arial" panose="020B0604020202020204" pitchFamily="34" charset="0"/>
              </a:rPr>
              <a:t>2</a:t>
            </a:r>
            <a:r>
              <a:rPr lang="pt-BR" sz="2000" b="0" i="0" dirty="0">
                <a:solidFill>
                  <a:srgbClr val="000000"/>
                </a:solidFill>
                <a:effectLst/>
                <a:latin typeface="Arial" panose="020B0604020202020204" pitchFamily="34" charset="0"/>
                <a:cs typeface="Arial" panose="020B0604020202020204" pitchFamily="34" charset="0"/>
              </a:rPr>
              <a:t>B, em que c</a:t>
            </a:r>
            <a:r>
              <a:rPr lang="pt-BR" sz="1200" b="0"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 e c</a:t>
            </a:r>
            <a:r>
              <a:rPr lang="pt-BR" sz="1200" b="0" i="0" dirty="0">
                <a:solidFill>
                  <a:srgbClr val="000000"/>
                </a:solidFill>
                <a:effectLst/>
                <a:latin typeface="Arial" panose="020B0604020202020204" pitchFamily="34" charset="0"/>
                <a:cs typeface="Arial" panose="020B0604020202020204" pitchFamily="34" charset="0"/>
              </a:rPr>
              <a:t>2</a:t>
            </a:r>
            <a:r>
              <a:rPr lang="pt-BR" sz="2000" b="0" i="0" dirty="0">
                <a:solidFill>
                  <a:srgbClr val="000000"/>
                </a:solidFill>
                <a:effectLst/>
                <a:latin typeface="Arial" panose="020B0604020202020204" pitchFamily="34" charset="0"/>
                <a:cs typeface="Arial" panose="020B0604020202020204" pitchFamily="34" charset="0"/>
              </a:rPr>
              <a:t> são constantes positivas, é - c</a:t>
            </a:r>
            <a:r>
              <a:rPr lang="pt-BR" sz="1200" b="0" i="0" dirty="0">
                <a:solidFill>
                  <a:srgbClr val="000000"/>
                </a:solidFill>
                <a:effectLst/>
                <a:latin typeface="Arial" panose="020B0604020202020204" pitchFamily="34" charset="0"/>
                <a:cs typeface="Arial" panose="020B0604020202020204" pitchFamily="34" charset="0"/>
              </a:rPr>
              <a:t>1</a:t>
            </a:r>
            <a:r>
              <a:rPr lang="pt-BR" sz="2000" b="0" i="0" dirty="0">
                <a:solidFill>
                  <a:srgbClr val="000000"/>
                </a:solidFill>
                <a:effectLst/>
                <a:latin typeface="Arial" panose="020B0604020202020204" pitchFamily="34" charset="0"/>
                <a:cs typeface="Arial" panose="020B0604020202020204" pitchFamily="34" charset="0"/>
              </a:rPr>
              <a:t>/c</a:t>
            </a:r>
            <a:r>
              <a:rPr lang="pt-BR" sz="1200" b="0" i="0" dirty="0">
                <a:solidFill>
                  <a:srgbClr val="000000"/>
                </a:solidFill>
                <a:effectLst/>
                <a:latin typeface="Arial" panose="020B0604020202020204" pitchFamily="34" charset="0"/>
                <a:cs typeface="Arial" panose="020B0604020202020204" pitchFamily="34" charset="0"/>
              </a:rPr>
              <a:t>2</a:t>
            </a:r>
            <a:r>
              <a:rPr lang="pt-BR" sz="2000" b="0" i="0" dirty="0">
                <a:solidFill>
                  <a:srgbClr val="000000"/>
                </a:solidFill>
                <a:effectLst/>
                <a:latin typeface="Arial" panose="020B0604020202020204" pitchFamily="34" charset="0"/>
                <a:cs typeface="Arial" panose="020B0604020202020204" pitchFamily="34" charset="0"/>
              </a:rPr>
              <a:t>.</a:t>
            </a:r>
          </a:p>
        </p:txBody>
      </p:sp>
      <p:sp>
        <p:nvSpPr>
          <p:cNvPr id="3" name="CaixaDeTexto 2">
            <a:extLst>
              <a:ext uri="{FF2B5EF4-FFF2-40B4-BE49-F238E27FC236}">
                <a16:creationId xmlns:a16="http://schemas.microsoft.com/office/drawing/2014/main" id="{96BF1FCC-B372-4EE7-8A8D-8BFE401B2D84}"/>
              </a:ext>
            </a:extLst>
          </p:cNvPr>
          <p:cNvSpPr txBox="1"/>
          <p:nvPr/>
        </p:nvSpPr>
        <p:spPr>
          <a:xfrm>
            <a:off x="3491880" y="699542"/>
            <a:ext cx="360040" cy="369332"/>
          </a:xfrm>
          <a:prstGeom prst="rect">
            <a:avLst/>
          </a:prstGeom>
          <a:noFill/>
        </p:spPr>
        <p:txBody>
          <a:bodyPr wrap="square" rtlCol="0">
            <a:spAutoFit/>
          </a:bodyPr>
          <a:lstStyle/>
          <a:p>
            <a:r>
              <a:rPr lang="pt-BR" b="1" dirty="0">
                <a:solidFill>
                  <a:srgbClr val="C00000"/>
                </a:solidFill>
              </a:rPr>
              <a:t>V</a:t>
            </a:r>
          </a:p>
        </p:txBody>
      </p:sp>
      <p:sp>
        <p:nvSpPr>
          <p:cNvPr id="4" name="CaixaDeTexto 3">
            <a:extLst>
              <a:ext uri="{FF2B5EF4-FFF2-40B4-BE49-F238E27FC236}">
                <a16:creationId xmlns:a16="http://schemas.microsoft.com/office/drawing/2014/main" id="{DD7B63F2-04A2-4B05-B847-E3650EF63FFC}"/>
              </a:ext>
            </a:extLst>
          </p:cNvPr>
          <p:cNvSpPr txBox="1"/>
          <p:nvPr/>
        </p:nvSpPr>
        <p:spPr>
          <a:xfrm>
            <a:off x="7956376" y="1338322"/>
            <a:ext cx="360040" cy="369332"/>
          </a:xfrm>
          <a:prstGeom prst="rect">
            <a:avLst/>
          </a:prstGeom>
          <a:noFill/>
        </p:spPr>
        <p:txBody>
          <a:bodyPr wrap="square" rtlCol="0">
            <a:spAutoFit/>
          </a:bodyPr>
          <a:lstStyle/>
          <a:p>
            <a:r>
              <a:rPr lang="pt-BR" b="1" dirty="0">
                <a:solidFill>
                  <a:srgbClr val="C00000"/>
                </a:solidFill>
              </a:rPr>
              <a:t>V</a:t>
            </a:r>
          </a:p>
        </p:txBody>
      </p:sp>
      <p:sp>
        <p:nvSpPr>
          <p:cNvPr id="6" name="CaixaDeTexto 5">
            <a:extLst>
              <a:ext uri="{FF2B5EF4-FFF2-40B4-BE49-F238E27FC236}">
                <a16:creationId xmlns:a16="http://schemas.microsoft.com/office/drawing/2014/main" id="{A16FAA4E-C4CA-45A7-B0D4-AEAC4599D3C3}"/>
              </a:ext>
            </a:extLst>
          </p:cNvPr>
          <p:cNvSpPr txBox="1"/>
          <p:nvPr/>
        </p:nvSpPr>
        <p:spPr>
          <a:xfrm>
            <a:off x="107504" y="1707654"/>
            <a:ext cx="8928992" cy="3016210"/>
          </a:xfrm>
          <a:prstGeom prst="rect">
            <a:avLst/>
          </a:prstGeom>
          <a:noFill/>
        </p:spPr>
        <p:txBody>
          <a:bodyPr wrap="square">
            <a:spAutoFit/>
          </a:bodyPr>
          <a:lstStyle/>
          <a:p>
            <a:pPr marL="342900" indent="-342900" algn="just">
              <a:buClrTx/>
              <a:buFont typeface="Wingdings" panose="05000000000000000000" pitchFamily="2" charset="2"/>
              <a:buChar char="§"/>
            </a:pPr>
            <a:r>
              <a:rPr lang="en-US" sz="1900" dirty="0" err="1">
                <a:solidFill>
                  <a:schemeClr val="tx1"/>
                </a:solidFill>
                <a:latin typeface="Arial" panose="020B0604020202020204" pitchFamily="34" charset="0"/>
                <a:cs typeface="Arial" panose="020B0604020202020204" pitchFamily="34" charset="0"/>
              </a:rPr>
              <a:t>Dois</a:t>
            </a:r>
            <a:r>
              <a:rPr lang="en-US" sz="1900" dirty="0">
                <a:solidFill>
                  <a:schemeClr val="tx1"/>
                </a:solidFill>
                <a:latin typeface="Arial" panose="020B0604020202020204" pitchFamily="34" charset="0"/>
                <a:cs typeface="Arial" panose="020B0604020202020204" pitchFamily="34" charset="0"/>
              </a:rPr>
              <a:t> bens </a:t>
            </a:r>
            <a:r>
              <a:rPr lang="en-US" sz="1900" dirty="0" err="1">
                <a:solidFill>
                  <a:schemeClr val="tx1"/>
                </a:solidFill>
                <a:latin typeface="Arial" panose="020B0604020202020204" pitchFamily="34" charset="0"/>
                <a:cs typeface="Arial" panose="020B0604020202020204" pitchFamily="34" charset="0"/>
              </a:rPr>
              <a:t>são</a:t>
            </a:r>
            <a:r>
              <a:rPr lang="en-US" sz="1900" dirty="0">
                <a:solidFill>
                  <a:schemeClr val="tx1"/>
                </a:solidFill>
                <a:latin typeface="Arial" panose="020B0604020202020204" pitchFamily="34" charset="0"/>
                <a:cs typeface="Arial" panose="020B0604020202020204" pitchFamily="34" charset="0"/>
              </a:rPr>
              <a:t> </a:t>
            </a:r>
            <a:r>
              <a:rPr lang="en-US" sz="1900" dirty="0" err="1">
                <a:solidFill>
                  <a:schemeClr val="tx1"/>
                </a:solidFill>
                <a:latin typeface="Arial" panose="020B0604020202020204" pitchFamily="34" charset="0"/>
                <a:cs typeface="Arial" panose="020B0604020202020204" pitchFamily="34" charset="0"/>
              </a:rPr>
              <a:t>substitutos</a:t>
            </a:r>
            <a:r>
              <a:rPr lang="en-US" sz="1900" dirty="0">
                <a:solidFill>
                  <a:schemeClr val="tx1"/>
                </a:solidFill>
                <a:latin typeface="Arial" panose="020B0604020202020204" pitchFamily="34" charset="0"/>
                <a:cs typeface="Arial" panose="020B0604020202020204" pitchFamily="34" charset="0"/>
              </a:rPr>
              <a:t> </a:t>
            </a:r>
            <a:r>
              <a:rPr lang="en-US" sz="1900" dirty="0" err="1">
                <a:solidFill>
                  <a:schemeClr val="tx1"/>
                </a:solidFill>
                <a:latin typeface="Arial" panose="020B0604020202020204" pitchFamily="34" charset="0"/>
                <a:cs typeface="Arial" panose="020B0604020202020204" pitchFamily="34" charset="0"/>
              </a:rPr>
              <a:t>perfeitos</a:t>
            </a:r>
            <a:r>
              <a:rPr lang="en-US" sz="1900" dirty="0">
                <a:solidFill>
                  <a:schemeClr val="tx1"/>
                </a:solidFill>
                <a:latin typeface="Arial" panose="020B0604020202020204" pitchFamily="34" charset="0"/>
                <a:cs typeface="Arial" panose="020B0604020202020204" pitchFamily="34" charset="0"/>
              </a:rPr>
              <a:t> </a:t>
            </a:r>
            <a:r>
              <a:rPr lang="en-US" sz="1900" dirty="0" err="1">
                <a:solidFill>
                  <a:schemeClr val="tx1"/>
                </a:solidFill>
                <a:latin typeface="Arial" panose="020B0604020202020204" pitchFamily="34" charset="0"/>
                <a:cs typeface="Arial" panose="020B0604020202020204" pitchFamily="34" charset="0"/>
              </a:rPr>
              <a:t>quando</a:t>
            </a:r>
            <a:r>
              <a:rPr lang="en-US" sz="1900" dirty="0">
                <a:solidFill>
                  <a:schemeClr val="tx1"/>
                </a:solidFill>
                <a:latin typeface="Arial" panose="020B0604020202020204" pitchFamily="34" charset="0"/>
                <a:cs typeface="Arial" panose="020B0604020202020204" pitchFamily="34" charset="0"/>
              </a:rPr>
              <a:t> a taxa marginal de </a:t>
            </a:r>
            <a:r>
              <a:rPr lang="en-US" sz="1900" dirty="0" err="1">
                <a:solidFill>
                  <a:schemeClr val="tx1"/>
                </a:solidFill>
                <a:latin typeface="Arial" panose="020B0604020202020204" pitchFamily="34" charset="0"/>
                <a:cs typeface="Arial" panose="020B0604020202020204" pitchFamily="34" charset="0"/>
              </a:rPr>
              <a:t>substituição</a:t>
            </a:r>
            <a:r>
              <a:rPr lang="en-US" sz="1900" dirty="0">
                <a:solidFill>
                  <a:schemeClr val="tx1"/>
                </a:solidFill>
                <a:latin typeface="Arial" panose="020B0604020202020204" pitchFamily="34" charset="0"/>
                <a:cs typeface="Arial" panose="020B0604020202020204" pitchFamily="34" charset="0"/>
              </a:rPr>
              <a:t> de um </a:t>
            </a:r>
            <a:r>
              <a:rPr lang="en-US" sz="1900" dirty="0" err="1">
                <a:solidFill>
                  <a:schemeClr val="tx1"/>
                </a:solidFill>
                <a:latin typeface="Arial" panose="020B0604020202020204" pitchFamily="34" charset="0"/>
                <a:cs typeface="Arial" panose="020B0604020202020204" pitchFamily="34" charset="0"/>
              </a:rPr>
              <a:t>bem</a:t>
            </a:r>
            <a:r>
              <a:rPr lang="en-US" sz="1900" dirty="0">
                <a:solidFill>
                  <a:schemeClr val="tx1"/>
                </a:solidFill>
                <a:latin typeface="Arial" panose="020B0604020202020204" pitchFamily="34" charset="0"/>
                <a:cs typeface="Arial" panose="020B0604020202020204" pitchFamily="34" charset="0"/>
              </a:rPr>
              <a:t> </a:t>
            </a:r>
            <a:r>
              <a:rPr lang="en-US" sz="1900" dirty="0" err="1">
                <a:solidFill>
                  <a:schemeClr val="tx1"/>
                </a:solidFill>
                <a:latin typeface="Arial" panose="020B0604020202020204" pitchFamily="34" charset="0"/>
                <a:cs typeface="Arial" panose="020B0604020202020204" pitchFamily="34" charset="0"/>
              </a:rPr>
              <a:t>pelo</a:t>
            </a:r>
            <a:r>
              <a:rPr lang="en-US" sz="1900" dirty="0">
                <a:solidFill>
                  <a:schemeClr val="tx1"/>
                </a:solidFill>
                <a:latin typeface="Arial" panose="020B0604020202020204" pitchFamily="34" charset="0"/>
                <a:cs typeface="Arial" panose="020B0604020202020204" pitchFamily="34" charset="0"/>
              </a:rPr>
              <a:t> outro for </a:t>
            </a:r>
            <a:r>
              <a:rPr lang="en-US" sz="1900" dirty="0" err="1">
                <a:solidFill>
                  <a:schemeClr val="tx1"/>
                </a:solidFill>
                <a:latin typeface="Arial" panose="020B0604020202020204" pitchFamily="34" charset="0"/>
                <a:cs typeface="Arial" panose="020B0604020202020204" pitchFamily="34" charset="0"/>
              </a:rPr>
              <a:t>constante</a:t>
            </a:r>
            <a:r>
              <a:rPr lang="en-US" sz="1900" dirty="0">
                <a:solidFill>
                  <a:schemeClr val="tx1"/>
                </a:solidFill>
                <a:latin typeface="Arial" panose="020B0604020202020204" pitchFamily="34" charset="0"/>
                <a:cs typeface="Arial" panose="020B0604020202020204" pitchFamily="34" charset="0"/>
              </a:rPr>
              <a:t>.</a:t>
            </a:r>
          </a:p>
          <a:p>
            <a:pPr marL="800100" lvl="1"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O</a:t>
            </a:r>
            <a:r>
              <a:rPr lang="pt-BR" sz="1900" dirty="0">
                <a:solidFill>
                  <a:schemeClr val="tx1"/>
                </a:solidFill>
                <a:latin typeface="Arial" panose="020B0604020202020204" pitchFamily="34" charset="0"/>
                <a:cs typeface="Arial" panose="020B0604020202020204" pitchFamily="34" charset="0"/>
              </a:rPr>
              <a:t> consumidor está  disposto a substituí-los a uma taxa constante.  </a:t>
            </a:r>
          </a:p>
          <a:p>
            <a:pPr marL="800100" lvl="1" indent="-342900" algn="just">
              <a:buFont typeface="Wingdings" panose="05000000000000000000" pitchFamily="2" charset="2"/>
              <a:buChar char="§"/>
            </a:pPr>
            <a:r>
              <a:rPr lang="pt-BR" sz="1900" dirty="0">
                <a:solidFill>
                  <a:schemeClr val="tx1"/>
                </a:solidFill>
                <a:latin typeface="Arial" panose="020B0604020202020204" pitchFamily="34" charset="0"/>
                <a:cs typeface="Arial" panose="020B0604020202020204" pitchFamily="34" charset="0"/>
              </a:rPr>
              <a:t>Se, para  um consumidor   (10,10) ~ (0,20) ~ (20,0),..., são substitutos perfeitos. O importante é que (x + y) = 20.  </a:t>
            </a:r>
          </a:p>
          <a:p>
            <a:pPr marL="800100" lvl="1" indent="-342900" algn="just">
              <a:buFont typeface="Wingdings" panose="05000000000000000000" pitchFamily="2" charset="2"/>
              <a:buChar char="§"/>
            </a:pPr>
            <a:r>
              <a:rPr lang="pt-BR" sz="1900" dirty="0">
                <a:solidFill>
                  <a:schemeClr val="tx1"/>
                </a:solidFill>
                <a:latin typeface="Arial" panose="020B0604020202020204" pitchFamily="34" charset="0"/>
                <a:cs typeface="Arial" panose="020B0604020202020204" pitchFamily="34" charset="0"/>
              </a:rPr>
              <a:t>Note  então  que, no caso acima, a taxa marginal de  substituição  é  constante e igual a -1. Entretanto, a </a:t>
            </a:r>
            <a:r>
              <a:rPr lang="pt-BR" sz="1900" dirty="0" err="1">
                <a:solidFill>
                  <a:schemeClr val="tx1"/>
                </a:solidFill>
                <a:latin typeface="Arial" panose="020B0604020202020204" pitchFamily="34" charset="0"/>
                <a:cs typeface="Arial" panose="020B0604020202020204" pitchFamily="34" charset="0"/>
              </a:rPr>
              <a:t>TMgS</a:t>
            </a:r>
            <a:r>
              <a:rPr lang="pt-BR" sz="1200" dirty="0">
                <a:solidFill>
                  <a:schemeClr val="tx1"/>
                </a:solidFill>
                <a:latin typeface="Arial" panose="020B0604020202020204" pitchFamily="34" charset="0"/>
                <a:cs typeface="Arial" panose="020B0604020202020204" pitchFamily="34" charset="0"/>
              </a:rPr>
              <a:t>(A,B) </a:t>
            </a:r>
            <a:r>
              <a:rPr lang="pt-BR" sz="1900" dirty="0">
                <a:solidFill>
                  <a:schemeClr val="tx1"/>
                </a:solidFill>
                <a:latin typeface="Arial" panose="020B0604020202020204" pitchFamily="34" charset="0"/>
                <a:cs typeface="Arial" panose="020B0604020202020204" pitchFamily="34" charset="0"/>
              </a:rPr>
              <a:t>poderia ser, -2, -3,...; </a:t>
            </a:r>
            <a:r>
              <a:rPr lang="pt-BR" sz="1900" dirty="0">
                <a:latin typeface="Arial" panose="020B0604020202020204" pitchFamily="34" charset="0"/>
                <a:cs typeface="Arial" panose="020B0604020202020204" pitchFamily="34" charset="0"/>
              </a:rPr>
              <a:t>o importante é que ela seja </a:t>
            </a:r>
            <a:r>
              <a:rPr lang="pt-BR" sz="1900" dirty="0">
                <a:solidFill>
                  <a:schemeClr val="tx1"/>
                </a:solidFill>
                <a:latin typeface="Arial" panose="020B0604020202020204" pitchFamily="34" charset="0"/>
                <a:cs typeface="Arial" panose="020B0604020202020204" pitchFamily="34" charset="0"/>
              </a:rPr>
              <a:t>constante.</a:t>
            </a:r>
          </a:p>
          <a:p>
            <a:pPr marL="800100" lvl="1" indent="-342900" algn="just">
              <a:buFont typeface="Wingdings" panose="05000000000000000000" pitchFamily="2" charset="2"/>
              <a:buChar char="§"/>
            </a:pPr>
            <a:r>
              <a:rPr lang="pt-BR" sz="1900" dirty="0">
                <a:latin typeface="Arial" panose="020B0604020202020204" pitchFamily="34" charset="0"/>
                <a:cs typeface="Arial" panose="020B0604020202020204" pitchFamily="34" charset="0"/>
              </a:rPr>
              <a:t>Portanto, sendo A e B dois bens, temos: </a:t>
            </a:r>
            <a:r>
              <a:rPr lang="pt-BR" sz="1800" b="0" i="0" dirty="0">
                <a:solidFill>
                  <a:srgbClr val="000000"/>
                </a:solidFill>
                <a:effectLst/>
                <a:latin typeface="Arial" panose="020B0604020202020204" pitchFamily="34" charset="0"/>
                <a:cs typeface="Arial" panose="020B0604020202020204" pitchFamily="34" charset="0"/>
              </a:rPr>
              <a:t>U</a:t>
            </a:r>
            <a:r>
              <a:rPr lang="pt-BR" sz="1200" b="0" i="0" dirty="0">
                <a:solidFill>
                  <a:srgbClr val="000000"/>
                </a:solidFill>
                <a:effectLst/>
                <a:latin typeface="Arial" panose="020B0604020202020204" pitchFamily="34" charset="0"/>
                <a:cs typeface="Arial" panose="020B0604020202020204" pitchFamily="34" charset="0"/>
              </a:rPr>
              <a:t>(A,B) </a:t>
            </a:r>
            <a:r>
              <a:rPr lang="pt-BR" sz="1800" b="0" i="0" dirty="0">
                <a:solidFill>
                  <a:srgbClr val="000000"/>
                </a:solidFill>
                <a:effectLst/>
                <a:latin typeface="Arial" panose="020B0604020202020204" pitchFamily="34" charset="0"/>
                <a:cs typeface="Arial" panose="020B0604020202020204" pitchFamily="34" charset="0"/>
              </a:rPr>
              <a:t>= c</a:t>
            </a:r>
            <a:r>
              <a:rPr lang="pt-BR" sz="1100" b="0" i="0" dirty="0">
                <a:solidFill>
                  <a:srgbClr val="000000"/>
                </a:solidFill>
                <a:effectLst/>
                <a:latin typeface="Arial" panose="020B0604020202020204" pitchFamily="34" charset="0"/>
                <a:cs typeface="Arial" panose="020B0604020202020204" pitchFamily="34" charset="0"/>
              </a:rPr>
              <a:t>1</a:t>
            </a:r>
            <a:r>
              <a:rPr lang="pt-BR" sz="1800" b="0" i="0" dirty="0">
                <a:solidFill>
                  <a:srgbClr val="000000"/>
                </a:solidFill>
                <a:effectLst/>
                <a:latin typeface="Arial" panose="020B0604020202020204" pitchFamily="34" charset="0"/>
                <a:cs typeface="Arial" panose="020B0604020202020204" pitchFamily="34" charset="0"/>
              </a:rPr>
              <a:t>A + c</a:t>
            </a:r>
            <a:r>
              <a:rPr lang="pt-BR" sz="1100" b="0" i="0" dirty="0">
                <a:solidFill>
                  <a:srgbClr val="000000"/>
                </a:solidFill>
                <a:effectLst/>
                <a:latin typeface="Arial" panose="020B0604020202020204" pitchFamily="34" charset="0"/>
                <a:cs typeface="Arial" panose="020B0604020202020204" pitchFamily="34" charset="0"/>
              </a:rPr>
              <a:t>2</a:t>
            </a:r>
            <a:r>
              <a:rPr lang="pt-BR" sz="1800" b="0" i="0" dirty="0">
                <a:solidFill>
                  <a:srgbClr val="000000"/>
                </a:solidFill>
                <a:effectLst/>
                <a:latin typeface="Arial" panose="020B0604020202020204" pitchFamily="34" charset="0"/>
                <a:cs typeface="Arial" panose="020B0604020202020204" pitchFamily="34" charset="0"/>
              </a:rPr>
              <a:t>B.</a:t>
            </a:r>
          </a:p>
          <a:p>
            <a:pPr marL="1257300" lvl="2" indent="-342900" algn="just">
              <a:buFont typeface="Wingdings" panose="05000000000000000000" pitchFamily="2" charset="2"/>
              <a:buChar char="§"/>
            </a:pPr>
            <a:r>
              <a:rPr lang="pt-BR" sz="1900" dirty="0">
                <a:solidFill>
                  <a:srgbClr val="000000"/>
                </a:solidFill>
                <a:latin typeface="Arial" panose="020B0604020202020204" pitchFamily="34" charset="0"/>
                <a:cs typeface="Arial" panose="020B0604020202020204" pitchFamily="34" charset="0"/>
              </a:rPr>
              <a:t>As curvas de indiferença são lineares.</a:t>
            </a:r>
            <a:endParaRPr lang="en-US" sz="1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510770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7497A8ED-8A34-446C-837E-6194907341A1}"/>
              </a:ext>
            </a:extLst>
          </p:cNvPr>
          <p:cNvSpPr txBox="1"/>
          <p:nvPr/>
        </p:nvSpPr>
        <p:spPr>
          <a:xfrm>
            <a:off x="35495" y="123478"/>
            <a:ext cx="8967827" cy="2354491"/>
          </a:xfrm>
          <a:prstGeom prst="rect">
            <a:avLst/>
          </a:prstGeom>
          <a:noFill/>
        </p:spPr>
        <p:txBody>
          <a:bodyPr wrap="square">
            <a:spAutoFit/>
          </a:bodyPr>
          <a:lstStyle/>
          <a:p>
            <a:pPr marL="342900"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Como existem 20 escritórios uniformemente distribuídos na avenida linear, existe um escritório a cada 0,050 km, e os mais distantes entre si ficam localizados, cada um, a 0,025 km de cada extremidade. Assim, metade dos escritórios compraria de uma hamburgueria e a outra metade da outra. A figura a seguir indica a localização em metros de cada escritório.</a:t>
            </a:r>
          </a:p>
          <a:p>
            <a:pPr marL="342900" indent="-342900" algn="just">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p:txBody>
      </p:sp>
      <p:pic>
        <p:nvPicPr>
          <p:cNvPr id="3" name="Imagem 2">
            <a:extLst>
              <a:ext uri="{FF2B5EF4-FFF2-40B4-BE49-F238E27FC236}">
                <a16:creationId xmlns:a16="http://schemas.microsoft.com/office/drawing/2014/main" id="{897EFB83-F14E-48D6-AA78-42176848DFB7}"/>
              </a:ext>
            </a:extLst>
          </p:cNvPr>
          <p:cNvPicPr>
            <a:picLocks noChangeAspect="1"/>
          </p:cNvPicPr>
          <p:nvPr/>
        </p:nvPicPr>
        <p:blipFill>
          <a:blip r:embed="rId2"/>
          <a:stretch>
            <a:fillRect/>
          </a:stretch>
        </p:blipFill>
        <p:spPr>
          <a:xfrm>
            <a:off x="140678" y="2211710"/>
            <a:ext cx="8862644" cy="1656184"/>
          </a:xfrm>
          <a:prstGeom prst="rect">
            <a:avLst/>
          </a:prstGeom>
        </p:spPr>
      </p:pic>
    </p:spTree>
    <p:extLst>
      <p:ext uri="{BB962C8B-B14F-4D97-AF65-F5344CB8AC3E}">
        <p14:creationId xmlns:p14="http://schemas.microsoft.com/office/powerpoint/2010/main" val="104648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648CF0AB-0F5A-4965-B6BA-0BAA4059AF2E}"/>
              </a:ext>
            </a:extLst>
          </p:cNvPr>
          <p:cNvSpPr txBox="1"/>
          <p:nvPr/>
        </p:nvSpPr>
        <p:spPr>
          <a:xfrm>
            <a:off x="179512" y="195486"/>
            <a:ext cx="8856984" cy="3970318"/>
          </a:xfrm>
          <a:prstGeom prst="rect">
            <a:avLst/>
          </a:prstGeom>
          <a:noFill/>
        </p:spPr>
        <p:txBody>
          <a:bodyPr wrap="square">
            <a:spAutoFit/>
          </a:bodyPr>
          <a:lstStyle/>
          <a:p>
            <a:pPr marL="342900"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Como cada hamburgueria está localizada a 0,250 km da extremidade da avenida, então, haverá uma competição entre as hamburguerias pelos escritórios que distam até 0,275 km de cada uma. Desse modo, cada hamburgueria estaria, no limite, disposta a oferecer hambúrguer ao escritório que dista 0,275 km pelo preço que zeraria o seu lucro:</a:t>
            </a:r>
          </a:p>
          <a:p>
            <a:pPr marL="342900" indent="-342900" algn="just">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endParaRPr lang="pt-BR" sz="2100" dirty="0">
              <a:latin typeface="Arial" panose="020B0604020202020204" pitchFamily="34" charset="0"/>
              <a:cs typeface="Arial" panose="020B0604020202020204" pitchFamily="34" charset="0"/>
            </a:endParaRPr>
          </a:p>
        </p:txBody>
      </p:sp>
      <p:grpSp>
        <p:nvGrpSpPr>
          <p:cNvPr id="35" name="Agrupar 34">
            <a:extLst>
              <a:ext uri="{FF2B5EF4-FFF2-40B4-BE49-F238E27FC236}">
                <a16:creationId xmlns:a16="http://schemas.microsoft.com/office/drawing/2014/main" id="{FB5A302E-7610-4F7A-835E-F2D1490C9A9C}"/>
              </a:ext>
            </a:extLst>
          </p:cNvPr>
          <p:cNvGrpSpPr/>
          <p:nvPr/>
        </p:nvGrpSpPr>
        <p:grpSpPr>
          <a:xfrm>
            <a:off x="623393" y="1923678"/>
            <a:ext cx="8197081" cy="1728192"/>
            <a:chOff x="623392" y="1923678"/>
            <a:chExt cx="6900936" cy="1512168"/>
          </a:xfrm>
        </p:grpSpPr>
        <p:sp>
          <p:nvSpPr>
            <p:cNvPr id="4" name="Retângulo 3">
              <a:extLst>
                <a:ext uri="{FF2B5EF4-FFF2-40B4-BE49-F238E27FC236}">
                  <a16:creationId xmlns:a16="http://schemas.microsoft.com/office/drawing/2014/main" id="{4B5384FA-34C0-4184-8251-E35E83BA6BBE}"/>
                </a:ext>
              </a:extLst>
            </p:cNvPr>
            <p:cNvSpPr/>
            <p:nvPr/>
          </p:nvSpPr>
          <p:spPr>
            <a:xfrm>
              <a:off x="623392" y="1923678"/>
              <a:ext cx="6616361" cy="1512168"/>
            </a:xfrm>
            <a:prstGeom prst="rect">
              <a:avLst/>
            </a:prstGeom>
            <a:solidFill>
              <a:schemeClr val="accent2">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5" name="Conector reto 4">
              <a:extLst>
                <a:ext uri="{FF2B5EF4-FFF2-40B4-BE49-F238E27FC236}">
                  <a16:creationId xmlns:a16="http://schemas.microsoft.com/office/drawing/2014/main" id="{BB9B6674-069D-4F72-997D-CEECCD682906}"/>
                </a:ext>
              </a:extLst>
            </p:cNvPr>
            <p:cNvCxnSpPr>
              <a:cxnSpLocks/>
              <a:endCxn id="9" idx="6"/>
            </p:cNvCxnSpPr>
            <p:nvPr/>
          </p:nvCxnSpPr>
          <p:spPr>
            <a:xfrm flipV="1">
              <a:off x="1263685" y="2770899"/>
              <a:ext cx="5335775" cy="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Elipse 5">
              <a:extLst>
                <a:ext uri="{FF2B5EF4-FFF2-40B4-BE49-F238E27FC236}">
                  <a16:creationId xmlns:a16="http://schemas.microsoft.com/office/drawing/2014/main" id="{24DF63DC-DCDC-450D-9558-200DBF162C60}"/>
                </a:ext>
              </a:extLst>
            </p:cNvPr>
            <p:cNvSpPr/>
            <p:nvPr/>
          </p:nvSpPr>
          <p:spPr>
            <a:xfrm>
              <a:off x="1192541" y="2730302"/>
              <a:ext cx="142287" cy="8119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a:extLst>
                <a:ext uri="{FF2B5EF4-FFF2-40B4-BE49-F238E27FC236}">
                  <a16:creationId xmlns:a16="http://schemas.microsoft.com/office/drawing/2014/main" id="{AC30A09D-1611-4B7E-B5B7-477DD12228DB}"/>
                </a:ext>
              </a:extLst>
            </p:cNvPr>
            <p:cNvSpPr/>
            <p:nvPr/>
          </p:nvSpPr>
          <p:spPr>
            <a:xfrm>
              <a:off x="6457173" y="2730302"/>
              <a:ext cx="142287" cy="8119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a:extLst>
                <a:ext uri="{FF2B5EF4-FFF2-40B4-BE49-F238E27FC236}">
                  <a16:creationId xmlns:a16="http://schemas.microsoft.com/office/drawing/2014/main" id="{955B093F-B9B3-4056-BE58-EC28F21B103D}"/>
                </a:ext>
              </a:extLst>
            </p:cNvPr>
            <p:cNvSpPr/>
            <p:nvPr/>
          </p:nvSpPr>
          <p:spPr>
            <a:xfrm>
              <a:off x="2971133" y="2730302"/>
              <a:ext cx="142287" cy="8119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accent1">
                    <a:lumMod val="75000"/>
                  </a:schemeClr>
                </a:solidFill>
              </a:endParaRPr>
            </a:p>
          </p:txBody>
        </p:sp>
        <p:sp>
          <p:nvSpPr>
            <p:cNvPr id="9" name="Elipse 8">
              <a:extLst>
                <a:ext uri="{FF2B5EF4-FFF2-40B4-BE49-F238E27FC236}">
                  <a16:creationId xmlns:a16="http://schemas.microsoft.com/office/drawing/2014/main" id="{3289AA4A-74AD-48CD-9696-876EF2B1EBA9}"/>
                </a:ext>
              </a:extLst>
            </p:cNvPr>
            <p:cNvSpPr/>
            <p:nvPr/>
          </p:nvSpPr>
          <p:spPr>
            <a:xfrm>
              <a:off x="6457173" y="2730302"/>
              <a:ext cx="142287" cy="8119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Elipse 9">
              <a:extLst>
                <a:ext uri="{FF2B5EF4-FFF2-40B4-BE49-F238E27FC236}">
                  <a16:creationId xmlns:a16="http://schemas.microsoft.com/office/drawing/2014/main" id="{F281FB71-32A7-422D-9A60-672016125125}"/>
                </a:ext>
              </a:extLst>
            </p:cNvPr>
            <p:cNvSpPr/>
            <p:nvPr/>
          </p:nvSpPr>
          <p:spPr>
            <a:xfrm>
              <a:off x="4749725" y="2730302"/>
              <a:ext cx="142287" cy="8119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accent1">
                    <a:lumMod val="75000"/>
                  </a:schemeClr>
                </a:solidFill>
              </a:endParaRPr>
            </a:p>
          </p:txBody>
        </p:sp>
        <p:sp>
          <p:nvSpPr>
            <p:cNvPr id="11" name="CaixaDeTexto 10">
              <a:extLst>
                <a:ext uri="{FF2B5EF4-FFF2-40B4-BE49-F238E27FC236}">
                  <a16:creationId xmlns:a16="http://schemas.microsoft.com/office/drawing/2014/main" id="{C08B16CE-A1AF-4AA2-A3CF-0F2AB4AA0C8C}"/>
                </a:ext>
              </a:extLst>
            </p:cNvPr>
            <p:cNvSpPr txBox="1"/>
            <p:nvPr/>
          </p:nvSpPr>
          <p:spPr>
            <a:xfrm>
              <a:off x="1120803" y="2309927"/>
              <a:ext cx="426861" cy="369332"/>
            </a:xfrm>
            <a:prstGeom prst="rect">
              <a:avLst/>
            </a:prstGeom>
            <a:noFill/>
          </p:spPr>
          <p:txBody>
            <a:bodyPr wrap="square" rtlCol="0">
              <a:spAutoFit/>
            </a:bodyPr>
            <a:lstStyle/>
            <a:p>
              <a:r>
                <a:rPr lang="pt-BR" b="1" dirty="0"/>
                <a:t>0</a:t>
              </a:r>
            </a:p>
          </p:txBody>
        </p:sp>
        <p:sp>
          <p:nvSpPr>
            <p:cNvPr id="12" name="CaixaDeTexto 11">
              <a:extLst>
                <a:ext uri="{FF2B5EF4-FFF2-40B4-BE49-F238E27FC236}">
                  <a16:creationId xmlns:a16="http://schemas.microsoft.com/office/drawing/2014/main" id="{48E52DB6-6690-4435-9DAB-70E37F8FF9C4}"/>
                </a:ext>
              </a:extLst>
            </p:cNvPr>
            <p:cNvSpPr txBox="1"/>
            <p:nvPr/>
          </p:nvSpPr>
          <p:spPr>
            <a:xfrm>
              <a:off x="6243742" y="2328411"/>
              <a:ext cx="1280586" cy="369332"/>
            </a:xfrm>
            <a:prstGeom prst="rect">
              <a:avLst/>
            </a:prstGeom>
            <a:noFill/>
          </p:spPr>
          <p:txBody>
            <a:bodyPr wrap="square" rtlCol="0">
              <a:spAutoFit/>
            </a:bodyPr>
            <a:lstStyle/>
            <a:p>
              <a:r>
                <a:rPr lang="pt-BR" b="1" dirty="0"/>
                <a:t>  1Km</a:t>
              </a:r>
            </a:p>
          </p:txBody>
        </p:sp>
        <p:sp>
          <p:nvSpPr>
            <p:cNvPr id="13" name="CaixaDeTexto 12">
              <a:extLst>
                <a:ext uri="{FF2B5EF4-FFF2-40B4-BE49-F238E27FC236}">
                  <a16:creationId xmlns:a16="http://schemas.microsoft.com/office/drawing/2014/main" id="{5B1CB489-0390-4FE8-AEEA-00F0DC0903B4}"/>
                </a:ext>
              </a:extLst>
            </p:cNvPr>
            <p:cNvSpPr txBox="1"/>
            <p:nvPr/>
          </p:nvSpPr>
          <p:spPr>
            <a:xfrm>
              <a:off x="2555776" y="1995685"/>
              <a:ext cx="1040476" cy="646331"/>
            </a:xfrm>
            <a:prstGeom prst="rect">
              <a:avLst/>
            </a:prstGeom>
            <a:noFill/>
          </p:spPr>
          <p:txBody>
            <a:bodyPr wrap="square" rtlCol="0">
              <a:spAutoFit/>
            </a:bodyPr>
            <a:lstStyle/>
            <a:p>
              <a:pPr algn="ctr"/>
              <a:r>
                <a:rPr lang="pt-BR" b="1" dirty="0">
                  <a:solidFill>
                    <a:schemeClr val="accent1">
                      <a:lumMod val="75000"/>
                    </a:schemeClr>
                  </a:solidFill>
                </a:rPr>
                <a:t>H</a:t>
              </a:r>
              <a:r>
                <a:rPr lang="pt-BR" sz="1200" b="1" dirty="0">
                  <a:solidFill>
                    <a:schemeClr val="accent1">
                      <a:lumMod val="75000"/>
                    </a:schemeClr>
                  </a:solidFill>
                </a:rPr>
                <a:t>1</a:t>
              </a:r>
            </a:p>
            <a:p>
              <a:pPr algn="ctr"/>
              <a:r>
                <a:rPr lang="pt-BR" b="1" dirty="0">
                  <a:solidFill>
                    <a:schemeClr val="accent1">
                      <a:lumMod val="75000"/>
                    </a:schemeClr>
                  </a:solidFill>
                </a:rPr>
                <a:t>250m</a:t>
              </a:r>
            </a:p>
          </p:txBody>
        </p:sp>
        <p:sp>
          <p:nvSpPr>
            <p:cNvPr id="14" name="CaixaDeTexto 13">
              <a:extLst>
                <a:ext uri="{FF2B5EF4-FFF2-40B4-BE49-F238E27FC236}">
                  <a16:creationId xmlns:a16="http://schemas.microsoft.com/office/drawing/2014/main" id="{BFC4463E-1997-4E5A-B25D-468AAAD70757}"/>
                </a:ext>
              </a:extLst>
            </p:cNvPr>
            <p:cNvSpPr txBox="1"/>
            <p:nvPr/>
          </p:nvSpPr>
          <p:spPr>
            <a:xfrm>
              <a:off x="4355976" y="1995685"/>
              <a:ext cx="1040476" cy="646331"/>
            </a:xfrm>
            <a:prstGeom prst="rect">
              <a:avLst/>
            </a:prstGeom>
            <a:noFill/>
          </p:spPr>
          <p:txBody>
            <a:bodyPr wrap="square" rtlCol="0">
              <a:spAutoFit/>
            </a:bodyPr>
            <a:lstStyle/>
            <a:p>
              <a:pPr algn="ctr"/>
              <a:r>
                <a:rPr lang="pt-BR" b="1" dirty="0">
                  <a:solidFill>
                    <a:schemeClr val="accent1">
                      <a:lumMod val="75000"/>
                    </a:schemeClr>
                  </a:solidFill>
                </a:rPr>
                <a:t>H</a:t>
              </a:r>
              <a:r>
                <a:rPr lang="pt-BR" sz="1200" b="1" dirty="0">
                  <a:solidFill>
                    <a:schemeClr val="accent1">
                      <a:lumMod val="75000"/>
                    </a:schemeClr>
                  </a:solidFill>
                </a:rPr>
                <a:t>2</a:t>
              </a:r>
            </a:p>
            <a:p>
              <a:pPr algn="ctr"/>
              <a:r>
                <a:rPr lang="pt-BR" b="1" dirty="0">
                  <a:solidFill>
                    <a:schemeClr val="accent1">
                      <a:lumMod val="75000"/>
                    </a:schemeClr>
                  </a:solidFill>
                </a:rPr>
                <a:t>750m</a:t>
              </a:r>
            </a:p>
          </p:txBody>
        </p:sp>
      </p:grpSp>
      <p:sp>
        <p:nvSpPr>
          <p:cNvPr id="34" name="CaixaDeTexto 33">
            <a:extLst>
              <a:ext uri="{FF2B5EF4-FFF2-40B4-BE49-F238E27FC236}">
                <a16:creationId xmlns:a16="http://schemas.microsoft.com/office/drawing/2014/main" id="{53285588-D0AD-455F-B4E3-6F61EEB46F3B}"/>
              </a:ext>
            </a:extLst>
          </p:cNvPr>
          <p:cNvSpPr txBox="1"/>
          <p:nvPr/>
        </p:nvSpPr>
        <p:spPr>
          <a:xfrm>
            <a:off x="1460369" y="3003798"/>
            <a:ext cx="2535567" cy="430887"/>
          </a:xfrm>
          <a:prstGeom prst="rect">
            <a:avLst/>
          </a:prstGeom>
          <a:noFill/>
        </p:spPr>
        <p:txBody>
          <a:bodyPr wrap="square" rtlCol="0">
            <a:spAutoFit/>
          </a:bodyPr>
          <a:lstStyle/>
          <a:p>
            <a:r>
              <a:rPr lang="pt-BR" sz="1100" b="1" dirty="0"/>
              <a:t>25    75    125    175    225    275</a:t>
            </a:r>
          </a:p>
          <a:p>
            <a:endParaRPr lang="pt-BR" sz="1100" b="1" dirty="0"/>
          </a:p>
        </p:txBody>
      </p:sp>
      <p:sp>
        <p:nvSpPr>
          <p:cNvPr id="36" name="CaixaDeTexto 35">
            <a:extLst>
              <a:ext uri="{FF2B5EF4-FFF2-40B4-BE49-F238E27FC236}">
                <a16:creationId xmlns:a16="http://schemas.microsoft.com/office/drawing/2014/main" id="{539BD258-50BD-4391-90B6-57CEE2C98F85}"/>
              </a:ext>
            </a:extLst>
          </p:cNvPr>
          <p:cNvSpPr txBox="1"/>
          <p:nvPr/>
        </p:nvSpPr>
        <p:spPr>
          <a:xfrm>
            <a:off x="5132777" y="3003798"/>
            <a:ext cx="2679583" cy="430887"/>
          </a:xfrm>
          <a:prstGeom prst="rect">
            <a:avLst/>
          </a:prstGeom>
          <a:noFill/>
        </p:spPr>
        <p:txBody>
          <a:bodyPr wrap="square" rtlCol="0">
            <a:spAutoFit/>
          </a:bodyPr>
          <a:lstStyle/>
          <a:p>
            <a:r>
              <a:rPr lang="pt-BR" sz="1100" b="1" dirty="0"/>
              <a:t>725    775   825   875   925  975</a:t>
            </a:r>
          </a:p>
          <a:p>
            <a:r>
              <a:rPr lang="pt-BR" sz="1100" b="1" dirty="0"/>
              <a:t>  </a:t>
            </a:r>
          </a:p>
        </p:txBody>
      </p:sp>
      <p:sp>
        <p:nvSpPr>
          <p:cNvPr id="2" name="Retângulo 1">
            <a:extLst>
              <a:ext uri="{FF2B5EF4-FFF2-40B4-BE49-F238E27FC236}">
                <a16:creationId xmlns:a16="http://schemas.microsoft.com/office/drawing/2014/main" id="{0E3A445A-A871-4828-B15C-A145118C1F79}"/>
              </a:ext>
            </a:extLst>
          </p:cNvPr>
          <p:cNvSpPr/>
          <p:nvPr/>
        </p:nvSpPr>
        <p:spPr>
          <a:xfrm>
            <a:off x="3707904" y="2571750"/>
            <a:ext cx="1644172" cy="422094"/>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FF3300"/>
              </a:solidFill>
            </a:endParaRPr>
          </a:p>
        </p:txBody>
      </p:sp>
      <p:sp>
        <p:nvSpPr>
          <p:cNvPr id="15" name="CaixaDeTexto 14">
            <a:extLst>
              <a:ext uri="{FF2B5EF4-FFF2-40B4-BE49-F238E27FC236}">
                <a16:creationId xmlns:a16="http://schemas.microsoft.com/office/drawing/2014/main" id="{5E9BCF1A-5B69-40E0-BB94-AAC31AF78C5A}"/>
              </a:ext>
            </a:extLst>
          </p:cNvPr>
          <p:cNvSpPr txBox="1"/>
          <p:nvPr/>
        </p:nvSpPr>
        <p:spPr>
          <a:xfrm>
            <a:off x="3753768" y="2571750"/>
            <a:ext cx="1521108" cy="369332"/>
          </a:xfrm>
          <a:prstGeom prst="rect">
            <a:avLst/>
          </a:prstGeom>
          <a:noFill/>
        </p:spPr>
        <p:txBody>
          <a:bodyPr wrap="square" rtlCol="0">
            <a:spAutoFit/>
          </a:bodyPr>
          <a:lstStyle/>
          <a:p>
            <a:r>
              <a:rPr lang="pt-BR" b="1" dirty="0">
                <a:solidFill>
                  <a:srgbClr val="C00000"/>
                </a:solidFill>
              </a:rPr>
              <a:t>Competição</a:t>
            </a:r>
          </a:p>
        </p:txBody>
      </p:sp>
    </p:spTree>
    <p:extLst>
      <p:ext uri="{BB962C8B-B14F-4D97-AF65-F5344CB8AC3E}">
        <p14:creationId xmlns:p14="http://schemas.microsoft.com/office/powerpoint/2010/main" val="53346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ppt_x"/>
                                          </p:val>
                                        </p:tav>
                                        <p:tav tm="100000">
                                          <p:val>
                                            <p:strVal val="#ppt_x"/>
                                          </p:val>
                                        </p:tav>
                                      </p:tavLst>
                                    </p:anim>
                                    <p:anim calcmode="lin" valueType="num">
                                      <p:cBhvr additive="base">
                                        <p:cTn id="12" dur="500" fill="hold"/>
                                        <p:tgtEl>
                                          <p:spTgt spid="3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anim calcmode="lin" valueType="num">
                                      <p:cBhvr additive="base">
                                        <p:cTn id="15" dur="500" fill="hold"/>
                                        <p:tgtEl>
                                          <p:spTgt spid="36"/>
                                        </p:tgtEl>
                                        <p:attrNameLst>
                                          <p:attrName>ppt_x</p:attrName>
                                        </p:attrNameLst>
                                      </p:cBhvr>
                                      <p:tavLst>
                                        <p:tav tm="0">
                                          <p:val>
                                            <p:strVal val="#ppt_x"/>
                                          </p:val>
                                        </p:tav>
                                        <p:tav tm="100000">
                                          <p:val>
                                            <p:strVal val="#ppt_x"/>
                                          </p:val>
                                        </p:tav>
                                      </p:tavLst>
                                    </p:anim>
                                    <p:anim calcmode="lin" valueType="num">
                                      <p:cBhvr additive="base">
                                        <p:cTn id="16" dur="500" fill="hold"/>
                                        <p:tgtEl>
                                          <p:spTgt spid="3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ppt_x"/>
                                          </p:val>
                                        </p:tav>
                                        <p:tav tm="100000">
                                          <p:val>
                                            <p:strVal val="#ppt_x"/>
                                          </p:val>
                                        </p:tav>
                                      </p:tavLst>
                                    </p:anim>
                                    <p:anim calcmode="lin" valueType="num">
                                      <p:cBhvr additive="base">
                                        <p:cTn id="2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6" grpId="0"/>
      <p:bldP spid="2" grpId="0" animBg="1"/>
      <p:bldP spid="15"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59C9FD76-90DA-4EDF-95B6-0668385DD227}"/>
              </a:ext>
            </a:extLst>
          </p:cNvPr>
          <p:cNvSpPr/>
          <p:nvPr/>
        </p:nvSpPr>
        <p:spPr>
          <a:xfrm>
            <a:off x="7452320" y="2283718"/>
            <a:ext cx="1199311" cy="576064"/>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CaixaDeTexto 2">
            <a:extLst>
              <a:ext uri="{FF2B5EF4-FFF2-40B4-BE49-F238E27FC236}">
                <a16:creationId xmlns:a16="http://schemas.microsoft.com/office/drawing/2014/main" id="{0F6320D9-8B52-4434-B096-771BEE7A3FDF}"/>
              </a:ext>
            </a:extLst>
          </p:cNvPr>
          <p:cNvSpPr txBox="1"/>
          <p:nvPr/>
        </p:nvSpPr>
        <p:spPr>
          <a:xfrm>
            <a:off x="35496" y="123478"/>
            <a:ext cx="8928992" cy="1938992"/>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Considerando que ambas hamburguerias estão equidistantes e, por isso, terão o mesmo raciocínio que o preço do hambúrguer cobrado seria o mesmo para cada escritório, então, teremos que os escritórios 1 a 10 irão comprar hambúrguer da hamburgueria localizada a 0,250 km e os escritórios 11 a 20 irão comprar hambúrguer da hamburgueria localizada a 0,750 km, teremos o seguinte preço de equilíbrio:</a:t>
            </a:r>
          </a:p>
        </p:txBody>
      </p:sp>
      <p:graphicFrame>
        <p:nvGraphicFramePr>
          <p:cNvPr id="4" name="Objeto 3">
            <a:extLst>
              <a:ext uri="{FF2B5EF4-FFF2-40B4-BE49-F238E27FC236}">
                <a16:creationId xmlns:a16="http://schemas.microsoft.com/office/drawing/2014/main" id="{686A33E5-B32D-45E2-BEE6-8344FCFEC6E6}"/>
              </a:ext>
            </a:extLst>
          </p:cNvPr>
          <p:cNvGraphicFramePr>
            <a:graphicFrameLocks noChangeAspect="1"/>
          </p:cNvGraphicFramePr>
          <p:nvPr>
            <p:extLst>
              <p:ext uri="{D42A27DB-BD31-4B8C-83A1-F6EECF244321}">
                <p14:modId xmlns:p14="http://schemas.microsoft.com/office/powerpoint/2010/main" val="296554152"/>
              </p:ext>
            </p:extLst>
          </p:nvPr>
        </p:nvGraphicFramePr>
        <p:xfrm>
          <a:off x="407950" y="2148136"/>
          <a:ext cx="8184083" cy="855662"/>
        </p:xfrm>
        <a:graphic>
          <a:graphicData uri="http://schemas.openxmlformats.org/presentationml/2006/ole">
            <mc:AlternateContent xmlns:mc="http://schemas.openxmlformats.org/markup-compatibility/2006">
              <mc:Choice xmlns:v="urn:schemas-microsoft-com:vml" Requires="v">
                <p:oleObj name="Equation" r:id="rId2" imgW="4609800" imgH="457200" progId="Equation.DSMT4">
                  <p:embed/>
                </p:oleObj>
              </mc:Choice>
              <mc:Fallback>
                <p:oleObj name="Equation" r:id="rId2" imgW="4609800" imgH="457200" progId="Equation.DSMT4">
                  <p:embed/>
                  <p:pic>
                    <p:nvPicPr>
                      <p:cNvPr id="4" name="Objeto 3">
                        <a:extLst>
                          <a:ext uri="{FF2B5EF4-FFF2-40B4-BE49-F238E27FC236}">
                            <a16:creationId xmlns:a16="http://schemas.microsoft.com/office/drawing/2014/main" id="{5E56445B-A787-4D12-B02D-9D0193996FD7}"/>
                          </a:ext>
                        </a:extLst>
                      </p:cNvPr>
                      <p:cNvPicPr>
                        <a:picLocks noChangeAspect="1" noChangeArrowheads="1"/>
                      </p:cNvPicPr>
                      <p:nvPr/>
                    </p:nvPicPr>
                    <p:blipFill>
                      <a:blip r:embed="rId3"/>
                      <a:srcRect/>
                      <a:stretch>
                        <a:fillRect/>
                      </a:stretch>
                    </p:blipFill>
                    <p:spPr bwMode="auto">
                      <a:xfrm>
                        <a:off x="407950" y="2148136"/>
                        <a:ext cx="8184083" cy="855662"/>
                      </a:xfrm>
                      <a:prstGeom prst="rect">
                        <a:avLst/>
                      </a:prstGeom>
                      <a:noFill/>
                    </p:spPr>
                  </p:pic>
                </p:oleObj>
              </mc:Fallback>
            </mc:AlternateContent>
          </a:graphicData>
        </a:graphic>
      </p:graphicFrame>
      <p:cxnSp>
        <p:nvCxnSpPr>
          <p:cNvPr id="5" name="Conector de Seta Reta 4">
            <a:extLst>
              <a:ext uri="{FF2B5EF4-FFF2-40B4-BE49-F238E27FC236}">
                <a16:creationId xmlns:a16="http://schemas.microsoft.com/office/drawing/2014/main" id="{C4649214-23DD-4498-8F8E-D77C0AE32D8C}"/>
              </a:ext>
            </a:extLst>
          </p:cNvPr>
          <p:cNvCxnSpPr/>
          <p:nvPr/>
        </p:nvCxnSpPr>
        <p:spPr>
          <a:xfrm>
            <a:off x="1187624" y="2715766"/>
            <a:ext cx="0" cy="57606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CaixaDeTexto 5">
            <a:extLst>
              <a:ext uri="{FF2B5EF4-FFF2-40B4-BE49-F238E27FC236}">
                <a16:creationId xmlns:a16="http://schemas.microsoft.com/office/drawing/2014/main" id="{7270D4F8-55E1-40B9-9B62-2380B19586B1}"/>
              </a:ext>
            </a:extLst>
          </p:cNvPr>
          <p:cNvSpPr txBox="1"/>
          <p:nvPr/>
        </p:nvSpPr>
        <p:spPr>
          <a:xfrm>
            <a:off x="827585" y="3291830"/>
            <a:ext cx="720080" cy="369332"/>
          </a:xfrm>
          <a:prstGeom prst="rect">
            <a:avLst/>
          </a:prstGeom>
          <a:noFill/>
          <a:ln w="19050">
            <a:solidFill>
              <a:schemeClr val="tx1"/>
            </a:solidFill>
          </a:ln>
        </p:spPr>
        <p:txBody>
          <a:bodyPr wrap="square" rtlCol="0">
            <a:spAutoFit/>
          </a:bodyPr>
          <a:lstStyle/>
          <a:p>
            <a:r>
              <a:rPr lang="pt-BR" dirty="0" err="1">
                <a:latin typeface="Arial" panose="020B0604020202020204" pitchFamily="34" charset="0"/>
                <a:cs typeface="Arial" panose="020B0604020202020204" pitchFamily="34" charset="0"/>
              </a:rPr>
              <a:t>CMg</a:t>
            </a:r>
            <a:endParaRPr lang="pt-BR" dirty="0">
              <a:latin typeface="Arial" panose="020B0604020202020204" pitchFamily="34" charset="0"/>
              <a:cs typeface="Arial" panose="020B0604020202020204" pitchFamily="34" charset="0"/>
            </a:endParaRPr>
          </a:p>
        </p:txBody>
      </p:sp>
      <p:sp>
        <p:nvSpPr>
          <p:cNvPr id="7" name="Colchete Esquerdo 6">
            <a:extLst>
              <a:ext uri="{FF2B5EF4-FFF2-40B4-BE49-F238E27FC236}">
                <a16:creationId xmlns:a16="http://schemas.microsoft.com/office/drawing/2014/main" id="{BC99CA74-6B18-4D01-9DF4-66132DB40ECA}"/>
              </a:ext>
            </a:extLst>
          </p:cNvPr>
          <p:cNvSpPr/>
          <p:nvPr/>
        </p:nvSpPr>
        <p:spPr>
          <a:xfrm rot="16200000">
            <a:off x="2440935" y="2110526"/>
            <a:ext cx="85667" cy="1872207"/>
          </a:xfrm>
          <a:prstGeom prst="lef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cxnSp>
        <p:nvCxnSpPr>
          <p:cNvPr id="8" name="Conector de Seta Reta 7">
            <a:extLst>
              <a:ext uri="{FF2B5EF4-FFF2-40B4-BE49-F238E27FC236}">
                <a16:creationId xmlns:a16="http://schemas.microsoft.com/office/drawing/2014/main" id="{D2F2D61F-7EDE-4188-B639-B44087FE779A}"/>
              </a:ext>
            </a:extLst>
          </p:cNvPr>
          <p:cNvCxnSpPr/>
          <p:nvPr/>
        </p:nvCxnSpPr>
        <p:spPr>
          <a:xfrm>
            <a:off x="2411760" y="3075806"/>
            <a:ext cx="0" cy="57606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CaixaDeTexto 8">
            <a:extLst>
              <a:ext uri="{FF2B5EF4-FFF2-40B4-BE49-F238E27FC236}">
                <a16:creationId xmlns:a16="http://schemas.microsoft.com/office/drawing/2014/main" id="{E96CA6D5-0C84-4B71-9E65-58A9BCC82946}"/>
              </a:ext>
            </a:extLst>
          </p:cNvPr>
          <p:cNvSpPr txBox="1"/>
          <p:nvPr/>
        </p:nvSpPr>
        <p:spPr>
          <a:xfrm>
            <a:off x="2123728" y="3642578"/>
            <a:ext cx="4464496" cy="369332"/>
          </a:xfrm>
          <a:prstGeom prst="rect">
            <a:avLst/>
          </a:prstGeom>
          <a:noFill/>
          <a:ln w="19050">
            <a:solidFill>
              <a:schemeClr val="tx1"/>
            </a:solidFill>
          </a:ln>
        </p:spPr>
        <p:txBody>
          <a:bodyPr wrap="square" rtlCol="0">
            <a:spAutoFit/>
          </a:bodyPr>
          <a:lstStyle/>
          <a:p>
            <a:r>
              <a:rPr lang="pt-BR" dirty="0">
                <a:latin typeface="Arial" panose="020B0604020202020204" pitchFamily="34" charset="0"/>
                <a:cs typeface="Arial" panose="020B0604020202020204" pitchFamily="34" charset="0"/>
              </a:rPr>
              <a:t>Custo da Entrega </a:t>
            </a:r>
            <a:r>
              <a:rPr lang="pt-BR" dirty="0">
                <a:latin typeface="Calibri" panose="020F0502020204030204" pitchFamily="34" charset="0"/>
                <a:cs typeface="Calibri" panose="020F0502020204030204" pitchFamily="34" charset="0"/>
              </a:rPr>
              <a:t>→</a:t>
            </a:r>
            <a:r>
              <a:rPr lang="pt-BR" dirty="0">
                <a:latin typeface="Arial" panose="020B0604020202020204" pitchFamily="34" charset="0"/>
                <a:cs typeface="Arial" panose="020B0604020202020204" pitchFamily="34" charset="0"/>
              </a:rPr>
              <a:t> Custo de $20 por Km</a:t>
            </a:r>
          </a:p>
        </p:txBody>
      </p:sp>
      <p:sp>
        <p:nvSpPr>
          <p:cNvPr id="13" name="CaixaDeTexto 12">
            <a:extLst>
              <a:ext uri="{FF2B5EF4-FFF2-40B4-BE49-F238E27FC236}">
                <a16:creationId xmlns:a16="http://schemas.microsoft.com/office/drawing/2014/main" id="{052D31F6-7EFE-4EFF-9A84-30AF7995D267}"/>
              </a:ext>
            </a:extLst>
          </p:cNvPr>
          <p:cNvSpPr txBox="1"/>
          <p:nvPr/>
        </p:nvSpPr>
        <p:spPr>
          <a:xfrm>
            <a:off x="35496" y="4229675"/>
            <a:ext cx="8856984" cy="707886"/>
          </a:xfrm>
          <a:prstGeom prst="rect">
            <a:avLst/>
          </a:prstGeom>
          <a:noFill/>
        </p:spPr>
        <p:txBody>
          <a:bodyPr wrap="square">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Assim, o preço do hambúrguer que cada um dos escritórios de 1 a 10 pagará à hamburgueria localizada a 0,250 km será R $ 7,50. </a:t>
            </a:r>
          </a:p>
        </p:txBody>
      </p:sp>
    </p:spTree>
    <p:extLst>
      <p:ext uri="{BB962C8B-B14F-4D97-AF65-F5344CB8AC3E}">
        <p14:creationId xmlns:p14="http://schemas.microsoft.com/office/powerpoint/2010/main" val="335184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animBg="1"/>
      <p:bldP spid="7" grpId="0" animBg="1"/>
      <p:bldP spid="9" grpId="0" animBg="1"/>
      <p:bldP spid="13"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6">
            <a:extLst>
              <a:ext uri="{FF2B5EF4-FFF2-40B4-BE49-F238E27FC236}">
                <a16:creationId xmlns:a16="http://schemas.microsoft.com/office/drawing/2014/main" id="{20EA730A-9C8F-4FD8-B00E-48408D9F32F1}"/>
              </a:ext>
            </a:extLst>
          </p:cNvPr>
          <p:cNvSpPr/>
          <p:nvPr/>
        </p:nvSpPr>
        <p:spPr>
          <a:xfrm>
            <a:off x="5364088" y="820525"/>
            <a:ext cx="1385955" cy="383073"/>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a:extLst>
              <a:ext uri="{FF2B5EF4-FFF2-40B4-BE49-F238E27FC236}">
                <a16:creationId xmlns:a16="http://schemas.microsoft.com/office/drawing/2014/main" id="{71437959-46E1-49F7-969C-B13E6C555DF4}"/>
              </a:ext>
            </a:extLst>
          </p:cNvPr>
          <p:cNvSpPr txBox="1"/>
          <p:nvPr/>
        </p:nvSpPr>
        <p:spPr>
          <a:xfrm>
            <a:off x="107504" y="123478"/>
            <a:ext cx="8928992" cy="400110"/>
          </a:xfrm>
          <a:prstGeom prst="rect">
            <a:avLst/>
          </a:prstGeom>
          <a:noFill/>
        </p:spPr>
        <p:txBody>
          <a:bodyPr wrap="square">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Logo, o lucro da hamburgueria será dado por:</a:t>
            </a:r>
          </a:p>
        </p:txBody>
      </p:sp>
      <p:sp>
        <p:nvSpPr>
          <p:cNvPr id="3" name="CaixaDeTexto 2">
            <a:extLst>
              <a:ext uri="{FF2B5EF4-FFF2-40B4-BE49-F238E27FC236}">
                <a16:creationId xmlns:a16="http://schemas.microsoft.com/office/drawing/2014/main" id="{5C526E04-5735-4B46-B919-E3CD659536DE}"/>
              </a:ext>
            </a:extLst>
          </p:cNvPr>
          <p:cNvSpPr txBox="1"/>
          <p:nvPr/>
        </p:nvSpPr>
        <p:spPr>
          <a:xfrm>
            <a:off x="107504" y="2139702"/>
            <a:ext cx="8928992" cy="1938992"/>
          </a:xfrm>
          <a:prstGeom prst="rect">
            <a:avLst/>
          </a:prstGeom>
          <a:noFill/>
        </p:spPr>
        <p:txBody>
          <a:bodyPr wrap="square">
            <a:spAutoFit/>
          </a:bodyPr>
          <a:lstStyle/>
          <a:p>
            <a:pPr marL="342900" indent="-34290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Logo, o lucro de cada hamburgueria será de R $ 30,00. Por simetria, teremos que o lucro da hamburgueria localizada a 0,750 km também será igual a R $ 30,00.</a:t>
            </a:r>
          </a:p>
          <a:p>
            <a:pPr marL="342900" indent="-34290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endParaRPr lang="pt-BR" sz="2000" dirty="0">
              <a:latin typeface="Arial" panose="020B0604020202020204" pitchFamily="34" charset="0"/>
              <a:cs typeface="Arial" panose="020B0604020202020204" pitchFamily="34" charset="0"/>
            </a:endParaRPr>
          </a:p>
        </p:txBody>
      </p:sp>
      <p:graphicFrame>
        <p:nvGraphicFramePr>
          <p:cNvPr id="4" name="Objeto 3">
            <a:extLst>
              <a:ext uri="{FF2B5EF4-FFF2-40B4-BE49-F238E27FC236}">
                <a16:creationId xmlns:a16="http://schemas.microsoft.com/office/drawing/2014/main" id="{0F970D25-FD0E-4F92-85D3-6406EDE62DE4}"/>
              </a:ext>
            </a:extLst>
          </p:cNvPr>
          <p:cNvGraphicFramePr>
            <a:graphicFrameLocks noChangeAspect="1"/>
          </p:cNvGraphicFramePr>
          <p:nvPr>
            <p:extLst>
              <p:ext uri="{D42A27DB-BD31-4B8C-83A1-F6EECF244321}">
                <p14:modId xmlns:p14="http://schemas.microsoft.com/office/powerpoint/2010/main" val="3824130509"/>
              </p:ext>
            </p:extLst>
          </p:nvPr>
        </p:nvGraphicFramePr>
        <p:xfrm>
          <a:off x="233363" y="627063"/>
          <a:ext cx="6516687" cy="855662"/>
        </p:xfrm>
        <a:graphic>
          <a:graphicData uri="http://schemas.openxmlformats.org/presentationml/2006/ole">
            <mc:AlternateContent xmlns:mc="http://schemas.openxmlformats.org/markup-compatibility/2006">
              <mc:Choice xmlns:v="urn:schemas-microsoft-com:vml" Requires="v">
                <p:oleObj name="Equation" r:id="rId2" imgW="3377880" imgH="457200" progId="Equation.DSMT4">
                  <p:embed/>
                </p:oleObj>
              </mc:Choice>
              <mc:Fallback>
                <p:oleObj name="Equation" r:id="rId2" imgW="3377880" imgH="457200" progId="Equation.DSMT4">
                  <p:embed/>
                  <p:pic>
                    <p:nvPicPr>
                      <p:cNvPr id="4" name="Objeto 3">
                        <a:extLst>
                          <a:ext uri="{FF2B5EF4-FFF2-40B4-BE49-F238E27FC236}">
                            <a16:creationId xmlns:a16="http://schemas.microsoft.com/office/drawing/2014/main" id="{686A33E5-B32D-45E2-BEE6-8344FCFEC6E6}"/>
                          </a:ext>
                        </a:extLst>
                      </p:cNvPr>
                      <p:cNvPicPr>
                        <a:picLocks noChangeAspect="1" noChangeArrowheads="1"/>
                      </p:cNvPicPr>
                      <p:nvPr/>
                    </p:nvPicPr>
                    <p:blipFill>
                      <a:blip r:embed="rId3"/>
                      <a:srcRect/>
                      <a:stretch>
                        <a:fillRect/>
                      </a:stretch>
                    </p:blipFill>
                    <p:spPr bwMode="auto">
                      <a:xfrm>
                        <a:off x="233363" y="627063"/>
                        <a:ext cx="6516687" cy="855662"/>
                      </a:xfrm>
                      <a:prstGeom prst="rect">
                        <a:avLst/>
                      </a:prstGeom>
                      <a:noFill/>
                    </p:spPr>
                  </p:pic>
                </p:oleObj>
              </mc:Fallback>
            </mc:AlternateContent>
          </a:graphicData>
        </a:graphic>
      </p:graphicFrame>
      <p:cxnSp>
        <p:nvCxnSpPr>
          <p:cNvPr id="5" name="Conector de Seta Reta 4">
            <a:extLst>
              <a:ext uri="{FF2B5EF4-FFF2-40B4-BE49-F238E27FC236}">
                <a16:creationId xmlns:a16="http://schemas.microsoft.com/office/drawing/2014/main" id="{4EDAF801-225B-419B-BC8C-D54E108AD4D6}"/>
              </a:ext>
            </a:extLst>
          </p:cNvPr>
          <p:cNvCxnSpPr/>
          <p:nvPr/>
        </p:nvCxnSpPr>
        <p:spPr>
          <a:xfrm>
            <a:off x="3275855" y="1203598"/>
            <a:ext cx="0" cy="57606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CaixaDeTexto 5">
            <a:extLst>
              <a:ext uri="{FF2B5EF4-FFF2-40B4-BE49-F238E27FC236}">
                <a16:creationId xmlns:a16="http://schemas.microsoft.com/office/drawing/2014/main" id="{F2BBFB65-8490-4300-BA57-E90F45C1B533}"/>
              </a:ext>
            </a:extLst>
          </p:cNvPr>
          <p:cNvSpPr txBox="1"/>
          <p:nvPr/>
        </p:nvSpPr>
        <p:spPr>
          <a:xfrm>
            <a:off x="2555776" y="1779662"/>
            <a:ext cx="6336704" cy="369332"/>
          </a:xfrm>
          <a:prstGeom prst="rect">
            <a:avLst/>
          </a:prstGeom>
          <a:noFill/>
          <a:ln w="19050">
            <a:solidFill>
              <a:schemeClr val="tx1"/>
            </a:solidFill>
          </a:ln>
        </p:spPr>
        <p:txBody>
          <a:bodyPr wrap="square" rtlCol="0">
            <a:spAutoFit/>
          </a:bodyPr>
          <a:lstStyle/>
          <a:p>
            <a:r>
              <a:rPr lang="pt-BR" dirty="0">
                <a:latin typeface="Arial" panose="020B0604020202020204" pitchFamily="34" charset="0"/>
                <a:cs typeface="Arial" panose="020B0604020202020204" pitchFamily="34" charset="0"/>
              </a:rPr>
              <a:t>Localização do Escritório (Distância Relativa aos 0,250 Km)</a:t>
            </a:r>
          </a:p>
        </p:txBody>
      </p:sp>
      <p:cxnSp>
        <p:nvCxnSpPr>
          <p:cNvPr id="9" name="Conector de Seta Reta 8">
            <a:extLst>
              <a:ext uri="{FF2B5EF4-FFF2-40B4-BE49-F238E27FC236}">
                <a16:creationId xmlns:a16="http://schemas.microsoft.com/office/drawing/2014/main" id="{E791B0F2-71D3-4D7A-B374-68B2AC7B5D74}"/>
              </a:ext>
            </a:extLst>
          </p:cNvPr>
          <p:cNvCxnSpPr/>
          <p:nvPr/>
        </p:nvCxnSpPr>
        <p:spPr>
          <a:xfrm>
            <a:off x="6876256" y="987574"/>
            <a:ext cx="201622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619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p:bldP spid="6"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01D3DFEC-743F-427A-BEDB-282598A5B5AA}"/>
              </a:ext>
            </a:extLst>
          </p:cNvPr>
          <p:cNvPicPr>
            <a:picLocks noChangeAspect="1"/>
          </p:cNvPicPr>
          <p:nvPr/>
        </p:nvPicPr>
        <p:blipFill>
          <a:blip r:embed="rId2"/>
          <a:stretch>
            <a:fillRect/>
          </a:stretch>
        </p:blipFill>
        <p:spPr>
          <a:xfrm>
            <a:off x="171040" y="281354"/>
            <a:ext cx="8768033" cy="4594652"/>
          </a:xfrm>
          <a:prstGeom prst="rect">
            <a:avLst/>
          </a:prstGeom>
        </p:spPr>
      </p:pic>
    </p:spTree>
    <p:extLst>
      <p:ext uri="{BB962C8B-B14F-4D97-AF65-F5344CB8AC3E}">
        <p14:creationId xmlns:p14="http://schemas.microsoft.com/office/powerpoint/2010/main" val="167808320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7CC08E1E-F628-4C7F-AD58-E84266C4E806}"/>
              </a:ext>
            </a:extLst>
          </p:cNvPr>
          <p:cNvSpPr txBox="1"/>
          <p:nvPr/>
        </p:nvSpPr>
        <p:spPr>
          <a:xfrm>
            <a:off x="107504" y="195486"/>
            <a:ext cx="8928992" cy="1354217"/>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14</a:t>
            </a:r>
          </a:p>
          <a:p>
            <a:pPr algn="just"/>
            <a:r>
              <a:rPr lang="pt-BR" sz="2000" b="0" i="0" dirty="0">
                <a:solidFill>
                  <a:srgbClr val="000000"/>
                </a:solidFill>
                <a:effectLst/>
                <a:latin typeface="Arial" panose="020B0604020202020204" pitchFamily="34" charset="0"/>
                <a:cs typeface="Arial" panose="020B0604020202020204" pitchFamily="34" charset="0"/>
              </a:rPr>
              <a:t>Um indivíduo possui utilidade Von Neumann – </a:t>
            </a:r>
            <a:r>
              <a:rPr lang="pt-BR" sz="2000" b="0" i="0" dirty="0" err="1">
                <a:solidFill>
                  <a:srgbClr val="000000"/>
                </a:solidFill>
                <a:effectLst/>
                <a:latin typeface="Arial" panose="020B0604020202020204" pitchFamily="34" charset="0"/>
                <a:cs typeface="Arial" panose="020B0604020202020204" pitchFamily="34" charset="0"/>
              </a:rPr>
              <a:t>Morgenstern</a:t>
            </a:r>
            <a:r>
              <a:rPr lang="pt-BR" sz="2000" b="0" i="0" dirty="0">
                <a:solidFill>
                  <a:srgbClr val="000000"/>
                </a:solidFill>
                <a:effectLst/>
                <a:latin typeface="Arial" panose="020B0604020202020204" pitchFamily="34" charset="0"/>
                <a:cs typeface="Arial" panose="020B0604020202020204" pitchFamily="34" charset="0"/>
              </a:rPr>
              <a:t> </a:t>
            </a:r>
            <a:r>
              <a:rPr lang="pt-BR" sz="2000" dirty="0">
                <a:solidFill>
                  <a:srgbClr val="000000"/>
                </a:solidFill>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 e riqueza </a:t>
            </a:r>
            <a:r>
              <a:rPr lang="pt-BR" sz="2000" b="0" i="0" dirty="0" err="1">
                <a:solidFill>
                  <a:srgbClr val="000000"/>
                </a:solidFill>
                <a:effectLst/>
                <a:latin typeface="Arial" panose="020B0604020202020204" pitchFamily="34" charset="0"/>
                <a:cs typeface="Arial" panose="020B0604020202020204" pitchFamily="34" charset="0"/>
              </a:rPr>
              <a:t>w</a:t>
            </a:r>
            <a:r>
              <a:rPr lang="pt-BR" sz="1600" b="0" i="0" dirty="0" err="1">
                <a:solidFill>
                  <a:srgbClr val="000000"/>
                </a:solidFill>
                <a:effectLst/>
                <a:latin typeface="Arial" panose="020B0604020202020204" pitchFamily="34" charset="0"/>
                <a:cs typeface="Arial" panose="020B0604020202020204" pitchFamily="34" charset="0"/>
              </a:rPr>
              <a:t>o</a:t>
            </a:r>
            <a:r>
              <a:rPr lang="pt-BR" sz="2000" b="0" i="0" dirty="0">
                <a:solidFill>
                  <a:srgbClr val="000000"/>
                </a:solidFill>
                <a:effectLst/>
                <a:latin typeface="Arial" panose="020B0604020202020204" pitchFamily="34" charset="0"/>
                <a:cs typeface="Arial" panose="020B0604020202020204" pitchFamily="34" charset="0"/>
              </a:rPr>
              <a:t> = $442. Ele enfrenta uma loteria que paga $42 com probabilidade 50% ou subtrai $42 com probabilidade 50%. Determine o prêmio de risco.</a:t>
            </a:r>
            <a:r>
              <a:rPr lang="pt-BR" sz="2000" dirty="0">
                <a:latin typeface="Arial" panose="020B0604020202020204" pitchFamily="34" charset="0"/>
                <a:cs typeface="Arial" panose="020B0604020202020204" pitchFamily="34" charset="0"/>
              </a:rPr>
              <a:t> </a:t>
            </a:r>
          </a:p>
        </p:txBody>
      </p:sp>
      <p:graphicFrame>
        <p:nvGraphicFramePr>
          <p:cNvPr id="4" name="Objeto 3">
            <a:extLst>
              <a:ext uri="{FF2B5EF4-FFF2-40B4-BE49-F238E27FC236}">
                <a16:creationId xmlns:a16="http://schemas.microsoft.com/office/drawing/2014/main" id="{1EFFE2FC-0E11-43E4-96E2-540908B87019}"/>
              </a:ext>
            </a:extLst>
          </p:cNvPr>
          <p:cNvGraphicFramePr>
            <a:graphicFrameLocks noChangeAspect="1"/>
          </p:cNvGraphicFramePr>
          <p:nvPr>
            <p:extLst>
              <p:ext uri="{D42A27DB-BD31-4B8C-83A1-F6EECF244321}">
                <p14:modId xmlns:p14="http://schemas.microsoft.com/office/powerpoint/2010/main" val="737283239"/>
              </p:ext>
            </p:extLst>
          </p:nvPr>
        </p:nvGraphicFramePr>
        <p:xfrm>
          <a:off x="7308304" y="411510"/>
          <a:ext cx="1368152" cy="571500"/>
        </p:xfrm>
        <a:graphic>
          <a:graphicData uri="http://schemas.openxmlformats.org/presentationml/2006/ole">
            <mc:AlternateContent xmlns:mc="http://schemas.openxmlformats.org/markup-compatibility/2006">
              <mc:Choice xmlns:v="urn:schemas-microsoft-com:vml" Requires="v">
                <p:oleObj name="Equation" r:id="rId2" imgW="685800" imgH="304560" progId="Equation.DSMT4">
                  <p:embed/>
                </p:oleObj>
              </mc:Choice>
              <mc:Fallback>
                <p:oleObj name="Equation" r:id="rId2" imgW="685800" imgH="304560" progId="Equation.DSMT4">
                  <p:embed/>
                  <p:pic>
                    <p:nvPicPr>
                      <p:cNvPr id="4" name="Objeto 3">
                        <a:extLst>
                          <a:ext uri="{FF2B5EF4-FFF2-40B4-BE49-F238E27FC236}">
                            <a16:creationId xmlns:a16="http://schemas.microsoft.com/office/drawing/2014/main" id="{3B0F5EB9-F0B7-44F8-9CEE-D2356A478829}"/>
                          </a:ext>
                        </a:extLst>
                      </p:cNvPr>
                      <p:cNvPicPr/>
                      <p:nvPr/>
                    </p:nvPicPr>
                    <p:blipFill>
                      <a:blip r:embed="rId3"/>
                      <a:stretch>
                        <a:fillRect/>
                      </a:stretch>
                    </p:blipFill>
                    <p:spPr>
                      <a:xfrm>
                        <a:off x="7308304" y="411510"/>
                        <a:ext cx="1368152" cy="571500"/>
                      </a:xfrm>
                      <a:prstGeom prst="rect">
                        <a:avLst/>
                      </a:prstGeom>
                      <a:noFill/>
                      <a:ln>
                        <a:noFill/>
                      </a:ln>
                    </p:spPr>
                  </p:pic>
                </p:oleObj>
              </mc:Fallback>
            </mc:AlternateContent>
          </a:graphicData>
        </a:graphic>
      </p:graphicFrame>
      <p:sp>
        <p:nvSpPr>
          <p:cNvPr id="7" name="CaixaDeTexto 6">
            <a:extLst>
              <a:ext uri="{FF2B5EF4-FFF2-40B4-BE49-F238E27FC236}">
                <a16:creationId xmlns:a16="http://schemas.microsoft.com/office/drawing/2014/main" id="{7E621492-FF2A-4B4A-9691-6247B6064893}"/>
              </a:ext>
            </a:extLst>
          </p:cNvPr>
          <p:cNvSpPr txBox="1"/>
          <p:nvPr/>
        </p:nvSpPr>
        <p:spPr>
          <a:xfrm>
            <a:off x="107504" y="1556087"/>
            <a:ext cx="8928992" cy="1384995"/>
          </a:xfrm>
          <a:prstGeom prst="rect">
            <a:avLst/>
          </a:prstGeom>
          <a:noFill/>
        </p:spPr>
        <p:txBody>
          <a:bodyPr wrap="square" rtlCol="0">
            <a:spAutoFit/>
          </a:bodyPr>
          <a:lstStyle/>
          <a:p>
            <a:pPr marL="342900"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Dada uma riqueza inicial de $442, o indivíduo se defronta com a seguinte loteria:</a:t>
            </a:r>
          </a:p>
          <a:p>
            <a:pPr marL="800100" lvl="1"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$442 + $42 = $484 , com probabilidade de 50%.</a:t>
            </a:r>
          </a:p>
          <a:p>
            <a:pPr marL="800100" lvl="1" indent="-342900" algn="just">
              <a:buFont typeface="Wingdings" panose="05000000000000000000" pitchFamily="2" charset="2"/>
              <a:buChar char="§"/>
            </a:pPr>
            <a:r>
              <a:rPr lang="pt-BR" sz="2100" dirty="0">
                <a:latin typeface="Arial" panose="020B0604020202020204" pitchFamily="34" charset="0"/>
                <a:cs typeface="Arial" panose="020B0604020202020204" pitchFamily="34" charset="0"/>
              </a:rPr>
              <a:t>$442 -  $42 = $400 , com probabilidade de 50%.</a:t>
            </a:r>
          </a:p>
        </p:txBody>
      </p:sp>
      <p:sp>
        <p:nvSpPr>
          <p:cNvPr id="8" name="CaixaDeTexto 7">
            <a:extLst>
              <a:ext uri="{FF2B5EF4-FFF2-40B4-BE49-F238E27FC236}">
                <a16:creationId xmlns:a16="http://schemas.microsoft.com/office/drawing/2014/main" id="{CF596C6B-9EF4-4FD1-BE80-892C61957B31}"/>
              </a:ext>
            </a:extLst>
          </p:cNvPr>
          <p:cNvSpPr txBox="1"/>
          <p:nvPr/>
        </p:nvSpPr>
        <p:spPr>
          <a:xfrm>
            <a:off x="92255" y="3003798"/>
            <a:ext cx="8928992" cy="415498"/>
          </a:xfrm>
          <a:prstGeom prst="rect">
            <a:avLst/>
          </a:prstGeom>
          <a:noFill/>
        </p:spPr>
        <p:txBody>
          <a:bodyPr wrap="square" rtlCol="0">
            <a:spAutoFit/>
          </a:bodyPr>
          <a:lstStyle/>
          <a:p>
            <a:pPr marL="342900" indent="-342900">
              <a:buFont typeface="Wingdings" panose="05000000000000000000" pitchFamily="2" charset="2"/>
              <a:buChar char="§"/>
            </a:pPr>
            <a:r>
              <a:rPr lang="pt-BR" sz="2100" dirty="0">
                <a:latin typeface="Arial" panose="020B0604020202020204" pitchFamily="34" charset="0"/>
                <a:cs typeface="Arial" panose="020B0604020202020204" pitchFamily="34" charset="0"/>
              </a:rPr>
              <a:t>Valor Esperado da Riqueza:  E(</a:t>
            </a:r>
            <a:r>
              <a:rPr lang="pt-BR" sz="1600" dirty="0">
                <a:latin typeface="Arial" panose="020B0604020202020204" pitchFamily="34" charset="0"/>
                <a:cs typeface="Arial" panose="020B0604020202020204" pitchFamily="34" charset="0"/>
              </a:rPr>
              <a:t>W</a:t>
            </a:r>
            <a:r>
              <a:rPr lang="pt-BR" sz="2100" dirty="0">
                <a:latin typeface="Arial" panose="020B0604020202020204" pitchFamily="34" charset="0"/>
                <a:cs typeface="Arial" panose="020B0604020202020204" pitchFamily="34" charset="0"/>
              </a:rPr>
              <a:t>) = 0,5(400) +0,5(484) = 442</a:t>
            </a:r>
          </a:p>
        </p:txBody>
      </p:sp>
      <p:sp>
        <p:nvSpPr>
          <p:cNvPr id="9" name="CaixaDeTexto 8">
            <a:extLst>
              <a:ext uri="{FF2B5EF4-FFF2-40B4-BE49-F238E27FC236}">
                <a16:creationId xmlns:a16="http://schemas.microsoft.com/office/drawing/2014/main" id="{24D46576-DC70-4816-8256-6B176A1B186E}"/>
              </a:ext>
            </a:extLst>
          </p:cNvPr>
          <p:cNvSpPr txBox="1"/>
          <p:nvPr/>
        </p:nvSpPr>
        <p:spPr>
          <a:xfrm>
            <a:off x="106060" y="3507854"/>
            <a:ext cx="6914212" cy="415498"/>
          </a:xfrm>
          <a:prstGeom prst="rect">
            <a:avLst/>
          </a:prstGeom>
          <a:noFill/>
        </p:spPr>
        <p:txBody>
          <a:bodyPr wrap="square" rtlCol="0">
            <a:spAutoFit/>
          </a:bodyPr>
          <a:lstStyle/>
          <a:p>
            <a:pPr marL="342900" indent="-342900">
              <a:buFont typeface="Wingdings" panose="05000000000000000000" pitchFamily="2" charset="2"/>
              <a:buChar char="§"/>
            </a:pPr>
            <a:r>
              <a:rPr lang="pt-BR" sz="2100" dirty="0">
                <a:latin typeface="Arial" panose="020B0604020202020204" pitchFamily="34" charset="0"/>
                <a:cs typeface="Arial" panose="020B0604020202020204" pitchFamily="34" charset="0"/>
              </a:rPr>
              <a:t>Já a utilidade esperada da riqueza é dada por:</a:t>
            </a:r>
          </a:p>
        </p:txBody>
      </p:sp>
      <p:graphicFrame>
        <p:nvGraphicFramePr>
          <p:cNvPr id="10" name="Objeto 9">
            <a:extLst>
              <a:ext uri="{FF2B5EF4-FFF2-40B4-BE49-F238E27FC236}">
                <a16:creationId xmlns:a16="http://schemas.microsoft.com/office/drawing/2014/main" id="{69E4F205-1206-40D3-B520-3292264F7BBB}"/>
              </a:ext>
            </a:extLst>
          </p:cNvPr>
          <p:cNvGraphicFramePr>
            <a:graphicFrameLocks noChangeAspect="1"/>
          </p:cNvGraphicFramePr>
          <p:nvPr>
            <p:extLst>
              <p:ext uri="{D42A27DB-BD31-4B8C-83A1-F6EECF244321}">
                <p14:modId xmlns:p14="http://schemas.microsoft.com/office/powerpoint/2010/main" val="3471495439"/>
              </p:ext>
            </p:extLst>
          </p:nvPr>
        </p:nvGraphicFramePr>
        <p:xfrm>
          <a:off x="527568" y="3939924"/>
          <a:ext cx="7572823" cy="720058"/>
        </p:xfrm>
        <a:graphic>
          <a:graphicData uri="http://schemas.openxmlformats.org/presentationml/2006/ole">
            <mc:AlternateContent xmlns:mc="http://schemas.openxmlformats.org/markup-compatibility/2006">
              <mc:Choice xmlns:v="urn:schemas-microsoft-com:vml" Requires="v">
                <p:oleObj name="Equation" r:id="rId4" imgW="4419360" imgH="393480" progId="Equation.DSMT4">
                  <p:embed/>
                </p:oleObj>
              </mc:Choice>
              <mc:Fallback>
                <p:oleObj name="Equation" r:id="rId4" imgW="4419360" imgH="393480" progId="Equation.DSMT4">
                  <p:embed/>
                  <p:pic>
                    <p:nvPicPr>
                      <p:cNvPr id="10" name="Objeto 9"/>
                      <p:cNvPicPr/>
                      <p:nvPr/>
                    </p:nvPicPr>
                    <p:blipFill>
                      <a:blip r:embed="rId5"/>
                      <a:stretch>
                        <a:fillRect/>
                      </a:stretch>
                    </p:blipFill>
                    <p:spPr>
                      <a:xfrm>
                        <a:off x="527568" y="3939924"/>
                        <a:ext cx="7572823" cy="720058"/>
                      </a:xfrm>
                      <a:prstGeom prst="rect">
                        <a:avLst/>
                      </a:prstGeom>
                      <a:ln>
                        <a:noFill/>
                      </a:ln>
                    </p:spPr>
                  </p:pic>
                </p:oleObj>
              </mc:Fallback>
            </mc:AlternateContent>
          </a:graphicData>
        </a:graphic>
      </p:graphicFrame>
      <p:sp>
        <p:nvSpPr>
          <p:cNvPr id="2" name="CaixaDeTexto 1">
            <a:extLst>
              <a:ext uri="{FF2B5EF4-FFF2-40B4-BE49-F238E27FC236}">
                <a16:creationId xmlns:a16="http://schemas.microsoft.com/office/drawing/2014/main" id="{C4FFDAA2-B726-4099-9B52-94373BC8FD6B}"/>
              </a:ext>
            </a:extLst>
          </p:cNvPr>
          <p:cNvSpPr txBox="1"/>
          <p:nvPr/>
        </p:nvSpPr>
        <p:spPr>
          <a:xfrm>
            <a:off x="8488076" y="1203598"/>
            <a:ext cx="476412" cy="369332"/>
          </a:xfrm>
          <a:prstGeom prst="rect">
            <a:avLst/>
          </a:prstGeom>
          <a:noFill/>
        </p:spPr>
        <p:txBody>
          <a:bodyPr wrap="none" rtlCol="0">
            <a:spAutoFit/>
          </a:bodyPr>
          <a:lstStyle/>
          <a:p>
            <a:r>
              <a:rPr lang="pt-BR" b="1" dirty="0">
                <a:solidFill>
                  <a:srgbClr val="FF0000"/>
                </a:solidFill>
              </a:rPr>
              <a:t>01</a:t>
            </a:r>
          </a:p>
        </p:txBody>
      </p:sp>
    </p:spTree>
    <p:extLst>
      <p:ext uri="{BB962C8B-B14F-4D97-AF65-F5344CB8AC3E}">
        <p14:creationId xmlns:p14="http://schemas.microsoft.com/office/powerpoint/2010/main" val="185484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tângulo 41">
            <a:extLst>
              <a:ext uri="{FF2B5EF4-FFF2-40B4-BE49-F238E27FC236}">
                <a16:creationId xmlns:a16="http://schemas.microsoft.com/office/drawing/2014/main" id="{63601F26-9EAE-4E5A-85A0-3A29F8D313DF}"/>
              </a:ext>
            </a:extLst>
          </p:cNvPr>
          <p:cNvSpPr/>
          <p:nvPr/>
        </p:nvSpPr>
        <p:spPr>
          <a:xfrm>
            <a:off x="323528" y="339502"/>
            <a:ext cx="8449382" cy="4392488"/>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Rectangle 8">
            <a:extLst>
              <a:ext uri="{FF2B5EF4-FFF2-40B4-BE49-F238E27FC236}">
                <a16:creationId xmlns:a16="http://schemas.microsoft.com/office/drawing/2014/main" id="{FF020EFB-BD2F-468E-8A36-4204513D3FA1}"/>
              </a:ext>
            </a:extLst>
          </p:cNvPr>
          <p:cNvSpPr>
            <a:spLocks noChangeArrowheads="1"/>
          </p:cNvSpPr>
          <p:nvPr/>
        </p:nvSpPr>
        <p:spPr bwMode="auto">
          <a:xfrm>
            <a:off x="5193978" y="4272890"/>
            <a:ext cx="422275" cy="459100"/>
          </a:xfrm>
          <a:prstGeom prst="rect">
            <a:avLst/>
          </a:prstGeom>
          <a:noFill/>
          <a:ln w="12700">
            <a:noFill/>
            <a:miter lim="800000"/>
            <a:headEnd/>
            <a:tailEnd/>
          </a:ln>
        </p:spPr>
        <p:txBody>
          <a:bodyPr lIns="90488" tIns="44450" rIns="90488" bIns="44450">
            <a:spAutoFit/>
          </a:bodyPr>
          <a:lstStyle/>
          <a:p>
            <a:r>
              <a:rPr lang="en-US" b="1" dirty="0">
                <a:latin typeface="Arial" charset="0"/>
              </a:rPr>
              <a:t>X</a:t>
            </a:r>
          </a:p>
        </p:txBody>
      </p:sp>
      <p:sp>
        <p:nvSpPr>
          <p:cNvPr id="3" name="Rectangle 11">
            <a:extLst>
              <a:ext uri="{FF2B5EF4-FFF2-40B4-BE49-F238E27FC236}">
                <a16:creationId xmlns:a16="http://schemas.microsoft.com/office/drawing/2014/main" id="{C1DC997E-A2DD-4818-9E8A-B901C54F0097}"/>
              </a:ext>
            </a:extLst>
          </p:cNvPr>
          <p:cNvSpPr>
            <a:spLocks noChangeArrowheads="1"/>
          </p:cNvSpPr>
          <p:nvPr/>
        </p:nvSpPr>
        <p:spPr bwMode="auto">
          <a:xfrm>
            <a:off x="930024" y="605565"/>
            <a:ext cx="368692" cy="397545"/>
          </a:xfrm>
          <a:prstGeom prst="rect">
            <a:avLst/>
          </a:prstGeom>
          <a:noFill/>
          <a:ln w="12700">
            <a:noFill/>
            <a:miter lim="800000"/>
            <a:headEnd/>
            <a:tailEnd/>
          </a:ln>
        </p:spPr>
        <p:txBody>
          <a:bodyPr wrap="none" lIns="90488" tIns="44450" rIns="90488" bIns="44450">
            <a:spAutoFit/>
          </a:bodyPr>
          <a:lstStyle/>
          <a:p>
            <a:r>
              <a:rPr lang="en-US" sz="2000" b="1" dirty="0">
                <a:latin typeface="Arial" charset="0"/>
              </a:rPr>
              <a:t>U</a:t>
            </a:r>
          </a:p>
        </p:txBody>
      </p:sp>
      <p:sp>
        <p:nvSpPr>
          <p:cNvPr id="4" name="Arc 12">
            <a:extLst>
              <a:ext uri="{FF2B5EF4-FFF2-40B4-BE49-F238E27FC236}">
                <a16:creationId xmlns:a16="http://schemas.microsoft.com/office/drawing/2014/main" id="{E6C6FA03-2DEF-4EAA-9E83-0C576F2CDA86}"/>
              </a:ext>
            </a:extLst>
          </p:cNvPr>
          <p:cNvSpPr>
            <a:spLocks/>
          </p:cNvSpPr>
          <p:nvPr/>
        </p:nvSpPr>
        <p:spPr bwMode="auto">
          <a:xfrm rot="16200000">
            <a:off x="1841445" y="663590"/>
            <a:ext cx="3106003" cy="4093428"/>
          </a:xfrm>
          <a:custGeom>
            <a:avLst/>
            <a:gdLst>
              <a:gd name="T0" fmla="*/ 0 w 21600"/>
              <a:gd name="T1" fmla="*/ 0 h 21600"/>
              <a:gd name="T2" fmla="*/ 330477420 w 21600"/>
              <a:gd name="T3" fmla="*/ 929812570 h 21600"/>
              <a:gd name="T4" fmla="*/ 0 w 21600"/>
              <a:gd name="T5" fmla="*/ 92981257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p:spPr>
        <p:txBody>
          <a:bodyPr wrap="square" anchor="ctr">
            <a:spAutoFit/>
          </a:bodyPr>
          <a:lstStyle/>
          <a:p>
            <a:endParaRPr lang="pt-BR" sz="26000" dirty="0"/>
          </a:p>
        </p:txBody>
      </p:sp>
      <p:sp>
        <p:nvSpPr>
          <p:cNvPr id="5" name="Line 13">
            <a:extLst>
              <a:ext uri="{FF2B5EF4-FFF2-40B4-BE49-F238E27FC236}">
                <a16:creationId xmlns:a16="http://schemas.microsoft.com/office/drawing/2014/main" id="{88A278E2-A16C-4924-AB17-E50C91016C3F}"/>
              </a:ext>
            </a:extLst>
          </p:cNvPr>
          <p:cNvSpPr>
            <a:spLocks noChangeShapeType="1"/>
          </p:cNvSpPr>
          <p:nvPr/>
        </p:nvSpPr>
        <p:spPr bwMode="auto">
          <a:xfrm flipV="1">
            <a:off x="2206888" y="1278593"/>
            <a:ext cx="2328422" cy="1136650"/>
          </a:xfrm>
          <a:prstGeom prst="line">
            <a:avLst/>
          </a:prstGeom>
          <a:noFill/>
          <a:ln w="28575">
            <a:solidFill>
              <a:srgbClr val="0070C0"/>
            </a:solidFill>
            <a:round/>
            <a:headEnd/>
            <a:tailEnd/>
          </a:ln>
        </p:spPr>
        <p:txBody>
          <a:bodyPr wrap="square">
            <a:spAutoFit/>
          </a:bodyPr>
          <a:lstStyle/>
          <a:p>
            <a:endParaRPr lang="pt-BR"/>
          </a:p>
        </p:txBody>
      </p:sp>
      <p:sp>
        <p:nvSpPr>
          <p:cNvPr id="6" name="Text Box 25">
            <a:extLst>
              <a:ext uri="{FF2B5EF4-FFF2-40B4-BE49-F238E27FC236}">
                <a16:creationId xmlns:a16="http://schemas.microsoft.com/office/drawing/2014/main" id="{25187BE0-CC8E-44BE-98B2-30DE06EEBB11}"/>
              </a:ext>
            </a:extLst>
          </p:cNvPr>
          <p:cNvSpPr txBox="1">
            <a:spLocks noChangeArrowheads="1"/>
          </p:cNvSpPr>
          <p:nvPr/>
        </p:nvSpPr>
        <p:spPr bwMode="auto">
          <a:xfrm>
            <a:off x="1810879" y="4247907"/>
            <a:ext cx="696913" cy="338554"/>
          </a:xfrm>
          <a:prstGeom prst="rect">
            <a:avLst/>
          </a:prstGeom>
          <a:noFill/>
          <a:ln w="12700">
            <a:noFill/>
            <a:miter lim="800000"/>
            <a:headEnd/>
            <a:tailEnd/>
          </a:ln>
        </p:spPr>
        <p:txBody>
          <a:bodyPr>
            <a:spAutoFit/>
          </a:bodyPr>
          <a:lstStyle/>
          <a:p>
            <a:pPr>
              <a:spcBef>
                <a:spcPct val="50000"/>
              </a:spcBef>
              <a:defRPr/>
            </a:pPr>
            <a:r>
              <a:rPr lang="pt-BR" sz="1600" b="1" dirty="0"/>
              <a:t>400</a:t>
            </a:r>
            <a:endParaRPr lang="pt-BR" sz="1600" b="1" dirty="0">
              <a:latin typeface="+mn-lt"/>
            </a:endParaRPr>
          </a:p>
        </p:txBody>
      </p:sp>
      <p:sp>
        <p:nvSpPr>
          <p:cNvPr id="7" name="Text Box 26">
            <a:extLst>
              <a:ext uri="{FF2B5EF4-FFF2-40B4-BE49-F238E27FC236}">
                <a16:creationId xmlns:a16="http://schemas.microsoft.com/office/drawing/2014/main" id="{26E5BEFF-B846-4101-B076-C926E36D8741}"/>
              </a:ext>
            </a:extLst>
          </p:cNvPr>
          <p:cNvSpPr txBox="1">
            <a:spLocks noChangeArrowheads="1"/>
          </p:cNvSpPr>
          <p:nvPr/>
        </p:nvSpPr>
        <p:spPr bwMode="auto">
          <a:xfrm>
            <a:off x="3274206" y="4272890"/>
            <a:ext cx="696913" cy="338554"/>
          </a:xfrm>
          <a:prstGeom prst="rect">
            <a:avLst/>
          </a:prstGeom>
          <a:noFill/>
          <a:ln w="12700">
            <a:noFill/>
            <a:miter lim="800000"/>
            <a:headEnd/>
            <a:tailEnd/>
          </a:ln>
        </p:spPr>
        <p:txBody>
          <a:bodyPr>
            <a:spAutoFit/>
          </a:bodyPr>
          <a:lstStyle/>
          <a:p>
            <a:pPr>
              <a:spcBef>
                <a:spcPct val="50000"/>
              </a:spcBef>
              <a:defRPr/>
            </a:pPr>
            <a:r>
              <a:rPr lang="pt-BR" sz="1600" b="1" dirty="0"/>
              <a:t>442</a:t>
            </a:r>
            <a:endParaRPr lang="pt-BR" sz="1600" b="1" dirty="0">
              <a:latin typeface="+mn-lt"/>
            </a:endParaRPr>
          </a:p>
        </p:txBody>
      </p:sp>
      <p:sp>
        <p:nvSpPr>
          <p:cNvPr id="8" name="Text Box 27">
            <a:extLst>
              <a:ext uri="{FF2B5EF4-FFF2-40B4-BE49-F238E27FC236}">
                <a16:creationId xmlns:a16="http://schemas.microsoft.com/office/drawing/2014/main" id="{166BF629-FF25-4340-AD7C-4BEE4818A61F}"/>
              </a:ext>
            </a:extLst>
          </p:cNvPr>
          <p:cNvSpPr txBox="1">
            <a:spLocks noChangeArrowheads="1"/>
          </p:cNvSpPr>
          <p:nvPr/>
        </p:nvSpPr>
        <p:spPr bwMode="auto">
          <a:xfrm>
            <a:off x="4265606" y="4254785"/>
            <a:ext cx="947738" cy="338554"/>
          </a:xfrm>
          <a:prstGeom prst="rect">
            <a:avLst/>
          </a:prstGeom>
          <a:noFill/>
          <a:ln w="12700">
            <a:noFill/>
            <a:miter lim="800000"/>
            <a:headEnd/>
            <a:tailEnd/>
          </a:ln>
        </p:spPr>
        <p:txBody>
          <a:bodyPr wrap="square">
            <a:spAutoFit/>
          </a:bodyPr>
          <a:lstStyle/>
          <a:p>
            <a:pPr>
              <a:spcBef>
                <a:spcPct val="50000"/>
              </a:spcBef>
              <a:defRPr/>
            </a:pPr>
            <a:r>
              <a:rPr lang="pt-BR" sz="1600" b="1" dirty="0"/>
              <a:t>484</a:t>
            </a:r>
            <a:endParaRPr lang="pt-BR" sz="1600" b="1" dirty="0">
              <a:latin typeface="+mn-lt"/>
            </a:endParaRPr>
          </a:p>
        </p:txBody>
      </p:sp>
      <p:sp>
        <p:nvSpPr>
          <p:cNvPr id="9" name="Text Box 29">
            <a:extLst>
              <a:ext uri="{FF2B5EF4-FFF2-40B4-BE49-F238E27FC236}">
                <a16:creationId xmlns:a16="http://schemas.microsoft.com/office/drawing/2014/main" id="{EAD36200-5D5E-49F8-B2EA-CAFE8FA993C0}"/>
              </a:ext>
            </a:extLst>
          </p:cNvPr>
          <p:cNvSpPr txBox="1">
            <a:spLocks noChangeArrowheads="1"/>
          </p:cNvSpPr>
          <p:nvPr/>
        </p:nvSpPr>
        <p:spPr bwMode="auto">
          <a:xfrm>
            <a:off x="857261" y="2288604"/>
            <a:ext cx="665586" cy="338554"/>
          </a:xfrm>
          <a:prstGeom prst="rect">
            <a:avLst/>
          </a:prstGeom>
          <a:noFill/>
          <a:ln w="12700">
            <a:noFill/>
            <a:miter lim="800000"/>
            <a:headEnd/>
            <a:tailEnd/>
          </a:ln>
        </p:spPr>
        <p:txBody>
          <a:bodyPr wrap="square">
            <a:spAutoFit/>
          </a:bodyPr>
          <a:lstStyle/>
          <a:p>
            <a:pPr>
              <a:spcBef>
                <a:spcPct val="50000"/>
              </a:spcBef>
              <a:defRPr/>
            </a:pPr>
            <a:r>
              <a:rPr lang="pt-BR" sz="1600" b="1" dirty="0"/>
              <a:t>20</a:t>
            </a:r>
            <a:endParaRPr lang="pt-BR" sz="1600" b="1" dirty="0">
              <a:latin typeface="+mn-lt"/>
            </a:endParaRPr>
          </a:p>
        </p:txBody>
      </p:sp>
      <p:sp>
        <p:nvSpPr>
          <p:cNvPr id="10" name="Text Box 31">
            <a:extLst>
              <a:ext uri="{FF2B5EF4-FFF2-40B4-BE49-F238E27FC236}">
                <a16:creationId xmlns:a16="http://schemas.microsoft.com/office/drawing/2014/main" id="{02345F10-490A-45FA-AFA1-3C76216585A0}"/>
              </a:ext>
            </a:extLst>
          </p:cNvPr>
          <p:cNvSpPr txBox="1">
            <a:spLocks noChangeArrowheads="1"/>
          </p:cNvSpPr>
          <p:nvPr/>
        </p:nvSpPr>
        <p:spPr bwMode="auto">
          <a:xfrm>
            <a:off x="874775" y="1054016"/>
            <a:ext cx="595026" cy="338554"/>
          </a:xfrm>
          <a:prstGeom prst="rect">
            <a:avLst/>
          </a:prstGeom>
          <a:noFill/>
          <a:ln w="12700">
            <a:noFill/>
            <a:miter lim="800000"/>
            <a:headEnd/>
            <a:tailEnd/>
          </a:ln>
        </p:spPr>
        <p:txBody>
          <a:bodyPr wrap="square">
            <a:spAutoFit/>
          </a:bodyPr>
          <a:lstStyle/>
          <a:p>
            <a:pPr>
              <a:spcBef>
                <a:spcPct val="50000"/>
              </a:spcBef>
              <a:defRPr/>
            </a:pPr>
            <a:r>
              <a:rPr lang="pt-BR" sz="1600" b="1" dirty="0"/>
              <a:t>22</a:t>
            </a:r>
            <a:endParaRPr lang="pt-BR" sz="1600" b="1" dirty="0">
              <a:latin typeface="+mn-lt"/>
            </a:endParaRPr>
          </a:p>
        </p:txBody>
      </p:sp>
      <p:sp>
        <p:nvSpPr>
          <p:cNvPr id="11" name="Text Box 34">
            <a:extLst>
              <a:ext uri="{FF2B5EF4-FFF2-40B4-BE49-F238E27FC236}">
                <a16:creationId xmlns:a16="http://schemas.microsoft.com/office/drawing/2014/main" id="{8FDF42B3-4FA5-4875-A44D-8B5FDFAE6973}"/>
              </a:ext>
            </a:extLst>
          </p:cNvPr>
          <p:cNvSpPr txBox="1">
            <a:spLocks noChangeArrowheads="1"/>
          </p:cNvSpPr>
          <p:nvPr/>
        </p:nvSpPr>
        <p:spPr bwMode="auto">
          <a:xfrm>
            <a:off x="2746983" y="4272890"/>
            <a:ext cx="585988" cy="338554"/>
          </a:xfrm>
          <a:prstGeom prst="rect">
            <a:avLst/>
          </a:prstGeom>
          <a:noFill/>
          <a:ln w="12700">
            <a:noFill/>
            <a:miter lim="800000"/>
            <a:headEnd/>
            <a:tailEnd/>
          </a:ln>
        </p:spPr>
        <p:txBody>
          <a:bodyPr wrap="square">
            <a:spAutoFit/>
          </a:bodyPr>
          <a:lstStyle/>
          <a:p>
            <a:pPr>
              <a:spcBef>
                <a:spcPct val="50000"/>
              </a:spcBef>
              <a:defRPr/>
            </a:pPr>
            <a:r>
              <a:rPr lang="pt-BR" sz="1600" b="1" dirty="0">
                <a:solidFill>
                  <a:srgbClr val="3333CC"/>
                </a:solidFill>
              </a:rPr>
              <a:t>441</a:t>
            </a:r>
          </a:p>
        </p:txBody>
      </p:sp>
      <p:sp>
        <p:nvSpPr>
          <p:cNvPr id="14" name="Oval 19">
            <a:extLst>
              <a:ext uri="{FF2B5EF4-FFF2-40B4-BE49-F238E27FC236}">
                <a16:creationId xmlns:a16="http://schemas.microsoft.com/office/drawing/2014/main" id="{4A5E5B52-248C-448F-B011-FB3476C067D4}"/>
              </a:ext>
            </a:extLst>
          </p:cNvPr>
          <p:cNvSpPr>
            <a:spLocks noChangeArrowheads="1"/>
          </p:cNvSpPr>
          <p:nvPr/>
        </p:nvSpPr>
        <p:spPr bwMode="auto">
          <a:xfrm>
            <a:off x="4497821" y="1155179"/>
            <a:ext cx="134026" cy="151549"/>
          </a:xfrm>
          <a:prstGeom prst="ellipse">
            <a:avLst/>
          </a:prstGeom>
          <a:solidFill>
            <a:schemeClr val="tx2"/>
          </a:solidFill>
          <a:ln w="12700">
            <a:solidFill>
              <a:srgbClr val="000000"/>
            </a:solidFill>
            <a:round/>
            <a:headEnd/>
            <a:tailEnd/>
          </a:ln>
        </p:spPr>
        <p:txBody>
          <a:bodyPr wrap="square" anchor="ctr">
            <a:spAutoFit/>
          </a:bodyPr>
          <a:lstStyle/>
          <a:p>
            <a:endParaRPr lang="pt-BR"/>
          </a:p>
        </p:txBody>
      </p:sp>
      <p:cxnSp>
        <p:nvCxnSpPr>
          <p:cNvPr id="15" name="Conector reto 14">
            <a:extLst>
              <a:ext uri="{FF2B5EF4-FFF2-40B4-BE49-F238E27FC236}">
                <a16:creationId xmlns:a16="http://schemas.microsoft.com/office/drawing/2014/main" id="{7E4D096C-D337-45E7-842F-D82AAE9367F8}"/>
              </a:ext>
            </a:extLst>
          </p:cNvPr>
          <p:cNvCxnSpPr/>
          <p:nvPr/>
        </p:nvCxnSpPr>
        <p:spPr bwMode="auto">
          <a:xfrm>
            <a:off x="1305529" y="4263306"/>
            <a:ext cx="4093428" cy="0"/>
          </a:xfrm>
          <a:prstGeom prst="line">
            <a:avLst/>
          </a:prstGeom>
          <a:solidFill>
            <a:srgbClr val="FFCC99"/>
          </a:solidFill>
          <a:ln w="57150" cap="flat" cmpd="sng" algn="ctr">
            <a:solidFill>
              <a:srgbClr val="000000"/>
            </a:solidFill>
            <a:prstDash val="solid"/>
            <a:round/>
            <a:headEnd type="none" w="med" len="med"/>
            <a:tailEnd type="triangle" w="med" len="med"/>
          </a:ln>
          <a:effectLst/>
        </p:spPr>
      </p:cxnSp>
      <p:cxnSp>
        <p:nvCxnSpPr>
          <p:cNvPr id="16" name="Conector reto 15">
            <a:extLst>
              <a:ext uri="{FF2B5EF4-FFF2-40B4-BE49-F238E27FC236}">
                <a16:creationId xmlns:a16="http://schemas.microsoft.com/office/drawing/2014/main" id="{1784965A-4106-4B69-B89F-C34209B00711}"/>
              </a:ext>
            </a:extLst>
          </p:cNvPr>
          <p:cNvCxnSpPr/>
          <p:nvPr/>
        </p:nvCxnSpPr>
        <p:spPr bwMode="auto">
          <a:xfrm>
            <a:off x="1319596" y="732318"/>
            <a:ext cx="0" cy="3559124"/>
          </a:xfrm>
          <a:prstGeom prst="line">
            <a:avLst/>
          </a:prstGeom>
          <a:solidFill>
            <a:srgbClr val="FFCC99"/>
          </a:solidFill>
          <a:ln w="57150" cap="flat" cmpd="sng" algn="ctr">
            <a:solidFill>
              <a:srgbClr val="000000"/>
            </a:solidFill>
            <a:prstDash val="solid"/>
            <a:round/>
            <a:headEnd type="triangle" w="med" len="med"/>
            <a:tailEnd type="none" w="med" len="med"/>
          </a:ln>
          <a:effectLst/>
        </p:spPr>
      </p:cxnSp>
      <p:cxnSp>
        <p:nvCxnSpPr>
          <p:cNvPr id="17" name="Conector reto 16">
            <a:extLst>
              <a:ext uri="{FF2B5EF4-FFF2-40B4-BE49-F238E27FC236}">
                <a16:creationId xmlns:a16="http://schemas.microsoft.com/office/drawing/2014/main" id="{5809FAF0-70B7-41DD-9297-768486530B4C}"/>
              </a:ext>
            </a:extLst>
          </p:cNvPr>
          <p:cNvCxnSpPr/>
          <p:nvPr/>
        </p:nvCxnSpPr>
        <p:spPr bwMode="auto">
          <a:xfrm>
            <a:off x="4560148" y="1157302"/>
            <a:ext cx="0" cy="3106004"/>
          </a:xfrm>
          <a:prstGeom prst="line">
            <a:avLst/>
          </a:prstGeom>
          <a:solidFill>
            <a:srgbClr val="FFCC99"/>
          </a:solidFill>
          <a:ln w="12700" cap="flat" cmpd="sng" algn="ctr">
            <a:solidFill>
              <a:srgbClr val="000000"/>
            </a:solidFill>
            <a:prstDash val="dash"/>
            <a:round/>
            <a:headEnd type="none" w="med" len="med"/>
            <a:tailEnd type="none" w="med" len="med"/>
          </a:ln>
          <a:effectLst/>
        </p:spPr>
      </p:cxnSp>
      <p:cxnSp>
        <p:nvCxnSpPr>
          <p:cNvPr id="18" name="Conector reto 17">
            <a:extLst>
              <a:ext uri="{FF2B5EF4-FFF2-40B4-BE49-F238E27FC236}">
                <a16:creationId xmlns:a16="http://schemas.microsoft.com/office/drawing/2014/main" id="{C48D70A7-72F1-41AB-A431-976B85D277CC}"/>
              </a:ext>
            </a:extLst>
          </p:cNvPr>
          <p:cNvCxnSpPr/>
          <p:nvPr/>
        </p:nvCxnSpPr>
        <p:spPr bwMode="auto">
          <a:xfrm>
            <a:off x="3525173" y="1534175"/>
            <a:ext cx="0" cy="2729131"/>
          </a:xfrm>
          <a:prstGeom prst="line">
            <a:avLst/>
          </a:prstGeom>
          <a:solidFill>
            <a:srgbClr val="FFCC99"/>
          </a:solidFill>
          <a:ln w="12700" cap="flat" cmpd="sng" algn="ctr">
            <a:solidFill>
              <a:srgbClr val="000000"/>
            </a:solidFill>
            <a:prstDash val="dash"/>
            <a:round/>
            <a:headEnd type="none" w="med" len="med"/>
            <a:tailEnd type="none" w="med" len="med"/>
          </a:ln>
          <a:effectLst/>
        </p:spPr>
      </p:cxnSp>
      <p:cxnSp>
        <p:nvCxnSpPr>
          <p:cNvPr id="19" name="Conector reto 18">
            <a:extLst>
              <a:ext uri="{FF2B5EF4-FFF2-40B4-BE49-F238E27FC236}">
                <a16:creationId xmlns:a16="http://schemas.microsoft.com/office/drawing/2014/main" id="{1B2849EE-1217-4BFA-AFDE-B8B7FAD46148}"/>
              </a:ext>
            </a:extLst>
          </p:cNvPr>
          <p:cNvCxnSpPr/>
          <p:nvPr/>
        </p:nvCxnSpPr>
        <p:spPr bwMode="auto">
          <a:xfrm>
            <a:off x="2987647" y="1847222"/>
            <a:ext cx="900" cy="2430152"/>
          </a:xfrm>
          <a:prstGeom prst="line">
            <a:avLst/>
          </a:prstGeom>
          <a:solidFill>
            <a:srgbClr val="FFCC99"/>
          </a:solidFill>
          <a:ln w="12700" cap="flat" cmpd="sng" algn="ctr">
            <a:solidFill>
              <a:srgbClr val="0070C0"/>
            </a:solidFill>
            <a:prstDash val="dash"/>
            <a:round/>
            <a:headEnd type="none" w="med" len="med"/>
            <a:tailEnd type="none" w="med" len="med"/>
          </a:ln>
          <a:effectLst/>
        </p:spPr>
      </p:cxnSp>
      <p:cxnSp>
        <p:nvCxnSpPr>
          <p:cNvPr id="20" name="Conector reto 19">
            <a:extLst>
              <a:ext uri="{FF2B5EF4-FFF2-40B4-BE49-F238E27FC236}">
                <a16:creationId xmlns:a16="http://schemas.microsoft.com/office/drawing/2014/main" id="{60352C44-1ACC-4DAE-BAF6-016733CA178E}"/>
              </a:ext>
            </a:extLst>
          </p:cNvPr>
          <p:cNvCxnSpPr/>
          <p:nvPr/>
        </p:nvCxnSpPr>
        <p:spPr bwMode="auto">
          <a:xfrm>
            <a:off x="2138486" y="2415243"/>
            <a:ext cx="0" cy="1848063"/>
          </a:xfrm>
          <a:prstGeom prst="line">
            <a:avLst/>
          </a:prstGeom>
          <a:solidFill>
            <a:srgbClr val="FFCC99"/>
          </a:solidFill>
          <a:ln w="12700" cap="flat" cmpd="sng" algn="ctr">
            <a:solidFill>
              <a:srgbClr val="000000"/>
            </a:solidFill>
            <a:prstDash val="dash"/>
            <a:round/>
            <a:headEnd type="none" w="med" len="med"/>
            <a:tailEnd type="none" w="med" len="med"/>
          </a:ln>
          <a:effectLst/>
        </p:spPr>
      </p:cxnSp>
      <p:cxnSp>
        <p:nvCxnSpPr>
          <p:cNvPr id="21" name="Conector reto 20">
            <a:extLst>
              <a:ext uri="{FF2B5EF4-FFF2-40B4-BE49-F238E27FC236}">
                <a16:creationId xmlns:a16="http://schemas.microsoft.com/office/drawing/2014/main" id="{C629527A-B191-4E76-86E0-5FF521BB95EA}"/>
              </a:ext>
            </a:extLst>
          </p:cNvPr>
          <p:cNvCxnSpPr/>
          <p:nvPr/>
        </p:nvCxnSpPr>
        <p:spPr bwMode="auto">
          <a:xfrm>
            <a:off x="1305529" y="1225519"/>
            <a:ext cx="3164156" cy="0"/>
          </a:xfrm>
          <a:prstGeom prst="line">
            <a:avLst/>
          </a:prstGeom>
          <a:solidFill>
            <a:srgbClr val="FFCC99"/>
          </a:solidFill>
          <a:ln w="12700" cap="flat" cmpd="sng" algn="ctr">
            <a:solidFill>
              <a:srgbClr val="000000"/>
            </a:solidFill>
            <a:prstDash val="dash"/>
            <a:round/>
            <a:headEnd type="none" w="med" len="med"/>
            <a:tailEnd type="none" w="med" len="med"/>
          </a:ln>
          <a:effectLst/>
        </p:spPr>
      </p:cxnSp>
      <p:cxnSp>
        <p:nvCxnSpPr>
          <p:cNvPr id="22" name="Conector reto 21">
            <a:extLst>
              <a:ext uri="{FF2B5EF4-FFF2-40B4-BE49-F238E27FC236}">
                <a16:creationId xmlns:a16="http://schemas.microsoft.com/office/drawing/2014/main" id="{1F95BDD1-2A62-4D7F-9EBD-412DA0160F76}"/>
              </a:ext>
            </a:extLst>
          </p:cNvPr>
          <p:cNvCxnSpPr/>
          <p:nvPr/>
        </p:nvCxnSpPr>
        <p:spPr bwMode="auto">
          <a:xfrm>
            <a:off x="1319596" y="1520107"/>
            <a:ext cx="2106736" cy="0"/>
          </a:xfrm>
          <a:prstGeom prst="line">
            <a:avLst/>
          </a:prstGeom>
          <a:solidFill>
            <a:srgbClr val="FFCC99"/>
          </a:solidFill>
          <a:ln w="12700" cap="flat" cmpd="sng" algn="ctr">
            <a:solidFill>
              <a:srgbClr val="000000"/>
            </a:solidFill>
            <a:prstDash val="dash"/>
            <a:round/>
            <a:headEnd type="none" w="med" len="med"/>
            <a:tailEnd type="none" w="med" len="med"/>
          </a:ln>
          <a:effectLst/>
        </p:spPr>
      </p:cxnSp>
      <p:sp>
        <p:nvSpPr>
          <p:cNvPr id="23" name="Oval 19">
            <a:extLst>
              <a:ext uri="{FF2B5EF4-FFF2-40B4-BE49-F238E27FC236}">
                <a16:creationId xmlns:a16="http://schemas.microsoft.com/office/drawing/2014/main" id="{85DC766F-A09E-4DA1-8602-972E50833ACF}"/>
              </a:ext>
            </a:extLst>
          </p:cNvPr>
          <p:cNvSpPr>
            <a:spLocks noChangeArrowheads="1"/>
          </p:cNvSpPr>
          <p:nvPr/>
        </p:nvSpPr>
        <p:spPr bwMode="auto">
          <a:xfrm>
            <a:off x="3468536" y="1701476"/>
            <a:ext cx="134026" cy="151549"/>
          </a:xfrm>
          <a:prstGeom prst="ellipse">
            <a:avLst/>
          </a:prstGeom>
          <a:solidFill>
            <a:srgbClr val="0070C0"/>
          </a:solidFill>
          <a:ln w="12700">
            <a:solidFill>
              <a:srgbClr val="0070C0"/>
            </a:solidFill>
            <a:round/>
            <a:headEnd/>
            <a:tailEnd/>
          </a:ln>
        </p:spPr>
        <p:txBody>
          <a:bodyPr wrap="square" anchor="ctr">
            <a:spAutoFit/>
          </a:bodyPr>
          <a:lstStyle/>
          <a:p>
            <a:endParaRPr lang="pt-BR"/>
          </a:p>
        </p:txBody>
      </p:sp>
      <p:sp>
        <p:nvSpPr>
          <p:cNvPr id="24" name="Oval 19">
            <a:extLst>
              <a:ext uri="{FF2B5EF4-FFF2-40B4-BE49-F238E27FC236}">
                <a16:creationId xmlns:a16="http://schemas.microsoft.com/office/drawing/2014/main" id="{A041576B-09A5-409F-BEF4-D0658027F307}"/>
              </a:ext>
            </a:extLst>
          </p:cNvPr>
          <p:cNvSpPr>
            <a:spLocks noChangeArrowheads="1"/>
          </p:cNvSpPr>
          <p:nvPr/>
        </p:nvSpPr>
        <p:spPr bwMode="auto">
          <a:xfrm>
            <a:off x="3461885" y="1445831"/>
            <a:ext cx="134026" cy="151549"/>
          </a:xfrm>
          <a:prstGeom prst="ellipse">
            <a:avLst/>
          </a:prstGeom>
          <a:solidFill>
            <a:schemeClr val="tx2"/>
          </a:solidFill>
          <a:ln w="12700">
            <a:solidFill>
              <a:srgbClr val="000000"/>
            </a:solidFill>
            <a:round/>
            <a:headEnd/>
            <a:tailEnd/>
          </a:ln>
        </p:spPr>
        <p:txBody>
          <a:bodyPr wrap="square" anchor="ctr">
            <a:spAutoFit/>
          </a:bodyPr>
          <a:lstStyle/>
          <a:p>
            <a:endParaRPr lang="pt-BR"/>
          </a:p>
        </p:txBody>
      </p:sp>
      <p:sp>
        <p:nvSpPr>
          <p:cNvPr id="25" name="Oval 19">
            <a:extLst>
              <a:ext uri="{FF2B5EF4-FFF2-40B4-BE49-F238E27FC236}">
                <a16:creationId xmlns:a16="http://schemas.microsoft.com/office/drawing/2014/main" id="{AA8BE6C8-193E-43B2-85BC-D0BBEE740F65}"/>
              </a:ext>
            </a:extLst>
          </p:cNvPr>
          <p:cNvSpPr>
            <a:spLocks noChangeArrowheads="1"/>
          </p:cNvSpPr>
          <p:nvPr/>
        </p:nvSpPr>
        <p:spPr bwMode="auto">
          <a:xfrm>
            <a:off x="2915206" y="1696787"/>
            <a:ext cx="134026" cy="151549"/>
          </a:xfrm>
          <a:prstGeom prst="ellipse">
            <a:avLst/>
          </a:prstGeom>
          <a:solidFill>
            <a:schemeClr val="tx2"/>
          </a:solidFill>
          <a:ln w="12700">
            <a:solidFill>
              <a:srgbClr val="000000"/>
            </a:solidFill>
            <a:round/>
            <a:headEnd/>
            <a:tailEnd/>
          </a:ln>
        </p:spPr>
        <p:txBody>
          <a:bodyPr wrap="square" anchor="ctr">
            <a:spAutoFit/>
          </a:bodyPr>
          <a:lstStyle/>
          <a:p>
            <a:endParaRPr lang="pt-BR"/>
          </a:p>
        </p:txBody>
      </p:sp>
      <p:sp>
        <p:nvSpPr>
          <p:cNvPr id="26" name="Oval 19">
            <a:extLst>
              <a:ext uri="{FF2B5EF4-FFF2-40B4-BE49-F238E27FC236}">
                <a16:creationId xmlns:a16="http://schemas.microsoft.com/office/drawing/2014/main" id="{0CA2E7C9-D558-4B7E-8673-0A09D1DF1086}"/>
              </a:ext>
            </a:extLst>
          </p:cNvPr>
          <p:cNvSpPr>
            <a:spLocks noChangeArrowheads="1"/>
          </p:cNvSpPr>
          <p:nvPr/>
        </p:nvSpPr>
        <p:spPr bwMode="auto">
          <a:xfrm>
            <a:off x="2082867" y="2341554"/>
            <a:ext cx="134026" cy="151549"/>
          </a:xfrm>
          <a:prstGeom prst="ellipse">
            <a:avLst/>
          </a:prstGeom>
          <a:solidFill>
            <a:schemeClr val="tx2"/>
          </a:solidFill>
          <a:ln w="12700">
            <a:solidFill>
              <a:srgbClr val="000000"/>
            </a:solidFill>
            <a:round/>
            <a:headEnd/>
            <a:tailEnd/>
          </a:ln>
        </p:spPr>
        <p:txBody>
          <a:bodyPr wrap="square" anchor="ctr">
            <a:spAutoFit/>
          </a:bodyPr>
          <a:lstStyle/>
          <a:p>
            <a:endParaRPr lang="pt-BR"/>
          </a:p>
        </p:txBody>
      </p:sp>
      <p:cxnSp>
        <p:nvCxnSpPr>
          <p:cNvPr id="27" name="Conector reto 26">
            <a:extLst>
              <a:ext uri="{FF2B5EF4-FFF2-40B4-BE49-F238E27FC236}">
                <a16:creationId xmlns:a16="http://schemas.microsoft.com/office/drawing/2014/main" id="{74CBCF67-60B9-43B6-95D2-724A7EBC9C59}"/>
              </a:ext>
            </a:extLst>
          </p:cNvPr>
          <p:cNvCxnSpPr>
            <a:cxnSpLocks/>
            <a:endCxn id="23" idx="2"/>
          </p:cNvCxnSpPr>
          <p:nvPr/>
        </p:nvCxnSpPr>
        <p:spPr bwMode="auto">
          <a:xfrm flipV="1">
            <a:off x="1333664" y="1777251"/>
            <a:ext cx="2134872" cy="13396"/>
          </a:xfrm>
          <a:prstGeom prst="line">
            <a:avLst/>
          </a:prstGeom>
          <a:solidFill>
            <a:srgbClr val="FFCC99"/>
          </a:solidFill>
          <a:ln w="12700" cap="flat" cmpd="sng" algn="ctr">
            <a:solidFill>
              <a:schemeClr val="tx1"/>
            </a:solidFill>
            <a:prstDash val="dash"/>
            <a:round/>
            <a:headEnd type="none" w="med" len="med"/>
            <a:tailEnd type="none" w="med" len="med"/>
          </a:ln>
          <a:effectLst/>
        </p:spPr>
      </p:cxnSp>
      <p:cxnSp>
        <p:nvCxnSpPr>
          <p:cNvPr id="28" name="Conector reto 27">
            <a:extLst>
              <a:ext uri="{FF2B5EF4-FFF2-40B4-BE49-F238E27FC236}">
                <a16:creationId xmlns:a16="http://schemas.microsoft.com/office/drawing/2014/main" id="{B0EFDEBD-1AE7-4A4D-9480-64213DA40388}"/>
              </a:ext>
            </a:extLst>
          </p:cNvPr>
          <p:cNvCxnSpPr/>
          <p:nvPr/>
        </p:nvCxnSpPr>
        <p:spPr bwMode="auto">
          <a:xfrm>
            <a:off x="1319596" y="2424873"/>
            <a:ext cx="763271" cy="0"/>
          </a:xfrm>
          <a:prstGeom prst="line">
            <a:avLst/>
          </a:prstGeom>
          <a:solidFill>
            <a:srgbClr val="FFCC99"/>
          </a:solidFill>
          <a:ln w="12700" cap="flat" cmpd="sng" algn="ctr">
            <a:solidFill>
              <a:srgbClr val="000000"/>
            </a:solidFill>
            <a:prstDash val="dash"/>
            <a:round/>
            <a:headEnd type="none" w="med" len="med"/>
            <a:tailEnd type="none" w="med" len="med"/>
          </a:ln>
          <a:effectLst/>
        </p:spPr>
      </p:cxnSp>
      <p:cxnSp>
        <p:nvCxnSpPr>
          <p:cNvPr id="29" name="Conector reto 28">
            <a:extLst>
              <a:ext uri="{FF2B5EF4-FFF2-40B4-BE49-F238E27FC236}">
                <a16:creationId xmlns:a16="http://schemas.microsoft.com/office/drawing/2014/main" id="{7CFA877D-DFA2-418C-9692-4A9BE85B08F3}"/>
              </a:ext>
            </a:extLst>
          </p:cNvPr>
          <p:cNvCxnSpPr/>
          <p:nvPr/>
        </p:nvCxnSpPr>
        <p:spPr bwMode="auto">
          <a:xfrm>
            <a:off x="3054912" y="1787397"/>
            <a:ext cx="436099" cy="0"/>
          </a:xfrm>
          <a:prstGeom prst="line">
            <a:avLst/>
          </a:prstGeom>
          <a:solidFill>
            <a:srgbClr val="FFCC99"/>
          </a:solidFill>
          <a:ln w="28575" cap="flat" cmpd="sng" algn="ctr">
            <a:solidFill>
              <a:srgbClr val="0070C0"/>
            </a:solidFill>
            <a:prstDash val="solid"/>
            <a:round/>
            <a:headEnd type="none" w="med" len="med"/>
            <a:tailEnd type="none" w="med" len="med"/>
          </a:ln>
          <a:effectLst/>
        </p:spPr>
      </p:cxnSp>
      <p:graphicFrame>
        <p:nvGraphicFramePr>
          <p:cNvPr id="30" name="Objeto 29">
            <a:extLst>
              <a:ext uri="{FF2B5EF4-FFF2-40B4-BE49-F238E27FC236}">
                <a16:creationId xmlns:a16="http://schemas.microsoft.com/office/drawing/2014/main" id="{2C949F24-15A6-477C-88F2-909CF3275E1D}"/>
              </a:ext>
            </a:extLst>
          </p:cNvPr>
          <p:cNvGraphicFramePr>
            <a:graphicFrameLocks noChangeAspect="1"/>
          </p:cNvGraphicFramePr>
          <p:nvPr>
            <p:extLst>
              <p:ext uri="{D42A27DB-BD31-4B8C-83A1-F6EECF244321}">
                <p14:modId xmlns:p14="http://schemas.microsoft.com/office/powerpoint/2010/main" val="3740267347"/>
              </p:ext>
            </p:extLst>
          </p:nvPr>
        </p:nvGraphicFramePr>
        <p:xfrm>
          <a:off x="5640076" y="2916993"/>
          <a:ext cx="2556770" cy="854124"/>
        </p:xfrm>
        <a:graphic>
          <a:graphicData uri="http://schemas.openxmlformats.org/presentationml/2006/ole">
            <mc:AlternateContent xmlns:mc="http://schemas.openxmlformats.org/markup-compatibility/2006">
              <mc:Choice xmlns:v="urn:schemas-microsoft-com:vml" Requires="v">
                <p:oleObj name="Equation" r:id="rId2" imgW="1295280" imgH="431640" progId="Equation.DSMT4">
                  <p:embed/>
                </p:oleObj>
              </mc:Choice>
              <mc:Fallback>
                <p:oleObj name="Equation" r:id="rId2" imgW="1295280" imgH="431640" progId="Equation.DSMT4">
                  <p:embed/>
                  <p:pic>
                    <p:nvPicPr>
                      <p:cNvPr id="36" name="Objeto 35"/>
                      <p:cNvPicPr/>
                      <p:nvPr/>
                    </p:nvPicPr>
                    <p:blipFill>
                      <a:blip r:embed="rId3"/>
                      <a:stretch>
                        <a:fillRect/>
                      </a:stretch>
                    </p:blipFill>
                    <p:spPr>
                      <a:xfrm>
                        <a:off x="5640076" y="2916993"/>
                        <a:ext cx="2556770" cy="854124"/>
                      </a:xfrm>
                      <a:prstGeom prst="rect">
                        <a:avLst/>
                      </a:prstGeom>
                      <a:ln w="19050">
                        <a:solidFill>
                          <a:srgbClr val="0070C0"/>
                        </a:solidFill>
                      </a:ln>
                    </p:spPr>
                  </p:pic>
                </p:oleObj>
              </mc:Fallback>
            </mc:AlternateContent>
          </a:graphicData>
        </a:graphic>
      </p:graphicFrame>
      <p:graphicFrame>
        <p:nvGraphicFramePr>
          <p:cNvPr id="31" name="Objeto 30">
            <a:extLst>
              <a:ext uri="{FF2B5EF4-FFF2-40B4-BE49-F238E27FC236}">
                <a16:creationId xmlns:a16="http://schemas.microsoft.com/office/drawing/2014/main" id="{BEECC1BE-2308-48E1-8F7E-B311D4BBF6D0}"/>
              </a:ext>
            </a:extLst>
          </p:cNvPr>
          <p:cNvGraphicFramePr>
            <a:graphicFrameLocks noChangeAspect="1"/>
          </p:cNvGraphicFramePr>
          <p:nvPr>
            <p:extLst>
              <p:ext uri="{D42A27DB-BD31-4B8C-83A1-F6EECF244321}">
                <p14:modId xmlns:p14="http://schemas.microsoft.com/office/powerpoint/2010/main" val="631174321"/>
              </p:ext>
            </p:extLst>
          </p:nvPr>
        </p:nvGraphicFramePr>
        <p:xfrm>
          <a:off x="5502413" y="863189"/>
          <a:ext cx="1785914" cy="578925"/>
        </p:xfrm>
        <a:graphic>
          <a:graphicData uri="http://schemas.openxmlformats.org/presentationml/2006/ole">
            <mc:AlternateContent xmlns:mc="http://schemas.openxmlformats.org/markup-compatibility/2006">
              <mc:Choice xmlns:v="urn:schemas-microsoft-com:vml" Requires="v">
                <p:oleObj name="Equation" r:id="rId4" imgW="825480" imgH="266400" progId="Equation.DSMT4">
                  <p:embed/>
                </p:oleObj>
              </mc:Choice>
              <mc:Fallback>
                <p:oleObj name="Equation" r:id="rId4" imgW="825480" imgH="266400" progId="Equation.DSMT4">
                  <p:embed/>
                  <p:pic>
                    <p:nvPicPr>
                      <p:cNvPr id="39" name="Objeto 38"/>
                      <p:cNvPicPr/>
                      <p:nvPr/>
                    </p:nvPicPr>
                    <p:blipFill>
                      <a:blip r:embed="rId5"/>
                      <a:stretch>
                        <a:fillRect/>
                      </a:stretch>
                    </p:blipFill>
                    <p:spPr>
                      <a:xfrm>
                        <a:off x="5502413" y="863189"/>
                        <a:ext cx="1785914" cy="578925"/>
                      </a:xfrm>
                      <a:prstGeom prst="rect">
                        <a:avLst/>
                      </a:prstGeom>
                      <a:ln>
                        <a:noFill/>
                      </a:ln>
                    </p:spPr>
                  </p:pic>
                </p:oleObj>
              </mc:Fallback>
            </mc:AlternateContent>
          </a:graphicData>
        </a:graphic>
      </p:graphicFrame>
      <p:sp>
        <p:nvSpPr>
          <p:cNvPr id="33" name="Text Box 31">
            <a:extLst>
              <a:ext uri="{FF2B5EF4-FFF2-40B4-BE49-F238E27FC236}">
                <a16:creationId xmlns:a16="http://schemas.microsoft.com/office/drawing/2014/main" id="{09936033-83F0-448E-A85C-D43E8E09F15E}"/>
              </a:ext>
            </a:extLst>
          </p:cNvPr>
          <p:cNvSpPr txBox="1">
            <a:spLocks noChangeArrowheads="1"/>
          </p:cNvSpPr>
          <p:nvPr/>
        </p:nvSpPr>
        <p:spPr bwMode="auto">
          <a:xfrm>
            <a:off x="323528" y="1392570"/>
            <a:ext cx="1146273" cy="338554"/>
          </a:xfrm>
          <a:prstGeom prst="rect">
            <a:avLst/>
          </a:prstGeom>
          <a:noFill/>
          <a:ln w="12700">
            <a:noFill/>
            <a:miter lim="800000"/>
            <a:headEnd/>
            <a:tailEnd/>
          </a:ln>
        </p:spPr>
        <p:txBody>
          <a:bodyPr wrap="square">
            <a:spAutoFit/>
          </a:bodyPr>
          <a:lstStyle/>
          <a:p>
            <a:pPr>
              <a:spcBef>
                <a:spcPct val="50000"/>
              </a:spcBef>
              <a:defRPr/>
            </a:pPr>
            <a:r>
              <a:rPr lang="pt-BR" sz="1600" b="1" dirty="0"/>
              <a:t>21,0238</a:t>
            </a:r>
            <a:endParaRPr lang="pt-BR" sz="1600" b="1" dirty="0">
              <a:latin typeface="+mn-lt"/>
            </a:endParaRPr>
          </a:p>
        </p:txBody>
      </p:sp>
      <p:sp>
        <p:nvSpPr>
          <p:cNvPr id="34" name="Text Box 31">
            <a:extLst>
              <a:ext uri="{FF2B5EF4-FFF2-40B4-BE49-F238E27FC236}">
                <a16:creationId xmlns:a16="http://schemas.microsoft.com/office/drawing/2014/main" id="{872D7AED-0F99-41A2-93C4-DF50446E45EF}"/>
              </a:ext>
            </a:extLst>
          </p:cNvPr>
          <p:cNvSpPr txBox="1">
            <a:spLocks noChangeArrowheads="1"/>
          </p:cNvSpPr>
          <p:nvPr/>
        </p:nvSpPr>
        <p:spPr bwMode="auto">
          <a:xfrm>
            <a:off x="880631" y="1630080"/>
            <a:ext cx="461422" cy="338554"/>
          </a:xfrm>
          <a:prstGeom prst="rect">
            <a:avLst/>
          </a:prstGeom>
          <a:noFill/>
          <a:ln w="12700">
            <a:noFill/>
            <a:miter lim="800000"/>
            <a:headEnd/>
            <a:tailEnd/>
          </a:ln>
        </p:spPr>
        <p:txBody>
          <a:bodyPr wrap="square">
            <a:spAutoFit/>
          </a:bodyPr>
          <a:lstStyle/>
          <a:p>
            <a:pPr>
              <a:spcBef>
                <a:spcPct val="50000"/>
              </a:spcBef>
              <a:defRPr/>
            </a:pPr>
            <a:r>
              <a:rPr lang="pt-BR" sz="1600" b="1" dirty="0"/>
              <a:t>21</a:t>
            </a:r>
            <a:endParaRPr lang="pt-BR" sz="1600" b="1" dirty="0">
              <a:latin typeface="+mn-lt"/>
            </a:endParaRPr>
          </a:p>
        </p:txBody>
      </p:sp>
      <p:sp>
        <p:nvSpPr>
          <p:cNvPr id="35" name="CaixaDeTexto 34">
            <a:extLst>
              <a:ext uri="{FF2B5EF4-FFF2-40B4-BE49-F238E27FC236}">
                <a16:creationId xmlns:a16="http://schemas.microsoft.com/office/drawing/2014/main" id="{D5E599A5-1D13-43DE-9786-B4F1634B1632}"/>
              </a:ext>
            </a:extLst>
          </p:cNvPr>
          <p:cNvSpPr txBox="1"/>
          <p:nvPr/>
        </p:nvSpPr>
        <p:spPr>
          <a:xfrm>
            <a:off x="5252763" y="1700103"/>
            <a:ext cx="3304123" cy="1015663"/>
          </a:xfrm>
          <a:prstGeom prst="rect">
            <a:avLst/>
          </a:prstGeom>
          <a:noFill/>
          <a:ln w="19050">
            <a:solidFill>
              <a:srgbClr val="0070C0"/>
            </a:solidFill>
          </a:ln>
        </p:spPr>
        <p:txBody>
          <a:bodyPr wrap="square" rtlCol="0">
            <a:spAutoFit/>
          </a:bodyPr>
          <a:lstStyle/>
          <a:p>
            <a:pPr algn="just"/>
            <a:r>
              <a:rPr lang="pt-BR" sz="2000" dirty="0">
                <a:solidFill>
                  <a:srgbClr val="3333CC"/>
                </a:solidFill>
                <a:latin typeface="Arial" panose="020B0604020202020204" pitchFamily="34" charset="0"/>
                <a:cs typeface="Arial" panose="020B0604020202020204" pitchFamily="34" charset="0"/>
              </a:rPr>
              <a:t>Qual a renda certa que permite o mesmo nível de utilidade da renda incerta ?</a:t>
            </a:r>
          </a:p>
        </p:txBody>
      </p:sp>
      <p:cxnSp>
        <p:nvCxnSpPr>
          <p:cNvPr id="37" name="Conector de Seta Reta 36">
            <a:extLst>
              <a:ext uri="{FF2B5EF4-FFF2-40B4-BE49-F238E27FC236}">
                <a16:creationId xmlns:a16="http://schemas.microsoft.com/office/drawing/2014/main" id="{7D98D3B7-989F-4F21-835F-51396629A151}"/>
              </a:ext>
            </a:extLst>
          </p:cNvPr>
          <p:cNvCxnSpPr/>
          <p:nvPr/>
        </p:nvCxnSpPr>
        <p:spPr>
          <a:xfrm>
            <a:off x="5802127" y="2696265"/>
            <a:ext cx="0" cy="220727"/>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8" name="Objeto 37">
            <a:extLst>
              <a:ext uri="{FF2B5EF4-FFF2-40B4-BE49-F238E27FC236}">
                <a16:creationId xmlns:a16="http://schemas.microsoft.com/office/drawing/2014/main" id="{9D1F1C35-DDFE-4165-97EB-E2604828B061}"/>
              </a:ext>
            </a:extLst>
          </p:cNvPr>
          <p:cNvGraphicFramePr>
            <a:graphicFrameLocks noChangeAspect="1"/>
          </p:cNvGraphicFramePr>
          <p:nvPr>
            <p:extLst>
              <p:ext uri="{D42A27DB-BD31-4B8C-83A1-F6EECF244321}">
                <p14:modId xmlns:p14="http://schemas.microsoft.com/office/powerpoint/2010/main" val="683905964"/>
              </p:ext>
            </p:extLst>
          </p:nvPr>
        </p:nvGraphicFramePr>
        <p:xfrm>
          <a:off x="3023938" y="2068592"/>
          <a:ext cx="484705" cy="323118"/>
        </p:xfrm>
        <a:graphic>
          <a:graphicData uri="http://schemas.openxmlformats.org/presentationml/2006/ole">
            <mc:AlternateContent xmlns:mc="http://schemas.openxmlformats.org/markup-compatibility/2006">
              <mc:Choice xmlns:v="urn:schemas-microsoft-com:vml" Requires="v">
                <p:oleObj name="Equation" r:id="rId6" imgW="304560" imgH="177480" progId="Equation.DSMT4">
                  <p:embed/>
                </p:oleObj>
              </mc:Choice>
              <mc:Fallback>
                <p:oleObj name="Equation" r:id="rId6" imgW="304560" imgH="177480" progId="Equation.DSMT4">
                  <p:embed/>
                  <p:pic>
                    <p:nvPicPr>
                      <p:cNvPr id="30" name="Objeto 29">
                        <a:extLst>
                          <a:ext uri="{FF2B5EF4-FFF2-40B4-BE49-F238E27FC236}">
                            <a16:creationId xmlns:a16="http://schemas.microsoft.com/office/drawing/2014/main" id="{2C949F24-15A6-477C-88F2-909CF3275E1D}"/>
                          </a:ext>
                        </a:extLst>
                      </p:cNvPr>
                      <p:cNvPicPr/>
                      <p:nvPr/>
                    </p:nvPicPr>
                    <p:blipFill>
                      <a:blip r:embed="rId7"/>
                      <a:stretch>
                        <a:fillRect/>
                      </a:stretch>
                    </p:blipFill>
                    <p:spPr>
                      <a:xfrm>
                        <a:off x="3023938" y="2068592"/>
                        <a:ext cx="484705" cy="323118"/>
                      </a:xfrm>
                      <a:prstGeom prst="rect">
                        <a:avLst/>
                      </a:prstGeom>
                      <a:ln w="19050">
                        <a:noFill/>
                      </a:ln>
                    </p:spPr>
                  </p:pic>
                </p:oleObj>
              </mc:Fallback>
            </mc:AlternateContent>
          </a:graphicData>
        </a:graphic>
      </p:graphicFrame>
      <p:cxnSp>
        <p:nvCxnSpPr>
          <p:cNvPr id="40" name="Conector de Seta Reta 39">
            <a:extLst>
              <a:ext uri="{FF2B5EF4-FFF2-40B4-BE49-F238E27FC236}">
                <a16:creationId xmlns:a16="http://schemas.microsoft.com/office/drawing/2014/main" id="{EB982564-CDD2-4B12-A161-FE70BE98F8E3}"/>
              </a:ext>
            </a:extLst>
          </p:cNvPr>
          <p:cNvCxnSpPr>
            <a:cxnSpLocks/>
          </p:cNvCxnSpPr>
          <p:nvPr/>
        </p:nvCxnSpPr>
        <p:spPr>
          <a:xfrm>
            <a:off x="3035015" y="2400682"/>
            <a:ext cx="423308" cy="0"/>
          </a:xfrm>
          <a:prstGeom prst="straightConnector1">
            <a:avLst/>
          </a:prstGeom>
          <a:ln w="19050">
            <a:solidFill>
              <a:srgbClr val="3333CC"/>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011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500" fill="hold"/>
                                        <p:tgtEl>
                                          <p:spTgt spid="27"/>
                                        </p:tgtEl>
                                        <p:attrNameLst>
                                          <p:attrName>ppt_x</p:attrName>
                                        </p:attrNameLst>
                                      </p:cBhvr>
                                      <p:tavLst>
                                        <p:tav tm="0">
                                          <p:val>
                                            <p:strVal val="#ppt_x"/>
                                          </p:val>
                                        </p:tav>
                                        <p:tav tm="100000">
                                          <p:val>
                                            <p:strVal val="#ppt_x"/>
                                          </p:val>
                                        </p:tav>
                                      </p:tavLst>
                                    </p:anim>
                                    <p:anim calcmode="lin" valueType="num">
                                      <p:cBhvr additive="base">
                                        <p:cTn id="1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ppt_x"/>
                                          </p:val>
                                        </p:tav>
                                        <p:tav tm="100000">
                                          <p:val>
                                            <p:strVal val="#ppt_x"/>
                                          </p:val>
                                        </p:tav>
                                      </p:tavLst>
                                    </p:anim>
                                    <p:anim calcmode="lin" valueType="num">
                                      <p:cBhvr additive="base">
                                        <p:cTn id="22" dur="500" fill="hold"/>
                                        <p:tgtEl>
                                          <p:spTgt spid="29"/>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additive="base">
                                        <p:cTn id="25" dur="500" fill="hold"/>
                                        <p:tgtEl>
                                          <p:spTgt spid="40"/>
                                        </p:tgtEl>
                                        <p:attrNameLst>
                                          <p:attrName>ppt_x</p:attrName>
                                        </p:attrNameLst>
                                      </p:cBhvr>
                                      <p:tavLst>
                                        <p:tav tm="0">
                                          <p:val>
                                            <p:strVal val="#ppt_x"/>
                                          </p:val>
                                        </p:tav>
                                        <p:tav tm="100000">
                                          <p:val>
                                            <p:strVal val="#ppt_x"/>
                                          </p:val>
                                        </p:tav>
                                      </p:tavLst>
                                    </p:anim>
                                    <p:anim calcmode="lin" valueType="num">
                                      <p:cBhvr additive="base">
                                        <p:cTn id="26" dur="500" fill="hold"/>
                                        <p:tgtEl>
                                          <p:spTgt spid="40"/>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ppt_x"/>
                                          </p:val>
                                        </p:tav>
                                        <p:tav tm="100000">
                                          <p:val>
                                            <p:strVal val="#ppt_x"/>
                                          </p:val>
                                        </p:tav>
                                      </p:tavLst>
                                    </p:anim>
                                    <p:anim calcmode="lin" valueType="num">
                                      <p:cBhvr additive="base">
                                        <p:cTn id="30"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anim calcmode="lin" valueType="num">
                                      <p:cBhvr additive="base">
                                        <p:cTn id="35" dur="500" fill="hold"/>
                                        <p:tgtEl>
                                          <p:spTgt spid="35"/>
                                        </p:tgtEl>
                                        <p:attrNameLst>
                                          <p:attrName>ppt_x</p:attrName>
                                        </p:attrNameLst>
                                      </p:cBhvr>
                                      <p:tavLst>
                                        <p:tav tm="0">
                                          <p:val>
                                            <p:strVal val="#ppt_x"/>
                                          </p:val>
                                        </p:tav>
                                        <p:tav tm="100000">
                                          <p:val>
                                            <p:strVal val="#ppt_x"/>
                                          </p:val>
                                        </p:tav>
                                      </p:tavLst>
                                    </p:anim>
                                    <p:anim calcmode="lin" valueType="num">
                                      <p:cBhvr additive="base">
                                        <p:cTn id="36" dur="500" fill="hold"/>
                                        <p:tgtEl>
                                          <p:spTgt spid="35"/>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7"/>
                                        </p:tgtEl>
                                        <p:attrNameLst>
                                          <p:attrName>style.visibility</p:attrName>
                                        </p:attrNameLst>
                                      </p:cBhvr>
                                      <p:to>
                                        <p:strVal val="visible"/>
                                      </p:to>
                                    </p:set>
                                    <p:anim calcmode="lin" valueType="num">
                                      <p:cBhvr additive="base">
                                        <p:cTn id="39" dur="500" fill="hold"/>
                                        <p:tgtEl>
                                          <p:spTgt spid="37"/>
                                        </p:tgtEl>
                                        <p:attrNameLst>
                                          <p:attrName>ppt_x</p:attrName>
                                        </p:attrNameLst>
                                      </p:cBhvr>
                                      <p:tavLst>
                                        <p:tav tm="0">
                                          <p:val>
                                            <p:strVal val="#ppt_x"/>
                                          </p:val>
                                        </p:tav>
                                        <p:tav tm="100000">
                                          <p:val>
                                            <p:strVal val="#ppt_x"/>
                                          </p:val>
                                        </p:tav>
                                      </p:tavLst>
                                    </p:anim>
                                    <p:anim calcmode="lin" valueType="num">
                                      <p:cBhvr additive="base">
                                        <p:cTn id="40" dur="500" fill="hold"/>
                                        <p:tgtEl>
                                          <p:spTgt spid="37"/>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ppt_x"/>
                                          </p:val>
                                        </p:tav>
                                        <p:tav tm="100000">
                                          <p:val>
                                            <p:strVal val="#ppt_x"/>
                                          </p:val>
                                        </p:tav>
                                      </p:tavLst>
                                    </p:anim>
                                    <p:anim calcmode="lin" valueType="num">
                                      <p:cBhvr additive="base">
                                        <p:cTn id="48" dur="500" fill="hold"/>
                                        <p:tgtEl>
                                          <p:spTgt spid="19"/>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500" fill="hold"/>
                                        <p:tgtEl>
                                          <p:spTgt spid="11"/>
                                        </p:tgtEl>
                                        <p:attrNameLst>
                                          <p:attrName>ppt_x</p:attrName>
                                        </p:attrNameLst>
                                      </p:cBhvr>
                                      <p:tavLst>
                                        <p:tav tm="0">
                                          <p:val>
                                            <p:strVal val="#ppt_x"/>
                                          </p:val>
                                        </p:tav>
                                        <p:tav tm="100000">
                                          <p:val>
                                            <p:strVal val="#ppt_x"/>
                                          </p:val>
                                        </p:tav>
                                      </p:tavLst>
                                    </p:anim>
                                    <p:anim calcmode="lin" valueType="num">
                                      <p:cBhvr additive="base">
                                        <p:cTn id="5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P spid="23" grpId="0" animBg="1"/>
      <p:bldP spid="35"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D09536E5-9918-4A5C-8665-588CCB956EDD}"/>
              </a:ext>
            </a:extLst>
          </p:cNvPr>
          <p:cNvSpPr/>
          <p:nvPr/>
        </p:nvSpPr>
        <p:spPr>
          <a:xfrm>
            <a:off x="4067944" y="4371950"/>
            <a:ext cx="993502" cy="432048"/>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CaixaDeTexto 2">
            <a:extLst>
              <a:ext uri="{FF2B5EF4-FFF2-40B4-BE49-F238E27FC236}">
                <a16:creationId xmlns:a16="http://schemas.microsoft.com/office/drawing/2014/main" id="{AC893573-2641-4793-852A-801A0E7C3D33}"/>
              </a:ext>
            </a:extLst>
          </p:cNvPr>
          <p:cNvSpPr txBox="1"/>
          <p:nvPr/>
        </p:nvSpPr>
        <p:spPr>
          <a:xfrm>
            <a:off x="107504" y="243681"/>
            <a:ext cx="8928992" cy="1661993"/>
          </a:xfrm>
          <a:prstGeom prst="rect">
            <a:avLst/>
          </a:prstGeom>
          <a:noFill/>
        </p:spPr>
        <p:txBody>
          <a:bodyPr wrap="square">
            <a:spAutoFit/>
          </a:bodyPr>
          <a:lstStyle/>
          <a:p>
            <a:pPr algn="just"/>
            <a:r>
              <a:rPr lang="pt-BR" sz="2200" b="1" i="0" dirty="0">
                <a:solidFill>
                  <a:srgbClr val="000000"/>
                </a:solidFill>
                <a:effectLst/>
                <a:latin typeface="Arial" panose="020B0604020202020204" pitchFamily="34" charset="0"/>
                <a:cs typeface="Arial" panose="020B0604020202020204" pitchFamily="34" charset="0"/>
              </a:rPr>
              <a:t>QUESTÃO 15</a:t>
            </a:r>
            <a:endParaRPr lang="pt-BR" sz="2000" b="1" dirty="0">
              <a:solidFill>
                <a:srgbClr val="000000"/>
              </a:solidFill>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Uma firma vende seu produto num mercado competitivo com demanda       p(x) = 64 - x/2. Sua função custo é c(x) = 20x, mas a produção do bem gera uma externalidade negativa dada por                   . Calcule o Imposto de Pigou que induz a produção da quantidade socialmente ótima.</a:t>
            </a:r>
            <a:r>
              <a:rPr lang="pt-BR" sz="2000" dirty="0">
                <a:latin typeface="Arial" panose="020B0604020202020204" pitchFamily="34" charset="0"/>
                <a:cs typeface="Arial" panose="020B0604020202020204" pitchFamily="34" charset="0"/>
              </a:rPr>
              <a:t> </a:t>
            </a:r>
          </a:p>
        </p:txBody>
      </p:sp>
      <p:graphicFrame>
        <p:nvGraphicFramePr>
          <p:cNvPr id="4" name="Objeto 3">
            <a:extLst>
              <a:ext uri="{FF2B5EF4-FFF2-40B4-BE49-F238E27FC236}">
                <a16:creationId xmlns:a16="http://schemas.microsoft.com/office/drawing/2014/main" id="{14D7F06C-2E4C-448B-8566-2A35395F76EA}"/>
              </a:ext>
            </a:extLst>
          </p:cNvPr>
          <p:cNvGraphicFramePr>
            <a:graphicFrameLocks noChangeAspect="1"/>
          </p:cNvGraphicFramePr>
          <p:nvPr>
            <p:extLst>
              <p:ext uri="{D42A27DB-BD31-4B8C-83A1-F6EECF244321}">
                <p14:modId xmlns:p14="http://schemas.microsoft.com/office/powerpoint/2010/main" val="561077827"/>
              </p:ext>
            </p:extLst>
          </p:nvPr>
        </p:nvGraphicFramePr>
        <p:xfrm>
          <a:off x="4644008" y="1171218"/>
          <a:ext cx="1616943" cy="464428"/>
        </p:xfrm>
        <a:graphic>
          <a:graphicData uri="http://schemas.openxmlformats.org/presentationml/2006/ole">
            <mc:AlternateContent xmlns:mc="http://schemas.openxmlformats.org/markup-compatibility/2006">
              <mc:Choice xmlns:v="urn:schemas-microsoft-com:vml" Requires="v">
                <p:oleObj name="Equation" r:id="rId2" imgW="863280" imgH="253800" progId="Equation.DSMT4">
                  <p:embed/>
                </p:oleObj>
              </mc:Choice>
              <mc:Fallback>
                <p:oleObj name="Equation" r:id="rId2" imgW="863280" imgH="253800" progId="Equation.DSMT4">
                  <p:embed/>
                  <p:pic>
                    <p:nvPicPr>
                      <p:cNvPr id="4" name="Objeto 3">
                        <a:extLst>
                          <a:ext uri="{FF2B5EF4-FFF2-40B4-BE49-F238E27FC236}">
                            <a16:creationId xmlns:a16="http://schemas.microsoft.com/office/drawing/2014/main" id="{3B0F5EB9-F0B7-44F8-9CEE-D2356A478829}"/>
                          </a:ext>
                        </a:extLst>
                      </p:cNvPr>
                      <p:cNvPicPr/>
                      <p:nvPr/>
                    </p:nvPicPr>
                    <p:blipFill>
                      <a:blip r:embed="rId3"/>
                      <a:stretch>
                        <a:fillRect/>
                      </a:stretch>
                    </p:blipFill>
                    <p:spPr>
                      <a:xfrm>
                        <a:off x="4644008" y="1171218"/>
                        <a:ext cx="1616943" cy="464428"/>
                      </a:xfrm>
                      <a:prstGeom prst="rect">
                        <a:avLst/>
                      </a:prstGeom>
                      <a:noFill/>
                      <a:ln>
                        <a:noFill/>
                      </a:ln>
                    </p:spPr>
                  </p:pic>
                </p:oleObj>
              </mc:Fallback>
            </mc:AlternateContent>
          </a:graphicData>
        </a:graphic>
      </p:graphicFrame>
      <p:sp>
        <p:nvSpPr>
          <p:cNvPr id="5" name="CaixaDeTexto 4">
            <a:extLst>
              <a:ext uri="{FF2B5EF4-FFF2-40B4-BE49-F238E27FC236}">
                <a16:creationId xmlns:a16="http://schemas.microsoft.com/office/drawing/2014/main" id="{E3F63F0F-B0D8-425E-B0CE-8E07B39112EC}"/>
              </a:ext>
            </a:extLst>
          </p:cNvPr>
          <p:cNvSpPr txBox="1"/>
          <p:nvPr/>
        </p:nvSpPr>
        <p:spPr>
          <a:xfrm>
            <a:off x="107503" y="1905674"/>
            <a:ext cx="8897937" cy="1015663"/>
          </a:xfrm>
          <a:prstGeom prst="rect">
            <a:avLst/>
          </a:prstGeom>
          <a:noFill/>
        </p:spPr>
        <p:txBody>
          <a:bodyPr wrap="square" rtlCol="0">
            <a:spAutoFit/>
          </a:bodyPr>
          <a:lstStyle/>
          <a:p>
            <a:pPr marL="342900" indent="-342900" algn="just">
              <a:buFont typeface="Wingdings" panose="05000000000000000000" pitchFamily="2" charset="2"/>
              <a:buChar char="§"/>
            </a:pPr>
            <a:r>
              <a:rPr lang="pt-BR" sz="2000" dirty="0">
                <a:latin typeface="Arial" panose="020B0604020202020204" pitchFamily="34" charset="0"/>
                <a:cs typeface="Arial" panose="020B0604020202020204" pitchFamily="34" charset="0"/>
              </a:rPr>
              <a:t>O enunciado pode gerar dúvidas. A função de custo c(x) = 20x denota o custo social (custo privado + custo da externalidade). Portanto, para calcularmos a quantidade socialmente ótima devemos fazer:</a:t>
            </a:r>
          </a:p>
        </p:txBody>
      </p:sp>
      <p:graphicFrame>
        <p:nvGraphicFramePr>
          <p:cNvPr id="6" name="Object 5">
            <a:extLst>
              <a:ext uri="{FF2B5EF4-FFF2-40B4-BE49-F238E27FC236}">
                <a16:creationId xmlns:a16="http://schemas.microsoft.com/office/drawing/2014/main" id="{9D365420-1F6C-4613-8E2F-14DAF7BFD994}"/>
              </a:ext>
            </a:extLst>
          </p:cNvPr>
          <p:cNvGraphicFramePr>
            <a:graphicFrameLocks noChangeAspect="1"/>
          </p:cNvGraphicFramePr>
          <p:nvPr>
            <p:extLst>
              <p:ext uri="{D42A27DB-BD31-4B8C-83A1-F6EECF244321}">
                <p14:modId xmlns:p14="http://schemas.microsoft.com/office/powerpoint/2010/main" val="1896655888"/>
              </p:ext>
            </p:extLst>
          </p:nvPr>
        </p:nvGraphicFramePr>
        <p:xfrm>
          <a:off x="539552" y="2820038"/>
          <a:ext cx="7643309" cy="831832"/>
        </p:xfrm>
        <a:graphic>
          <a:graphicData uri="http://schemas.openxmlformats.org/presentationml/2006/ole">
            <mc:AlternateContent xmlns:mc="http://schemas.openxmlformats.org/markup-compatibility/2006">
              <mc:Choice xmlns:v="urn:schemas-microsoft-com:vml" Requires="v">
                <p:oleObj name="Equation" r:id="rId4" imgW="3886200" imgH="431640" progId="Equation.DSMT4">
                  <p:embed/>
                </p:oleObj>
              </mc:Choice>
              <mc:Fallback>
                <p:oleObj name="Equation" r:id="rId4" imgW="3886200" imgH="431640" progId="Equation.DSMT4">
                  <p:embed/>
                  <p:pic>
                    <p:nvPicPr>
                      <p:cNvPr id="4" name="Object 5">
                        <a:extLst>
                          <a:ext uri="{FF2B5EF4-FFF2-40B4-BE49-F238E27FC236}">
                            <a16:creationId xmlns:a16="http://schemas.microsoft.com/office/drawing/2014/main" id="{36EAA9FA-799A-454E-A14B-60EF6A9E8108}"/>
                          </a:ext>
                        </a:extLst>
                      </p:cNvPr>
                      <p:cNvPicPr>
                        <a:picLocks noChangeAspect="1" noChangeArrowheads="1"/>
                      </p:cNvPicPr>
                      <p:nvPr/>
                    </p:nvPicPr>
                    <p:blipFill>
                      <a:blip r:embed="rId5"/>
                      <a:srcRect/>
                      <a:stretch>
                        <a:fillRect/>
                      </a:stretch>
                    </p:blipFill>
                    <p:spPr bwMode="auto">
                      <a:xfrm>
                        <a:off x="539552" y="2820038"/>
                        <a:ext cx="7643309" cy="831832"/>
                      </a:xfrm>
                      <a:prstGeom prst="rect">
                        <a:avLst/>
                      </a:prstGeom>
                      <a:noFill/>
                      <a:ln>
                        <a:noFill/>
                      </a:ln>
                    </p:spPr>
                  </p:pic>
                </p:oleObj>
              </mc:Fallback>
            </mc:AlternateContent>
          </a:graphicData>
        </a:graphic>
      </p:graphicFrame>
      <p:graphicFrame>
        <p:nvGraphicFramePr>
          <p:cNvPr id="9" name="Object 5">
            <a:extLst>
              <a:ext uri="{FF2B5EF4-FFF2-40B4-BE49-F238E27FC236}">
                <a16:creationId xmlns:a16="http://schemas.microsoft.com/office/drawing/2014/main" id="{F9EFA3F5-0741-42A1-BE81-BE82AFCB7650}"/>
              </a:ext>
            </a:extLst>
          </p:cNvPr>
          <p:cNvGraphicFramePr>
            <a:graphicFrameLocks noChangeAspect="1"/>
          </p:cNvGraphicFramePr>
          <p:nvPr>
            <p:extLst>
              <p:ext uri="{D42A27DB-BD31-4B8C-83A1-F6EECF244321}">
                <p14:modId xmlns:p14="http://schemas.microsoft.com/office/powerpoint/2010/main" val="986433931"/>
              </p:ext>
            </p:extLst>
          </p:nvPr>
        </p:nvGraphicFramePr>
        <p:xfrm>
          <a:off x="539552" y="3469739"/>
          <a:ext cx="2672772" cy="758195"/>
        </p:xfrm>
        <a:graphic>
          <a:graphicData uri="http://schemas.openxmlformats.org/presentationml/2006/ole">
            <mc:AlternateContent xmlns:mc="http://schemas.openxmlformats.org/markup-compatibility/2006">
              <mc:Choice xmlns:v="urn:schemas-microsoft-com:vml" Requires="v">
                <p:oleObj name="Equation" r:id="rId6" imgW="1358640" imgH="393480" progId="Equation.DSMT4">
                  <p:embed/>
                </p:oleObj>
              </mc:Choice>
              <mc:Fallback>
                <p:oleObj name="Equation" r:id="rId6" imgW="1358640" imgH="393480" progId="Equation.DSMT4">
                  <p:embed/>
                  <p:pic>
                    <p:nvPicPr>
                      <p:cNvPr id="6" name="Object 5">
                        <a:extLst>
                          <a:ext uri="{FF2B5EF4-FFF2-40B4-BE49-F238E27FC236}">
                            <a16:creationId xmlns:a16="http://schemas.microsoft.com/office/drawing/2014/main" id="{9D365420-1F6C-4613-8E2F-14DAF7BFD994}"/>
                          </a:ext>
                        </a:extLst>
                      </p:cNvPr>
                      <p:cNvPicPr>
                        <a:picLocks noChangeAspect="1" noChangeArrowheads="1"/>
                      </p:cNvPicPr>
                      <p:nvPr/>
                    </p:nvPicPr>
                    <p:blipFill>
                      <a:blip r:embed="rId7"/>
                      <a:srcRect/>
                      <a:stretch>
                        <a:fillRect/>
                      </a:stretch>
                    </p:blipFill>
                    <p:spPr bwMode="auto">
                      <a:xfrm>
                        <a:off x="539552" y="3469739"/>
                        <a:ext cx="2672772" cy="758195"/>
                      </a:xfrm>
                      <a:prstGeom prst="rect">
                        <a:avLst/>
                      </a:prstGeom>
                      <a:noFill/>
                      <a:ln>
                        <a:noFill/>
                      </a:ln>
                    </p:spPr>
                  </p:pic>
                </p:oleObj>
              </mc:Fallback>
            </mc:AlternateContent>
          </a:graphicData>
        </a:graphic>
      </p:graphicFrame>
      <p:graphicFrame>
        <p:nvGraphicFramePr>
          <p:cNvPr id="10" name="Object 5">
            <a:extLst>
              <a:ext uri="{FF2B5EF4-FFF2-40B4-BE49-F238E27FC236}">
                <a16:creationId xmlns:a16="http://schemas.microsoft.com/office/drawing/2014/main" id="{EC9625A0-FFE4-408E-8660-A6BF75D0639B}"/>
              </a:ext>
            </a:extLst>
          </p:cNvPr>
          <p:cNvGraphicFramePr>
            <a:graphicFrameLocks noChangeAspect="1"/>
          </p:cNvGraphicFramePr>
          <p:nvPr>
            <p:extLst>
              <p:ext uri="{D42A27DB-BD31-4B8C-83A1-F6EECF244321}">
                <p14:modId xmlns:p14="http://schemas.microsoft.com/office/powerpoint/2010/main" val="1337821689"/>
              </p:ext>
            </p:extLst>
          </p:nvPr>
        </p:nvGraphicFramePr>
        <p:xfrm>
          <a:off x="539552" y="4227934"/>
          <a:ext cx="4521894" cy="758195"/>
        </p:xfrm>
        <a:graphic>
          <a:graphicData uri="http://schemas.openxmlformats.org/presentationml/2006/ole">
            <mc:AlternateContent xmlns:mc="http://schemas.openxmlformats.org/markup-compatibility/2006">
              <mc:Choice xmlns:v="urn:schemas-microsoft-com:vml" Requires="v">
                <p:oleObj name="Equation" r:id="rId8" imgW="2298600" imgH="393480" progId="Equation.DSMT4">
                  <p:embed/>
                </p:oleObj>
              </mc:Choice>
              <mc:Fallback>
                <p:oleObj name="Equation" r:id="rId8" imgW="2298600" imgH="393480" progId="Equation.DSMT4">
                  <p:embed/>
                  <p:pic>
                    <p:nvPicPr>
                      <p:cNvPr id="9" name="Object 5">
                        <a:extLst>
                          <a:ext uri="{FF2B5EF4-FFF2-40B4-BE49-F238E27FC236}">
                            <a16:creationId xmlns:a16="http://schemas.microsoft.com/office/drawing/2014/main" id="{F9EFA3F5-0741-42A1-BE81-BE82AFCB7650}"/>
                          </a:ext>
                        </a:extLst>
                      </p:cNvPr>
                      <p:cNvPicPr>
                        <a:picLocks noChangeAspect="1" noChangeArrowheads="1"/>
                      </p:cNvPicPr>
                      <p:nvPr/>
                    </p:nvPicPr>
                    <p:blipFill>
                      <a:blip r:embed="rId9"/>
                      <a:srcRect/>
                      <a:stretch>
                        <a:fillRect/>
                      </a:stretch>
                    </p:blipFill>
                    <p:spPr bwMode="auto">
                      <a:xfrm>
                        <a:off x="539552" y="4227934"/>
                        <a:ext cx="4521894" cy="758195"/>
                      </a:xfrm>
                      <a:prstGeom prst="rect">
                        <a:avLst/>
                      </a:prstGeom>
                      <a:noFill/>
                      <a:ln>
                        <a:noFill/>
                      </a:ln>
                    </p:spPr>
                  </p:pic>
                </p:oleObj>
              </mc:Fallback>
            </mc:AlternateContent>
          </a:graphicData>
        </a:graphic>
      </p:graphicFrame>
      <p:sp>
        <p:nvSpPr>
          <p:cNvPr id="7" name="CaixaDeTexto 6">
            <a:extLst>
              <a:ext uri="{FF2B5EF4-FFF2-40B4-BE49-F238E27FC236}">
                <a16:creationId xmlns:a16="http://schemas.microsoft.com/office/drawing/2014/main" id="{C83820FF-8C21-41B2-A57B-F11492AE8212}"/>
              </a:ext>
            </a:extLst>
          </p:cNvPr>
          <p:cNvSpPr txBox="1"/>
          <p:nvPr/>
        </p:nvSpPr>
        <p:spPr>
          <a:xfrm>
            <a:off x="7164288" y="1563638"/>
            <a:ext cx="504056" cy="369332"/>
          </a:xfrm>
          <a:prstGeom prst="rect">
            <a:avLst/>
          </a:prstGeom>
          <a:noFill/>
        </p:spPr>
        <p:txBody>
          <a:bodyPr wrap="square" rtlCol="0">
            <a:spAutoFit/>
          </a:bodyPr>
          <a:lstStyle/>
          <a:p>
            <a:r>
              <a:rPr lang="pt-BR" b="1" dirty="0">
                <a:solidFill>
                  <a:srgbClr val="FF0000"/>
                </a:solidFill>
              </a:rPr>
              <a:t>33</a:t>
            </a:r>
          </a:p>
        </p:txBody>
      </p:sp>
    </p:spTree>
    <p:extLst>
      <p:ext uri="{BB962C8B-B14F-4D97-AF65-F5344CB8AC3E}">
        <p14:creationId xmlns:p14="http://schemas.microsoft.com/office/powerpoint/2010/main" val="350089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7">
            <a:extLst>
              <a:ext uri="{FF2B5EF4-FFF2-40B4-BE49-F238E27FC236}">
                <a16:creationId xmlns:a16="http://schemas.microsoft.com/office/drawing/2014/main" id="{2221999B-5DA3-462F-B1DF-7A5A00E6BFDA}"/>
              </a:ext>
            </a:extLst>
          </p:cNvPr>
          <p:cNvSpPr/>
          <p:nvPr/>
        </p:nvSpPr>
        <p:spPr>
          <a:xfrm>
            <a:off x="2380386" y="2199332"/>
            <a:ext cx="779607" cy="432048"/>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CaixaDeTexto 2">
            <a:extLst>
              <a:ext uri="{FF2B5EF4-FFF2-40B4-BE49-F238E27FC236}">
                <a16:creationId xmlns:a16="http://schemas.microsoft.com/office/drawing/2014/main" id="{0A20D96F-3820-406B-9D64-4E55F12067AC}"/>
              </a:ext>
            </a:extLst>
          </p:cNvPr>
          <p:cNvSpPr txBox="1"/>
          <p:nvPr/>
        </p:nvSpPr>
        <p:spPr>
          <a:xfrm>
            <a:off x="251520" y="267494"/>
            <a:ext cx="8640960" cy="400110"/>
          </a:xfrm>
          <a:prstGeom prst="rect">
            <a:avLst/>
          </a:prstGeom>
          <a:noFill/>
        </p:spPr>
        <p:txBody>
          <a:bodyPr wrap="square" rtlCol="0">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Qual a externalidade gerada quando x = 44 ?</a:t>
            </a:r>
          </a:p>
        </p:txBody>
      </p:sp>
      <p:graphicFrame>
        <p:nvGraphicFramePr>
          <p:cNvPr id="5" name="Object 5">
            <a:extLst>
              <a:ext uri="{FF2B5EF4-FFF2-40B4-BE49-F238E27FC236}">
                <a16:creationId xmlns:a16="http://schemas.microsoft.com/office/drawing/2014/main" id="{879FE829-6868-4AC2-9FDF-5ECBF2D4A273}"/>
              </a:ext>
            </a:extLst>
          </p:cNvPr>
          <p:cNvGraphicFramePr>
            <a:graphicFrameLocks noChangeAspect="1"/>
          </p:cNvGraphicFramePr>
          <p:nvPr>
            <p:extLst>
              <p:ext uri="{D42A27DB-BD31-4B8C-83A1-F6EECF244321}">
                <p14:modId xmlns:p14="http://schemas.microsoft.com/office/powerpoint/2010/main" val="312157031"/>
              </p:ext>
            </p:extLst>
          </p:nvPr>
        </p:nvGraphicFramePr>
        <p:xfrm>
          <a:off x="710481" y="682576"/>
          <a:ext cx="5373687" cy="881062"/>
        </p:xfrm>
        <a:graphic>
          <a:graphicData uri="http://schemas.openxmlformats.org/presentationml/2006/ole">
            <mc:AlternateContent xmlns:mc="http://schemas.openxmlformats.org/markup-compatibility/2006">
              <mc:Choice xmlns:v="urn:schemas-microsoft-com:vml" Requires="v">
                <p:oleObj name="Equation" r:id="rId2" imgW="2730240" imgH="457200" progId="Equation.DSMT4">
                  <p:embed/>
                </p:oleObj>
              </mc:Choice>
              <mc:Fallback>
                <p:oleObj name="Equation" r:id="rId2" imgW="2730240" imgH="457200" progId="Equation.DSMT4">
                  <p:embed/>
                  <p:pic>
                    <p:nvPicPr>
                      <p:cNvPr id="10" name="Object 5">
                        <a:extLst>
                          <a:ext uri="{FF2B5EF4-FFF2-40B4-BE49-F238E27FC236}">
                            <a16:creationId xmlns:a16="http://schemas.microsoft.com/office/drawing/2014/main" id="{EC9625A0-FFE4-408E-8660-A6BF75D0639B}"/>
                          </a:ext>
                        </a:extLst>
                      </p:cNvPr>
                      <p:cNvPicPr>
                        <a:picLocks noChangeAspect="1" noChangeArrowheads="1"/>
                      </p:cNvPicPr>
                      <p:nvPr/>
                    </p:nvPicPr>
                    <p:blipFill>
                      <a:blip r:embed="rId3"/>
                      <a:srcRect/>
                      <a:stretch>
                        <a:fillRect/>
                      </a:stretch>
                    </p:blipFill>
                    <p:spPr bwMode="auto">
                      <a:xfrm>
                        <a:off x="710481" y="682576"/>
                        <a:ext cx="5373687" cy="881062"/>
                      </a:xfrm>
                      <a:prstGeom prst="rect">
                        <a:avLst/>
                      </a:prstGeom>
                      <a:noFill/>
                      <a:ln>
                        <a:noFill/>
                      </a:ln>
                    </p:spPr>
                  </p:pic>
                </p:oleObj>
              </mc:Fallback>
            </mc:AlternateContent>
          </a:graphicData>
        </a:graphic>
      </p:graphicFrame>
      <p:sp>
        <p:nvSpPr>
          <p:cNvPr id="6" name="CaixaDeTexto 5">
            <a:extLst>
              <a:ext uri="{FF2B5EF4-FFF2-40B4-BE49-F238E27FC236}">
                <a16:creationId xmlns:a16="http://schemas.microsoft.com/office/drawing/2014/main" id="{2036CFCA-88C2-4F11-B5F1-E1CEEE01151C}"/>
              </a:ext>
            </a:extLst>
          </p:cNvPr>
          <p:cNvSpPr txBox="1"/>
          <p:nvPr/>
        </p:nvSpPr>
        <p:spPr>
          <a:xfrm>
            <a:off x="251520" y="1667584"/>
            <a:ext cx="8640960" cy="400110"/>
          </a:xfrm>
          <a:prstGeom prst="rect">
            <a:avLst/>
          </a:prstGeom>
          <a:noFill/>
        </p:spPr>
        <p:txBody>
          <a:bodyPr wrap="square" rtlCol="0">
            <a:spAutoFit/>
          </a:bodyPr>
          <a:lstStyle/>
          <a:p>
            <a:pPr marL="342900" indent="-342900">
              <a:buFont typeface="Wingdings" panose="05000000000000000000" pitchFamily="2" charset="2"/>
              <a:buChar char="§"/>
            </a:pPr>
            <a:r>
              <a:rPr lang="pt-BR" sz="2000" dirty="0">
                <a:latin typeface="Arial" panose="020B0604020202020204" pitchFamily="34" charset="0"/>
                <a:cs typeface="Arial" panose="020B0604020202020204" pitchFamily="34" charset="0"/>
              </a:rPr>
              <a:t>Qual o imposto que induz a produção de 44 ?</a:t>
            </a:r>
          </a:p>
        </p:txBody>
      </p:sp>
      <p:graphicFrame>
        <p:nvGraphicFramePr>
          <p:cNvPr id="7" name="Object 5">
            <a:extLst>
              <a:ext uri="{FF2B5EF4-FFF2-40B4-BE49-F238E27FC236}">
                <a16:creationId xmlns:a16="http://schemas.microsoft.com/office/drawing/2014/main" id="{F4A252DB-2C5E-4F5A-BA9C-62A7C5383AAB}"/>
              </a:ext>
            </a:extLst>
          </p:cNvPr>
          <p:cNvGraphicFramePr>
            <a:graphicFrameLocks noChangeAspect="1"/>
          </p:cNvGraphicFramePr>
          <p:nvPr>
            <p:extLst>
              <p:ext uri="{D42A27DB-BD31-4B8C-83A1-F6EECF244321}">
                <p14:modId xmlns:p14="http://schemas.microsoft.com/office/powerpoint/2010/main" val="1547952859"/>
              </p:ext>
            </p:extLst>
          </p:nvPr>
        </p:nvGraphicFramePr>
        <p:xfrm>
          <a:off x="710481" y="2228850"/>
          <a:ext cx="2449512" cy="342900"/>
        </p:xfrm>
        <a:graphic>
          <a:graphicData uri="http://schemas.openxmlformats.org/presentationml/2006/ole">
            <mc:AlternateContent xmlns:mc="http://schemas.openxmlformats.org/markup-compatibility/2006">
              <mc:Choice xmlns:v="urn:schemas-microsoft-com:vml" Requires="v">
                <p:oleObj name="Equation" r:id="rId4" imgW="1244520" imgH="177480" progId="Equation.DSMT4">
                  <p:embed/>
                </p:oleObj>
              </mc:Choice>
              <mc:Fallback>
                <p:oleObj name="Equation" r:id="rId4" imgW="1244520" imgH="177480" progId="Equation.DSMT4">
                  <p:embed/>
                  <p:pic>
                    <p:nvPicPr>
                      <p:cNvPr id="5" name="Object 5">
                        <a:extLst>
                          <a:ext uri="{FF2B5EF4-FFF2-40B4-BE49-F238E27FC236}">
                            <a16:creationId xmlns:a16="http://schemas.microsoft.com/office/drawing/2014/main" id="{879FE829-6868-4AC2-9FDF-5ECBF2D4A273}"/>
                          </a:ext>
                        </a:extLst>
                      </p:cNvPr>
                      <p:cNvPicPr>
                        <a:picLocks noChangeAspect="1" noChangeArrowheads="1"/>
                      </p:cNvPicPr>
                      <p:nvPr/>
                    </p:nvPicPr>
                    <p:blipFill>
                      <a:blip r:embed="rId5"/>
                      <a:srcRect/>
                      <a:stretch>
                        <a:fillRect/>
                      </a:stretch>
                    </p:blipFill>
                    <p:spPr bwMode="auto">
                      <a:xfrm>
                        <a:off x="710481" y="2228850"/>
                        <a:ext cx="2449512" cy="3429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09330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12113</TotalTime>
  <Words>9049</Words>
  <Application>Microsoft Office PowerPoint</Application>
  <PresentationFormat>Apresentação na tela (16:9)</PresentationFormat>
  <Paragraphs>721</Paragraphs>
  <Slides>98</Slides>
  <Notes>1</Notes>
  <HiddenSlides>0</HiddenSlides>
  <MMClips>0</MMClips>
  <ScaleCrop>false</ScaleCrop>
  <HeadingPairs>
    <vt:vector size="8" baseType="variant">
      <vt:variant>
        <vt:lpstr>Fontes usadas</vt:lpstr>
      </vt:variant>
      <vt:variant>
        <vt:i4>11</vt:i4>
      </vt:variant>
      <vt:variant>
        <vt:lpstr>Tema</vt:lpstr>
      </vt:variant>
      <vt:variant>
        <vt:i4>1</vt:i4>
      </vt:variant>
      <vt:variant>
        <vt:lpstr>Servidores OLE inseridos</vt:lpstr>
      </vt:variant>
      <vt:variant>
        <vt:i4>1</vt:i4>
      </vt:variant>
      <vt:variant>
        <vt:lpstr>Títulos de slides</vt:lpstr>
      </vt:variant>
      <vt:variant>
        <vt:i4>98</vt:i4>
      </vt:variant>
    </vt:vector>
  </HeadingPairs>
  <TitlesOfParts>
    <vt:vector size="111" baseType="lpstr">
      <vt:lpstr>arial</vt:lpstr>
      <vt:lpstr>arial</vt:lpstr>
      <vt:lpstr>Arial Narrow</vt:lpstr>
      <vt:lpstr>Calibri</vt:lpstr>
      <vt:lpstr>Lucida Sans Unicode</vt:lpstr>
      <vt:lpstr>Symbol</vt:lpstr>
      <vt:lpstr>Times New Roman</vt:lpstr>
      <vt:lpstr>Verdana</vt:lpstr>
      <vt:lpstr>Wingdings</vt:lpstr>
      <vt:lpstr>Wingdings 2</vt:lpstr>
      <vt:lpstr>Wingdings 3</vt:lpstr>
      <vt:lpstr>Concurso</vt:lpstr>
      <vt:lpstr>Equation</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para Início de Capítulo ou Assunto</dc:title>
  <dc:creator>Alexandre Melo</dc:creator>
  <cp:lastModifiedBy>Antonio Carlos Assumpção</cp:lastModifiedBy>
  <cp:revision>1065</cp:revision>
  <cp:lastPrinted>2020-08-24T01:20:36Z</cp:lastPrinted>
  <dcterms:created xsi:type="dcterms:W3CDTF">2013-02-04T13:34:58Z</dcterms:created>
  <dcterms:modified xsi:type="dcterms:W3CDTF">2021-09-23T15:55:07Z</dcterms:modified>
</cp:coreProperties>
</file>