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257" r:id="rId2"/>
    <p:sldId id="536" r:id="rId3"/>
    <p:sldId id="537" r:id="rId4"/>
    <p:sldId id="555" r:id="rId5"/>
    <p:sldId id="557" r:id="rId6"/>
    <p:sldId id="538" r:id="rId7"/>
    <p:sldId id="558" r:id="rId8"/>
    <p:sldId id="561" r:id="rId9"/>
    <p:sldId id="560" r:id="rId10"/>
    <p:sldId id="562" r:id="rId11"/>
    <p:sldId id="626" r:id="rId12"/>
    <p:sldId id="627" r:id="rId13"/>
    <p:sldId id="628" r:id="rId14"/>
    <p:sldId id="629" r:id="rId15"/>
    <p:sldId id="630" r:id="rId16"/>
    <p:sldId id="631" r:id="rId17"/>
    <p:sldId id="566" r:id="rId18"/>
    <p:sldId id="539" r:id="rId19"/>
    <p:sldId id="614" r:id="rId20"/>
    <p:sldId id="540" r:id="rId21"/>
    <p:sldId id="613" r:id="rId22"/>
    <p:sldId id="616" r:id="rId23"/>
    <p:sldId id="619" r:id="rId24"/>
    <p:sldId id="620" r:id="rId25"/>
    <p:sldId id="621" r:id="rId26"/>
    <p:sldId id="622" r:id="rId27"/>
    <p:sldId id="625" r:id="rId28"/>
    <p:sldId id="617" r:id="rId29"/>
    <p:sldId id="618" r:id="rId30"/>
    <p:sldId id="615" r:id="rId31"/>
    <p:sldId id="611" r:id="rId32"/>
    <p:sldId id="541" r:id="rId33"/>
    <p:sldId id="605" r:id="rId34"/>
    <p:sldId id="606" r:id="rId35"/>
    <p:sldId id="607" r:id="rId36"/>
    <p:sldId id="608" r:id="rId37"/>
    <p:sldId id="609" r:id="rId38"/>
    <p:sldId id="610" r:id="rId39"/>
    <p:sldId id="542" r:id="rId40"/>
    <p:sldId id="567" r:id="rId41"/>
    <p:sldId id="568" r:id="rId42"/>
    <p:sldId id="571" r:id="rId43"/>
    <p:sldId id="570" r:id="rId44"/>
    <p:sldId id="572" r:id="rId45"/>
    <p:sldId id="543" r:id="rId46"/>
    <p:sldId id="577" r:id="rId47"/>
    <p:sldId id="574" r:id="rId48"/>
    <p:sldId id="578" r:id="rId49"/>
    <p:sldId id="579" r:id="rId50"/>
    <p:sldId id="576" r:id="rId51"/>
    <p:sldId id="544" r:id="rId52"/>
    <p:sldId id="583" r:id="rId53"/>
    <p:sldId id="582" r:id="rId54"/>
    <p:sldId id="545" r:id="rId55"/>
    <p:sldId id="584" r:id="rId56"/>
    <p:sldId id="589" r:id="rId57"/>
    <p:sldId id="585" r:id="rId58"/>
    <p:sldId id="590" r:id="rId59"/>
    <p:sldId id="546" r:id="rId60"/>
    <p:sldId id="596" r:id="rId61"/>
    <p:sldId id="591" r:id="rId62"/>
    <p:sldId id="592" r:id="rId63"/>
    <p:sldId id="597" r:id="rId64"/>
    <p:sldId id="598" r:id="rId65"/>
    <p:sldId id="593" r:id="rId66"/>
    <p:sldId id="547" r:id="rId67"/>
    <p:sldId id="603" r:id="rId68"/>
    <p:sldId id="604" r:id="rId69"/>
    <p:sldId id="599" r:id="rId70"/>
    <p:sldId id="600" r:id="rId71"/>
    <p:sldId id="601" r:id="rId7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00"/>
    <a:srgbClr val="AB473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95" d="100"/>
          <a:sy n="95" d="100"/>
        </p:scale>
        <p:origin x="60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32BB6-13C8-449D-AB90-9274CCE9E0AA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95B8E-CB2F-46A4-A7CA-51BCA516C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77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95B8E-CB2F-46A4-A7CA-51BCA516C07F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5D0A5EA-2DDB-41DE-AFE7-C60B9CE6F3DD}"/>
              </a:ext>
            </a:extLst>
          </p:cNvPr>
          <p:cNvSpPr/>
          <p:nvPr userDrawn="1"/>
        </p:nvSpPr>
        <p:spPr>
          <a:xfrm>
            <a:off x="3203848" y="1275606"/>
            <a:ext cx="2952328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E16511-02B5-4401-8A3F-B3DE4FDE8B95}"/>
              </a:ext>
            </a:extLst>
          </p:cNvPr>
          <p:cNvSpPr/>
          <p:nvPr userDrawn="1"/>
        </p:nvSpPr>
        <p:spPr>
          <a:xfrm>
            <a:off x="0" y="19878"/>
            <a:ext cx="9144000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5EEADB3-A10B-4742-B94F-8D65C818AFBB}"/>
              </a:ext>
            </a:extLst>
          </p:cNvPr>
          <p:cNvSpPr/>
          <p:nvPr userDrawn="1"/>
        </p:nvSpPr>
        <p:spPr>
          <a:xfrm>
            <a:off x="0" y="5098774"/>
            <a:ext cx="9144000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8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4.bin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3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2.w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6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oleObject" Target="../embeddings/oleObject4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55.wmf"/><Relationship Id="rId2" Type="http://schemas.openxmlformats.org/officeDocument/2006/relationships/oleObject" Target="../embeddings/oleObject5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wmf"/><Relationship Id="rId4" Type="http://schemas.openxmlformats.org/officeDocument/2006/relationships/oleObject" Target="../embeddings/oleObject5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oleObject" Target="../embeddings/oleObject56.bin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wmf"/><Relationship Id="rId4" Type="http://schemas.openxmlformats.org/officeDocument/2006/relationships/oleObject" Target="../embeddings/oleObject5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7" Type="http://schemas.openxmlformats.org/officeDocument/2006/relationships/image" Target="../media/image66.wmf"/><Relationship Id="rId2" Type="http://schemas.openxmlformats.org/officeDocument/2006/relationships/oleObject" Target="../embeddings/oleObject5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65.wmf"/><Relationship Id="rId4" Type="http://schemas.openxmlformats.org/officeDocument/2006/relationships/oleObject" Target="../embeddings/oleObject6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image" Target="../media/image67.wmf"/><Relationship Id="rId7" Type="http://schemas.openxmlformats.org/officeDocument/2006/relationships/image" Target="../media/image69.wmf"/><Relationship Id="rId2" Type="http://schemas.openxmlformats.org/officeDocument/2006/relationships/oleObject" Target="../embeddings/oleObject6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4.bin"/><Relationship Id="rId5" Type="http://schemas.openxmlformats.org/officeDocument/2006/relationships/image" Target="../media/image68.wmf"/><Relationship Id="rId4" Type="http://schemas.openxmlformats.org/officeDocument/2006/relationships/oleObject" Target="../embeddings/oleObject63.bin"/><Relationship Id="rId9" Type="http://schemas.openxmlformats.org/officeDocument/2006/relationships/image" Target="../media/image70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image" Target="../media/image71.wmf"/><Relationship Id="rId7" Type="http://schemas.openxmlformats.org/officeDocument/2006/relationships/image" Target="../media/image73.wmf"/><Relationship Id="rId2" Type="http://schemas.openxmlformats.org/officeDocument/2006/relationships/oleObject" Target="../embeddings/oleObject6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74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oleObject" Target="../embeddings/oleObject7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wmf"/><Relationship Id="rId4" Type="http://schemas.openxmlformats.org/officeDocument/2006/relationships/oleObject" Target="../embeddings/oleObject72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image" Target="../media/image78.wmf"/><Relationship Id="rId7" Type="http://schemas.openxmlformats.org/officeDocument/2006/relationships/image" Target="../media/image80.wmf"/><Relationship Id="rId2" Type="http://schemas.openxmlformats.org/officeDocument/2006/relationships/oleObject" Target="../embeddings/oleObject7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5.bin"/><Relationship Id="rId5" Type="http://schemas.openxmlformats.org/officeDocument/2006/relationships/image" Target="../media/image79.wmf"/><Relationship Id="rId4" Type="http://schemas.openxmlformats.org/officeDocument/2006/relationships/oleObject" Target="../embeddings/oleObject74.bin"/><Relationship Id="rId9" Type="http://schemas.openxmlformats.org/officeDocument/2006/relationships/image" Target="../media/image81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oleObject" Target="../embeddings/oleObject7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3.wmf"/><Relationship Id="rId4" Type="http://schemas.openxmlformats.org/officeDocument/2006/relationships/oleObject" Target="../embeddings/oleObject78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92.wmf"/><Relationship Id="rId3" Type="http://schemas.openxmlformats.org/officeDocument/2006/relationships/image" Target="../media/image84.wmf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86.bin"/><Relationship Id="rId2" Type="http://schemas.openxmlformats.org/officeDocument/2006/relationships/oleObject" Target="../embeddings/oleObject79.bin"/><Relationship Id="rId16" Type="http://schemas.openxmlformats.org/officeDocument/2006/relationships/image" Target="../media/image9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3.bin"/><Relationship Id="rId5" Type="http://schemas.openxmlformats.org/officeDocument/2006/relationships/image" Target="../media/image85.wmf"/><Relationship Id="rId15" Type="http://schemas.openxmlformats.org/officeDocument/2006/relationships/oleObject" Target="../embeddings/oleObject85.bin"/><Relationship Id="rId10" Type="http://schemas.openxmlformats.org/officeDocument/2006/relationships/image" Target="../media/image88.wmf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90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oleObject" Target="../embeddings/oleObject8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4.wmf"/><Relationship Id="rId4" Type="http://schemas.openxmlformats.org/officeDocument/2006/relationships/oleObject" Target="../embeddings/oleObject8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image" Target="../media/image95.wmf"/><Relationship Id="rId7" Type="http://schemas.openxmlformats.org/officeDocument/2006/relationships/image" Target="../media/image94.wmf"/><Relationship Id="rId2" Type="http://schemas.openxmlformats.org/officeDocument/2006/relationships/oleObject" Target="../embeddings/oleObject8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8.bin"/><Relationship Id="rId5" Type="http://schemas.openxmlformats.org/officeDocument/2006/relationships/image" Target="../media/image93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96.wm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image" Target="../media/image97.wmf"/><Relationship Id="rId7" Type="http://schemas.openxmlformats.org/officeDocument/2006/relationships/image" Target="../media/image94.wmf"/><Relationship Id="rId2" Type="http://schemas.openxmlformats.org/officeDocument/2006/relationships/oleObject" Target="../embeddings/oleObject9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8.bin"/><Relationship Id="rId5" Type="http://schemas.openxmlformats.org/officeDocument/2006/relationships/image" Target="../media/image93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96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oleObject" Target="../embeddings/oleObject9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9.wmf"/><Relationship Id="rId4" Type="http://schemas.openxmlformats.org/officeDocument/2006/relationships/oleObject" Target="../embeddings/oleObject94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image" Target="../media/image100.wmf"/><Relationship Id="rId7" Type="http://schemas.openxmlformats.org/officeDocument/2006/relationships/image" Target="../media/image102.wmf"/><Relationship Id="rId2" Type="http://schemas.openxmlformats.org/officeDocument/2006/relationships/oleObject" Target="../embeddings/oleObject9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104.wmf"/><Relationship Id="rId5" Type="http://schemas.openxmlformats.org/officeDocument/2006/relationships/image" Target="../media/image101.wmf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103.wmf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image" Target="../media/image105.wmf"/><Relationship Id="rId7" Type="http://schemas.openxmlformats.org/officeDocument/2006/relationships/image" Target="../media/image107.wmf"/><Relationship Id="rId2" Type="http://schemas.openxmlformats.org/officeDocument/2006/relationships/oleObject" Target="../embeddings/oleObject10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2.bin"/><Relationship Id="rId5" Type="http://schemas.openxmlformats.org/officeDocument/2006/relationships/image" Target="../media/image106.wmf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108.wmf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image" Target="../media/image109.wmf"/><Relationship Id="rId7" Type="http://schemas.openxmlformats.org/officeDocument/2006/relationships/image" Target="../media/image111.wmf"/><Relationship Id="rId2" Type="http://schemas.openxmlformats.org/officeDocument/2006/relationships/oleObject" Target="../embeddings/oleObject10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6.bin"/><Relationship Id="rId5" Type="http://schemas.openxmlformats.org/officeDocument/2006/relationships/image" Target="../media/image110.wmf"/><Relationship Id="rId4" Type="http://schemas.openxmlformats.org/officeDocument/2006/relationships/oleObject" Target="../embeddings/oleObject105.bin"/><Relationship Id="rId9" Type="http://schemas.openxmlformats.org/officeDocument/2006/relationships/image" Target="../media/image112.wmf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oleObject" Target="../embeddings/oleObject111.bin"/><Relationship Id="rId3" Type="http://schemas.openxmlformats.org/officeDocument/2006/relationships/image" Target="../media/image113.wmf"/><Relationship Id="rId7" Type="http://schemas.openxmlformats.org/officeDocument/2006/relationships/image" Target="../media/image116.wmf"/><Relationship Id="rId12" Type="http://schemas.openxmlformats.org/officeDocument/2006/relationships/image" Target="../media/image120.wmf"/><Relationship Id="rId2" Type="http://schemas.openxmlformats.org/officeDocument/2006/relationships/oleObject" Target="../embeddings/oleObject108.bin"/><Relationship Id="rId16" Type="http://schemas.openxmlformats.org/officeDocument/2006/relationships/image" Target="../media/image1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wmf"/><Relationship Id="rId11" Type="http://schemas.openxmlformats.org/officeDocument/2006/relationships/oleObject" Target="../embeddings/oleObject110.bin"/><Relationship Id="rId5" Type="http://schemas.openxmlformats.org/officeDocument/2006/relationships/image" Target="../media/image114.wmf"/><Relationship Id="rId15" Type="http://schemas.openxmlformats.org/officeDocument/2006/relationships/oleObject" Target="../embeddings/oleObject112.bin"/><Relationship Id="rId10" Type="http://schemas.openxmlformats.org/officeDocument/2006/relationships/image" Target="../media/image119.wmf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18.wmf"/><Relationship Id="rId14" Type="http://schemas.openxmlformats.org/officeDocument/2006/relationships/image" Target="../media/image1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wmf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48EB92B-8E87-494F-9E95-38D9500BF83E}"/>
              </a:ext>
            </a:extLst>
          </p:cNvPr>
          <p:cNvSpPr txBox="1">
            <a:spLocks/>
          </p:cNvSpPr>
          <p:nvPr/>
        </p:nvSpPr>
        <p:spPr bwMode="auto">
          <a:xfrm>
            <a:off x="3597350" y="1354260"/>
            <a:ext cx="4791075" cy="51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i="1" dirty="0">
                <a:solidFill>
                  <a:schemeClr val="bg1"/>
                </a:solidFill>
                <a:latin typeface="Arial Narrow" charset="0"/>
                <a:cs typeface="Arial Narrow" charset="0"/>
              </a:rPr>
              <a:t>Prof. Antonio Carlos Assumpção</a:t>
            </a:r>
          </a:p>
        </p:txBody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835CBC6D-8D5A-406F-A354-24219BB70FC9}"/>
              </a:ext>
            </a:extLst>
          </p:cNvPr>
          <p:cNvCxnSpPr/>
          <p:nvPr/>
        </p:nvCxnSpPr>
        <p:spPr>
          <a:xfrm>
            <a:off x="3828741" y="1193255"/>
            <a:ext cx="4811712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A18D24E-5D29-4ACC-9E4A-0940A4E6E850}"/>
              </a:ext>
            </a:extLst>
          </p:cNvPr>
          <p:cNvSpPr txBox="1">
            <a:spLocks/>
          </p:cNvSpPr>
          <p:nvPr/>
        </p:nvSpPr>
        <p:spPr bwMode="auto">
          <a:xfrm>
            <a:off x="1763688" y="2558901"/>
            <a:ext cx="5328593" cy="5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4200" b="1" dirty="0">
                <a:solidFill>
                  <a:srgbClr val="FFFFFF"/>
                </a:solidFill>
                <a:latin typeface="Arial Narrow" charset="0"/>
                <a:cs typeface="Arial Narrow" charset="0"/>
              </a:rPr>
              <a:t>Aula 3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CEB0F9A-D303-44A6-A81D-6D973B885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4758"/>
            <a:ext cx="9144000" cy="39590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C2EA2E5-0224-47FF-8418-ECB100082F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115746"/>
            <a:ext cx="3096343" cy="996081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3C58DCA1-8019-4572-BB69-A9FC65244B8F}"/>
              </a:ext>
            </a:extLst>
          </p:cNvPr>
          <p:cNvSpPr/>
          <p:nvPr/>
        </p:nvSpPr>
        <p:spPr bwMode="auto">
          <a:xfrm>
            <a:off x="0" y="-10267"/>
            <a:ext cx="9144000" cy="1200329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CaixaDeTexto 24">
            <a:extLst>
              <a:ext uri="{FF2B5EF4-FFF2-40B4-BE49-F238E27FC236}">
                <a16:creationId xmlns:a16="http://schemas.microsoft.com/office/drawing/2014/main" id="{9696E1AE-DDBE-4F54-B92A-CB64334BE0F9}"/>
              </a:ext>
            </a:extLst>
          </p:cNvPr>
          <p:cNvSpPr txBox="1"/>
          <p:nvPr/>
        </p:nvSpPr>
        <p:spPr>
          <a:xfrm>
            <a:off x="3851920" y="123478"/>
            <a:ext cx="5112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Microeconomia - ANPEC</a:t>
            </a:r>
          </a:p>
          <a:p>
            <a:pPr algn="ctr"/>
            <a:r>
              <a:rPr lang="pt-B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Intensivo – 2021 – Parte 3a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794A7A7-C590-4071-B979-4C361212F9B5}"/>
              </a:ext>
            </a:extLst>
          </p:cNvPr>
          <p:cNvSpPr txBox="1"/>
          <p:nvPr/>
        </p:nvSpPr>
        <p:spPr>
          <a:xfrm>
            <a:off x="5076057" y="4168700"/>
            <a:ext cx="3960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b="1" i="1" dirty="0">
                <a:solidFill>
                  <a:srgbClr val="002060"/>
                </a:solidFill>
                <a:latin typeface="+mn-lt"/>
              </a:rPr>
              <a:t>Prof.: Antonio Carlos Assumpção</a:t>
            </a:r>
          </a:p>
          <a:p>
            <a:pPr algn="ctr"/>
            <a:r>
              <a:rPr lang="pt-BR" b="1" i="1" dirty="0">
                <a:solidFill>
                  <a:srgbClr val="002060"/>
                </a:solidFill>
              </a:rPr>
              <a:t>Doutor em Economia – UFF</a:t>
            </a:r>
          </a:p>
          <a:p>
            <a:pPr algn="ctr"/>
            <a:r>
              <a:rPr lang="pt-BR" b="1" i="1" dirty="0">
                <a:solidFill>
                  <a:srgbClr val="002060"/>
                </a:solidFill>
              </a:rPr>
              <a:t>Site: a</a:t>
            </a:r>
            <a:r>
              <a:rPr lang="pt-BR" sz="1800" b="1" i="1" dirty="0">
                <a:solidFill>
                  <a:srgbClr val="002060"/>
                </a:solidFill>
                <a:latin typeface="+mn-lt"/>
              </a:rPr>
              <a:t>cjassumpcao.com</a:t>
            </a:r>
          </a:p>
        </p:txBody>
      </p:sp>
    </p:spTree>
    <p:extLst>
      <p:ext uri="{BB962C8B-B14F-4D97-AF65-F5344CB8AC3E}">
        <p14:creationId xmlns:p14="http://schemas.microsoft.com/office/powerpoint/2010/main" val="127226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>
            <a:extLst>
              <a:ext uri="{FF2B5EF4-FFF2-40B4-BE49-F238E27FC236}">
                <a16:creationId xmlns:a16="http://schemas.microsoft.com/office/drawing/2014/main" id="{3C2D3009-2E70-423A-943B-EE1967016DA0}"/>
              </a:ext>
            </a:extLst>
          </p:cNvPr>
          <p:cNvGrpSpPr>
            <a:grpSpLocks/>
          </p:cNvGrpSpPr>
          <p:nvPr/>
        </p:nvGrpSpPr>
        <p:grpSpPr bwMode="auto">
          <a:xfrm>
            <a:off x="1240056" y="1007072"/>
            <a:ext cx="3524250" cy="3524250"/>
            <a:chOff x="1460" y="1460"/>
            <a:chExt cx="2220" cy="2220"/>
          </a:xfrm>
        </p:grpSpPr>
        <p:sp>
          <p:nvSpPr>
            <p:cNvPr id="3" name="Line 4">
              <a:extLst>
                <a:ext uri="{FF2B5EF4-FFF2-40B4-BE49-F238E27FC236}">
                  <a16:creationId xmlns:a16="http://schemas.microsoft.com/office/drawing/2014/main" id="{99D2569D-EA1E-4AE3-B340-976283AC8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0" y="3380"/>
              <a:ext cx="300" cy="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" name="Line 5">
              <a:extLst>
                <a:ext uri="{FF2B5EF4-FFF2-40B4-BE49-F238E27FC236}">
                  <a16:creationId xmlns:a16="http://schemas.microsoft.com/office/drawing/2014/main" id="{6B35F0DC-FC3B-4322-BBE9-B9733D75D6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0" y="2708"/>
              <a:ext cx="972" cy="9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89094839-7D73-4A1F-8345-D5645A3192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0" y="2084"/>
              <a:ext cx="1596" cy="15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1F95FC94-73D6-4A95-8FBD-F6EC47E89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0" y="1460"/>
              <a:ext cx="2220" cy="22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" name="Line 9">
            <a:extLst>
              <a:ext uri="{FF2B5EF4-FFF2-40B4-BE49-F238E27FC236}">
                <a16:creationId xmlns:a16="http://schemas.microsoft.com/office/drawing/2014/main" id="{9EFE9C2D-B0BE-48C2-96F4-E9F3639DE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7356" y="380732"/>
            <a:ext cx="0" cy="41846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993F8AB5-A9FE-4668-BFCE-28C36E5DC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594" y="4544022"/>
            <a:ext cx="41957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40E24AB-5A62-4C56-BF32-23A6C733CCCB}"/>
              </a:ext>
            </a:extLst>
          </p:cNvPr>
          <p:cNvSpPr txBox="1"/>
          <p:nvPr/>
        </p:nvSpPr>
        <p:spPr>
          <a:xfrm>
            <a:off x="1603595" y="4132711"/>
            <a:ext cx="60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CF161EF-DD9E-4CE7-B368-F7BA5A990FD5}"/>
              </a:ext>
            </a:extLst>
          </p:cNvPr>
          <p:cNvSpPr txBox="1"/>
          <p:nvPr/>
        </p:nvSpPr>
        <p:spPr>
          <a:xfrm>
            <a:off x="2518004" y="3938748"/>
            <a:ext cx="60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43FDAFF-93EF-42C1-BA60-6B3441ED97DD}"/>
              </a:ext>
            </a:extLst>
          </p:cNvPr>
          <p:cNvSpPr txBox="1"/>
          <p:nvPr/>
        </p:nvSpPr>
        <p:spPr>
          <a:xfrm>
            <a:off x="3307718" y="3758636"/>
            <a:ext cx="60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BB4B58F1-DEFB-40D4-BA4B-58A9B8385415}"/>
              </a:ext>
            </a:extLst>
          </p:cNvPr>
          <p:cNvSpPr txBox="1"/>
          <p:nvPr/>
        </p:nvSpPr>
        <p:spPr>
          <a:xfrm>
            <a:off x="4055867" y="3536963"/>
            <a:ext cx="60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aphicFrame>
        <p:nvGraphicFramePr>
          <p:cNvPr id="26" name="Object 4">
            <a:extLst>
              <a:ext uri="{FF2B5EF4-FFF2-40B4-BE49-F238E27FC236}">
                <a16:creationId xmlns:a16="http://schemas.microsoft.com/office/drawing/2014/main" id="{BF055EF7-B980-48CA-8CDB-FD65AB1F51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346934"/>
              </p:ext>
            </p:extLst>
          </p:nvPr>
        </p:nvGraphicFramePr>
        <p:xfrm>
          <a:off x="1849662" y="476264"/>
          <a:ext cx="2479672" cy="559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280" imgH="253800" progId="Equation.DSMT4">
                  <p:embed/>
                </p:oleObj>
              </mc:Choice>
              <mc:Fallback>
                <p:oleObj name="Equation" r:id="rId2" imgW="1079280" imgH="253800" progId="Equation.DSMT4">
                  <p:embed/>
                  <p:pic>
                    <p:nvPicPr>
                      <p:cNvPr id="41" name="Object 4">
                        <a:extLst>
                          <a:ext uri="{FF2B5EF4-FFF2-40B4-BE49-F238E27FC236}">
                            <a16:creationId xmlns:a16="http://schemas.microsoft.com/office/drawing/2014/main" id="{C35270F7-DBD4-4421-BADF-A3DEBA93DB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662" y="476264"/>
                        <a:ext cx="2479672" cy="55931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CaixaDeTexto 26">
            <a:extLst>
              <a:ext uri="{FF2B5EF4-FFF2-40B4-BE49-F238E27FC236}">
                <a16:creationId xmlns:a16="http://schemas.microsoft.com/office/drawing/2014/main" id="{9FD21B0C-3FA5-48E5-BC12-E925BBC6B6EB}"/>
              </a:ext>
            </a:extLst>
          </p:cNvPr>
          <p:cNvSpPr txBox="1"/>
          <p:nvPr/>
        </p:nvSpPr>
        <p:spPr>
          <a:xfrm>
            <a:off x="778247" y="23671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B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8F9AB8F5-F8E6-4F48-B222-121DF1DF9F0B}"/>
              </a:ext>
            </a:extLst>
          </p:cNvPr>
          <p:cNvSpPr txBox="1"/>
          <p:nvPr/>
        </p:nvSpPr>
        <p:spPr>
          <a:xfrm>
            <a:off x="5170735" y="4619912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A</a:t>
            </a:r>
          </a:p>
        </p:txBody>
      </p:sp>
      <p:graphicFrame>
        <p:nvGraphicFramePr>
          <p:cNvPr id="29" name="Object 4">
            <a:extLst>
              <a:ext uri="{FF2B5EF4-FFF2-40B4-BE49-F238E27FC236}">
                <a16:creationId xmlns:a16="http://schemas.microsoft.com/office/drawing/2014/main" id="{44F106CB-D544-4C35-937D-45E6D3A5F9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406172"/>
              </p:ext>
            </p:extLst>
          </p:nvPr>
        </p:nvGraphicFramePr>
        <p:xfrm>
          <a:off x="3442543" y="1131590"/>
          <a:ext cx="4441825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23800" imgH="761760" progId="Equation.DSMT4">
                  <p:embed/>
                </p:oleObj>
              </mc:Choice>
              <mc:Fallback>
                <p:oleObj name="Equation" r:id="rId4" imgW="2323800" imgH="761760" progId="Equation.DSMT4">
                  <p:embed/>
                  <p:pic>
                    <p:nvPicPr>
                      <p:cNvPr id="26" name="Object 4">
                        <a:extLst>
                          <a:ext uri="{FF2B5EF4-FFF2-40B4-BE49-F238E27FC236}">
                            <a16:creationId xmlns:a16="http://schemas.microsoft.com/office/drawing/2014/main" id="{BF055EF7-B980-48CA-8CDB-FD65AB1F51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543" y="1131590"/>
                        <a:ext cx="4441825" cy="13938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1905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0DFCDA77-9B21-4537-850B-4949F1975CB1}"/>
              </a:ext>
            </a:extLst>
          </p:cNvPr>
          <p:cNvSpPr txBox="1"/>
          <p:nvPr/>
        </p:nvSpPr>
        <p:spPr>
          <a:xfrm>
            <a:off x="4788024" y="2643758"/>
            <a:ext cx="3744416" cy="10156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= 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= 1, o consumidor substitui, sempre, uma unidade de B por uma unidade de A.</a:t>
            </a:r>
          </a:p>
        </p:txBody>
      </p:sp>
    </p:spTree>
    <p:extLst>
      <p:ext uri="{BB962C8B-B14F-4D97-AF65-F5344CB8AC3E}">
        <p14:creationId xmlns:p14="http://schemas.microsoft.com/office/powerpoint/2010/main" val="247545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08ED823-593C-4D75-8B68-85E7F85159A8}"/>
              </a:ext>
            </a:extLst>
          </p:cNvPr>
          <p:cNvSpPr txBox="1"/>
          <p:nvPr/>
        </p:nvSpPr>
        <p:spPr>
          <a:xfrm>
            <a:off x="107504" y="195486"/>
            <a:ext cx="878497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Maximização da Utilidade</a:t>
            </a:r>
          </a:p>
          <a:p>
            <a:pPr algn="ctr"/>
            <a:endParaRPr lang="pt-BR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Mas como calcular as demandas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marshalianas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pelos bens x e y 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DA7005-18A9-4887-BD76-6C71E4663FAE}"/>
              </a:ext>
            </a:extLst>
          </p:cNvPr>
          <p:cNvSpPr txBox="1">
            <a:spLocks/>
          </p:cNvSpPr>
          <p:nvPr/>
        </p:nvSpPr>
        <p:spPr>
          <a:xfrm>
            <a:off x="-36511" y="1144984"/>
            <a:ext cx="9073008" cy="3875038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vimos, no caso de dois bens que sejam substitutos perfeitos, a função utilidade é dada por:</a:t>
            </a: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Caso 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sejam iguais a um:                           .</a:t>
            </a:r>
          </a:p>
          <a:p>
            <a:pPr marL="109728" indent="0" algn="just">
              <a:buClrTx/>
              <a:buSzPct val="101000"/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Note que, neste caso, como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y,x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é igual a -1, tanto faz possuir 10 unidades de x, 10 de y ou cinco unidades de cada um. 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Logo, o consumidor gastará toda a sua renda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adquirindo o bem cujo preço é menor.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Caso os preços sejam iguais, ele poderá adquirir qualquer combinação de x e y que respeite a sua restrição orçamentária.</a:t>
            </a:r>
          </a:p>
          <a:p>
            <a:pPr algn="just">
              <a:buSzPct val="101000"/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1A3EF68-77C5-451A-B256-E52C0BD47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296823"/>
              </p:ext>
            </p:extLst>
          </p:nvPr>
        </p:nvGraphicFramePr>
        <p:xfrm>
          <a:off x="539553" y="1925516"/>
          <a:ext cx="2088232" cy="502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28520" imgH="253800" progId="Equation.DSMT4">
                  <p:embed/>
                </p:oleObj>
              </mc:Choice>
              <mc:Fallback>
                <p:oleObj name="Equation" r:id="rId2" imgW="1028520" imgH="25380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553" y="1925516"/>
                        <a:ext cx="2088232" cy="502218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A260D6A1-1B01-402F-BF50-624C7C7B6A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119044"/>
              </p:ext>
            </p:extLst>
          </p:nvPr>
        </p:nvGraphicFramePr>
        <p:xfrm>
          <a:off x="3995936" y="2499635"/>
          <a:ext cx="1656184" cy="509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2520" imgH="253800" progId="Equation.DSMT4">
                  <p:embed/>
                </p:oleObj>
              </mc:Choice>
              <mc:Fallback>
                <p:oleObj name="Equation" r:id="rId4" imgW="812520" imgH="253800" progId="Equation.DSMT4">
                  <p:embed/>
                  <p:pic>
                    <p:nvPicPr>
                      <p:cNvPr id="8" name="Objeto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95936" y="2499635"/>
                        <a:ext cx="1656184" cy="509831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597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B4FF136-AA4D-4656-A940-BF878C50106D}"/>
              </a:ext>
            </a:extLst>
          </p:cNvPr>
          <p:cNvSpPr txBox="1">
            <a:spLocks/>
          </p:cNvSpPr>
          <p:nvPr/>
        </p:nvSpPr>
        <p:spPr>
          <a:xfrm>
            <a:off x="35496" y="195486"/>
            <a:ext cx="8928992" cy="488315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Logo, neste caso, podemos resumir as funções de demanda da seguinte forma: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EA120D82-2061-47AC-9651-CC8A71A538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85555"/>
              </p:ext>
            </p:extLst>
          </p:nvPr>
        </p:nvGraphicFramePr>
        <p:xfrm>
          <a:off x="456106" y="987574"/>
          <a:ext cx="8231787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06760" imgH="1447560" progId="Equation.DSMT4">
                  <p:embed/>
                </p:oleObj>
              </mc:Choice>
              <mc:Fallback>
                <p:oleObj name="Equation" r:id="rId2" imgW="4406760" imgH="144756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6106" y="987574"/>
                        <a:ext cx="8231787" cy="2736304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12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B1CB1BED-2033-4A5A-B4DB-D34A3D3DEAB2}"/>
              </a:ext>
            </a:extLst>
          </p:cNvPr>
          <p:cNvCxnSpPr/>
          <p:nvPr/>
        </p:nvCxnSpPr>
        <p:spPr bwMode="auto">
          <a:xfrm>
            <a:off x="801614" y="1839237"/>
            <a:ext cx="1310186" cy="1501256"/>
          </a:xfrm>
          <a:prstGeom prst="line">
            <a:avLst/>
          </a:prstGeom>
          <a:solidFill>
            <a:srgbClr val="FFCC99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A1498B07-3CA6-49EF-A375-D1135C08FE54}"/>
              </a:ext>
            </a:extLst>
          </p:cNvPr>
          <p:cNvCxnSpPr/>
          <p:nvPr/>
        </p:nvCxnSpPr>
        <p:spPr bwMode="auto">
          <a:xfrm>
            <a:off x="817534" y="2523901"/>
            <a:ext cx="649504" cy="816592"/>
          </a:xfrm>
          <a:prstGeom prst="line">
            <a:avLst/>
          </a:prstGeom>
          <a:solidFill>
            <a:srgbClr val="FFCC99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9D05BC81-6E90-4C69-A6CF-71E90E581EFC}"/>
              </a:ext>
            </a:extLst>
          </p:cNvPr>
          <p:cNvSpPr txBox="1">
            <a:spLocks/>
          </p:cNvSpPr>
          <p:nvPr/>
        </p:nvSpPr>
        <p:spPr>
          <a:xfrm>
            <a:off x="35496" y="51470"/>
            <a:ext cx="10079182" cy="488315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Suponha que: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267B1C70-C060-48A3-BF52-09A6D3DFD9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497056"/>
              </p:ext>
            </p:extLst>
          </p:nvPr>
        </p:nvGraphicFramePr>
        <p:xfrm>
          <a:off x="2123728" y="51470"/>
          <a:ext cx="4326411" cy="513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14600" imgH="266400" progId="Equation.DSMT4">
                  <p:embed/>
                </p:oleObj>
              </mc:Choice>
              <mc:Fallback>
                <p:oleObj name="Equation" r:id="rId2" imgW="2514600" imgH="266400" progId="Equation.DSMT4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23728" y="51470"/>
                        <a:ext cx="4326411" cy="513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Conector de seta reta 7">
            <a:extLst>
              <a:ext uri="{FF2B5EF4-FFF2-40B4-BE49-F238E27FC236}">
                <a16:creationId xmlns:a16="http://schemas.microsoft.com/office/drawing/2014/main" id="{FF4C5AB4-B8E7-47BC-8CFD-D16D7E282C66}"/>
              </a:ext>
            </a:extLst>
          </p:cNvPr>
          <p:cNvCxnSpPr/>
          <p:nvPr/>
        </p:nvCxnSpPr>
        <p:spPr bwMode="auto">
          <a:xfrm flipV="1">
            <a:off x="801614" y="529126"/>
            <a:ext cx="0" cy="2811368"/>
          </a:xfrm>
          <a:prstGeom prst="straightConnector1">
            <a:avLst/>
          </a:prstGeom>
          <a:solidFill>
            <a:srgbClr val="FFCC99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Conector de seta reta 9">
            <a:extLst>
              <a:ext uri="{FF2B5EF4-FFF2-40B4-BE49-F238E27FC236}">
                <a16:creationId xmlns:a16="http://schemas.microsoft.com/office/drawing/2014/main" id="{CE454196-782B-4528-9702-AE5DE3894C96}"/>
              </a:ext>
            </a:extLst>
          </p:cNvPr>
          <p:cNvCxnSpPr/>
          <p:nvPr/>
        </p:nvCxnSpPr>
        <p:spPr bwMode="auto">
          <a:xfrm>
            <a:off x="801615" y="3340494"/>
            <a:ext cx="3521123" cy="1"/>
          </a:xfrm>
          <a:prstGeom prst="straightConnector1">
            <a:avLst/>
          </a:prstGeom>
          <a:solidFill>
            <a:srgbClr val="FFCC99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8976DA6E-050E-480A-A2A1-4C70EF39DC63}"/>
              </a:ext>
            </a:extLst>
          </p:cNvPr>
          <p:cNvSpPr txBox="1"/>
          <p:nvPr/>
        </p:nvSpPr>
        <p:spPr>
          <a:xfrm>
            <a:off x="395536" y="411510"/>
            <a:ext cx="2028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+mn-lt"/>
              </a:rPr>
              <a:t>y</a:t>
            </a:r>
            <a:endParaRPr lang="en-US" sz="2200" dirty="0">
              <a:latin typeface="+mn-lt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5061B90-5222-4424-B8E6-7A53E7667F2B}"/>
              </a:ext>
            </a:extLst>
          </p:cNvPr>
          <p:cNvSpPr txBox="1"/>
          <p:nvPr/>
        </p:nvSpPr>
        <p:spPr>
          <a:xfrm>
            <a:off x="4225140" y="3233661"/>
            <a:ext cx="2028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+mn-lt"/>
              </a:rPr>
              <a:t>x</a:t>
            </a:r>
            <a:endParaRPr lang="en-US" sz="2200" dirty="0">
              <a:latin typeface="+mn-lt"/>
            </a:endParaRPr>
          </a:p>
        </p:txBody>
      </p:sp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CC7FD0CA-39B3-43B5-B064-E7E1C9D85C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393000"/>
              </p:ext>
            </p:extLst>
          </p:nvPr>
        </p:nvGraphicFramePr>
        <p:xfrm>
          <a:off x="3887696" y="972291"/>
          <a:ext cx="4467406" cy="87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60440" imgH="444240" progId="Equation.DSMT4">
                  <p:embed/>
                </p:oleObj>
              </mc:Choice>
              <mc:Fallback>
                <p:oleObj name="Equation" r:id="rId4" imgW="2260440" imgH="444240" progId="Equation.DSMT4">
                  <p:embed/>
                  <p:pic>
                    <p:nvPicPr>
                      <p:cNvPr id="16" name="Objeto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87696" y="972291"/>
                        <a:ext cx="4467406" cy="879075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24C6D8B5-DA9D-4110-B0D4-D0E51E07A5E5}"/>
              </a:ext>
            </a:extLst>
          </p:cNvPr>
          <p:cNvCxnSpPr/>
          <p:nvPr/>
        </p:nvCxnSpPr>
        <p:spPr bwMode="auto">
          <a:xfrm>
            <a:off x="801614" y="1839237"/>
            <a:ext cx="2429302" cy="1501256"/>
          </a:xfrm>
          <a:prstGeom prst="line">
            <a:avLst/>
          </a:prstGeom>
          <a:solidFill>
            <a:srgbClr val="FFCC99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B79F1E06-6A51-4BCA-AC8E-F09F85B04292}"/>
              </a:ext>
            </a:extLst>
          </p:cNvPr>
          <p:cNvCxnSpPr/>
          <p:nvPr/>
        </p:nvCxnSpPr>
        <p:spPr bwMode="auto">
          <a:xfrm>
            <a:off x="817534" y="708733"/>
            <a:ext cx="2413382" cy="2631761"/>
          </a:xfrm>
          <a:prstGeom prst="line">
            <a:avLst/>
          </a:prstGeom>
          <a:solidFill>
            <a:srgbClr val="FFCC99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ECAA100-289E-42FF-944C-8EB1A5A81809}"/>
              </a:ext>
            </a:extLst>
          </p:cNvPr>
          <p:cNvSpPr txBox="1"/>
          <p:nvPr/>
        </p:nvSpPr>
        <p:spPr>
          <a:xfrm>
            <a:off x="1183739" y="2808228"/>
            <a:ext cx="51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U</a:t>
            </a:r>
            <a:r>
              <a:rPr lang="pt-BR" sz="1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0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8963D94-C5F5-45F5-8A24-ACB7C793DA56}"/>
              </a:ext>
            </a:extLst>
          </p:cNvPr>
          <p:cNvSpPr txBox="1"/>
          <p:nvPr/>
        </p:nvSpPr>
        <p:spPr>
          <a:xfrm>
            <a:off x="1813815" y="2810501"/>
            <a:ext cx="51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U</a:t>
            </a:r>
            <a:r>
              <a:rPr lang="pt-BR" sz="1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09CFC5E-1ADF-4A9E-BDF2-EC685F98363D}"/>
              </a:ext>
            </a:extLst>
          </p:cNvPr>
          <p:cNvSpPr txBox="1"/>
          <p:nvPr/>
        </p:nvSpPr>
        <p:spPr>
          <a:xfrm>
            <a:off x="2853319" y="2730885"/>
            <a:ext cx="51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U</a:t>
            </a:r>
            <a:r>
              <a:rPr lang="pt-BR" sz="1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2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7D6FB902-AA5D-41EE-ACB4-657D65890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20434"/>
              </p:ext>
            </p:extLst>
          </p:nvPr>
        </p:nvGraphicFramePr>
        <p:xfrm>
          <a:off x="3887697" y="2113468"/>
          <a:ext cx="1973982" cy="548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253800" progId="Equation.DSMT4">
                  <p:embed/>
                </p:oleObj>
              </mc:Choice>
              <mc:Fallback>
                <p:oleObj name="Equation" r:id="rId6" imgW="914400" imgH="253800" progId="Equation.DSMT4">
                  <p:embed/>
                  <p:pic>
                    <p:nvPicPr>
                      <p:cNvPr id="21" name="Objeto 2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87697" y="2113468"/>
                        <a:ext cx="1973982" cy="548864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Elipse 17">
            <a:extLst>
              <a:ext uri="{FF2B5EF4-FFF2-40B4-BE49-F238E27FC236}">
                <a16:creationId xmlns:a16="http://schemas.microsoft.com/office/drawing/2014/main" id="{5BFC20D5-7D61-4ED3-98E7-46DC4D1FE143}"/>
              </a:ext>
            </a:extLst>
          </p:cNvPr>
          <p:cNvSpPr/>
          <p:nvPr/>
        </p:nvSpPr>
        <p:spPr bwMode="auto">
          <a:xfrm>
            <a:off x="3108053" y="3265204"/>
            <a:ext cx="155755" cy="151477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z="100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9A830C3C-D71E-40A1-9186-32F78C3C5FAF}"/>
              </a:ext>
            </a:extLst>
          </p:cNvPr>
          <p:cNvSpPr/>
          <p:nvPr/>
        </p:nvSpPr>
        <p:spPr bwMode="auto">
          <a:xfrm>
            <a:off x="721962" y="1793521"/>
            <a:ext cx="155755" cy="151477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z="1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34D47BF-F103-48C2-AA20-FE92801DDF1C}"/>
              </a:ext>
            </a:extLst>
          </p:cNvPr>
          <p:cNvSpPr txBox="1"/>
          <p:nvPr/>
        </p:nvSpPr>
        <p:spPr>
          <a:xfrm>
            <a:off x="803878" y="1497424"/>
            <a:ext cx="161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9D7F215-5466-4F5F-86AE-886DEF6935FC}"/>
              </a:ext>
            </a:extLst>
          </p:cNvPr>
          <p:cNvSpPr txBox="1"/>
          <p:nvPr/>
        </p:nvSpPr>
        <p:spPr>
          <a:xfrm>
            <a:off x="3207746" y="2973248"/>
            <a:ext cx="161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B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037D07C3-C18E-4970-AFBB-4637715A4EC3}"/>
              </a:ext>
            </a:extLst>
          </p:cNvPr>
          <p:cNvSpPr txBox="1"/>
          <p:nvPr/>
        </p:nvSpPr>
        <p:spPr>
          <a:xfrm>
            <a:off x="323528" y="1675466"/>
            <a:ext cx="491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+mn-lt"/>
              </a:rPr>
              <a:t>50</a:t>
            </a:r>
            <a:endParaRPr lang="en-US" sz="1600" b="1" dirty="0">
              <a:latin typeface="+mn-lt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1ACA96D-5272-4FA1-916D-F4C9621A700C}"/>
              </a:ext>
            </a:extLst>
          </p:cNvPr>
          <p:cNvSpPr txBox="1"/>
          <p:nvPr/>
        </p:nvSpPr>
        <p:spPr>
          <a:xfrm>
            <a:off x="552323" y="3219942"/>
            <a:ext cx="491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0</a:t>
            </a:r>
            <a:endParaRPr lang="en-US" sz="1600" b="1" dirty="0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6E88E095-EA0D-45EE-B4A8-87B7F1D83C6B}"/>
              </a:ext>
            </a:extLst>
          </p:cNvPr>
          <p:cNvSpPr txBox="1"/>
          <p:nvPr/>
        </p:nvSpPr>
        <p:spPr>
          <a:xfrm>
            <a:off x="2919298" y="3370273"/>
            <a:ext cx="716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+mn-lt"/>
              </a:rPr>
              <a:t>100</a:t>
            </a:r>
            <a:endParaRPr lang="en-US" sz="1600" b="1" dirty="0">
              <a:latin typeface="+mn-lt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F751BE4-F0B3-48ED-9431-D18752105ED5}"/>
              </a:ext>
            </a:extLst>
          </p:cNvPr>
          <p:cNvSpPr txBox="1"/>
          <p:nvPr/>
        </p:nvSpPr>
        <p:spPr>
          <a:xfrm>
            <a:off x="107504" y="3723878"/>
            <a:ext cx="8928992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Note que a cesta B(0,100) é preferível à cesta A(50,0)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escolha da cesta B se deve ao fato de que P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&lt; P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, com  U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= y + x 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Qual seria a escolha do consumidor se duas unidades de x fossem equivalentes a uma unidade de y 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81FBB5DB-26C0-4069-A532-94ADBED63935}"/>
              </a:ext>
            </a:extLst>
          </p:cNvPr>
          <p:cNvCxnSpPr/>
          <p:nvPr/>
        </p:nvCxnSpPr>
        <p:spPr bwMode="auto">
          <a:xfrm flipH="1">
            <a:off x="1467038" y="1267022"/>
            <a:ext cx="2436660" cy="941958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9699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19" grpId="0" animBg="1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5D812D45-AD96-4253-8132-ACB9C14A2446}"/>
              </a:ext>
            </a:extLst>
          </p:cNvPr>
          <p:cNvSpPr txBox="1">
            <a:spLocks/>
          </p:cNvSpPr>
          <p:nvPr/>
        </p:nvSpPr>
        <p:spPr>
          <a:xfrm>
            <a:off x="-36512" y="555526"/>
            <a:ext cx="9000380" cy="2987249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Vimos anteriormente que,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caso a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y,x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) seja superior (em módulo) à relação de preços (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), o consumidor escolherá somente x.</a:t>
            </a: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Suponha que a função utilidade seja dada por</a:t>
            </a: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endParaRPr lang="pt-BR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Neste caso a escolha depende de </a:t>
            </a:r>
            <a:r>
              <a:rPr lang="pt-BR" sz="18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18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parâmetros que definem a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y,x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) .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SzPct val="101000"/>
              <a:buNone/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936" lvl="2" indent="0" algn="just">
              <a:buClrTx/>
              <a:buSzPct val="101000"/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3A09C08-E30D-40C3-99A1-C20710EDDAD4}"/>
              </a:ext>
            </a:extLst>
          </p:cNvPr>
          <p:cNvSpPr txBox="1">
            <a:spLocks/>
          </p:cNvSpPr>
          <p:nvPr/>
        </p:nvSpPr>
        <p:spPr>
          <a:xfrm>
            <a:off x="139049" y="36366"/>
            <a:ext cx="8681423" cy="785813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Generalizando o Exemplo Anterior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7E95F71-1FC4-4C3F-B651-4347F2F0A0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557246"/>
              </p:ext>
            </p:extLst>
          </p:nvPr>
        </p:nvGraphicFramePr>
        <p:xfrm>
          <a:off x="5652121" y="1349648"/>
          <a:ext cx="1823854" cy="502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41120" imgH="253800" progId="Equation.DSMT4">
                  <p:embed/>
                </p:oleObj>
              </mc:Choice>
              <mc:Fallback>
                <p:oleObj name="Equation" r:id="rId2" imgW="1041120" imgH="25380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52121" y="1349648"/>
                        <a:ext cx="1823854" cy="502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A008026A-B5FF-4FA1-B47E-8C63D22B21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490325"/>
              </p:ext>
            </p:extLst>
          </p:nvPr>
        </p:nvGraphicFramePr>
        <p:xfrm>
          <a:off x="683568" y="2181868"/>
          <a:ext cx="2663677" cy="1325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11280" imgH="787320" progId="Equation.DSMT4">
                  <p:embed/>
                </p:oleObj>
              </mc:Choice>
              <mc:Fallback>
                <p:oleObj name="Equation" r:id="rId4" imgW="1511280" imgH="787320" progId="Equation.DSMT4">
                  <p:embed/>
                  <p:pic>
                    <p:nvPicPr>
                      <p:cNvPr id="8" name="Objeto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2181868"/>
                        <a:ext cx="2663677" cy="1325986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have Esquerda 5">
            <a:extLst>
              <a:ext uri="{FF2B5EF4-FFF2-40B4-BE49-F238E27FC236}">
                <a16:creationId xmlns:a16="http://schemas.microsoft.com/office/drawing/2014/main" id="{B4793C81-AA8B-4030-93BE-71E51E905AEB}"/>
              </a:ext>
            </a:extLst>
          </p:cNvPr>
          <p:cNvSpPr/>
          <p:nvPr/>
        </p:nvSpPr>
        <p:spPr bwMode="auto">
          <a:xfrm>
            <a:off x="1052949" y="3579862"/>
            <a:ext cx="184073" cy="1468582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114201B-E747-49DF-B769-9221B68E51DD}"/>
              </a:ext>
            </a:extLst>
          </p:cNvPr>
          <p:cNvSpPr txBox="1"/>
          <p:nvPr/>
        </p:nvSpPr>
        <p:spPr>
          <a:xfrm>
            <a:off x="300933" y="4126309"/>
            <a:ext cx="886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+mn-lt"/>
              </a:rPr>
              <a:t>Logo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B515C27-C5AC-4CE5-98D8-66E6B0B578E6}"/>
              </a:ext>
            </a:extLst>
          </p:cNvPr>
          <p:cNvSpPr txBox="1"/>
          <p:nvPr/>
        </p:nvSpPr>
        <p:spPr>
          <a:xfrm>
            <a:off x="971601" y="3579862"/>
            <a:ext cx="8172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6636" lvl="1" indent="-342900" algn="just"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|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a/b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| &gt; |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| , o consumidor escolherá somente x.</a:t>
            </a:r>
          </a:p>
          <a:p>
            <a:pPr marL="516636" lvl="1" indent="-342900" algn="just">
              <a:buSzPct val="101000"/>
              <a:buFont typeface="Wingdings" panose="05000000000000000000" pitchFamily="2" charset="2"/>
              <a:buChar char="§"/>
            </a:pPr>
            <a:endParaRPr lang="pt-BR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6636" lvl="1" indent="-342900" algn="just"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|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a/b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| &lt; |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| , o consumidor escolherá somente y.</a:t>
            </a:r>
          </a:p>
          <a:p>
            <a:pPr marL="516636" lvl="1" indent="-342900" algn="just">
              <a:buSzPct val="101000"/>
              <a:buFont typeface="Wingdings" panose="05000000000000000000" pitchFamily="2" charset="2"/>
              <a:buChar char="§"/>
            </a:pPr>
            <a:endParaRPr lang="pt-BR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6636" lvl="1" indent="-342900" algn="just"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|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a/b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| = |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| , o consumidor escolherá qualquer combinação    de x e y que respeite a restrição orçamentária.</a:t>
            </a:r>
          </a:p>
        </p:txBody>
      </p:sp>
    </p:spTree>
    <p:extLst>
      <p:ext uri="{BB962C8B-B14F-4D97-AF65-F5344CB8AC3E}">
        <p14:creationId xmlns:p14="http://schemas.microsoft.com/office/powerpoint/2010/main" val="200218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468E7971-3847-49A1-90A9-567792BE42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094173"/>
              </p:ext>
            </p:extLst>
          </p:nvPr>
        </p:nvGraphicFramePr>
        <p:xfrm>
          <a:off x="2616794" y="1059582"/>
          <a:ext cx="6338736" cy="2886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40080" imgH="1447560" progId="Equation.DSMT4">
                  <p:embed/>
                </p:oleObj>
              </mc:Choice>
              <mc:Fallback>
                <p:oleObj name="Equation" r:id="rId2" imgW="3340080" imgH="1447560" progId="Equation.DSMT4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16794" y="1059582"/>
                        <a:ext cx="6338736" cy="2886082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344AB7A5-DA77-4B38-85DA-933F4CFCE1B8}"/>
              </a:ext>
            </a:extLst>
          </p:cNvPr>
          <p:cNvSpPr txBox="1"/>
          <p:nvPr/>
        </p:nvSpPr>
        <p:spPr>
          <a:xfrm>
            <a:off x="179512" y="2139703"/>
            <a:ext cx="2077602" cy="707886"/>
          </a:xfrm>
          <a:prstGeom prst="rect">
            <a:avLst/>
          </a:prstGeom>
          <a:solidFill>
            <a:srgbClr val="F8F8F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+mn-lt"/>
              </a:rPr>
              <a:t>Demandas </a:t>
            </a:r>
            <a:r>
              <a:rPr lang="pt-BR" sz="2000" b="1" dirty="0" err="1">
                <a:latin typeface="+mn-lt"/>
              </a:rPr>
              <a:t>Marshalianas</a:t>
            </a:r>
            <a:endParaRPr lang="en-US" sz="2000" b="1" dirty="0">
              <a:latin typeface="+mn-lt"/>
            </a:endParaRP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FD4ED64E-BB06-4CBC-ACD4-A84837D116E2}"/>
              </a:ext>
            </a:extLst>
          </p:cNvPr>
          <p:cNvCxnSpPr/>
          <p:nvPr/>
        </p:nvCxnSpPr>
        <p:spPr bwMode="auto">
          <a:xfrm>
            <a:off x="2267744" y="2499743"/>
            <a:ext cx="338420" cy="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ítulo 1">
            <a:extLst>
              <a:ext uri="{FF2B5EF4-FFF2-40B4-BE49-F238E27FC236}">
                <a16:creationId xmlns:a16="http://schemas.microsoft.com/office/drawing/2014/main" id="{BBD8404D-2316-4745-9DDB-449F558950B9}"/>
              </a:ext>
            </a:extLst>
          </p:cNvPr>
          <p:cNvSpPr txBox="1">
            <a:spLocks/>
          </p:cNvSpPr>
          <p:nvPr/>
        </p:nvSpPr>
        <p:spPr>
          <a:xfrm>
            <a:off x="139049" y="36366"/>
            <a:ext cx="8681423" cy="785813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Generalizando o Exemplo Anterior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97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DA3111A4-6F14-413D-9ED4-E6DE4082008B}"/>
              </a:ext>
            </a:extLst>
          </p:cNvPr>
          <p:cNvSpPr txBox="1">
            <a:spLocks/>
          </p:cNvSpPr>
          <p:nvPr/>
        </p:nvSpPr>
        <p:spPr>
          <a:xfrm>
            <a:off x="-36512" y="555526"/>
            <a:ext cx="9036496" cy="5508941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Observe a seguinte afirmação: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 a função utilidade for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U(x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,x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) = x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+ 0,25x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a renda do consumidor for igual a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com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= 1 e p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em que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é o preço do bem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então o consumidor irá utilizar toda a sua renda na aquisição do bem com maior utilidade marginal, no caso, na aquisição do bem 1.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BC66D51-38FD-4E9D-BBBD-2B07A1492CEB}"/>
              </a:ext>
            </a:extLst>
          </p:cNvPr>
          <p:cNvSpPr txBox="1">
            <a:spLocks/>
          </p:cNvSpPr>
          <p:nvPr/>
        </p:nvSpPr>
        <p:spPr bwMode="auto">
          <a:xfrm>
            <a:off x="179512" y="-164554"/>
            <a:ext cx="8312931" cy="78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/>
            <a:r>
              <a:rPr lang="pt-BR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endParaRPr lang="en-US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76BBCA6D-C744-444D-8321-287375B40D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602252"/>
              </p:ext>
            </p:extLst>
          </p:nvPr>
        </p:nvGraphicFramePr>
        <p:xfrm>
          <a:off x="323529" y="2955776"/>
          <a:ext cx="8568951" cy="984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56000" imgH="482400" progId="Equation.DSMT4">
                  <p:embed/>
                </p:oleObj>
              </mc:Choice>
              <mc:Fallback>
                <p:oleObj name="Equation" r:id="rId2" imgW="4356000" imgH="482400" progId="Equation.DSMT4">
                  <p:embed/>
                  <p:pic>
                    <p:nvPicPr>
                      <p:cNvPr id="10" name="Objeto 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529" y="2955776"/>
                        <a:ext cx="8568951" cy="984126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A6E9501D-7E6B-4E49-B3CF-04E159EBAE82}"/>
              </a:ext>
            </a:extLst>
          </p:cNvPr>
          <p:cNvSpPr txBox="1"/>
          <p:nvPr/>
        </p:nvSpPr>
        <p:spPr>
          <a:xfrm>
            <a:off x="251520" y="4085659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100" dirty="0">
                <a:latin typeface="+mn-lt"/>
              </a:rPr>
              <a:t>Como </a:t>
            </a:r>
            <a:r>
              <a:rPr lang="pt-BR" sz="2100" dirty="0" err="1">
                <a:latin typeface="+mn-lt"/>
              </a:rPr>
              <a:t>TMgS</a:t>
            </a:r>
            <a:r>
              <a:rPr lang="pt-BR" sz="2100" dirty="0">
                <a:latin typeface="+mn-lt"/>
              </a:rPr>
              <a:t> &gt; relação de preços </a:t>
            </a:r>
            <a:r>
              <a:rPr lang="pt-BR" sz="2100" dirty="0">
                <a:latin typeface="+mn-lt"/>
                <a:sym typeface="Symbol" panose="05050102010706020507" pitchFamily="18" charset="2"/>
              </a:rPr>
              <a:t> x</a:t>
            </a:r>
            <a:r>
              <a:rPr lang="pt-BR" sz="1200" dirty="0">
                <a:latin typeface="+mn-lt"/>
                <a:sym typeface="Symbol" panose="05050102010706020507" pitchFamily="18" charset="2"/>
              </a:rPr>
              <a:t>1</a:t>
            </a:r>
            <a:r>
              <a:rPr lang="pt-BR" sz="2100" dirty="0">
                <a:latin typeface="+mn-lt"/>
                <a:sym typeface="Symbol" panose="05050102010706020507" pitchFamily="18" charset="2"/>
              </a:rPr>
              <a:t> = (I/</a:t>
            </a:r>
            <a:r>
              <a:rPr lang="pt-BR" sz="2100" dirty="0" err="1">
                <a:latin typeface="+mn-lt"/>
                <a:sym typeface="Symbol" panose="05050102010706020507" pitchFamily="18" charset="2"/>
              </a:rPr>
              <a:t>Px</a:t>
            </a:r>
            <a:r>
              <a:rPr lang="pt-BR" sz="2100" dirty="0">
                <a:latin typeface="+mn-lt"/>
                <a:sym typeface="Symbol" panose="05050102010706020507" pitchFamily="18" charset="2"/>
              </a:rPr>
              <a:t>)  e x</a:t>
            </a:r>
            <a:r>
              <a:rPr lang="pt-BR" sz="1200" dirty="0">
                <a:latin typeface="+mn-lt"/>
                <a:sym typeface="Symbol" panose="05050102010706020507" pitchFamily="18" charset="2"/>
              </a:rPr>
              <a:t>2</a:t>
            </a:r>
            <a:r>
              <a:rPr lang="pt-BR" sz="2100" dirty="0">
                <a:latin typeface="+mn-lt"/>
                <a:sym typeface="Symbol" panose="05050102010706020507" pitchFamily="18" charset="2"/>
              </a:rPr>
              <a:t> = 0.</a:t>
            </a:r>
          </a:p>
          <a:p>
            <a:endParaRPr lang="pt-BR" sz="2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26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78A1231-BEC3-4415-A05C-AF30A9B7B34A}"/>
              </a:ext>
            </a:extLst>
          </p:cNvPr>
          <p:cNvSpPr txBox="1"/>
          <p:nvPr/>
        </p:nvSpPr>
        <p:spPr>
          <a:xfrm>
            <a:off x="107504" y="51470"/>
            <a:ext cx="8928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transformação monotônica de uma função de utilidade não altera a taxa marginal de substituição (TMS), porque a TMS é medida ao longo de uma curva de indiferença, e a utilidade permanece constante ao longo da curva de indiferença.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62ADF5C-6F36-4CF0-A81A-66FE52033326}"/>
              </a:ext>
            </a:extLst>
          </p:cNvPr>
          <p:cNvSpPr txBox="1"/>
          <p:nvPr/>
        </p:nvSpPr>
        <p:spPr>
          <a:xfrm>
            <a:off x="107504" y="1419622"/>
            <a:ext cx="8856984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Tx/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Duas funções utilidade quaisquer representam as características ordinais das mesmas preferências se, e somente se, uma é uma transformação monotônica da outra.</a:t>
            </a:r>
          </a:p>
          <a:p>
            <a:pPr marL="342900" indent="-342900" algn="just">
              <a:buClrTx/>
              <a:buFont typeface="Wingdings" panose="05000000000000000000" pitchFamily="2" charset="2"/>
              <a:buChar char="§"/>
            </a:pPr>
            <a:endParaRPr lang="pt-BR" sz="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Tx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Logo, quando uma função utilidade é uma transformação monotônica de alguma outra, dada a renda e os preços, a escolha ótima será a mesma.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que isso exige que a </a:t>
            </a:r>
            <a:r>
              <a:rPr lang="pt-BR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seja a mesma.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293BAC0-3524-40E2-8A44-1E52127587E9}"/>
              </a:ext>
            </a:extLst>
          </p:cNvPr>
          <p:cNvSpPr txBox="1"/>
          <p:nvPr/>
        </p:nvSpPr>
        <p:spPr>
          <a:xfrm>
            <a:off x="1547664" y="105029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58890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E0D204A-1CD2-44DE-B2D4-82F9B37B135E}"/>
              </a:ext>
            </a:extLst>
          </p:cNvPr>
          <p:cNvSpPr txBox="1"/>
          <p:nvPr/>
        </p:nvSpPr>
        <p:spPr>
          <a:xfrm>
            <a:off x="107504" y="51470"/>
            <a:ext cx="8928992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03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um mercado existem 8 agentes, sendo 4 demandantes (agentes i = 1,2,3,4) e 4 ofertantes (agentes i = 5,6,7,8). Cada demandante demanda uma única unidade discreta e cada ofertante oferta uma única unidade discreta. Se há indiferença dos agentes envolvidos numa transação bilateral quanto a realizar ou não a troca (isto é, quando o excedente de pelo menos um deles é zero), suponha que ela se realiza. Os preços de demanda e de oferta por cada unidade são</a:t>
            </a:r>
            <a:r>
              <a:rPr lang="pt-BR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dados na tabela abaixo: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agem 4" descr="Tabela&#10;&#10;Descrição gerada automaticamente">
            <a:extLst>
              <a:ext uri="{FF2B5EF4-FFF2-40B4-BE49-F238E27FC236}">
                <a16:creationId xmlns:a16="http://schemas.microsoft.com/office/drawing/2014/main" id="{3389FC33-E18A-42E2-8326-35A575B3A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82" y="2427734"/>
            <a:ext cx="7165522" cy="262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58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88DAEDE-3D10-402A-90D4-45530C3DEFC3}"/>
              </a:ext>
            </a:extLst>
          </p:cNvPr>
          <p:cNvSpPr txBox="1"/>
          <p:nvPr/>
        </p:nvSpPr>
        <p:spPr>
          <a:xfrm>
            <a:off x="107504" y="123478"/>
            <a:ext cx="89289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Denote por Π(i) o excedente privado do agente i = 1, ..., 8 nessa economia e por TS o excedente total (</a:t>
            </a:r>
            <a:r>
              <a:rPr lang="pt-BR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surplus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 Seja TS(-i) o excedente total sem a participação do agente i e denote por s(i) = TS - TS(-i) a contribuição do agente i para o excedente total, i = 1, ..., 8, ou seja, seu preço-sombra para os ganhos sociais de troca. Julgue os itens a seguir:</a:t>
            </a:r>
          </a:p>
        </p:txBody>
      </p:sp>
    </p:spTree>
    <p:extLst>
      <p:ext uri="{BB962C8B-B14F-4D97-AF65-F5344CB8AC3E}">
        <p14:creationId xmlns:p14="http://schemas.microsoft.com/office/powerpoint/2010/main" val="125277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6E3D7C40-A1C7-421C-922E-5692328B6E78}"/>
              </a:ext>
            </a:extLst>
          </p:cNvPr>
          <p:cNvSpPr txBox="1"/>
          <p:nvPr/>
        </p:nvSpPr>
        <p:spPr>
          <a:xfrm>
            <a:off x="-36512" y="45948"/>
            <a:ext cx="927314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Na parte 3a:  a prova de 2021 – Exercícios de um a dez.</a:t>
            </a:r>
            <a:endParaRPr lang="pt-BR" sz="23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Resolveremos as questões “importantes” das últimas provas.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As aulas serão organizadas de acordo com tópicos da matéria.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É importante observar a incidência das questões nas últimas provas.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endParaRPr lang="pt-BR" sz="2200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4A548C37-6F33-48F7-B3ED-A70A8A2A3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3" y="1779662"/>
            <a:ext cx="9082014" cy="3193194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E9343A08-10F4-4180-A85A-B4881EEB1BBB}"/>
              </a:ext>
            </a:extLst>
          </p:cNvPr>
          <p:cNvSpPr/>
          <p:nvPr/>
        </p:nvSpPr>
        <p:spPr>
          <a:xfrm>
            <a:off x="8465951" y="3939902"/>
            <a:ext cx="472553" cy="26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7FDC4E6B-E844-4294-8B5F-9FAAA29811EC}"/>
              </a:ext>
            </a:extLst>
          </p:cNvPr>
          <p:cNvSpPr/>
          <p:nvPr/>
        </p:nvSpPr>
        <p:spPr>
          <a:xfrm>
            <a:off x="8465951" y="4296572"/>
            <a:ext cx="472553" cy="26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298CA13-5103-49BE-B847-8B4DD2649A57}"/>
              </a:ext>
            </a:extLst>
          </p:cNvPr>
          <p:cNvSpPr/>
          <p:nvPr/>
        </p:nvSpPr>
        <p:spPr>
          <a:xfrm>
            <a:off x="8465951" y="4659982"/>
            <a:ext cx="472553" cy="26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3E4CF43A-82FE-45AB-8D6B-42BDBFA62E7D}"/>
              </a:ext>
            </a:extLst>
          </p:cNvPr>
          <p:cNvSpPr/>
          <p:nvPr/>
        </p:nvSpPr>
        <p:spPr>
          <a:xfrm>
            <a:off x="8465951" y="2546584"/>
            <a:ext cx="472553" cy="27549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B97B12F-B64E-496E-A006-94AAA5BC10D2}"/>
              </a:ext>
            </a:extLst>
          </p:cNvPr>
          <p:cNvSpPr/>
          <p:nvPr/>
        </p:nvSpPr>
        <p:spPr>
          <a:xfrm>
            <a:off x="8465951" y="2906623"/>
            <a:ext cx="472553" cy="27549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7E98ECB-7F81-4C27-A4A2-11665603BB31}"/>
              </a:ext>
            </a:extLst>
          </p:cNvPr>
          <p:cNvSpPr/>
          <p:nvPr/>
        </p:nvSpPr>
        <p:spPr>
          <a:xfrm>
            <a:off x="8465951" y="3234128"/>
            <a:ext cx="472553" cy="29618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65EA82E-2DC8-4975-BD4A-3B673DC50B41}"/>
              </a:ext>
            </a:extLst>
          </p:cNvPr>
          <p:cNvSpPr/>
          <p:nvPr/>
        </p:nvSpPr>
        <p:spPr>
          <a:xfrm>
            <a:off x="8465951" y="3602319"/>
            <a:ext cx="472553" cy="2615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213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84C2899-D0F7-43A7-9089-FDB68C55EA60}"/>
              </a:ext>
            </a:extLst>
          </p:cNvPr>
          <p:cNvSpPr txBox="1"/>
          <p:nvPr/>
        </p:nvSpPr>
        <p:spPr>
          <a:xfrm>
            <a:off x="107504" y="123478"/>
            <a:ext cx="8928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Nessa economia, o preço de equilíbrio é $100 e a quantidade de equilíbrio é de 3 unidades comercializadas.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D87A3FF-DD0A-4C12-8F72-A5AF8EB73465}"/>
              </a:ext>
            </a:extLst>
          </p:cNvPr>
          <p:cNvSpPr txBox="1"/>
          <p:nvPr/>
        </p:nvSpPr>
        <p:spPr>
          <a:xfrm>
            <a:off x="179512" y="843558"/>
            <a:ext cx="878497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indivíduo 1 se dispõe a pagar $ 150 e o indivíduo 5 se dispõe a vender por $ 80. Os indivíduos 2 e 3 se dispõem a pagar $ 100 e os indivíduos 6 e 7 se dispõem a vender por $ 100. Por fim, o indivíduo 4 se dispõe a pagar $ 70 e o indivíduo 8 se dispõe a vender por $ 140.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Note que o indivíduo 4 (o demandante que tem a menor disposição a pagar) se dispõe a pagar $ 70 e o indivíduo 5 (o ofertante que se dispõe a vender ao maior preço) se dispõe a vender por $ 140. Note também que os indivíduos 1 a 3 estão dispostos a pagar igual ou mais do que      $ 100 e os indivíduos 5 a 7 estão dispostos a vender por até $ 100, inclusive.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Então, $ 100 seria o preço de equilíbrio, com 3 unidades vendidas, pois para esta quantidade haverá ofertante e demandante.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DAD6CB5-0A26-4DEC-841D-EE7A160B7578}"/>
              </a:ext>
            </a:extLst>
          </p:cNvPr>
          <p:cNvSpPr txBox="1"/>
          <p:nvPr/>
        </p:nvSpPr>
        <p:spPr>
          <a:xfrm>
            <a:off x="5076056" y="48351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33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9280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A7B16C7-2DDE-48BC-8F3D-7F43E80AA971}"/>
              </a:ext>
            </a:extLst>
          </p:cNvPr>
          <p:cNvSpPr txBox="1"/>
          <p:nvPr/>
        </p:nvSpPr>
        <p:spPr>
          <a:xfrm>
            <a:off x="107504" y="123478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excedente total é de $70.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B4BE7AB-96E3-4486-988C-0CD8623504F3}"/>
              </a:ext>
            </a:extLst>
          </p:cNvPr>
          <p:cNvSpPr txBox="1"/>
          <p:nvPr/>
        </p:nvSpPr>
        <p:spPr>
          <a:xfrm>
            <a:off x="3707904" y="19548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3300"/>
                </a:solidFill>
              </a:rPr>
              <a:t>V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9F26BF5-E3E9-40C9-AA1F-5B67F460694F}"/>
              </a:ext>
            </a:extLst>
          </p:cNvPr>
          <p:cNvSpPr txBox="1"/>
          <p:nvPr/>
        </p:nvSpPr>
        <p:spPr>
          <a:xfrm>
            <a:off x="251520" y="483518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Conforme vimos no item anterior teremos equilíbrio com P = 100 e Q = 3.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Agora vamos calcular os excedentes de cada um dos consumidores e produtores (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Π(i) o excedente privado do agente i = 1, ..., 8).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F330362-5F95-43A7-9798-21D165438876}"/>
              </a:ext>
            </a:extLst>
          </p:cNvPr>
          <p:cNvSpPr txBox="1"/>
          <p:nvPr/>
        </p:nvSpPr>
        <p:spPr>
          <a:xfrm>
            <a:off x="611560" y="1537504"/>
            <a:ext cx="676875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Consumidores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Π( 1) = 150 – 100 = 50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Π( 2) = 100 – 100 = 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Π( 3) = 100 – 100 = 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Π( 4) = 0 (o preço de reserva dele é 70!)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236AAC1-E6B5-4163-BC4A-23375F87EF70}"/>
              </a:ext>
            </a:extLst>
          </p:cNvPr>
          <p:cNvSpPr txBox="1"/>
          <p:nvPr/>
        </p:nvSpPr>
        <p:spPr>
          <a:xfrm>
            <a:off x="611560" y="3049672"/>
            <a:ext cx="82089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Produtores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Π( 5) = 100 – 80 = 20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(aceitaria vender por 80, mas vende por 100!)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Π( 6) = 100 – 100 = 0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Π( 7) = 100 – 100 = 0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Π( 8) = 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(só aceitaria vender por 140!)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633144C-54F8-4D5D-8CD8-A1546E3014BC}"/>
              </a:ext>
            </a:extLst>
          </p:cNvPr>
          <p:cNvSpPr txBox="1"/>
          <p:nvPr/>
        </p:nvSpPr>
        <p:spPr>
          <a:xfrm>
            <a:off x="611560" y="4587974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Logo, o excedente total é igual a 70.</a:t>
            </a:r>
          </a:p>
        </p:txBody>
      </p:sp>
    </p:spTree>
    <p:extLst>
      <p:ext uri="{BB962C8B-B14F-4D97-AF65-F5344CB8AC3E}">
        <p14:creationId xmlns:p14="http://schemas.microsoft.com/office/powerpoint/2010/main" val="155373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3A84851-DBC0-4A6C-8B02-AC48A25653C8}"/>
              </a:ext>
            </a:extLst>
          </p:cNvPr>
          <p:cNvSpPr txBox="1"/>
          <p:nvPr/>
        </p:nvSpPr>
        <p:spPr>
          <a:xfrm>
            <a:off x="107504" y="51470"/>
            <a:ext cx="8928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Nessa economia, s(i) = Π(i), para todo i = 1, ..., 8, isto é, cada agente internaliza, na forma de excedente privado, o seu preço-sombra para os ganhos sociais de troca.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C9D65E0-9DC6-43F1-9228-3E8495ABB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727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F9C48A5-8F36-410C-8D8B-EA0D91B53E90}"/>
              </a:ext>
            </a:extLst>
          </p:cNvPr>
          <p:cNvSpPr txBox="1"/>
          <p:nvPr/>
        </p:nvSpPr>
        <p:spPr>
          <a:xfrm>
            <a:off x="107504" y="1059582"/>
            <a:ext cx="8928992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Lembrando, s(i) = TS - TS(-i) é a contribuição do agente i para o excedente total, i = 1, ..., 8, ou seja, seu preço-sombra para os ganhos sociais de troca.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600" i="0" dirty="0">
              <a:solidFill>
                <a:srgbClr val="2021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9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economia, o preço sombra corresponde ao custo de oportunidade de uma atividade, que pode ser referido como sendo o seu verdadeiro preço econômico.</a:t>
            </a:r>
          </a:p>
          <a:p>
            <a:pPr marL="576000" lvl="1" indent="-285750" algn="just">
              <a:buFont typeface="Wingdings" panose="05000000000000000000" pitchFamily="2" charset="2"/>
              <a:buChar char="§"/>
            </a:pPr>
            <a:r>
              <a:rPr lang="pt-BR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o preço sombra for positivo, um incremento de uma unidade na produção, antes restrita, resultará em um aumento do valor da função objetivo. </a:t>
            </a:r>
          </a:p>
          <a:p>
            <a:pPr marL="576000" lvl="1" indent="-285750" algn="just">
              <a:buFont typeface="Wingdings" panose="05000000000000000000" pitchFamily="2" charset="2"/>
              <a:buChar char="§"/>
            </a:pPr>
            <a:r>
              <a:rPr lang="pt-BR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o preço sombra for negativo, um incremento de uma unidade resultará na diminuição do valor da função objetivo.</a:t>
            </a:r>
          </a:p>
          <a:p>
            <a:pPr marL="576000" lvl="1" indent="-285750" algn="just">
              <a:buFont typeface="Wingdings" panose="05000000000000000000" pitchFamily="2" charset="2"/>
              <a:buChar char="§"/>
            </a:pPr>
            <a:endParaRPr lang="pt-BR" sz="4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No caso do nosso exercício, devemos checar se o excedente privado internalizado por cada um dos agentes econômicos é igual ao seu            preço-sombra, ou seja, sua contribuição para o excedente total para os ganhos sociais de troca.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0130E2-436B-4881-8959-64858901A2DF}"/>
              </a:ext>
            </a:extLst>
          </p:cNvPr>
          <p:cNvSpPr txBox="1"/>
          <p:nvPr/>
        </p:nvSpPr>
        <p:spPr>
          <a:xfrm>
            <a:off x="2915816" y="69954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42108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CEF79AD-E062-4A7D-A004-E3B4D5D338B4}"/>
              </a:ext>
            </a:extLst>
          </p:cNvPr>
          <p:cNvSpPr txBox="1"/>
          <p:nvPr/>
        </p:nvSpPr>
        <p:spPr>
          <a:xfrm>
            <a:off x="107504" y="131311"/>
            <a:ext cx="8928992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Suponha que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cada consumidor consome uma unidade de um bem discreto.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Consumidor marginal é o consumidor da última unidade produzida, a quantidade que equilibra o mercado.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Cada consumidor possui uma disposição a pagar,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seu preço de reserva: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ele representa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valor que o consumidor está disposto a sacrificar do seu consumo de outros bens para adquirir, em troca, a unidade do bem em questão.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consumidores são ordenados decrescentemente de acordo com suas disposições marginais a pagar. É nisso que se resume a curva de demanda agregada.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custo marginal de produção de uma unidade representa o valor que a sociedade atribui aos recursos deslocados da economia para a produção dessa unidade adicional.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6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C57033F-608A-43D8-B6BC-DBE4EBAEC101}"/>
              </a:ext>
            </a:extLst>
          </p:cNvPr>
          <p:cNvSpPr txBox="1"/>
          <p:nvPr/>
        </p:nvSpPr>
        <p:spPr>
          <a:xfrm>
            <a:off x="107504" y="115342"/>
            <a:ext cx="8856984" cy="472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Exemplificando...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Suponha que o custo marginal de produção do bem X seja constante igual a $100, mas que o produtor possui uma capacidade instalada máxima de 10 unidades.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Suponha ainda que e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xistem 11 demandantes e cada um demanda uma única unidade. Os 10 primeiros consumidores têm disposições marginais a pagar de $200, o 11º $150. Como a capacidade máxima é de 10 unidades, então o 11º demandante fica de fora do mercado e somente os 10 primeiros (com maiores disposições a pagar) são atendidos.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preço de equilíbrio é qualquer preço P entre $150 e $200. Mesmo que o 11º consumidor não seja atendido, é a sua disposição a pagar que determina o preço mínimo a partir do qual o 10º consumidor e o produtor podem barganhar. Por simplicidade, suponha que o preço de equilíbrio seja $150.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11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47F61AC-576F-4171-97FA-A6663F9ED964}"/>
              </a:ext>
            </a:extLst>
          </p:cNvPr>
          <p:cNvSpPr txBox="1"/>
          <p:nvPr/>
        </p:nvSpPr>
        <p:spPr>
          <a:xfrm>
            <a:off x="107504" y="123478"/>
            <a:ext cx="8856984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11º consumidor está disposto a pagar $150 pela 11ª unidade do bem, mas o ofertante não tem como atendê-lo.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o produtor quiser atendê-lo, deverá expandir sua capacidade instalada máxima o suficiente para ser capaz de produzir exatamente uma unidade a mais.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fazer isso, ele deverá gastar um valor $V. Depois deverá produzir a unidade adicional cujo custo marginal é $100 para vendê-la por $150.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Logo, só vale a pena expandir a capacidade instalada se </a:t>
            </a:r>
            <a:r>
              <a:rPr lang="pt-BR" sz="2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preço-sombra $V 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capacidade instalada incremental não for maior que $50.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1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fosse menor, o ofertante poderia acrescentar uma segunda ou mesmo terceira unidade de capacidade até o ponto em que ficasse indiferente entre expandir ou não, pois a cada passo teria lucro (incremental positivo, mas decrescente). Portanto, suponha, sem perda de generalidade, que isso já ocorre nessa primeira unidade adicional de capacidade instalada.</a:t>
            </a: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5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0AEE2CC-F26A-4386-9A1A-DF905E842E15}"/>
              </a:ext>
            </a:extLst>
          </p:cNvPr>
          <p:cNvSpPr txBox="1"/>
          <p:nvPr/>
        </p:nvSpPr>
        <p:spPr>
          <a:xfrm>
            <a:off x="35496" y="51470"/>
            <a:ext cx="9001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Note que quem determina o preço-sombra da capacidade instalada é o consumidor </a:t>
            </a:r>
            <a:r>
              <a:rPr lang="pt-BR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supramarginal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mais especificamente, a diferença entre sua disposição a pagar, $150, e o custo marginal, $100, da unidade que ele adquiriria, se pudesse. Essa diferença de $50 se configuraria numa renda do produtor, caso ele não enfrentasse a limitação da capacidade instalada.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 essa limitação existe, é esse excedente que deve ser gasto na expansão da capacidade para a produção da unidade adicional. Dessa forma, o preço-sombra da capacidade instalada não é intrínseco à planta da firma: ele é a valoração do consumidor </a:t>
            </a:r>
            <a:r>
              <a:rPr lang="pt-BR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supramarginal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em excesso ao custo marginal. Em outras palavras, é o preço de demanda que o 11º consumidor está disposto a pagar que determina o custo incremental que será incorrido pelo ofertante. Não é o custo que determina o preço, mas o preço é que determina o custo.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não entendimento disso é um dos maiores erros que muitos economistas cometem ainda hoje, mesmo depois da revolução marginalista do século XIX.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BAEFAEF-0B6E-4D22-9F66-0E64311D3F15}"/>
              </a:ext>
            </a:extLst>
          </p:cNvPr>
          <p:cNvSpPr txBox="1"/>
          <p:nvPr/>
        </p:nvSpPr>
        <p:spPr>
          <a:xfrm>
            <a:off x="107503" y="141476"/>
            <a:ext cx="88958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10º consumidor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não consegue reduzir o preço para aquém de $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que é a valoração marginal do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11º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consumidor, aquele que ficou de fora do mercado com valoração marginal mais baixa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O 10º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o consumidor marginal 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11º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o consumidor </a:t>
            </a:r>
            <a:r>
              <a:rPr lang="pt-BR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supramarginal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690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>
                <a16:creationId xmlns:a16="http://schemas.microsoft.com/office/drawing/2014/main" id="{61DBAFCC-AB68-43E4-A30C-F159B8C7A4A3}"/>
              </a:ext>
            </a:extLst>
          </p:cNvPr>
          <p:cNvSpPr/>
          <p:nvPr/>
        </p:nvSpPr>
        <p:spPr>
          <a:xfrm>
            <a:off x="179512" y="2643253"/>
            <a:ext cx="8496944" cy="159831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45331FD2-6DBE-4548-859E-1B057CA7FB10}"/>
              </a:ext>
            </a:extLst>
          </p:cNvPr>
          <p:cNvSpPr/>
          <p:nvPr/>
        </p:nvSpPr>
        <p:spPr>
          <a:xfrm>
            <a:off x="179512" y="915566"/>
            <a:ext cx="8496944" cy="1617784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0E1EC62-5149-411C-A335-020FE35CCF8C}"/>
              </a:ext>
            </a:extLst>
          </p:cNvPr>
          <p:cNvSpPr txBox="1"/>
          <p:nvPr/>
        </p:nvSpPr>
        <p:spPr>
          <a:xfrm>
            <a:off x="179512" y="960935"/>
            <a:ext cx="331236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Consumidores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Π( 1) = 150 – 100 = 50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Π( 2) = 100 – 100 = 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Π( 3) = 100 – 100 = 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Π( 4) = 0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4002A58-4735-466B-8B80-08929FB9494D}"/>
              </a:ext>
            </a:extLst>
          </p:cNvPr>
          <p:cNvSpPr txBox="1"/>
          <p:nvPr/>
        </p:nvSpPr>
        <p:spPr>
          <a:xfrm>
            <a:off x="179512" y="2689127"/>
            <a:ext cx="324036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Produtores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Π( 5) = 100 – 80 = 20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Π( 6) = 100 – 100 = 0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Π( 7) = 100 – 100 = 0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Π( 8) = 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8B68E5E-6984-4E43-86E8-DC46728D3E9D}"/>
              </a:ext>
            </a:extLst>
          </p:cNvPr>
          <p:cNvSpPr txBox="1"/>
          <p:nvPr/>
        </p:nvSpPr>
        <p:spPr>
          <a:xfrm>
            <a:off x="179512" y="125219"/>
            <a:ext cx="87849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excedente total sem a participação do agente i, para cada agente          i = 1, …, 8, será dado por (lembre-se que o excedente total é 70):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6C9CF61-CC13-4B0E-BCED-F72079123322}"/>
              </a:ext>
            </a:extLst>
          </p:cNvPr>
          <p:cNvSpPr txBox="1"/>
          <p:nvPr/>
        </p:nvSpPr>
        <p:spPr>
          <a:xfrm>
            <a:off x="3791304" y="960935"/>
            <a:ext cx="45971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Consumidores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ET(– 1) = ET – Π( 1) = 70 – 50 = 20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ET(– 2) = ET – Π( 2) = 70 – 0 = 70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ET(– 3) = ET – Π( 3) = 70 – 0 = 70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ET(– 4) = ET – Π( 4) = 70 – 0 = 70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D0594AF-8667-4752-87F5-746C82A89F4A}"/>
              </a:ext>
            </a:extLst>
          </p:cNvPr>
          <p:cNvSpPr txBox="1"/>
          <p:nvPr/>
        </p:nvSpPr>
        <p:spPr>
          <a:xfrm>
            <a:off x="3791304" y="2689127"/>
            <a:ext cx="517318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Produtores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/>
              <a:t>ET(– 5) = ET – Π( 5) = 70 – 20 = 50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/>
              <a:t>ET(– 6) = ET – Π( 6) = 70 – 0 = 70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/>
              <a:t>ET(– 7) = ET – Π( 7) = 70 – 0 = 70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/>
              <a:t>ET(– 8) = ET – Π( 8) = 70 – 0 = 70</a:t>
            </a:r>
          </a:p>
          <a:p>
            <a:endParaRPr lang="pt-BR" dirty="0"/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B8564581-2309-4D6D-876B-0FD130B8F7F3}"/>
              </a:ext>
            </a:extLst>
          </p:cNvPr>
          <p:cNvCxnSpPr/>
          <p:nvPr/>
        </p:nvCxnSpPr>
        <p:spPr>
          <a:xfrm>
            <a:off x="3419872" y="1419117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0DC1B30F-9C0C-49C6-BE09-676345BFA634}"/>
              </a:ext>
            </a:extLst>
          </p:cNvPr>
          <p:cNvCxnSpPr/>
          <p:nvPr/>
        </p:nvCxnSpPr>
        <p:spPr>
          <a:xfrm>
            <a:off x="3419872" y="1707149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D067BD9F-B347-4905-BF54-0953EA7F307F}"/>
              </a:ext>
            </a:extLst>
          </p:cNvPr>
          <p:cNvCxnSpPr/>
          <p:nvPr/>
        </p:nvCxnSpPr>
        <p:spPr>
          <a:xfrm>
            <a:off x="3419872" y="199518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3E7F795A-9F3B-4DE8-B59E-09096918BD68}"/>
              </a:ext>
            </a:extLst>
          </p:cNvPr>
          <p:cNvCxnSpPr>
            <a:cxnSpLocks/>
          </p:cNvCxnSpPr>
          <p:nvPr/>
        </p:nvCxnSpPr>
        <p:spPr>
          <a:xfrm>
            <a:off x="2123728" y="2283213"/>
            <a:ext cx="20882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EE3BAA5C-E30E-4DBF-B9F3-414D77A3A6FB}"/>
              </a:ext>
            </a:extLst>
          </p:cNvPr>
          <p:cNvCxnSpPr/>
          <p:nvPr/>
        </p:nvCxnSpPr>
        <p:spPr>
          <a:xfrm>
            <a:off x="3419872" y="307530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95A757FB-F813-4F71-BA2D-D1B0567E302F}"/>
              </a:ext>
            </a:extLst>
          </p:cNvPr>
          <p:cNvCxnSpPr/>
          <p:nvPr/>
        </p:nvCxnSpPr>
        <p:spPr>
          <a:xfrm>
            <a:off x="3419872" y="3363333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8C79E7E7-BC02-4A3B-A5EB-CD7EDA9BEC79}"/>
              </a:ext>
            </a:extLst>
          </p:cNvPr>
          <p:cNvCxnSpPr/>
          <p:nvPr/>
        </p:nvCxnSpPr>
        <p:spPr>
          <a:xfrm>
            <a:off x="3419872" y="3651365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FD074A30-665A-430D-813E-DE0EDD3753A2}"/>
              </a:ext>
            </a:extLst>
          </p:cNvPr>
          <p:cNvCxnSpPr>
            <a:cxnSpLocks/>
          </p:cNvCxnSpPr>
          <p:nvPr/>
        </p:nvCxnSpPr>
        <p:spPr>
          <a:xfrm>
            <a:off x="2123728" y="3939397"/>
            <a:ext cx="20882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62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" grpId="0"/>
      <p:bldP spid="3" grpId="0"/>
      <p:bldP spid="7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:a16="http://schemas.microsoft.com/office/drawing/2014/main" id="{7E32C52A-4CB4-4A70-AD4A-5071837E0FC0}"/>
              </a:ext>
            </a:extLst>
          </p:cNvPr>
          <p:cNvSpPr/>
          <p:nvPr/>
        </p:nvSpPr>
        <p:spPr>
          <a:xfrm>
            <a:off x="611560" y="843558"/>
            <a:ext cx="7462176" cy="231527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DA8D0BC-44E9-470E-A829-1B6D0884B030}"/>
              </a:ext>
            </a:extLst>
          </p:cNvPr>
          <p:cNvSpPr txBox="1"/>
          <p:nvPr/>
        </p:nvSpPr>
        <p:spPr>
          <a:xfrm>
            <a:off x="179512" y="123478"/>
            <a:ext cx="88569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contribuição do agente i para o excedente total, para cada agente            i = 1, …, 8, será dada por: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E24A110-10B7-49F7-B687-36AEA6C5FC0A}"/>
              </a:ext>
            </a:extLst>
          </p:cNvPr>
          <p:cNvSpPr txBox="1"/>
          <p:nvPr/>
        </p:nvSpPr>
        <p:spPr>
          <a:xfrm>
            <a:off x="683568" y="850523"/>
            <a:ext cx="64080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s(1) = ET – ET(– 1) = 70 – 20 = 50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s(2) = ET – ET(– 2) = 70 – 70 = 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s(3) = ET – ET(– 3) = 70 – 70 = 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s(4) = ET – ET(– 4) = 70 – 70 = 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s(5) = ET – ET(– 5) = 70 – 50 = 20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s(6) = ET – ET(– 6) = 70 – 70 = 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s(7) = ET – ET(– 7) = 70 – 70 = 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s(8) = ET – ET(– 8) = 70 – 70 = 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9405B1E-EE1B-49EB-A6AF-3A0DCC1BE644}"/>
              </a:ext>
            </a:extLst>
          </p:cNvPr>
          <p:cNvSpPr txBox="1"/>
          <p:nvPr/>
        </p:nvSpPr>
        <p:spPr>
          <a:xfrm>
            <a:off x="179512" y="3244790"/>
            <a:ext cx="88569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onde se conclui que s(i) = Π(i) para todo i = 1, ..., 8, isto é, cada agente internaliza, na forma de excedente privado, seu preço-sombra, ou seja, sua contribuição para o excedente total para os ganhos sociais de troca.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EE316B4-A249-4119-B012-D25D19764AF8}"/>
              </a:ext>
            </a:extLst>
          </p:cNvPr>
          <p:cNvSpPr txBox="1"/>
          <p:nvPr/>
        </p:nvSpPr>
        <p:spPr>
          <a:xfrm>
            <a:off x="4788024" y="843558"/>
            <a:ext cx="41764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Π( 1) = 150 – 100 = 50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Π( 2) = 100 – 100 = 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Π( 3) = 100 – 100 = 0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Π( 4) = 0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97715C-C34A-4B2A-94CE-C029AFBFBD81}"/>
              </a:ext>
            </a:extLst>
          </p:cNvPr>
          <p:cNvSpPr txBox="1"/>
          <p:nvPr/>
        </p:nvSpPr>
        <p:spPr>
          <a:xfrm>
            <a:off x="4788024" y="1681520"/>
            <a:ext cx="40324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Π( 5) = 100 – 80 = 20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Π( 6) = 100 – 100 = 0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Π( 7) = 100 – 100 = 0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Π( 8) = 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99B20E53-A190-42AB-A7A3-07CB2CB7C3CB}"/>
              </a:ext>
            </a:extLst>
          </p:cNvPr>
          <p:cNvCxnSpPr/>
          <p:nvPr/>
        </p:nvCxnSpPr>
        <p:spPr>
          <a:xfrm>
            <a:off x="4644008" y="987574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6DABF9C2-BB0D-4DC6-AE70-CFBA69CC211C}"/>
              </a:ext>
            </a:extLst>
          </p:cNvPr>
          <p:cNvCxnSpPr/>
          <p:nvPr/>
        </p:nvCxnSpPr>
        <p:spPr>
          <a:xfrm>
            <a:off x="4644008" y="127560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F5039A48-A571-4B23-8249-2F8FFBBA8AAF}"/>
              </a:ext>
            </a:extLst>
          </p:cNvPr>
          <p:cNvCxnSpPr/>
          <p:nvPr/>
        </p:nvCxnSpPr>
        <p:spPr>
          <a:xfrm>
            <a:off x="4644008" y="156363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6783CD24-156E-4E52-8C6A-6436C1AF3AB6}"/>
              </a:ext>
            </a:extLst>
          </p:cNvPr>
          <p:cNvCxnSpPr/>
          <p:nvPr/>
        </p:nvCxnSpPr>
        <p:spPr>
          <a:xfrm>
            <a:off x="4644008" y="1851670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362AAEC8-824A-47B6-BEB4-F095547F361E}"/>
              </a:ext>
            </a:extLst>
          </p:cNvPr>
          <p:cNvCxnSpPr/>
          <p:nvPr/>
        </p:nvCxnSpPr>
        <p:spPr>
          <a:xfrm>
            <a:off x="4644008" y="2139702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8F96FB00-8187-458B-BFFE-9AA490E74619}"/>
              </a:ext>
            </a:extLst>
          </p:cNvPr>
          <p:cNvCxnSpPr/>
          <p:nvPr/>
        </p:nvCxnSpPr>
        <p:spPr>
          <a:xfrm>
            <a:off x="4644008" y="2427734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79B0C111-758F-416F-9AD9-AA894B9E53D7}"/>
              </a:ext>
            </a:extLst>
          </p:cNvPr>
          <p:cNvCxnSpPr/>
          <p:nvPr/>
        </p:nvCxnSpPr>
        <p:spPr>
          <a:xfrm>
            <a:off x="4644008" y="271576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CEC2E84A-0372-453E-9485-80DBAD85C1F5}"/>
              </a:ext>
            </a:extLst>
          </p:cNvPr>
          <p:cNvCxnSpPr/>
          <p:nvPr/>
        </p:nvCxnSpPr>
        <p:spPr>
          <a:xfrm>
            <a:off x="4644008" y="300379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04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695836F-553D-4156-926F-1533F07EF497}"/>
              </a:ext>
            </a:extLst>
          </p:cNvPr>
          <p:cNvSpPr txBox="1"/>
          <p:nvPr/>
        </p:nvSpPr>
        <p:spPr>
          <a:xfrm>
            <a:off x="107504" y="51470"/>
            <a:ext cx="892899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01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Seja um consumidor com função de utilidade dada por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em que X é a quantidade consumida de entradas de cinema e Y é a quantidade consumida de pizzas. Com relação a este consumidor, verifique quais das seguintes afirmações são verdadeiras e quais são falsas: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taxa marginal de substituição deste consumidor é X/Y.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cesta (X = 2, Y = 1) e a cesta (X = 1, Y = 2) se encontram sobre a mesma curva de indiferença.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curvas de indiferença do consumidor são estritamente convexas entre as cestas (X = 2, Y = 1) e (X = 1, Y = 2).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e Y são substitutos perfeitos.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bem Y é um mal.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39900D2-ED24-426F-9676-3237475015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861285"/>
              </p:ext>
            </p:extLst>
          </p:nvPr>
        </p:nvGraphicFramePr>
        <p:xfrm>
          <a:off x="6449268" y="385787"/>
          <a:ext cx="14351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320" imgH="203040" progId="Equation.DSMT4">
                  <p:embed/>
                </p:oleObj>
              </mc:Choice>
              <mc:Fallback>
                <p:oleObj name="Equation" r:id="rId2" imgW="787320" imgH="203040" progId="Equation.DSMT4">
                  <p:embed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383C252C-DDA3-4EF1-B53C-C82FAC3A10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49268" y="385787"/>
                        <a:ext cx="1435100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5123061D-E398-4150-BC01-EC2C35D73782}"/>
              </a:ext>
            </a:extLst>
          </p:cNvPr>
          <p:cNvSpPr txBox="1"/>
          <p:nvPr/>
        </p:nvSpPr>
        <p:spPr>
          <a:xfrm>
            <a:off x="6876256" y="16356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B645310-4DB2-4E55-B501-BA0746839585}"/>
              </a:ext>
            </a:extLst>
          </p:cNvPr>
          <p:cNvSpPr txBox="1"/>
          <p:nvPr/>
        </p:nvSpPr>
        <p:spPr>
          <a:xfrm>
            <a:off x="3419872" y="22837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68D5B59-781B-4BA1-8CE5-2497C8C08753}"/>
              </a:ext>
            </a:extLst>
          </p:cNvPr>
          <p:cNvSpPr txBox="1"/>
          <p:nvPr/>
        </p:nvSpPr>
        <p:spPr>
          <a:xfrm>
            <a:off x="2771800" y="349856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F: A </a:t>
            </a:r>
            <a:r>
              <a:rPr lang="pt-BR" b="1" dirty="0" err="1">
                <a:solidFill>
                  <a:srgbClr val="C00000"/>
                </a:solidFill>
              </a:rPr>
              <a:t>Umg</a:t>
            </a:r>
            <a:r>
              <a:rPr lang="pt-BR" b="1" dirty="0">
                <a:solidFill>
                  <a:srgbClr val="C00000"/>
                </a:solidFill>
              </a:rPr>
              <a:t> de um mal é negativa.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9955A3-7303-464D-8331-F7EC5420B828}"/>
              </a:ext>
            </a:extLst>
          </p:cNvPr>
          <p:cNvSpPr txBox="1"/>
          <p:nvPr/>
        </p:nvSpPr>
        <p:spPr>
          <a:xfrm>
            <a:off x="4644008" y="285049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AC59D3F-6F15-45C3-86D7-2398485F08F2}"/>
              </a:ext>
            </a:extLst>
          </p:cNvPr>
          <p:cNvSpPr txBox="1"/>
          <p:nvPr/>
        </p:nvSpPr>
        <p:spPr>
          <a:xfrm>
            <a:off x="3995936" y="3147814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F: </a:t>
            </a:r>
            <a:r>
              <a:rPr lang="pt-BR" sz="1700" b="1" dirty="0">
                <a:solidFill>
                  <a:srgbClr val="C00000"/>
                </a:solidFill>
              </a:rPr>
              <a:t>a Função Utilidade não é do tipo U = </a:t>
            </a:r>
            <a:r>
              <a:rPr lang="pt-BR" sz="1700" b="1" dirty="0" err="1">
                <a:solidFill>
                  <a:srgbClr val="C00000"/>
                </a:solidFill>
              </a:rPr>
              <a:t>aX+bY</a:t>
            </a:r>
            <a:r>
              <a:rPr lang="pt-BR" sz="17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134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322D7E1-4C20-426D-8A2D-0DB957E53C4D}"/>
              </a:ext>
            </a:extLst>
          </p:cNvPr>
          <p:cNvSpPr txBox="1"/>
          <p:nvPr/>
        </p:nvSpPr>
        <p:spPr>
          <a:xfrm>
            <a:off x="107504" y="123478"/>
            <a:ext cx="8928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preço de equilíbrio é imune à participação do agente i = 1, ..., 8, 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ceteris</a:t>
            </a:r>
            <a:r>
              <a:rPr lang="pt-BR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paribus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ou seja, ninguém consegue, por desvios unilaterais, afetar o preço de equilíbrio.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0118B57-6200-444D-841C-93130E2A271F}"/>
              </a:ext>
            </a:extLst>
          </p:cNvPr>
          <p:cNvSpPr txBox="1"/>
          <p:nvPr/>
        </p:nvSpPr>
        <p:spPr>
          <a:xfrm>
            <a:off x="107504" y="1131590"/>
            <a:ext cx="892899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demandante 1 não desvia para um preço maior do que $ 150 nem ofertante 8 desvia para um preço menor do que $ 80. Se o demandante 1 desviar para um preço menor, haverá oferta ao preço $ 100, que é o preço de equilíbrio. Situação oposta ocorre com os agentes 4 (demandante) e 5 (ofertante).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 fim, se o ofertante 8 desviar para o preço maior, haverá demanda ao preço $ 100, que é o preço de equilíbrio. Se os agentes 2 e 7 desviarem para a quantidade 3, não haverá mudança do preço $ 100.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FADFA6-EC5C-46BF-B003-034BCD342388}"/>
              </a:ext>
            </a:extLst>
          </p:cNvPr>
          <p:cNvSpPr txBox="1"/>
          <p:nvPr/>
        </p:nvSpPr>
        <p:spPr>
          <a:xfrm>
            <a:off x="1619672" y="77155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86613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B6E719E-D831-43CF-9078-9AE843D44CE7}"/>
              </a:ext>
            </a:extLst>
          </p:cNvPr>
          <p:cNvSpPr txBox="1"/>
          <p:nvPr/>
        </p:nvSpPr>
        <p:spPr>
          <a:xfrm>
            <a:off x="107504" y="123478"/>
            <a:ext cx="892899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Suponha que o 2º ofertante (o de número i = 6 e ao qual chamaremos de empresário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schumpeteriano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cujo preço de oferta é $100, descobre (sem custos de pesquisa) uma nova combinação dos fatores e consegue reduzir seu custo incremental de produção da única unidade que produz para $90, auferindo, assim, um excedente privado (que chamaremos de lucro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schumpeteriano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de $10. Então seu lucro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schumpeteriano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pós-inovação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coincide exatamente com o incremento do excedente total pós-inovação.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1EEC0FF-CC62-4163-B012-7F705D1C2C00}"/>
              </a:ext>
            </a:extLst>
          </p:cNvPr>
          <p:cNvSpPr txBox="1"/>
          <p:nvPr/>
        </p:nvSpPr>
        <p:spPr>
          <a:xfrm>
            <a:off x="179512" y="2355726"/>
            <a:ext cx="8856984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Note que, neste caso, o excedente privado para cada agente i = 1, …, 8, que será denotado por ΠS( i), será dado por: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ΠS( 1) = 150 – 100 = 50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ΠS( 2) = 100 – 100 = 0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ΠS( 3) = 100 – 100 = 0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ΠS( 4) = 0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excedente total, que será denotado por ET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será dado por:                  .            Portanto: ET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– ET = 10. Logo,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(6) = ET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F67659C-EF7C-4B17-8866-F8507807C852}"/>
              </a:ext>
            </a:extLst>
          </p:cNvPr>
          <p:cNvSpPr txBox="1"/>
          <p:nvPr/>
        </p:nvSpPr>
        <p:spPr>
          <a:xfrm>
            <a:off x="8388424" y="20584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F1CC181-9A30-4828-AEA2-DC44CD63D02B}"/>
              </a:ext>
            </a:extLst>
          </p:cNvPr>
          <p:cNvSpPr txBox="1"/>
          <p:nvPr/>
        </p:nvSpPr>
        <p:spPr>
          <a:xfrm>
            <a:off x="3635896" y="2987536"/>
            <a:ext cx="496855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ΠS( 5) = 100 – 80 = 20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ΠS( 6) = 100 – 90 = 10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ΠS( 7) = 100 – 100 = 0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ΠS( 8) = 0 </a:t>
            </a:r>
          </a:p>
          <a:p>
            <a:pPr algn="just"/>
            <a:endParaRPr lang="pt-BR" dirty="0"/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F38E9542-C888-41B0-A905-4B9E6989F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127757"/>
              </p:ext>
            </p:extLst>
          </p:nvPr>
        </p:nvGraphicFramePr>
        <p:xfrm>
          <a:off x="7596335" y="4149969"/>
          <a:ext cx="1224137" cy="654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680" imgH="431640" progId="Equation.DSMT4">
                  <p:embed/>
                </p:oleObj>
              </mc:Choice>
              <mc:Fallback>
                <p:oleObj name="Equation" r:id="rId2" imgW="850680" imgH="431640" progId="Equation.DSMT4">
                  <p:embed/>
                  <p:pic>
                    <p:nvPicPr>
                      <p:cNvPr id="26" name="Object 4">
                        <a:extLst>
                          <a:ext uri="{FF2B5EF4-FFF2-40B4-BE49-F238E27FC236}">
                            <a16:creationId xmlns:a16="http://schemas.microsoft.com/office/drawing/2014/main" id="{BF055EF7-B980-48CA-8CDB-FD65AB1F51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5" y="4149969"/>
                        <a:ext cx="1224137" cy="654029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336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2DF51B2-06FA-45EC-860F-AE1200203564}"/>
              </a:ext>
            </a:extLst>
          </p:cNvPr>
          <p:cNvSpPr txBox="1"/>
          <p:nvPr/>
        </p:nvSpPr>
        <p:spPr>
          <a:xfrm>
            <a:off x="107504" y="115922"/>
            <a:ext cx="8928992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04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uma economia de troca pura com N agentes e dois bens (x e y), o agente i possui utilidade u(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pt-BR" sz="2000" b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5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ln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(x) + y e dotação inicial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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(1,1), em que         0 &lt;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 1 e “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ln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denota o logaritmo natural. O preço do bem x é p &gt; 0 e o do bem y é $1. Seja b = (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... +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)/N a média dos parâmetros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...,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Julgue os itens a seguir: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Nenhum agente demanda y.</a:t>
            </a: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Suponha que cada demanda individual é interior, isto é, que as cestas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marshallianas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contêm quantidades positivas dos bens. Então a demanda do agente i pelo bem x é x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=(p+1)/p.</a:t>
            </a: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preço de Equilíbrio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Walrasiano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bem x é p* = b.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alocação de Equilíbrio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Walrasiano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dá a cada agente i a cesta            (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/b, 1 + b -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Alocação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Walrasiana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dessa economia é uma alocação justa.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35737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7020235-25B8-49EB-AB31-B44B17831F24}"/>
              </a:ext>
            </a:extLst>
          </p:cNvPr>
          <p:cNvSpPr/>
          <p:nvPr/>
        </p:nvSpPr>
        <p:spPr>
          <a:xfrm>
            <a:off x="607591" y="823807"/>
            <a:ext cx="2380232" cy="12562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64DE185-3CBA-4D35-A914-F428E63F06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184925"/>
              </p:ext>
            </p:extLst>
          </p:nvPr>
        </p:nvGraphicFramePr>
        <p:xfrm>
          <a:off x="607591" y="842963"/>
          <a:ext cx="230822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57120" imgH="609480" progId="Equation.DSMT4">
                  <p:embed/>
                </p:oleObj>
              </mc:Choice>
              <mc:Fallback>
                <p:oleObj name="Equation" r:id="rId2" imgW="1257120" imgH="60948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F1C84C66-5A78-4121-BB0B-BF0D802379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7591" y="842963"/>
                        <a:ext cx="230822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60D07B2F-2425-4253-A9FF-FB6890A0EC43}"/>
              </a:ext>
            </a:extLst>
          </p:cNvPr>
          <p:cNvSpPr txBox="1"/>
          <p:nvPr/>
        </p:nvSpPr>
        <p:spPr>
          <a:xfrm>
            <a:off x="107504" y="115922"/>
            <a:ext cx="8928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Temos N agentes econômicos e o problema de maximização de utilidade de cada um deles pode ser descrito por: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34FC174-2E2E-48B5-9DEE-D9537EF833FF}"/>
              </a:ext>
            </a:extLst>
          </p:cNvPr>
          <p:cNvSpPr txBox="1"/>
          <p:nvPr/>
        </p:nvSpPr>
        <p:spPr>
          <a:xfrm>
            <a:off x="971599" y="2715766"/>
            <a:ext cx="1510344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Gasto com x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9B6C57F-21D9-4638-8270-AC3BF0310A16}"/>
              </a:ext>
            </a:extLst>
          </p:cNvPr>
          <p:cNvSpPr txBox="1"/>
          <p:nvPr/>
        </p:nvSpPr>
        <p:spPr>
          <a:xfrm>
            <a:off x="1700064" y="2211710"/>
            <a:ext cx="3664024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Gasto com y, considerando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53F5E670-79D3-4EE7-A16A-E5C644B31B21}"/>
              </a:ext>
            </a:extLst>
          </p:cNvPr>
          <p:cNvCxnSpPr>
            <a:cxnSpLocks/>
          </p:cNvCxnSpPr>
          <p:nvPr/>
        </p:nvCxnSpPr>
        <p:spPr>
          <a:xfrm>
            <a:off x="1331640" y="1995686"/>
            <a:ext cx="0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lchete Esquerdo 9">
            <a:extLst>
              <a:ext uri="{FF2B5EF4-FFF2-40B4-BE49-F238E27FC236}">
                <a16:creationId xmlns:a16="http://schemas.microsoft.com/office/drawing/2014/main" id="{3778E7AE-2437-498E-993C-24946827D251}"/>
              </a:ext>
            </a:extLst>
          </p:cNvPr>
          <p:cNvSpPr/>
          <p:nvPr/>
        </p:nvSpPr>
        <p:spPr>
          <a:xfrm rot="16200000">
            <a:off x="1329323" y="1709970"/>
            <a:ext cx="76640" cy="504056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olchete Esquerdo 11">
            <a:extLst>
              <a:ext uri="{FF2B5EF4-FFF2-40B4-BE49-F238E27FC236}">
                <a16:creationId xmlns:a16="http://schemas.microsoft.com/office/drawing/2014/main" id="{B1DE3A7B-2DDB-41A9-85CF-4411B54BA8DA}"/>
              </a:ext>
            </a:extLst>
          </p:cNvPr>
          <p:cNvSpPr/>
          <p:nvPr/>
        </p:nvSpPr>
        <p:spPr>
          <a:xfrm rot="16200000">
            <a:off x="1911846" y="1775520"/>
            <a:ext cx="72008" cy="36832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C678FC52-E2B2-46DB-86AC-0C4250FB61C3}"/>
              </a:ext>
            </a:extLst>
          </p:cNvPr>
          <p:cNvCxnSpPr>
            <a:cxnSpLocks/>
          </p:cNvCxnSpPr>
          <p:nvPr/>
        </p:nvCxnSpPr>
        <p:spPr>
          <a:xfrm>
            <a:off x="1907704" y="1995686"/>
            <a:ext cx="0" cy="20764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>
            <a:extLst>
              <a:ext uri="{FF2B5EF4-FFF2-40B4-BE49-F238E27FC236}">
                <a16:creationId xmlns:a16="http://schemas.microsoft.com/office/drawing/2014/main" id="{D8062509-6109-4A9D-B7EF-ECDF88D9EB5D}"/>
              </a:ext>
            </a:extLst>
          </p:cNvPr>
          <p:cNvSpPr/>
          <p:nvPr/>
        </p:nvSpPr>
        <p:spPr>
          <a:xfrm>
            <a:off x="2339752" y="1582222"/>
            <a:ext cx="576064" cy="3990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076B240-D678-4455-8F0B-C5FAE135653A}"/>
              </a:ext>
            </a:extLst>
          </p:cNvPr>
          <p:cNvCxnSpPr>
            <a:stCxn id="15" idx="3"/>
          </p:cNvCxnSpPr>
          <p:nvPr/>
        </p:nvCxnSpPr>
        <p:spPr>
          <a:xfrm flipV="1">
            <a:off x="2915816" y="1779662"/>
            <a:ext cx="5616624" cy="21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5917C9AB-4433-4D46-8C31-1BCB180041A4}"/>
              </a:ext>
            </a:extLst>
          </p:cNvPr>
          <p:cNvCxnSpPr>
            <a:cxnSpLocks/>
          </p:cNvCxnSpPr>
          <p:nvPr/>
        </p:nvCxnSpPr>
        <p:spPr>
          <a:xfrm>
            <a:off x="8532440" y="1779662"/>
            <a:ext cx="0" cy="1800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D2C4067C-C92C-48CE-9D89-AB4C2F70E970}"/>
              </a:ext>
            </a:extLst>
          </p:cNvPr>
          <p:cNvCxnSpPr>
            <a:cxnSpLocks/>
          </p:cNvCxnSpPr>
          <p:nvPr/>
        </p:nvCxnSpPr>
        <p:spPr>
          <a:xfrm flipH="1">
            <a:off x="8172400" y="357986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616074F0-D8FB-4480-A1AC-D97479D945B3}"/>
              </a:ext>
            </a:extLst>
          </p:cNvPr>
          <p:cNvSpPr txBox="1"/>
          <p:nvPr/>
        </p:nvSpPr>
        <p:spPr>
          <a:xfrm>
            <a:off x="2479800" y="3291830"/>
            <a:ext cx="5692600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P+1 é a dotação inicial de cada agente (1,1)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unidade de y ao preço de 1 = 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unidade de x ao preço p = p</a:t>
            </a:r>
          </a:p>
        </p:txBody>
      </p:sp>
    </p:spTree>
    <p:extLst>
      <p:ext uri="{BB962C8B-B14F-4D97-AF65-F5344CB8AC3E}">
        <p14:creationId xmlns:p14="http://schemas.microsoft.com/office/powerpoint/2010/main" val="343364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  <p:bldP spid="15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5CC947E-CC64-4AE6-AF7F-DE1D97E72EA3}"/>
              </a:ext>
            </a:extLst>
          </p:cNvPr>
          <p:cNvSpPr/>
          <p:nvPr/>
        </p:nvSpPr>
        <p:spPr>
          <a:xfrm>
            <a:off x="4160018" y="1962869"/>
            <a:ext cx="1060054" cy="8252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E01470A-772E-4BB4-A0BE-612986FA8080}"/>
              </a:ext>
            </a:extLst>
          </p:cNvPr>
          <p:cNvSpPr/>
          <p:nvPr/>
        </p:nvSpPr>
        <p:spPr>
          <a:xfrm>
            <a:off x="3851920" y="3046615"/>
            <a:ext cx="720080" cy="38952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FEB0026-AA93-48E0-8F86-1DB7356812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30205"/>
              </p:ext>
            </p:extLst>
          </p:nvPr>
        </p:nvGraphicFramePr>
        <p:xfrm>
          <a:off x="539551" y="627534"/>
          <a:ext cx="509212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440" imgH="279360" progId="Equation.DSMT4">
                  <p:embed/>
                </p:oleObj>
              </mc:Choice>
              <mc:Fallback>
                <p:oleObj name="Equation" r:id="rId2" imgW="2476440" imgH="279360" progId="Equation.DSMT4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A64DE185-3CBA-4D35-A914-F428E63F06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551" y="627534"/>
                        <a:ext cx="5092121" cy="576064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6CEC662A-7430-43FA-B6F7-3C830811501C}"/>
              </a:ext>
            </a:extLst>
          </p:cNvPr>
          <p:cNvSpPr txBox="1"/>
          <p:nvPr/>
        </p:nvSpPr>
        <p:spPr>
          <a:xfrm>
            <a:off x="107504" y="115922"/>
            <a:ext cx="892899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lagrangeano</a:t>
            </a: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problema é dado por: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0A9024-63FE-468A-B864-2C0D9DA9B34B}"/>
              </a:ext>
            </a:extLst>
          </p:cNvPr>
          <p:cNvSpPr txBox="1"/>
          <p:nvPr/>
        </p:nvSpPr>
        <p:spPr>
          <a:xfrm>
            <a:off x="107504" y="1451560"/>
            <a:ext cx="892899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condições de primeira ordem são: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816FD52A-8F6F-4B28-A48D-E4DFE044AD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748947"/>
              </p:ext>
            </p:extLst>
          </p:nvPr>
        </p:nvGraphicFramePr>
        <p:xfrm>
          <a:off x="506191" y="1962869"/>
          <a:ext cx="4713881" cy="2553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74560" imgH="1282680" progId="Equation.DSMT4">
                  <p:embed/>
                </p:oleObj>
              </mc:Choice>
              <mc:Fallback>
                <p:oleObj name="Equation" r:id="rId4" imgW="2374560" imgH="1282680" progId="Equation.DSMT4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DFEB0026-AA93-48E0-8F86-1DB7356812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6191" y="1962869"/>
                        <a:ext cx="4713881" cy="25530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08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F18240D-3F15-4B01-9AA4-671CBB2D59E5}"/>
              </a:ext>
            </a:extLst>
          </p:cNvPr>
          <p:cNvSpPr/>
          <p:nvPr/>
        </p:nvSpPr>
        <p:spPr>
          <a:xfrm>
            <a:off x="6084168" y="3795886"/>
            <a:ext cx="720080" cy="3842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0F4EC63-47B8-4E18-BE40-847C52E6EBC1}"/>
              </a:ext>
            </a:extLst>
          </p:cNvPr>
          <p:cNvSpPr/>
          <p:nvPr/>
        </p:nvSpPr>
        <p:spPr>
          <a:xfrm>
            <a:off x="3059832" y="1936779"/>
            <a:ext cx="1956023" cy="54699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84261DE-C02D-46FA-87F9-AAB5C867CC3B}"/>
              </a:ext>
            </a:extLst>
          </p:cNvPr>
          <p:cNvSpPr/>
          <p:nvPr/>
        </p:nvSpPr>
        <p:spPr>
          <a:xfrm>
            <a:off x="2627784" y="267494"/>
            <a:ext cx="978124" cy="8350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29BDE9E-735F-43FD-A23B-0EC9527241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489374"/>
              </p:ext>
            </p:extLst>
          </p:nvPr>
        </p:nvGraphicFramePr>
        <p:xfrm>
          <a:off x="251520" y="267494"/>
          <a:ext cx="33543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760" imgH="419040" progId="Equation.DSMT4">
                  <p:embed/>
                </p:oleObj>
              </mc:Choice>
              <mc:Fallback>
                <p:oleObj name="Equation" r:id="rId2" imgW="1688760" imgH="41904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816FD52A-8F6F-4B28-A48D-E4DFE044AD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1520" y="267494"/>
                        <a:ext cx="335438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9A324F5E-55E7-45B8-A98D-5B34E95A81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292838"/>
              </p:ext>
            </p:extLst>
          </p:nvPr>
        </p:nvGraphicFramePr>
        <p:xfrm>
          <a:off x="4025156" y="459954"/>
          <a:ext cx="385921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42920" imgH="228600" progId="Equation.DSMT4">
                  <p:embed/>
                </p:oleObj>
              </mc:Choice>
              <mc:Fallback>
                <p:oleObj name="Equation" r:id="rId4" imgW="1942920" imgH="228600" progId="Equation.DSMT4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529BDE9E-735F-43FD-A23B-0EC9527241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5156" y="459954"/>
                        <a:ext cx="3859212" cy="4556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53D1B8C4-0006-4905-818C-63245C36DBAC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3605908" y="685007"/>
            <a:ext cx="3900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4984A6A-02B5-4B11-934A-7B5C09E3CE9C}"/>
              </a:ext>
            </a:extLst>
          </p:cNvPr>
          <p:cNvSpPr txBox="1"/>
          <p:nvPr/>
        </p:nvSpPr>
        <p:spPr>
          <a:xfrm>
            <a:off x="251520" y="1347614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Substituindo na R.O. podemos encontrar a demanda por y.</a:t>
            </a:r>
          </a:p>
        </p:txBody>
      </p:sp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CD502CCB-69C1-46E3-944D-1730301B8A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430112"/>
              </p:ext>
            </p:extLst>
          </p:nvPr>
        </p:nvGraphicFramePr>
        <p:xfrm>
          <a:off x="683568" y="1792764"/>
          <a:ext cx="43322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84120" imgH="419040" progId="Equation.DSMT4">
                  <p:embed/>
                </p:oleObj>
              </mc:Choice>
              <mc:Fallback>
                <p:oleObj name="Equation" r:id="rId6" imgW="2184120" imgH="41904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816FD52A-8F6F-4B28-A48D-E4DFE044AD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3568" y="1792764"/>
                        <a:ext cx="433228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CFC98AB-C768-49E0-803A-CCCD4EE2BE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989319"/>
              </p:ext>
            </p:extLst>
          </p:nvPr>
        </p:nvGraphicFramePr>
        <p:xfrm>
          <a:off x="5223892" y="1995488"/>
          <a:ext cx="3819624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55520" imgH="228600" progId="Equation.DSMT4">
                  <p:embed/>
                </p:oleObj>
              </mc:Choice>
              <mc:Fallback>
                <p:oleObj name="Equation" r:id="rId8" imgW="1955520" imgH="22860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9A324F5E-55E7-45B8-A98D-5B34E95A8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23892" y="1995488"/>
                        <a:ext cx="3819624" cy="4556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73A56286-6D57-4455-9A18-B5A64E3C8C76}"/>
              </a:ext>
            </a:extLst>
          </p:cNvPr>
          <p:cNvCxnSpPr>
            <a:cxnSpLocks/>
          </p:cNvCxnSpPr>
          <p:nvPr/>
        </p:nvCxnSpPr>
        <p:spPr>
          <a:xfrm>
            <a:off x="5015855" y="2211709"/>
            <a:ext cx="20421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2C00CC4-C3C3-4551-83E6-C1E553D0C0C1}"/>
              </a:ext>
            </a:extLst>
          </p:cNvPr>
          <p:cNvSpPr txBox="1"/>
          <p:nvPr/>
        </p:nvSpPr>
        <p:spPr>
          <a:xfrm>
            <a:off x="251520" y="2715766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equilíbrio no mercado de x exige (considerando N agentes):</a:t>
            </a:r>
          </a:p>
        </p:txBody>
      </p:sp>
      <p:graphicFrame>
        <p:nvGraphicFramePr>
          <p:cNvPr id="21" name="Objeto 20">
            <a:extLst>
              <a:ext uri="{FF2B5EF4-FFF2-40B4-BE49-F238E27FC236}">
                <a16:creationId xmlns:a16="http://schemas.microsoft.com/office/drawing/2014/main" id="{8175D16A-6E7E-4AB9-AD2E-27D89B1C3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0541"/>
              </p:ext>
            </p:extLst>
          </p:nvPr>
        </p:nvGraphicFramePr>
        <p:xfrm>
          <a:off x="806203" y="3454646"/>
          <a:ext cx="15367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74360" imgH="431640" progId="Equation.DSMT4">
                  <p:embed/>
                </p:oleObj>
              </mc:Choice>
              <mc:Fallback>
                <p:oleObj name="Equation" r:id="rId10" imgW="774360" imgH="431640" progId="Equation.DSMT4">
                  <p:embed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CD502CCB-69C1-46E3-944D-1730301B8A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6203" y="3454646"/>
                        <a:ext cx="153670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o 22">
            <a:extLst>
              <a:ext uri="{FF2B5EF4-FFF2-40B4-BE49-F238E27FC236}">
                <a16:creationId xmlns:a16="http://schemas.microsoft.com/office/drawing/2014/main" id="{6CA2F812-CFD4-436A-BA88-FB23CD9B75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767423"/>
              </p:ext>
            </p:extLst>
          </p:nvPr>
        </p:nvGraphicFramePr>
        <p:xfrm>
          <a:off x="2433480" y="3106712"/>
          <a:ext cx="1687513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50680" imgH="634680" progId="Equation.DSMT4">
                  <p:embed/>
                </p:oleObj>
              </mc:Choice>
              <mc:Fallback>
                <p:oleObj name="Equation" r:id="rId12" imgW="850680" imgH="634680" progId="Equation.DSMT4">
                  <p:embed/>
                  <p:pic>
                    <p:nvPicPr>
                      <p:cNvPr id="21" name="Objeto 20">
                        <a:extLst>
                          <a:ext uri="{FF2B5EF4-FFF2-40B4-BE49-F238E27FC236}">
                            <a16:creationId xmlns:a16="http://schemas.microsoft.com/office/drawing/2014/main" id="{8175D16A-6E7E-4AB9-AD2E-27D89B1C34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33480" y="3106712"/>
                        <a:ext cx="1687513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83590D60-3A8E-469C-B8BF-7BED68B1BD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627776"/>
              </p:ext>
            </p:extLst>
          </p:nvPr>
        </p:nvGraphicFramePr>
        <p:xfrm>
          <a:off x="4110261" y="3138488"/>
          <a:ext cx="2693987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58640" imgH="609480" progId="Equation.DSMT4">
                  <p:embed/>
                </p:oleObj>
              </mc:Choice>
              <mc:Fallback>
                <p:oleObj name="Equation" r:id="rId14" imgW="1358640" imgH="609480" progId="Equation.DSMT4">
                  <p:embed/>
                  <p:pic>
                    <p:nvPicPr>
                      <p:cNvPr id="23" name="Objeto 22">
                        <a:extLst>
                          <a:ext uri="{FF2B5EF4-FFF2-40B4-BE49-F238E27FC236}">
                            <a16:creationId xmlns:a16="http://schemas.microsoft.com/office/drawing/2014/main" id="{6CA2F812-CFD4-436A-BA88-FB23CD9B75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110261" y="3138488"/>
                        <a:ext cx="2693987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410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3" grpId="0" animBg="1"/>
      <p:bldP spid="10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6136C23D-E4EA-4056-9C06-6BD45780ECE1}"/>
              </a:ext>
            </a:extLst>
          </p:cNvPr>
          <p:cNvSpPr/>
          <p:nvPr/>
        </p:nvSpPr>
        <p:spPr>
          <a:xfrm>
            <a:off x="3017812" y="1772429"/>
            <a:ext cx="1956122" cy="51128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B21F1C8-FEC1-4AFE-A8D3-40748AEA691A}"/>
              </a:ext>
            </a:extLst>
          </p:cNvPr>
          <p:cNvSpPr/>
          <p:nvPr/>
        </p:nvSpPr>
        <p:spPr>
          <a:xfrm>
            <a:off x="1979712" y="764317"/>
            <a:ext cx="978124" cy="8350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36FA4C1-FDCA-4E28-95FA-B8372BF502D4}"/>
              </a:ext>
            </a:extLst>
          </p:cNvPr>
          <p:cNvSpPr txBox="1"/>
          <p:nvPr/>
        </p:nvSpPr>
        <p:spPr>
          <a:xfrm>
            <a:off x="179512" y="195486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Logo, para cada i = 1,2,...,N , temos: 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BC1F914D-0B0F-4907-A749-C42E8055E0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01911"/>
              </p:ext>
            </p:extLst>
          </p:nvPr>
        </p:nvGraphicFramePr>
        <p:xfrm>
          <a:off x="683568" y="777691"/>
          <a:ext cx="22431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419040" progId="Equation.DSMT4">
                  <p:embed/>
                </p:oleObj>
              </mc:Choice>
              <mc:Fallback>
                <p:oleObj name="Equation" r:id="rId2" imgW="1130040" imgH="419040" progId="Equation.DSMT4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529BDE9E-735F-43FD-A23B-0EC9527241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3568" y="777691"/>
                        <a:ext cx="224313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57DE71D0-0BCF-4DC8-BE73-178CA3F4C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462851"/>
              </p:ext>
            </p:extLst>
          </p:nvPr>
        </p:nvGraphicFramePr>
        <p:xfrm>
          <a:off x="683568" y="1778893"/>
          <a:ext cx="42306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33360" imgH="253800" progId="Equation.DSMT4">
                  <p:embed/>
                </p:oleObj>
              </mc:Choice>
              <mc:Fallback>
                <p:oleObj name="Equation" r:id="rId4" imgW="2133360" imgH="253800" progId="Equation.DSMT4">
                  <p:embed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CD502CCB-69C1-46E3-944D-1730301B8A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1778893"/>
                        <a:ext cx="42306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D125A73C-82F4-4B9C-BE58-3EC68AAD868E}"/>
              </a:ext>
            </a:extLst>
          </p:cNvPr>
          <p:cNvSpPr txBox="1"/>
          <p:nvPr/>
        </p:nvSpPr>
        <p:spPr>
          <a:xfrm>
            <a:off x="107504" y="2499742"/>
            <a:ext cx="89289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Nenhum agente demanda y.</a:t>
            </a:r>
          </a:p>
          <a:p>
            <a:pPr algn="just"/>
            <a:endParaRPr lang="pt-BR" sz="1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Suponha que cada demanda individual é interior, isto é, que as cestas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marshallianas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contêm quantidades positivas dos bens. Então a demanda do agente i pelo bem x é x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=(p+1)/p.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8018C10-27BF-40F8-A92F-A47C067F9778}"/>
              </a:ext>
            </a:extLst>
          </p:cNvPr>
          <p:cNvSpPr txBox="1"/>
          <p:nvPr/>
        </p:nvSpPr>
        <p:spPr>
          <a:xfrm>
            <a:off x="3779912" y="257175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CD6FAEE-3A69-4421-9E6E-3108C8D6F0B9}"/>
              </a:ext>
            </a:extLst>
          </p:cNvPr>
          <p:cNvSpPr txBox="1"/>
          <p:nvPr/>
        </p:nvSpPr>
        <p:spPr>
          <a:xfrm>
            <a:off x="4067944" y="2562458"/>
            <a:ext cx="3453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 demanda por y é dada por:</a:t>
            </a:r>
          </a:p>
        </p:txBody>
      </p:sp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061B91A-7637-412F-BEF2-D431CA280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695198"/>
              </p:ext>
            </p:extLst>
          </p:nvPr>
        </p:nvGraphicFramePr>
        <p:xfrm>
          <a:off x="7430358" y="2500903"/>
          <a:ext cx="1678146" cy="43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160" imgH="253800" progId="Equation.DSMT4">
                  <p:embed/>
                </p:oleObj>
              </mc:Choice>
              <mc:Fallback>
                <p:oleObj name="Equation" r:id="rId6" imgW="965160" imgH="253800" progId="Equation.DSMT4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57DE71D0-0BCF-4DC8-BE73-178CA3F4C9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30358" y="2500903"/>
                        <a:ext cx="1678146" cy="43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567FCBC5-1DB5-40F5-8CFF-E6FD36327244}"/>
              </a:ext>
            </a:extLst>
          </p:cNvPr>
          <p:cNvSpPr txBox="1"/>
          <p:nvPr/>
        </p:nvSpPr>
        <p:spPr>
          <a:xfrm>
            <a:off x="3932312" y="36425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6706C40B-8556-497D-BC45-6E09ADE1F2C1}"/>
              </a:ext>
            </a:extLst>
          </p:cNvPr>
          <p:cNvSpPr txBox="1"/>
          <p:nvPr/>
        </p:nvSpPr>
        <p:spPr>
          <a:xfrm>
            <a:off x="830779" y="4218642"/>
            <a:ext cx="3159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demanda por x é dada por:</a:t>
            </a:r>
          </a:p>
        </p:txBody>
      </p:sp>
      <p:graphicFrame>
        <p:nvGraphicFramePr>
          <p:cNvPr id="19" name="Objeto 18">
            <a:extLst>
              <a:ext uri="{FF2B5EF4-FFF2-40B4-BE49-F238E27FC236}">
                <a16:creationId xmlns:a16="http://schemas.microsoft.com/office/drawing/2014/main" id="{7029874F-A876-42B7-BB61-322C97F862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750623"/>
              </p:ext>
            </p:extLst>
          </p:nvPr>
        </p:nvGraphicFramePr>
        <p:xfrm>
          <a:off x="3974777" y="3970873"/>
          <a:ext cx="957263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400" imgH="393480" progId="Equation.DSMT4">
                  <p:embed/>
                </p:oleObj>
              </mc:Choice>
              <mc:Fallback>
                <p:oleObj name="Equation" r:id="rId8" imgW="482400" imgH="393480" progId="Equation.DSMT4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BC1F914D-0B0F-4907-A749-C42E8055E0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74777" y="3970873"/>
                        <a:ext cx="957263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711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4" grpId="0"/>
      <p:bldP spid="15" grpId="0"/>
      <p:bldP spid="17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6393C51-BC6F-490F-969E-556D8A6978E6}"/>
              </a:ext>
            </a:extLst>
          </p:cNvPr>
          <p:cNvSpPr txBox="1"/>
          <p:nvPr/>
        </p:nvSpPr>
        <p:spPr>
          <a:xfrm>
            <a:off x="107504" y="115922"/>
            <a:ext cx="892899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preço de Equilíbrio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Walrasiano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bem x é p* = b.</a:t>
            </a: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alocação de Equilíbrio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Walrasiano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dá a cada agente i a cesta            (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/b, 1 + b -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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Alocação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Walrasiana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dessa economia é uma alocação justa.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3A07000-1775-4870-B454-991765DC5D29}"/>
              </a:ext>
            </a:extLst>
          </p:cNvPr>
          <p:cNvSpPr txBox="1"/>
          <p:nvPr/>
        </p:nvSpPr>
        <p:spPr>
          <a:xfrm>
            <a:off x="6372200" y="186194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Conforme Calculamos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562852-F295-4D0D-B8B1-963D1E685D4A}"/>
              </a:ext>
            </a:extLst>
          </p:cNvPr>
          <p:cNvSpPr txBox="1"/>
          <p:nvPr/>
        </p:nvSpPr>
        <p:spPr>
          <a:xfrm>
            <a:off x="1907704" y="1122298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Conforme Calculamos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54952F9-9D54-4EDD-B313-4304F313ADF3}"/>
              </a:ext>
            </a:extLst>
          </p:cNvPr>
          <p:cNvSpPr txBox="1"/>
          <p:nvPr/>
        </p:nvSpPr>
        <p:spPr>
          <a:xfrm>
            <a:off x="179512" y="2139702"/>
            <a:ext cx="87129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geral, não se pode afirmar que uma alocação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walrasiana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é justa. Neste exemplo, contudo, é possível afirmar que a alocação, além de ser ótima de Pareto, é também justa, uma vez que as dotações iniciais são as mesmas para todos agentes econômicos (assim como as funções utilidade).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63FAF5E3-DA60-4BF1-9AF4-BE36A21BD5B3}"/>
              </a:ext>
            </a:extLst>
          </p:cNvPr>
          <p:cNvCxnSpPr/>
          <p:nvPr/>
        </p:nvCxnSpPr>
        <p:spPr>
          <a:xfrm>
            <a:off x="3923928" y="4078694"/>
            <a:ext cx="482453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85422979-2366-40DD-AFD9-1503A577A975}"/>
              </a:ext>
            </a:extLst>
          </p:cNvPr>
          <p:cNvSpPr txBox="1"/>
          <p:nvPr/>
        </p:nvSpPr>
        <p:spPr>
          <a:xfrm>
            <a:off x="7632848" y="1635646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886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F1E7F0D-2E01-43B8-BF3F-B3BB361F13CB}"/>
              </a:ext>
            </a:extLst>
          </p:cNvPr>
          <p:cNvSpPr txBox="1"/>
          <p:nvPr/>
        </p:nvSpPr>
        <p:spPr>
          <a:xfrm>
            <a:off x="107504" y="195486"/>
            <a:ext cx="885698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acordo com 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primeiro teorema do bem-estar social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toda alocação em um equilíbrio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walrasiano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é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eficiente no sentido de Pareto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Uma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alocação equitativa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ocorre quando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nenhum agente prefere a cesta de consumo de qualquer outro agente à sua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Portanto, pode-se observar alocações eficientes de Pareto que não sejam justas.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Uma alocação justa ocorre quando esta for equitativa e eficiente de Pareto, que é exatamente o nosso caso.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71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DEDC1BFA-7E97-4179-A743-5EF5780FC9AA}"/>
              </a:ext>
            </a:extLst>
          </p:cNvPr>
          <p:cNvSpPr/>
          <p:nvPr/>
        </p:nvSpPr>
        <p:spPr>
          <a:xfrm>
            <a:off x="6024784" y="3939902"/>
            <a:ext cx="1067496" cy="4914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80888F6E-1D26-4BE4-90AA-EB4576786E1C}"/>
              </a:ext>
            </a:extLst>
          </p:cNvPr>
          <p:cNvSpPr/>
          <p:nvPr/>
        </p:nvSpPr>
        <p:spPr>
          <a:xfrm>
            <a:off x="4860032" y="2672862"/>
            <a:ext cx="1211512" cy="4622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2CC02B1-CAFF-4630-969C-7A36B9B00AE1}"/>
              </a:ext>
            </a:extLst>
          </p:cNvPr>
          <p:cNvSpPr txBox="1"/>
          <p:nvPr/>
        </p:nvSpPr>
        <p:spPr>
          <a:xfrm>
            <a:off x="107504" y="123478"/>
            <a:ext cx="8928992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05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função de produção para  uma  pizzaria  é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em  que Q  é  o número de pizzas produzidas por hora, K é o número de fornos (fixado em    4 no curto prazo) e L é o número de trabalhadores empregados. Julgue os itens a seguir: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equação da função de produção no curto prazo é  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1020227-5EC5-4E20-B5AD-91D9FB405D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311183"/>
              </p:ext>
            </p:extLst>
          </p:nvPr>
        </p:nvGraphicFramePr>
        <p:xfrm>
          <a:off x="5364088" y="425703"/>
          <a:ext cx="1656184" cy="41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440" imgH="228600" progId="Equation.DSMT4">
                  <p:embed/>
                </p:oleObj>
              </mc:Choice>
              <mc:Fallback>
                <p:oleObj name="Equation" r:id="rId2" imgW="901440" imgH="22860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639900D2-ED24-426F-9676-3237475015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64088" y="425703"/>
                        <a:ext cx="1656184" cy="417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650C8E01-4F5D-4AD7-B4AD-F5EF0D5E0B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990510"/>
              </p:ext>
            </p:extLst>
          </p:nvPr>
        </p:nvGraphicFramePr>
        <p:xfrm>
          <a:off x="6455494" y="1635646"/>
          <a:ext cx="12128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240" imgH="228600" progId="Equation.DSMT4">
                  <p:embed/>
                </p:oleObj>
              </mc:Choice>
              <mc:Fallback>
                <p:oleObj name="Equation" r:id="rId4" imgW="660240" imgH="22860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1020227-5EC5-4E20-B5AD-91D9FB405D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55494" y="1635646"/>
                        <a:ext cx="121285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825C9286-063F-47CA-A1BD-3A64A1121572}"/>
              </a:ext>
            </a:extLst>
          </p:cNvPr>
          <p:cNvSpPr txBox="1"/>
          <p:nvPr/>
        </p:nvSpPr>
        <p:spPr>
          <a:xfrm>
            <a:off x="251520" y="221171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 curto prazo o estoque de capital está fixado em 4 unidades. Logo:</a:t>
            </a: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F1C84C66-5A78-4121-BB0B-BF0D802379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36450"/>
              </p:ext>
            </p:extLst>
          </p:nvPr>
        </p:nvGraphicFramePr>
        <p:xfrm>
          <a:off x="683568" y="2640567"/>
          <a:ext cx="5387976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33640" imgH="279360" progId="Equation.DSMT4">
                  <p:embed/>
                </p:oleObj>
              </mc:Choice>
              <mc:Fallback>
                <p:oleObj name="Equation" r:id="rId6" imgW="2933640" imgH="27936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1020227-5EC5-4E20-B5AD-91D9FB405D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3568" y="2640567"/>
                        <a:ext cx="5387976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7CFBFFEB-50ED-435D-8C72-65772C97936F}"/>
              </a:ext>
            </a:extLst>
          </p:cNvPr>
          <p:cNvSpPr txBox="1"/>
          <p:nvPr/>
        </p:nvSpPr>
        <p:spPr>
          <a:xfrm>
            <a:off x="107504" y="3363838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produção por hora no curto prazo com 4 trabalhadores é de 120 pizzas.</a:t>
            </a: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63991CDF-1378-44A0-9D91-595533CAAF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981156"/>
              </p:ext>
            </p:extLst>
          </p:nvPr>
        </p:nvGraphicFramePr>
        <p:xfrm>
          <a:off x="605184" y="3911157"/>
          <a:ext cx="64150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92360" imgH="279360" progId="Equation.DSMT4">
                  <p:embed/>
                </p:oleObj>
              </mc:Choice>
              <mc:Fallback>
                <p:oleObj name="Equation" r:id="rId8" imgW="3492360" imgH="27936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F1C84C66-5A78-4121-BB0B-BF0D802379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5184" y="3911157"/>
                        <a:ext cx="6415088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3C46D479-0CA9-4C83-A567-A96CC8DCDDFE}"/>
              </a:ext>
            </a:extLst>
          </p:cNvPr>
          <p:cNvSpPr txBox="1"/>
          <p:nvPr/>
        </p:nvSpPr>
        <p:spPr>
          <a:xfrm>
            <a:off x="8748464" y="342655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63E777D-5D55-4CF4-9E17-7C6708EF4286}"/>
              </a:ext>
            </a:extLst>
          </p:cNvPr>
          <p:cNvSpPr txBox="1"/>
          <p:nvPr/>
        </p:nvSpPr>
        <p:spPr>
          <a:xfrm>
            <a:off x="7668344" y="16983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36794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B97810F-8307-46A6-B408-E2C32B7DC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344" y="4594701"/>
            <a:ext cx="33663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latin typeface="Arial" charset="0"/>
              </a:rPr>
              <a:t>X</a:t>
            </a:r>
          </a:p>
        </p:txBody>
      </p:sp>
      <p:sp>
        <p:nvSpPr>
          <p:cNvPr id="3" name="Line 7">
            <a:extLst>
              <a:ext uri="{FF2B5EF4-FFF2-40B4-BE49-F238E27FC236}">
                <a16:creationId xmlns:a16="http://schemas.microsoft.com/office/drawing/2014/main" id="{5F8802F7-2B2B-4195-A713-FA4242C0F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761" y="1490698"/>
            <a:ext cx="0" cy="3286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FCB5EFB9-155B-4122-A132-07B8BD80E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412" y="4764121"/>
            <a:ext cx="3555580" cy="1270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D7A8C8D-5DFB-4D13-8888-2548FDFB5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340887"/>
            <a:ext cx="33663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b="1" dirty="0">
                <a:latin typeface="Arial" charset="0"/>
              </a:rPr>
              <a:t>Y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7794411-967E-41A3-B666-03B3C84E2764}"/>
              </a:ext>
            </a:extLst>
          </p:cNvPr>
          <p:cNvSpPr txBox="1"/>
          <p:nvPr/>
        </p:nvSpPr>
        <p:spPr>
          <a:xfrm>
            <a:off x="611560" y="123478"/>
            <a:ext cx="5277237" cy="430887"/>
          </a:xfrm>
          <a:prstGeom prst="rect">
            <a:avLst/>
          </a:prstGeom>
          <a:solidFill>
            <a:srgbClr val="F8F8F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pt-BR" sz="2200" b="1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Preferências Côncavas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24C66BD-0D35-475A-9F83-B14181F4E57C}"/>
              </a:ext>
            </a:extLst>
          </p:cNvPr>
          <p:cNvSpPr txBox="1"/>
          <p:nvPr/>
        </p:nvSpPr>
        <p:spPr>
          <a:xfrm>
            <a:off x="2487105" y="4284980"/>
            <a:ext cx="116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1927F14-FEF6-4D24-8008-3C15BB3CE738}"/>
              </a:ext>
            </a:extLst>
          </p:cNvPr>
          <p:cNvSpPr txBox="1"/>
          <p:nvPr/>
        </p:nvSpPr>
        <p:spPr>
          <a:xfrm>
            <a:off x="3544016" y="4153361"/>
            <a:ext cx="523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DA3F549-F696-4730-AFD9-C1153D42CB6F}"/>
              </a:ext>
            </a:extLst>
          </p:cNvPr>
          <p:cNvSpPr txBox="1"/>
          <p:nvPr/>
        </p:nvSpPr>
        <p:spPr>
          <a:xfrm>
            <a:off x="611561" y="621144"/>
            <a:ext cx="5277235" cy="1446550"/>
          </a:xfrm>
          <a:prstGeom prst="rect">
            <a:avLst/>
          </a:prstGeom>
          <a:solidFill>
            <a:srgbClr val="F8F8F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Características: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(Y,X)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crescente (em módulo).</a:t>
            </a:r>
          </a:p>
          <a:p>
            <a:pPr marL="720000" lvl="1" indent="-342900">
              <a:buFont typeface="Wingdings" panose="05000000000000000000" pitchFamily="2" charset="2"/>
              <a:buChar char="§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Curvas de indiferença estritamente côncavas.</a:t>
            </a:r>
          </a:p>
          <a:p>
            <a:pPr marL="720000" lvl="1" indent="-342900">
              <a:buFont typeface="Wingdings" panose="05000000000000000000" pitchFamily="2" charset="2"/>
              <a:buChar char="§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Propensão à especialização.</a:t>
            </a:r>
          </a:p>
          <a:p>
            <a:pPr marL="720000" lvl="1" indent="-342900">
              <a:buFont typeface="Wingdings" panose="05000000000000000000" pitchFamily="2" charset="2"/>
              <a:buChar char="§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X e Y são BENS</a:t>
            </a:r>
          </a:p>
        </p:txBody>
      </p:sp>
      <p:sp>
        <p:nvSpPr>
          <p:cNvPr id="12" name="Arc 20">
            <a:extLst>
              <a:ext uri="{FF2B5EF4-FFF2-40B4-BE49-F238E27FC236}">
                <a16:creationId xmlns:a16="http://schemas.microsoft.com/office/drawing/2014/main" id="{839DB73D-CC38-428B-9FF3-411BEACD75FD}"/>
              </a:ext>
            </a:extLst>
          </p:cNvPr>
          <p:cNvSpPr>
            <a:spLocks/>
          </p:cNvSpPr>
          <p:nvPr/>
        </p:nvSpPr>
        <p:spPr bwMode="auto">
          <a:xfrm rot="15976116" flipV="1">
            <a:off x="543045" y="2851857"/>
            <a:ext cx="1983406" cy="1973780"/>
          </a:xfrm>
          <a:custGeom>
            <a:avLst/>
            <a:gdLst>
              <a:gd name="T0" fmla="*/ 0 w 21600"/>
              <a:gd name="T1" fmla="*/ 0 h 21600"/>
              <a:gd name="T2" fmla="*/ 253838563 w 21600"/>
              <a:gd name="T3" fmla="*/ 173657415 h 21600"/>
              <a:gd name="T4" fmla="*/ 0 w 21600"/>
              <a:gd name="T5" fmla="*/ 1736574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pt-BR" sz="15000" dirty="0"/>
          </a:p>
        </p:txBody>
      </p:sp>
      <p:sp>
        <p:nvSpPr>
          <p:cNvPr id="13" name="Arc 20">
            <a:extLst>
              <a:ext uri="{FF2B5EF4-FFF2-40B4-BE49-F238E27FC236}">
                <a16:creationId xmlns:a16="http://schemas.microsoft.com/office/drawing/2014/main" id="{3D8AA806-0C9D-4D23-B211-6E7D5DB8EC7F}"/>
              </a:ext>
            </a:extLst>
          </p:cNvPr>
          <p:cNvSpPr>
            <a:spLocks/>
          </p:cNvSpPr>
          <p:nvPr/>
        </p:nvSpPr>
        <p:spPr bwMode="auto">
          <a:xfrm rot="15976116" flipV="1">
            <a:off x="590757" y="1996745"/>
            <a:ext cx="2848383" cy="2906996"/>
          </a:xfrm>
          <a:custGeom>
            <a:avLst/>
            <a:gdLst>
              <a:gd name="T0" fmla="*/ 0 w 21600"/>
              <a:gd name="T1" fmla="*/ 0 h 21600"/>
              <a:gd name="T2" fmla="*/ 253838563 w 21600"/>
              <a:gd name="T3" fmla="*/ 173657415 h 21600"/>
              <a:gd name="T4" fmla="*/ 0 w 21600"/>
              <a:gd name="T5" fmla="*/ 1736574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pt-BR" sz="19000" dirty="0"/>
          </a:p>
        </p:txBody>
      </p:sp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74625E8E-879A-4455-80C1-3699A9066F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685523"/>
              </p:ext>
            </p:extLst>
          </p:nvPr>
        </p:nvGraphicFramePr>
        <p:xfrm>
          <a:off x="773922" y="152589"/>
          <a:ext cx="1514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480" imgH="203040" progId="Equation.DSMT4">
                  <p:embed/>
                </p:oleObj>
              </mc:Choice>
              <mc:Fallback>
                <p:oleObj name="Equation" r:id="rId2" imgW="825480" imgH="20304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1020227-5EC5-4E20-B5AD-91D9FB405D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3922" y="152589"/>
                        <a:ext cx="15144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9DF2C9CE-798D-4184-92CE-091D62D08683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85410" y="2139702"/>
            <a:ext cx="3072640" cy="26371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>
            <a:extLst>
              <a:ext uri="{FF2B5EF4-FFF2-40B4-BE49-F238E27FC236}">
                <a16:creationId xmlns:a16="http://schemas.microsoft.com/office/drawing/2014/main" id="{345EA475-7B33-47ED-914C-D0BD52F6E9CF}"/>
              </a:ext>
            </a:extLst>
          </p:cNvPr>
          <p:cNvSpPr/>
          <p:nvPr/>
        </p:nvSpPr>
        <p:spPr>
          <a:xfrm>
            <a:off x="436630" y="2067693"/>
            <a:ext cx="109883" cy="122603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187D3662-9833-49BC-8540-9A04CBEA78CC}"/>
              </a:ext>
            </a:extLst>
          </p:cNvPr>
          <p:cNvSpPr/>
          <p:nvPr/>
        </p:nvSpPr>
        <p:spPr>
          <a:xfrm>
            <a:off x="3460966" y="4681395"/>
            <a:ext cx="109883" cy="122603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05706DB0-7414-4608-BA59-E3DD92D7CE67}"/>
              </a:ext>
            </a:extLst>
          </p:cNvPr>
          <p:cNvSpPr/>
          <p:nvPr/>
        </p:nvSpPr>
        <p:spPr>
          <a:xfrm>
            <a:off x="1869829" y="3313243"/>
            <a:ext cx="109883" cy="1226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F43AC2AD-5023-4B64-AA94-876840E50029}"/>
              </a:ext>
            </a:extLst>
          </p:cNvPr>
          <p:cNvSpPr txBox="1"/>
          <p:nvPr/>
        </p:nvSpPr>
        <p:spPr>
          <a:xfrm>
            <a:off x="1914665" y="309729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36E0C54-EE1C-4094-8030-63797B006930}"/>
              </a:ext>
            </a:extLst>
          </p:cNvPr>
          <p:cNvSpPr txBox="1"/>
          <p:nvPr/>
        </p:nvSpPr>
        <p:spPr>
          <a:xfrm>
            <a:off x="114465" y="1923678"/>
            <a:ext cx="251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</a:rPr>
              <a:t>B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2F786EEB-52C2-4E05-AA6F-7F1D4F1CC010}"/>
              </a:ext>
            </a:extLst>
          </p:cNvPr>
          <p:cNvSpPr txBox="1"/>
          <p:nvPr/>
        </p:nvSpPr>
        <p:spPr>
          <a:xfrm>
            <a:off x="3391617" y="4825484"/>
            <a:ext cx="251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</a:rPr>
              <a:t>C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C5562FE-DC0B-414F-9438-112DBE2C0670}"/>
              </a:ext>
            </a:extLst>
          </p:cNvPr>
          <p:cNvSpPr txBox="1"/>
          <p:nvPr/>
        </p:nvSpPr>
        <p:spPr>
          <a:xfrm>
            <a:off x="3419872" y="2179479"/>
            <a:ext cx="4865237" cy="14003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consumidor pode, dada a R.O., escolher a cesta A.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Entretanto, note que ele teria uma utilidade maior escolhendo a cesta C ou a cesta B: se especializando no consumo de um dos bens.</a:t>
            </a:r>
          </a:p>
        </p:txBody>
      </p:sp>
      <p:graphicFrame>
        <p:nvGraphicFramePr>
          <p:cNvPr id="26" name="Objeto 25">
            <a:extLst>
              <a:ext uri="{FF2B5EF4-FFF2-40B4-BE49-F238E27FC236}">
                <a16:creationId xmlns:a16="http://schemas.microsoft.com/office/drawing/2014/main" id="{932EB1B6-2429-48EB-93BE-646A842350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317516"/>
              </p:ext>
            </p:extLst>
          </p:nvPr>
        </p:nvGraphicFramePr>
        <p:xfrm>
          <a:off x="5940152" y="717550"/>
          <a:ext cx="31591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95200" imgH="761760" progId="Equation.DSMT4">
                  <p:embed/>
                </p:oleObj>
              </mc:Choice>
              <mc:Fallback>
                <p:oleObj name="Equation" r:id="rId4" imgW="2095200" imgH="761760" progId="Equation.DSMT4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74625E8E-879A-4455-80C1-3699A9066F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0152" y="717550"/>
                        <a:ext cx="3159125" cy="12065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to 26">
            <a:extLst>
              <a:ext uri="{FF2B5EF4-FFF2-40B4-BE49-F238E27FC236}">
                <a16:creationId xmlns:a16="http://schemas.microsoft.com/office/drawing/2014/main" id="{32247F29-0FAF-4174-A94A-61C7792AE5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819886"/>
              </p:ext>
            </p:extLst>
          </p:nvPr>
        </p:nvGraphicFramePr>
        <p:xfrm>
          <a:off x="4324350" y="3683099"/>
          <a:ext cx="356393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93680" imgH="507960" progId="Equation.DSMT4">
                  <p:embed/>
                </p:oleObj>
              </mc:Choice>
              <mc:Fallback>
                <p:oleObj name="Equation" r:id="rId6" imgW="1993680" imgH="507960" progId="Equation.DSMT4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07ADA404-C52A-425B-BC97-2475A84099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24350" y="3683099"/>
                        <a:ext cx="3563938" cy="9048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CaixaDeTexto 28">
            <a:extLst>
              <a:ext uri="{FF2B5EF4-FFF2-40B4-BE49-F238E27FC236}">
                <a16:creationId xmlns:a16="http://schemas.microsoft.com/office/drawing/2014/main" id="{1DE54750-6DA9-4405-8BFF-D7D218EA8869}"/>
              </a:ext>
            </a:extLst>
          </p:cNvPr>
          <p:cNvSpPr txBox="1"/>
          <p:nvPr/>
        </p:nvSpPr>
        <p:spPr>
          <a:xfrm>
            <a:off x="1115616" y="3104019"/>
            <a:ext cx="320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E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F76D5729-F3ED-4C37-93C8-C1783CFCDD65}"/>
              </a:ext>
            </a:extLst>
          </p:cNvPr>
          <p:cNvSpPr txBox="1"/>
          <p:nvPr/>
        </p:nvSpPr>
        <p:spPr>
          <a:xfrm>
            <a:off x="1979712" y="3946629"/>
            <a:ext cx="320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G</a:t>
            </a:r>
          </a:p>
        </p:txBody>
      </p: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7AA0772D-F506-4BC0-8FDF-64F308D9BC55}"/>
              </a:ext>
            </a:extLst>
          </p:cNvPr>
          <p:cNvCxnSpPr>
            <a:cxnSpLocks/>
          </p:cNvCxnSpPr>
          <p:nvPr/>
        </p:nvCxnSpPr>
        <p:spPr>
          <a:xfrm>
            <a:off x="1403648" y="3082533"/>
            <a:ext cx="0" cy="166682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95AD3F1D-0788-40FB-B813-2711DF574371}"/>
              </a:ext>
            </a:extLst>
          </p:cNvPr>
          <p:cNvCxnSpPr>
            <a:cxnSpLocks/>
          </p:cNvCxnSpPr>
          <p:nvPr/>
        </p:nvCxnSpPr>
        <p:spPr>
          <a:xfrm>
            <a:off x="491760" y="3082533"/>
            <a:ext cx="9118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>
            <a:extLst>
              <a:ext uri="{FF2B5EF4-FFF2-40B4-BE49-F238E27FC236}">
                <a16:creationId xmlns:a16="http://schemas.microsoft.com/office/drawing/2014/main" id="{ED55B924-EE13-4924-92C2-7D2280773602}"/>
              </a:ext>
            </a:extLst>
          </p:cNvPr>
          <p:cNvCxnSpPr>
            <a:cxnSpLocks/>
          </p:cNvCxnSpPr>
          <p:nvPr/>
        </p:nvCxnSpPr>
        <p:spPr>
          <a:xfrm>
            <a:off x="492215" y="3946629"/>
            <a:ext cx="189487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78696086-C22D-4612-A95D-4D75314B5B2A}"/>
              </a:ext>
            </a:extLst>
          </p:cNvPr>
          <p:cNvCxnSpPr>
            <a:cxnSpLocks/>
          </p:cNvCxnSpPr>
          <p:nvPr/>
        </p:nvCxnSpPr>
        <p:spPr>
          <a:xfrm>
            <a:off x="2339752" y="3955013"/>
            <a:ext cx="0" cy="8154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694C394B-A15E-4DC0-B241-A0EC7F1A89C1}"/>
              </a:ext>
            </a:extLst>
          </p:cNvPr>
          <p:cNvSpPr/>
          <p:nvPr/>
        </p:nvSpPr>
        <p:spPr>
          <a:xfrm>
            <a:off x="1365773" y="3031938"/>
            <a:ext cx="109883" cy="1226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8A4845E-0070-4FE4-9294-2C86AC966F1F}"/>
              </a:ext>
            </a:extLst>
          </p:cNvPr>
          <p:cNvSpPr/>
          <p:nvPr/>
        </p:nvSpPr>
        <p:spPr>
          <a:xfrm>
            <a:off x="2301877" y="3896034"/>
            <a:ext cx="109883" cy="1226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273E631C-89D3-4450-8150-BBFB208AE173}"/>
              </a:ext>
            </a:extLst>
          </p:cNvPr>
          <p:cNvSpPr txBox="1"/>
          <p:nvPr/>
        </p:nvSpPr>
        <p:spPr>
          <a:xfrm>
            <a:off x="179512" y="3824099"/>
            <a:ext cx="320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1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7F7158BD-9E85-43E3-A2E5-B4D69F68E142}"/>
              </a:ext>
            </a:extLst>
          </p:cNvPr>
          <p:cNvSpPr txBox="1"/>
          <p:nvPr/>
        </p:nvSpPr>
        <p:spPr>
          <a:xfrm>
            <a:off x="1259632" y="4760203"/>
            <a:ext cx="320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1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FBA7D505-5EED-4445-9B62-EC48C816EB34}"/>
              </a:ext>
            </a:extLst>
          </p:cNvPr>
          <p:cNvSpPr txBox="1"/>
          <p:nvPr/>
        </p:nvSpPr>
        <p:spPr>
          <a:xfrm>
            <a:off x="2163743" y="4760203"/>
            <a:ext cx="320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2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ACE695AE-9F11-4173-8FF5-AEFD18C2F8CA}"/>
              </a:ext>
            </a:extLst>
          </p:cNvPr>
          <p:cNvSpPr txBox="1"/>
          <p:nvPr/>
        </p:nvSpPr>
        <p:spPr>
          <a:xfrm>
            <a:off x="179512" y="2938517"/>
            <a:ext cx="320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2</a:t>
            </a:r>
          </a:p>
        </p:txBody>
      </p:sp>
      <p:cxnSp>
        <p:nvCxnSpPr>
          <p:cNvPr id="57" name="Conector de Seta Reta 56">
            <a:extLst>
              <a:ext uri="{FF2B5EF4-FFF2-40B4-BE49-F238E27FC236}">
                <a16:creationId xmlns:a16="http://schemas.microsoft.com/office/drawing/2014/main" id="{A4048326-D648-4B8D-A77D-6C06B2052904}"/>
              </a:ext>
            </a:extLst>
          </p:cNvPr>
          <p:cNvCxnSpPr/>
          <p:nvPr/>
        </p:nvCxnSpPr>
        <p:spPr>
          <a:xfrm>
            <a:off x="7888288" y="4083918"/>
            <a:ext cx="1076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75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 animBg="1"/>
      <p:bldP spid="29" grpId="0"/>
      <p:bldP spid="30" grpId="0"/>
      <p:bldP spid="47" grpId="0" animBg="1"/>
      <p:bldP spid="48" grpId="0" animBg="1"/>
      <p:bldP spid="49" grpId="0"/>
      <p:bldP spid="50" grpId="0"/>
      <p:bldP spid="51" grpId="0"/>
      <p:bldP spid="5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1BC8FC7-E9F2-478E-8040-64CFBAF0125C}"/>
              </a:ext>
            </a:extLst>
          </p:cNvPr>
          <p:cNvGrpSpPr/>
          <p:nvPr/>
        </p:nvGrpSpPr>
        <p:grpSpPr>
          <a:xfrm>
            <a:off x="251520" y="267494"/>
            <a:ext cx="8568952" cy="4680520"/>
            <a:chOff x="1261872" y="611886"/>
            <a:chExt cx="6620256" cy="3919728"/>
          </a:xfrm>
        </p:grpSpPr>
        <p:pic>
          <p:nvPicPr>
            <p:cNvPr id="2" name="Imagem 1">
              <a:extLst>
                <a:ext uri="{FF2B5EF4-FFF2-40B4-BE49-F238E27FC236}">
                  <a16:creationId xmlns:a16="http://schemas.microsoft.com/office/drawing/2014/main" id="{D2224546-B4F4-47DA-B7A7-63E860E29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61872" y="611886"/>
              <a:ext cx="6620256" cy="3919728"/>
            </a:xfrm>
            <a:prstGeom prst="rect">
              <a:avLst/>
            </a:prstGeom>
          </p:spPr>
        </p:pic>
        <p:graphicFrame>
          <p:nvGraphicFramePr>
            <p:cNvPr id="3" name="Objeto 2">
              <a:extLst>
                <a:ext uri="{FF2B5EF4-FFF2-40B4-BE49-F238E27FC236}">
                  <a16:creationId xmlns:a16="http://schemas.microsoft.com/office/drawing/2014/main" id="{590B87AE-1DE9-4335-83D0-F2B6F9D4D1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2298078"/>
                </p:ext>
              </p:extLst>
            </p:nvPr>
          </p:nvGraphicFramePr>
          <p:xfrm>
            <a:off x="5940152" y="987575"/>
            <a:ext cx="1152128" cy="396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240" imgH="228600" progId="Equation.DSMT4">
                    <p:embed/>
                  </p:oleObj>
                </mc:Choice>
                <mc:Fallback>
                  <p:oleObj name="Equation" r:id="rId3" imgW="660240" imgH="228600" progId="Equation.DSMT4">
                    <p:embed/>
                    <p:pic>
                      <p:nvPicPr>
                        <p:cNvPr id="5" name="Objeto 4">
                          <a:extLst>
                            <a:ext uri="{FF2B5EF4-FFF2-40B4-BE49-F238E27FC236}">
                              <a16:creationId xmlns:a16="http://schemas.microsoft.com/office/drawing/2014/main" id="{650C8E01-4F5D-4AD7-B4AD-F5EF0D5E0B4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940152" y="987575"/>
                          <a:ext cx="1152128" cy="396610"/>
                        </a:xfrm>
                        <a:prstGeom prst="rect">
                          <a:avLst/>
                        </a:prstGeom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n>
                          <a:solidFill>
                            <a:srgbClr val="3333CC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" name="Conector reto 4">
              <a:extLst>
                <a:ext uri="{FF2B5EF4-FFF2-40B4-BE49-F238E27FC236}">
                  <a16:creationId xmlns:a16="http://schemas.microsoft.com/office/drawing/2014/main" id="{D4CEF1FD-B4A7-47FC-9EDD-D0D047C78056}"/>
                </a:ext>
              </a:extLst>
            </p:cNvPr>
            <p:cNvCxnSpPr/>
            <p:nvPr/>
          </p:nvCxnSpPr>
          <p:spPr>
            <a:xfrm flipV="1">
              <a:off x="4211960" y="2355726"/>
              <a:ext cx="0" cy="18002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>
              <a:extLst>
                <a:ext uri="{FF2B5EF4-FFF2-40B4-BE49-F238E27FC236}">
                  <a16:creationId xmlns:a16="http://schemas.microsoft.com/office/drawing/2014/main" id="{96A7A15E-2837-46F2-A01D-F454105957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35696" y="2355726"/>
              <a:ext cx="23762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41547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0AEC3B5-58C2-41F1-A940-DCA8E215B974}"/>
              </a:ext>
            </a:extLst>
          </p:cNvPr>
          <p:cNvSpPr/>
          <p:nvPr/>
        </p:nvSpPr>
        <p:spPr>
          <a:xfrm>
            <a:off x="6750787" y="4371950"/>
            <a:ext cx="1378329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831881D-6C66-49AD-99BE-7A34A43561D3}"/>
              </a:ext>
            </a:extLst>
          </p:cNvPr>
          <p:cNvSpPr/>
          <p:nvPr/>
        </p:nvSpPr>
        <p:spPr>
          <a:xfrm>
            <a:off x="5863442" y="3376246"/>
            <a:ext cx="1421613" cy="7737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650EB6A-B42A-43FD-900A-E65DDB370C7E}"/>
              </a:ext>
            </a:extLst>
          </p:cNvPr>
          <p:cNvSpPr/>
          <p:nvPr/>
        </p:nvSpPr>
        <p:spPr>
          <a:xfrm>
            <a:off x="3222675" y="1276872"/>
            <a:ext cx="2524982" cy="7191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71CBE8B-B77F-47F4-B070-3166CA09CCBD}"/>
              </a:ext>
            </a:extLst>
          </p:cNvPr>
          <p:cNvSpPr txBox="1"/>
          <p:nvPr/>
        </p:nvSpPr>
        <p:spPr>
          <a:xfrm>
            <a:off x="107504" y="123478"/>
            <a:ext cx="8928992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produtividade marginal do trabalho é constante e igual a 15L.</a:t>
            </a: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produtividade média do trabalho é igual a 30 quando L = 4.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ED74B1-6EAB-4DB4-9911-46795B32FE7B}"/>
              </a:ext>
            </a:extLst>
          </p:cNvPr>
          <p:cNvSpPr txBox="1"/>
          <p:nvPr/>
        </p:nvSpPr>
        <p:spPr>
          <a:xfrm>
            <a:off x="522514" y="555526"/>
            <a:ext cx="8513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nos mostra o acréscimo na produção dado um aumento em L, considerando K constante. Logo: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34C5DA8A-368E-4B70-ADE9-8658B90474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703507"/>
              </p:ext>
            </p:extLst>
          </p:nvPr>
        </p:nvGraphicFramePr>
        <p:xfrm>
          <a:off x="964803" y="1276350"/>
          <a:ext cx="47593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90560" imgH="393480" progId="Equation.DSMT4">
                  <p:embed/>
                </p:oleObj>
              </mc:Choice>
              <mc:Fallback>
                <p:oleObj name="Equation" r:id="rId2" imgW="2590560" imgH="39348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650C8E01-4F5D-4AD7-B4AD-F5EF0D5E0B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64803" y="1276350"/>
                        <a:ext cx="47593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5FAFF9EB-262A-40E8-A46D-D5B63411327C}"/>
              </a:ext>
            </a:extLst>
          </p:cNvPr>
          <p:cNvSpPr txBox="1"/>
          <p:nvPr/>
        </p:nvSpPr>
        <p:spPr>
          <a:xfrm>
            <a:off x="539552" y="2655952"/>
            <a:ext cx="8513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nos mostra o produto por trabalhador, ou seja, o produto unitário. Logo: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294B22CA-F4AA-4DB5-B61A-EE1BD8DF33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522219"/>
              </p:ext>
            </p:extLst>
          </p:nvPr>
        </p:nvGraphicFramePr>
        <p:xfrm>
          <a:off x="993403" y="3363838"/>
          <a:ext cx="62277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90840" imgH="419040" progId="Equation.DSMT4">
                  <p:embed/>
                </p:oleObj>
              </mc:Choice>
              <mc:Fallback>
                <p:oleObj name="Equation" r:id="rId4" imgW="3390840" imgH="41904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34C5DA8A-368E-4B70-ADE9-8658B90474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3403" y="3363838"/>
                        <a:ext cx="622776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17A47A2A-494C-49D1-A1C3-B21B5EACAD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736983"/>
              </p:ext>
            </p:extLst>
          </p:nvPr>
        </p:nvGraphicFramePr>
        <p:xfrm>
          <a:off x="971600" y="4230464"/>
          <a:ext cx="70897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60640" imgH="393480" progId="Equation.DSMT4">
                  <p:embed/>
                </p:oleObj>
              </mc:Choice>
              <mc:Fallback>
                <p:oleObj name="Equation" r:id="rId6" imgW="3860640" imgH="393480" progId="Equation.DSMT4">
                  <p:embed/>
                  <p:pic>
                    <p:nvPicPr>
                      <p:cNvPr id="7" name="Objeto 6">
                        <a:extLst>
                          <a:ext uri="{FF2B5EF4-FFF2-40B4-BE49-F238E27FC236}">
                            <a16:creationId xmlns:a16="http://schemas.microsoft.com/office/drawing/2014/main" id="{294B22CA-F4AA-4DB5-B61A-EE1BD8DF33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71600" y="4230464"/>
                        <a:ext cx="708977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5F77147-7C47-42A1-A9E4-48A66BA6B22F}"/>
              </a:ext>
            </a:extLst>
          </p:cNvPr>
          <p:cNvSpPr txBox="1"/>
          <p:nvPr/>
        </p:nvSpPr>
        <p:spPr>
          <a:xfrm>
            <a:off x="7380312" y="22024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629567E-2882-4385-8EA1-4073A2DFC040}"/>
              </a:ext>
            </a:extLst>
          </p:cNvPr>
          <p:cNvSpPr txBox="1"/>
          <p:nvPr/>
        </p:nvSpPr>
        <p:spPr>
          <a:xfrm>
            <a:off x="7668344" y="18619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12410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5" grpId="0" animBg="1"/>
      <p:bldP spid="6" grpId="0"/>
      <p:bldP spid="11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2CC02B1-CAFF-4630-969C-7A36B9B00AE1}"/>
              </a:ext>
            </a:extLst>
          </p:cNvPr>
          <p:cNvSpPr txBox="1"/>
          <p:nvPr/>
        </p:nvSpPr>
        <p:spPr>
          <a:xfrm>
            <a:off x="107504" y="123478"/>
            <a:ext cx="8928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 a quantidade de  fornos está fixa em 4,  não  é  possível avaliar que</a:t>
            </a: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tipo de retorno de escala a função de produção apresenta.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9223505D-598C-4CA0-A013-2A686FAA157A}"/>
              </a:ext>
            </a:extLst>
          </p:cNvPr>
          <p:cNvSpPr txBox="1">
            <a:spLocks/>
          </p:cNvSpPr>
          <p:nvPr/>
        </p:nvSpPr>
        <p:spPr>
          <a:xfrm>
            <a:off x="107504" y="1491630"/>
            <a:ext cx="8928990" cy="784357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Isoquantas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Convexas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Existe substitutibilidade imperfeita entre os fatores de produção.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13CCC573-782A-4296-A61E-B0615452F0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990497"/>
              </p:ext>
            </p:extLst>
          </p:nvPr>
        </p:nvGraphicFramePr>
        <p:xfrm>
          <a:off x="257912" y="898868"/>
          <a:ext cx="5034168" cy="489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228600" progId="Equation.DSMT4">
                  <p:embed/>
                </p:oleObj>
              </mc:Choice>
              <mc:Fallback>
                <p:oleObj name="Equation" r:id="rId2" imgW="2349360" imgH="22860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7912" y="898868"/>
                        <a:ext cx="5034168" cy="489419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31">
            <a:extLst>
              <a:ext uri="{FF2B5EF4-FFF2-40B4-BE49-F238E27FC236}">
                <a16:creationId xmlns:a16="http://schemas.microsoft.com/office/drawing/2014/main" id="{EF1575B6-4B92-4204-BC01-F9369CD8D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249" y="4717232"/>
            <a:ext cx="355868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t-BR" sz="2200" b="1" dirty="0">
                <a:latin typeface="Arial" charset="0"/>
              </a:rPr>
              <a:t>L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9" name="Rectangle 1032">
            <a:extLst>
              <a:ext uri="{FF2B5EF4-FFF2-40B4-BE49-F238E27FC236}">
                <a16:creationId xmlns:a16="http://schemas.microsoft.com/office/drawing/2014/main" id="{7DBAEAD5-773A-4CDC-897D-3D73E5D8C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211710"/>
            <a:ext cx="386325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2200" b="1" dirty="0">
                <a:latin typeface="Arial" charset="0"/>
              </a:rPr>
              <a:t>K</a:t>
            </a:r>
          </a:p>
        </p:txBody>
      </p:sp>
      <p:grpSp>
        <p:nvGrpSpPr>
          <p:cNvPr id="10" name="Group 1060">
            <a:extLst>
              <a:ext uri="{FF2B5EF4-FFF2-40B4-BE49-F238E27FC236}">
                <a16:creationId xmlns:a16="http://schemas.microsoft.com/office/drawing/2014/main" id="{0331F416-3211-445A-94BC-BBFAEAC59D58}"/>
              </a:ext>
            </a:extLst>
          </p:cNvPr>
          <p:cNvGrpSpPr>
            <a:grpSpLocks/>
          </p:cNvGrpSpPr>
          <p:nvPr/>
        </p:nvGrpSpPr>
        <p:grpSpPr bwMode="auto">
          <a:xfrm>
            <a:off x="1642959" y="2773801"/>
            <a:ext cx="2778126" cy="1855788"/>
            <a:chOff x="1752" y="2400"/>
            <a:chExt cx="1750" cy="1169"/>
          </a:xfrm>
        </p:grpSpPr>
        <p:sp>
          <p:nvSpPr>
            <p:cNvPr id="11" name="Freeform 1036">
              <a:extLst>
                <a:ext uri="{FF2B5EF4-FFF2-40B4-BE49-F238E27FC236}">
                  <a16:creationId xmlns:a16="http://schemas.microsoft.com/office/drawing/2014/main" id="{2537E4AB-E2B1-4B1C-8853-2B95F7A42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2" y="2400"/>
              <a:ext cx="1164" cy="1032"/>
            </a:xfrm>
            <a:custGeom>
              <a:avLst/>
              <a:gdLst>
                <a:gd name="T0" fmla="*/ 0 w 1164"/>
                <a:gd name="T1" fmla="*/ 0 h 1032"/>
                <a:gd name="T2" fmla="*/ 95 w 1164"/>
                <a:gd name="T3" fmla="*/ 459 h 1032"/>
                <a:gd name="T4" fmla="*/ 348 w 1164"/>
                <a:gd name="T5" fmla="*/ 768 h 1032"/>
                <a:gd name="T6" fmla="*/ 731 w 1164"/>
                <a:gd name="T7" fmla="*/ 956 h 1032"/>
                <a:gd name="T8" fmla="*/ 1164 w 1164"/>
                <a:gd name="T9" fmla="*/ 1032 h 10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4"/>
                <a:gd name="T16" fmla="*/ 0 h 1032"/>
                <a:gd name="T17" fmla="*/ 1164 w 1164"/>
                <a:gd name="T18" fmla="*/ 1032 h 10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4" h="1032">
                  <a:moveTo>
                    <a:pt x="0" y="0"/>
                  </a:moveTo>
                  <a:cubicBezTo>
                    <a:pt x="16" y="76"/>
                    <a:pt x="37" y="331"/>
                    <a:pt x="95" y="459"/>
                  </a:cubicBezTo>
                  <a:cubicBezTo>
                    <a:pt x="153" y="587"/>
                    <a:pt x="242" y="685"/>
                    <a:pt x="348" y="768"/>
                  </a:cubicBezTo>
                  <a:cubicBezTo>
                    <a:pt x="454" y="851"/>
                    <a:pt x="595" y="912"/>
                    <a:pt x="731" y="956"/>
                  </a:cubicBezTo>
                  <a:cubicBezTo>
                    <a:pt x="867" y="1000"/>
                    <a:pt x="1074" y="1016"/>
                    <a:pt x="1164" y="1032"/>
                  </a:cubicBez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Rectangle 1037">
              <a:extLst>
                <a:ext uri="{FF2B5EF4-FFF2-40B4-BE49-F238E27FC236}">
                  <a16:creationId xmlns:a16="http://schemas.microsoft.com/office/drawing/2014/main" id="{58417C4E-F6ED-4ABE-BF9B-072008583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" y="3319"/>
              <a:ext cx="60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dirty="0">
                  <a:latin typeface="Arial" charset="0"/>
                </a:rPr>
                <a:t>Q = 10</a:t>
              </a:r>
            </a:p>
          </p:txBody>
        </p:sp>
      </p:grpSp>
      <p:grpSp>
        <p:nvGrpSpPr>
          <p:cNvPr id="13" name="Group 1060">
            <a:extLst>
              <a:ext uri="{FF2B5EF4-FFF2-40B4-BE49-F238E27FC236}">
                <a16:creationId xmlns:a16="http://schemas.microsoft.com/office/drawing/2014/main" id="{667AC734-B9DE-4143-B548-55FE59EC1F14}"/>
              </a:ext>
            </a:extLst>
          </p:cNvPr>
          <p:cNvGrpSpPr>
            <a:grpSpLocks/>
          </p:cNvGrpSpPr>
          <p:nvPr/>
        </p:nvGrpSpPr>
        <p:grpSpPr bwMode="auto">
          <a:xfrm>
            <a:off x="1849951" y="2516764"/>
            <a:ext cx="2778126" cy="1841500"/>
            <a:chOff x="1752" y="2400"/>
            <a:chExt cx="1750" cy="1160"/>
          </a:xfrm>
        </p:grpSpPr>
        <p:sp>
          <p:nvSpPr>
            <p:cNvPr id="14" name="Freeform 1036">
              <a:extLst>
                <a:ext uri="{FF2B5EF4-FFF2-40B4-BE49-F238E27FC236}">
                  <a16:creationId xmlns:a16="http://schemas.microsoft.com/office/drawing/2014/main" id="{6614EBF4-2C46-4A8E-B2AD-80185D6CE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2" y="2400"/>
              <a:ext cx="1164" cy="1032"/>
            </a:xfrm>
            <a:custGeom>
              <a:avLst/>
              <a:gdLst>
                <a:gd name="T0" fmla="*/ 0 w 1164"/>
                <a:gd name="T1" fmla="*/ 0 h 1032"/>
                <a:gd name="T2" fmla="*/ 95 w 1164"/>
                <a:gd name="T3" fmla="*/ 459 h 1032"/>
                <a:gd name="T4" fmla="*/ 348 w 1164"/>
                <a:gd name="T5" fmla="*/ 768 h 1032"/>
                <a:gd name="T6" fmla="*/ 731 w 1164"/>
                <a:gd name="T7" fmla="*/ 956 h 1032"/>
                <a:gd name="T8" fmla="*/ 1164 w 1164"/>
                <a:gd name="T9" fmla="*/ 1032 h 10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4"/>
                <a:gd name="T16" fmla="*/ 0 h 1032"/>
                <a:gd name="T17" fmla="*/ 1164 w 1164"/>
                <a:gd name="T18" fmla="*/ 1032 h 10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4" h="1032">
                  <a:moveTo>
                    <a:pt x="0" y="0"/>
                  </a:moveTo>
                  <a:cubicBezTo>
                    <a:pt x="16" y="76"/>
                    <a:pt x="37" y="331"/>
                    <a:pt x="95" y="459"/>
                  </a:cubicBezTo>
                  <a:cubicBezTo>
                    <a:pt x="153" y="587"/>
                    <a:pt x="242" y="685"/>
                    <a:pt x="348" y="768"/>
                  </a:cubicBezTo>
                  <a:cubicBezTo>
                    <a:pt x="454" y="851"/>
                    <a:pt x="595" y="912"/>
                    <a:pt x="731" y="956"/>
                  </a:cubicBezTo>
                  <a:cubicBezTo>
                    <a:pt x="867" y="1000"/>
                    <a:pt x="1074" y="1016"/>
                    <a:pt x="1164" y="1032"/>
                  </a:cubicBez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Rectangle 1037">
              <a:extLst>
                <a:ext uri="{FF2B5EF4-FFF2-40B4-BE49-F238E27FC236}">
                  <a16:creationId xmlns:a16="http://schemas.microsoft.com/office/drawing/2014/main" id="{BDF034A1-CB82-478F-BEB7-A7245F0F3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" y="3310"/>
              <a:ext cx="60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dirty="0">
                  <a:latin typeface="Arial" charset="0"/>
                </a:rPr>
                <a:t>Q = 15</a:t>
              </a:r>
            </a:p>
          </p:txBody>
        </p:sp>
      </p:grp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1B3151B5-177B-4D06-8948-F5D5AFAB922A}"/>
              </a:ext>
            </a:extLst>
          </p:cNvPr>
          <p:cNvCxnSpPr/>
          <p:nvPr/>
        </p:nvCxnSpPr>
        <p:spPr bwMode="auto">
          <a:xfrm flipV="1">
            <a:off x="1216147" y="2366456"/>
            <a:ext cx="0" cy="2547293"/>
          </a:xfrm>
          <a:prstGeom prst="straightConnector1">
            <a:avLst/>
          </a:prstGeom>
          <a:solidFill>
            <a:srgbClr val="FFCC99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87E525F9-3E2B-4A51-A93E-0E1E1CAE8A52}"/>
              </a:ext>
            </a:extLst>
          </p:cNvPr>
          <p:cNvCxnSpPr/>
          <p:nvPr/>
        </p:nvCxnSpPr>
        <p:spPr bwMode="auto">
          <a:xfrm>
            <a:off x="1213909" y="4915187"/>
            <a:ext cx="3263355" cy="0"/>
          </a:xfrm>
          <a:prstGeom prst="straightConnector1">
            <a:avLst/>
          </a:prstGeom>
          <a:solidFill>
            <a:srgbClr val="FFCC99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6D74AB7-65AB-45BC-BD5C-2C1ABBBF4D12}"/>
              </a:ext>
            </a:extLst>
          </p:cNvPr>
          <p:cNvSpPr txBox="1"/>
          <p:nvPr/>
        </p:nvSpPr>
        <p:spPr>
          <a:xfrm>
            <a:off x="6804248" y="4835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94496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D4E5BB7F-E726-4077-8FCD-2012BED6973B}"/>
              </a:ext>
            </a:extLst>
          </p:cNvPr>
          <p:cNvSpPr txBox="1">
            <a:spLocks/>
          </p:cNvSpPr>
          <p:nvPr/>
        </p:nvSpPr>
        <p:spPr>
          <a:xfrm>
            <a:off x="35496" y="915566"/>
            <a:ext cx="9001000" cy="1033297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Rendimentos de Escala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Multiplique os fatores de produção não-rivais por uma constante arbitrária e observe o resultado.</a:t>
            </a:r>
          </a:p>
          <a:p>
            <a:pPr algn="just"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SzPct val="101000"/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Logo: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(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 + 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= 1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Rendimentos Constantes de Escala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(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 + 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&gt; 1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Rendimentos Crescentes de Escala</a:t>
            </a:r>
          </a:p>
          <a:p>
            <a:pPr lvl="1"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 (</a:t>
            </a:r>
            <a:r>
              <a:rPr lang="pt-BR" sz="2000" dirty="0">
                <a:latin typeface="Symbol" panose="05050102010706020507" pitchFamily="18" charset="2"/>
                <a:cs typeface="Arial" panose="020B0604020202020204" pitchFamily="34" charset="0"/>
              </a:rPr>
              <a:t>a + 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&lt; 1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Rendimentos Decrescentes de Escala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SzPct val="101000"/>
              <a:buFont typeface="Wingdings" panose="05000000000000000000" pitchFamily="2" charset="2"/>
              <a:buChar char="§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9F4FB6E2-16A7-484B-881F-5E91559E2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277785"/>
              </p:ext>
            </p:extLst>
          </p:nvPr>
        </p:nvGraphicFramePr>
        <p:xfrm>
          <a:off x="755577" y="1948863"/>
          <a:ext cx="6624735" cy="648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84400" imgH="291960" progId="Equation.DSMT4">
                  <p:embed/>
                </p:oleObj>
              </mc:Choice>
              <mc:Fallback>
                <p:oleObj name="Equation" r:id="rId2" imgW="2984400" imgH="29196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5577" y="1948863"/>
                        <a:ext cx="6624735" cy="648378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F8548FAB-0788-4D32-BD29-6B87531FC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176616"/>
              </p:ext>
            </p:extLst>
          </p:nvPr>
        </p:nvGraphicFramePr>
        <p:xfrm>
          <a:off x="227237" y="195486"/>
          <a:ext cx="1824483" cy="56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560" imgH="228600" progId="Equation.DSMT4">
                  <p:embed/>
                </p:oleObj>
              </mc:Choice>
              <mc:Fallback>
                <p:oleObj name="Equation" r:id="rId4" imgW="736560" imgH="228600" progId="Equation.DSMT4">
                  <p:embed/>
                  <p:pic>
                    <p:nvPicPr>
                      <p:cNvPr id="10" name="Objeto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237" y="195486"/>
                        <a:ext cx="1824483" cy="566219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F5A4D6CA-521F-471D-AF87-7B8A90C68AA1}"/>
              </a:ext>
            </a:extLst>
          </p:cNvPr>
          <p:cNvSpPr txBox="1">
            <a:spLocks/>
          </p:cNvSpPr>
          <p:nvPr/>
        </p:nvSpPr>
        <p:spPr>
          <a:xfrm>
            <a:off x="35496" y="4227934"/>
            <a:ext cx="9001000" cy="745265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Logo, no caso do nosso exercício, a FDP apresenta retornos constantes de escala.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33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43AB1BDC-74CF-44B2-8CED-F77FB5EAF122}"/>
              </a:ext>
            </a:extLst>
          </p:cNvPr>
          <p:cNvSpPr txBox="1">
            <a:spLocks/>
          </p:cNvSpPr>
          <p:nvPr/>
        </p:nvSpPr>
        <p:spPr>
          <a:xfrm>
            <a:off x="35496" y="928960"/>
            <a:ext cx="9303401" cy="488315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SzPct val="98000"/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Produtividades Marginais 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(K,L)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8F798BE6-2803-4FE3-B200-42A9A8579A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761657"/>
              </p:ext>
            </p:extLst>
          </p:nvPr>
        </p:nvGraphicFramePr>
        <p:xfrm>
          <a:off x="538483" y="3027495"/>
          <a:ext cx="6553797" cy="1441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63760" imgH="761760" progId="Equation.DSMT4">
                  <p:embed/>
                </p:oleObj>
              </mc:Choice>
              <mc:Fallback>
                <p:oleObj name="Equation" r:id="rId2" imgW="3263760" imgH="76176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8483" y="3027495"/>
                        <a:ext cx="6553797" cy="144147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ADA709A-52F2-4F8B-A430-95D6F487C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970214"/>
              </p:ext>
            </p:extLst>
          </p:nvPr>
        </p:nvGraphicFramePr>
        <p:xfrm>
          <a:off x="539552" y="1356452"/>
          <a:ext cx="3168352" cy="1528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12800" imgH="812520" progId="Equation.DSMT4">
                  <p:embed/>
                </p:oleObj>
              </mc:Choice>
              <mc:Fallback>
                <p:oleObj name="Equation" r:id="rId4" imgW="1612800" imgH="812520" progId="Equation.DSMT4">
                  <p:embed/>
                  <p:pic>
                    <p:nvPicPr>
                      <p:cNvPr id="12" name="Objeto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356452"/>
                        <a:ext cx="3168352" cy="1528217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DD40667-75A1-4DB8-95A4-26F39F2A5B5B}"/>
              </a:ext>
            </a:extLst>
          </p:cNvPr>
          <p:cNvSpPr txBox="1"/>
          <p:nvPr/>
        </p:nvSpPr>
        <p:spPr>
          <a:xfrm>
            <a:off x="4052561" y="1883608"/>
            <a:ext cx="303971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Positivas e Decrescentes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640B0210-AAB2-4AE3-8BA9-A9178CA1624A}"/>
              </a:ext>
            </a:extLst>
          </p:cNvPr>
          <p:cNvCxnSpPr/>
          <p:nvPr/>
        </p:nvCxnSpPr>
        <p:spPr bwMode="auto">
          <a:xfrm>
            <a:off x="3707904" y="2100229"/>
            <a:ext cx="351692" cy="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9A8A6133-E558-4C65-9F5B-D5CB8EEEBE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347662"/>
              </p:ext>
            </p:extLst>
          </p:nvPr>
        </p:nvGraphicFramePr>
        <p:xfrm>
          <a:off x="227237" y="195486"/>
          <a:ext cx="1824483" cy="56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36560" imgH="228600" progId="Equation.DSMT4">
                  <p:embed/>
                </p:oleObj>
              </mc:Choice>
              <mc:Fallback>
                <p:oleObj name="Equation" r:id="rId6" imgW="736560" imgH="22860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F8548FAB-0788-4D32-BD29-6B87531FC8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7237" y="195486"/>
                        <a:ext cx="1824483" cy="566219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130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0630C6A-B637-4445-9C19-72C43E59485F}"/>
              </a:ext>
            </a:extLst>
          </p:cNvPr>
          <p:cNvSpPr txBox="1"/>
          <p:nvPr/>
        </p:nvSpPr>
        <p:spPr>
          <a:xfrm>
            <a:off x="107504" y="160054"/>
            <a:ext cx="892899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06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Seja uma empresa que está empregando 200 trabalhadores, pagando R$ 30 por hora de trabalho. A empresa também utiliza 100 unidades de capital, cujo aluguel custa R$ 60 por hora. Com estas quantidades de fatores, o produto marginal da mão de obra é de R$ 90 e o produto marginal do capital é de R$ 120. Indique quais das afirmações a seguir são verdadeiras e quais são falsas: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taxa marginal de substituição é de - 0,75.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74A764C-945E-4B28-B858-1525BAD0C739}"/>
              </a:ext>
            </a:extLst>
          </p:cNvPr>
          <p:cNvSpPr txBox="1"/>
          <p:nvPr/>
        </p:nvSpPr>
        <p:spPr>
          <a:xfrm>
            <a:off x="179512" y="2715766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Uma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isoquanta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nos mostra todas as combinações de K e L que geram o mesmo nível de produção.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inclinação da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isoquanta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é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(K,L), a taxa de substituição de K por L para que a produção se mantenha constante, ou seja, para que a variação da produção seja igual a zero. Logo:</a:t>
            </a:r>
          </a:p>
        </p:txBody>
      </p:sp>
      <p:graphicFrame>
        <p:nvGraphicFramePr>
          <p:cNvPr id="4" name="Object 6">
            <a:hlinkClick r:id="" action="ppaction://ole?verb=0"/>
            <a:extLst>
              <a:ext uri="{FF2B5EF4-FFF2-40B4-BE49-F238E27FC236}">
                <a16:creationId xmlns:a16="http://schemas.microsoft.com/office/drawing/2014/main" id="{F4F17112-32DF-4728-9E8F-492E23300C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600250"/>
              </p:ext>
            </p:extLst>
          </p:nvPr>
        </p:nvGraphicFramePr>
        <p:xfrm>
          <a:off x="650053" y="4371950"/>
          <a:ext cx="7738372" cy="49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17560" imgH="228600" progId="Equation.DSMT4">
                  <p:embed/>
                </p:oleObj>
              </mc:Choice>
              <mc:Fallback>
                <p:oleObj name="Equation" r:id="rId2" imgW="3517560" imgH="228600" progId="Equation.DSMT4">
                  <p:embed/>
                  <p:pic>
                    <p:nvPicPr>
                      <p:cNvPr id="14338" name="Object 6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53" y="4371950"/>
                        <a:ext cx="7738372" cy="496499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EBEB38FC-A23A-4ECD-A138-E122F9532BE4}"/>
              </a:ext>
            </a:extLst>
          </p:cNvPr>
          <p:cNvCxnSpPr/>
          <p:nvPr/>
        </p:nvCxnSpPr>
        <p:spPr>
          <a:xfrm>
            <a:off x="8388424" y="4587974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C2A3CADF-BF0B-4457-A747-F0D33E44D054}"/>
              </a:ext>
            </a:extLst>
          </p:cNvPr>
          <p:cNvSpPr txBox="1"/>
          <p:nvPr/>
        </p:nvSpPr>
        <p:spPr>
          <a:xfrm>
            <a:off x="5436096" y="23557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28052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279225F0-0AC6-4225-9C3C-9C2B935F560A}"/>
              </a:ext>
            </a:extLst>
          </p:cNvPr>
          <p:cNvSpPr/>
          <p:nvPr/>
        </p:nvSpPr>
        <p:spPr>
          <a:xfrm>
            <a:off x="4932040" y="2355726"/>
            <a:ext cx="2568699" cy="75209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ct 7">
            <a:hlinkClick r:id="" action="ppaction://ole?verb=0"/>
            <a:extLst>
              <a:ext uri="{FF2B5EF4-FFF2-40B4-BE49-F238E27FC236}">
                <a16:creationId xmlns:a16="http://schemas.microsoft.com/office/drawing/2014/main" id="{A011C847-A607-4DAC-9DAA-7067A3AF1B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380606"/>
              </p:ext>
            </p:extLst>
          </p:nvPr>
        </p:nvGraphicFramePr>
        <p:xfrm>
          <a:off x="467545" y="195486"/>
          <a:ext cx="6048671" cy="1462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81000" imgH="761760" progId="Equation.DSMT4">
                  <p:embed/>
                </p:oleObj>
              </mc:Choice>
              <mc:Fallback>
                <p:oleObj name="Equation" r:id="rId2" imgW="2781000" imgH="761760" progId="Equation.DSMT4">
                  <p:embed/>
                  <p:pic>
                    <p:nvPicPr>
                      <p:cNvPr id="14339" name="Object 7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195486"/>
                        <a:ext cx="6048671" cy="146249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E287CCC6-5EA3-4248-A6F2-93481F29DE5F}"/>
              </a:ext>
            </a:extLst>
          </p:cNvPr>
          <p:cNvSpPr txBox="1"/>
          <p:nvPr/>
        </p:nvSpPr>
        <p:spPr>
          <a:xfrm>
            <a:off x="35496" y="181160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o enunciado informa que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= 90 e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PMgK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= 120, temos: </a:t>
            </a:r>
          </a:p>
        </p:txBody>
      </p:sp>
      <p:graphicFrame>
        <p:nvGraphicFramePr>
          <p:cNvPr id="4" name="Object 7">
            <a:hlinkClick r:id="" action="ppaction://ole?verb=0"/>
            <a:extLst>
              <a:ext uri="{FF2B5EF4-FFF2-40B4-BE49-F238E27FC236}">
                <a16:creationId xmlns:a16="http://schemas.microsoft.com/office/drawing/2014/main" id="{F129F957-856C-4ADC-8A72-CB6D0A1F44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151424"/>
              </p:ext>
            </p:extLst>
          </p:nvPr>
        </p:nvGraphicFramePr>
        <p:xfrm>
          <a:off x="539552" y="2355726"/>
          <a:ext cx="696118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00400" imgH="419040" progId="Equation.DSMT4">
                  <p:embed/>
                </p:oleObj>
              </mc:Choice>
              <mc:Fallback>
                <p:oleObj name="Equation" r:id="rId4" imgW="3200400" imgH="419040" progId="Equation.DSMT4">
                  <p:embed/>
                  <p:pic>
                    <p:nvPicPr>
                      <p:cNvPr id="2" name="Object 7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A011C847-A607-4DAC-9DAA-7067A3AF1B7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55726"/>
                        <a:ext cx="696118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30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1CD4DDC-147D-4E21-811C-5B5D2B1F7EB3}"/>
              </a:ext>
            </a:extLst>
          </p:cNvPr>
          <p:cNvSpPr txBox="1"/>
          <p:nvPr/>
        </p:nvSpPr>
        <p:spPr>
          <a:xfrm>
            <a:off x="107504" y="160054"/>
            <a:ext cx="8928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Nesta situação, R$ 1 gasto com mão de obra gera um produto marginal menor do que R$ 1 gasto com capital.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firma vai minimizar custo se aumentar a quantidade de capital e diminuir  a quantidade de trabalho.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97B878A-D4EF-4930-8253-D3E8511F7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6552" y="4802369"/>
            <a:ext cx="1252793" cy="2896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9691B0-7F95-46CC-B209-2C950D1A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135" y="4802369"/>
            <a:ext cx="1904246" cy="2896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497FEB25-AABE-4D39-8421-D42741590C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627" y="1940961"/>
            <a:ext cx="0" cy="268439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" name="Line 11">
            <a:extLst>
              <a:ext uri="{FF2B5EF4-FFF2-40B4-BE49-F238E27FC236}">
                <a16:creationId xmlns:a16="http://schemas.microsoft.com/office/drawing/2014/main" id="{8224D467-C045-4AC0-93B4-E1BD76767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703" y="4633400"/>
            <a:ext cx="291065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3CFE50C-966E-4D9B-8F05-CBEE783B0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0842" y="4593170"/>
            <a:ext cx="202405" cy="2713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sz="2200" b="1" dirty="0">
                <a:latin typeface="Arial" charset="0"/>
              </a:rPr>
              <a:t>L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102A88C-B465-448B-9123-B46F74579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756907"/>
            <a:ext cx="319462" cy="2713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/>
            <a:r>
              <a:rPr lang="en-US" sz="2200" b="1" dirty="0">
                <a:latin typeface="Arial" charset="0"/>
              </a:rPr>
              <a:t>K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44D9B275-B43D-498F-9052-AF58B1013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264" y="2705264"/>
            <a:ext cx="6383513" cy="1136208"/>
          </a:xfrm>
          <a:prstGeom prst="rect">
            <a:avLst/>
          </a:prstGeom>
          <a:solidFill>
            <a:srgbClr val="F8F8F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just"/>
            <a:r>
              <a:rPr lang="en-US" sz="1700" dirty="0">
                <a:latin typeface="Arial" charset="0"/>
              </a:rPr>
              <a:t>A </a:t>
            </a:r>
            <a:r>
              <a:rPr lang="en-US" sz="1700" dirty="0" err="1">
                <a:latin typeface="Arial" charset="0"/>
              </a:rPr>
              <a:t>quantidade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i="1" dirty="0">
                <a:latin typeface="Arial" charset="0"/>
              </a:rPr>
              <a:t>Q</a:t>
            </a:r>
            <a:r>
              <a:rPr lang="en-US" sz="1700" i="1" baseline="-25000" dirty="0">
                <a:latin typeface="Arial" charset="0"/>
              </a:rPr>
              <a:t>1</a:t>
            </a:r>
            <a:r>
              <a:rPr lang="en-US" sz="1700" dirty="0">
                <a:latin typeface="Arial" charset="0"/>
              </a:rPr>
              <a:t>  </a:t>
            </a:r>
            <a:r>
              <a:rPr lang="en-US" sz="1700" dirty="0" err="1">
                <a:latin typeface="Arial" charset="0"/>
              </a:rPr>
              <a:t>pode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ser</a:t>
            </a:r>
            <a:r>
              <a:rPr lang="en-US" sz="1700" dirty="0">
                <a:latin typeface="Arial" charset="0"/>
              </a:rPr>
              <a:t>  </a:t>
            </a:r>
            <a:r>
              <a:rPr lang="en-US" sz="1700" dirty="0" err="1">
                <a:latin typeface="Arial" charset="0"/>
              </a:rPr>
              <a:t>produzida</a:t>
            </a:r>
            <a:r>
              <a:rPr lang="en-US" sz="1700" dirty="0">
                <a:latin typeface="Arial" charset="0"/>
              </a:rPr>
              <a:t> com as  </a:t>
            </a:r>
            <a:r>
              <a:rPr lang="en-US" sz="1700" dirty="0" err="1">
                <a:latin typeface="Arial" charset="0"/>
              </a:rPr>
              <a:t>combinações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i="1" dirty="0">
                <a:latin typeface="Arial" charset="0"/>
              </a:rPr>
              <a:t>K</a:t>
            </a:r>
            <a:r>
              <a:rPr lang="en-US" sz="1700" i="1" baseline="-25000" dirty="0">
                <a:latin typeface="Arial" charset="0"/>
              </a:rPr>
              <a:t>1</a:t>
            </a:r>
            <a:r>
              <a:rPr lang="en-US" sz="1700" i="1" dirty="0">
                <a:latin typeface="Arial" charset="0"/>
              </a:rPr>
              <a:t>L</a:t>
            </a:r>
            <a:r>
              <a:rPr lang="en-US" sz="1700" i="1" baseline="-25000" dirty="0">
                <a:latin typeface="Arial" charset="0"/>
              </a:rPr>
              <a:t>1</a:t>
            </a:r>
            <a:r>
              <a:rPr lang="en-US" sz="1700" i="1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ou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i="1" dirty="0">
                <a:latin typeface="Arial" charset="0"/>
              </a:rPr>
              <a:t>K</a:t>
            </a:r>
            <a:r>
              <a:rPr lang="en-US" sz="1700" i="1" baseline="-25000" dirty="0">
                <a:latin typeface="Arial" charset="0"/>
              </a:rPr>
              <a:t>2</a:t>
            </a:r>
            <a:r>
              <a:rPr lang="en-US" sz="1700" i="1" dirty="0">
                <a:latin typeface="Arial" charset="0"/>
              </a:rPr>
              <a:t>L</a:t>
            </a:r>
            <a:r>
              <a:rPr lang="en-US" sz="1700" i="1" baseline="-25000" dirty="0">
                <a:latin typeface="Arial" charset="0"/>
              </a:rPr>
              <a:t>2</a:t>
            </a:r>
            <a:r>
              <a:rPr lang="en-US" sz="1700" i="1" dirty="0">
                <a:latin typeface="Arial" charset="0"/>
              </a:rPr>
              <a:t>.</a:t>
            </a:r>
          </a:p>
          <a:p>
            <a:pPr algn="just"/>
            <a:r>
              <a:rPr lang="en-US" sz="1700" dirty="0" err="1">
                <a:latin typeface="Arial" charset="0"/>
              </a:rPr>
              <a:t>Entretanto</a:t>
            </a:r>
            <a:r>
              <a:rPr lang="en-US" sz="1700" dirty="0">
                <a:latin typeface="Arial" charset="0"/>
              </a:rPr>
              <a:t>, </a:t>
            </a:r>
            <a:r>
              <a:rPr lang="en-US" sz="1700" dirty="0" err="1">
                <a:latin typeface="Arial" charset="0"/>
              </a:rPr>
              <a:t>essas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combinações</a:t>
            </a:r>
            <a:r>
              <a:rPr lang="en-US" sz="1700" dirty="0">
                <a:latin typeface="Arial" charset="0"/>
              </a:rPr>
              <a:t>  </a:t>
            </a:r>
            <a:r>
              <a:rPr lang="en-US" sz="1700" dirty="0" err="1">
                <a:latin typeface="Arial" charset="0"/>
              </a:rPr>
              <a:t>implicam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custo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maior</a:t>
            </a:r>
            <a:r>
              <a:rPr lang="en-US" sz="1700" dirty="0">
                <a:latin typeface="Arial" charset="0"/>
              </a:rPr>
              <a:t>  </a:t>
            </a:r>
            <a:r>
              <a:rPr lang="en-US" sz="1700" dirty="0" err="1">
                <a:latin typeface="Arial" charset="0"/>
              </a:rPr>
              <a:t>relativamente</a:t>
            </a:r>
            <a:r>
              <a:rPr lang="en-US" sz="1700" dirty="0">
                <a:latin typeface="Arial" charset="0"/>
              </a:rPr>
              <a:t> à </a:t>
            </a:r>
            <a:r>
              <a:rPr lang="en-US" sz="1700" dirty="0" err="1">
                <a:latin typeface="Arial" charset="0"/>
              </a:rPr>
              <a:t>combinação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i="1" dirty="0">
                <a:latin typeface="Arial" charset="0"/>
              </a:rPr>
              <a:t>K*L*.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3FEB2911-FD10-440A-B0D1-3A59E68B6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5893" y="4011910"/>
            <a:ext cx="294406" cy="2323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Q</a:t>
            </a:r>
            <a:r>
              <a:rPr lang="en-US" sz="1800" b="1" i="1" baseline="-25000" dirty="0">
                <a:latin typeface="Arial" charset="0"/>
              </a:rPr>
              <a:t>1</a:t>
            </a:r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A23866CB-F7B9-4518-98CD-C9726FE19A0F}"/>
              </a:ext>
            </a:extLst>
          </p:cNvPr>
          <p:cNvSpPr>
            <a:spLocks/>
          </p:cNvSpPr>
          <p:nvPr/>
        </p:nvSpPr>
        <p:spPr bwMode="auto">
          <a:xfrm>
            <a:off x="1021193" y="2291973"/>
            <a:ext cx="2335416" cy="1910960"/>
          </a:xfrm>
          <a:custGeom>
            <a:avLst/>
            <a:gdLst>
              <a:gd name="T0" fmla="*/ 0 w 1957"/>
              <a:gd name="T1" fmla="*/ 0 h 1886"/>
              <a:gd name="T2" fmla="*/ 71 w 1957"/>
              <a:gd name="T3" fmla="*/ 340 h 1886"/>
              <a:gd name="T4" fmla="*/ 237 w 1957"/>
              <a:gd name="T5" fmla="*/ 837 h 1886"/>
              <a:gd name="T6" fmla="*/ 695 w 1957"/>
              <a:gd name="T7" fmla="*/ 1444 h 1886"/>
              <a:gd name="T8" fmla="*/ 1176 w 1957"/>
              <a:gd name="T9" fmla="*/ 1713 h 1886"/>
              <a:gd name="T10" fmla="*/ 1586 w 1957"/>
              <a:gd name="T11" fmla="*/ 1815 h 1886"/>
              <a:gd name="T12" fmla="*/ 1957 w 1957"/>
              <a:gd name="T13" fmla="*/ 1886 h 18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57"/>
              <a:gd name="T22" fmla="*/ 0 h 1886"/>
              <a:gd name="T23" fmla="*/ 1957 w 1957"/>
              <a:gd name="T24" fmla="*/ 1886 h 18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57" h="1886">
                <a:moveTo>
                  <a:pt x="0" y="0"/>
                </a:moveTo>
                <a:cubicBezTo>
                  <a:pt x="13" y="56"/>
                  <a:pt x="32" y="201"/>
                  <a:pt x="71" y="340"/>
                </a:cubicBezTo>
                <a:cubicBezTo>
                  <a:pt x="110" y="479"/>
                  <a:pt x="133" y="653"/>
                  <a:pt x="237" y="837"/>
                </a:cubicBezTo>
                <a:cubicBezTo>
                  <a:pt x="341" y="1021"/>
                  <a:pt x="538" y="1298"/>
                  <a:pt x="695" y="1444"/>
                </a:cubicBezTo>
                <a:cubicBezTo>
                  <a:pt x="852" y="1590"/>
                  <a:pt x="1028" y="1651"/>
                  <a:pt x="1176" y="1713"/>
                </a:cubicBezTo>
                <a:cubicBezTo>
                  <a:pt x="1324" y="1775"/>
                  <a:pt x="1456" y="1786"/>
                  <a:pt x="1586" y="1815"/>
                </a:cubicBezTo>
                <a:cubicBezTo>
                  <a:pt x="1716" y="1844"/>
                  <a:pt x="1880" y="1871"/>
                  <a:pt x="1957" y="18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endParaRPr lang="pt-BR" sz="19000" dirty="0"/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EEC601F7-AF29-447F-BA61-9EA5A2922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058" y="1995686"/>
            <a:ext cx="6974437" cy="612988"/>
          </a:xfrm>
          <a:prstGeom prst="rect">
            <a:avLst/>
          </a:prstGeom>
          <a:solidFill>
            <a:srgbClr val="F8F8F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1700" i="1" dirty="0">
                <a:latin typeface="Arial" charset="0"/>
              </a:rPr>
              <a:t>Q</a:t>
            </a:r>
            <a:r>
              <a:rPr lang="en-US" sz="1700" i="1" baseline="-25000" dirty="0">
                <a:latin typeface="Arial" charset="0"/>
              </a:rPr>
              <a:t>1 </a:t>
            </a:r>
            <a:r>
              <a:rPr lang="en-US" sz="1700" i="1" dirty="0">
                <a:latin typeface="Arial" charset="0"/>
              </a:rPr>
              <a:t> é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uma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dirty="0" err="1">
                <a:latin typeface="Arial" charset="0"/>
              </a:rPr>
              <a:t>isoquanta</a:t>
            </a:r>
            <a:r>
              <a:rPr lang="en-US" sz="1700" dirty="0">
                <a:latin typeface="Arial" charset="0"/>
              </a:rPr>
              <a:t> para o </a:t>
            </a:r>
            <a:r>
              <a:rPr lang="en-US" sz="1700" dirty="0" err="1">
                <a:latin typeface="Arial" charset="0"/>
              </a:rPr>
              <a:t>nível</a:t>
            </a:r>
            <a:r>
              <a:rPr lang="en-US" sz="1700" dirty="0">
                <a:latin typeface="Arial" charset="0"/>
              </a:rPr>
              <a:t> de </a:t>
            </a:r>
            <a:r>
              <a:rPr lang="en-US" sz="1700" dirty="0" err="1">
                <a:latin typeface="Arial" charset="0"/>
              </a:rPr>
              <a:t>produção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i="1" dirty="0">
                <a:latin typeface="Arial" charset="0"/>
              </a:rPr>
              <a:t>Q</a:t>
            </a:r>
            <a:r>
              <a:rPr lang="en-US" sz="1700" i="1" baseline="-25000" dirty="0">
                <a:latin typeface="Arial" charset="0"/>
              </a:rPr>
              <a:t>1.</a:t>
            </a:r>
            <a:r>
              <a:rPr lang="en-US" sz="1700" dirty="0">
                <a:latin typeface="Arial" charset="0"/>
              </a:rPr>
              <a:t>. A </a:t>
            </a:r>
            <a:r>
              <a:rPr lang="en-US" sz="1700" dirty="0" err="1">
                <a:latin typeface="Arial" charset="0"/>
              </a:rPr>
              <a:t>curva</a:t>
            </a:r>
            <a:r>
              <a:rPr lang="en-US" sz="1700" dirty="0">
                <a:latin typeface="Arial" charset="0"/>
              </a:rPr>
              <a:t> de </a:t>
            </a:r>
            <a:r>
              <a:rPr lang="en-US" sz="1700" dirty="0" err="1">
                <a:latin typeface="Arial" charset="0"/>
              </a:rPr>
              <a:t>isocusto</a:t>
            </a:r>
            <a:r>
              <a:rPr lang="en-US" sz="1700" dirty="0">
                <a:latin typeface="Arial" charset="0"/>
              </a:rPr>
              <a:t> </a:t>
            </a:r>
            <a:r>
              <a:rPr lang="en-US" sz="1700" i="1" dirty="0">
                <a:latin typeface="Arial" charset="0"/>
              </a:rPr>
              <a:t>CT</a:t>
            </a:r>
            <a:r>
              <a:rPr lang="en-US" sz="1700" i="1" baseline="-25000" dirty="0">
                <a:latin typeface="Arial" charset="0"/>
              </a:rPr>
              <a:t>1  </a:t>
            </a:r>
            <a:r>
              <a:rPr lang="en-US" sz="1700" dirty="0" err="1">
                <a:latin typeface="Arial" charset="0"/>
              </a:rPr>
              <a:t>mostra</a:t>
            </a:r>
            <a:r>
              <a:rPr lang="en-US" sz="1700" dirty="0">
                <a:latin typeface="Arial" charset="0"/>
              </a:rPr>
              <a:t>  </a:t>
            </a:r>
            <a:r>
              <a:rPr lang="en-US" sz="1700" dirty="0" err="1">
                <a:latin typeface="Arial" charset="0"/>
              </a:rPr>
              <a:t>todas</a:t>
            </a:r>
            <a:r>
              <a:rPr lang="en-US" sz="1700" dirty="0">
                <a:latin typeface="Arial" charset="0"/>
              </a:rPr>
              <a:t> as </a:t>
            </a:r>
            <a:r>
              <a:rPr lang="en-US" sz="1700" dirty="0" err="1">
                <a:latin typeface="Arial" charset="0"/>
              </a:rPr>
              <a:t>combinações</a:t>
            </a:r>
            <a:r>
              <a:rPr lang="en-US" sz="1700" dirty="0">
                <a:latin typeface="Arial" charset="0"/>
              </a:rPr>
              <a:t> de </a:t>
            </a:r>
            <a:r>
              <a:rPr lang="en-US" sz="1700" i="1" dirty="0">
                <a:latin typeface="Arial" charset="0"/>
              </a:rPr>
              <a:t>K </a:t>
            </a:r>
            <a:r>
              <a:rPr lang="en-US" sz="1700" dirty="0">
                <a:latin typeface="Arial" charset="0"/>
              </a:rPr>
              <a:t>e </a:t>
            </a:r>
            <a:r>
              <a:rPr lang="en-US" sz="1700" i="1" dirty="0">
                <a:latin typeface="Arial" charset="0"/>
              </a:rPr>
              <a:t>L</a:t>
            </a:r>
            <a:r>
              <a:rPr lang="en-US" sz="1700" dirty="0">
                <a:latin typeface="Arial" charset="0"/>
              </a:rPr>
              <a:t> que </a:t>
            </a:r>
            <a:r>
              <a:rPr lang="en-US" sz="1700" dirty="0" err="1">
                <a:latin typeface="Arial" charset="0"/>
              </a:rPr>
              <a:t>custam</a:t>
            </a:r>
            <a:r>
              <a:rPr lang="en-US" sz="1700" dirty="0">
                <a:latin typeface="Arial" charset="0"/>
              </a:rPr>
              <a:t> CT</a:t>
            </a:r>
            <a:r>
              <a:rPr lang="en-US" sz="1700" baseline="-25000" dirty="0">
                <a:latin typeface="Arial" charset="0"/>
              </a:rPr>
              <a:t>1</a:t>
            </a:r>
            <a:r>
              <a:rPr lang="en-US" sz="1700" dirty="0">
                <a:latin typeface="Arial" charset="0"/>
              </a:rPr>
              <a:t>.</a:t>
            </a:r>
          </a:p>
        </p:txBody>
      </p:sp>
      <p:sp>
        <p:nvSpPr>
          <p:cNvPr id="14" name="Line 21">
            <a:extLst>
              <a:ext uri="{FF2B5EF4-FFF2-40B4-BE49-F238E27FC236}">
                <a16:creationId xmlns:a16="http://schemas.microsoft.com/office/drawing/2014/main" id="{0F63C883-258E-4F13-A2F7-407F4377B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112" y="2590687"/>
            <a:ext cx="2110957" cy="2033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" name="Line 22">
            <a:extLst>
              <a:ext uri="{FF2B5EF4-FFF2-40B4-BE49-F238E27FC236}">
                <a16:creationId xmlns:a16="http://schemas.microsoft.com/office/drawing/2014/main" id="{5216AC0E-8ABD-44EE-A868-67B441217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364" y="2068693"/>
            <a:ext cx="2670538" cy="25727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3E685CBE-F32B-4905-A65E-8805BEEF9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227934"/>
            <a:ext cx="53059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 dirty="0">
                <a:latin typeface="Arial" charset="0"/>
              </a:rPr>
              <a:t>CT</a:t>
            </a:r>
            <a:r>
              <a:rPr lang="en-US" sz="1600" b="1" i="1" baseline="-25000" dirty="0">
                <a:latin typeface="Arial" charset="0"/>
              </a:rPr>
              <a:t>0</a:t>
            </a:r>
          </a:p>
        </p:txBody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5582EE97-D8DD-4A45-B7EB-1A13D5F04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4227934"/>
            <a:ext cx="53059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 dirty="0">
                <a:latin typeface="Arial" charset="0"/>
              </a:rPr>
              <a:t>CT</a:t>
            </a:r>
            <a:r>
              <a:rPr lang="en-US" sz="1600" b="1" i="1" baseline="-25000" dirty="0">
                <a:latin typeface="Arial" charset="0"/>
              </a:rPr>
              <a:t>1</a:t>
            </a:r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EF734A39-8248-41DE-A384-EB93D6C36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920" y="3326333"/>
            <a:ext cx="34945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i="1" dirty="0">
                <a:latin typeface="Arial" charset="0"/>
              </a:rPr>
              <a:t>A</a:t>
            </a:r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44AA69FF-2512-470A-B9C2-427037AC2F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704" y="3692001"/>
            <a:ext cx="121729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" name="Line 30">
            <a:extLst>
              <a:ext uri="{FF2B5EF4-FFF2-40B4-BE49-F238E27FC236}">
                <a16:creationId xmlns:a16="http://schemas.microsoft.com/office/drawing/2014/main" id="{5A211DC8-BF48-4FB7-A3A5-5EE168AD19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704" y="4078216"/>
            <a:ext cx="206919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06B9752D-8DEB-4750-AFC1-EB95C269F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3548211"/>
            <a:ext cx="288849" cy="232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K*</a:t>
            </a:r>
            <a:endParaRPr lang="en-US" sz="1800" b="1" i="1" baseline="-25000" dirty="0">
              <a:latin typeface="Arial" charset="0"/>
            </a:endParaRPr>
          </a:p>
        </p:txBody>
      </p:sp>
      <p:sp>
        <p:nvSpPr>
          <p:cNvPr id="22" name="Line 32">
            <a:extLst>
              <a:ext uri="{FF2B5EF4-FFF2-40B4-BE49-F238E27FC236}">
                <a16:creationId xmlns:a16="http://schemas.microsoft.com/office/drawing/2014/main" id="{488A284F-7137-4E2E-A3EB-7A867926E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1549" y="3702059"/>
            <a:ext cx="0" cy="94743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" name="Rectangle 33">
            <a:extLst>
              <a:ext uri="{FF2B5EF4-FFF2-40B4-BE49-F238E27FC236}">
                <a16:creationId xmlns:a16="http://schemas.microsoft.com/office/drawing/2014/main" id="{A06D92BE-A495-4476-B2E1-077E0007D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963" y="4621332"/>
            <a:ext cx="271982" cy="232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L*</a:t>
            </a:r>
            <a:endParaRPr lang="en-US" sz="1800" b="1" i="1" baseline="-25000" dirty="0">
              <a:latin typeface="Arial" charset="0"/>
            </a:endParaRPr>
          </a:p>
        </p:txBody>
      </p:sp>
      <p:sp>
        <p:nvSpPr>
          <p:cNvPr id="24" name="Oval 34">
            <a:extLst>
              <a:ext uri="{FF2B5EF4-FFF2-40B4-BE49-F238E27FC236}">
                <a16:creationId xmlns:a16="http://schemas.microsoft.com/office/drawing/2014/main" id="{0B9E83A9-4FAC-44B7-B12F-9FE247683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38" y="3597310"/>
            <a:ext cx="107217" cy="142969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" name="Rectangle 35">
            <a:extLst>
              <a:ext uri="{FF2B5EF4-FFF2-40B4-BE49-F238E27FC236}">
                <a16:creationId xmlns:a16="http://schemas.microsoft.com/office/drawing/2014/main" id="{80876F58-C682-4658-A02D-DB42627D1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3982669"/>
            <a:ext cx="285686" cy="232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K</a:t>
            </a:r>
            <a:r>
              <a:rPr lang="en-US" sz="1800" b="1" i="1" baseline="-25000" dirty="0">
                <a:latin typeface="Arial" charset="0"/>
              </a:rPr>
              <a:t>2</a:t>
            </a:r>
          </a:p>
        </p:txBody>
      </p:sp>
      <p:sp>
        <p:nvSpPr>
          <p:cNvPr id="26" name="Line 36">
            <a:extLst>
              <a:ext uri="{FF2B5EF4-FFF2-40B4-BE49-F238E27FC236}">
                <a16:creationId xmlns:a16="http://schemas.microsoft.com/office/drawing/2014/main" id="{F2DC5F63-7407-42CE-8614-356F48A34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0265" y="4039997"/>
            <a:ext cx="0" cy="60949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7" name="Rectangle 37">
            <a:extLst>
              <a:ext uri="{FF2B5EF4-FFF2-40B4-BE49-F238E27FC236}">
                <a16:creationId xmlns:a16="http://schemas.microsoft.com/office/drawing/2014/main" id="{C23A6276-EF12-42B8-B309-AF0717560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370" y="4621332"/>
            <a:ext cx="268819" cy="232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L</a:t>
            </a:r>
            <a:r>
              <a:rPr lang="en-US" sz="1800" b="1" i="1" baseline="-25000" dirty="0">
                <a:latin typeface="Arial" charset="0"/>
              </a:rPr>
              <a:t>2</a:t>
            </a:r>
          </a:p>
        </p:txBody>
      </p:sp>
      <p:sp>
        <p:nvSpPr>
          <p:cNvPr id="28" name="Line 38">
            <a:extLst>
              <a:ext uri="{FF2B5EF4-FFF2-40B4-BE49-F238E27FC236}">
                <a16:creationId xmlns:a16="http://schemas.microsoft.com/office/drawing/2014/main" id="{059708D7-7F19-4E43-85B5-9ADA310E1F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704" y="2581634"/>
            <a:ext cx="551229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9" name="Line 39">
            <a:extLst>
              <a:ext uri="{FF2B5EF4-FFF2-40B4-BE49-F238E27FC236}">
                <a16:creationId xmlns:a16="http://schemas.microsoft.com/office/drawing/2014/main" id="{B9EA4557-CFF6-4987-8B15-DDA0E838B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153" y="2591692"/>
            <a:ext cx="0" cy="205780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" name="Oval 40">
            <a:extLst>
              <a:ext uri="{FF2B5EF4-FFF2-40B4-BE49-F238E27FC236}">
                <a16:creationId xmlns:a16="http://schemas.microsoft.com/office/drawing/2014/main" id="{3EF617EC-E0EF-4D26-BC31-0F95D422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689" y="2533357"/>
            <a:ext cx="100223" cy="9655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" name="Oval 41">
            <a:extLst>
              <a:ext uri="{FF2B5EF4-FFF2-40B4-BE49-F238E27FC236}">
                <a16:creationId xmlns:a16="http://schemas.microsoft.com/office/drawing/2014/main" id="{9F68FAD7-7E6A-4CF2-A80D-010ECA6BC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153" y="4038992"/>
            <a:ext cx="100223" cy="9655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" name="Rectangle 42">
            <a:extLst>
              <a:ext uri="{FF2B5EF4-FFF2-40B4-BE49-F238E27FC236}">
                <a16:creationId xmlns:a16="http://schemas.microsoft.com/office/drawing/2014/main" id="{8A54CA8E-106E-4D84-90B8-526EC2E4E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437809"/>
            <a:ext cx="285686" cy="232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K</a:t>
            </a:r>
            <a:r>
              <a:rPr lang="en-US" sz="1800" b="1" i="1" baseline="-25000" dirty="0">
                <a:latin typeface="Arial" charset="0"/>
              </a:rPr>
              <a:t>1</a:t>
            </a:r>
          </a:p>
        </p:txBody>
      </p:sp>
      <p:sp>
        <p:nvSpPr>
          <p:cNvPr id="33" name="Rectangle 43">
            <a:extLst>
              <a:ext uri="{FF2B5EF4-FFF2-40B4-BE49-F238E27FC236}">
                <a16:creationId xmlns:a16="http://schemas.microsoft.com/office/drawing/2014/main" id="{359E5428-808B-4C88-B297-E8E254BC9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62" y="4621332"/>
            <a:ext cx="268819" cy="232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latin typeface="Arial" charset="0"/>
              </a:rPr>
              <a:t>L</a:t>
            </a:r>
            <a:r>
              <a:rPr lang="en-US" sz="1800" b="1" i="1" baseline="-25000" dirty="0">
                <a:latin typeface="Arial" charset="0"/>
              </a:rPr>
              <a:t>1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77519ECA-C51B-4CB4-A41C-4EF552E79E2E}"/>
              </a:ext>
            </a:extLst>
          </p:cNvPr>
          <p:cNvSpPr txBox="1"/>
          <p:nvPr/>
        </p:nvSpPr>
        <p:spPr>
          <a:xfrm>
            <a:off x="2736394" y="1523568"/>
            <a:ext cx="37078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Produção com Custo Mínimo</a:t>
            </a:r>
          </a:p>
        </p:txBody>
      </p:sp>
      <p:graphicFrame>
        <p:nvGraphicFramePr>
          <p:cNvPr id="37" name="Object 7">
            <a:hlinkClick r:id="" action="ppaction://ole?verb=0"/>
            <a:extLst>
              <a:ext uri="{FF2B5EF4-FFF2-40B4-BE49-F238E27FC236}">
                <a16:creationId xmlns:a16="http://schemas.microsoft.com/office/drawing/2014/main" id="{2FF7E85A-D310-49AD-A1A0-1F483644C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40540"/>
              </p:ext>
            </p:extLst>
          </p:nvPr>
        </p:nvGraphicFramePr>
        <p:xfrm>
          <a:off x="4248680" y="3920983"/>
          <a:ext cx="30384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0" imgH="419040" progId="Equation.DSMT4">
                  <p:embed/>
                </p:oleObj>
              </mc:Choice>
              <mc:Fallback>
                <p:oleObj name="Equation" r:id="rId2" imgW="1396800" imgH="419040" progId="Equation.DSMT4">
                  <p:embed/>
                  <p:pic>
                    <p:nvPicPr>
                      <p:cNvPr id="2" name="Object 7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A011C847-A607-4DAC-9DAA-7067A3AF1B7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680" y="3920983"/>
                        <a:ext cx="3038475" cy="8032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CaixaDeTexto 37">
            <a:extLst>
              <a:ext uri="{FF2B5EF4-FFF2-40B4-BE49-F238E27FC236}">
                <a16:creationId xmlns:a16="http://schemas.microsoft.com/office/drawing/2014/main" id="{7B1944A5-1DBD-40E0-BF47-F80DF3850C07}"/>
              </a:ext>
            </a:extLst>
          </p:cNvPr>
          <p:cNvSpPr txBox="1"/>
          <p:nvPr/>
        </p:nvSpPr>
        <p:spPr>
          <a:xfrm>
            <a:off x="4499992" y="4835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5A6FC2C0-4694-4432-900E-4A30176E0FFD}"/>
              </a:ext>
            </a:extLst>
          </p:cNvPr>
          <p:cNvSpPr txBox="1"/>
          <p:nvPr/>
        </p:nvSpPr>
        <p:spPr>
          <a:xfrm>
            <a:off x="3059832" y="112229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1393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/>
      <p:bldP spid="22" grpId="0" animBg="1"/>
      <p:bldP spid="23" grpId="0"/>
      <p:bldP spid="24" grpId="0" animBg="1"/>
      <p:bldP spid="38" grpId="0"/>
      <p:bldP spid="3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>
            <a:hlinkClick r:id="" action="ppaction://ole?verb=0"/>
            <a:extLst>
              <a:ext uri="{FF2B5EF4-FFF2-40B4-BE49-F238E27FC236}">
                <a16:creationId xmlns:a16="http://schemas.microsoft.com/office/drawing/2014/main" id="{0178F226-5B58-418E-937B-A73C793E7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069169"/>
              </p:ext>
            </p:extLst>
          </p:nvPr>
        </p:nvGraphicFramePr>
        <p:xfrm>
          <a:off x="611560" y="560388"/>
          <a:ext cx="8078787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51080" imgH="419040" progId="Equation.DSMT4">
                  <p:embed/>
                </p:oleObj>
              </mc:Choice>
              <mc:Fallback>
                <p:oleObj name="Equation" r:id="rId2" imgW="4051080" imgH="419040" progId="Equation.DSMT4">
                  <p:embed/>
                  <p:pic>
                    <p:nvPicPr>
                      <p:cNvPr id="37" name="Object 7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2FF7E85A-D310-49AD-A1A0-1F483644C57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60388"/>
                        <a:ext cx="8078787" cy="8032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FFC7869F-57C5-4E41-87CE-A81431F53530}"/>
              </a:ext>
            </a:extLst>
          </p:cNvPr>
          <p:cNvSpPr txBox="1"/>
          <p:nvPr/>
        </p:nvSpPr>
        <p:spPr>
          <a:xfrm>
            <a:off x="107504" y="160054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Considerando os dados do enunciado, temos:</a:t>
            </a:r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F3E306-1D92-4ECD-BEB9-51DF3E976CEA}"/>
              </a:ext>
            </a:extLst>
          </p:cNvPr>
          <p:cNvSpPr txBox="1"/>
          <p:nvPr/>
        </p:nvSpPr>
        <p:spPr>
          <a:xfrm>
            <a:off x="179512" y="1419622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Dessa forma, quando se gasta mais com L, supondo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constante,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PMgK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deve aumentar mais ainda  que seja alcançado o equilíbrio minimizador de custos. Logo, o item (1) é falso.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2A2D4A-5496-493C-BD2C-29DCD806D5DE}"/>
              </a:ext>
            </a:extLst>
          </p:cNvPr>
          <p:cNvSpPr txBox="1"/>
          <p:nvPr/>
        </p:nvSpPr>
        <p:spPr>
          <a:xfrm>
            <a:off x="179512" y="2603688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 relação ao item (2), note que:</a:t>
            </a:r>
          </a:p>
        </p:txBody>
      </p:sp>
      <p:graphicFrame>
        <p:nvGraphicFramePr>
          <p:cNvPr id="6" name="Object 7">
            <a:hlinkClick r:id="" action="ppaction://ole?verb=0"/>
            <a:extLst>
              <a:ext uri="{FF2B5EF4-FFF2-40B4-BE49-F238E27FC236}">
                <a16:creationId xmlns:a16="http://schemas.microsoft.com/office/drawing/2014/main" id="{71C95131-C3FE-4CB2-AA8E-A88CF1AD7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751640"/>
              </p:ext>
            </p:extLst>
          </p:nvPr>
        </p:nvGraphicFramePr>
        <p:xfrm>
          <a:off x="610015" y="3075806"/>
          <a:ext cx="8426481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81200" imgH="419040" progId="Equation.DSMT4">
                  <p:embed/>
                </p:oleObj>
              </mc:Choice>
              <mc:Fallback>
                <p:oleObj name="Equation" r:id="rId4" imgW="4381200" imgH="419040" progId="Equation.DSMT4">
                  <p:embed/>
                  <p:pic>
                    <p:nvPicPr>
                      <p:cNvPr id="2" name="Object 7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0178F226-5B58-418E-937B-A73C793E787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015" y="3075806"/>
                        <a:ext cx="8426481" cy="8032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3D294A2-44FA-49F2-B3DD-B5A4BA2FB705}"/>
              </a:ext>
            </a:extLst>
          </p:cNvPr>
          <p:cNvSpPr txBox="1"/>
          <p:nvPr/>
        </p:nvSpPr>
        <p:spPr>
          <a:xfrm>
            <a:off x="179512" y="4011910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a razão entre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o salário é maior que a razão entre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PMgK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a taxa de juros, o equilíbrio minimizador de custos exige um aumento na quantidade de L e uma redução na quantidade de K.</a:t>
            </a:r>
          </a:p>
        </p:txBody>
      </p:sp>
    </p:spTree>
    <p:extLst>
      <p:ext uri="{BB962C8B-B14F-4D97-AF65-F5344CB8AC3E}">
        <p14:creationId xmlns:p14="http://schemas.microsoft.com/office/powerpoint/2010/main" val="406985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1CD4DDC-147D-4E21-811C-5B5D2B1F7EB3}"/>
              </a:ext>
            </a:extLst>
          </p:cNvPr>
          <p:cNvSpPr txBox="1"/>
          <p:nvPr/>
        </p:nvSpPr>
        <p:spPr>
          <a:xfrm>
            <a:off x="107504" y="160054"/>
            <a:ext cx="8928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Nesta situação, a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isocusto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para a firma é de 30L + 60K = 12.000.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o preço do trabalho cair R$ 15, o intercepto no eixo do capital da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isocusto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passará de 200 para 400.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93AB24-2A9C-4C74-B697-5997A3423F4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03598"/>
            <a:ext cx="9023420" cy="728663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  linha de 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isocusto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 nos  mostra  todas  as  combinações possíveis de trabalho e capital que podem  ser adquiridas ao mesmo custo total. Logo:</a:t>
            </a:r>
          </a:p>
          <a:p>
            <a:pPr algn="just">
              <a:buFont typeface="Wingdings" pitchFamily="2" charset="2"/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A71D40-DA45-43FE-BCE8-CB9D0CF82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803" y="1899901"/>
            <a:ext cx="2064175" cy="80078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5C5BFB7-7D3E-4ECA-B64E-50A0816A8D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89672"/>
              </p:ext>
            </p:extLst>
          </p:nvPr>
        </p:nvGraphicFramePr>
        <p:xfrm>
          <a:off x="467544" y="1932261"/>
          <a:ext cx="4388434" cy="741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93680" imgH="393480" progId="Equation.DSMT4">
                  <p:embed/>
                </p:oleObj>
              </mc:Choice>
              <mc:Fallback>
                <p:oleObj name="Equation" r:id="rId2" imgW="1993680" imgH="393480" progId="Equation.DSMT4">
                  <p:embed/>
                  <p:pic>
                    <p:nvPicPr>
                      <p:cNvPr id="30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932261"/>
                        <a:ext cx="4388434" cy="741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A3E9C578-4E31-4EC9-BAFB-5D7BE32371CD}"/>
              </a:ext>
            </a:extLst>
          </p:cNvPr>
          <p:cNvSpPr txBox="1">
            <a:spLocks noChangeArrowheads="1"/>
          </p:cNvSpPr>
          <p:nvPr/>
        </p:nvSpPr>
        <p:spPr>
          <a:xfrm>
            <a:off x="13076" y="2923207"/>
            <a:ext cx="9023420" cy="728663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Temos:  L = 200, K = 100 , w = $30 e r = $60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4C6ECA27-AB68-4795-AE7E-F31197B2FA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512927"/>
              </p:ext>
            </p:extLst>
          </p:nvPr>
        </p:nvGraphicFramePr>
        <p:xfrm>
          <a:off x="5796136" y="2901950"/>
          <a:ext cx="331236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93680" imgH="253800" progId="Equation.DSMT4">
                  <p:embed/>
                </p:oleObj>
              </mc:Choice>
              <mc:Fallback>
                <p:oleObj name="Equation" r:id="rId4" imgW="199368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5C5BFB7-7D3E-4ECA-B64E-50A0816A8D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901950"/>
                        <a:ext cx="3312368" cy="4794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>
            <a:extLst>
              <a:ext uri="{FF2B5EF4-FFF2-40B4-BE49-F238E27FC236}">
                <a16:creationId xmlns:a16="http://schemas.microsoft.com/office/drawing/2014/main" id="{8947B631-74C3-480B-A63D-9E58D86B3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965078"/>
              </p:ext>
            </p:extLst>
          </p:nvPr>
        </p:nvGraphicFramePr>
        <p:xfrm>
          <a:off x="5796136" y="3579862"/>
          <a:ext cx="3240360" cy="333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98320" imgH="177480" progId="Equation.DSMT4">
                  <p:embed/>
                </p:oleObj>
              </mc:Choice>
              <mc:Fallback>
                <p:oleObj name="Equation" r:id="rId6" imgW="1498320" imgH="177480" progId="Equation.DSMT4">
                  <p:embed/>
                  <p:pic>
                    <p:nvPicPr>
                      <p:cNvPr id="9" name="Object 6">
                        <a:extLst>
                          <a:ext uri="{FF2B5EF4-FFF2-40B4-BE49-F238E27FC236}">
                            <a16:creationId xmlns:a16="http://schemas.microsoft.com/office/drawing/2014/main" id="{4C6ECA27-AB68-4795-AE7E-F31197B2FA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579862"/>
                        <a:ext cx="3240360" cy="33327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4573D511-ECAC-4311-9376-5B144183EB77}"/>
              </a:ext>
            </a:extLst>
          </p:cNvPr>
          <p:cNvCxnSpPr/>
          <p:nvPr/>
        </p:nvCxnSpPr>
        <p:spPr>
          <a:xfrm>
            <a:off x="7380312" y="3363838"/>
            <a:ext cx="0" cy="213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">
            <a:extLst>
              <a:ext uri="{FF2B5EF4-FFF2-40B4-BE49-F238E27FC236}">
                <a16:creationId xmlns:a16="http://schemas.microsoft.com/office/drawing/2014/main" id="{59F86DB4-ABEE-4138-9C06-88E02AA8BD05}"/>
              </a:ext>
            </a:extLst>
          </p:cNvPr>
          <p:cNvSpPr txBox="1">
            <a:spLocks noChangeArrowheads="1"/>
          </p:cNvSpPr>
          <p:nvPr/>
        </p:nvSpPr>
        <p:spPr>
          <a:xfrm>
            <a:off x="13076" y="3939902"/>
            <a:ext cx="9023420" cy="728663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Logo, o item (3) é verdadeiro.</a:t>
            </a: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65D2A3C-333C-43FA-9B2A-FE0E2B6686F1}"/>
              </a:ext>
            </a:extLst>
          </p:cNvPr>
          <p:cNvSpPr txBox="1"/>
          <p:nvPr/>
        </p:nvSpPr>
        <p:spPr>
          <a:xfrm>
            <a:off x="7884368" y="19548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6A5A09E-C9B8-43A8-A6F6-DB899FCFBE65}"/>
              </a:ext>
            </a:extLst>
          </p:cNvPr>
          <p:cNvSpPr txBox="1"/>
          <p:nvPr/>
        </p:nvSpPr>
        <p:spPr>
          <a:xfrm>
            <a:off x="4067944" y="8342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77692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D538A07-3726-4D71-8BD8-5E2FC37D2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440531"/>
              </p:ext>
            </p:extLst>
          </p:nvPr>
        </p:nvGraphicFramePr>
        <p:xfrm>
          <a:off x="597869" y="1843974"/>
          <a:ext cx="5342283" cy="1502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54280" imgH="774360" progId="Equation.DSMT4">
                  <p:embed/>
                </p:oleObj>
              </mc:Choice>
              <mc:Fallback>
                <p:oleObj name="Equation" r:id="rId2" imgW="2654280" imgH="774360" progId="Equation.DSMT4">
                  <p:embed/>
                  <p:pic>
                    <p:nvPicPr>
                      <p:cNvPr id="22" name="Objeto 2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7869" y="1843974"/>
                        <a:ext cx="5342283" cy="1502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5E332715-2C60-455E-82CD-AB6F06A530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191335"/>
              </p:ext>
            </p:extLst>
          </p:nvPr>
        </p:nvGraphicFramePr>
        <p:xfrm>
          <a:off x="597869" y="868535"/>
          <a:ext cx="356393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93680" imgH="507960" progId="Equation.DSMT4">
                  <p:embed/>
                </p:oleObj>
              </mc:Choice>
              <mc:Fallback>
                <p:oleObj name="Equation" r:id="rId4" imgW="1993680" imgH="507960" progId="Equation.DSMT4">
                  <p:embed/>
                  <p:pic>
                    <p:nvPicPr>
                      <p:cNvPr id="27" name="Objeto 26">
                        <a:extLst>
                          <a:ext uri="{FF2B5EF4-FFF2-40B4-BE49-F238E27FC236}">
                            <a16:creationId xmlns:a16="http://schemas.microsoft.com/office/drawing/2014/main" id="{32247F29-0FAF-4174-A94A-61C7792AE5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7869" y="868535"/>
                        <a:ext cx="3563938" cy="9048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3DC27AA-4718-48DC-9FFE-8861FBB7D49B}"/>
              </a:ext>
            </a:extLst>
          </p:cNvPr>
          <p:cNvSpPr txBox="1"/>
          <p:nvPr/>
        </p:nvSpPr>
        <p:spPr>
          <a:xfrm>
            <a:off x="107504" y="90086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Testando se a curva de indiferença é estritamente côncava entre as cestas 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G.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A171975-0C20-4F60-9AC7-360A3360D36A}"/>
              </a:ext>
            </a:extLst>
          </p:cNvPr>
          <p:cNvSpPr txBox="1"/>
          <p:nvPr/>
        </p:nvSpPr>
        <p:spPr>
          <a:xfrm>
            <a:off x="107504" y="3435846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Logo, a curva de indiferença é estritamente côncava entre as cestas        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G. </a:t>
            </a:r>
          </a:p>
        </p:txBody>
      </p:sp>
    </p:spTree>
    <p:extLst>
      <p:ext uri="{BB962C8B-B14F-4D97-AF65-F5344CB8AC3E}">
        <p14:creationId xmlns:p14="http://schemas.microsoft.com/office/powerpoint/2010/main" val="295188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22">
            <a:extLst>
              <a:ext uri="{FF2B5EF4-FFF2-40B4-BE49-F238E27FC236}">
                <a16:creationId xmlns:a16="http://schemas.microsoft.com/office/drawing/2014/main" id="{4010B92F-33B2-4021-A263-88F18B71B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8014" y="2581168"/>
            <a:ext cx="4908162" cy="1760432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8E554C3-09C3-4EFD-A105-94A6299A4DB5}"/>
              </a:ext>
            </a:extLst>
          </p:cNvPr>
          <p:cNvSpPr/>
          <p:nvPr/>
        </p:nvSpPr>
        <p:spPr>
          <a:xfrm>
            <a:off x="7020272" y="174204"/>
            <a:ext cx="1944216" cy="8133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ct 6">
            <a:extLst>
              <a:ext uri="{FF2B5EF4-FFF2-40B4-BE49-F238E27FC236}">
                <a16:creationId xmlns:a16="http://schemas.microsoft.com/office/drawing/2014/main" id="{C416481C-43D1-43D5-A4BB-00BE56A8BB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162867"/>
              </p:ext>
            </p:extLst>
          </p:nvPr>
        </p:nvGraphicFramePr>
        <p:xfrm>
          <a:off x="107504" y="174204"/>
          <a:ext cx="8856984" cy="81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65560" imgH="393480" progId="Equation.DSMT4">
                  <p:embed/>
                </p:oleObj>
              </mc:Choice>
              <mc:Fallback>
                <p:oleObj name="Equation" r:id="rId2" imgW="416556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5C5BFB7-7D3E-4ECA-B64E-50A0816A8D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74204"/>
                        <a:ext cx="8856984" cy="8133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ine 10">
            <a:extLst>
              <a:ext uri="{FF2B5EF4-FFF2-40B4-BE49-F238E27FC236}">
                <a16:creationId xmlns:a16="http://schemas.microsoft.com/office/drawing/2014/main" id="{F9DF8A0D-8FFE-4A6F-97F5-3AB87FA1C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8013" y="1203006"/>
            <a:ext cx="0" cy="31420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11">
            <a:extLst>
              <a:ext uri="{FF2B5EF4-FFF2-40B4-BE49-F238E27FC236}">
                <a16:creationId xmlns:a16="http://schemas.microsoft.com/office/drawing/2014/main" id="{DEE7E481-52C2-4FFC-8EE8-4BBD8136C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0962" y="4354460"/>
            <a:ext cx="5439270" cy="941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F6FDCE6-0C4C-4CF7-ADD5-3E271B78A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526" y="4155926"/>
            <a:ext cx="249730" cy="3176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sz="2200" b="1" dirty="0">
                <a:latin typeface="Arial" charset="0"/>
              </a:rPr>
              <a:t>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F412F8D-F88F-4A80-A71E-7C1168631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3" y="987574"/>
            <a:ext cx="394156" cy="3176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/>
            <a:r>
              <a:rPr lang="en-US" sz="2200" b="1" dirty="0">
                <a:latin typeface="Arial" charset="0"/>
              </a:rPr>
              <a:t>K</a:t>
            </a:r>
          </a:p>
        </p:txBody>
      </p:sp>
      <p:sp>
        <p:nvSpPr>
          <p:cNvPr id="10" name="Line 21">
            <a:extLst>
              <a:ext uri="{FF2B5EF4-FFF2-40B4-BE49-F238E27FC236}">
                <a16:creationId xmlns:a16="http://schemas.microsoft.com/office/drawing/2014/main" id="{8753E841-EFA7-4897-82A3-22BC9BD6C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7337" y="2571750"/>
            <a:ext cx="2599365" cy="17721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17CF8E11-2E85-438C-BD64-3C986CA34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4015417"/>
            <a:ext cx="53059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 dirty="0">
                <a:latin typeface="Arial" charset="0"/>
              </a:rPr>
              <a:t>CT</a:t>
            </a:r>
            <a:r>
              <a:rPr lang="en-US" sz="1600" b="1" i="1" baseline="-25000" dirty="0">
                <a:latin typeface="Arial" charset="0"/>
              </a:rPr>
              <a:t>0</a:t>
            </a:r>
          </a:p>
        </p:txBody>
      </p:sp>
      <p:graphicFrame>
        <p:nvGraphicFramePr>
          <p:cNvPr id="31" name="Object 6">
            <a:extLst>
              <a:ext uri="{FF2B5EF4-FFF2-40B4-BE49-F238E27FC236}">
                <a16:creationId xmlns:a16="http://schemas.microsoft.com/office/drawing/2014/main" id="{0B5E9262-52F0-41A5-8837-95C5F33C26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290896"/>
              </p:ext>
            </p:extLst>
          </p:nvPr>
        </p:nvGraphicFramePr>
        <p:xfrm>
          <a:off x="3399310" y="4426848"/>
          <a:ext cx="884658" cy="51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240" imgH="393480" progId="Equation.DSMT4">
                  <p:embed/>
                </p:oleObj>
              </mc:Choice>
              <mc:Fallback>
                <p:oleObj name="Equation" r:id="rId4" imgW="660240" imgH="393480" progId="Equation.DSMT4">
                  <p:embed/>
                  <p:pic>
                    <p:nvPicPr>
                      <p:cNvPr id="2" name="Object 6">
                        <a:extLst>
                          <a:ext uri="{FF2B5EF4-FFF2-40B4-BE49-F238E27FC236}">
                            <a16:creationId xmlns:a16="http://schemas.microsoft.com/office/drawing/2014/main" id="{C416481C-43D1-43D5-A4BB-00BE56A8BB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310" y="4426848"/>
                        <a:ext cx="884658" cy="51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id="{DA54E6A1-E9E3-4EA6-97C2-1114AD200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050845"/>
              </p:ext>
            </p:extLst>
          </p:nvPr>
        </p:nvGraphicFramePr>
        <p:xfrm>
          <a:off x="302966" y="2345973"/>
          <a:ext cx="884658" cy="51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60240" imgH="393480" progId="Equation.DSMT4">
                  <p:embed/>
                </p:oleObj>
              </mc:Choice>
              <mc:Fallback>
                <p:oleObj name="Equation" r:id="rId6" imgW="660240" imgH="393480" progId="Equation.DSMT4">
                  <p:embed/>
                  <p:pic>
                    <p:nvPicPr>
                      <p:cNvPr id="31" name="Object 6">
                        <a:extLst>
                          <a:ext uri="{FF2B5EF4-FFF2-40B4-BE49-F238E27FC236}">
                            <a16:creationId xmlns:a16="http://schemas.microsoft.com/office/drawing/2014/main" id="{0B5E9262-52F0-41A5-8837-95C5F33C26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966" y="2345973"/>
                        <a:ext cx="884658" cy="51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">
            <a:extLst>
              <a:ext uri="{FF2B5EF4-FFF2-40B4-BE49-F238E27FC236}">
                <a16:creationId xmlns:a16="http://schemas.microsoft.com/office/drawing/2014/main" id="{025F2D03-0AA7-40CB-8F3C-7BD7BB6001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107755"/>
              </p:ext>
            </p:extLst>
          </p:nvPr>
        </p:nvGraphicFramePr>
        <p:xfrm>
          <a:off x="5486375" y="4376738"/>
          <a:ext cx="8858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60240" imgH="431640" progId="Equation.DSMT4">
                  <p:embed/>
                </p:oleObj>
              </mc:Choice>
              <mc:Fallback>
                <p:oleObj name="Equation" r:id="rId8" imgW="660240" imgH="431640" progId="Equation.DSMT4">
                  <p:embed/>
                  <p:pic>
                    <p:nvPicPr>
                      <p:cNvPr id="31" name="Object 6">
                        <a:extLst>
                          <a:ext uri="{FF2B5EF4-FFF2-40B4-BE49-F238E27FC236}">
                            <a16:creationId xmlns:a16="http://schemas.microsoft.com/office/drawing/2014/main" id="{0B5E9262-52F0-41A5-8837-95C5F33C26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375" y="4376738"/>
                        <a:ext cx="885825" cy="561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25">
            <a:extLst>
              <a:ext uri="{FF2B5EF4-FFF2-40B4-BE49-F238E27FC236}">
                <a16:creationId xmlns:a16="http://schemas.microsoft.com/office/drawing/2014/main" id="{6E6A9DE2-4BE0-486F-9D42-1FFE7916C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3493" y="4011910"/>
            <a:ext cx="53059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 dirty="0">
                <a:solidFill>
                  <a:srgbClr val="3333CC"/>
                </a:solidFill>
                <a:latin typeface="Arial" charset="0"/>
              </a:rPr>
              <a:t>CT</a:t>
            </a:r>
            <a:r>
              <a:rPr lang="en-US" sz="1600" b="1" i="1" baseline="-25000" dirty="0">
                <a:solidFill>
                  <a:srgbClr val="3333CC"/>
                </a:solidFill>
                <a:latin typeface="Arial" charset="0"/>
              </a:rPr>
              <a:t>1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967540E1-5E2A-488F-940E-8ED843CE188E}"/>
              </a:ext>
            </a:extLst>
          </p:cNvPr>
          <p:cNvSpPr txBox="1"/>
          <p:nvPr/>
        </p:nvSpPr>
        <p:spPr>
          <a:xfrm>
            <a:off x="1907706" y="1203598"/>
            <a:ext cx="7056782" cy="1323439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salário diminui para $15, teremos uma nova </a:t>
            </a:r>
            <a:r>
              <a:rPr lang="pt-BR" sz="20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isocusto</a:t>
            </a:r>
            <a:r>
              <a:rPr lang="pt-BR" sz="20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quantidade máxima de L aumentando para 800.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 o intercepto no eixo do capital permanece constante.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Logo, o item (4) é falso.</a:t>
            </a:r>
          </a:p>
        </p:txBody>
      </p:sp>
    </p:spTree>
    <p:extLst>
      <p:ext uri="{BB962C8B-B14F-4D97-AF65-F5344CB8AC3E}">
        <p14:creationId xmlns:p14="http://schemas.microsoft.com/office/powerpoint/2010/main" val="213005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5" grpId="0"/>
      <p:bldP spid="3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F3A60C5-B3E4-4881-ABE5-88B4231BE612}"/>
              </a:ext>
            </a:extLst>
          </p:cNvPr>
          <p:cNvSpPr txBox="1"/>
          <p:nvPr/>
        </p:nvSpPr>
        <p:spPr>
          <a:xfrm>
            <a:off x="107504" y="123478"/>
            <a:ext cx="8928992" cy="2077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07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Suponha que a função de custo de longo prazo de uma empresa é dada     por                                              , em que Q é a quantidade por período de tempo e os custos se encontram expressos em reais. Indique quais das afirmações a seguir são verdadeiras e quais são falsas: </a:t>
            </a:r>
          </a:p>
          <a:p>
            <a:pPr algn="just"/>
            <a:endParaRPr lang="pt-BR" sz="7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custo marginal de longo prazo se Q = 10 será de R$ 48.000.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154810D4-9352-4E3D-BDD3-C5564B32CE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382394"/>
              </p:ext>
            </p:extLst>
          </p:nvPr>
        </p:nvGraphicFramePr>
        <p:xfrm>
          <a:off x="665092" y="773723"/>
          <a:ext cx="3474860" cy="42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17360" imgH="228600" progId="Equation.DSMT4">
                  <p:embed/>
                </p:oleObj>
              </mc:Choice>
              <mc:Fallback>
                <p:oleObj name="Equation" r:id="rId2" imgW="1917360" imgH="22860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1020227-5EC5-4E20-B5AD-91D9FB405D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5092" y="773723"/>
                        <a:ext cx="3474860" cy="42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A0A031D2-031F-4458-BFA7-42770C5AAB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210928"/>
              </p:ext>
            </p:extLst>
          </p:nvPr>
        </p:nvGraphicFramePr>
        <p:xfrm>
          <a:off x="234504" y="2139702"/>
          <a:ext cx="8801992" cy="697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70400" imgH="419040" progId="Equation.DSMT4">
                  <p:embed/>
                </p:oleObj>
              </mc:Choice>
              <mc:Fallback>
                <p:oleObj name="Equation" r:id="rId4" imgW="5270400" imgH="41904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154810D4-9352-4E3D-BDD3-C5564B32CE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4504" y="2139702"/>
                        <a:ext cx="8801992" cy="697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B12C4259-C238-4768-B06F-16A3B063FF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799665"/>
              </p:ext>
            </p:extLst>
          </p:nvPr>
        </p:nvGraphicFramePr>
        <p:xfrm>
          <a:off x="251520" y="2813993"/>
          <a:ext cx="8595212" cy="427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105160" imgH="253800" progId="Equation.DSMT4">
                  <p:embed/>
                </p:oleObj>
              </mc:Choice>
              <mc:Fallback>
                <p:oleObj name="Equation" r:id="rId6" imgW="5105160" imgH="25380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A0A031D2-031F-4458-BFA7-42770C5AAB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520" y="2813993"/>
                        <a:ext cx="8595212" cy="4279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6568F272-AAF8-44DF-98E5-7FA38E2D0936}"/>
              </a:ext>
            </a:extLst>
          </p:cNvPr>
          <p:cNvSpPr txBox="1"/>
          <p:nvPr/>
        </p:nvSpPr>
        <p:spPr>
          <a:xfrm>
            <a:off x="107504" y="3534947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custo médio de longo prazo será dado por</a:t>
            </a:r>
          </a:p>
        </p:txBody>
      </p:sp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CBB6AB97-F47B-4E73-92C6-5A35641EA6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433277"/>
              </p:ext>
            </p:extLst>
          </p:nvPr>
        </p:nvGraphicFramePr>
        <p:xfrm>
          <a:off x="264631" y="3935057"/>
          <a:ext cx="8318260" cy="72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38400" imgH="419040" progId="Equation.DSMT4">
                  <p:embed/>
                </p:oleObj>
              </mc:Choice>
              <mc:Fallback>
                <p:oleObj name="Equation" r:id="rId8" imgW="4838400" imgH="41904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A0A031D2-031F-4458-BFA7-42770C5AAB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4631" y="3935057"/>
                        <a:ext cx="8318260" cy="72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F72B2487-23B8-441A-BACA-DD37F208E3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322502"/>
              </p:ext>
            </p:extLst>
          </p:nvPr>
        </p:nvGraphicFramePr>
        <p:xfrm>
          <a:off x="5638800" y="3533434"/>
          <a:ext cx="31337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4760" imgH="241200" progId="Equation.DSMT4">
                  <p:embed/>
                </p:oleObj>
              </mc:Choice>
              <mc:Fallback>
                <p:oleObj name="Equation" r:id="rId10" imgW="1904760" imgH="241200" progId="Equation.DSMT4">
                  <p:embed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CBB6AB97-F47B-4E73-92C6-5A35641EA6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38800" y="3533434"/>
                        <a:ext cx="31337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81155748-FC43-4E01-A00E-94878105A375}"/>
              </a:ext>
            </a:extLst>
          </p:cNvPr>
          <p:cNvSpPr txBox="1"/>
          <p:nvPr/>
        </p:nvSpPr>
        <p:spPr>
          <a:xfrm>
            <a:off x="7668344" y="185167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69C99A6-1B30-4020-B928-C10122E92D09}"/>
              </a:ext>
            </a:extLst>
          </p:cNvPr>
          <p:cNvSpPr txBox="1"/>
          <p:nvPr/>
        </p:nvSpPr>
        <p:spPr>
          <a:xfrm>
            <a:off x="8748464" y="35976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03015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2EE6D6E-D370-4148-BD4C-6C966C6E5400}"/>
              </a:ext>
            </a:extLst>
          </p:cNvPr>
          <p:cNvSpPr txBox="1"/>
          <p:nvPr/>
        </p:nvSpPr>
        <p:spPr>
          <a:xfrm>
            <a:off x="107504" y="123478"/>
            <a:ext cx="8928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produção que minimiza o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CMeLP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Q = 200.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empresa irá operar com economias de escala se Q = 50.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empresa irá operar com deseconomias de escala se Q = 90.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55F65C9-7A25-48D6-B32A-7299BFC36749}"/>
              </a:ext>
            </a:extLst>
          </p:cNvPr>
          <p:cNvSpPr txBox="1"/>
          <p:nvPr/>
        </p:nvSpPr>
        <p:spPr>
          <a:xfrm>
            <a:off x="251520" y="127560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Sabemos que a função de Custo Médio de LP é dada por: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D5A099F2-3F16-4810-8470-617CCDC386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381694"/>
              </p:ext>
            </p:extLst>
          </p:nvPr>
        </p:nvGraphicFramePr>
        <p:xfrm>
          <a:off x="683568" y="1657978"/>
          <a:ext cx="3486688" cy="441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760" imgH="241200" progId="Equation.DSMT4">
                  <p:embed/>
                </p:oleObj>
              </mc:Choice>
              <mc:Fallback>
                <p:oleObj name="Equation" r:id="rId2" imgW="1904760" imgH="241200" progId="Equation.DSMT4">
                  <p:embed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F72B2487-23B8-441A-BACA-DD37F208E3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3568" y="1657978"/>
                        <a:ext cx="3486688" cy="441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B9998BCA-E587-491B-A5EC-DDF4382DDC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20708"/>
              </p:ext>
            </p:extLst>
          </p:nvPr>
        </p:nvGraphicFramePr>
        <p:xfrm>
          <a:off x="692071" y="2178769"/>
          <a:ext cx="6639386" cy="753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95400" imgH="419040" progId="Equation.DSMT4">
                  <p:embed/>
                </p:oleObj>
              </mc:Choice>
              <mc:Fallback>
                <p:oleObj name="Equation" r:id="rId4" imgW="3695400" imgH="41904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D5A099F2-3F16-4810-8470-617CCDC386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2071" y="2178769"/>
                        <a:ext cx="6639386" cy="753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53DE5104-95EA-433E-8472-F1726CCAF71A}"/>
              </a:ext>
            </a:extLst>
          </p:cNvPr>
          <p:cNvSpPr txBox="1"/>
          <p:nvPr/>
        </p:nvSpPr>
        <p:spPr>
          <a:xfrm>
            <a:off x="251520" y="2996247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Portanto, o mínimo do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CTMeLP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ocorre quando Q = 50. Então, sabemos que a firma ocorre em economias de escala se Q &lt; 50 e deseconomias de escala se Q &gt; 50. Portanto,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(2) é F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(3) é F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(4) é V.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CB6ECA3-DC08-4C1A-9ED1-39FFECD560A2}"/>
              </a:ext>
            </a:extLst>
          </p:cNvPr>
          <p:cNvSpPr txBox="1"/>
          <p:nvPr/>
        </p:nvSpPr>
        <p:spPr>
          <a:xfrm>
            <a:off x="5796136" y="19548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D940F1C-C8EF-4279-8E8C-B5920623542A}"/>
              </a:ext>
            </a:extLst>
          </p:cNvPr>
          <p:cNvSpPr txBox="1"/>
          <p:nvPr/>
        </p:nvSpPr>
        <p:spPr>
          <a:xfrm>
            <a:off x="7596336" y="7715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B1B12C-0E4D-4595-BC5F-8EE530A4C0B7}"/>
              </a:ext>
            </a:extLst>
          </p:cNvPr>
          <p:cNvSpPr txBox="1"/>
          <p:nvPr/>
        </p:nvSpPr>
        <p:spPr>
          <a:xfrm>
            <a:off x="7236296" y="4835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72008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CB1FF7E0-49F2-46CE-BAE5-BEA3A37063DB}"/>
              </a:ext>
            </a:extLst>
          </p:cNvPr>
          <p:cNvGrpSpPr/>
          <p:nvPr/>
        </p:nvGrpSpPr>
        <p:grpSpPr>
          <a:xfrm>
            <a:off x="0" y="90436"/>
            <a:ext cx="9144000" cy="5001594"/>
            <a:chOff x="0" y="90436"/>
            <a:chExt cx="9144000" cy="5001594"/>
          </a:xfrm>
        </p:grpSpPr>
        <p:pic>
          <p:nvPicPr>
            <p:cNvPr id="2" name="Imagem 1">
              <a:extLst>
                <a:ext uri="{FF2B5EF4-FFF2-40B4-BE49-F238E27FC236}">
                  <a16:creationId xmlns:a16="http://schemas.microsoft.com/office/drawing/2014/main" id="{3D624943-1999-47E8-A468-4F37EB6F7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90436"/>
              <a:ext cx="9144000" cy="5001594"/>
            </a:xfrm>
            <a:prstGeom prst="rect">
              <a:avLst/>
            </a:prstGeom>
          </p:spPr>
        </p:pic>
        <p:cxnSp>
          <p:nvCxnSpPr>
            <p:cNvPr id="4" name="Conector reto 3">
              <a:extLst>
                <a:ext uri="{FF2B5EF4-FFF2-40B4-BE49-F238E27FC236}">
                  <a16:creationId xmlns:a16="http://schemas.microsoft.com/office/drawing/2014/main" id="{4376B3B0-F667-4A26-898E-179118D9A996}"/>
                </a:ext>
              </a:extLst>
            </p:cNvPr>
            <p:cNvCxnSpPr>
              <a:cxnSpLocks/>
            </p:cNvCxnSpPr>
            <p:nvPr/>
          </p:nvCxnSpPr>
          <p:spPr>
            <a:xfrm>
              <a:off x="5220072" y="627534"/>
              <a:ext cx="0" cy="3744416"/>
            </a:xfrm>
            <a:prstGeom prst="line">
              <a:avLst/>
            </a:prstGeom>
            <a:ln w="19050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B3369F72-B89A-4855-A595-99B3B5BD47A5}"/>
                </a:ext>
              </a:extLst>
            </p:cNvPr>
            <p:cNvSpPr txBox="1"/>
            <p:nvPr/>
          </p:nvSpPr>
          <p:spPr>
            <a:xfrm>
              <a:off x="1653705" y="699542"/>
              <a:ext cx="32063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600" b="1" dirty="0">
                  <a:solidFill>
                    <a:srgbClr val="C00000"/>
                  </a:solidFill>
                </a:rPr>
                <a:t>Retornos Crescentes de Escala</a:t>
              </a: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C6C8174F-9F91-444E-8869-2EC8055AD12A}"/>
                </a:ext>
              </a:extLst>
            </p:cNvPr>
            <p:cNvSpPr txBox="1"/>
            <p:nvPr/>
          </p:nvSpPr>
          <p:spPr>
            <a:xfrm>
              <a:off x="5381456" y="699542"/>
              <a:ext cx="34371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600" b="1" dirty="0">
                  <a:solidFill>
                    <a:srgbClr val="C00000"/>
                  </a:solidFill>
                </a:rPr>
                <a:t>Retornos Decrescentes de Escala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11062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F27C7BB-F9F4-4C24-8857-EB84353DF192}"/>
              </a:ext>
            </a:extLst>
          </p:cNvPr>
          <p:cNvSpPr txBox="1"/>
          <p:nvPr/>
        </p:nvSpPr>
        <p:spPr>
          <a:xfrm>
            <a:off x="107504" y="123478"/>
            <a:ext cx="8928992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08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 empresa fabricante de chuteiras de futebol com poder de mercado tem curva de demanda inversa para o seu produto dada por P = 110 - 20Q, em que P é o preço em reais e Q é a quantidade em mil chuteiras. A empresa possui custo marginal dado por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CMg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10 + 10Q. Julgue os itens a seguir:</a:t>
            </a:r>
            <a:b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empresa não consegue discriminar preços, a empresa vende 6 mil chuteiras a R$ 80 o par.</a:t>
            </a: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a empresa tiver a capacidade de praticar a discriminação perfeita de preços, ela produzirá 3,33 mil chuteiras.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empresa não consegue discriminar preços, o excedente do consumidor é de R$ 60.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8E3D360-BF43-427F-9604-46A448218B59}"/>
              </a:ext>
            </a:extLst>
          </p:cNvPr>
          <p:cNvSpPr txBox="1"/>
          <p:nvPr/>
        </p:nvSpPr>
        <p:spPr>
          <a:xfrm>
            <a:off x="2843808" y="20584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C033221-158A-42F9-A69C-AC3B04AD09BE}"/>
              </a:ext>
            </a:extLst>
          </p:cNvPr>
          <p:cNvSpPr txBox="1"/>
          <p:nvPr/>
        </p:nvSpPr>
        <p:spPr>
          <a:xfrm>
            <a:off x="4716016" y="26344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4EEE933-3482-4B20-A69C-6118F90940CC}"/>
              </a:ext>
            </a:extLst>
          </p:cNvPr>
          <p:cNvSpPr txBox="1"/>
          <p:nvPr/>
        </p:nvSpPr>
        <p:spPr>
          <a:xfrm>
            <a:off x="2915816" y="32825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87838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B4350F24-A066-49A7-AC57-58968DE109B0}"/>
              </a:ext>
            </a:extLst>
          </p:cNvPr>
          <p:cNvSpPr/>
          <p:nvPr/>
        </p:nvSpPr>
        <p:spPr>
          <a:xfrm>
            <a:off x="2339752" y="2931790"/>
            <a:ext cx="2160240" cy="4651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598ADFE-54D3-4B5D-9CD0-E525E33D8B79}"/>
              </a:ext>
            </a:extLst>
          </p:cNvPr>
          <p:cNvSpPr/>
          <p:nvPr/>
        </p:nvSpPr>
        <p:spPr>
          <a:xfrm>
            <a:off x="1619672" y="1818581"/>
            <a:ext cx="2052859" cy="4651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BFCDC69-C1E8-48A7-B8A0-7D2DE7E08B99}"/>
              </a:ext>
            </a:extLst>
          </p:cNvPr>
          <p:cNvSpPr/>
          <p:nvPr/>
        </p:nvSpPr>
        <p:spPr>
          <a:xfrm>
            <a:off x="6300192" y="1314525"/>
            <a:ext cx="2160240" cy="4651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04B5EC2-3D23-4EB4-8965-829FDE3A4C2E}"/>
              </a:ext>
            </a:extLst>
          </p:cNvPr>
          <p:cNvSpPr txBox="1"/>
          <p:nvPr/>
        </p:nvSpPr>
        <p:spPr>
          <a:xfrm>
            <a:off x="179512" y="267494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impossibilidade de praticar a discriminação de preços e outros métodos que permitam o aumento do lucro teremos a solução de monopólio puro.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219F4C4-5A8E-492A-9EF7-759F693A53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682942"/>
              </p:ext>
            </p:extLst>
          </p:nvPr>
        </p:nvGraphicFramePr>
        <p:xfrm>
          <a:off x="581669" y="1347614"/>
          <a:ext cx="787876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05240" imgH="253800" progId="Equation.DSMT4">
                  <p:embed/>
                </p:oleObj>
              </mc:Choice>
              <mc:Fallback>
                <p:oleObj name="Equation" r:id="rId2" imgW="4305240" imgH="25380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D5A099F2-3F16-4810-8470-617CCDC386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1669" y="1347614"/>
                        <a:ext cx="7878763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DEBC5AF4-6093-42DD-9762-F9972325D2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821750"/>
              </p:ext>
            </p:extLst>
          </p:nvPr>
        </p:nvGraphicFramePr>
        <p:xfrm>
          <a:off x="581669" y="1835590"/>
          <a:ext cx="30908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8760" imgH="228600" progId="Equation.DSMT4">
                  <p:embed/>
                </p:oleObj>
              </mc:Choice>
              <mc:Fallback>
                <p:oleObj name="Equation" r:id="rId4" imgW="1688760" imgH="22860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5219F4C4-5A8E-492A-9EF7-759F693A5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1669" y="1835590"/>
                        <a:ext cx="3090862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1D89344B-11B1-4A73-9F26-0C1C1A789A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656539"/>
              </p:ext>
            </p:extLst>
          </p:nvPr>
        </p:nvGraphicFramePr>
        <p:xfrm>
          <a:off x="581669" y="2362200"/>
          <a:ext cx="60880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27120" imgH="228600" progId="Equation.DSMT4">
                  <p:embed/>
                </p:oleObj>
              </mc:Choice>
              <mc:Fallback>
                <p:oleObj name="Equation" r:id="rId6" imgW="3327120" imgH="22860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DEBC5AF4-6093-42DD-9762-F9972325D2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1669" y="2362200"/>
                        <a:ext cx="608806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CB6C8EA7-4596-4D9D-9071-78C43C55C1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594994"/>
              </p:ext>
            </p:extLst>
          </p:nvPr>
        </p:nvGraphicFramePr>
        <p:xfrm>
          <a:off x="601921" y="2920926"/>
          <a:ext cx="39036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33360" imgH="241200" progId="Equation.DSMT4">
                  <p:embed/>
                </p:oleObj>
              </mc:Choice>
              <mc:Fallback>
                <p:oleObj name="Equation" r:id="rId8" imgW="2133360" imgH="24120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1D89344B-11B1-4A73-9F26-0C1C1A789A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1921" y="2920926"/>
                        <a:ext cx="390366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0FE81836-D01B-4E9D-9009-607FEEC03A06}"/>
              </a:ext>
            </a:extLst>
          </p:cNvPr>
          <p:cNvSpPr txBox="1"/>
          <p:nvPr/>
        </p:nvSpPr>
        <p:spPr>
          <a:xfrm>
            <a:off x="179512" y="3500303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Logo, o item (0) é falso.</a:t>
            </a:r>
          </a:p>
        </p:txBody>
      </p:sp>
    </p:spTree>
    <p:extLst>
      <p:ext uri="{BB962C8B-B14F-4D97-AF65-F5344CB8AC3E}">
        <p14:creationId xmlns:p14="http://schemas.microsoft.com/office/powerpoint/2010/main" val="415377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34C72C58-0DBA-4E0B-8499-0A6374380034}"/>
              </a:ext>
            </a:extLst>
          </p:cNvPr>
          <p:cNvSpPr/>
          <p:nvPr/>
        </p:nvSpPr>
        <p:spPr>
          <a:xfrm>
            <a:off x="2195735" y="3075806"/>
            <a:ext cx="2697812" cy="4651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BCD2486-33FA-4394-A17D-F07616F8133E}"/>
              </a:ext>
            </a:extLst>
          </p:cNvPr>
          <p:cNvSpPr txBox="1"/>
          <p:nvPr/>
        </p:nvSpPr>
        <p:spPr>
          <a:xfrm>
            <a:off x="107504" y="123478"/>
            <a:ext cx="8856984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Caso a firma pratique discriminação perfeita de preços (discriminação de primeiro grau), ela cobrará o preço de reserva de cada consumidor. Com isso teremos: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i)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preço convergindo para 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CMg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quantidade produzida idêntica a que teríamos em concorrência perfeita 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não haverá peso morto, mas o produtor irá capturar todo o excedente do consumidor.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Portanto, vamos resolver como se tivéssemos concorrência perfeita, fazendo P =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CMg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E3D5CEF-EC30-4DF1-BCDE-215C9A30DF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187581"/>
              </p:ext>
            </p:extLst>
          </p:nvPr>
        </p:nvGraphicFramePr>
        <p:xfrm>
          <a:off x="467544" y="2511457"/>
          <a:ext cx="53911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46240" imgH="228600" progId="Equation.DSMT4">
                  <p:embed/>
                </p:oleObj>
              </mc:Choice>
              <mc:Fallback>
                <p:oleObj name="Equation" r:id="rId2" imgW="2946240" imgH="22860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5219F4C4-5A8E-492A-9EF7-759F693A5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7544" y="2511457"/>
                        <a:ext cx="539115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620C8C57-7033-40D2-928E-8F34B76156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3174"/>
              </p:ext>
            </p:extLst>
          </p:nvPr>
        </p:nvGraphicFramePr>
        <p:xfrm>
          <a:off x="484457" y="3075806"/>
          <a:ext cx="4368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87520" imgH="241200" progId="Equation.DSMT4">
                  <p:embed/>
                </p:oleObj>
              </mc:Choice>
              <mc:Fallback>
                <p:oleObj name="Equation" r:id="rId4" imgW="2387520" imgH="24120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5E3D5CEF-EC30-4DF1-BCDE-215C9A30DF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4457" y="3075806"/>
                        <a:ext cx="43688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ED8DE3D-3FD3-4B27-A09F-3051884C1EF5}"/>
              </a:ext>
            </a:extLst>
          </p:cNvPr>
          <p:cNvSpPr txBox="1"/>
          <p:nvPr/>
        </p:nvSpPr>
        <p:spPr>
          <a:xfrm>
            <a:off x="179512" y="3611800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Logo, o item (1) é verdadeiro.</a:t>
            </a:r>
          </a:p>
        </p:txBody>
      </p:sp>
    </p:spTree>
    <p:extLst>
      <p:ext uri="{BB962C8B-B14F-4D97-AF65-F5344CB8AC3E}">
        <p14:creationId xmlns:p14="http://schemas.microsoft.com/office/powerpoint/2010/main" val="306292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:a16="http://schemas.microsoft.com/office/drawing/2014/main" id="{30DBBF2A-075A-439B-BB9D-5A57AC2678B1}"/>
              </a:ext>
            </a:extLst>
          </p:cNvPr>
          <p:cNvSpPr/>
          <p:nvPr/>
        </p:nvSpPr>
        <p:spPr>
          <a:xfrm>
            <a:off x="20097" y="339502"/>
            <a:ext cx="9088407" cy="446449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Triângulo Retângulo 62">
            <a:extLst>
              <a:ext uri="{FF2B5EF4-FFF2-40B4-BE49-F238E27FC236}">
                <a16:creationId xmlns:a16="http://schemas.microsoft.com/office/drawing/2014/main" id="{7CFFBFCE-D05B-4ABF-9182-941912ADA77B}"/>
              </a:ext>
            </a:extLst>
          </p:cNvPr>
          <p:cNvSpPr/>
          <p:nvPr/>
        </p:nvSpPr>
        <p:spPr>
          <a:xfrm>
            <a:off x="1145705" y="1178446"/>
            <a:ext cx="1232571" cy="831224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003AA340-EF4B-4CEA-BC4F-791614D85998}"/>
              </a:ext>
            </a:extLst>
          </p:cNvPr>
          <p:cNvCxnSpPr>
            <a:cxnSpLocks/>
          </p:cNvCxnSpPr>
          <p:nvPr/>
        </p:nvCxnSpPr>
        <p:spPr>
          <a:xfrm>
            <a:off x="1115616" y="771550"/>
            <a:ext cx="0" cy="295232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8D3E0F63-F0AD-4EF7-9666-A05594BBF469}"/>
              </a:ext>
            </a:extLst>
          </p:cNvPr>
          <p:cNvCxnSpPr>
            <a:cxnSpLocks/>
          </p:cNvCxnSpPr>
          <p:nvPr/>
        </p:nvCxnSpPr>
        <p:spPr>
          <a:xfrm flipH="1">
            <a:off x="1124000" y="3723878"/>
            <a:ext cx="4312096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DDB767AD-056C-493A-A90C-11D87FE99864}"/>
              </a:ext>
            </a:extLst>
          </p:cNvPr>
          <p:cNvSpPr txBox="1"/>
          <p:nvPr/>
        </p:nvSpPr>
        <p:spPr>
          <a:xfrm>
            <a:off x="755576" y="627534"/>
            <a:ext cx="3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183A84E-43D2-47A2-846F-C1831D32FA6B}"/>
              </a:ext>
            </a:extLst>
          </p:cNvPr>
          <p:cNvSpPr txBox="1"/>
          <p:nvPr/>
        </p:nvSpPr>
        <p:spPr>
          <a:xfrm>
            <a:off x="5236840" y="3786594"/>
            <a:ext cx="3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Q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8AB7230-EEF2-4155-9662-36BEF346B3AE}"/>
              </a:ext>
            </a:extLst>
          </p:cNvPr>
          <p:cNvCxnSpPr>
            <a:cxnSpLocks/>
          </p:cNvCxnSpPr>
          <p:nvPr/>
        </p:nvCxnSpPr>
        <p:spPr>
          <a:xfrm>
            <a:off x="1115616" y="1131590"/>
            <a:ext cx="3816424" cy="25922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0185BAF6-D93D-440B-BBC0-4A881F4A49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56270"/>
              </p:ext>
            </p:extLst>
          </p:nvPr>
        </p:nvGraphicFramePr>
        <p:xfrm>
          <a:off x="643236" y="971252"/>
          <a:ext cx="399107" cy="280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800" imgH="177480" progId="Equation.DSMT4">
                  <p:embed/>
                </p:oleObj>
              </mc:Choice>
              <mc:Fallback>
                <p:oleObj name="Equation" r:id="rId2" imgW="253800" imgH="17748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B9998BCA-E587-491B-A5EC-DDF4382DDC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3236" y="971252"/>
                        <a:ext cx="399107" cy="2809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A909FC8A-95C3-4020-BD09-88F269E52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540021"/>
              </p:ext>
            </p:extLst>
          </p:nvPr>
        </p:nvGraphicFramePr>
        <p:xfrm>
          <a:off x="4787355" y="3764076"/>
          <a:ext cx="379638" cy="319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1200" imgH="203040" progId="Equation.DSMT4">
                  <p:embed/>
                </p:oleObj>
              </mc:Choice>
              <mc:Fallback>
                <p:oleObj name="Equation" r:id="rId4" imgW="241200" imgH="203040" progId="Equation.DSMT4">
                  <p:embed/>
                  <p:pic>
                    <p:nvPicPr>
                      <p:cNvPr id="15" name="Objeto 14">
                        <a:extLst>
                          <a:ext uri="{FF2B5EF4-FFF2-40B4-BE49-F238E27FC236}">
                            <a16:creationId xmlns:a16="http://schemas.microsoft.com/office/drawing/2014/main" id="{0185BAF6-D93D-440B-BBC0-4A881F4A49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87355" y="3764076"/>
                        <a:ext cx="379638" cy="3198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0CCCDE89-50F3-432D-A59C-2AB138655994}"/>
              </a:ext>
            </a:extLst>
          </p:cNvPr>
          <p:cNvCxnSpPr>
            <a:cxnSpLocks/>
          </p:cNvCxnSpPr>
          <p:nvPr/>
        </p:nvCxnSpPr>
        <p:spPr>
          <a:xfrm>
            <a:off x="1115616" y="1131590"/>
            <a:ext cx="2232246" cy="3096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ED12CFC-6D6B-4FB6-A55B-10167ECB4598}"/>
              </a:ext>
            </a:extLst>
          </p:cNvPr>
          <p:cNvSpPr txBox="1"/>
          <p:nvPr/>
        </p:nvSpPr>
        <p:spPr>
          <a:xfrm>
            <a:off x="4644008" y="328253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D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4FD7172-C606-4376-859F-3BD79167A002}"/>
              </a:ext>
            </a:extLst>
          </p:cNvPr>
          <p:cNvSpPr txBox="1"/>
          <p:nvPr/>
        </p:nvSpPr>
        <p:spPr>
          <a:xfrm>
            <a:off x="3203848" y="4218642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err="1"/>
              <a:t>RMg</a:t>
            </a:r>
            <a:endParaRPr lang="pt-BR" b="1" dirty="0"/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ABFADC8F-B291-446B-8C73-F3BF8CAB52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2761555" y="3841790"/>
            <a:ext cx="449200" cy="323088"/>
          </a:xfrm>
          <a:prstGeom prst="rect">
            <a:avLst/>
          </a:prstGeom>
        </p:spPr>
      </p:pic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1CE8A67A-AC84-494F-AB5A-A416F4B669E9}"/>
              </a:ext>
            </a:extLst>
          </p:cNvPr>
          <p:cNvCxnSpPr>
            <a:cxnSpLocks/>
          </p:cNvCxnSpPr>
          <p:nvPr/>
        </p:nvCxnSpPr>
        <p:spPr>
          <a:xfrm flipV="1">
            <a:off x="1115615" y="2211710"/>
            <a:ext cx="2808312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4E33B289-B43B-4837-B138-24E472590F2A}"/>
              </a:ext>
            </a:extLst>
          </p:cNvPr>
          <p:cNvSpPr txBox="1"/>
          <p:nvPr/>
        </p:nvSpPr>
        <p:spPr>
          <a:xfrm>
            <a:off x="3923928" y="2058402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err="1"/>
              <a:t>CMg</a:t>
            </a:r>
            <a:endParaRPr lang="pt-BR" b="1" dirty="0"/>
          </a:p>
        </p:txBody>
      </p:sp>
      <p:graphicFrame>
        <p:nvGraphicFramePr>
          <p:cNvPr id="28" name="Objeto 27">
            <a:extLst>
              <a:ext uri="{FF2B5EF4-FFF2-40B4-BE49-F238E27FC236}">
                <a16:creationId xmlns:a16="http://schemas.microsoft.com/office/drawing/2014/main" id="{B2BE7BAF-C05C-44A8-84BB-47B10DFCEE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030289"/>
              </p:ext>
            </p:extLst>
          </p:nvPr>
        </p:nvGraphicFramePr>
        <p:xfrm>
          <a:off x="755576" y="3226866"/>
          <a:ext cx="2794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15" name="Objeto 14">
                        <a:extLst>
                          <a:ext uri="{FF2B5EF4-FFF2-40B4-BE49-F238E27FC236}">
                            <a16:creationId xmlns:a16="http://schemas.microsoft.com/office/drawing/2014/main" id="{0185BAF6-D93D-440B-BBC0-4A881F4A49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576" y="3226866"/>
                        <a:ext cx="279400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D945BC16-DA7F-4BB0-AE48-D443916DD8B6}"/>
              </a:ext>
            </a:extLst>
          </p:cNvPr>
          <p:cNvCxnSpPr>
            <a:cxnSpLocks/>
          </p:cNvCxnSpPr>
          <p:nvPr/>
        </p:nvCxnSpPr>
        <p:spPr>
          <a:xfrm>
            <a:off x="3203848" y="2499742"/>
            <a:ext cx="0" cy="1224134"/>
          </a:xfrm>
          <a:prstGeom prst="line">
            <a:avLst/>
          </a:prstGeom>
          <a:ln>
            <a:solidFill>
              <a:srgbClr val="33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6D3AAA07-AB04-4C46-B40F-364D61E820B0}"/>
              </a:ext>
            </a:extLst>
          </p:cNvPr>
          <p:cNvCxnSpPr>
            <a:cxnSpLocks/>
          </p:cNvCxnSpPr>
          <p:nvPr/>
        </p:nvCxnSpPr>
        <p:spPr>
          <a:xfrm flipH="1">
            <a:off x="1124000" y="2499742"/>
            <a:ext cx="2079848" cy="0"/>
          </a:xfrm>
          <a:prstGeom prst="line">
            <a:avLst/>
          </a:prstGeom>
          <a:ln>
            <a:solidFill>
              <a:srgbClr val="33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>
            <a:extLst>
              <a:ext uri="{FF2B5EF4-FFF2-40B4-BE49-F238E27FC236}">
                <a16:creationId xmlns:a16="http://schemas.microsoft.com/office/drawing/2014/main" id="{5B497EAE-0BE3-4247-AB1D-0CCD20FEF61B}"/>
              </a:ext>
            </a:extLst>
          </p:cNvPr>
          <p:cNvCxnSpPr>
            <a:cxnSpLocks/>
          </p:cNvCxnSpPr>
          <p:nvPr/>
        </p:nvCxnSpPr>
        <p:spPr>
          <a:xfrm>
            <a:off x="2339752" y="1995686"/>
            <a:ext cx="0" cy="17281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F7F44C51-8DA9-4AF6-A249-70628512B65D}"/>
              </a:ext>
            </a:extLst>
          </p:cNvPr>
          <p:cNvCxnSpPr>
            <a:cxnSpLocks/>
          </p:cNvCxnSpPr>
          <p:nvPr/>
        </p:nvCxnSpPr>
        <p:spPr>
          <a:xfrm flipH="1">
            <a:off x="1115616" y="1995686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ipse 52">
            <a:extLst>
              <a:ext uri="{FF2B5EF4-FFF2-40B4-BE49-F238E27FC236}">
                <a16:creationId xmlns:a16="http://schemas.microsoft.com/office/drawing/2014/main" id="{0A492902-1B55-4F69-87D5-3EF7A80F3239}"/>
              </a:ext>
            </a:extLst>
          </p:cNvPr>
          <p:cNvSpPr/>
          <p:nvPr/>
        </p:nvSpPr>
        <p:spPr>
          <a:xfrm>
            <a:off x="3131840" y="2447283"/>
            <a:ext cx="110532" cy="124467"/>
          </a:xfrm>
          <a:prstGeom prst="ellipse">
            <a:avLst/>
          </a:prstGeom>
          <a:solidFill>
            <a:srgbClr val="3333CC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70981D5B-4D0D-4EE8-8E20-38CAEB4C3B4A}"/>
              </a:ext>
            </a:extLst>
          </p:cNvPr>
          <p:cNvSpPr/>
          <p:nvPr/>
        </p:nvSpPr>
        <p:spPr>
          <a:xfrm>
            <a:off x="2267744" y="1923678"/>
            <a:ext cx="110532" cy="1244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E36033B0-B62C-4770-B7FB-D04E0407C419}"/>
              </a:ext>
            </a:extLst>
          </p:cNvPr>
          <p:cNvSpPr/>
          <p:nvPr/>
        </p:nvSpPr>
        <p:spPr>
          <a:xfrm>
            <a:off x="2267744" y="2807323"/>
            <a:ext cx="110532" cy="12446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A297D973-D04B-47F3-9612-5064D5E5E3ED}"/>
              </a:ext>
            </a:extLst>
          </p:cNvPr>
          <p:cNvCxnSpPr>
            <a:cxnSpLocks/>
          </p:cNvCxnSpPr>
          <p:nvPr/>
        </p:nvCxnSpPr>
        <p:spPr>
          <a:xfrm flipH="1">
            <a:off x="1115616" y="2859782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to 58">
            <a:extLst>
              <a:ext uri="{FF2B5EF4-FFF2-40B4-BE49-F238E27FC236}">
                <a16:creationId xmlns:a16="http://schemas.microsoft.com/office/drawing/2014/main" id="{7B6694E9-4711-43F3-A8A8-E9FE4C37C4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847281"/>
              </p:ext>
            </p:extLst>
          </p:nvPr>
        </p:nvGraphicFramePr>
        <p:xfrm>
          <a:off x="2267744" y="3751560"/>
          <a:ext cx="19843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20" imgH="164880" progId="Equation.DSMT4">
                  <p:embed/>
                </p:oleObj>
              </mc:Choice>
              <mc:Fallback>
                <p:oleObj name="Equation" r:id="rId9" imgW="126720" imgH="164880" progId="Equation.DSMT4">
                  <p:embed/>
                  <p:pic>
                    <p:nvPicPr>
                      <p:cNvPr id="28" name="Objeto 27">
                        <a:extLst>
                          <a:ext uri="{FF2B5EF4-FFF2-40B4-BE49-F238E27FC236}">
                            <a16:creationId xmlns:a16="http://schemas.microsoft.com/office/drawing/2014/main" id="{B2BE7BAF-C05C-44A8-84BB-47B10DFCE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67744" y="3751560"/>
                        <a:ext cx="19843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to 59">
            <a:extLst>
              <a:ext uri="{FF2B5EF4-FFF2-40B4-BE49-F238E27FC236}">
                <a16:creationId xmlns:a16="http://schemas.microsoft.com/office/drawing/2014/main" id="{BB0A75DE-F000-4EAB-8F59-4917CDD12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106230"/>
              </p:ext>
            </p:extLst>
          </p:nvPr>
        </p:nvGraphicFramePr>
        <p:xfrm>
          <a:off x="251520" y="1849760"/>
          <a:ext cx="8382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33160" imgH="228600" progId="Equation.DSMT4">
                  <p:embed/>
                </p:oleObj>
              </mc:Choice>
              <mc:Fallback>
                <p:oleObj name="Equation" r:id="rId11" imgW="533160" imgH="228600" progId="Equation.DSMT4">
                  <p:embed/>
                  <p:pic>
                    <p:nvPicPr>
                      <p:cNvPr id="28" name="Objeto 27">
                        <a:extLst>
                          <a:ext uri="{FF2B5EF4-FFF2-40B4-BE49-F238E27FC236}">
                            <a16:creationId xmlns:a16="http://schemas.microsoft.com/office/drawing/2014/main" id="{B2BE7BAF-C05C-44A8-84BB-47B10DFCE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1520" y="1849760"/>
                        <a:ext cx="8382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to 60">
            <a:extLst>
              <a:ext uri="{FF2B5EF4-FFF2-40B4-BE49-F238E27FC236}">
                <a16:creationId xmlns:a16="http://schemas.microsoft.com/office/drawing/2014/main" id="{8E6C557B-B10D-4B46-BDB9-A21A9088AE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717797"/>
              </p:ext>
            </p:extLst>
          </p:nvPr>
        </p:nvGraphicFramePr>
        <p:xfrm>
          <a:off x="117078" y="2355726"/>
          <a:ext cx="94804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34680" imgH="228600" progId="Equation.DSMT4">
                  <p:embed/>
                </p:oleObj>
              </mc:Choice>
              <mc:Fallback>
                <p:oleObj name="Equation" r:id="rId13" imgW="634680" imgH="228600" progId="Equation.DSMT4">
                  <p:embed/>
                  <p:pic>
                    <p:nvPicPr>
                      <p:cNvPr id="60" name="Objeto 59">
                        <a:extLst>
                          <a:ext uri="{FF2B5EF4-FFF2-40B4-BE49-F238E27FC236}">
                            <a16:creationId xmlns:a16="http://schemas.microsoft.com/office/drawing/2014/main" id="{BB0A75DE-F000-4EAB-8F59-4917CDD121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7078" y="2355726"/>
                        <a:ext cx="94804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to 61">
            <a:extLst>
              <a:ext uri="{FF2B5EF4-FFF2-40B4-BE49-F238E27FC236}">
                <a16:creationId xmlns:a16="http://schemas.microsoft.com/office/drawing/2014/main" id="{1D2D5073-936D-47A5-9EB0-C69EACD1A9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797670"/>
              </p:ext>
            </p:extLst>
          </p:nvPr>
        </p:nvGraphicFramePr>
        <p:xfrm>
          <a:off x="3161232" y="3729443"/>
          <a:ext cx="4746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17160" imgH="203040" progId="Equation.DSMT4">
                  <p:embed/>
                </p:oleObj>
              </mc:Choice>
              <mc:Fallback>
                <p:oleObj name="Equation" r:id="rId15" imgW="317160" imgH="203040" progId="Equation.DSMT4">
                  <p:embed/>
                  <p:pic>
                    <p:nvPicPr>
                      <p:cNvPr id="61" name="Objeto 60">
                        <a:extLst>
                          <a:ext uri="{FF2B5EF4-FFF2-40B4-BE49-F238E27FC236}">
                            <a16:creationId xmlns:a16="http://schemas.microsoft.com/office/drawing/2014/main" id="{8E6C557B-B10D-4B46-BDB9-A21A9088A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161232" y="3729443"/>
                        <a:ext cx="474662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CaixaDeTexto 64">
            <a:extLst>
              <a:ext uri="{FF2B5EF4-FFF2-40B4-BE49-F238E27FC236}">
                <a16:creationId xmlns:a16="http://schemas.microsoft.com/office/drawing/2014/main" id="{73F241AD-A818-4250-9A4A-21036271E604}"/>
              </a:ext>
            </a:extLst>
          </p:cNvPr>
          <p:cNvSpPr txBox="1"/>
          <p:nvPr/>
        </p:nvSpPr>
        <p:spPr>
          <a:xfrm>
            <a:off x="2051720" y="1050290"/>
            <a:ext cx="285847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EC com Monopólio Puro</a:t>
            </a:r>
          </a:p>
        </p:txBody>
      </p:sp>
      <p:cxnSp>
        <p:nvCxnSpPr>
          <p:cNvPr id="67" name="Conector de Seta Reta 66">
            <a:extLst>
              <a:ext uri="{FF2B5EF4-FFF2-40B4-BE49-F238E27FC236}">
                <a16:creationId xmlns:a16="http://schemas.microsoft.com/office/drawing/2014/main" id="{B0759BF0-5124-454E-9A38-9785077156F7}"/>
              </a:ext>
            </a:extLst>
          </p:cNvPr>
          <p:cNvCxnSpPr>
            <a:cxnSpLocks/>
          </p:cNvCxnSpPr>
          <p:nvPr/>
        </p:nvCxnSpPr>
        <p:spPr>
          <a:xfrm flipH="1">
            <a:off x="1733600" y="1410330"/>
            <a:ext cx="318120" cy="369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de Seta Reta 69">
            <a:extLst>
              <a:ext uri="{FF2B5EF4-FFF2-40B4-BE49-F238E27FC236}">
                <a16:creationId xmlns:a16="http://schemas.microsoft.com/office/drawing/2014/main" id="{C8AD47C0-3E00-4F05-9E5D-E7C52CCCD091}"/>
              </a:ext>
            </a:extLst>
          </p:cNvPr>
          <p:cNvCxnSpPr>
            <a:cxnSpLocks/>
          </p:cNvCxnSpPr>
          <p:nvPr/>
        </p:nvCxnSpPr>
        <p:spPr>
          <a:xfrm>
            <a:off x="3264024" y="2499741"/>
            <a:ext cx="875925" cy="1"/>
          </a:xfrm>
          <a:prstGeom prst="straightConnector1">
            <a:avLst/>
          </a:prstGeom>
          <a:ln>
            <a:solidFill>
              <a:srgbClr val="33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74A84F15-C102-45B9-BBBF-27CA7FB6E909}"/>
              </a:ext>
            </a:extLst>
          </p:cNvPr>
          <p:cNvSpPr txBox="1"/>
          <p:nvPr/>
        </p:nvSpPr>
        <p:spPr>
          <a:xfrm>
            <a:off x="4139951" y="2427734"/>
            <a:ext cx="488697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Preço com Discriminação Perfeita (1º Grau). Preço idêntico ao preço concorrencial.</a:t>
            </a:r>
          </a:p>
        </p:txBody>
      </p:sp>
      <p:graphicFrame>
        <p:nvGraphicFramePr>
          <p:cNvPr id="33" name="Objeto 32">
            <a:extLst>
              <a:ext uri="{FF2B5EF4-FFF2-40B4-BE49-F238E27FC236}">
                <a16:creationId xmlns:a16="http://schemas.microsoft.com/office/drawing/2014/main" id="{0A839770-A005-4A25-A3AC-FB43610C41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179683"/>
              </p:ext>
            </p:extLst>
          </p:nvPr>
        </p:nvGraphicFramePr>
        <p:xfrm>
          <a:off x="5166993" y="853956"/>
          <a:ext cx="3581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55520" imgH="419040" progId="Equation.DSMT4">
                  <p:embed/>
                </p:oleObj>
              </mc:Choice>
              <mc:Fallback>
                <p:oleObj name="Equation" r:id="rId17" imgW="1955520" imgH="41904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620C8C57-7033-40D2-928E-8F34B76156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166993" y="853956"/>
                        <a:ext cx="3581400" cy="762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CaixaDeTexto 33">
            <a:extLst>
              <a:ext uri="{FF2B5EF4-FFF2-40B4-BE49-F238E27FC236}">
                <a16:creationId xmlns:a16="http://schemas.microsoft.com/office/drawing/2014/main" id="{2EA0B5D2-3EB8-4FF3-B8F4-D9A8D9B971CA}"/>
              </a:ext>
            </a:extLst>
          </p:cNvPr>
          <p:cNvSpPr txBox="1"/>
          <p:nvPr/>
        </p:nvSpPr>
        <p:spPr>
          <a:xfrm>
            <a:off x="5364091" y="1851670"/>
            <a:ext cx="338430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Logo, o item (2) é falso.</a:t>
            </a:r>
          </a:p>
        </p:txBody>
      </p:sp>
      <p:cxnSp>
        <p:nvCxnSpPr>
          <p:cNvPr id="37" name="Conector de Seta Reta 36">
            <a:extLst>
              <a:ext uri="{FF2B5EF4-FFF2-40B4-BE49-F238E27FC236}">
                <a16:creationId xmlns:a16="http://schemas.microsoft.com/office/drawing/2014/main" id="{3E5A9525-90DC-4B2F-AA56-CD3D0B6D1343}"/>
              </a:ext>
            </a:extLst>
          </p:cNvPr>
          <p:cNvCxnSpPr>
            <a:cxnSpLocks/>
          </p:cNvCxnSpPr>
          <p:nvPr/>
        </p:nvCxnSpPr>
        <p:spPr>
          <a:xfrm>
            <a:off x="8244408" y="1623070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8885192B-B30F-4D65-8972-1FD24FB8C876}"/>
              </a:ext>
            </a:extLst>
          </p:cNvPr>
          <p:cNvCxnSpPr/>
          <p:nvPr/>
        </p:nvCxnSpPr>
        <p:spPr>
          <a:xfrm>
            <a:off x="4910195" y="1203598"/>
            <a:ext cx="2567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8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53" grpId="0" animBg="1"/>
      <p:bldP spid="65" grpId="0" animBg="1"/>
      <p:bldP spid="73" grpId="0" animBg="1"/>
      <p:bldP spid="3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2E67CF-987B-46DB-B8DC-827A2099822C}"/>
              </a:ext>
            </a:extLst>
          </p:cNvPr>
          <p:cNvSpPr txBox="1"/>
          <p:nvPr/>
        </p:nvSpPr>
        <p:spPr>
          <a:xfrm>
            <a:off x="107504" y="123478"/>
            <a:ext cx="892899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empresa tiver a capacidade de praticar a discriminação perfeita de preços, o excedente do consumidor será zero.</a:t>
            </a: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empresa tiver a capacidade de praticar a discriminação perfeita de preços, a perda por peso morto será de R$ 60.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30242FD-9830-4C71-A941-1C74F4A4BF1A}"/>
              </a:ext>
            </a:extLst>
          </p:cNvPr>
          <p:cNvSpPr txBox="1"/>
          <p:nvPr/>
        </p:nvSpPr>
        <p:spPr>
          <a:xfrm>
            <a:off x="107504" y="763999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vimos, com discriminação perfeita teremos 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Q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(preço e quantidades concorrenciais, mas o excedente do consumidores será zero.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463A608-DC64-4BEE-B456-D530C222183C}"/>
              </a:ext>
            </a:extLst>
          </p:cNvPr>
          <p:cNvSpPr txBox="1"/>
          <p:nvPr/>
        </p:nvSpPr>
        <p:spPr>
          <a:xfrm>
            <a:off x="107504" y="2367920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vimos, com discriminação perfeita teremos P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Q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Logo, o peso morto será igual a zero.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4CAAC64-AECD-443D-B98E-3ACE81700446}"/>
              </a:ext>
            </a:extLst>
          </p:cNvPr>
          <p:cNvSpPr txBox="1"/>
          <p:nvPr/>
        </p:nvSpPr>
        <p:spPr>
          <a:xfrm>
            <a:off x="5436096" y="4742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2620CD7-867C-44BB-AEEC-3238C5A1C5C7}"/>
              </a:ext>
            </a:extLst>
          </p:cNvPr>
          <p:cNvSpPr txBox="1"/>
          <p:nvPr/>
        </p:nvSpPr>
        <p:spPr>
          <a:xfrm>
            <a:off x="5508104" y="198639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94597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C828D0E-9C3F-4E41-92E3-283FDC62A3BA}"/>
              </a:ext>
            </a:extLst>
          </p:cNvPr>
          <p:cNvSpPr txBox="1"/>
          <p:nvPr/>
        </p:nvSpPr>
        <p:spPr>
          <a:xfrm>
            <a:off x="107504" y="154831"/>
            <a:ext cx="892899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09</a:t>
            </a:r>
            <a:b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 um   Duopólio   de  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Cournot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 as  funções  de  custo  são                                          e                              A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demanda é dada por P(Q) = 20 - Q, em que Q = q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q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Julgue os itens a seguir: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firma 1 conjectura que a firma 2 produzirá 3 unidades, então a     firma 1 produzirá 6 unidades.</a:t>
            </a: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a firma 2 conjectura que a firma 1 produzirá 6 unidades, então a     firma 2 produzirá 3 unidades.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Equilíbrio de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Cournot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{(q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*, q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*), P*} = {(5,5),10}.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Índice de Lerner da firma 2 em Equilíbrio de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Cournot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L</a:t>
            </a:r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1/4.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Índice de Lerner da indústria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duopólica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L = 1/2.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3B0F5EB9-F0B7-44F8-9CEE-D2356A4788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282781"/>
              </p:ext>
            </p:extLst>
          </p:nvPr>
        </p:nvGraphicFramePr>
        <p:xfrm>
          <a:off x="7215732" y="483518"/>
          <a:ext cx="1748756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4360" imgH="253800" progId="Equation.DSMT4">
                  <p:embed/>
                </p:oleObj>
              </mc:Choice>
              <mc:Fallback>
                <p:oleObj name="Equation" r:id="rId2" imgW="774360" imgH="25380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E6C590BA-F07C-45F1-B670-F2D628C848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215732" y="483518"/>
                        <a:ext cx="1748756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FB8F0328-5829-4990-8567-205410700E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192574"/>
              </p:ext>
            </p:extLst>
          </p:nvPr>
        </p:nvGraphicFramePr>
        <p:xfrm>
          <a:off x="395536" y="771550"/>
          <a:ext cx="19442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279360" progId="Equation.DSMT4">
                  <p:embed/>
                </p:oleObj>
              </mc:Choice>
              <mc:Fallback>
                <p:oleObj name="Equation" r:id="rId4" imgW="1155600" imgH="27936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3B0F5EB9-F0B7-44F8-9CEE-D2356A4788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771550"/>
                        <a:ext cx="1944216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6E03D84D-090F-4503-9A03-FC449727FE74}"/>
              </a:ext>
            </a:extLst>
          </p:cNvPr>
          <p:cNvSpPr txBox="1"/>
          <p:nvPr/>
        </p:nvSpPr>
        <p:spPr>
          <a:xfrm>
            <a:off x="3491880" y="177966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8104929-863E-41A9-B9AC-2102E88FCA02}"/>
              </a:ext>
            </a:extLst>
          </p:cNvPr>
          <p:cNvSpPr txBox="1"/>
          <p:nvPr/>
        </p:nvSpPr>
        <p:spPr>
          <a:xfrm>
            <a:off x="3491880" y="234643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01FAA0-EBD3-4068-A688-9191C2041A9D}"/>
              </a:ext>
            </a:extLst>
          </p:cNvPr>
          <p:cNvSpPr txBox="1"/>
          <p:nvPr/>
        </p:nvSpPr>
        <p:spPr>
          <a:xfrm>
            <a:off x="6444208" y="27064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6B691DF-88B2-4709-B9BD-CD561BFF9DDF}"/>
              </a:ext>
            </a:extLst>
          </p:cNvPr>
          <p:cNvSpPr txBox="1"/>
          <p:nvPr/>
        </p:nvSpPr>
        <p:spPr>
          <a:xfrm>
            <a:off x="7956376" y="29317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B1AB2EB-3644-48A9-91C3-D0B3DBA7AC4B}"/>
              </a:ext>
            </a:extLst>
          </p:cNvPr>
          <p:cNvSpPr txBox="1"/>
          <p:nvPr/>
        </p:nvSpPr>
        <p:spPr>
          <a:xfrm>
            <a:off x="6300192" y="329183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88046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25FE7DA-089F-4F64-BFA1-D8F0DF88C7B8}"/>
              </a:ext>
            </a:extLst>
          </p:cNvPr>
          <p:cNvSpPr txBox="1"/>
          <p:nvPr/>
        </p:nvSpPr>
        <p:spPr>
          <a:xfrm>
            <a:off x="107504" y="51470"/>
            <a:ext cx="8928992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02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Considere a Teoria da Utilidade para responder quais das afirmações a seguir são verdadeiras</a:t>
            </a: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quais são falsas: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Todos os tipos de preferências podem ser representados pela função de utilidade.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77F28C2-45A7-408D-8FF4-2774C027B820}"/>
              </a:ext>
            </a:extLst>
          </p:cNvPr>
          <p:cNvSpPr txBox="1">
            <a:spLocks/>
          </p:cNvSpPr>
          <p:nvPr/>
        </p:nvSpPr>
        <p:spPr>
          <a:xfrm>
            <a:off x="179512" y="1937072"/>
            <a:ext cx="8856984" cy="3154958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Preferências Racionais</a:t>
            </a:r>
          </a:p>
          <a:p>
            <a:pPr marL="457200" indent="-457200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Reflexivas  </a:t>
            </a:r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(toda cesta é tão boa quanto ela mesma)</a:t>
            </a:r>
          </a:p>
          <a:p>
            <a:pPr marL="285750" indent="-285750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Completas  </a:t>
            </a:r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 indivíduo consegue ordenar as cestas)</a:t>
            </a:r>
          </a:p>
          <a:p>
            <a:pPr marL="285750" indent="-285750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Transitivas  </a:t>
            </a:r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se x ≻ y  e  y ≻ z ⇒ x ≻ z )</a:t>
            </a: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Adicionalmente, podemos considerar:</a:t>
            </a:r>
          </a:p>
          <a:p>
            <a:pPr marL="285750" indent="-285750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Monótonas  </a:t>
            </a:r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(quanto mais melhor)</a:t>
            </a: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Contínuas  </a:t>
            </a:r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 bens são divisíveis)</a:t>
            </a: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Convexas  </a:t>
            </a:r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(diversificação aumenta a utilidade)</a:t>
            </a: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736444C-D97B-48C4-8C18-734B085326AD}"/>
              </a:ext>
            </a:extLst>
          </p:cNvPr>
          <p:cNvSpPr txBox="1"/>
          <p:nvPr/>
        </p:nvSpPr>
        <p:spPr>
          <a:xfrm>
            <a:off x="1187624" y="16356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69194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138F115-4863-4A86-B7A1-698966438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23478"/>
            <a:ext cx="885698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charset="0"/>
              </a:rPr>
              <a:t>Duopólio de </a:t>
            </a:r>
            <a:r>
              <a:rPr lang="pt-BR" sz="2200" b="1" dirty="0" err="1">
                <a:latin typeface="Arial" charset="0"/>
              </a:rPr>
              <a:t>Cournot</a:t>
            </a:r>
            <a:endParaRPr lang="pt-BR" sz="2200" b="1" dirty="0">
              <a:latin typeface="Arial" charset="0"/>
            </a:endParaRPr>
          </a:p>
          <a:p>
            <a:pPr marL="914400" lvl="1" indent="-457200" algn="just">
              <a:spcBef>
                <a:spcPts val="600"/>
              </a:spcBef>
              <a:buSzPct val="8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charset="0"/>
              </a:rPr>
              <a:t>Decisões de produção simultâneas.</a:t>
            </a:r>
          </a:p>
          <a:p>
            <a:pPr marL="914400" lvl="1" indent="-457200" algn="just">
              <a:spcBef>
                <a:spcPts val="600"/>
              </a:spcBef>
              <a:buSzPct val="8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charset="0"/>
              </a:rPr>
              <a:t>O  preço depende  da quantidade ofertada por ambas as firmas.</a:t>
            </a:r>
          </a:p>
          <a:p>
            <a:pPr marL="914400" lvl="1" indent="-457200" algn="just">
              <a:spcBef>
                <a:spcPts val="600"/>
              </a:spcBef>
              <a:buSzPct val="8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charset="0"/>
              </a:rPr>
              <a:t>Cada firma considera fixo o nível de produção do concorrente e toma sua decisão de produção.</a:t>
            </a:r>
          </a:p>
          <a:p>
            <a:pPr marL="914400" lvl="1" indent="-457200" algn="just">
              <a:spcBef>
                <a:spcPts val="600"/>
              </a:spcBef>
              <a:buSzPct val="80000"/>
              <a:buFont typeface="Wingdings" panose="05000000000000000000" pitchFamily="2" charset="2"/>
              <a:buChar char="§"/>
            </a:pPr>
            <a:r>
              <a:rPr lang="pt-BR" sz="2000" dirty="0">
                <a:latin typeface="Arial" charset="0"/>
              </a:rPr>
              <a:t>Trata-se do equilíbrio de Nash.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457261-7765-474F-9F23-FBB5357FD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577430"/>
            <a:ext cx="885698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charset="0"/>
              </a:rPr>
              <a:t>Podemos calcular três outros equilíbrios</a:t>
            </a:r>
          </a:p>
          <a:p>
            <a:pPr marL="914400" lvl="1" indent="-4572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charset="0"/>
              </a:rPr>
              <a:t>Cartel </a:t>
            </a:r>
            <a:r>
              <a:rPr lang="pt-BR" sz="2000" b="1" dirty="0">
                <a:latin typeface="Arial" charset="0"/>
                <a:cs typeface="Calibri" panose="020F0502020204030204" pitchFamily="34" charset="0"/>
              </a:rPr>
              <a:t>→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 maximização do lucro conjunto.</a:t>
            </a:r>
          </a:p>
          <a:p>
            <a:pPr marL="914400" lvl="1" indent="-4572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" charset="0"/>
                <a:cs typeface="Calibri" panose="020F0502020204030204" pitchFamily="34" charset="0"/>
              </a:rPr>
              <a:t>Solução Concorrencial → 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P = </a:t>
            </a:r>
            <a:r>
              <a:rPr lang="pt-BR" sz="2000" dirty="0" err="1">
                <a:latin typeface="Arial" charset="0"/>
                <a:cs typeface="Calibri" panose="020F0502020204030204" pitchFamily="34" charset="0"/>
              </a:rPr>
              <a:t>CMg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.</a:t>
            </a:r>
          </a:p>
          <a:p>
            <a:pPr marL="914400" lvl="1" indent="-4572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§"/>
            </a:pPr>
            <a:r>
              <a:rPr lang="pt-BR" sz="2000" b="1" dirty="0" err="1">
                <a:latin typeface="Arial" charset="0"/>
                <a:cs typeface="Calibri" panose="020F0502020204030204" pitchFamily="34" charset="0"/>
              </a:rPr>
              <a:t>Stackelberg</a:t>
            </a:r>
            <a:r>
              <a:rPr lang="pt-BR" sz="2000" b="1" dirty="0">
                <a:latin typeface="Arial" charset="0"/>
                <a:cs typeface="Calibri" panose="020F0502020204030204" pitchFamily="34" charset="0"/>
              </a:rPr>
              <a:t> →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 A firma líder (que entre primeiro no mercado) produzirá mais que a seguidora, desde </a:t>
            </a:r>
            <a:r>
              <a:rPr lang="pt-BR" sz="2000" dirty="0" err="1">
                <a:latin typeface="Arial" charset="0"/>
                <a:cs typeface="Calibri" panose="020F0502020204030204" pitchFamily="34" charset="0"/>
              </a:rPr>
              <a:t>qie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 CMg</a:t>
            </a:r>
            <a:r>
              <a:rPr lang="pt-BR" sz="1200" dirty="0">
                <a:latin typeface="Arial" charset="0"/>
                <a:cs typeface="Calibri" panose="020F0502020204030204" pitchFamily="34" charset="0"/>
              </a:rPr>
              <a:t>1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 = CMg</a:t>
            </a:r>
            <a:r>
              <a:rPr lang="pt-BR" sz="1200" dirty="0">
                <a:latin typeface="Arial" charset="0"/>
                <a:cs typeface="Calibri" panose="020F0502020204030204" pitchFamily="34" charset="0"/>
              </a:rPr>
              <a:t>2</a:t>
            </a:r>
            <a:r>
              <a:rPr lang="pt-BR" sz="2000" dirty="0">
                <a:latin typeface="Arial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§"/>
            </a:pPr>
            <a:endParaRPr lang="pt-BR" sz="2000" dirty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endParaRPr lang="pt-BR" sz="2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8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3CE2329E-17E5-46A9-89BC-9AE2DCA9AE5E}"/>
              </a:ext>
            </a:extLst>
          </p:cNvPr>
          <p:cNvSpPr/>
          <p:nvPr/>
        </p:nvSpPr>
        <p:spPr bwMode="auto">
          <a:xfrm>
            <a:off x="2555776" y="3363995"/>
            <a:ext cx="1818133" cy="769441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pt-BR" sz="4400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D8ECB708-E5DD-4AE8-A203-7FE258E4D97D}"/>
              </a:ext>
            </a:extLst>
          </p:cNvPr>
          <p:cNvSpPr txBox="1">
            <a:spLocks/>
          </p:cNvSpPr>
          <p:nvPr/>
        </p:nvSpPr>
        <p:spPr>
          <a:xfrm>
            <a:off x="285974" y="843558"/>
            <a:ext cx="8750522" cy="41175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Firma 1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7C2895CE-BA9A-4AE9-AA49-C0EC4F1AA2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19347"/>
              </p:ext>
            </p:extLst>
          </p:nvPr>
        </p:nvGraphicFramePr>
        <p:xfrm>
          <a:off x="683568" y="1271673"/>
          <a:ext cx="7344816" cy="28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84320" imgH="1422360" progId="Equation.DSMT4">
                  <p:embed/>
                </p:oleObj>
              </mc:Choice>
              <mc:Fallback>
                <p:oleObj name="Equation" r:id="rId2" imgW="3784320" imgH="1422360" progId="Equation.DSMT4">
                  <p:embed/>
                  <p:pic>
                    <p:nvPicPr>
                      <p:cNvPr id="10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271673"/>
                        <a:ext cx="7344816" cy="2863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D8DEE21E-7DCC-4476-9381-3D91F941CBB9}"/>
              </a:ext>
            </a:extLst>
          </p:cNvPr>
          <p:cNvSpPr txBox="1"/>
          <p:nvPr/>
        </p:nvSpPr>
        <p:spPr>
          <a:xfrm>
            <a:off x="4572001" y="3579862"/>
            <a:ext cx="345638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Curva de Reação da Firma 1</a:t>
            </a:r>
          </a:p>
        </p:txBody>
      </p:sp>
      <p:cxnSp>
        <p:nvCxnSpPr>
          <p:cNvPr id="7" name="Conector de seta reta 11">
            <a:extLst>
              <a:ext uri="{FF2B5EF4-FFF2-40B4-BE49-F238E27FC236}">
                <a16:creationId xmlns:a16="http://schemas.microsoft.com/office/drawing/2014/main" id="{8236A228-4347-4AD7-BA2C-E0EF92891A3E}"/>
              </a:ext>
            </a:extLst>
          </p:cNvPr>
          <p:cNvCxnSpPr>
            <a:cxnSpLocks/>
          </p:cNvCxnSpPr>
          <p:nvPr/>
        </p:nvCxnSpPr>
        <p:spPr bwMode="auto">
          <a:xfrm>
            <a:off x="4355976" y="3791440"/>
            <a:ext cx="222440" cy="4446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36AA2150-59B1-4303-8CD6-1360F66534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985089"/>
              </p:ext>
            </p:extLst>
          </p:nvPr>
        </p:nvGraphicFramePr>
        <p:xfrm>
          <a:off x="3039268" y="208472"/>
          <a:ext cx="1748756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253800" progId="Equation.DSMT4">
                  <p:embed/>
                </p:oleObj>
              </mc:Choice>
              <mc:Fallback>
                <p:oleObj name="Equation" r:id="rId4" imgW="774360" imgH="25380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3B0F5EB9-F0B7-44F8-9CEE-D2356A4788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39268" y="208472"/>
                        <a:ext cx="1748756" cy="4762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3CA00BFF-9E04-4780-B51D-762E8CA3B6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107277"/>
              </p:ext>
            </p:extLst>
          </p:nvPr>
        </p:nvGraphicFramePr>
        <p:xfrm>
          <a:off x="5145917" y="184254"/>
          <a:ext cx="19442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55600" imgH="279360" progId="Equation.DSMT4">
                  <p:embed/>
                </p:oleObj>
              </mc:Choice>
              <mc:Fallback>
                <p:oleObj name="Equation" r:id="rId6" imgW="1155600" imgH="27936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FB8F0328-5829-4990-8567-205410700E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45917" y="184254"/>
                        <a:ext cx="1944216" cy="5238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3EA33033-8180-4F30-B358-E7EF3FD991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612512"/>
              </p:ext>
            </p:extLst>
          </p:nvPr>
        </p:nvGraphicFramePr>
        <p:xfrm>
          <a:off x="505297" y="208067"/>
          <a:ext cx="21224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39600" imgH="253800" progId="Equation.DSMT4">
                  <p:embed/>
                </p:oleObj>
              </mc:Choice>
              <mc:Fallback>
                <p:oleObj name="Equation" r:id="rId8" imgW="939600" imgH="253800" progId="Equation.DSMT4">
                  <p:embed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36AA2150-59B1-4303-8CD6-1360F66534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5297" y="208067"/>
                        <a:ext cx="2122487" cy="4762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330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18ABF54E-6140-43B8-ACDE-A6893F831614}"/>
              </a:ext>
            </a:extLst>
          </p:cNvPr>
          <p:cNvSpPr/>
          <p:nvPr/>
        </p:nvSpPr>
        <p:spPr bwMode="auto">
          <a:xfrm>
            <a:off x="2627784" y="3283699"/>
            <a:ext cx="1602431" cy="800219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pt-BR" sz="4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DEC81C-3ED5-4C15-A499-902198CB7EE3}"/>
              </a:ext>
            </a:extLst>
          </p:cNvPr>
          <p:cNvSpPr txBox="1">
            <a:spLocks/>
          </p:cNvSpPr>
          <p:nvPr/>
        </p:nvSpPr>
        <p:spPr>
          <a:xfrm>
            <a:off x="285974" y="843558"/>
            <a:ext cx="8750522" cy="41175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Firma 2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4750ACA-D18B-4D6C-97F8-6C8143D6CB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669669"/>
              </p:ext>
            </p:extLst>
          </p:nvPr>
        </p:nvGraphicFramePr>
        <p:xfrm>
          <a:off x="727075" y="1211788"/>
          <a:ext cx="7516813" cy="286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73240" imgH="1422360" progId="Equation.DSMT4">
                  <p:embed/>
                </p:oleObj>
              </mc:Choice>
              <mc:Fallback>
                <p:oleObj name="Equation" r:id="rId2" imgW="3873240" imgH="142236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7C2895CE-BA9A-4AE9-AA49-C0EC4F1AA2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1211788"/>
                        <a:ext cx="7516813" cy="2862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55064047-21B3-48CA-BF7B-2C19CD739B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371069"/>
              </p:ext>
            </p:extLst>
          </p:nvPr>
        </p:nvGraphicFramePr>
        <p:xfrm>
          <a:off x="3039268" y="208472"/>
          <a:ext cx="1748756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253800" progId="Equation.DSMT4">
                  <p:embed/>
                </p:oleObj>
              </mc:Choice>
              <mc:Fallback>
                <p:oleObj name="Equation" r:id="rId4" imgW="774360" imgH="253800" progId="Equation.DSMT4">
                  <p:embed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36AA2150-59B1-4303-8CD6-1360F66534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39268" y="208472"/>
                        <a:ext cx="1748756" cy="4762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784165DB-967E-4B5D-8852-8E8DB71722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21207"/>
              </p:ext>
            </p:extLst>
          </p:nvPr>
        </p:nvGraphicFramePr>
        <p:xfrm>
          <a:off x="5145917" y="184254"/>
          <a:ext cx="19442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55600" imgH="279360" progId="Equation.DSMT4">
                  <p:embed/>
                </p:oleObj>
              </mc:Choice>
              <mc:Fallback>
                <p:oleObj name="Equation" r:id="rId6" imgW="1155600" imgH="279360" progId="Equation.DSMT4">
                  <p:embed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3CA00BFF-9E04-4780-B51D-762E8CA3B6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45917" y="184254"/>
                        <a:ext cx="1944216" cy="5238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B6AD0514-7441-47A4-9D3F-DAF690AAD7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77943"/>
              </p:ext>
            </p:extLst>
          </p:nvPr>
        </p:nvGraphicFramePr>
        <p:xfrm>
          <a:off x="505297" y="208067"/>
          <a:ext cx="21224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39600" imgH="253800" progId="Equation.DSMT4">
                  <p:embed/>
                </p:oleObj>
              </mc:Choice>
              <mc:Fallback>
                <p:oleObj name="Equation" r:id="rId8" imgW="939600" imgH="253800" progId="Equation.DSMT4">
                  <p:embed/>
                  <p:pic>
                    <p:nvPicPr>
                      <p:cNvPr id="12" name="Objeto 11">
                        <a:extLst>
                          <a:ext uri="{FF2B5EF4-FFF2-40B4-BE49-F238E27FC236}">
                            <a16:creationId xmlns:a16="http://schemas.microsoft.com/office/drawing/2014/main" id="{3EA33033-8180-4F30-B358-E7EF3FD99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5297" y="208067"/>
                        <a:ext cx="2122487" cy="4762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FC69A0-D1AC-4D33-B77A-C31A8BEE0D3F}"/>
              </a:ext>
            </a:extLst>
          </p:cNvPr>
          <p:cNvSpPr txBox="1"/>
          <p:nvPr/>
        </p:nvSpPr>
        <p:spPr>
          <a:xfrm>
            <a:off x="4427984" y="3477076"/>
            <a:ext cx="345638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Curva de Reação da Firma 2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A491C083-412B-4F07-9C84-F29A9E33C115}"/>
              </a:ext>
            </a:extLst>
          </p:cNvPr>
          <p:cNvCxnSpPr>
            <a:cxnSpLocks/>
          </p:cNvCxnSpPr>
          <p:nvPr/>
        </p:nvCxnSpPr>
        <p:spPr bwMode="auto">
          <a:xfrm>
            <a:off x="4205544" y="3688654"/>
            <a:ext cx="222440" cy="4446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9305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09EA13C-275A-4CC2-8E8F-94FDA4349ACF}"/>
              </a:ext>
            </a:extLst>
          </p:cNvPr>
          <p:cNvSpPr txBox="1"/>
          <p:nvPr/>
        </p:nvSpPr>
        <p:spPr>
          <a:xfrm>
            <a:off x="107504" y="154831"/>
            <a:ext cx="8928992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firma 1 conjectura que a firma 2 produzirá 3 unidades, ela produzirá 6 unidades. 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Logo, o item (0) é verdadeiro.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 firma 2 conjectura que a firma 1 produzirá 6 unidades, ela produzirá 4,67 unidades. 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Logo, o item (1) é falso.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BAA3680-9843-44A4-8F8D-FF56555B7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498024"/>
              </p:ext>
            </p:extLst>
          </p:nvPr>
        </p:nvGraphicFramePr>
        <p:xfrm>
          <a:off x="683568" y="895241"/>
          <a:ext cx="50276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90560" imgH="393480" progId="Equation.DSMT4">
                  <p:embed/>
                </p:oleObj>
              </mc:Choice>
              <mc:Fallback>
                <p:oleObj name="Equation" r:id="rId2" imgW="2590560" imgH="39348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7C2895CE-BA9A-4AE9-AA49-C0EC4F1AA2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895241"/>
                        <a:ext cx="5027613" cy="79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34024DE6-DB26-47B1-AFDF-826A3CF1DD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952278"/>
              </p:ext>
            </p:extLst>
          </p:nvPr>
        </p:nvGraphicFramePr>
        <p:xfrm>
          <a:off x="705346" y="2643684"/>
          <a:ext cx="47307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38280" imgH="393480" progId="Equation.DSMT4">
                  <p:embed/>
                </p:oleObj>
              </mc:Choice>
              <mc:Fallback>
                <p:oleObj name="Equation" r:id="rId4" imgW="2438280" imgH="39348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44750ACA-D18B-4D6C-97F8-6C8143D6CB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346" y="2643684"/>
                        <a:ext cx="4730750" cy="792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707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932A0B79-3436-4356-8CC4-EED62B5FFB70}"/>
              </a:ext>
            </a:extLst>
          </p:cNvPr>
          <p:cNvSpPr/>
          <p:nvPr/>
        </p:nvSpPr>
        <p:spPr>
          <a:xfrm>
            <a:off x="7812359" y="3819144"/>
            <a:ext cx="919659" cy="4087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7032A7C-A9BF-4CF4-93DF-0FF3B923E99E}"/>
              </a:ext>
            </a:extLst>
          </p:cNvPr>
          <p:cNvSpPr/>
          <p:nvPr/>
        </p:nvSpPr>
        <p:spPr>
          <a:xfrm>
            <a:off x="4644008" y="3867894"/>
            <a:ext cx="810490" cy="4087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5A13296-1139-4CDD-ABDC-0C22E9480CB2}"/>
              </a:ext>
            </a:extLst>
          </p:cNvPr>
          <p:cNvSpPr/>
          <p:nvPr/>
        </p:nvSpPr>
        <p:spPr>
          <a:xfrm>
            <a:off x="8219209" y="3003798"/>
            <a:ext cx="810490" cy="4087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C947EA2-1C31-43B8-A487-F810E9F90D15}"/>
              </a:ext>
            </a:extLst>
          </p:cNvPr>
          <p:cNvSpPr txBox="1"/>
          <p:nvPr/>
        </p:nvSpPr>
        <p:spPr>
          <a:xfrm>
            <a:off x="179512" y="12347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O equilíbrio de </a:t>
            </a:r>
            <a:r>
              <a:rPr lang="pt-BR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Cournot</a:t>
            </a: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DA48A37B-6DF0-43C0-A1D1-4826347550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798593"/>
              </p:ext>
            </p:extLst>
          </p:nvPr>
        </p:nvGraphicFramePr>
        <p:xfrm>
          <a:off x="5436097" y="195486"/>
          <a:ext cx="172561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393480" progId="Equation.DSMT4">
                  <p:embed/>
                </p:oleObj>
              </mc:Choice>
              <mc:Fallback>
                <p:oleObj name="Equation" r:id="rId2" imgW="888840" imgH="39348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7C2895CE-BA9A-4AE9-AA49-C0EC4F1AA2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7" y="195486"/>
                        <a:ext cx="1725613" cy="792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B3C148A-591B-4FD2-984E-D088F6E767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414115"/>
              </p:ext>
            </p:extLst>
          </p:nvPr>
        </p:nvGraphicFramePr>
        <p:xfrm>
          <a:off x="5422772" y="1059507"/>
          <a:ext cx="1558384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393480" progId="Equation.DSMT4">
                  <p:embed/>
                </p:oleObj>
              </mc:Choice>
              <mc:Fallback>
                <p:oleObj name="Equation" r:id="rId4" imgW="774360" imgH="39348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34024DE6-DB26-47B1-AFDF-826A3CF1DD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772" y="1059507"/>
                        <a:ext cx="1558384" cy="79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45C4069-06AC-49B5-83B1-8EF43F48B2C0}"/>
              </a:ext>
            </a:extLst>
          </p:cNvPr>
          <p:cNvSpPr txBox="1"/>
          <p:nvPr/>
        </p:nvSpPr>
        <p:spPr>
          <a:xfrm>
            <a:off x="179512" y="788100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Devemos resolver o seguinte sistema:</a:t>
            </a:r>
          </a:p>
        </p:txBody>
      </p:sp>
      <p:sp>
        <p:nvSpPr>
          <p:cNvPr id="6" name="Chave Esquerda 5">
            <a:extLst>
              <a:ext uri="{FF2B5EF4-FFF2-40B4-BE49-F238E27FC236}">
                <a16:creationId xmlns:a16="http://schemas.microsoft.com/office/drawing/2014/main" id="{A5632712-2617-461C-B6EF-377D572289DC}"/>
              </a:ext>
            </a:extLst>
          </p:cNvPr>
          <p:cNvSpPr/>
          <p:nvPr/>
        </p:nvSpPr>
        <p:spPr>
          <a:xfrm>
            <a:off x="5220072" y="267494"/>
            <a:ext cx="360040" cy="158417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AE7CB1E-BE7C-4D33-8F35-67830C427610}"/>
              </a:ext>
            </a:extLst>
          </p:cNvPr>
          <p:cNvSpPr txBox="1"/>
          <p:nvPr/>
        </p:nvSpPr>
        <p:spPr>
          <a:xfrm>
            <a:off x="179512" y="1779662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Substituindo (I) em (II), temos: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4A5ED039-993C-457C-9F86-D9E06844A9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664125"/>
              </p:ext>
            </p:extLst>
          </p:nvPr>
        </p:nvGraphicFramePr>
        <p:xfrm>
          <a:off x="611560" y="2355726"/>
          <a:ext cx="8352928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31960" imgH="609480" progId="Equation.DSMT4">
                  <p:embed/>
                </p:oleObj>
              </mc:Choice>
              <mc:Fallback>
                <p:oleObj name="Equation" r:id="rId6" imgW="4431960" imgH="609480" progId="Equation.DSMT4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B3C148A-591B-4FD2-984E-D088F6E767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55726"/>
                        <a:ext cx="8352928" cy="1227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65954995-FF34-4AA6-8936-8C672DE9E2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06870"/>
              </p:ext>
            </p:extLst>
          </p:nvPr>
        </p:nvGraphicFramePr>
        <p:xfrm>
          <a:off x="683568" y="3651870"/>
          <a:ext cx="4752529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01640" imgH="393480" progId="Equation.DSMT4">
                  <p:embed/>
                </p:oleObj>
              </mc:Choice>
              <mc:Fallback>
                <p:oleObj name="Equation" r:id="rId8" imgW="2501640" imgH="393480" progId="Equation.DSMT4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4A5ED039-993C-457C-9F86-D9E06844A9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651870"/>
                        <a:ext cx="4752529" cy="792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FAF69EAD-DEE6-418A-B3E1-B532E673E941}"/>
              </a:ext>
            </a:extLst>
          </p:cNvPr>
          <p:cNvSpPr txBox="1"/>
          <p:nvPr/>
        </p:nvSpPr>
        <p:spPr>
          <a:xfrm>
            <a:off x="251520" y="4547904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Logo, o item (2) é verdadeiro.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6CBEE61E-2110-4629-A788-4DC2D059AE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491657"/>
              </p:ext>
            </p:extLst>
          </p:nvPr>
        </p:nvGraphicFramePr>
        <p:xfrm>
          <a:off x="5642472" y="3831266"/>
          <a:ext cx="30384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00200" imgH="228600" progId="Equation.DSMT4">
                  <p:embed/>
                </p:oleObj>
              </mc:Choice>
              <mc:Fallback>
                <p:oleObj name="Equation" r:id="rId10" imgW="1600200" imgH="228600" progId="Equation.DSMT4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65954995-FF34-4AA6-8936-8C672DE9E2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2472" y="3831266"/>
                        <a:ext cx="3038475" cy="458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94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10" grpId="0" animBg="1"/>
      <p:bldP spid="5" grpId="0"/>
      <p:bldP spid="6" grpId="0" animBg="1"/>
      <p:bldP spid="7" grpId="0"/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DA4BF9A-B931-4741-B0D9-534B56D32DF1}"/>
              </a:ext>
            </a:extLst>
          </p:cNvPr>
          <p:cNvSpPr txBox="1"/>
          <p:nvPr/>
        </p:nvSpPr>
        <p:spPr>
          <a:xfrm>
            <a:off x="107504" y="371440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índice de Lerner de poder de monopólio é dado por: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103CFA4-DEA0-48C7-BF20-55CD3A041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2201"/>
              </p:ext>
            </p:extLst>
          </p:nvPr>
        </p:nvGraphicFramePr>
        <p:xfrm>
          <a:off x="7223125" y="195263"/>
          <a:ext cx="12493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680" imgH="393480" progId="Equation.DSMT4">
                  <p:embed/>
                </p:oleObj>
              </mc:Choice>
              <mc:Fallback>
                <p:oleObj name="Equation" r:id="rId2" imgW="634680" imgH="393480" progId="Equation.DSMT4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65954995-FF34-4AA6-8936-8C672DE9E2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195263"/>
                        <a:ext cx="1249363" cy="754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D68E5810-BE68-4D04-BBC8-BF4CA7225C3E}"/>
              </a:ext>
            </a:extLst>
          </p:cNvPr>
          <p:cNvSpPr txBox="1"/>
          <p:nvPr/>
        </p:nvSpPr>
        <p:spPr>
          <a:xfrm>
            <a:off x="107504" y="1019512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Logo, temos: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CF554CDE-C4A3-4C68-A083-0253F275C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264155"/>
              </p:ext>
            </p:extLst>
          </p:nvPr>
        </p:nvGraphicFramePr>
        <p:xfrm>
          <a:off x="427038" y="1508125"/>
          <a:ext cx="5348287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17640" imgH="393480" progId="Equation.DSMT4">
                  <p:embed/>
                </p:oleObj>
              </mc:Choice>
              <mc:Fallback>
                <p:oleObj name="Equation" r:id="rId4" imgW="2717640" imgH="39348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2103CFA4-DEA0-48C7-BF20-55CD3A041E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1508125"/>
                        <a:ext cx="5348287" cy="75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077AC6CE-BC3C-4F3E-A6A2-306AA978ED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495850"/>
              </p:ext>
            </p:extLst>
          </p:nvPr>
        </p:nvGraphicFramePr>
        <p:xfrm>
          <a:off x="404813" y="2427734"/>
          <a:ext cx="742156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71720" imgH="393480" progId="Equation.DSMT4">
                  <p:embed/>
                </p:oleObj>
              </mc:Choice>
              <mc:Fallback>
                <p:oleObj name="Equation" r:id="rId6" imgW="3771720" imgH="39348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CF554CDE-C4A3-4C68-A083-0253F275CA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2427734"/>
                        <a:ext cx="7421562" cy="75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7ABF4719-11E8-4E07-89EC-F3364E12DE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10164"/>
              </p:ext>
            </p:extLst>
          </p:nvPr>
        </p:nvGraphicFramePr>
        <p:xfrm>
          <a:off x="428625" y="3435846"/>
          <a:ext cx="53467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17640" imgH="253800" progId="Equation.DSMT4">
                  <p:embed/>
                </p:oleObj>
              </mc:Choice>
              <mc:Fallback>
                <p:oleObj name="Equation" r:id="rId8" imgW="2717640" imgH="25380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077AC6CE-BC3C-4F3E-A6A2-306AA978ED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435846"/>
                        <a:ext cx="534670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FF36B97D-2770-4480-88BC-6DF9CF3F16E1}"/>
              </a:ext>
            </a:extLst>
          </p:cNvPr>
          <p:cNvSpPr txBox="1"/>
          <p:nvPr/>
        </p:nvSpPr>
        <p:spPr>
          <a:xfrm>
            <a:off x="226601" y="4299942"/>
            <a:ext cx="8928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Logo, o item (3) é falso e o (4) é verdadeiro.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5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09BA0E4-19F2-4809-BE2A-93FAC0A24D4B}"/>
              </a:ext>
            </a:extLst>
          </p:cNvPr>
          <p:cNvSpPr txBox="1"/>
          <p:nvPr/>
        </p:nvSpPr>
        <p:spPr>
          <a:xfrm>
            <a:off x="107504" y="116502"/>
            <a:ext cx="8928992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10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uma economia nacional, a demanda por trigo é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120 - Q/2 e a oferta doméstica é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3Q/2. A unidade de trigo pode ser importada livremente no mercado internacional, que é competitivo, ao preço constante de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30. O governo cria uma tarifa de importação de t = 15 por unidade importada. Julgue os itens a seguir: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Antes da tarifa, a quantidade importada de trigo era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180.</a:t>
            </a: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tarifa provoca uma redução de 25% da quantidade importada.</a:t>
            </a: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custo de eficiência (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deadweight</a:t>
            </a:r>
            <a:r>
              <a:rPr lang="pt-BR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dessa tarifa é DWL = 300.</a:t>
            </a: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parcela do custo de eficiência correspondente aos importadores que não suportam o preço mais alto é de $75.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parcela do custo de eficiência arcada pelo lado da oferta nacional significa que o valor que a sociedade atribui aos recursos que ela sacrifica para a produção das unidades adicionais, sob os incentivos da política de proteção tarifária, é maior do que o valor que ela poderia sacrificar se pagasse por eles o preço competitivo internacional.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292980-8FC5-4457-9194-9C28730B59E2}"/>
              </a:ext>
            </a:extLst>
          </p:cNvPr>
          <p:cNvSpPr txBox="1"/>
          <p:nvPr/>
        </p:nvSpPr>
        <p:spPr>
          <a:xfrm>
            <a:off x="7524328" y="19956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60FAFF7-25EF-47A2-9486-A5C4FC897201}"/>
              </a:ext>
            </a:extLst>
          </p:cNvPr>
          <p:cNvSpPr txBox="1"/>
          <p:nvPr/>
        </p:nvSpPr>
        <p:spPr>
          <a:xfrm>
            <a:off x="7884368" y="235572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00F3820-FD0E-4104-A69C-971E17D62D81}"/>
              </a:ext>
            </a:extLst>
          </p:cNvPr>
          <p:cNvSpPr txBox="1"/>
          <p:nvPr/>
        </p:nvSpPr>
        <p:spPr>
          <a:xfrm>
            <a:off x="8028384" y="26344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CE6C632-4015-4053-9E48-63FF5DCE084D}"/>
              </a:ext>
            </a:extLst>
          </p:cNvPr>
          <p:cNvSpPr txBox="1"/>
          <p:nvPr/>
        </p:nvSpPr>
        <p:spPr>
          <a:xfrm>
            <a:off x="5940152" y="4794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259AD13-E683-4802-8797-5B262020F227}"/>
              </a:ext>
            </a:extLst>
          </p:cNvPr>
          <p:cNvSpPr txBox="1"/>
          <p:nvPr/>
        </p:nvSpPr>
        <p:spPr>
          <a:xfrm>
            <a:off x="4932040" y="321982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05269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0592A18-E3D7-4DA9-B74E-B51A2BACC4B8}"/>
              </a:ext>
            </a:extLst>
          </p:cNvPr>
          <p:cNvSpPr txBox="1"/>
          <p:nvPr/>
        </p:nvSpPr>
        <p:spPr>
          <a:xfrm>
            <a:off x="107504" y="123478"/>
            <a:ext cx="8928992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Com as curvas de demanda e oferta podemos calcular a quantidade e o preço de equilíbrio caso a economia seja fechada.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Sendo a economia aberta, caso o preço internacional do produto (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) seja inferior ao preço doméstico a indústria nacional deverá se adaptar a isto, cobrando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→ estamos considerando um mercado competitivo.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Com um preço mais baixo teremos um aumento na quantidade demandada e uma redução na quantidade ofertada pela indústria doméstica. Essa diferença será atendida pelas importações (VI = volume de importações).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Caso o governo decida impor uma tarifa de importação o preço do bem importado passará a ser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+ t. Logo, a indústria doméstica poderá cobrar o preço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+ t = P*. Com isso, a oferta doméstica aumentará e a quantidade demandada diminuirá, reduzindo assim o volume de importações.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Devemos calcular o peso-morto (</a:t>
            </a:r>
            <a:r>
              <a:rPr lang="pt-BR" sz="19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deadweight</a:t>
            </a:r>
            <a:r>
              <a:rPr lang="pt-BR" sz="19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9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pt-BR" sz="19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DWL)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 derivado da introdução da tarifa de importação em um mercado antes sem tarifas (mercado livre).</a:t>
            </a:r>
          </a:p>
        </p:txBody>
      </p:sp>
    </p:spTree>
    <p:extLst>
      <p:ext uri="{BB962C8B-B14F-4D97-AF65-F5344CB8AC3E}">
        <p14:creationId xmlns:p14="http://schemas.microsoft.com/office/powerpoint/2010/main" val="291279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85FD4795-D85A-46F3-9148-849364B27334}"/>
              </a:ext>
            </a:extLst>
          </p:cNvPr>
          <p:cNvSpPr/>
          <p:nvPr/>
        </p:nvSpPr>
        <p:spPr>
          <a:xfrm>
            <a:off x="6547937" y="4155926"/>
            <a:ext cx="978278" cy="4282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54B575B-AE60-4595-8D37-0C74B2E31468}"/>
              </a:ext>
            </a:extLst>
          </p:cNvPr>
          <p:cNvSpPr/>
          <p:nvPr/>
        </p:nvSpPr>
        <p:spPr>
          <a:xfrm>
            <a:off x="3203848" y="4155926"/>
            <a:ext cx="1192415" cy="4282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AE998C5-C004-4324-8749-C7B747FFC910}"/>
              </a:ext>
            </a:extLst>
          </p:cNvPr>
          <p:cNvSpPr/>
          <p:nvPr/>
        </p:nvSpPr>
        <p:spPr>
          <a:xfrm>
            <a:off x="7844081" y="4159696"/>
            <a:ext cx="1120405" cy="4282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245088F-A573-4F35-B494-8028B610EF4D}"/>
              </a:ext>
            </a:extLst>
          </p:cNvPr>
          <p:cNvSpPr/>
          <p:nvPr/>
        </p:nvSpPr>
        <p:spPr>
          <a:xfrm>
            <a:off x="6516216" y="2859782"/>
            <a:ext cx="1008112" cy="4282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FE0768C-C224-456C-BEC5-7E4522C32184}"/>
              </a:ext>
            </a:extLst>
          </p:cNvPr>
          <p:cNvSpPr/>
          <p:nvPr/>
        </p:nvSpPr>
        <p:spPr>
          <a:xfrm>
            <a:off x="3235569" y="2859782"/>
            <a:ext cx="1192415" cy="4282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FDCD59-7244-489A-BDEC-9BF1F60D912F}"/>
              </a:ext>
            </a:extLst>
          </p:cNvPr>
          <p:cNvSpPr/>
          <p:nvPr/>
        </p:nvSpPr>
        <p:spPr>
          <a:xfrm>
            <a:off x="7812360" y="2863552"/>
            <a:ext cx="1192415" cy="4282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262ACE4-CA3B-4354-9CD4-0EA38584A517}"/>
              </a:ext>
            </a:extLst>
          </p:cNvPr>
          <p:cNvSpPr/>
          <p:nvPr/>
        </p:nvSpPr>
        <p:spPr>
          <a:xfrm>
            <a:off x="5940152" y="1491630"/>
            <a:ext cx="252028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8E78E-C68E-4670-B973-543398FA8E9C}"/>
              </a:ext>
            </a:extLst>
          </p:cNvPr>
          <p:cNvSpPr txBox="1"/>
          <p:nvPr/>
        </p:nvSpPr>
        <p:spPr>
          <a:xfrm>
            <a:off x="179512" y="195486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Com economia fechada: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ACB424DB-508D-4647-8FB5-A33CC68335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206897"/>
              </p:ext>
            </p:extLst>
          </p:nvPr>
        </p:nvGraphicFramePr>
        <p:xfrm>
          <a:off x="539553" y="595061"/>
          <a:ext cx="7824376" cy="737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3680" imgH="393480" progId="Equation.DSMT4">
                  <p:embed/>
                </p:oleObj>
              </mc:Choice>
              <mc:Fallback>
                <p:oleObj name="Equation" r:id="rId2" imgW="4063680" imgH="393480" progId="Equation.DSMT4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CF554CDE-C4A3-4C68-A083-0253F275CA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3" y="595061"/>
                        <a:ext cx="7824376" cy="7377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E56445B-A787-4D12-B02D-9D0193996F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758216"/>
              </p:ext>
            </p:extLst>
          </p:nvPr>
        </p:nvGraphicFramePr>
        <p:xfrm>
          <a:off x="586358" y="1419622"/>
          <a:ext cx="7874074" cy="737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89240" imgH="393480" progId="Equation.DSMT4">
                  <p:embed/>
                </p:oleObj>
              </mc:Choice>
              <mc:Fallback>
                <p:oleObj name="Equation" r:id="rId4" imgW="4089240" imgH="39348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ACB424DB-508D-4647-8FB5-A33CC68335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358" y="1419622"/>
                        <a:ext cx="7874074" cy="737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7AC4F7F-8733-4E02-922A-91C45B542696}"/>
              </a:ext>
            </a:extLst>
          </p:cNvPr>
          <p:cNvSpPr txBox="1"/>
          <p:nvPr/>
        </p:nvSpPr>
        <p:spPr>
          <a:xfrm>
            <a:off x="179512" y="2300268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Caso a economia seja aberta, teremos </a:t>
            </a:r>
            <a:r>
              <a:rPr lang="pt-BR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 = 30:</a:t>
            </a: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2E8AAAAE-1F78-424D-B50A-ECF500ACBF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134290"/>
              </p:ext>
            </p:extLst>
          </p:nvPr>
        </p:nvGraphicFramePr>
        <p:xfrm>
          <a:off x="539553" y="2715766"/>
          <a:ext cx="8424935" cy="721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59040" imgH="393480" progId="Equation.DSMT4">
                  <p:embed/>
                </p:oleObj>
              </mc:Choice>
              <mc:Fallback>
                <p:oleObj name="Equation" r:id="rId6" imgW="4559040" imgH="39348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ACB424DB-508D-4647-8FB5-A33CC68335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3" y="2715766"/>
                        <a:ext cx="8424935" cy="721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8B13565-1E32-4DD0-B0FB-7A849BA3985C}"/>
              </a:ext>
            </a:extLst>
          </p:cNvPr>
          <p:cNvSpPr txBox="1"/>
          <p:nvPr/>
        </p:nvSpPr>
        <p:spPr>
          <a:xfrm>
            <a:off x="179511" y="3579862"/>
            <a:ext cx="87849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Com uma tarifa de importação de $15, teremos P* = 30 + 15 = 45: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E8E175EB-EF46-4DCD-A251-A4F9084A73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067549"/>
              </p:ext>
            </p:extLst>
          </p:nvPr>
        </p:nvGraphicFramePr>
        <p:xfrm>
          <a:off x="539552" y="4010025"/>
          <a:ext cx="8424935" cy="721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59040" imgH="393480" progId="Equation.DSMT4">
                  <p:embed/>
                </p:oleObj>
              </mc:Choice>
              <mc:Fallback>
                <p:oleObj name="Equation" r:id="rId8" imgW="4559040" imgH="39348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2E8AAAAE-1F78-424D-B50A-ECF500ACBF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010025"/>
                        <a:ext cx="8424935" cy="721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311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1" grpId="0" animBg="1"/>
      <p:bldP spid="10" grpId="0" animBg="1"/>
      <p:bldP spid="12" grpId="0" animBg="1"/>
      <p:bldP spid="9" grpId="0" animBg="1"/>
      <p:bldP spid="5" grpId="0"/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61EFAF-CD3A-4F1E-9C0D-37B8FB79B303}"/>
              </a:ext>
            </a:extLst>
          </p:cNvPr>
          <p:cNvGrpSpPr/>
          <p:nvPr/>
        </p:nvGrpSpPr>
        <p:grpSpPr>
          <a:xfrm>
            <a:off x="1084861" y="1869859"/>
            <a:ext cx="2490825" cy="360041"/>
            <a:chOff x="1115616" y="2137566"/>
            <a:chExt cx="2490825" cy="360041"/>
          </a:xfrm>
        </p:grpSpPr>
        <p:sp>
          <p:nvSpPr>
            <p:cNvPr id="3" name="Triângulo Retângulo 2">
              <a:extLst>
                <a:ext uri="{FF2B5EF4-FFF2-40B4-BE49-F238E27FC236}">
                  <a16:creationId xmlns:a16="http://schemas.microsoft.com/office/drawing/2014/main" id="{9D08822B-72CC-485F-BF2A-172CEA3D27E0}"/>
                </a:ext>
              </a:extLst>
            </p:cNvPr>
            <p:cNvSpPr/>
            <p:nvPr/>
          </p:nvSpPr>
          <p:spPr>
            <a:xfrm flipH="1">
              <a:off x="2256697" y="2141836"/>
              <a:ext cx="299079" cy="355771"/>
            </a:xfrm>
            <a:prstGeom prst="rt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Triângulo Retângulo 3">
              <a:extLst>
                <a:ext uri="{FF2B5EF4-FFF2-40B4-BE49-F238E27FC236}">
                  <a16:creationId xmlns:a16="http://schemas.microsoft.com/office/drawing/2014/main" id="{042AACD6-DF52-4512-8FAB-C7AE7087D91A}"/>
                </a:ext>
              </a:extLst>
            </p:cNvPr>
            <p:cNvSpPr/>
            <p:nvPr/>
          </p:nvSpPr>
          <p:spPr>
            <a:xfrm flipV="1">
              <a:off x="2195736" y="2137566"/>
              <a:ext cx="330585" cy="290167"/>
            </a:xfrm>
            <a:prstGeom prst="rt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Triângulo Retângulo 4">
              <a:extLst>
                <a:ext uri="{FF2B5EF4-FFF2-40B4-BE49-F238E27FC236}">
                  <a16:creationId xmlns:a16="http://schemas.microsoft.com/office/drawing/2014/main" id="{A1DD10EB-9EDF-4990-9E83-0F9FD0271915}"/>
                </a:ext>
              </a:extLst>
            </p:cNvPr>
            <p:cNvSpPr/>
            <p:nvPr/>
          </p:nvSpPr>
          <p:spPr>
            <a:xfrm>
              <a:off x="3275856" y="2211712"/>
              <a:ext cx="330585" cy="278738"/>
            </a:xfrm>
            <a:prstGeom prst="rt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50C460A3-DDDF-47B6-AEBE-99CCB8ABE793}"/>
                </a:ext>
              </a:extLst>
            </p:cNvPr>
            <p:cNvSpPr/>
            <p:nvPr/>
          </p:nvSpPr>
          <p:spPr>
            <a:xfrm>
              <a:off x="2555776" y="2139702"/>
              <a:ext cx="718378" cy="35790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5DB78C53-7A05-41BE-B1F8-1EE679CF1BA1}"/>
                </a:ext>
              </a:extLst>
            </p:cNvPr>
            <p:cNvSpPr/>
            <p:nvPr/>
          </p:nvSpPr>
          <p:spPr>
            <a:xfrm>
              <a:off x="1115616" y="2139702"/>
              <a:ext cx="1054828" cy="35790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2DD39661-AE69-4232-8E4C-2EA27513C862}"/>
              </a:ext>
            </a:extLst>
          </p:cNvPr>
          <p:cNvCxnSpPr>
            <a:cxnSpLocks/>
          </p:cNvCxnSpPr>
          <p:nvPr/>
        </p:nvCxnSpPr>
        <p:spPr>
          <a:xfrm flipH="1" flipV="1">
            <a:off x="1054385" y="415866"/>
            <a:ext cx="11046" cy="28962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3BAF0268-BF06-4CB5-9888-BCDF6AEE5783}"/>
              </a:ext>
            </a:extLst>
          </p:cNvPr>
          <p:cNvCxnSpPr/>
          <p:nvPr/>
        </p:nvCxnSpPr>
        <p:spPr>
          <a:xfrm>
            <a:off x="1065431" y="3312155"/>
            <a:ext cx="403244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35F17A76-E7F2-4AE0-A069-FF8B01B9BFA7}"/>
              </a:ext>
            </a:extLst>
          </p:cNvPr>
          <p:cNvSpPr txBox="1"/>
          <p:nvPr/>
        </p:nvSpPr>
        <p:spPr>
          <a:xfrm>
            <a:off x="705391" y="216972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163B1A50-2DE0-4A8F-B490-8257DC07A204}"/>
              </a:ext>
            </a:extLst>
          </p:cNvPr>
          <p:cNvSpPr txBox="1"/>
          <p:nvPr/>
        </p:nvSpPr>
        <p:spPr>
          <a:xfrm>
            <a:off x="4829277" y="3313316"/>
            <a:ext cx="4042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59223F32-0467-4E2C-8C17-228FE4C5521A}"/>
              </a:ext>
            </a:extLst>
          </p:cNvPr>
          <p:cNvCxnSpPr>
            <a:cxnSpLocks/>
          </p:cNvCxnSpPr>
          <p:nvPr/>
        </p:nvCxnSpPr>
        <p:spPr>
          <a:xfrm>
            <a:off x="1908577" y="666790"/>
            <a:ext cx="2397214" cy="22133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ipse 48">
            <a:extLst>
              <a:ext uri="{FF2B5EF4-FFF2-40B4-BE49-F238E27FC236}">
                <a16:creationId xmlns:a16="http://schemas.microsoft.com/office/drawing/2014/main" id="{0E2A50B5-A95D-4230-A112-58978BA80522}"/>
              </a:ext>
            </a:extLst>
          </p:cNvPr>
          <p:cNvSpPr/>
          <p:nvPr/>
        </p:nvSpPr>
        <p:spPr>
          <a:xfrm>
            <a:off x="2819912" y="151195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6253F92C-9F47-446E-8570-2C5EAEB85135}"/>
              </a:ext>
            </a:extLst>
          </p:cNvPr>
          <p:cNvCxnSpPr>
            <a:cxnSpLocks/>
            <a:stCxn id="53" idx="1"/>
          </p:cNvCxnSpPr>
          <p:nvPr/>
        </p:nvCxnSpPr>
        <p:spPr>
          <a:xfrm flipH="1">
            <a:off x="1402613" y="735836"/>
            <a:ext cx="2202528" cy="22619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1B0AB474-8C30-486B-A6AA-38471C0B73F6}"/>
              </a:ext>
            </a:extLst>
          </p:cNvPr>
          <p:cNvSpPr txBox="1"/>
          <p:nvPr/>
        </p:nvSpPr>
        <p:spPr>
          <a:xfrm>
            <a:off x="3605141" y="535781"/>
            <a:ext cx="432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5829BDA4-88A9-4EB7-8DA1-1987782D8E69}"/>
              </a:ext>
            </a:extLst>
          </p:cNvPr>
          <p:cNvSpPr txBox="1"/>
          <p:nvPr/>
        </p:nvSpPr>
        <p:spPr>
          <a:xfrm>
            <a:off x="4305793" y="2696021"/>
            <a:ext cx="432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B08924C2-8546-4C47-AE3B-B2BCCC8E3D34}"/>
              </a:ext>
            </a:extLst>
          </p:cNvPr>
          <p:cNvCxnSpPr>
            <a:cxnSpLocks/>
          </p:cNvCxnSpPr>
          <p:nvPr/>
        </p:nvCxnSpPr>
        <p:spPr>
          <a:xfrm>
            <a:off x="2865629" y="1557674"/>
            <a:ext cx="2" cy="169947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582617EC-2F1C-4849-BBFD-C738DBD0E5A3}"/>
              </a:ext>
            </a:extLst>
          </p:cNvPr>
          <p:cNvCxnSpPr/>
          <p:nvPr/>
        </p:nvCxnSpPr>
        <p:spPr>
          <a:xfrm>
            <a:off x="1065431" y="2232035"/>
            <a:ext cx="3600400" cy="0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D2134FA2-9F15-4A58-8529-3A98349160DD}"/>
              </a:ext>
            </a:extLst>
          </p:cNvPr>
          <p:cNvCxnSpPr>
            <a:cxnSpLocks/>
          </p:cNvCxnSpPr>
          <p:nvPr/>
        </p:nvCxnSpPr>
        <p:spPr>
          <a:xfrm>
            <a:off x="2145551" y="2235120"/>
            <a:ext cx="0" cy="1067743"/>
          </a:xfrm>
          <a:prstGeom prst="line">
            <a:avLst/>
          </a:prstGeom>
          <a:ln>
            <a:solidFill>
              <a:srgbClr val="33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DCB83583-9A2B-4887-A826-C75AB3C33091}"/>
              </a:ext>
            </a:extLst>
          </p:cNvPr>
          <p:cNvCxnSpPr>
            <a:cxnSpLocks/>
          </p:cNvCxnSpPr>
          <p:nvPr/>
        </p:nvCxnSpPr>
        <p:spPr>
          <a:xfrm>
            <a:off x="3585711" y="2232035"/>
            <a:ext cx="0" cy="1067743"/>
          </a:xfrm>
          <a:prstGeom prst="line">
            <a:avLst/>
          </a:prstGeom>
          <a:ln>
            <a:solidFill>
              <a:srgbClr val="33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olchete Esquerdo 61">
            <a:extLst>
              <a:ext uri="{FF2B5EF4-FFF2-40B4-BE49-F238E27FC236}">
                <a16:creationId xmlns:a16="http://schemas.microsoft.com/office/drawing/2014/main" id="{408F2964-75E8-4C73-AFFA-D8C323B34AD3}"/>
              </a:ext>
            </a:extLst>
          </p:cNvPr>
          <p:cNvSpPr/>
          <p:nvPr/>
        </p:nvSpPr>
        <p:spPr>
          <a:xfrm rot="16200000">
            <a:off x="2623319" y="3699644"/>
            <a:ext cx="504055" cy="1459592"/>
          </a:xfrm>
          <a:prstGeom prst="leftBracket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08991F60-15BC-4C93-8663-BA5F8C9E33E8}"/>
              </a:ext>
            </a:extLst>
          </p:cNvPr>
          <p:cNvCxnSpPr/>
          <p:nvPr/>
        </p:nvCxnSpPr>
        <p:spPr>
          <a:xfrm>
            <a:off x="1065431" y="1871995"/>
            <a:ext cx="3600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>
            <a:extLst>
              <a:ext uri="{FF2B5EF4-FFF2-40B4-BE49-F238E27FC236}">
                <a16:creationId xmlns:a16="http://schemas.microsoft.com/office/drawing/2014/main" id="{AB505BE1-D8A4-4F4E-8C04-142FCA75EE19}"/>
              </a:ext>
            </a:extLst>
          </p:cNvPr>
          <p:cNvCxnSpPr>
            <a:cxnSpLocks/>
          </p:cNvCxnSpPr>
          <p:nvPr/>
        </p:nvCxnSpPr>
        <p:spPr>
          <a:xfrm>
            <a:off x="2525021" y="1871995"/>
            <a:ext cx="0" cy="142778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0E6B8527-EBD8-4F9D-B5A3-8BD628ECD7AB}"/>
              </a:ext>
            </a:extLst>
          </p:cNvPr>
          <p:cNvCxnSpPr>
            <a:cxnSpLocks/>
          </p:cNvCxnSpPr>
          <p:nvPr/>
        </p:nvCxnSpPr>
        <p:spPr>
          <a:xfrm>
            <a:off x="3225671" y="1871995"/>
            <a:ext cx="0" cy="142778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olchete Esquerdo 65">
            <a:extLst>
              <a:ext uri="{FF2B5EF4-FFF2-40B4-BE49-F238E27FC236}">
                <a16:creationId xmlns:a16="http://schemas.microsoft.com/office/drawing/2014/main" id="{1A0F17F4-0307-4A2F-92AE-96AEA522FB18}"/>
              </a:ext>
            </a:extLst>
          </p:cNvPr>
          <p:cNvSpPr/>
          <p:nvPr/>
        </p:nvSpPr>
        <p:spPr>
          <a:xfrm rot="16200000">
            <a:off x="2791556" y="3866574"/>
            <a:ext cx="159850" cy="781525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BE4B7DD3-AC01-42D8-96D1-671D0701F56C}"/>
              </a:ext>
            </a:extLst>
          </p:cNvPr>
          <p:cNvSpPr txBox="1"/>
          <p:nvPr/>
        </p:nvSpPr>
        <p:spPr>
          <a:xfrm>
            <a:off x="2425243" y="4681468"/>
            <a:ext cx="1050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= 160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6F5AAB9E-05BA-4B5A-AC2F-36C4620B31F3}"/>
              </a:ext>
            </a:extLst>
          </p:cNvPr>
          <p:cNvSpPr txBox="1"/>
          <p:nvPr/>
        </p:nvSpPr>
        <p:spPr>
          <a:xfrm>
            <a:off x="2425243" y="4312136"/>
            <a:ext cx="1050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= 120</a:t>
            </a:r>
          </a:p>
        </p:txBody>
      </p:sp>
      <p:graphicFrame>
        <p:nvGraphicFramePr>
          <p:cNvPr id="74" name="Object 7">
            <a:extLst>
              <a:ext uri="{FF2B5EF4-FFF2-40B4-BE49-F238E27FC236}">
                <a16:creationId xmlns:a16="http://schemas.microsoft.com/office/drawing/2014/main" id="{D0C04EC9-BDCB-403B-98F8-F4CF1D9DAC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589981"/>
              </p:ext>
            </p:extLst>
          </p:nvPr>
        </p:nvGraphicFramePr>
        <p:xfrm>
          <a:off x="4139952" y="413970"/>
          <a:ext cx="484962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16120" imgH="457200" progId="Equation.DSMT4">
                  <p:embed/>
                </p:oleObj>
              </mc:Choice>
              <mc:Fallback>
                <p:oleObj name="Equation" r:id="rId2" imgW="2616120" imgH="457200" progId="Equation.DSMT4">
                  <p:embed/>
                  <p:pic>
                    <p:nvPicPr>
                      <p:cNvPr id="167" name="Object 7">
                        <a:extLst>
                          <a:ext uri="{FF2B5EF4-FFF2-40B4-BE49-F238E27FC236}">
                            <a16:creationId xmlns:a16="http://schemas.microsoft.com/office/drawing/2014/main" id="{62ED5977-2202-4838-A3CF-EAD70EA24E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13970"/>
                        <a:ext cx="4849620" cy="8286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" name="Agrupar 74">
            <a:extLst>
              <a:ext uri="{FF2B5EF4-FFF2-40B4-BE49-F238E27FC236}">
                <a16:creationId xmlns:a16="http://schemas.microsoft.com/office/drawing/2014/main" id="{2627E3DA-4B52-4924-815F-AE36CB4987A1}"/>
              </a:ext>
            </a:extLst>
          </p:cNvPr>
          <p:cNvGrpSpPr/>
          <p:nvPr/>
        </p:nvGrpSpPr>
        <p:grpSpPr>
          <a:xfrm>
            <a:off x="1564043" y="1944003"/>
            <a:ext cx="1897082" cy="338554"/>
            <a:chOff x="1594798" y="2211710"/>
            <a:chExt cx="1897082" cy="338554"/>
          </a:xfrm>
        </p:grpSpPr>
        <p:sp>
          <p:nvSpPr>
            <p:cNvPr id="76" name="CaixaDeTexto 75">
              <a:extLst>
                <a:ext uri="{FF2B5EF4-FFF2-40B4-BE49-F238E27FC236}">
                  <a16:creationId xmlns:a16="http://schemas.microsoft.com/office/drawing/2014/main" id="{632A1D2F-6863-4004-9FF9-8DD0A13DF79F}"/>
                </a:ext>
              </a:extLst>
            </p:cNvPr>
            <p:cNvSpPr txBox="1"/>
            <p:nvPr/>
          </p:nvSpPr>
          <p:spPr>
            <a:xfrm>
              <a:off x="1594798" y="2211710"/>
              <a:ext cx="312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77" name="CaixaDeTexto 76">
              <a:extLst>
                <a:ext uri="{FF2B5EF4-FFF2-40B4-BE49-F238E27FC236}">
                  <a16:creationId xmlns:a16="http://schemas.microsoft.com/office/drawing/2014/main" id="{0D898909-3C50-4C3A-B11D-78183B7EDFDD}"/>
                </a:ext>
              </a:extLst>
            </p:cNvPr>
            <p:cNvSpPr txBox="1"/>
            <p:nvPr/>
          </p:nvSpPr>
          <p:spPr>
            <a:xfrm>
              <a:off x="2314878" y="2211710"/>
              <a:ext cx="312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78" name="CaixaDeTexto 77">
              <a:extLst>
                <a:ext uri="{FF2B5EF4-FFF2-40B4-BE49-F238E27FC236}">
                  <a16:creationId xmlns:a16="http://schemas.microsoft.com/office/drawing/2014/main" id="{00FF4D36-CAF9-4EE8-8192-2990C3CAC846}"/>
                </a:ext>
              </a:extLst>
            </p:cNvPr>
            <p:cNvSpPr txBox="1"/>
            <p:nvPr/>
          </p:nvSpPr>
          <p:spPr>
            <a:xfrm>
              <a:off x="2555776" y="2211710"/>
              <a:ext cx="312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79" name="CaixaDeTexto 78">
              <a:extLst>
                <a:ext uri="{FF2B5EF4-FFF2-40B4-BE49-F238E27FC236}">
                  <a16:creationId xmlns:a16="http://schemas.microsoft.com/office/drawing/2014/main" id="{187EB5C2-373C-440B-8D0A-48AA4837F7DA}"/>
                </a:ext>
              </a:extLst>
            </p:cNvPr>
            <p:cNvSpPr txBox="1"/>
            <p:nvPr/>
          </p:nvSpPr>
          <p:spPr>
            <a:xfrm>
              <a:off x="2915816" y="2211710"/>
              <a:ext cx="312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80" name="CaixaDeTexto 79">
              <a:extLst>
                <a:ext uri="{FF2B5EF4-FFF2-40B4-BE49-F238E27FC236}">
                  <a16:creationId xmlns:a16="http://schemas.microsoft.com/office/drawing/2014/main" id="{04B0D0CE-BBCB-4E6B-8E2D-70711F887D82}"/>
                </a:ext>
              </a:extLst>
            </p:cNvPr>
            <p:cNvSpPr txBox="1"/>
            <p:nvPr/>
          </p:nvSpPr>
          <p:spPr>
            <a:xfrm>
              <a:off x="3178974" y="2211710"/>
              <a:ext cx="312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cxnSp>
        <p:nvCxnSpPr>
          <p:cNvPr id="83" name="Conector reto 82">
            <a:extLst>
              <a:ext uri="{FF2B5EF4-FFF2-40B4-BE49-F238E27FC236}">
                <a16:creationId xmlns:a16="http://schemas.microsoft.com/office/drawing/2014/main" id="{E535933C-D12B-4ED3-8CBF-44AAA17B49B2}"/>
              </a:ext>
            </a:extLst>
          </p:cNvPr>
          <p:cNvCxnSpPr/>
          <p:nvPr/>
        </p:nvCxnSpPr>
        <p:spPr>
          <a:xfrm>
            <a:off x="1054385" y="1511955"/>
            <a:ext cx="17655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" name="Objeto 85">
            <a:extLst>
              <a:ext uri="{FF2B5EF4-FFF2-40B4-BE49-F238E27FC236}">
                <a16:creationId xmlns:a16="http://schemas.microsoft.com/office/drawing/2014/main" id="{531317CD-39B3-4F3C-9424-4828E37C51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849068"/>
              </p:ext>
            </p:extLst>
          </p:nvPr>
        </p:nvGraphicFramePr>
        <p:xfrm>
          <a:off x="107504" y="1386234"/>
          <a:ext cx="905350" cy="30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320" imgH="190440" progId="Equation.DSMT4">
                  <p:embed/>
                </p:oleObj>
              </mc:Choice>
              <mc:Fallback>
                <p:oleObj name="Equation" r:id="rId4" imgW="571320" imgH="190440" progId="Equation.DSMT4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2E8AAAAE-1F78-424D-B50A-ECF500ACBF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386234"/>
                        <a:ext cx="905350" cy="300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8" name="Imagem 87">
            <a:extLst>
              <a:ext uri="{FF2B5EF4-FFF2-40B4-BE49-F238E27FC236}">
                <a16:creationId xmlns:a16="http://schemas.microsoft.com/office/drawing/2014/main" id="{AEC41A05-AC1E-495B-98DC-7C65777F21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2456153" y="3584189"/>
            <a:ext cx="833628" cy="289560"/>
          </a:xfrm>
          <a:prstGeom prst="rect">
            <a:avLst/>
          </a:prstGeom>
        </p:spPr>
      </p:pic>
      <p:pic>
        <p:nvPicPr>
          <p:cNvPr id="90" name="Imagem 89">
            <a:extLst>
              <a:ext uri="{FF2B5EF4-FFF2-40B4-BE49-F238E27FC236}">
                <a16:creationId xmlns:a16="http://schemas.microsoft.com/office/drawing/2014/main" id="{4BE75DDB-B395-4B78-84EC-2B44D575DE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785169" y="3554478"/>
            <a:ext cx="758952" cy="342900"/>
          </a:xfrm>
          <a:prstGeom prst="rect">
            <a:avLst/>
          </a:prstGeom>
        </p:spPr>
      </p:pic>
      <p:pic>
        <p:nvPicPr>
          <p:cNvPr id="92" name="Imagem 91">
            <a:extLst>
              <a:ext uri="{FF2B5EF4-FFF2-40B4-BE49-F238E27FC236}">
                <a16:creationId xmlns:a16="http://schemas.microsoft.com/office/drawing/2014/main" id="{6F8D5390-5BD2-42C8-B7B7-3025739FB2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3180371" y="3581527"/>
            <a:ext cx="848868" cy="342900"/>
          </a:xfrm>
          <a:prstGeom prst="rect">
            <a:avLst/>
          </a:prstGeom>
        </p:spPr>
      </p:pic>
      <p:pic>
        <p:nvPicPr>
          <p:cNvPr id="94" name="Imagem 93">
            <a:extLst>
              <a:ext uri="{FF2B5EF4-FFF2-40B4-BE49-F238E27FC236}">
                <a16:creationId xmlns:a16="http://schemas.microsoft.com/office/drawing/2014/main" id="{F9A7DCB1-66C4-45A0-984B-2D998F2551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2823488" y="3566301"/>
            <a:ext cx="848868" cy="342900"/>
          </a:xfrm>
          <a:prstGeom prst="rect">
            <a:avLst/>
          </a:prstGeom>
        </p:spPr>
      </p:pic>
      <p:pic>
        <p:nvPicPr>
          <p:cNvPr id="95" name="Imagem 94">
            <a:extLst>
              <a:ext uri="{FF2B5EF4-FFF2-40B4-BE49-F238E27FC236}">
                <a16:creationId xmlns:a16="http://schemas.microsoft.com/office/drawing/2014/main" id="{D7EF3812-A8F0-44FC-BAA0-3CAB3986FE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2162669" y="3542076"/>
            <a:ext cx="739140" cy="342900"/>
          </a:xfrm>
          <a:prstGeom prst="rect">
            <a:avLst/>
          </a:prstGeom>
        </p:spPr>
      </p:pic>
      <p:graphicFrame>
        <p:nvGraphicFramePr>
          <p:cNvPr id="96" name="Objeto 95">
            <a:extLst>
              <a:ext uri="{FF2B5EF4-FFF2-40B4-BE49-F238E27FC236}">
                <a16:creationId xmlns:a16="http://schemas.microsoft.com/office/drawing/2014/main" id="{D01D8343-3645-422F-91C5-22CA1242B3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63394"/>
              </p:ext>
            </p:extLst>
          </p:nvPr>
        </p:nvGraphicFramePr>
        <p:xfrm>
          <a:off x="196026" y="2096492"/>
          <a:ext cx="785014" cy="380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5000" imgH="241200" progId="Equation.DSMT4">
                  <p:embed/>
                </p:oleObj>
              </mc:Choice>
              <mc:Fallback>
                <p:oleObj name="Equation" r:id="rId11" imgW="495000" imgH="241200" progId="Equation.DSMT4">
                  <p:embed/>
                  <p:pic>
                    <p:nvPicPr>
                      <p:cNvPr id="86" name="Objeto 85">
                        <a:extLst>
                          <a:ext uri="{FF2B5EF4-FFF2-40B4-BE49-F238E27FC236}">
                            <a16:creationId xmlns:a16="http://schemas.microsoft.com/office/drawing/2014/main" id="{531317CD-39B3-4F3C-9424-4828E37C51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26" y="2096492"/>
                        <a:ext cx="785014" cy="380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to 96">
            <a:extLst>
              <a:ext uri="{FF2B5EF4-FFF2-40B4-BE49-F238E27FC236}">
                <a16:creationId xmlns:a16="http://schemas.microsoft.com/office/drawing/2014/main" id="{3903F7B5-EA75-47F0-8D3E-291205E20E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276369"/>
              </p:ext>
            </p:extLst>
          </p:nvPr>
        </p:nvGraphicFramePr>
        <p:xfrm>
          <a:off x="167440" y="1737025"/>
          <a:ext cx="806230" cy="32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07960" imgH="203040" progId="Equation.DSMT4">
                  <p:embed/>
                </p:oleObj>
              </mc:Choice>
              <mc:Fallback>
                <p:oleObj name="Equation" r:id="rId13" imgW="507960" imgH="203040" progId="Equation.DSMT4">
                  <p:embed/>
                  <p:pic>
                    <p:nvPicPr>
                      <p:cNvPr id="96" name="Objeto 95">
                        <a:extLst>
                          <a:ext uri="{FF2B5EF4-FFF2-40B4-BE49-F238E27FC236}">
                            <a16:creationId xmlns:a16="http://schemas.microsoft.com/office/drawing/2014/main" id="{D01D8343-3645-422F-91C5-22CA1242B3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40" y="1737025"/>
                        <a:ext cx="806230" cy="320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CaixaDeTexto 97">
            <a:extLst>
              <a:ext uri="{FF2B5EF4-FFF2-40B4-BE49-F238E27FC236}">
                <a16:creationId xmlns:a16="http://schemas.microsoft.com/office/drawing/2014/main" id="{E256C4D2-AF77-416B-A50C-2B9AB5748913}"/>
              </a:ext>
            </a:extLst>
          </p:cNvPr>
          <p:cNvSpPr txBox="1"/>
          <p:nvPr/>
        </p:nvSpPr>
        <p:spPr>
          <a:xfrm>
            <a:off x="4983196" y="1686647"/>
            <a:ext cx="405330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Logo:</a:t>
            </a:r>
          </a:p>
          <a:p>
            <a:pPr marL="57600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Arrecadação do Governo = C+D</a:t>
            </a:r>
          </a:p>
          <a:p>
            <a:pPr marL="576000" lvl="1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Peso Morto = B+E</a:t>
            </a:r>
          </a:p>
        </p:txBody>
      </p:sp>
      <p:cxnSp>
        <p:nvCxnSpPr>
          <p:cNvPr id="100" name="Conector de Seta Reta 99">
            <a:extLst>
              <a:ext uri="{FF2B5EF4-FFF2-40B4-BE49-F238E27FC236}">
                <a16:creationId xmlns:a16="http://schemas.microsoft.com/office/drawing/2014/main" id="{CFD70E67-9447-4FCA-B724-837E7E2C9BA8}"/>
              </a:ext>
            </a:extLst>
          </p:cNvPr>
          <p:cNvCxnSpPr/>
          <p:nvPr/>
        </p:nvCxnSpPr>
        <p:spPr>
          <a:xfrm>
            <a:off x="5097879" y="1242645"/>
            <a:ext cx="0" cy="444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7">
            <a:extLst>
              <a:ext uri="{FF2B5EF4-FFF2-40B4-BE49-F238E27FC236}">
                <a16:creationId xmlns:a16="http://schemas.microsoft.com/office/drawing/2014/main" id="{93FFB27E-EB49-4C2F-9222-46CE529BD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464015"/>
              </p:ext>
            </p:extLst>
          </p:nvPr>
        </p:nvGraphicFramePr>
        <p:xfrm>
          <a:off x="3919147" y="3759686"/>
          <a:ext cx="5117349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895480" imgH="609480" progId="Equation.DSMT4">
                  <p:embed/>
                </p:oleObj>
              </mc:Choice>
              <mc:Fallback>
                <p:oleObj name="Equation" r:id="rId15" imgW="2895480" imgH="609480" progId="Equation.DSMT4">
                  <p:embed/>
                  <p:pic>
                    <p:nvPicPr>
                      <p:cNvPr id="74" name="Object 7">
                        <a:extLst>
                          <a:ext uri="{FF2B5EF4-FFF2-40B4-BE49-F238E27FC236}">
                            <a16:creationId xmlns:a16="http://schemas.microsoft.com/office/drawing/2014/main" id="{D0C04EC9-BDCB-403B-98F8-F4CF1D9DAC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9147" y="3759686"/>
                        <a:ext cx="5117349" cy="11049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Conector de Seta Reta 101">
            <a:extLst>
              <a:ext uri="{FF2B5EF4-FFF2-40B4-BE49-F238E27FC236}">
                <a16:creationId xmlns:a16="http://schemas.microsoft.com/office/drawing/2014/main" id="{80306D6B-417D-4B3C-A29F-73120D657F0C}"/>
              </a:ext>
            </a:extLst>
          </p:cNvPr>
          <p:cNvCxnSpPr>
            <a:cxnSpLocks/>
          </p:cNvCxnSpPr>
          <p:nvPr/>
        </p:nvCxnSpPr>
        <p:spPr>
          <a:xfrm flipH="1">
            <a:off x="6089301" y="2602523"/>
            <a:ext cx="1" cy="1157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6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6" grpId="0" animBg="1"/>
      <p:bldP spid="69" grpId="0"/>
      <p:bldP spid="70" grpId="0"/>
      <p:bldP spid="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C5B2F703-7767-4D6D-9255-CDAF3326AC2D}"/>
              </a:ext>
            </a:extLst>
          </p:cNvPr>
          <p:cNvSpPr txBox="1">
            <a:spLocks/>
          </p:cNvSpPr>
          <p:nvPr/>
        </p:nvSpPr>
        <p:spPr>
          <a:xfrm>
            <a:off x="107504" y="123478"/>
            <a:ext cx="8928992" cy="3154958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85750" indent="-285750" algn="just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A representação das preferências por meio de uma curva de indiferença exige que as preferências sejam racionais e contínuas.</a:t>
            </a:r>
          </a:p>
          <a:p>
            <a:pPr marL="541782" lvl="1" indent="-285750" algn="just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Se as preferências não forem contínuas teremos pontos no espaço        . </a:t>
            </a:r>
          </a:p>
          <a:p>
            <a:pPr marL="779526" lvl="2" indent="-285750" algn="just">
              <a:spcBef>
                <a:spcPts val="0"/>
              </a:spcBef>
              <a:buClrTx/>
              <a:buSzPct val="101000"/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Preferências lexicográficas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DE99777A-7A35-4D74-B8A5-678BE63DC2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665031"/>
              </p:ext>
            </p:extLst>
          </p:nvPr>
        </p:nvGraphicFramePr>
        <p:xfrm>
          <a:off x="7596336" y="627534"/>
          <a:ext cx="4603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" imgH="241200" progId="Equation.DSMT4">
                  <p:embed/>
                </p:oleObj>
              </mc:Choice>
              <mc:Fallback>
                <p:oleObj name="Equation" r:id="rId2" imgW="228600" imgH="241200" progId="Equation.DSMT4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BD538A07-3726-4D71-8BD8-5E2FC37D2B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96336" y="627534"/>
                        <a:ext cx="460375" cy="46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5F984D48-BCA6-4CA9-A2FA-80F21C5F4A8C}"/>
              </a:ext>
            </a:extLst>
          </p:cNvPr>
          <p:cNvSpPr txBox="1"/>
          <p:nvPr/>
        </p:nvSpPr>
        <p:spPr>
          <a:xfrm>
            <a:off x="107504" y="1378386"/>
            <a:ext cx="8928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Sejam dois bens, X e Y. A uma função de utilidade dada por U(X, Y) = XY corresponde uma curva de indiferença típica dada por Y =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cX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em que c é uma constante.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8BBA89-B4FA-4811-BE84-06A76618A3ED}"/>
              </a:ext>
            </a:extLst>
          </p:cNvPr>
          <p:cNvSpPr txBox="1"/>
          <p:nvPr/>
        </p:nvSpPr>
        <p:spPr>
          <a:xfrm>
            <a:off x="1907704" y="20584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2BA7FDE3-831F-4C11-A744-803FD9C358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223025"/>
              </p:ext>
            </p:extLst>
          </p:nvPr>
        </p:nvGraphicFramePr>
        <p:xfrm>
          <a:off x="1115616" y="2466088"/>
          <a:ext cx="1406520" cy="465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560" imgH="253800" progId="Equation.DSMT4">
                  <p:embed/>
                </p:oleObj>
              </mc:Choice>
              <mc:Fallback>
                <p:oleObj name="Equation" r:id="rId4" imgW="736560" imgH="253800" progId="Equation.DSMT4">
                  <p:embed/>
                  <p:pic>
                    <p:nvPicPr>
                      <p:cNvPr id="3" name="Object 4">
                        <a:extLst>
                          <a:ext uri="{FF2B5EF4-FFF2-40B4-BE49-F238E27FC236}">
                            <a16:creationId xmlns:a16="http://schemas.microsoft.com/office/drawing/2014/main" id="{F66FF164-1F82-44C6-AA24-7144A22A17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466088"/>
                        <a:ext cx="1406520" cy="4657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21D7B354-F06B-4F72-BDB4-27B8C0CA9142}"/>
              </a:ext>
            </a:extLst>
          </p:cNvPr>
          <p:cNvSpPr txBox="1"/>
          <p:nvPr/>
        </p:nvSpPr>
        <p:spPr>
          <a:xfrm>
            <a:off x="179512" y="2355726"/>
            <a:ext cx="8784976" cy="9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Seja                     . Se o nível de utilidade é dado por uma constante c, temos a seguinte representação para uma curva de indiferença: </a:t>
            </a: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A00A48CA-822A-4003-9D78-85FBA74A3B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534653"/>
              </p:ext>
            </p:extLst>
          </p:nvPr>
        </p:nvGraphicFramePr>
        <p:xfrm>
          <a:off x="6804248" y="2729878"/>
          <a:ext cx="988169" cy="733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5000" imgH="393480" progId="Equation.DSMT4">
                  <p:embed/>
                </p:oleObj>
              </mc:Choice>
              <mc:Fallback>
                <p:oleObj name="Equation" r:id="rId6" imgW="495000" imgH="39348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2BA7FDE3-831F-4C11-A744-803FD9C358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2729878"/>
                        <a:ext cx="988169" cy="733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4AB095D-495F-4F1E-93B5-33664653C6A2}"/>
              </a:ext>
            </a:extLst>
          </p:cNvPr>
          <p:cNvSpPr txBox="1"/>
          <p:nvPr/>
        </p:nvSpPr>
        <p:spPr>
          <a:xfrm>
            <a:off x="179512" y="3483173"/>
            <a:ext cx="878497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Por exemplo, para a curva de indiferença em que a utilidade é igual a 100:</a:t>
            </a:r>
          </a:p>
        </p:txBody>
      </p:sp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74C8EBDA-AC90-4713-B58A-FFBBA07B4B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868252"/>
              </p:ext>
            </p:extLst>
          </p:nvPr>
        </p:nvGraphicFramePr>
        <p:xfrm>
          <a:off x="683567" y="3867894"/>
          <a:ext cx="2801174" cy="3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09400" imgH="203040" progId="Equation.DSMT4">
                  <p:embed/>
                </p:oleObj>
              </mc:Choice>
              <mc:Fallback>
                <p:oleObj name="Equation" r:id="rId8" imgW="1409400" imgH="20304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A00A48CA-822A-4003-9D78-85FBA74A3B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3867894"/>
                        <a:ext cx="2801174" cy="3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B6EB3FA8-6B7F-4B4E-BA54-2FEA21191E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099575"/>
              </p:ext>
            </p:extLst>
          </p:nvPr>
        </p:nvGraphicFramePr>
        <p:xfrm>
          <a:off x="683567" y="4304596"/>
          <a:ext cx="2725834" cy="377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71600" imgH="203040" progId="Equation.DSMT4">
                  <p:embed/>
                </p:oleObj>
              </mc:Choice>
              <mc:Fallback>
                <p:oleObj name="Equation" r:id="rId10" imgW="1371600" imgH="203040" progId="Equation.DSMT4">
                  <p:embed/>
                  <p:pic>
                    <p:nvPicPr>
                      <p:cNvPr id="10" name="Object 4">
                        <a:extLst>
                          <a:ext uri="{FF2B5EF4-FFF2-40B4-BE49-F238E27FC236}">
                            <a16:creationId xmlns:a16="http://schemas.microsoft.com/office/drawing/2014/main" id="{74C8EBDA-AC90-4713-B58A-FFBBA07B4B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4304596"/>
                        <a:ext cx="2725834" cy="377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9A7D5D4D-A878-40A9-A60B-E3DB637E5CB4}"/>
              </a:ext>
            </a:extLst>
          </p:cNvPr>
          <p:cNvSpPr/>
          <p:nvPr/>
        </p:nvSpPr>
        <p:spPr>
          <a:xfrm>
            <a:off x="683567" y="3867895"/>
            <a:ext cx="2880321" cy="8749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C927DE1A-143B-4F8E-B98E-8DC036D7E23D}"/>
              </a:ext>
            </a:extLst>
          </p:cNvPr>
          <p:cNvCxnSpPr>
            <a:stCxn id="12" idx="3"/>
          </p:cNvCxnSpPr>
          <p:nvPr/>
        </p:nvCxnSpPr>
        <p:spPr>
          <a:xfrm flipV="1">
            <a:off x="3563888" y="4304596"/>
            <a:ext cx="5112568" cy="7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97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9DF5E76-21E8-4947-8392-BE2AE2E0433D}"/>
              </a:ext>
            </a:extLst>
          </p:cNvPr>
          <p:cNvSpPr txBox="1"/>
          <p:nvPr/>
        </p:nvSpPr>
        <p:spPr>
          <a:xfrm>
            <a:off x="107504" y="116502"/>
            <a:ext cx="892899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Antes da tarifa, a quantidade importada de trigo era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180.</a:t>
            </a: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tarifa provoca uma redução de 25% da quantidade importada.</a:t>
            </a:r>
          </a:p>
          <a:p>
            <a:pPr marL="457200" indent="-457200" algn="just">
              <a:buAutoNum type="arabicParenBoth"/>
            </a:pP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custo de eficiência (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deadweight</a:t>
            </a:r>
            <a:r>
              <a:rPr lang="pt-BR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dessa tarifa é DWL = 300.</a:t>
            </a:r>
          </a:p>
          <a:p>
            <a:pPr algn="just"/>
            <a:endParaRPr lang="pt-B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parcela do custo de eficiência correspondente aos importadores que não suportam o preço mais alto é de $75.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DC7BE21-8FD6-4398-AA6F-A339D49BDB09}"/>
              </a:ext>
            </a:extLst>
          </p:cNvPr>
          <p:cNvSpPr txBox="1"/>
          <p:nvPr/>
        </p:nvSpPr>
        <p:spPr>
          <a:xfrm>
            <a:off x="7524328" y="195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81F5C3B-747E-4A4B-B45B-EEBCF829ACDA}"/>
              </a:ext>
            </a:extLst>
          </p:cNvPr>
          <p:cNvSpPr txBox="1"/>
          <p:nvPr/>
        </p:nvSpPr>
        <p:spPr>
          <a:xfrm>
            <a:off x="7884368" y="9782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46C9D7A-785A-4C7A-A3C1-A0A4FF3ADA28}"/>
              </a:ext>
            </a:extLst>
          </p:cNvPr>
          <p:cNvSpPr txBox="1"/>
          <p:nvPr/>
        </p:nvSpPr>
        <p:spPr>
          <a:xfrm>
            <a:off x="8028384" y="177037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DD8B0F3-3365-4329-A9EE-CF16E45FAD09}"/>
              </a:ext>
            </a:extLst>
          </p:cNvPr>
          <p:cNvSpPr txBox="1"/>
          <p:nvPr/>
        </p:nvSpPr>
        <p:spPr>
          <a:xfrm>
            <a:off x="4932040" y="25624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F8B1EDA-070E-4DD1-ADCB-6EE86F73F16E}"/>
              </a:ext>
            </a:extLst>
          </p:cNvPr>
          <p:cNvSpPr txBox="1"/>
          <p:nvPr/>
        </p:nvSpPr>
        <p:spPr>
          <a:xfrm>
            <a:off x="486239" y="483518"/>
            <a:ext cx="652935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Conforme vimos, o VI antes da tarifa  era 160 unidades.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3A7C996-9796-4855-B594-C5061E0E851F}"/>
              </a:ext>
            </a:extLst>
          </p:cNvPr>
          <p:cNvSpPr txBox="1"/>
          <p:nvPr/>
        </p:nvSpPr>
        <p:spPr>
          <a:xfrm>
            <a:off x="486239" y="1275606"/>
            <a:ext cx="745749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Conforme vimos, o VI diminuiu de 160 para 120 (queda de 25%).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4F487FD-769F-431C-89DF-8DC3D2096A4C}"/>
              </a:ext>
            </a:extLst>
          </p:cNvPr>
          <p:cNvSpPr txBox="1"/>
          <p:nvPr/>
        </p:nvSpPr>
        <p:spPr>
          <a:xfrm>
            <a:off x="539552" y="2931790"/>
            <a:ext cx="842493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valor de 75 corresponde à parcela do custo de eficiência arcada pelo lado da oferta nacional (área B).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Captura o aumento da oferta doméstica por conta da proteção tarifária.</a:t>
            </a:r>
          </a:p>
          <a:p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53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CD8B360-A500-4AD1-A024-DF021183F8E1}"/>
              </a:ext>
            </a:extLst>
          </p:cNvPr>
          <p:cNvSpPr txBox="1"/>
          <p:nvPr/>
        </p:nvSpPr>
        <p:spPr>
          <a:xfrm>
            <a:off x="107504" y="148446"/>
            <a:ext cx="89289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parcela do custo de eficiência arcada pelo lado da oferta nacional significa que o valor que a sociedade atribui aos recursos que ela sacrifica para a produção das unidades adicionais, sob os incentivos da política de proteção tarifária, é maior do que o valor que ela poderia sacrificar se pagasse por eles o preço competitivo internacional.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A6C76D2-519C-4891-8E28-6CBCF33360E5}"/>
              </a:ext>
            </a:extLst>
          </p:cNvPr>
          <p:cNvSpPr txBox="1"/>
          <p:nvPr/>
        </p:nvSpPr>
        <p:spPr>
          <a:xfrm>
            <a:off x="5940152" y="141033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74F1B2C-3F14-4D6D-9CCD-F8841EEE84A7}"/>
              </a:ext>
            </a:extLst>
          </p:cNvPr>
          <p:cNvSpPr txBox="1"/>
          <p:nvPr/>
        </p:nvSpPr>
        <p:spPr>
          <a:xfrm>
            <a:off x="539552" y="1741914"/>
            <a:ext cx="8424936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Definição precisa.</a:t>
            </a:r>
          </a:p>
        </p:txBody>
      </p:sp>
    </p:spTree>
    <p:extLst>
      <p:ext uri="{BB962C8B-B14F-4D97-AF65-F5344CB8AC3E}">
        <p14:creationId xmlns:p14="http://schemas.microsoft.com/office/powerpoint/2010/main" val="6983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tângulo 47">
            <a:extLst>
              <a:ext uri="{FF2B5EF4-FFF2-40B4-BE49-F238E27FC236}">
                <a16:creationId xmlns:a16="http://schemas.microsoft.com/office/drawing/2014/main" id="{D5FE2683-8DE6-4C60-AB8F-97ED545882DF}"/>
              </a:ext>
            </a:extLst>
          </p:cNvPr>
          <p:cNvSpPr/>
          <p:nvPr/>
        </p:nvSpPr>
        <p:spPr>
          <a:xfrm>
            <a:off x="1115616" y="267494"/>
            <a:ext cx="6552728" cy="45124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Arc 48">
            <a:extLst>
              <a:ext uri="{FF2B5EF4-FFF2-40B4-BE49-F238E27FC236}">
                <a16:creationId xmlns:a16="http://schemas.microsoft.com/office/drawing/2014/main" id="{AFDB61AB-D82A-4C20-813A-F9C3D1188AA8}"/>
              </a:ext>
            </a:extLst>
          </p:cNvPr>
          <p:cNvSpPr>
            <a:spLocks/>
          </p:cNvSpPr>
          <p:nvPr/>
        </p:nvSpPr>
        <p:spPr bwMode="auto">
          <a:xfrm flipH="1" flipV="1">
            <a:off x="2493814" y="928589"/>
            <a:ext cx="3729038" cy="2848172"/>
          </a:xfrm>
          <a:custGeom>
            <a:avLst/>
            <a:gdLst>
              <a:gd name="T0" fmla="*/ 0 w 22166"/>
              <a:gd name="T1" fmla="*/ 135864 h 21600"/>
              <a:gd name="T2" fmla="*/ 628947995 w 22166"/>
              <a:gd name="T3" fmla="*/ 419421192 h 21600"/>
              <a:gd name="T4" fmla="*/ 16059921 w 22166"/>
              <a:gd name="T5" fmla="*/ 419421192 h 21600"/>
              <a:gd name="T6" fmla="*/ 0 60000 65536"/>
              <a:gd name="T7" fmla="*/ 0 60000 65536"/>
              <a:gd name="T8" fmla="*/ 0 60000 65536"/>
              <a:gd name="T9" fmla="*/ 0 w 22166"/>
              <a:gd name="T10" fmla="*/ 0 h 21600"/>
              <a:gd name="T11" fmla="*/ 22166 w 221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66" h="21600" fill="none" extrusionOk="0">
                <a:moveTo>
                  <a:pt x="0" y="7"/>
                </a:moveTo>
                <a:cubicBezTo>
                  <a:pt x="188" y="2"/>
                  <a:pt x="377" y="-1"/>
                  <a:pt x="566" y="0"/>
                </a:cubicBezTo>
                <a:cubicBezTo>
                  <a:pt x="12495" y="0"/>
                  <a:pt x="22166" y="9670"/>
                  <a:pt x="22166" y="21600"/>
                </a:cubicBezTo>
              </a:path>
              <a:path w="22166" h="21600" stroke="0" extrusionOk="0">
                <a:moveTo>
                  <a:pt x="0" y="7"/>
                </a:moveTo>
                <a:cubicBezTo>
                  <a:pt x="188" y="2"/>
                  <a:pt x="377" y="-1"/>
                  <a:pt x="566" y="0"/>
                </a:cubicBezTo>
                <a:cubicBezTo>
                  <a:pt x="12495" y="0"/>
                  <a:pt x="22166" y="9670"/>
                  <a:pt x="22166" y="21600"/>
                </a:cubicBezTo>
                <a:lnTo>
                  <a:pt x="566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pt-BR"/>
          </a:p>
        </p:txBody>
      </p:sp>
      <p:sp>
        <p:nvSpPr>
          <p:cNvPr id="7" name="Line 12">
            <a:extLst>
              <a:ext uri="{FF2B5EF4-FFF2-40B4-BE49-F238E27FC236}">
                <a16:creationId xmlns:a16="http://schemas.microsoft.com/office/drawing/2014/main" id="{8B7EBF8D-760F-4765-8F93-CC8A42160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164" y="562595"/>
            <a:ext cx="19050" cy="3689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Line 13">
            <a:extLst>
              <a:ext uri="{FF2B5EF4-FFF2-40B4-BE49-F238E27FC236}">
                <a16:creationId xmlns:a16="http://schemas.microsoft.com/office/drawing/2014/main" id="{A6437734-6523-4A4D-B275-B511621C31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5502" y="4240311"/>
            <a:ext cx="4462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16CF8B91-3728-4597-8368-9DE36FA80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514" y="4189511"/>
            <a:ext cx="33663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latin typeface="Arial" charset="0"/>
              </a:rPr>
              <a:t>X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711318CA-3DCA-4D3B-B695-61CFBFCA8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301" y="3370361"/>
            <a:ext cx="325411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dirty="0">
                <a:latin typeface="Arial" charset="0"/>
              </a:rPr>
              <a:t>5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AF6DD745-E9B4-4356-BB51-63C8026DB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2678261"/>
            <a:ext cx="4680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dirty="0">
                <a:latin typeface="Arial" charset="0"/>
              </a:rPr>
              <a:t>10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2697240D-C686-4BE3-96E2-1373D8E37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4354" y="4194274"/>
            <a:ext cx="463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dirty="0">
                <a:latin typeface="Arial" charset="0"/>
              </a:rPr>
              <a:t>10</a:t>
            </a:r>
          </a:p>
        </p:txBody>
      </p:sp>
      <p:sp>
        <p:nvSpPr>
          <p:cNvPr id="14" name="Rectangle 21">
            <a:extLst>
              <a:ext uri="{FF2B5EF4-FFF2-40B4-BE49-F238E27FC236}">
                <a16:creationId xmlns:a16="http://schemas.microsoft.com/office/drawing/2014/main" id="{78ABB3BF-BBA9-4DAF-A99B-40B24642D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252" y="4194274"/>
            <a:ext cx="4680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dirty="0">
                <a:latin typeface="Arial" charset="0"/>
              </a:rPr>
              <a:t>20</a:t>
            </a:r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317D7686-BBB9-47FD-A5E2-0F27D55DC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781" y="363513"/>
            <a:ext cx="33663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b="1" dirty="0">
                <a:latin typeface="Arial" charset="0"/>
              </a:rPr>
              <a:t>Y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17" name="Rectangle 41">
            <a:extLst>
              <a:ext uri="{FF2B5EF4-FFF2-40B4-BE49-F238E27FC236}">
                <a16:creationId xmlns:a16="http://schemas.microsoft.com/office/drawing/2014/main" id="{0B263B86-BAC7-4114-A7C5-35D7A71B6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352" y="3531865"/>
            <a:ext cx="1025923" cy="377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 i="1" baseline="-25000" dirty="0">
                <a:latin typeface="Arial" charset="0"/>
              </a:rPr>
              <a:t>U = 100</a:t>
            </a:r>
          </a:p>
        </p:txBody>
      </p:sp>
      <p:sp>
        <p:nvSpPr>
          <p:cNvPr id="20" name="Line 44">
            <a:extLst>
              <a:ext uri="{FF2B5EF4-FFF2-40B4-BE49-F238E27FC236}">
                <a16:creationId xmlns:a16="http://schemas.microsoft.com/office/drawing/2014/main" id="{77B7C9A1-3E00-4CE5-B038-D1170BBCA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164" y="3567211"/>
            <a:ext cx="28194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21" name="Line 45">
            <a:extLst>
              <a:ext uri="{FF2B5EF4-FFF2-40B4-BE49-F238E27FC236}">
                <a16:creationId xmlns:a16="http://schemas.microsoft.com/office/drawing/2014/main" id="{27375F88-6942-4282-9FF5-60963338E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1564" y="3586261"/>
            <a:ext cx="0" cy="62865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2" name="Oval 46">
            <a:extLst>
              <a:ext uri="{FF2B5EF4-FFF2-40B4-BE49-F238E27FC236}">
                <a16:creationId xmlns:a16="http://schemas.microsoft.com/office/drawing/2014/main" id="{22865989-1A99-41C7-BC41-21CAE03AD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538" y="2779390"/>
            <a:ext cx="133350" cy="1524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" name="Oval 47">
            <a:extLst>
              <a:ext uri="{FF2B5EF4-FFF2-40B4-BE49-F238E27FC236}">
                <a16:creationId xmlns:a16="http://schemas.microsoft.com/office/drawing/2014/main" id="{E9131611-C87D-4720-B286-9BB3251BF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414" y="3510061"/>
            <a:ext cx="133350" cy="1524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aphicFrame>
        <p:nvGraphicFramePr>
          <p:cNvPr id="41" name="Object 4">
            <a:extLst>
              <a:ext uri="{FF2B5EF4-FFF2-40B4-BE49-F238E27FC236}">
                <a16:creationId xmlns:a16="http://schemas.microsoft.com/office/drawing/2014/main" id="{C35270F7-DBD4-4421-BADF-A3DEBA93DB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757934"/>
              </p:ext>
            </p:extLst>
          </p:nvPr>
        </p:nvGraphicFramePr>
        <p:xfrm>
          <a:off x="3571823" y="1614439"/>
          <a:ext cx="27400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34960" imgH="393480" progId="Equation.DSMT4">
                  <p:embed/>
                </p:oleObj>
              </mc:Choice>
              <mc:Fallback>
                <p:oleObj name="Equation" r:id="rId2" imgW="1434960" imgH="39348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2BA7FDE3-831F-4C11-A744-803FD9C358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23" y="1614439"/>
                        <a:ext cx="2740025" cy="7207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28575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071D400B-4D94-4A04-AEE1-274C93E2EC68}"/>
              </a:ext>
            </a:extLst>
          </p:cNvPr>
          <p:cNvCxnSpPr/>
          <p:nvPr/>
        </p:nvCxnSpPr>
        <p:spPr>
          <a:xfrm>
            <a:off x="3491880" y="2787774"/>
            <a:ext cx="0" cy="14271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12C435E5-18DA-4DDE-8502-5F5EBBA4DE2D}"/>
              </a:ext>
            </a:extLst>
          </p:cNvPr>
          <p:cNvCxnSpPr>
            <a:cxnSpLocks/>
          </p:cNvCxnSpPr>
          <p:nvPr/>
        </p:nvCxnSpPr>
        <p:spPr>
          <a:xfrm>
            <a:off x="1987636" y="2859782"/>
            <a:ext cx="14429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35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2258C-8D05-49C4-B3B4-81945192DC69}"/>
              </a:ext>
            </a:extLst>
          </p:cNvPr>
          <p:cNvSpPr txBox="1"/>
          <p:nvPr/>
        </p:nvSpPr>
        <p:spPr>
          <a:xfrm>
            <a:off x="107504" y="51470"/>
            <a:ext cx="89289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dois bens (A e B) forem substitutos perfeitos, pode-se, em geral, representar sua função de utilidade na forma U(A, B) =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+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B, em que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e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são constantes positivas.</a:t>
            </a:r>
          </a:p>
          <a:p>
            <a:pPr algn="just"/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inclinação de uma curva de indiferença típica da função de utilidade U(A, B) =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+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B, em que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são constantes positivas, é - 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6BF1FCC-B372-4EE7-8A8D-8BFE401B2D84}"/>
              </a:ext>
            </a:extLst>
          </p:cNvPr>
          <p:cNvSpPr txBox="1"/>
          <p:nvPr/>
        </p:nvSpPr>
        <p:spPr>
          <a:xfrm>
            <a:off x="3491880" y="6995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D7B63F2-04A2-4B05-B847-E3650EF63FFC}"/>
              </a:ext>
            </a:extLst>
          </p:cNvPr>
          <p:cNvSpPr txBox="1"/>
          <p:nvPr/>
        </p:nvSpPr>
        <p:spPr>
          <a:xfrm>
            <a:off x="7956376" y="13383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16FAA4E-C4CA-45A7-B0D4-AEAC4599D3C3}"/>
              </a:ext>
            </a:extLst>
          </p:cNvPr>
          <p:cNvSpPr txBox="1"/>
          <p:nvPr/>
        </p:nvSpPr>
        <p:spPr>
          <a:xfrm>
            <a:off x="107504" y="1707654"/>
            <a:ext cx="8928992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Tx/>
              <a:buFont typeface="Wingdings" panose="05000000000000000000" pitchFamily="2" charset="2"/>
              <a:buChar char="§"/>
            </a:pP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Dois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bens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são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substitutos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perfeitos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taxa marginal de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substituição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um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outro for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constante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consumidor está  disposto a substituí-los a uma taxa constante. 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Se, para  um consumidor   (10,10) ~ (0,20) ~ (20,0),..., são substitutos perfeitos. O importante é que (x + y) = 20. 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 então  que, no caso acima, a taxa marginal de  substituição  é  constante e igual a -1. Entretanto, a </a:t>
            </a:r>
            <a:r>
              <a:rPr lang="pt-BR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TMgS</a:t>
            </a: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(A,B) </a:t>
            </a:r>
            <a:r>
              <a:rPr lang="pt-B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poderia ser, -2, -3,...;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importante é que ela seja </a:t>
            </a:r>
            <a:r>
              <a:rPr lang="pt-BR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constante.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Portanto, sendo A e B dois bens, temos: 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(A,B) 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c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+ c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pt-BR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curvas de indiferença são lineares.</a:t>
            </a:r>
            <a:endParaRPr lang="en-US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0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11788</TotalTime>
  <Words>6894</Words>
  <Application>Microsoft Office PowerPoint</Application>
  <PresentationFormat>Apresentação na tela (16:9)</PresentationFormat>
  <Paragraphs>546</Paragraphs>
  <Slides>71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83" baseType="lpstr">
      <vt:lpstr>Arial</vt:lpstr>
      <vt:lpstr>Arial Narrow</vt:lpstr>
      <vt:lpstr>Calibri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Concurso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para Início de Capítulo ou Assunto</dc:title>
  <dc:creator>Alexandre Melo</dc:creator>
  <cp:lastModifiedBy>Antonio Carlos Assumpção</cp:lastModifiedBy>
  <cp:revision>1062</cp:revision>
  <cp:lastPrinted>2020-08-24T01:20:36Z</cp:lastPrinted>
  <dcterms:created xsi:type="dcterms:W3CDTF">2013-02-04T13:34:58Z</dcterms:created>
  <dcterms:modified xsi:type="dcterms:W3CDTF">2021-09-21T16:17:05Z</dcterms:modified>
</cp:coreProperties>
</file>