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10"/>
  </p:notesMasterIdLst>
  <p:handoutMasterIdLst>
    <p:handoutMasterId r:id="rId11"/>
  </p:handoutMasterIdLst>
  <p:sldIdLst>
    <p:sldId id="256" r:id="rId2"/>
    <p:sldId id="572" r:id="rId3"/>
    <p:sldId id="573" r:id="rId4"/>
    <p:sldId id="574" r:id="rId5"/>
    <p:sldId id="575" r:id="rId6"/>
    <p:sldId id="576" r:id="rId7"/>
    <p:sldId id="577" r:id="rId8"/>
    <p:sldId id="578" r:id="rId9"/>
  </p:sldIdLst>
  <p:sldSz cx="12192000" cy="6858000"/>
  <p:notesSz cx="6794500" cy="9931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99FF99"/>
    <a:srgbClr val="FF3300"/>
    <a:srgbClr val="EAEAEA"/>
    <a:srgbClr val="FFFFFF"/>
    <a:srgbClr val="CCECFF"/>
    <a:srgbClr val="99CCFF"/>
    <a:srgbClr val="00FF99"/>
    <a:srgbClr val="C4E3B5"/>
    <a:srgbClr val="DAED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13" autoAdjust="0"/>
    <p:restoredTop sz="96949" autoAdjust="0"/>
  </p:normalViewPr>
  <p:slideViewPr>
    <p:cSldViewPr snapToGrid="0">
      <p:cViewPr varScale="1">
        <p:scale>
          <a:sx n="68" d="100"/>
          <a:sy n="68" d="100"/>
        </p:scale>
        <p:origin x="1056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7938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37" d="100"/>
          <a:sy n="37" d="100"/>
        </p:scale>
        <p:origin x="-1470" y="-96"/>
      </p:cViewPr>
      <p:guideLst>
        <p:guide orient="horz" pos="3128"/>
        <p:guide pos="214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65130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2475"/>
            <a:ext cx="6594475" cy="370998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8050"/>
            <a:ext cx="4981575" cy="4468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779567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ChangeArrowheads="1"/>
          </p:cNvSpPr>
          <p:nvPr/>
        </p:nvSpPr>
        <p:spPr bwMode="auto">
          <a:xfrm>
            <a:off x="3849688" y="0"/>
            <a:ext cx="2944812" cy="496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24931" name="Rectangle 3"/>
          <p:cNvSpPr>
            <a:spLocks noChangeArrowheads="1"/>
          </p:cNvSpPr>
          <p:nvPr/>
        </p:nvSpPr>
        <p:spPr bwMode="auto">
          <a:xfrm>
            <a:off x="3849688" y="9434513"/>
            <a:ext cx="2944812" cy="496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pPr algn="r"/>
            <a:r>
              <a:rPr lang="en-US" sz="1200"/>
              <a:t>1</a:t>
            </a:r>
          </a:p>
        </p:txBody>
      </p:sp>
      <p:sp>
        <p:nvSpPr>
          <p:cNvPr id="124932" name="Rectangle 4"/>
          <p:cNvSpPr>
            <a:spLocks noChangeArrowheads="1"/>
          </p:cNvSpPr>
          <p:nvPr/>
        </p:nvSpPr>
        <p:spPr bwMode="auto">
          <a:xfrm>
            <a:off x="0" y="9434513"/>
            <a:ext cx="2944813" cy="4968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24933" name="Rectangle 5"/>
          <p:cNvSpPr>
            <a:spLocks noChangeArrowheads="1"/>
          </p:cNvSpPr>
          <p:nvPr/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2493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52475"/>
            <a:ext cx="6594475" cy="3709988"/>
          </a:xfrm>
          <a:ln cap="flat"/>
        </p:spPr>
      </p:sp>
      <p:sp>
        <p:nvSpPr>
          <p:cNvPr id="12493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7609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87951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052984" y="133351"/>
            <a:ext cx="2834216" cy="602297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43984" y="133351"/>
            <a:ext cx="8305800" cy="602297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ítulo, texto e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88067" y="133351"/>
            <a:ext cx="9491133" cy="785813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543984" y="1273175"/>
            <a:ext cx="5568949" cy="488315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Gráfico 3"/>
          <p:cNvSpPr>
            <a:spLocks noGrp="1"/>
          </p:cNvSpPr>
          <p:nvPr>
            <p:ph type="chart" sz="half" idx="2"/>
          </p:nvPr>
        </p:nvSpPr>
        <p:spPr>
          <a:xfrm>
            <a:off x="6316133" y="1273175"/>
            <a:ext cx="5571067" cy="4883150"/>
          </a:xfrm>
        </p:spPr>
        <p:txBody>
          <a:bodyPr/>
          <a:lstStyle/>
          <a:p>
            <a:pPr lvl="0"/>
            <a:endParaRPr lang="pt-BR" noProof="0"/>
          </a:p>
        </p:txBody>
      </p:sp>
    </p:spTree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88067" y="133351"/>
            <a:ext cx="9491133" cy="785813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543984" y="1273175"/>
            <a:ext cx="5568949" cy="488315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16133" y="1273175"/>
            <a:ext cx="5571067" cy="488315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 e text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88067" y="133351"/>
            <a:ext cx="9491133" cy="785813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543984" y="1273175"/>
            <a:ext cx="5568949" cy="488315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6316133" y="1273176"/>
            <a:ext cx="5571067" cy="2365375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6316133" y="3790951"/>
            <a:ext cx="5571067" cy="2365375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43984" y="1273175"/>
            <a:ext cx="5568949" cy="4883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16133" y="1273175"/>
            <a:ext cx="5571067" cy="4883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88067" y="133351"/>
            <a:ext cx="9491133" cy="7858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 para editar o estilo do título mestre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3984" y="1273175"/>
            <a:ext cx="11343216" cy="4883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 para editar os estilos do texto mestre</a:t>
            </a:r>
          </a:p>
          <a:p>
            <a:pPr lvl="1"/>
            <a:r>
              <a:rPr lang="en-US"/>
              <a:t>Segundo nível</a:t>
            </a:r>
          </a:p>
          <a:p>
            <a:pPr lvl="2"/>
            <a:r>
              <a:rPr lang="en-US"/>
              <a:t>Terceiro nível</a:t>
            </a:r>
          </a:p>
          <a:p>
            <a:pPr lvl="3"/>
            <a:r>
              <a:rPr lang="en-US"/>
              <a:t>Quarto nível</a:t>
            </a:r>
          </a:p>
          <a:p>
            <a:pPr lvl="4"/>
            <a:r>
              <a:rPr lang="en-US"/>
              <a:t>Quinto nível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DBB869E3-39CA-45A6-8728-52CDB2D5EAFB}"/>
              </a:ext>
            </a:extLst>
          </p:cNvPr>
          <p:cNvSpPr/>
          <p:nvPr userDrawn="1"/>
        </p:nvSpPr>
        <p:spPr>
          <a:xfrm>
            <a:off x="0" y="-26988"/>
            <a:ext cx="12192000" cy="16033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6AC67E6A-EFC0-41D4-B131-0B9C0B7BA5E6}"/>
              </a:ext>
            </a:extLst>
          </p:cNvPr>
          <p:cNvSpPr/>
          <p:nvPr userDrawn="1"/>
        </p:nvSpPr>
        <p:spPr>
          <a:xfrm>
            <a:off x="-4356" y="6753497"/>
            <a:ext cx="12192000" cy="11595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</p:sldLayoutIdLst>
  <p:transition spd="med">
    <p:wipe dir="r"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6633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rgbClr val="663300"/>
        </a:buClr>
        <a:buSzPct val="75000"/>
        <a:buFont typeface="Wingdings" pitchFamily="2" charset="2"/>
        <a:buChar char="n"/>
        <a:defRPr sz="3200">
          <a:solidFill>
            <a:srgbClr val="37654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0000"/>
        </a:spcBef>
        <a:spcAft>
          <a:spcPct val="0"/>
        </a:spcAft>
        <a:buClr>
          <a:srgbClr val="663300"/>
        </a:buClr>
        <a:buSzPct val="80000"/>
        <a:buFont typeface="Wingdings" pitchFamily="2" charset="2"/>
        <a:buChar char="l"/>
        <a:defRPr sz="2800">
          <a:solidFill>
            <a:srgbClr val="376546"/>
          </a:solidFill>
          <a:latin typeface="+mn-lt"/>
        </a:defRPr>
      </a:lvl2pPr>
      <a:lvl3pPr marL="1143000" indent="-228600" algn="l" rtl="0" eaLnBrk="0" fontAlgn="base" hangingPunct="0">
        <a:spcBef>
          <a:spcPct val="34000"/>
        </a:spcBef>
        <a:spcAft>
          <a:spcPct val="0"/>
        </a:spcAft>
        <a:buClr>
          <a:srgbClr val="663300"/>
        </a:buClr>
        <a:buSzPct val="40000"/>
        <a:buFont typeface="Wingdings" pitchFamily="2" charset="2"/>
        <a:buChar char="u"/>
        <a:defRPr sz="2800">
          <a:solidFill>
            <a:srgbClr val="37654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•"/>
        <a:defRPr sz="2400">
          <a:solidFill>
            <a:srgbClr val="37654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663300"/>
        </a:buClr>
        <a:buSzPct val="100000"/>
        <a:buChar char="–"/>
        <a:defRPr sz="2400">
          <a:solidFill>
            <a:srgbClr val="376546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824E95B4-DE2C-4DBF-8984-D8E0765B115C}"/>
              </a:ext>
            </a:extLst>
          </p:cNvPr>
          <p:cNvSpPr/>
          <p:nvPr/>
        </p:nvSpPr>
        <p:spPr>
          <a:xfrm>
            <a:off x="1341018" y="193963"/>
            <a:ext cx="9134825" cy="1861931"/>
          </a:xfrm>
          <a:prstGeom prst="rect">
            <a:avLst/>
          </a:prstGeom>
          <a:solidFill>
            <a:srgbClr val="F8F8F8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A8F58939-5A73-47AB-B92E-783ADA5A4694}"/>
              </a:ext>
            </a:extLst>
          </p:cNvPr>
          <p:cNvSpPr/>
          <p:nvPr/>
        </p:nvSpPr>
        <p:spPr>
          <a:xfrm>
            <a:off x="1954696" y="2128658"/>
            <a:ext cx="7898296" cy="1039393"/>
          </a:xfrm>
          <a:prstGeom prst="rect">
            <a:avLst/>
          </a:prstGeom>
          <a:solidFill>
            <a:srgbClr val="F8F8F8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/>
          </a:p>
        </p:txBody>
      </p:sp>
      <p:pic>
        <p:nvPicPr>
          <p:cNvPr id="7" name="Picture 2" descr="O que mais cai na UERJ - Vestibular UERJ - EducaBras">
            <a:extLst>
              <a:ext uri="{FF2B5EF4-FFF2-40B4-BE49-F238E27FC236}">
                <a16:creationId xmlns:a16="http://schemas.microsoft.com/office/drawing/2014/main" id="{2F5503EE-2788-45BF-8E13-67425CF7DE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779" y="240333"/>
            <a:ext cx="1749287" cy="1749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m 8" descr="Uma imagem contendo brinquedo, lego&#10;&#10;Descrição gerada automaticamente">
            <a:extLst>
              <a:ext uri="{FF2B5EF4-FFF2-40B4-BE49-F238E27FC236}">
                <a16:creationId xmlns:a16="http://schemas.microsoft.com/office/drawing/2014/main" id="{1FFC5686-55B3-487A-88C6-CB4C6AF6CD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7220" y="2203886"/>
            <a:ext cx="971550" cy="923925"/>
          </a:xfrm>
          <a:prstGeom prst="rect">
            <a:avLst/>
          </a:prstGeom>
        </p:spPr>
      </p:pic>
      <p:sp>
        <p:nvSpPr>
          <p:cNvPr id="11" name="CaixaDeTexto 24">
            <a:extLst>
              <a:ext uri="{FF2B5EF4-FFF2-40B4-BE49-F238E27FC236}">
                <a16:creationId xmlns:a16="http://schemas.microsoft.com/office/drawing/2014/main" id="{3E27B3C6-A653-48A5-8970-E9BB477A3250}"/>
              </a:ext>
            </a:extLst>
          </p:cNvPr>
          <p:cNvSpPr txBox="1"/>
          <p:nvPr/>
        </p:nvSpPr>
        <p:spPr>
          <a:xfrm>
            <a:off x="3058770" y="2351110"/>
            <a:ext cx="679422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pt-BR" sz="3400" b="1" dirty="0">
                <a:solidFill>
                  <a:srgbClr val="002060"/>
                </a:solidFill>
              </a:rPr>
              <a:t>Faculdade de Ciências Econômicas </a:t>
            </a:r>
          </a:p>
        </p:txBody>
      </p:sp>
      <p:sp>
        <p:nvSpPr>
          <p:cNvPr id="12" name="CaixaDeTexto 25">
            <a:extLst>
              <a:ext uri="{FF2B5EF4-FFF2-40B4-BE49-F238E27FC236}">
                <a16:creationId xmlns:a16="http://schemas.microsoft.com/office/drawing/2014/main" id="{7CBF00A3-44E8-4A1A-AEAE-73BBA4AC61D2}"/>
              </a:ext>
            </a:extLst>
          </p:cNvPr>
          <p:cNvSpPr txBox="1"/>
          <p:nvPr/>
        </p:nvSpPr>
        <p:spPr>
          <a:xfrm>
            <a:off x="3154078" y="724046"/>
            <a:ext cx="73217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pt-BR" sz="3200" b="1" dirty="0">
                <a:solidFill>
                  <a:srgbClr val="002060"/>
                </a:solidFill>
              </a:rPr>
              <a:t>Universidade Estadual do Rio de Janeiro </a:t>
            </a:r>
          </a:p>
        </p:txBody>
      </p:sp>
      <p:sp>
        <p:nvSpPr>
          <p:cNvPr id="13" name="Text Box 20">
            <a:extLst>
              <a:ext uri="{FF2B5EF4-FFF2-40B4-BE49-F238E27FC236}">
                <a16:creationId xmlns:a16="http://schemas.microsoft.com/office/drawing/2014/main" id="{0DB6045B-867F-4339-AAE5-C6F09446F7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58359" y="5463709"/>
            <a:ext cx="605523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400" b="1" i="1" dirty="0">
                <a:solidFill>
                  <a:srgbClr val="002060"/>
                </a:solidFill>
              </a:rPr>
              <a:t>Prof.: Antonio Carlos Assumpção</a:t>
            </a:r>
          </a:p>
          <a:p>
            <a:pPr algn="ctr">
              <a:defRPr/>
            </a:pPr>
            <a:r>
              <a:rPr lang="en-US" sz="2400" b="1" i="1" dirty="0" err="1">
                <a:solidFill>
                  <a:srgbClr val="002060"/>
                </a:solidFill>
              </a:rPr>
              <a:t>Doutor</a:t>
            </a:r>
            <a:r>
              <a:rPr lang="en-US" sz="2400" b="1" i="1" dirty="0">
                <a:solidFill>
                  <a:srgbClr val="002060"/>
                </a:solidFill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</a:rPr>
              <a:t>em</a:t>
            </a:r>
            <a:r>
              <a:rPr lang="en-US" sz="2400" b="1" i="1" dirty="0">
                <a:solidFill>
                  <a:srgbClr val="002060"/>
                </a:solidFill>
              </a:rPr>
              <a:t> Economia – UFF</a:t>
            </a:r>
          </a:p>
          <a:p>
            <a:pPr algn="ctr">
              <a:defRPr/>
            </a:pPr>
            <a:r>
              <a:rPr lang="en-US" sz="2400" b="1" i="1" dirty="0">
                <a:solidFill>
                  <a:srgbClr val="002060"/>
                </a:solidFill>
              </a:rPr>
              <a:t>Site: acjassumpcao.com</a:t>
            </a:r>
            <a:endParaRPr lang="pt-BR" sz="2400" b="1" i="1" dirty="0">
              <a:solidFill>
                <a:srgbClr val="002060"/>
              </a:solidFill>
            </a:endParaRP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2E641E5B-C60D-4EEE-9C7C-DB8C971B517F}"/>
              </a:ext>
            </a:extLst>
          </p:cNvPr>
          <p:cNvSpPr/>
          <p:nvPr/>
        </p:nvSpPr>
        <p:spPr>
          <a:xfrm>
            <a:off x="2637692" y="3264665"/>
            <a:ext cx="6541478" cy="1451971"/>
          </a:xfrm>
          <a:prstGeom prst="rect">
            <a:avLst/>
          </a:prstGeom>
          <a:solidFill>
            <a:srgbClr val="F8F8F8"/>
          </a:solidFill>
          <a:ln w="285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pt-BR" dirty="0"/>
          </a:p>
        </p:txBody>
      </p:sp>
      <p:sp>
        <p:nvSpPr>
          <p:cNvPr id="15" name="CaixaDeTexto 26">
            <a:extLst>
              <a:ext uri="{FF2B5EF4-FFF2-40B4-BE49-F238E27FC236}">
                <a16:creationId xmlns:a16="http://schemas.microsoft.com/office/drawing/2014/main" id="{FADA44B1-7F6C-405D-8F96-2EA7D9989EAF}"/>
              </a:ext>
            </a:extLst>
          </p:cNvPr>
          <p:cNvSpPr txBox="1"/>
          <p:nvPr/>
        </p:nvSpPr>
        <p:spPr>
          <a:xfrm>
            <a:off x="2676428" y="3342933"/>
            <a:ext cx="6446469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pt-BR" sz="3200" b="1" dirty="0">
                <a:solidFill>
                  <a:srgbClr val="002060"/>
                </a:solidFill>
              </a:rPr>
              <a:t>Disciplina: Análise Microeconômica</a:t>
            </a:r>
          </a:p>
          <a:p>
            <a:pPr algn="ctr"/>
            <a:endParaRPr lang="pt-BR" sz="900" b="1" dirty="0">
              <a:solidFill>
                <a:srgbClr val="002060"/>
              </a:solidFill>
            </a:endParaRPr>
          </a:p>
          <a:p>
            <a:pPr algn="ctr"/>
            <a:r>
              <a:rPr lang="pt-BR" sz="3000" b="1" dirty="0">
                <a:solidFill>
                  <a:srgbClr val="002060"/>
                </a:solidFill>
              </a:rPr>
              <a:t>Curso: Administração/Contabilidade</a:t>
            </a:r>
          </a:p>
          <a:p>
            <a:pPr algn="ctr"/>
            <a:endParaRPr lang="pt-BR" sz="600" b="1" dirty="0">
              <a:solidFill>
                <a:srgbClr val="002060"/>
              </a:solidFill>
            </a:endParaRPr>
          </a:p>
        </p:txBody>
      </p:sp>
      <p:sp>
        <p:nvSpPr>
          <p:cNvPr id="16" name="Text Box 20">
            <a:extLst>
              <a:ext uri="{FF2B5EF4-FFF2-40B4-BE49-F238E27FC236}">
                <a16:creationId xmlns:a16="http://schemas.microsoft.com/office/drawing/2014/main" id="{D59B0250-5E6B-42BC-8BE5-E6EBE564C3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0275" y="4800184"/>
            <a:ext cx="4208488" cy="461665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b="1" i="1" dirty="0" err="1"/>
              <a:t>Exercícios</a:t>
            </a:r>
            <a:r>
              <a:rPr lang="en-US" b="1" i="1" dirty="0"/>
              <a:t> </a:t>
            </a:r>
            <a:r>
              <a:rPr lang="en-US" b="1" i="1" dirty="0" err="1"/>
              <a:t>Resolvidos</a:t>
            </a:r>
            <a:r>
              <a:rPr lang="en-US" b="1" i="1" dirty="0"/>
              <a:t> – Lista 3</a:t>
            </a:r>
            <a:endParaRPr lang="pt-BR" sz="2400" b="1" i="1" dirty="0"/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15307DC-9461-48CA-8527-A485D7FBE1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885" y="204027"/>
            <a:ext cx="11849653" cy="4883150"/>
          </a:xfrm>
        </p:spPr>
        <p:txBody>
          <a:bodyPr/>
          <a:lstStyle/>
          <a:p>
            <a:pPr marL="514350" lvl="0" indent="-514350" algn="just">
              <a:spcAft>
                <a:spcPts val="600"/>
              </a:spcAft>
              <a:buClr>
                <a:schemeClr val="tx1"/>
              </a:buClr>
              <a:buSzPct val="100000"/>
              <a:buFont typeface="+mj-lt"/>
              <a:buAutoNum type="arabicParenR"/>
              <a:tabLst>
                <a:tab pos="-457200" algn="l"/>
              </a:tabLst>
            </a:pPr>
            <a:r>
              <a:rPr lang="pt-BR" sz="2800" spc="-15" dirty="0">
                <a:solidFill>
                  <a:schemeClr val="tx1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No por que as empresas entram em uma determinada indústria onde prevalece a concorrência perfeita, quando sabem que no longo prazo seu lucro econômico será zero?</a:t>
            </a:r>
            <a:endParaRPr lang="pt-BR" sz="2800" dirty="0">
              <a:solidFill>
                <a:schemeClr val="tx1"/>
              </a:solidFill>
              <a:effectLst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SzPct val="100000"/>
              <a:buFont typeface="Wingdings" panose="05000000000000000000" pitchFamily="2" charset="2"/>
              <a:buChar char="§"/>
              <a:tabLst>
                <a:tab pos="-457200" algn="l"/>
              </a:tabLst>
            </a:pPr>
            <a:r>
              <a:rPr lang="pt-BR" sz="2800" spc="-15" dirty="0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A obtenção de lucro econômico positivo no curto prazo pode ser suficiente para incentivar a entrada em uma indústria. 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SzPct val="100000"/>
              <a:buFont typeface="Wingdings" panose="05000000000000000000" pitchFamily="2" charset="2"/>
              <a:buChar char="§"/>
              <a:tabLst>
                <a:tab pos="-457200" algn="l"/>
              </a:tabLst>
            </a:pPr>
            <a:r>
              <a:rPr lang="pt-BR" sz="2800" spc="-15" dirty="0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A ocorrência de lucro econômico zero no longo prazo implica retornos </a:t>
            </a:r>
            <a:r>
              <a:rPr lang="pt-BR" sz="2800" i="1" spc="-15" dirty="0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normais</a:t>
            </a:r>
            <a:r>
              <a:rPr lang="pt-BR" sz="2800" spc="-15" dirty="0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 para os fatores de produção, incluindo o trabalho e o capital dos proprietários da empresa.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SzPct val="100000"/>
              <a:buFont typeface="Wingdings" panose="05000000000000000000" pitchFamily="2" charset="2"/>
              <a:buChar char="§"/>
              <a:tabLst>
                <a:tab pos="-457200" algn="l"/>
              </a:tabLst>
            </a:pPr>
            <a:r>
              <a:rPr lang="pt-BR" sz="2800" spc="-15" dirty="0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Suponha o caso de um pequeno empresário cujo negócio apresenta lucro contábil positivo. Caso o lucro seja igual ao rendimento que o proprietário poderia obter em outra atividade, possivelmente assalariada, ele será indiferente entre permanecer no negócio ou abandonar as atividades.</a:t>
            </a:r>
            <a:endParaRPr lang="pt-BR" sz="2800" dirty="0">
              <a:solidFill>
                <a:srgbClr val="002060"/>
              </a:solidFill>
              <a:effectLst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endParaRPr lang="pt-B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08736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DE30E90-7C6D-4954-8867-94361660EF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677" y="133690"/>
            <a:ext cx="11873131" cy="4883150"/>
          </a:xfrm>
        </p:spPr>
        <p:txBody>
          <a:bodyPr/>
          <a:lstStyle/>
          <a:p>
            <a:pPr marL="514350" lvl="0" indent="-514350" algn="just">
              <a:spcAft>
                <a:spcPts val="600"/>
              </a:spcAft>
              <a:buClr>
                <a:schemeClr val="tx1"/>
              </a:buClr>
              <a:buSzPct val="100000"/>
              <a:buFont typeface="+mj-lt"/>
              <a:buAutoNum type="arabicParenR" startAt="2"/>
              <a:tabLst>
                <a:tab pos="-457200" algn="l"/>
              </a:tabLst>
            </a:pPr>
            <a:r>
              <a:rPr lang="pt-BR" sz="2600" spc="-15" dirty="0">
                <a:solidFill>
                  <a:schemeClr val="tx1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A indústria X é caracterizada por competição perfeita, de tal forma que cada empresa está auferindo lucro econômico zero.  Se o preço de mercado caísse, nenhuma empresa poderia sobreviver. Você concorda ou discorda dessa afirmação?  Discuta.</a:t>
            </a:r>
            <a:endParaRPr lang="pt-BR" sz="2600" dirty="0">
              <a:solidFill>
                <a:schemeClr val="tx1"/>
              </a:solidFill>
              <a:effectLst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SzPct val="100000"/>
              <a:buFont typeface="Wingdings" panose="05000000000000000000" pitchFamily="2" charset="2"/>
              <a:buChar char="§"/>
              <a:tabLst>
                <a:tab pos="-457200" algn="l"/>
              </a:tabLst>
            </a:pPr>
            <a:r>
              <a:rPr lang="pt-BR" sz="2600" spc="-15" dirty="0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A afirmação é falsa.  Se o preço caísse abaixo do custo total médio, as empresas continuariam a produzir no curto prazo e cessariam a produção no longo prazo.  Se o preço caísse abaixo do custo variável médio, as empresas deixariam de produzir no curto prazo. 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SzPct val="100000"/>
              <a:buFont typeface="Wingdings" panose="05000000000000000000" pitchFamily="2" charset="2"/>
              <a:buChar char="§"/>
              <a:tabLst>
                <a:tab pos="-457200" algn="l"/>
              </a:tabLst>
            </a:pPr>
            <a:r>
              <a:rPr lang="pt-BR" sz="2600" spc="-15" dirty="0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Logo, caso a redução no preço seja suficientemente pequena, ou seja, menor do que a diferença entre o preço e o custo variável médio, as empresas podem sobreviver.  Se a redução no preço for maior do que a diferença entre o preço e o custo variável médio mínimo, as empresas não sobreviverão. 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SzPct val="100000"/>
              <a:buFont typeface="Wingdings" panose="05000000000000000000" pitchFamily="2" charset="2"/>
              <a:buChar char="§"/>
              <a:tabLst>
                <a:tab pos="-457200" algn="l"/>
              </a:tabLst>
            </a:pPr>
            <a:r>
              <a:rPr lang="pt-BR" sz="2600" spc="-15" dirty="0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Em geral, pode-se esperar que algumas empresas sobrevivam e outras abandonem a indústria, sendo que o número de empresas que saem deve ser o estritamente necessário para que o lucro deixe de ser negativo.</a:t>
            </a:r>
            <a:endParaRPr lang="pt-BR" sz="2600" dirty="0">
              <a:solidFill>
                <a:srgbClr val="002060"/>
              </a:solidFill>
              <a:effectLst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endParaRPr lang="pt-B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67413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EDE0027E-CC19-4D4D-A258-FEE0306876CA}"/>
              </a:ext>
            </a:extLst>
          </p:cNvPr>
          <p:cNvSpPr txBox="1"/>
          <p:nvPr/>
        </p:nvSpPr>
        <p:spPr>
          <a:xfrm>
            <a:off x="112543" y="148495"/>
            <a:ext cx="11901266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lvl="0" indent="-514350" algn="just">
              <a:spcAft>
                <a:spcPts val="600"/>
              </a:spcAft>
              <a:buFont typeface="+mj-lt"/>
              <a:buAutoNum type="arabicParenR" startAt="4"/>
              <a:tabLst>
                <a:tab pos="-457200" algn="l"/>
              </a:tabLst>
            </a:pPr>
            <a:r>
              <a:rPr lang="pt-BR" sz="2700" spc="-15" dirty="0">
                <a:effectLst/>
                <a:latin typeface="+mn-lt"/>
                <a:ea typeface="Cambria" panose="02040503050406030204" pitchFamily="18" charset="0"/>
                <a:cs typeface="Times New Roman" panose="02020603050405020304" pitchFamily="18" charset="0"/>
              </a:rPr>
              <a:t>Quais as suposições necessárias para que um mercado seja considerado perfeitamente competitivo ?  À luz de tudo o que você aprendeu sobre essa estrutura de mercado, por que cada uma de tais suposições se faz necessária?</a:t>
            </a:r>
            <a:endParaRPr lang="pt-BR" sz="2700" dirty="0">
              <a:effectLst/>
              <a:latin typeface="+mn-lt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683895" indent="-457200" algn="just"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§"/>
              <a:tabLst>
                <a:tab pos="-457200" algn="l"/>
              </a:tabLst>
            </a:pPr>
            <a:r>
              <a:rPr lang="pt-BR" sz="2700" spc="-15" dirty="0">
                <a:solidFill>
                  <a:srgbClr val="002060"/>
                </a:solidFill>
                <a:latin typeface="+mn-lt"/>
                <a:ea typeface="Cambria" panose="02040503050406030204" pitchFamily="18" charset="0"/>
                <a:cs typeface="Times New Roman" panose="02020603050405020304" pitchFamily="18" charset="0"/>
              </a:rPr>
              <a:t>Vimos que, em concorrência perfeita</a:t>
            </a:r>
            <a:r>
              <a:rPr lang="pt-BR" sz="2700" spc="-15" dirty="0">
                <a:solidFill>
                  <a:srgbClr val="002060"/>
                </a:solidFill>
                <a:effectLst/>
                <a:latin typeface="+mn-lt"/>
                <a:ea typeface="Cambria" panose="02040503050406030204" pitchFamily="18" charset="0"/>
                <a:cs typeface="Times New Roman" panose="02020603050405020304" pitchFamily="18" charset="0"/>
              </a:rPr>
              <a:t>: (1) todas as empresas na indústria são tomadoras de preço, e (2) há livre entrada e saída de empresas do mercado.  </a:t>
            </a:r>
          </a:p>
          <a:p>
            <a:pPr marL="683895" indent="-457200" algn="just"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§"/>
              <a:tabLst>
                <a:tab pos="-457200" algn="l"/>
              </a:tabLst>
            </a:pPr>
            <a:r>
              <a:rPr lang="pt-BR" sz="2700" spc="-15" dirty="0">
                <a:solidFill>
                  <a:srgbClr val="002060"/>
                </a:solidFill>
                <a:effectLst/>
                <a:latin typeface="+mn-lt"/>
                <a:ea typeface="Cambria" panose="02040503050406030204" pitchFamily="18" charset="0"/>
                <a:cs typeface="Times New Roman" panose="02020603050405020304" pitchFamily="18" charset="0"/>
              </a:rPr>
              <a:t>Como as empresas são tomadoras de preços, pois o produto é homogêneo e o mercado é atomizado, todas as firmas cobram o mesmo preço por todas unidades. Com isso, maximizam o lucro fazendo            P = </a:t>
            </a:r>
            <a:r>
              <a:rPr lang="pt-BR" sz="2700" spc="-15" dirty="0" err="1">
                <a:solidFill>
                  <a:srgbClr val="002060"/>
                </a:solidFill>
                <a:effectLst/>
                <a:latin typeface="+mn-lt"/>
                <a:ea typeface="Cambria" panose="02040503050406030204" pitchFamily="18" charset="0"/>
                <a:cs typeface="Times New Roman" panose="02020603050405020304" pitchFamily="18" charset="0"/>
              </a:rPr>
              <a:t>CMg</a:t>
            </a:r>
            <a:r>
              <a:rPr lang="pt-BR" sz="2700" spc="-15" dirty="0">
                <a:solidFill>
                  <a:srgbClr val="002060"/>
                </a:solidFill>
                <a:effectLst/>
                <a:latin typeface="+mn-lt"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</a:p>
          <a:p>
            <a:pPr marL="683895" indent="-457200" algn="just"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§"/>
              <a:tabLst>
                <a:tab pos="-457200" algn="l"/>
              </a:tabLst>
            </a:pPr>
            <a:r>
              <a:rPr lang="pt-BR" sz="2700" spc="-15" dirty="0">
                <a:solidFill>
                  <a:srgbClr val="002060"/>
                </a:solidFill>
                <a:effectLst/>
                <a:latin typeface="+mn-lt"/>
                <a:ea typeface="Cambria" panose="02040503050406030204" pitchFamily="18" charset="0"/>
                <a:cs typeface="Times New Roman" panose="02020603050405020304" pitchFamily="18" charset="0"/>
              </a:rPr>
              <a:t>Com livre entrada, a ocorrência de lucros econômicos positivos atrai novas empresas para a indústria, o que exerce pressão para baixo sobre o preço, até que este se iguale ao custo marginal e ao custo médio mínimo.</a:t>
            </a:r>
            <a:endParaRPr lang="pt-BR" sz="2700" dirty="0">
              <a:solidFill>
                <a:srgbClr val="002060"/>
              </a:solidFill>
              <a:effectLst/>
              <a:latin typeface="+mn-lt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88450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4FB8715-98EA-43E6-A262-0215442191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884" y="161824"/>
            <a:ext cx="11863721" cy="4883150"/>
          </a:xfrm>
        </p:spPr>
        <p:txBody>
          <a:bodyPr/>
          <a:lstStyle/>
          <a:p>
            <a:pPr marL="514350" lvl="0" indent="-514350" algn="just">
              <a:spcAft>
                <a:spcPts val="600"/>
              </a:spcAft>
              <a:buClr>
                <a:schemeClr val="tx1"/>
              </a:buClr>
              <a:buSzPct val="100000"/>
              <a:buFont typeface="+mj-lt"/>
              <a:buAutoNum type="arabicParenR" startAt="5"/>
              <a:tabLst>
                <a:tab pos="-457200" algn="l"/>
              </a:tabLst>
            </a:pPr>
            <a:r>
              <a:rPr lang="pt-BR" sz="2800" spc="-15" dirty="0">
                <a:solidFill>
                  <a:schemeClr val="tx1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Considerando um mercado concorrencial perfeito, qual deve ser o incentivo das firmas para investir em propaganda ? E para investir em pesquisa e desenvolvimento ?</a:t>
            </a:r>
            <a:endParaRPr lang="pt-BR" sz="2800" dirty="0">
              <a:solidFill>
                <a:schemeClr val="tx1"/>
              </a:solidFill>
              <a:effectLst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SzPct val="100000"/>
              <a:buFont typeface="Wingdings" panose="05000000000000000000" pitchFamily="2" charset="2"/>
              <a:buChar char="§"/>
              <a:tabLst>
                <a:tab pos="-457200" algn="l"/>
              </a:tabLst>
            </a:pPr>
            <a:r>
              <a:rPr lang="pt-BR" sz="2800" spc="-15" dirty="0">
                <a:solidFill>
                  <a:srgbClr val="002060"/>
                </a:solidFill>
                <a:effectLst/>
                <a:ea typeface="Cambria" panose="02040503050406030204" pitchFamily="18" charset="0"/>
                <a:cs typeface="Calibri" panose="020F0502020204030204" pitchFamily="34" charset="0"/>
              </a:rPr>
              <a:t>Não há qualquer incentivo. Note que: </a:t>
            </a:r>
          </a:p>
          <a:p>
            <a:pPr marL="971550" lvl="1" indent="-571500" algn="just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SzPct val="100000"/>
              <a:buFont typeface="+mj-lt"/>
              <a:buAutoNum type="romanLcPeriod"/>
              <a:tabLst>
                <a:tab pos="-457200" algn="l"/>
              </a:tabLst>
            </a:pPr>
            <a:r>
              <a:rPr lang="pt-BR" sz="2700" spc="-15" dirty="0">
                <a:solidFill>
                  <a:srgbClr val="002060"/>
                </a:solidFill>
                <a:effectLst/>
                <a:ea typeface="Cambria" panose="02040503050406030204" pitchFamily="18" charset="0"/>
                <a:cs typeface="Calibri" panose="020F0502020204030204" pitchFamily="34" charset="0"/>
              </a:rPr>
              <a:t>como, no longo prazo, o lucro total econômico tende a zero, as firmas não possuem recursos para esses investimentos (gastam toda a sua receita remunerando seus fatores de produção) e;</a:t>
            </a:r>
          </a:p>
          <a:p>
            <a:pPr marL="971550" lvl="1" indent="-571500" algn="just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SzPct val="100000"/>
              <a:buFont typeface="+mj-lt"/>
              <a:buAutoNum type="romanLcPeriod"/>
              <a:tabLst>
                <a:tab pos="-457200" algn="l"/>
              </a:tabLst>
            </a:pPr>
            <a:r>
              <a:rPr lang="pt-BR" sz="2700" spc="-15" dirty="0">
                <a:solidFill>
                  <a:srgbClr val="002060"/>
                </a:solidFill>
                <a:effectLst/>
                <a:ea typeface="Cambria" panose="02040503050406030204" pitchFamily="18" charset="0"/>
                <a:cs typeface="Calibri" panose="020F0502020204030204" pitchFamily="34" charset="0"/>
              </a:rPr>
              <a:t>dadas as características desse mercado, se uma firma investir em inovação, as outras poderão copiar, não sendo justificável tal investimento.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SzPct val="100000"/>
              <a:buFont typeface="Wingdings" panose="05000000000000000000" pitchFamily="2" charset="2"/>
              <a:buChar char="§"/>
              <a:tabLst>
                <a:tab pos="-457200" algn="l"/>
              </a:tabLst>
            </a:pPr>
            <a:r>
              <a:rPr lang="pt-BR" sz="2800" spc="-15" dirty="0">
                <a:solidFill>
                  <a:srgbClr val="002060"/>
                </a:solidFill>
                <a:effectLst/>
                <a:ea typeface="Cambria" panose="02040503050406030204" pitchFamily="18" charset="0"/>
                <a:cs typeface="Calibri" panose="020F0502020204030204" pitchFamily="34" charset="0"/>
              </a:rPr>
              <a:t>Dito de outro modo, tais investimentos são justificáveis desde que exista lucro econômico e desde que o investidor possa se apropriar dos resultados do seu investimento, ou seja, devemos ter concorrência imperfeita.</a:t>
            </a:r>
            <a:endParaRPr lang="pt-BR" sz="2800" dirty="0">
              <a:solidFill>
                <a:srgbClr val="002060"/>
              </a:solidFill>
              <a:effectLst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49546733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4846E37-1978-4808-99E0-8BDD9C90A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083" y="161828"/>
            <a:ext cx="11863725" cy="4883150"/>
          </a:xfrm>
        </p:spPr>
        <p:txBody>
          <a:bodyPr/>
          <a:lstStyle/>
          <a:p>
            <a:pPr marL="514350" lvl="0" indent="-514350" algn="just">
              <a:spcAft>
                <a:spcPts val="600"/>
              </a:spcAft>
              <a:buClr>
                <a:schemeClr val="tx1"/>
              </a:buClr>
              <a:buSzPct val="100000"/>
              <a:buFont typeface="+mj-lt"/>
              <a:buAutoNum type="arabicParenR" startAt="11"/>
              <a:tabLst>
                <a:tab pos="-457200" algn="l"/>
              </a:tabLst>
            </a:pPr>
            <a:r>
              <a:rPr lang="en-US" sz="2800" spc="-10" dirty="0">
                <a:solidFill>
                  <a:schemeClr val="tx1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Qual é a </a:t>
            </a:r>
            <a:r>
              <a:rPr lang="en-US" sz="2800" spc="-10" dirty="0" err="1">
                <a:solidFill>
                  <a:schemeClr val="tx1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razão</a:t>
            </a:r>
            <a:r>
              <a:rPr lang="en-US" sz="2800" spc="-10" dirty="0">
                <a:solidFill>
                  <a:schemeClr val="tx1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 de </a:t>
            </a:r>
            <a:r>
              <a:rPr lang="en-US" sz="2800" spc="-10" dirty="0" err="1">
                <a:solidFill>
                  <a:schemeClr val="tx1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existir</a:t>
            </a:r>
            <a:r>
              <a:rPr lang="en-US" sz="2800" spc="-10" dirty="0">
                <a:solidFill>
                  <a:schemeClr val="tx1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 um </a:t>
            </a:r>
            <a:r>
              <a:rPr lang="en-US" sz="2800" spc="-10" dirty="0" err="1">
                <a:solidFill>
                  <a:schemeClr val="tx1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custo</a:t>
            </a:r>
            <a:r>
              <a:rPr lang="en-US" sz="2800" spc="-10" dirty="0">
                <a:solidFill>
                  <a:schemeClr val="tx1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 social </a:t>
            </a:r>
            <a:r>
              <a:rPr lang="en-US" sz="2800" spc="-10" dirty="0" err="1">
                <a:solidFill>
                  <a:schemeClr val="tx1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associado</a:t>
            </a:r>
            <a:r>
              <a:rPr lang="en-US" sz="2800" spc="-10" dirty="0">
                <a:solidFill>
                  <a:schemeClr val="tx1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 ao </a:t>
            </a:r>
            <a:r>
              <a:rPr lang="en-US" sz="2800" spc="-10" dirty="0" err="1">
                <a:solidFill>
                  <a:schemeClr val="tx1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poder</a:t>
            </a:r>
            <a:r>
              <a:rPr lang="en-US" sz="2800" spc="-10" dirty="0">
                <a:solidFill>
                  <a:schemeClr val="tx1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 de </a:t>
            </a:r>
            <a:r>
              <a:rPr lang="en-US" sz="2800" spc="-10" dirty="0" err="1">
                <a:solidFill>
                  <a:schemeClr val="tx1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monopólio</a:t>
            </a:r>
            <a:r>
              <a:rPr lang="en-US" sz="2800" spc="-10" dirty="0">
                <a:solidFill>
                  <a:schemeClr val="tx1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 ?  Se </a:t>
            </a:r>
            <a:r>
              <a:rPr lang="en-US" sz="2800" spc="-10" dirty="0" err="1">
                <a:solidFill>
                  <a:schemeClr val="tx1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os</a:t>
            </a:r>
            <a:r>
              <a:rPr lang="en-US" sz="2800" spc="-10" dirty="0">
                <a:solidFill>
                  <a:schemeClr val="tx1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10" dirty="0" err="1">
                <a:solidFill>
                  <a:schemeClr val="tx1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ganhos</a:t>
            </a:r>
            <a:r>
              <a:rPr lang="en-US" sz="2800" spc="-10" dirty="0">
                <a:solidFill>
                  <a:schemeClr val="tx1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 dos </a:t>
            </a:r>
            <a:r>
              <a:rPr lang="en-US" sz="2800" spc="-10" dirty="0" err="1">
                <a:solidFill>
                  <a:schemeClr val="tx1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produtores</a:t>
            </a:r>
            <a:r>
              <a:rPr lang="en-US" sz="2800" spc="-10" dirty="0">
                <a:solidFill>
                  <a:schemeClr val="tx1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10" dirty="0" err="1">
                <a:solidFill>
                  <a:schemeClr val="tx1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advindos</a:t>
            </a:r>
            <a:r>
              <a:rPr lang="en-US" sz="2800" spc="-10" dirty="0">
                <a:solidFill>
                  <a:schemeClr val="tx1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 do </a:t>
            </a:r>
            <a:r>
              <a:rPr lang="en-US" sz="2800" spc="-10" dirty="0" err="1">
                <a:solidFill>
                  <a:schemeClr val="tx1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poder</a:t>
            </a:r>
            <a:r>
              <a:rPr lang="en-US" sz="2800" spc="-10" dirty="0">
                <a:solidFill>
                  <a:schemeClr val="tx1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 de </a:t>
            </a:r>
            <a:r>
              <a:rPr lang="en-US" sz="2800" spc="-10" dirty="0" err="1">
                <a:solidFill>
                  <a:schemeClr val="tx1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monopólio</a:t>
            </a:r>
            <a:r>
              <a:rPr lang="en-US" sz="2800" spc="-10" dirty="0">
                <a:solidFill>
                  <a:schemeClr val="tx1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10" dirty="0" err="1">
                <a:solidFill>
                  <a:schemeClr val="tx1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pudessem</a:t>
            </a:r>
            <a:r>
              <a:rPr lang="en-US" sz="2800" spc="-10" dirty="0">
                <a:solidFill>
                  <a:schemeClr val="tx1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 ser </a:t>
            </a:r>
            <a:r>
              <a:rPr lang="en-US" sz="2800" spc="-10" dirty="0" err="1">
                <a:solidFill>
                  <a:schemeClr val="tx1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redistribuídos</a:t>
            </a:r>
            <a:r>
              <a:rPr lang="en-US" sz="2800" spc="-10" dirty="0">
                <a:solidFill>
                  <a:schemeClr val="tx1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10" dirty="0" err="1">
                <a:solidFill>
                  <a:schemeClr val="tx1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aos</a:t>
            </a:r>
            <a:r>
              <a:rPr lang="en-US" sz="2800" spc="-10" dirty="0">
                <a:solidFill>
                  <a:schemeClr val="tx1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10" dirty="0" err="1">
                <a:solidFill>
                  <a:schemeClr val="tx1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consumidores</a:t>
            </a:r>
            <a:r>
              <a:rPr lang="en-US" sz="2800" spc="-10" dirty="0">
                <a:solidFill>
                  <a:schemeClr val="tx1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, o </a:t>
            </a:r>
            <a:r>
              <a:rPr lang="en-US" sz="2800" spc="-10" dirty="0" err="1">
                <a:solidFill>
                  <a:schemeClr val="tx1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custo</a:t>
            </a:r>
            <a:r>
              <a:rPr lang="en-US" sz="2800" spc="-10" dirty="0">
                <a:solidFill>
                  <a:schemeClr val="tx1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 social do </a:t>
            </a:r>
            <a:r>
              <a:rPr lang="en-US" sz="2800" spc="-10" dirty="0" err="1">
                <a:solidFill>
                  <a:schemeClr val="tx1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monopólio</a:t>
            </a:r>
            <a:r>
              <a:rPr lang="en-US" sz="2800" spc="-10" dirty="0">
                <a:solidFill>
                  <a:schemeClr val="tx1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10" dirty="0" err="1">
                <a:solidFill>
                  <a:schemeClr val="tx1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poderia</a:t>
            </a:r>
            <a:r>
              <a:rPr lang="en-US" sz="2800" spc="-10" dirty="0">
                <a:solidFill>
                  <a:schemeClr val="tx1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 ser </a:t>
            </a:r>
            <a:r>
              <a:rPr lang="en-US" sz="2800" spc="-10" dirty="0" err="1">
                <a:solidFill>
                  <a:schemeClr val="tx1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eliminado</a:t>
            </a:r>
            <a:r>
              <a:rPr lang="en-US" sz="2800" spc="-10" dirty="0">
                <a:solidFill>
                  <a:schemeClr val="tx1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 ? </a:t>
            </a:r>
            <a:r>
              <a:rPr lang="en-US" sz="2800" spc="-10" dirty="0" err="1">
                <a:solidFill>
                  <a:schemeClr val="tx1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Explique</a:t>
            </a:r>
            <a:r>
              <a:rPr lang="en-US" sz="2800" spc="-10" dirty="0">
                <a:solidFill>
                  <a:schemeClr val="tx1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800" spc="-10" dirty="0" err="1">
                <a:solidFill>
                  <a:schemeClr val="tx1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resumidamente</a:t>
            </a:r>
            <a:r>
              <a:rPr lang="en-US" sz="2800" spc="-10" dirty="0">
                <a:solidFill>
                  <a:schemeClr val="tx1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. </a:t>
            </a:r>
            <a:endParaRPr lang="pt-BR" sz="2800" dirty="0">
              <a:solidFill>
                <a:schemeClr val="tx1"/>
              </a:solidFill>
              <a:effectLst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SzPct val="100000"/>
              <a:buFont typeface="Wingdings" panose="05000000000000000000" pitchFamily="2" charset="2"/>
              <a:buChar char="§"/>
              <a:tabLst>
                <a:tab pos="-457200" algn="l"/>
              </a:tabLst>
            </a:pPr>
            <a:r>
              <a:rPr lang="en-US" sz="2700" spc="-10" dirty="0" err="1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Quando</a:t>
            </a:r>
            <a:r>
              <a:rPr lang="en-US" sz="2700" spc="-10" dirty="0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700" spc="-10" dirty="0" err="1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uma</a:t>
            </a:r>
            <a:r>
              <a:rPr lang="en-US" sz="2700" spc="-10" dirty="0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700" spc="-10" dirty="0" err="1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empresa</a:t>
            </a:r>
            <a:r>
              <a:rPr lang="en-US" sz="2700" spc="-10" dirty="0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 se </a:t>
            </a:r>
            <a:r>
              <a:rPr lang="en-US" sz="2700" spc="-10" dirty="0" err="1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aproveita</a:t>
            </a:r>
            <a:r>
              <a:rPr lang="en-US" sz="2700" spc="-10" dirty="0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 de </a:t>
            </a:r>
            <a:r>
              <a:rPr lang="en-US" sz="2700" spc="-10" dirty="0" err="1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seu</a:t>
            </a:r>
            <a:r>
              <a:rPr lang="en-US" sz="2700" spc="-10" dirty="0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700" spc="-10" dirty="0" err="1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poder</a:t>
            </a:r>
            <a:r>
              <a:rPr lang="en-US" sz="2700" spc="-10" dirty="0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 de </a:t>
            </a:r>
            <a:r>
              <a:rPr lang="en-US" sz="2700" spc="-10" dirty="0" err="1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monopólio</a:t>
            </a:r>
            <a:r>
              <a:rPr lang="en-US" sz="2700" spc="-10" dirty="0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 para </a:t>
            </a:r>
            <a:r>
              <a:rPr lang="en-US" sz="2700" spc="-10" dirty="0" err="1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fixar</a:t>
            </a:r>
            <a:r>
              <a:rPr lang="en-US" sz="2700" spc="-10" dirty="0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 o </a:t>
            </a:r>
            <a:r>
              <a:rPr lang="en-US" sz="2700" spc="-10" dirty="0" err="1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preço</a:t>
            </a:r>
            <a:r>
              <a:rPr lang="en-US" sz="2700" spc="-10" dirty="0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700" spc="-10" dirty="0" err="1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acima</a:t>
            </a:r>
            <a:r>
              <a:rPr lang="en-US" sz="2700" spc="-10" dirty="0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 do </a:t>
            </a:r>
            <a:r>
              <a:rPr lang="en-US" sz="2700" spc="-10" dirty="0" err="1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custo</a:t>
            </a:r>
            <a:r>
              <a:rPr lang="en-US" sz="2700" spc="-10" dirty="0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 marginal, </a:t>
            </a:r>
            <a:r>
              <a:rPr lang="en-US" sz="2700" spc="-10" dirty="0" err="1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os</a:t>
            </a:r>
            <a:r>
              <a:rPr lang="en-US" sz="2700" spc="-10" dirty="0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700" spc="-10" dirty="0" err="1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consumidores</a:t>
            </a:r>
            <a:r>
              <a:rPr lang="en-US" sz="2700" spc="-10" dirty="0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700" spc="-10" dirty="0" err="1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compram</a:t>
            </a:r>
            <a:r>
              <a:rPr lang="en-US" sz="2700" spc="-10" dirty="0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700" spc="-10" dirty="0" err="1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uma</a:t>
            </a:r>
            <a:r>
              <a:rPr lang="en-US" sz="2700" spc="-10" dirty="0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700" spc="-10" dirty="0" err="1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menor</a:t>
            </a:r>
            <a:r>
              <a:rPr lang="en-US" sz="2700" spc="-10" dirty="0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700" spc="-10" dirty="0" err="1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quantidade</a:t>
            </a:r>
            <a:r>
              <a:rPr lang="en-US" sz="2700" spc="-10" dirty="0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 ao </a:t>
            </a:r>
            <a:r>
              <a:rPr lang="en-US" sz="2700" spc="-10" dirty="0" err="1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preço</a:t>
            </a:r>
            <a:r>
              <a:rPr lang="en-US" sz="2700" spc="-10" dirty="0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700" spc="-10" dirty="0" err="1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mais</a:t>
            </a:r>
            <a:r>
              <a:rPr lang="en-US" sz="2700" spc="-10" dirty="0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700" spc="-10" dirty="0" err="1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elevado</a:t>
            </a:r>
            <a:r>
              <a:rPr lang="en-US" sz="2700" spc="-10" dirty="0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. </a:t>
            </a:r>
            <a:r>
              <a:rPr lang="en-US" sz="2700" spc="-10" dirty="0" err="1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Isso</a:t>
            </a:r>
            <a:r>
              <a:rPr lang="en-US" sz="2700" spc="-10" dirty="0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700" spc="-10" dirty="0" err="1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implica</a:t>
            </a:r>
            <a:r>
              <a:rPr lang="en-US" sz="2700" spc="-10" dirty="0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700" spc="-10" dirty="0" err="1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uma</a:t>
            </a:r>
            <a:r>
              <a:rPr lang="en-US" sz="2700" spc="-10" dirty="0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700" spc="-10" dirty="0" err="1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redução</a:t>
            </a:r>
            <a:r>
              <a:rPr lang="en-US" sz="2700" spc="-10" dirty="0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 do </a:t>
            </a:r>
            <a:r>
              <a:rPr lang="en-US" sz="2700" spc="-10" dirty="0" err="1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excedente</a:t>
            </a:r>
            <a:r>
              <a:rPr lang="en-US" sz="2700" spc="-10" dirty="0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 do </a:t>
            </a:r>
            <a:r>
              <a:rPr lang="en-US" sz="2700" spc="-10" dirty="0" err="1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consumidor</a:t>
            </a:r>
            <a:r>
              <a:rPr lang="en-US" sz="2700" spc="-10" dirty="0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n-US" sz="2700" spc="-10" dirty="0" err="1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correspondente</a:t>
            </a:r>
            <a:r>
              <a:rPr lang="en-US" sz="2700" spc="-10" dirty="0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 à </a:t>
            </a:r>
            <a:r>
              <a:rPr lang="en-US" sz="2700" spc="-10" dirty="0" err="1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diferença</a:t>
            </a:r>
            <a:r>
              <a:rPr lang="en-US" sz="2700" spc="-10" dirty="0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 entre o </a:t>
            </a:r>
            <a:r>
              <a:rPr lang="en-US" sz="2700" spc="-10" dirty="0" err="1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preço</a:t>
            </a:r>
            <a:r>
              <a:rPr lang="en-US" sz="2700" spc="-10" dirty="0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 que </a:t>
            </a:r>
            <a:r>
              <a:rPr lang="en-US" sz="2700" spc="-10" dirty="0" err="1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os</a:t>
            </a:r>
            <a:r>
              <a:rPr lang="en-US" sz="2700" spc="-10" dirty="0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700" spc="-10" dirty="0" err="1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consumidores</a:t>
            </a:r>
            <a:r>
              <a:rPr lang="en-US" sz="2700" spc="-10" dirty="0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700" spc="-10" dirty="0" err="1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estariam</a:t>
            </a:r>
            <a:r>
              <a:rPr lang="en-US" sz="2700" spc="-10" dirty="0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700" spc="-10" dirty="0" err="1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dispostos</a:t>
            </a:r>
            <a:r>
              <a:rPr lang="en-US" sz="2700" spc="-10" dirty="0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 a </a:t>
            </a:r>
            <a:r>
              <a:rPr lang="en-US" sz="2700" spc="-10" dirty="0" err="1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pagar</a:t>
            </a:r>
            <a:r>
              <a:rPr lang="en-US" sz="2700" spc="-10" dirty="0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 e o </a:t>
            </a:r>
            <a:r>
              <a:rPr lang="en-US" sz="2700" spc="-10" dirty="0" err="1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preço</a:t>
            </a:r>
            <a:r>
              <a:rPr lang="en-US" sz="2700" spc="-10" dirty="0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 de mercado de </a:t>
            </a:r>
            <a:r>
              <a:rPr lang="en-US" sz="2700" spc="-10" dirty="0" err="1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cada</a:t>
            </a:r>
            <a:r>
              <a:rPr lang="en-US" sz="2700" spc="-10" dirty="0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700" spc="-10" dirty="0" err="1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unidade</a:t>
            </a:r>
            <a:r>
              <a:rPr lang="en-US" sz="2700" spc="-10" dirty="0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700" spc="-10" dirty="0" err="1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consumida</a:t>
            </a:r>
            <a:r>
              <a:rPr lang="en-US" sz="2700" spc="-10" dirty="0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. 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SzPct val="100000"/>
              <a:buFont typeface="Wingdings" panose="05000000000000000000" pitchFamily="2" charset="2"/>
              <a:buChar char="§"/>
              <a:tabLst>
                <a:tab pos="-457200" algn="l"/>
              </a:tabLst>
            </a:pPr>
            <a:r>
              <a:rPr lang="en-US" sz="2700" spc="-10" dirty="0" err="1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Parte</a:t>
            </a:r>
            <a:r>
              <a:rPr lang="en-US" sz="2700" spc="-10" dirty="0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 do </a:t>
            </a:r>
            <a:r>
              <a:rPr lang="en-US" sz="2700" spc="-10" dirty="0" err="1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excedente</a:t>
            </a:r>
            <a:r>
              <a:rPr lang="en-US" sz="2700" spc="-10" dirty="0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 do </a:t>
            </a:r>
            <a:r>
              <a:rPr lang="en-US" sz="2700" spc="-10" dirty="0" err="1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consumidor</a:t>
            </a:r>
            <a:r>
              <a:rPr lang="en-US" sz="2700" spc="-10" dirty="0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700" spc="-10" dirty="0" err="1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perdido</a:t>
            </a:r>
            <a:r>
              <a:rPr lang="en-US" sz="2700" spc="-10" dirty="0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700" spc="-10" dirty="0" err="1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não</a:t>
            </a:r>
            <a:r>
              <a:rPr lang="en-US" sz="2700" spc="-10" dirty="0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 é </a:t>
            </a:r>
            <a:r>
              <a:rPr lang="en-US" sz="2700" spc="-10" dirty="0" err="1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capturada</a:t>
            </a:r>
            <a:r>
              <a:rPr lang="en-US" sz="2700" spc="-10" dirty="0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700" spc="-10" dirty="0" err="1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pelo</a:t>
            </a:r>
            <a:r>
              <a:rPr lang="en-US" sz="2700" spc="-10" dirty="0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700" spc="-10" dirty="0" err="1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vendedor</a:t>
            </a:r>
            <a:r>
              <a:rPr lang="en-US" sz="2700" spc="-10" dirty="0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n-US" sz="2700" spc="-10" dirty="0" err="1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resultando</a:t>
            </a:r>
            <a:r>
              <a:rPr lang="en-US" sz="2700" spc="-10" dirty="0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700" spc="-10" dirty="0" err="1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em</a:t>
            </a:r>
            <a:r>
              <a:rPr lang="en-US" sz="2700" spc="-10" dirty="0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 um peso </a:t>
            </a:r>
            <a:r>
              <a:rPr lang="en-US" sz="2700" spc="-10" dirty="0" err="1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morto</a:t>
            </a:r>
            <a:r>
              <a:rPr lang="en-US" sz="2700" spc="-10" dirty="0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 para a </a:t>
            </a:r>
            <a:r>
              <a:rPr lang="en-US" sz="2700" spc="-10" dirty="0" err="1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sociedade</a:t>
            </a:r>
            <a:r>
              <a:rPr lang="en-US" sz="2700" spc="-10" dirty="0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. </a:t>
            </a:r>
            <a:r>
              <a:rPr lang="en-US" sz="2700" spc="-10" dirty="0" err="1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Portanto</a:t>
            </a:r>
            <a:r>
              <a:rPr lang="en-US" sz="2700" spc="-10" dirty="0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, </a:t>
            </a:r>
            <a:r>
              <a:rPr lang="en-US" sz="2700" spc="-10" dirty="0" err="1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mesmo</a:t>
            </a:r>
            <a:r>
              <a:rPr lang="en-US" sz="2700" spc="-10" dirty="0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 que </a:t>
            </a:r>
            <a:r>
              <a:rPr lang="en-US" sz="2700" spc="-10" dirty="0" err="1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os</a:t>
            </a:r>
            <a:r>
              <a:rPr lang="en-US" sz="2700" spc="-10" dirty="0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700" spc="-10" dirty="0" err="1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ganhos</a:t>
            </a:r>
            <a:r>
              <a:rPr lang="en-US" sz="2700" spc="-10" dirty="0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 dos </a:t>
            </a:r>
            <a:r>
              <a:rPr lang="en-US" sz="2700" spc="-10" dirty="0" err="1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produtores</a:t>
            </a:r>
            <a:r>
              <a:rPr lang="en-US" sz="2700" spc="-10" dirty="0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700" spc="-10" dirty="0" err="1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fossem</a:t>
            </a:r>
            <a:r>
              <a:rPr lang="en-US" sz="2700" spc="-10" dirty="0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700" spc="-10" dirty="0" err="1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redistribuídos</a:t>
            </a:r>
            <a:r>
              <a:rPr lang="en-US" sz="2700" spc="-10" dirty="0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700" spc="-10" dirty="0" err="1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aos</a:t>
            </a:r>
            <a:r>
              <a:rPr lang="en-US" sz="2700" spc="-10" dirty="0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700" spc="-10" dirty="0" err="1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consumidores</a:t>
            </a:r>
            <a:r>
              <a:rPr lang="en-US" sz="2700" spc="-10" dirty="0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, a </a:t>
            </a:r>
            <a:r>
              <a:rPr lang="en-US" sz="2700" spc="-10" dirty="0" err="1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sociedade</a:t>
            </a:r>
            <a:r>
              <a:rPr lang="en-US" sz="2700" spc="-10" dirty="0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700" spc="-10" dirty="0" err="1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continuaria</a:t>
            </a:r>
            <a:r>
              <a:rPr lang="en-US" sz="2700" spc="-10" dirty="0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700" spc="-10" dirty="0" err="1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sofrendo</a:t>
            </a:r>
            <a:r>
              <a:rPr lang="en-US" sz="2700" spc="-10" dirty="0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700" spc="-10" dirty="0" err="1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uma</a:t>
            </a:r>
            <a:r>
              <a:rPr lang="en-US" sz="2700" spc="-10" dirty="0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en-US" sz="2700" spc="-10" dirty="0" err="1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perda</a:t>
            </a:r>
            <a:r>
              <a:rPr lang="en-US" sz="2700" spc="-10" dirty="0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 de </a:t>
            </a:r>
            <a:r>
              <a:rPr lang="en-US" sz="2700" spc="-10" dirty="0" err="1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bem-estar</a:t>
            </a:r>
            <a:r>
              <a:rPr lang="en-US" sz="2700" spc="-10" dirty="0">
                <a:solidFill>
                  <a:srgbClr val="002060"/>
                </a:solidFill>
                <a:effectLst/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  <a:endParaRPr lang="pt-BR" sz="2700" dirty="0">
              <a:solidFill>
                <a:srgbClr val="002060"/>
              </a:solidFill>
              <a:effectLst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14427326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069B4BE-6FFE-4607-92D4-22C886554D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084" y="357065"/>
            <a:ext cx="11835589" cy="4883150"/>
          </a:xfrm>
        </p:spPr>
        <p:txBody>
          <a:bodyPr/>
          <a:lstStyle/>
          <a:p>
            <a:pPr marL="514350" indent="-514350" algn="just">
              <a:lnSpc>
                <a:spcPct val="150000"/>
              </a:lnSpc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rabicParenR" startAt="12"/>
            </a:pPr>
            <a:r>
              <a:rPr lang="pt-BR" sz="2600" spc="-15" dirty="0">
                <a:solidFill>
                  <a:schemeClr val="tx1"/>
                </a:solidFill>
                <a:effectLst/>
                <a:ea typeface="Cambria" panose="02040503050406030204" pitchFamily="18" charset="0"/>
              </a:rPr>
              <a:t>Um monopolista opera em um mercado que apresenta uma demanda com elasticidade-preço constante igual a -3. A função de demanda desse mercado é dada por                         , onde q é a quantidade demandada, p o preço e </a:t>
            </a:r>
            <a:r>
              <a:rPr lang="pt-BR" sz="2600" spc="-15" dirty="0">
                <a:solidFill>
                  <a:schemeClr val="tx1"/>
                </a:solidFill>
                <a:effectLst/>
                <a:ea typeface="Cambria" panose="02040503050406030204" pitchFamily="18" charset="0"/>
                <a:cs typeface="Calibri" panose="020F0502020204030204" pitchFamily="34" charset="0"/>
                <a:sym typeface="Symbol" panose="05050102010706020507" pitchFamily="18" charset="2"/>
              </a:rPr>
              <a:t></a:t>
            </a:r>
            <a:r>
              <a:rPr lang="pt-BR" sz="2600" spc="-15" dirty="0">
                <a:solidFill>
                  <a:schemeClr val="tx1"/>
                </a:solidFill>
                <a:effectLst/>
                <a:ea typeface="Cambria" panose="02040503050406030204" pitchFamily="18" charset="0"/>
              </a:rPr>
              <a:t>  elasticidade-preço da demanda. Sabendo que o preço cobrado é de $6, calcule: </a:t>
            </a:r>
          </a:p>
          <a:p>
            <a:pPr marL="914400" lvl="1" indent="-514350" algn="just">
              <a:lnSpc>
                <a:spcPct val="150000"/>
              </a:lnSpc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pc="-15" dirty="0">
                <a:solidFill>
                  <a:schemeClr val="tx1"/>
                </a:solidFill>
                <a:effectLst/>
                <a:ea typeface="Cambria" panose="02040503050406030204" pitchFamily="18" charset="0"/>
              </a:rPr>
              <a:t>o custo marginal da última unidade produzida;</a:t>
            </a:r>
          </a:p>
          <a:p>
            <a:pPr marL="914400" lvl="1" indent="-514350" algn="just">
              <a:lnSpc>
                <a:spcPct val="150000"/>
              </a:lnSpc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pc="-15" dirty="0">
                <a:solidFill>
                  <a:schemeClr val="tx1"/>
                </a:solidFill>
                <a:effectLst/>
                <a:ea typeface="Cambria" panose="02040503050406030204" pitchFamily="18" charset="0"/>
              </a:rPr>
              <a:t>o </a:t>
            </a:r>
            <a:r>
              <a:rPr lang="pt-BR" i="1" spc="-15" dirty="0">
                <a:solidFill>
                  <a:schemeClr val="tx1"/>
                </a:solidFill>
                <a:effectLst/>
                <a:ea typeface="Cambria" panose="02040503050406030204" pitchFamily="18" charset="0"/>
              </a:rPr>
              <a:t>Mark-up (em relação ao custo marginal);</a:t>
            </a:r>
            <a:r>
              <a:rPr lang="pt-BR" spc="-15" dirty="0">
                <a:solidFill>
                  <a:schemeClr val="tx1"/>
                </a:solidFill>
                <a:effectLst/>
                <a:ea typeface="Cambria" panose="02040503050406030204" pitchFamily="18" charset="0"/>
              </a:rPr>
              <a:t> </a:t>
            </a:r>
          </a:p>
          <a:p>
            <a:pPr marL="914400" lvl="1" indent="-514350" algn="just">
              <a:lnSpc>
                <a:spcPct val="150000"/>
              </a:lnSpc>
              <a:spcBef>
                <a:spcPts val="1200"/>
              </a:spcBef>
              <a:buClr>
                <a:schemeClr val="tx1"/>
              </a:buClr>
              <a:buSzPct val="100000"/>
              <a:buFont typeface="+mj-lt"/>
              <a:buAutoNum type="alphaLcParenR"/>
            </a:pPr>
            <a:r>
              <a:rPr lang="pt-BR" spc="-15" dirty="0">
                <a:solidFill>
                  <a:schemeClr val="tx1"/>
                </a:solidFill>
                <a:effectLst/>
                <a:ea typeface="Cambria" panose="02040503050406030204" pitchFamily="18" charset="0"/>
              </a:rPr>
              <a:t>o índice de Lerner. </a:t>
            </a: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61444" name="Picture 4">
            <a:extLst>
              <a:ext uri="{FF2B5EF4-FFF2-40B4-BE49-F238E27FC236}">
                <a16:creationId xmlns:a16="http://schemas.microsoft.com/office/drawing/2014/main" id="{D41845B9-F0C3-4285-A6CC-4B1A1CAC27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6412" y="1617785"/>
            <a:ext cx="2166425" cy="562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3610984"/>
      </p:ext>
    </p:extLst>
  </p:cSld>
  <p:clrMapOvr>
    <a:masterClrMapping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0815FC5B-75ED-4D98-A8CF-F7EE76E8CF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220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5" name="Objeto 4">
            <a:extLst>
              <a:ext uri="{FF2B5EF4-FFF2-40B4-BE49-F238E27FC236}">
                <a16:creationId xmlns:a16="http://schemas.microsoft.com/office/drawing/2014/main" id="{BAA14595-C376-4AC6-91A4-89E40519E3F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1266426"/>
              </p:ext>
            </p:extLst>
          </p:nvPr>
        </p:nvGraphicFramePr>
        <p:xfrm>
          <a:off x="211021" y="520505"/>
          <a:ext cx="11746520" cy="21631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1" name="Equation" r:id="rId3" imgW="5511600" imgH="939600" progId="Equation.DSMT4">
                  <p:embed/>
                </p:oleObj>
              </mc:Choice>
              <mc:Fallback>
                <p:oleObj name="Equation" r:id="rId3" imgW="5511600" imgH="939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021" y="520505"/>
                        <a:ext cx="11746520" cy="21631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>
            <a:extLst>
              <a:ext uri="{FF2B5EF4-FFF2-40B4-BE49-F238E27FC236}">
                <a16:creationId xmlns:a16="http://schemas.microsoft.com/office/drawing/2014/main" id="{4DDB11C0-BB2A-46D5-9463-7626362E73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220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7" name="Objeto 6">
            <a:extLst>
              <a:ext uri="{FF2B5EF4-FFF2-40B4-BE49-F238E27FC236}">
                <a16:creationId xmlns:a16="http://schemas.microsoft.com/office/drawing/2014/main" id="{51D0AF57-DD80-40D1-A9DE-566A35AD1B4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1724271"/>
              </p:ext>
            </p:extLst>
          </p:nvPr>
        </p:nvGraphicFramePr>
        <p:xfrm>
          <a:off x="168815" y="3524351"/>
          <a:ext cx="5746418" cy="9613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2" name="Equation" r:id="rId5" imgW="2501640" imgH="419040" progId="Equation.DSMT4">
                  <p:embed/>
                </p:oleObj>
              </mc:Choice>
              <mc:Fallback>
                <p:oleObj name="Equation" r:id="rId5" imgW="2501640" imgH="419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815" y="3524351"/>
                        <a:ext cx="5746418" cy="96137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>
            <a:extLst>
              <a:ext uri="{FF2B5EF4-FFF2-40B4-BE49-F238E27FC236}">
                <a16:creationId xmlns:a16="http://schemas.microsoft.com/office/drawing/2014/main" id="{E2154BE9-9D6E-4108-B2FA-BEACC87395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9" name="Objeto 8">
            <a:extLst>
              <a:ext uri="{FF2B5EF4-FFF2-40B4-BE49-F238E27FC236}">
                <a16:creationId xmlns:a16="http://schemas.microsoft.com/office/drawing/2014/main" id="{8223798A-6976-47D0-B4D3-4942B8E1A5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7775645"/>
              </p:ext>
            </p:extLst>
          </p:nvPr>
        </p:nvGraphicFramePr>
        <p:xfrm>
          <a:off x="168815" y="5398280"/>
          <a:ext cx="11077701" cy="10269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73" name="Equation" r:id="rId7" imgW="4825800" imgH="444240" progId="Equation.DSMT4">
                  <p:embed/>
                </p:oleObj>
              </mc:Choice>
              <mc:Fallback>
                <p:oleObj name="Equation" r:id="rId7" imgW="4825800" imgH="4442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815" y="5398280"/>
                        <a:ext cx="11077701" cy="102692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aixaDeTexto 9">
            <a:extLst>
              <a:ext uri="{FF2B5EF4-FFF2-40B4-BE49-F238E27FC236}">
                <a16:creationId xmlns:a16="http://schemas.microsoft.com/office/drawing/2014/main" id="{5A54338F-F98A-480D-9D02-30C34AAE4545}"/>
              </a:ext>
            </a:extLst>
          </p:cNvPr>
          <p:cNvSpPr txBox="1"/>
          <p:nvPr/>
        </p:nvSpPr>
        <p:spPr>
          <a:xfrm>
            <a:off x="168811" y="56270"/>
            <a:ext cx="1069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002060"/>
                </a:solidFill>
              </a:rPr>
              <a:t>a) 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8C294C21-FD60-4FCD-A19D-B564CA8C8900}"/>
              </a:ext>
            </a:extLst>
          </p:cNvPr>
          <p:cNvSpPr txBox="1"/>
          <p:nvPr/>
        </p:nvSpPr>
        <p:spPr>
          <a:xfrm>
            <a:off x="166466" y="2994075"/>
            <a:ext cx="1069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002060"/>
                </a:solidFill>
              </a:rPr>
              <a:t>b) 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217D7360-4B8D-4FD9-8C43-268AB9D5ED73}"/>
              </a:ext>
            </a:extLst>
          </p:cNvPr>
          <p:cNvSpPr txBox="1"/>
          <p:nvPr/>
        </p:nvSpPr>
        <p:spPr>
          <a:xfrm>
            <a:off x="206326" y="4848669"/>
            <a:ext cx="1069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002060"/>
                </a:solidFill>
              </a:rPr>
              <a:t>c) </a:t>
            </a:r>
          </a:p>
        </p:txBody>
      </p:sp>
    </p:spTree>
    <p:extLst>
      <p:ext uri="{BB962C8B-B14F-4D97-AF65-F5344CB8AC3E}">
        <p14:creationId xmlns:p14="http://schemas.microsoft.com/office/powerpoint/2010/main" val="4404041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Multiple Bars">
  <a:themeElements>
    <a:clrScheme name="">
      <a:dk1>
        <a:srgbClr val="000000"/>
      </a:dk1>
      <a:lt1>
        <a:srgbClr val="FFFFE1"/>
      </a:lt1>
      <a:dk2>
        <a:srgbClr val="000000"/>
      </a:dk2>
      <a:lt2>
        <a:srgbClr val="FFFFCC"/>
      </a:lt2>
      <a:accent1>
        <a:srgbClr val="FF9933"/>
      </a:accent1>
      <a:accent2>
        <a:srgbClr val="9999FF"/>
      </a:accent2>
      <a:accent3>
        <a:srgbClr val="FFFFEE"/>
      </a:accent3>
      <a:accent4>
        <a:srgbClr val="000000"/>
      </a:accent4>
      <a:accent5>
        <a:srgbClr val="FFCAAD"/>
      </a:accent5>
      <a:accent6>
        <a:srgbClr val="8A8AE7"/>
      </a:accent6>
      <a:hlink>
        <a:srgbClr val="FFCC99"/>
      </a:hlink>
      <a:folHlink>
        <a:srgbClr val="DDDDDD"/>
      </a:folHlink>
    </a:clrScheme>
    <a:fontScheme name="Multiple Bar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99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99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ultiple Bar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ultiple Bar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ultiple Bar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Micro</Template>
  <TotalTime>4090</TotalTime>
  <Words>866</Words>
  <Application>Microsoft Office PowerPoint</Application>
  <PresentationFormat>Widescreen</PresentationFormat>
  <Paragraphs>37</Paragraphs>
  <Slides>8</Slides>
  <Notes>2</Notes>
  <HiddenSlides>0</HiddenSlides>
  <MMClips>0</MMClips>
  <ScaleCrop>false</ScaleCrop>
  <HeadingPairs>
    <vt:vector size="8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Wingdings</vt:lpstr>
      <vt:lpstr>Multiple Bars</vt:lpstr>
      <vt:lpstr>MathType 6.0 Equation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Parte 2</dc:title>
  <dc:creator>ACJA</dc:creator>
  <cp:lastModifiedBy>Antonio Carlos Assumpção</cp:lastModifiedBy>
  <cp:revision>226</cp:revision>
  <dcterms:created xsi:type="dcterms:W3CDTF">2000-03-16T15:04:42Z</dcterms:created>
  <dcterms:modified xsi:type="dcterms:W3CDTF">2021-11-16T17:17:33Z</dcterms:modified>
</cp:coreProperties>
</file>