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5"/>
  </p:notesMasterIdLst>
  <p:handoutMasterIdLst>
    <p:handoutMasterId r:id="rId96"/>
  </p:handoutMasterIdLst>
  <p:sldIdLst>
    <p:sldId id="256" r:id="rId2"/>
    <p:sldId id="512" r:id="rId3"/>
    <p:sldId id="641" r:id="rId4"/>
    <p:sldId id="702" r:id="rId5"/>
    <p:sldId id="703" r:id="rId6"/>
    <p:sldId id="695" r:id="rId7"/>
    <p:sldId id="642" r:id="rId8"/>
    <p:sldId id="706" r:id="rId9"/>
    <p:sldId id="643" r:id="rId10"/>
    <p:sldId id="644" r:id="rId11"/>
    <p:sldId id="739" r:id="rId12"/>
    <p:sldId id="740" r:id="rId13"/>
    <p:sldId id="741" r:id="rId14"/>
    <p:sldId id="743" r:id="rId15"/>
    <p:sldId id="745" r:id="rId16"/>
    <p:sldId id="747" r:id="rId17"/>
    <p:sldId id="748" r:id="rId18"/>
    <p:sldId id="749" r:id="rId19"/>
    <p:sldId id="645" r:id="rId20"/>
    <p:sldId id="646" r:id="rId21"/>
    <p:sldId id="647" r:id="rId22"/>
    <p:sldId id="648" r:id="rId23"/>
    <p:sldId id="649" r:id="rId24"/>
    <p:sldId id="707" r:id="rId25"/>
    <p:sldId id="650" r:id="rId26"/>
    <p:sldId id="708" r:id="rId27"/>
    <p:sldId id="651" r:id="rId28"/>
    <p:sldId id="709" r:id="rId29"/>
    <p:sldId id="710" r:id="rId30"/>
    <p:sldId id="652" r:id="rId31"/>
    <p:sldId id="653" r:id="rId32"/>
    <p:sldId id="711" r:id="rId33"/>
    <p:sldId id="654" r:id="rId34"/>
    <p:sldId id="655" r:id="rId35"/>
    <p:sldId id="656" r:id="rId36"/>
    <p:sldId id="657" r:id="rId37"/>
    <p:sldId id="658" r:id="rId38"/>
    <p:sldId id="659" r:id="rId39"/>
    <p:sldId id="723" r:id="rId40"/>
    <p:sldId id="730" r:id="rId41"/>
    <p:sldId id="731" r:id="rId42"/>
    <p:sldId id="724" r:id="rId43"/>
    <p:sldId id="725" r:id="rId44"/>
    <p:sldId id="660" r:id="rId45"/>
    <p:sldId id="732" r:id="rId46"/>
    <p:sldId id="733" r:id="rId47"/>
    <p:sldId id="661" r:id="rId48"/>
    <p:sldId id="662" r:id="rId49"/>
    <p:sldId id="663" r:id="rId50"/>
    <p:sldId id="735" r:id="rId51"/>
    <p:sldId id="736" r:id="rId52"/>
    <p:sldId id="664" r:id="rId53"/>
    <p:sldId id="665" r:id="rId54"/>
    <p:sldId id="666" r:id="rId55"/>
    <p:sldId id="667" r:id="rId56"/>
    <p:sldId id="668" r:id="rId57"/>
    <p:sldId id="669" r:id="rId58"/>
    <p:sldId id="670" r:id="rId59"/>
    <p:sldId id="671" r:id="rId60"/>
    <p:sldId id="712" r:id="rId61"/>
    <p:sldId id="672" r:id="rId62"/>
    <p:sldId id="673" r:id="rId63"/>
    <p:sldId id="713" r:id="rId64"/>
    <p:sldId id="714" r:id="rId65"/>
    <p:sldId id="674" r:id="rId66"/>
    <p:sldId id="715" r:id="rId67"/>
    <p:sldId id="675" r:id="rId68"/>
    <p:sldId id="676" r:id="rId69"/>
    <p:sldId id="716" r:id="rId70"/>
    <p:sldId id="717" r:id="rId71"/>
    <p:sldId id="718" r:id="rId72"/>
    <p:sldId id="719" r:id="rId73"/>
    <p:sldId id="677" r:id="rId74"/>
    <p:sldId id="678" r:id="rId75"/>
    <p:sldId id="679" r:id="rId76"/>
    <p:sldId id="693" r:id="rId77"/>
    <p:sldId id="680" r:id="rId78"/>
    <p:sldId id="681" r:id="rId79"/>
    <p:sldId id="682" r:id="rId80"/>
    <p:sldId id="750" r:id="rId81"/>
    <p:sldId id="683" r:id="rId82"/>
    <p:sldId id="694" r:id="rId83"/>
    <p:sldId id="684" r:id="rId84"/>
    <p:sldId id="685" r:id="rId85"/>
    <p:sldId id="720" r:id="rId86"/>
    <p:sldId id="686" r:id="rId87"/>
    <p:sldId id="721" r:id="rId88"/>
    <p:sldId id="687" r:id="rId89"/>
    <p:sldId id="737" r:id="rId90"/>
    <p:sldId id="688" r:id="rId91"/>
    <p:sldId id="722" r:id="rId92"/>
    <p:sldId id="689" r:id="rId93"/>
    <p:sldId id="738" r:id="rId94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FF"/>
    <a:srgbClr val="FF3300"/>
    <a:srgbClr val="EAEAEA"/>
    <a:srgbClr val="CCECFF"/>
    <a:srgbClr val="99CCFF"/>
    <a:srgbClr val="99FF99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68" d="100"/>
          <a:sy n="68" d="100"/>
        </p:scale>
        <p:origin x="10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29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BB869E3-39CA-45A6-8728-52CDB2D5EAFB}"/>
              </a:ext>
            </a:extLst>
          </p:cNvPr>
          <p:cNvSpPr/>
          <p:nvPr userDrawn="1"/>
        </p:nvSpPr>
        <p:spPr>
          <a:xfrm>
            <a:off x="0" y="-26988"/>
            <a:ext cx="12192000" cy="1603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C67E6A-EFC0-41D4-B131-0B9C0B7BA5E6}"/>
              </a:ext>
            </a:extLst>
          </p:cNvPr>
          <p:cNvSpPr/>
          <p:nvPr userDrawn="1"/>
        </p:nvSpPr>
        <p:spPr>
          <a:xfrm>
            <a:off x="-4356" y="6753497"/>
            <a:ext cx="12192000" cy="1159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0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8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2.bin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3.wmf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2.bin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64.bin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6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image" Target="../media/image72.wmf"/><Relationship Id="rId7" Type="http://schemas.openxmlformats.org/officeDocument/2006/relationships/image" Target="../media/image75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6.wmf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3A5E401-D48E-4545-8041-38F00FFF2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972"/>
            <a:ext cx="12192000" cy="54090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5EBC491-A5DB-48ED-A3FF-43464FAB831E}"/>
              </a:ext>
            </a:extLst>
          </p:cNvPr>
          <p:cNvSpPr txBox="1">
            <a:spLocks/>
          </p:cNvSpPr>
          <p:nvPr/>
        </p:nvSpPr>
        <p:spPr bwMode="auto">
          <a:xfrm>
            <a:off x="4923691" y="260505"/>
            <a:ext cx="7169833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Exercícios de Macroeconomia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Alunos Gabarito – 2021 - FGV</a:t>
            </a:r>
            <a:endParaRPr lang="en-US" sz="3800" b="1" dirty="0">
              <a:solidFill>
                <a:schemeClr val="accent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A081C4-A18C-4276-B023-07FF696FB146}"/>
              </a:ext>
            </a:extLst>
          </p:cNvPr>
          <p:cNvSpPr txBox="1"/>
          <p:nvPr/>
        </p:nvSpPr>
        <p:spPr>
          <a:xfrm>
            <a:off x="6749780" y="6289969"/>
            <a:ext cx="5192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2468A0F-3A24-4258-BFEF-365022B8D1A7}"/>
              </a:ext>
            </a:extLst>
          </p:cNvPr>
          <p:cNvSpPr/>
          <p:nvPr/>
        </p:nvSpPr>
        <p:spPr bwMode="auto">
          <a:xfrm>
            <a:off x="154743" y="5472329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25DF1C-8265-4BB9-8278-D3A322F0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1" y="-35462"/>
            <a:ext cx="11140049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4) FGV - Analista Legislativo (ALERO)/Economia/2018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9E6D27-4ADF-4132-9123-30E80B3CE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738601"/>
            <a:ext cx="11812171" cy="4883150"/>
          </a:xfrm>
        </p:spPr>
        <p:txBody>
          <a:bodyPr/>
          <a:lstStyle/>
          <a:p>
            <a:pPr algn="just"/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PIB é um indicador econômico relevante para medir a riqueza de um país.</a:t>
            </a:r>
          </a:p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opção que apresenta uma característica do PIB a custo de fatores.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 pode ser obtido somando o valor bruto da produção, (produção adicionada dos impostos sobre produto) e deduzindo o consumo intermediário.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 pode ser obtido pelo lado da despesa, pela soma de economia fechada.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 é igual à renda interna bruta que é o somatório das remunerações dos fatores de produção.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diferença em relação ao PIB a preços de mercado são os impostos indiretos e subsídios que são deduzidos deste último.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 pode ser obtido ao se somar a depreciação, os salários e o excedente operacional bruto (juros, lucros e aluguéis).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43A8410-0F77-4C9D-8E61-73BD153B7B44}"/>
              </a:ext>
            </a:extLst>
          </p:cNvPr>
          <p:cNvSpPr txBox="1"/>
          <p:nvPr/>
        </p:nvSpPr>
        <p:spPr>
          <a:xfrm>
            <a:off x="7441809" y="5950630"/>
            <a:ext cx="4459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Excedente Operacional Bruto ?</a:t>
            </a:r>
          </a:p>
        </p:txBody>
      </p:sp>
    </p:spTree>
    <p:extLst>
      <p:ext uri="{BB962C8B-B14F-4D97-AF65-F5344CB8AC3E}">
        <p14:creationId xmlns:p14="http://schemas.microsoft.com/office/powerpoint/2010/main" val="23504203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65DF9EE3-C2D3-4B90-BE67-752F0EB8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" y="819150"/>
            <a:ext cx="11926957" cy="2133600"/>
          </a:xfrm>
        </p:spPr>
        <p:txBody>
          <a:bodyPr/>
          <a:lstStyle/>
          <a:p>
            <a:pPr algn="just"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1996:</a:t>
            </a:r>
            <a:r>
              <a:rPr lang="pt-BR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 IBGE passa a adotar uma nova estrutura para as contas nacionais de acordo como </a:t>
            </a:r>
            <a:r>
              <a:rPr lang="pt-BR" alt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system </a:t>
            </a:r>
            <a:r>
              <a:rPr lang="pt-BR" altLang="en-US" sz="3200" i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alt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en-US" sz="3200" i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national</a:t>
            </a:r>
            <a:r>
              <a:rPr lang="pt-BR" alt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en-US" sz="3200" i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accounts</a:t>
            </a:r>
            <a:r>
              <a:rPr lang="pt-BR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(1993).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sistema conta agora com uma </a:t>
            </a:r>
            <a:r>
              <a:rPr lang="pt-BR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Tabela de Recursos e Usos (TRU), </a:t>
            </a:r>
            <a:r>
              <a:rPr lang="pt-BR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em que se apresenta </a:t>
            </a:r>
            <a:r>
              <a:rPr lang="pt-BR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alt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Oferta Total </a:t>
            </a:r>
            <a:r>
              <a:rPr lang="pt-BR" altLang="en-US" sz="3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como somatório da produção e importações e, simultaneamente, como somatório do consumo intermediário e da demanda final.</a:t>
            </a:r>
          </a:p>
          <a:p>
            <a:pPr lvl="2" algn="just">
              <a:buClrTx/>
              <a:buFont typeface="Wingdings" panose="05000000000000000000" pitchFamily="2" charset="2"/>
              <a:buChar char="§"/>
            </a:pPr>
            <a:r>
              <a:rPr lang="pt-BR" sz="2933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Esta conta </a:t>
            </a:r>
            <a:r>
              <a:rPr lang="pt-BR" sz="2933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(Conta de Bens e Serviços) </a:t>
            </a:r>
            <a:r>
              <a:rPr lang="pt-BR" sz="2933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é apresentada em separado das demais CEIs e é identificada no Sistema de Contas Nacionais (SCN) como </a:t>
            </a:r>
            <a:r>
              <a:rPr lang="pt-BR" sz="2933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conta 0</a:t>
            </a:r>
            <a:r>
              <a:rPr lang="pt-BR" sz="2933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2" algn="just">
              <a:buClrTx/>
              <a:buFont typeface="Wingdings" panose="05000000000000000000" pitchFamily="2" charset="2"/>
              <a:buChar char="§"/>
            </a:pPr>
            <a:r>
              <a:rPr lang="pt-BR" sz="2933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É considerada a base de todo o sistema, pois retrata a  produção e o destino da produção pelas categorias de demanda final.</a:t>
            </a:r>
            <a:endParaRPr lang="pt-BR" altLang="en-US" sz="2933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pt-BR" altLang="en-US" sz="3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A4AECA61-BC55-4CC8-B963-FE647B17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6" y="845601"/>
            <a:ext cx="10691191" cy="642938"/>
          </a:xfrm>
        </p:spPr>
        <p:txBody>
          <a:bodyPr/>
          <a:lstStyle/>
          <a:p>
            <a:pPr eaLnBrk="1" hangingPunct="1">
              <a:defRPr/>
            </a:pPr>
            <a:r>
              <a:rPr lang="pt-BR" sz="4400" dirty="0">
                <a:solidFill>
                  <a:schemeClr val="tx1"/>
                </a:solidFill>
                <a:effectLst/>
              </a:rPr>
              <a:t>O Novo Sistema de Contas Nacionais</a:t>
            </a:r>
            <a:br>
              <a:rPr lang="pt-BR" sz="4400" dirty="0">
                <a:solidFill>
                  <a:schemeClr val="tx1"/>
                </a:solidFill>
                <a:effectLst/>
              </a:rPr>
            </a:br>
            <a:endParaRPr lang="pt-BR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4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2F7D539-AEA0-40FE-B3C9-26A3FE15E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472" y="-5934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Resumo das Identidades Contábeis das </a:t>
            </a:r>
            <a:r>
              <a:rPr lang="pt-BR" sz="3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CEIs</a:t>
            </a:r>
            <a:endParaRPr lang="pt-BR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8D7D9D7-B7D6-4016-9149-D9B8048BE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5" y="759743"/>
            <a:ext cx="10515600" cy="4853471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 de Bens e Serviços</a:t>
            </a:r>
          </a:p>
          <a:p>
            <a:pPr marL="0" indent="0">
              <a:buClr>
                <a:schemeClr val="tx1"/>
              </a:buClr>
              <a:buSzPct val="101000"/>
              <a:buNone/>
            </a:pPr>
            <a:endParaRPr lang="pt-BR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Conta de Produção (PIB pela ótica do produto)</a:t>
            </a:r>
          </a:p>
          <a:p>
            <a:pPr marL="0" indent="0">
              <a:buClr>
                <a:schemeClr val="tx1"/>
              </a:buClr>
              <a:buSzPct val="101000"/>
              <a:buNone/>
            </a:pPr>
            <a:endParaRPr lang="pt-BR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2.1.1. Conta de Geração da Renda</a:t>
            </a:r>
          </a:p>
          <a:p>
            <a:pPr marL="0" indent="0">
              <a:buClr>
                <a:schemeClr val="tx1"/>
              </a:buClr>
              <a:buSzPct val="101000"/>
              <a:buNone/>
            </a:pPr>
            <a:endParaRPr lang="pt-BR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2.1.2. Conta de Alocação da Renda</a:t>
            </a:r>
          </a:p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6DF978-2CA6-4F97-A092-A8B4517DEB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110034"/>
              </p:ext>
            </p:extLst>
          </p:nvPr>
        </p:nvGraphicFramePr>
        <p:xfrm>
          <a:off x="772307" y="1341438"/>
          <a:ext cx="86074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320" imgH="228600" progId="Equation.DSMT4">
                  <p:embed/>
                </p:oleObj>
              </mc:Choice>
              <mc:Fallback>
                <p:oleObj name="Equation" r:id="rId2" imgW="3073320" imgH="22860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F978F9A0-E4AD-4E2F-A3AF-9E88B5493A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307" y="1341438"/>
                        <a:ext cx="8607425" cy="6286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0663B6E0-15A4-427D-B9A1-663276D84B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12832"/>
              </p:ext>
            </p:extLst>
          </p:nvPr>
        </p:nvGraphicFramePr>
        <p:xfrm>
          <a:off x="814432" y="2734448"/>
          <a:ext cx="4281252" cy="682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BCB9ABD0-2F2E-44CB-9DB0-5FD2643C24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432" y="2734448"/>
                        <a:ext cx="4281252" cy="68280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AB4A7AD6-B38D-4627-B10F-711A76AEB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23946"/>
              </p:ext>
            </p:extLst>
          </p:nvPr>
        </p:nvGraphicFramePr>
        <p:xfrm>
          <a:off x="800363" y="4149158"/>
          <a:ext cx="5256171" cy="75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7360" imgH="279360" progId="Equation.DSMT4">
                  <p:embed/>
                </p:oleObj>
              </mc:Choice>
              <mc:Fallback>
                <p:oleObj name="Equation" r:id="rId6" imgW="191736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8161121-58D8-4474-943B-0FD9EE78A0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363" y="4149158"/>
                        <a:ext cx="5256171" cy="75036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6870C061-BB7D-42B3-9B0D-A3637CFB8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245221"/>
              </p:ext>
            </p:extLst>
          </p:nvPr>
        </p:nvGraphicFramePr>
        <p:xfrm>
          <a:off x="810856" y="5553920"/>
          <a:ext cx="5986445" cy="68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84120" imgH="253800" progId="Equation.DSMT4">
                  <p:embed/>
                </p:oleObj>
              </mc:Choice>
              <mc:Fallback>
                <p:oleObj name="Equation" r:id="rId8" imgW="2184120" imgH="2538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CE2836AF-01F5-4C73-A866-F066E49F73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856" y="5553920"/>
                        <a:ext cx="5986445" cy="68098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94461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4B158C0-8F3B-483E-94AB-3B525633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53" y="85406"/>
            <a:ext cx="10515600" cy="5370306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Conta de Distribuição Secundária da Renda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endParaRPr lang="pt-BR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endParaRPr lang="pt-BR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Conta de Uso da Renda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Conta Capital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endParaRPr lang="pt-BR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 de Operações Correntes com o Resto do Mundo</a:t>
            </a:r>
          </a:p>
          <a:p>
            <a:pPr marL="0" indent="0">
              <a:buClrTx/>
              <a:buSzPct val="100000"/>
              <a:buNone/>
            </a:pPr>
            <a:endParaRPr lang="pt-BR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-CC = 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B9E4F229-3182-4F3E-8FA7-7D434DDF6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379344"/>
              </p:ext>
            </p:extLst>
          </p:nvPr>
        </p:nvGraphicFramePr>
        <p:xfrm>
          <a:off x="702060" y="676960"/>
          <a:ext cx="3566149" cy="515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177480" progId="Equation.DSMT4">
                  <p:embed/>
                </p:oleObj>
              </mc:Choice>
              <mc:Fallback>
                <p:oleObj name="Equation" r:id="rId2" imgW="121896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160D007-87C7-4FFE-B761-245A73EF82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60" y="676960"/>
                        <a:ext cx="3566149" cy="51573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15B7A78-7C2F-4FDB-B2F2-01DEF36CCA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803062"/>
              </p:ext>
            </p:extLst>
          </p:nvPr>
        </p:nvGraphicFramePr>
        <p:xfrm>
          <a:off x="730638" y="1864727"/>
          <a:ext cx="3120140" cy="689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241200" progId="Equation.DSMT4">
                  <p:embed/>
                </p:oleObj>
              </mc:Choice>
              <mc:Fallback>
                <p:oleObj name="Equation" r:id="rId4" imgW="1066680" imgH="2412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A8574F4C-3530-47F6-BB43-48AFDE5455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38" y="1864727"/>
                        <a:ext cx="3120140" cy="68946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48D3152C-15F7-48A0-8452-C7E76E962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976661"/>
              </p:ext>
            </p:extLst>
          </p:nvPr>
        </p:nvGraphicFramePr>
        <p:xfrm>
          <a:off x="744018" y="3222484"/>
          <a:ext cx="6388302" cy="724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4120" imgH="253800" progId="Equation.DSMT4">
                  <p:embed/>
                </p:oleObj>
              </mc:Choice>
              <mc:Fallback>
                <p:oleObj name="Equation" r:id="rId6" imgW="2184120" imgH="25380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8537812B-5C3F-4618-AB0A-080B39B581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18" y="3222484"/>
                        <a:ext cx="6388302" cy="72452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8472F2B1-DD26-4589-BBC3-4F38616DD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236516"/>
              </p:ext>
            </p:extLst>
          </p:nvPr>
        </p:nvGraphicFramePr>
        <p:xfrm>
          <a:off x="746637" y="4551363"/>
          <a:ext cx="90249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85920" imgH="253800" progId="Equation.DSMT4">
                  <p:embed/>
                </p:oleObj>
              </mc:Choice>
              <mc:Fallback>
                <p:oleObj name="Equation" r:id="rId8" imgW="3085920" imgH="253800" progId="Equation.DSMT4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1F55CEE1-34DD-4D17-9212-484C88EEBC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37" y="4551363"/>
                        <a:ext cx="9024937" cy="72548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56FC446A-D420-4469-9F36-89B96426F8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213335"/>
              </p:ext>
            </p:extLst>
          </p:nvPr>
        </p:nvGraphicFramePr>
        <p:xfrm>
          <a:off x="1683481" y="5421313"/>
          <a:ext cx="65214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60440" imgH="253800" progId="Equation.DSMT4">
                  <p:embed/>
                </p:oleObj>
              </mc:Choice>
              <mc:Fallback>
                <p:oleObj name="Equation" r:id="rId10" imgW="2260440" imgH="25380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7A3821B7-C1FB-42EC-B771-8C3F369A0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481" y="5421313"/>
                        <a:ext cx="6521450" cy="7143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D644EDF6-FC48-433D-853B-A550856F8620}"/>
              </a:ext>
            </a:extLst>
          </p:cNvPr>
          <p:cNvSpPr/>
          <p:nvPr/>
        </p:nvSpPr>
        <p:spPr>
          <a:xfrm rot="16200000">
            <a:off x="5157279" y="4453894"/>
            <a:ext cx="376884" cy="3263707"/>
          </a:xfrm>
          <a:prstGeom prst="lef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7B40CE5-AFA5-448F-86F0-126C045E4BBD}"/>
              </a:ext>
            </a:extLst>
          </p:cNvPr>
          <p:cNvSpPr txBox="1"/>
          <p:nvPr/>
        </p:nvSpPr>
        <p:spPr>
          <a:xfrm>
            <a:off x="5073577" y="6225565"/>
            <a:ext cx="1102133" cy="49244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rgbClr val="7030A0"/>
                </a:solidFill>
              </a:rPr>
              <a:t>RLEE</a:t>
            </a:r>
          </a:p>
        </p:txBody>
      </p:sp>
    </p:spTree>
    <p:extLst>
      <p:ext uri="{BB962C8B-B14F-4D97-AF65-F5344CB8AC3E}">
        <p14:creationId xmlns:p14="http://schemas.microsoft.com/office/powerpoint/2010/main" val="16679906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66DAD05E-1591-4894-8263-E3C78BE49C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615390"/>
              </p:ext>
            </p:extLst>
          </p:nvPr>
        </p:nvGraphicFramePr>
        <p:xfrm>
          <a:off x="144066" y="153986"/>
          <a:ext cx="11971481" cy="550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1981080" progId="Equation.DSMT4">
                  <p:embed/>
                </p:oleObj>
              </mc:Choice>
              <mc:Fallback>
                <p:oleObj name="Equation" r:id="rId2" imgW="4228920" imgH="198108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9925B6E8-40CB-4E46-8040-32544018CA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66" y="153986"/>
                        <a:ext cx="11971481" cy="550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2466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27E6C2B2-D1B4-4842-81E4-4B57E71CD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731728"/>
              </p:ext>
            </p:extLst>
          </p:nvPr>
        </p:nvGraphicFramePr>
        <p:xfrm>
          <a:off x="162287" y="247623"/>
          <a:ext cx="1670633" cy="557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203040" progId="Equation.DSMT4">
                  <p:embed/>
                </p:oleObj>
              </mc:Choice>
              <mc:Fallback>
                <p:oleObj name="Equation" r:id="rId2" imgW="59688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6051BEE-7587-4153-B9AD-523747ACD9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87" y="247623"/>
                        <a:ext cx="1670633" cy="557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A2A7934-C0A3-4F91-B331-7BA6029A1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65993"/>
              </p:ext>
            </p:extLst>
          </p:nvPr>
        </p:nvGraphicFramePr>
        <p:xfrm>
          <a:off x="162288" y="833958"/>
          <a:ext cx="1103812" cy="557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203040" progId="Equation.DSMT4">
                  <p:embed/>
                </p:oleObj>
              </mc:Choice>
              <mc:Fallback>
                <p:oleObj name="Equation" r:id="rId4" imgW="393480" imgH="203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D2501D7-65BE-4EC7-B104-9DD3E1ADB5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88" y="833958"/>
                        <a:ext cx="1103812" cy="557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9BDE1F-6D76-4D0A-8093-806061FB28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92774"/>
              </p:ext>
            </p:extLst>
          </p:nvPr>
        </p:nvGraphicFramePr>
        <p:xfrm>
          <a:off x="162288" y="1706541"/>
          <a:ext cx="1459940" cy="661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41200" progId="Equation.DSMT4">
                  <p:embed/>
                </p:oleObj>
              </mc:Choice>
              <mc:Fallback>
                <p:oleObj name="Equation" r:id="rId6" imgW="520560" imgH="24120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144EB3BA-FB2C-45CF-B9F7-8994BF2798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88" y="1706541"/>
                        <a:ext cx="1459940" cy="661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2603B56E-2A97-40FD-BD2E-1EA3B54098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049507"/>
              </p:ext>
            </p:extLst>
          </p:nvPr>
        </p:nvGraphicFramePr>
        <p:xfrm>
          <a:off x="211189" y="3563315"/>
          <a:ext cx="1282807" cy="62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22038554-509B-4362-8DA8-969C7D4B07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9" y="3563315"/>
                        <a:ext cx="1282807" cy="62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C2EEE90F-E90A-4012-A5BB-3B3038696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055723"/>
              </p:ext>
            </p:extLst>
          </p:nvPr>
        </p:nvGraphicFramePr>
        <p:xfrm>
          <a:off x="189211" y="2659837"/>
          <a:ext cx="2526461" cy="69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01440" imgH="253800" progId="Equation.DSMT4">
                  <p:embed/>
                </p:oleObj>
              </mc:Choice>
              <mc:Fallback>
                <p:oleObj name="Equation" r:id="rId10" imgW="901440" imgH="25380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33BC0375-62AC-4C3C-B260-9BC75E0FE6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11" y="2659837"/>
                        <a:ext cx="2526461" cy="697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DB006A6A-200C-47EA-8B14-DF914B6A0E9C}"/>
              </a:ext>
            </a:extLst>
          </p:cNvPr>
          <p:cNvSpPr txBox="1"/>
          <p:nvPr/>
        </p:nvSpPr>
        <p:spPr>
          <a:xfrm>
            <a:off x="1862993" y="320864"/>
            <a:ext cx="78309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excedente operacional bruto.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48CD39D-55BC-4442-AC23-F1B1D2A4D865}"/>
              </a:ext>
            </a:extLst>
          </p:cNvPr>
          <p:cNvSpPr txBox="1"/>
          <p:nvPr/>
        </p:nvSpPr>
        <p:spPr>
          <a:xfrm>
            <a:off x="1284404" y="895744"/>
            <a:ext cx="106292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remunerações, inclusive encargos sociais e contribuições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parafiscais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pagos a residentes.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C05E11A-33AF-434D-AB43-2C9E88C31293}"/>
              </a:ext>
            </a:extLst>
          </p:cNvPr>
          <p:cNvSpPr txBox="1"/>
          <p:nvPr/>
        </p:nvSpPr>
        <p:spPr>
          <a:xfrm>
            <a:off x="1622229" y="1764556"/>
            <a:ext cx="102914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remunerações, inclusive encargos sociais e contribuições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parafiscais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pagos a não residentes.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1603E08-0272-498D-AC01-BBB21FF9D4F4}"/>
              </a:ext>
            </a:extLst>
          </p:cNvPr>
          <p:cNvSpPr txBox="1"/>
          <p:nvPr/>
        </p:nvSpPr>
        <p:spPr>
          <a:xfrm>
            <a:off x="2597425" y="2757140"/>
            <a:ext cx="93162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total das remunerações dos empregados, inclusive encargos sociais e contribuições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parafiscais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pagos no país.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B813602-0C6D-486A-9EBE-79B75A1E444A}"/>
              </a:ext>
            </a:extLst>
          </p:cNvPr>
          <p:cNvSpPr txBox="1"/>
          <p:nvPr/>
        </p:nvSpPr>
        <p:spPr>
          <a:xfrm>
            <a:off x="1488753" y="3658819"/>
            <a:ext cx="1041169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impostos sobre produção e importação, que incluem impostos sobre produtos (IP) e outros impostos ligados à produção (imposto sobre folha de pagamento e demais impostos e taxas incidentes sobre atividade produtiva , líquido de subsídios).</a:t>
            </a:r>
          </a:p>
        </p:txBody>
      </p:sp>
    </p:spTree>
    <p:extLst>
      <p:ext uri="{BB962C8B-B14F-4D97-AF65-F5344CB8AC3E}">
        <p14:creationId xmlns:p14="http://schemas.microsoft.com/office/powerpoint/2010/main" val="10849761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86E8B7D4-4CF3-4F8C-85B8-50587FB395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745693"/>
              </p:ext>
            </p:extLst>
          </p:nvPr>
        </p:nvGraphicFramePr>
        <p:xfrm>
          <a:off x="231018" y="787690"/>
          <a:ext cx="1242866" cy="624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41200" progId="Equation.DSMT4">
                  <p:embed/>
                </p:oleObj>
              </mc:Choice>
              <mc:Fallback>
                <p:oleObj name="Equation" r:id="rId2" imgW="46980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7EBE39D-4B74-4F29-9659-8BCAA32E08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18" y="787690"/>
                        <a:ext cx="1242866" cy="624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4857E75E-B0B6-4AC2-B50C-04EA439CD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55662"/>
              </p:ext>
            </p:extLst>
          </p:nvPr>
        </p:nvGraphicFramePr>
        <p:xfrm>
          <a:off x="280021" y="3518804"/>
          <a:ext cx="1511830" cy="492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190440" progId="Equation.DSMT4">
                  <p:embed/>
                </p:oleObj>
              </mc:Choice>
              <mc:Fallback>
                <p:oleObj name="Equation" r:id="rId4" imgW="571320" imgH="19044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577A03FE-AAAD-4F00-A875-8DEE62ABC6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21" y="3518804"/>
                        <a:ext cx="1511830" cy="492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F5599A-D1B1-4F5A-B75E-E2E2C0184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60688"/>
              </p:ext>
            </p:extLst>
          </p:nvPr>
        </p:nvGraphicFramePr>
        <p:xfrm>
          <a:off x="237783" y="2133954"/>
          <a:ext cx="2215011" cy="65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8080" imgH="253800" progId="Equation.DSMT4">
                  <p:embed/>
                </p:oleObj>
              </mc:Choice>
              <mc:Fallback>
                <p:oleObj name="Equation" r:id="rId6" imgW="838080" imgH="253800" progId="Equation.DSMT4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4277727A-002D-47AD-9376-978D6C345F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83" y="2133954"/>
                        <a:ext cx="2215011" cy="65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2D193BF4-9E85-4BF3-9D64-C678752FA3F8}"/>
              </a:ext>
            </a:extLst>
          </p:cNvPr>
          <p:cNvSpPr txBox="1"/>
          <p:nvPr/>
        </p:nvSpPr>
        <p:spPr>
          <a:xfrm>
            <a:off x="1536194" y="840283"/>
            <a:ext cx="10424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remunerações, inclusive encargos sociais e contribuições </a:t>
            </a:r>
            <a:r>
              <a:rPr lang="pt-BR" sz="2700" dirty="0" err="1">
                <a:latin typeface="Arial" panose="020B0604020202020204" pitchFamily="34" charset="0"/>
                <a:cs typeface="Arial" panose="020B0604020202020204" pitchFamily="34" charset="0"/>
              </a:rPr>
              <a:t>parafiscais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, recebidas por residentes, por serviços prestados a não residentes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3D66AC0-27CC-4929-8BEB-58501B919C88}"/>
              </a:ext>
            </a:extLst>
          </p:cNvPr>
          <p:cNvSpPr txBox="1"/>
          <p:nvPr/>
        </p:nvSpPr>
        <p:spPr>
          <a:xfrm>
            <a:off x="2421702" y="2211349"/>
            <a:ext cx="949027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total das remunerações dos empregados, inclusive encargos sociais e contribuições </a:t>
            </a:r>
            <a:r>
              <a:rPr lang="pt-BR" sz="2700" dirty="0" err="1">
                <a:latin typeface="Arial" panose="020B0604020202020204" pitchFamily="34" charset="0"/>
                <a:cs typeface="Arial" panose="020B0604020202020204" pitchFamily="34" charset="0"/>
              </a:rPr>
              <a:t>parafiscais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, pagos a residentes ou serviços prestados a residentes e não residentes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DE55B1A-053D-4272-9FA3-BE1F2BAF1812}"/>
              </a:ext>
            </a:extLst>
          </p:cNvPr>
          <p:cNvSpPr txBox="1"/>
          <p:nvPr/>
        </p:nvSpPr>
        <p:spPr>
          <a:xfrm>
            <a:off x="1747168" y="3570227"/>
            <a:ext cx="101648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remuneração líquida (recursos menos usos) dos fatores de produção de propriedade, constituída por rendas de capitais – juros, lucros e dividendos – e outros serviços de fatores constituído por </a:t>
            </a:r>
            <a:r>
              <a:rPr lang="pt-BR" sz="2700" i="1" dirty="0">
                <a:latin typeface="Arial" panose="020B0604020202020204" pitchFamily="34" charset="0"/>
                <a:cs typeface="Arial" panose="020B0604020202020204" pitchFamily="34" charset="0"/>
              </a:rPr>
              <a:t>royalties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, patentes e direitos autorais</a:t>
            </a: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7072223F-CD38-4275-A624-D67FF940A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237454"/>
              </p:ext>
            </p:extLst>
          </p:nvPr>
        </p:nvGraphicFramePr>
        <p:xfrm>
          <a:off x="195744" y="237268"/>
          <a:ext cx="1545232" cy="5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3920" imgH="203040" progId="Equation.DSMT4">
                  <p:embed/>
                </p:oleObj>
              </mc:Choice>
              <mc:Fallback>
                <p:oleObj name="Equation" r:id="rId8" imgW="583920" imgH="203040" progId="Equation.DSMT4">
                  <p:embed/>
                  <p:pic>
                    <p:nvPicPr>
                      <p:cNvPr id="15" name="Object 5">
                        <a:extLst>
                          <a:ext uri="{FF2B5EF4-FFF2-40B4-BE49-F238E27FC236}">
                            <a16:creationId xmlns:a16="http://schemas.microsoft.com/office/drawing/2014/main" id="{38A2DA4E-C5A1-4023-B16D-8F7EFBBA02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44" y="237268"/>
                        <a:ext cx="1545232" cy="5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220AED-CA75-4DDF-A023-ACFEE766852B}"/>
              </a:ext>
            </a:extLst>
          </p:cNvPr>
          <p:cNvSpPr txBox="1"/>
          <p:nvPr/>
        </p:nvSpPr>
        <p:spPr>
          <a:xfrm>
            <a:off x="1748228" y="290321"/>
            <a:ext cx="1023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renda nacional bruta</a:t>
            </a:r>
          </a:p>
        </p:txBody>
      </p:sp>
    </p:spTree>
    <p:extLst>
      <p:ext uri="{BB962C8B-B14F-4D97-AF65-F5344CB8AC3E}">
        <p14:creationId xmlns:p14="http://schemas.microsoft.com/office/powerpoint/2010/main" val="20924162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01E12134-DC7E-43E4-91BC-A355902150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541954"/>
              </p:ext>
            </p:extLst>
          </p:nvPr>
        </p:nvGraphicFramePr>
        <p:xfrm>
          <a:off x="259110" y="2888722"/>
          <a:ext cx="1622700" cy="535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190440" progId="Equation.DSMT4">
                  <p:embed/>
                </p:oleObj>
              </mc:Choice>
              <mc:Fallback>
                <p:oleObj name="Equation" r:id="rId3" imgW="596880" imgH="190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8D3C697-BB74-458C-A723-F91139E05D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10" y="2888722"/>
                        <a:ext cx="1622700" cy="535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17C87AD-5759-4DA2-9C5B-0C8DB3BC03D1}"/>
              </a:ext>
            </a:extLst>
          </p:cNvPr>
          <p:cNvSpPr txBox="1"/>
          <p:nvPr/>
        </p:nvSpPr>
        <p:spPr>
          <a:xfrm>
            <a:off x="1827740" y="2972612"/>
            <a:ext cx="79258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renda disponível bruta = RND.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51AD4B-EE1A-4842-AFF8-CEF2B6ADC3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24711"/>
              </p:ext>
            </p:extLst>
          </p:nvPr>
        </p:nvGraphicFramePr>
        <p:xfrm>
          <a:off x="254276" y="200668"/>
          <a:ext cx="1643372" cy="571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5EC6869A-C272-492E-B977-7EF3803114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76" y="200668"/>
                        <a:ext cx="1643372" cy="571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77D1C48-24CC-40E2-BD03-343BE9F90A9D}"/>
              </a:ext>
            </a:extLst>
          </p:cNvPr>
          <p:cNvSpPr txBox="1"/>
          <p:nvPr/>
        </p:nvSpPr>
        <p:spPr>
          <a:xfrm>
            <a:off x="1827739" y="312344"/>
            <a:ext cx="102317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transferências líquidas correntes, ou seja, transferências de recursos sem contrapartida do processo produtivo, como o pagamento e recebimento de imposto sobre a renda e o patrimônio, de operações de seguro, de contribuições e benefícios previdenciários e transferências entre governos e entre residentes.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262156F3-7DCB-4D91-85B2-6DFB59110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006778"/>
              </p:ext>
            </p:extLst>
          </p:nvPr>
        </p:nvGraphicFramePr>
        <p:xfrm>
          <a:off x="277681" y="3712578"/>
          <a:ext cx="1513300" cy="56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86D383BA-ECA7-4362-93E4-5127F5966F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81" y="3712578"/>
                        <a:ext cx="1513300" cy="56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38905781-A23C-46C9-89AA-BA5F73B256B1}"/>
              </a:ext>
            </a:extLst>
          </p:cNvPr>
          <p:cNvSpPr txBox="1"/>
          <p:nvPr/>
        </p:nvSpPr>
        <p:spPr>
          <a:xfrm>
            <a:off x="1716828" y="3764376"/>
            <a:ext cx="100064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transferências líquidas de capital, que corresponde à variação de patrimônio líquido resultante de operações financeiras.</a:t>
            </a: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57BAF43B-8312-463D-9021-23815498B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520406"/>
              </p:ext>
            </p:extLst>
          </p:nvPr>
        </p:nvGraphicFramePr>
        <p:xfrm>
          <a:off x="270847" y="4722365"/>
          <a:ext cx="1513301" cy="59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07960" imgH="203040" progId="Equation.DSMT4">
                  <p:embed/>
                </p:oleObj>
              </mc:Choice>
              <mc:Fallback>
                <p:oleObj name="Equation" r:id="rId9" imgW="507960" imgH="203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7325994-D350-4861-9DCF-CF56DE2C1B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47" y="4722365"/>
                        <a:ext cx="1513301" cy="596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969B670-531B-46E3-8C46-9E9D78CBC36E}"/>
              </a:ext>
            </a:extLst>
          </p:cNvPr>
          <p:cNvSpPr txBox="1"/>
          <p:nvPr/>
        </p:nvSpPr>
        <p:spPr>
          <a:xfrm>
            <a:off x="1730079" y="4814715"/>
            <a:ext cx="1023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capacidade ou necessidade de financiamento da economia.</a:t>
            </a:r>
          </a:p>
        </p:txBody>
      </p:sp>
    </p:spTree>
    <p:extLst>
      <p:ext uri="{BB962C8B-B14F-4D97-AF65-F5344CB8AC3E}">
        <p14:creationId xmlns:p14="http://schemas.microsoft.com/office/powerpoint/2010/main" val="24660279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0A687A-74F7-4AED-A484-C8BEBC08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20" y="260302"/>
            <a:ext cx="11343216" cy="488315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Voltando para a questão 4: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 para calcular o PIB</a:t>
            </a:r>
            <a:r>
              <a:rPr lang="pt-BR" sz="2200" dirty="0">
                <a:solidFill>
                  <a:schemeClr val="tx1"/>
                </a:solidFill>
              </a:rPr>
              <a:t>PM</a:t>
            </a:r>
            <a:r>
              <a:rPr lang="pt-BR" dirty="0">
                <a:solidFill>
                  <a:schemeClr val="tx1"/>
                </a:solidFill>
              </a:rPr>
              <a:t> ? Adiciona IQ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A43390D1-DDDF-459D-BBE4-E019A51DA1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24269"/>
              </p:ext>
            </p:extLst>
          </p:nvPr>
        </p:nvGraphicFramePr>
        <p:xfrm>
          <a:off x="673604" y="862769"/>
          <a:ext cx="11382376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2600" imgH="558720" progId="Equation.DSMT4">
                  <p:embed/>
                </p:oleObj>
              </mc:Choice>
              <mc:Fallback>
                <p:oleObj name="Equation" r:id="rId2" imgW="4152600" imgH="55872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AB4A7AD6-B38D-4627-B10F-711A76AEB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4" y="862769"/>
                        <a:ext cx="11382376" cy="14986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333408F0-5927-4269-9C9F-2368651F4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98060"/>
              </p:ext>
            </p:extLst>
          </p:nvPr>
        </p:nvGraphicFramePr>
        <p:xfrm>
          <a:off x="601692" y="3113779"/>
          <a:ext cx="105806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60640" imgH="279360" progId="Equation.DSMT4">
                  <p:embed/>
                </p:oleObj>
              </mc:Choice>
              <mc:Fallback>
                <p:oleObj name="Equation" r:id="rId4" imgW="3860640" imgH="27936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AB4A7AD6-B38D-4627-B10F-711A76AEB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92" y="3113779"/>
                        <a:ext cx="10580688" cy="7493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4B322A8-431D-474F-AD55-C1B036DFA2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03477"/>
              </p:ext>
            </p:extLst>
          </p:nvPr>
        </p:nvGraphicFramePr>
        <p:xfrm>
          <a:off x="211189" y="4899746"/>
          <a:ext cx="1282807" cy="62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2603B56E-2A97-40FD-BD2E-1EA3B54098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9" y="4899746"/>
                        <a:ext cx="1282807" cy="62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705345F-F934-43C6-8111-AD643FCB96B6}"/>
              </a:ext>
            </a:extLst>
          </p:cNvPr>
          <p:cNvSpPr txBox="1"/>
          <p:nvPr/>
        </p:nvSpPr>
        <p:spPr>
          <a:xfrm>
            <a:off x="1488753" y="4995250"/>
            <a:ext cx="1041169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impostos sobre produção e importação, que incluem impostos sobre produtos (IP) e outros impostos ligados à produção (imposto sobre folha de pagamento e demais impostos e taxas incidentes sobre atividade produtiva , líquido de subsídios).</a:t>
            </a:r>
          </a:p>
        </p:txBody>
      </p:sp>
    </p:spTree>
    <p:extLst>
      <p:ext uri="{BB962C8B-B14F-4D97-AF65-F5344CB8AC3E}">
        <p14:creationId xmlns:p14="http://schemas.microsoft.com/office/powerpoint/2010/main" val="25619789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0BD4031-1302-41C0-8C9A-5AB0E43C35A2}"/>
              </a:ext>
            </a:extLst>
          </p:cNvPr>
          <p:cNvSpPr/>
          <p:nvPr/>
        </p:nvSpPr>
        <p:spPr bwMode="auto">
          <a:xfrm>
            <a:off x="225083" y="291201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879BA0-8844-4487-8498-E081997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-63599"/>
            <a:ext cx="11704319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5) FGV - Analista Censitário (IBGE)/Análise Socioeconômica/2017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6C5846-864C-437C-9BE9-BF530A633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29" y="724534"/>
            <a:ext cx="11704318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os principais agregados macroeconômicos e suas identidades.</a:t>
            </a:r>
          </a:p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impacto inicial de um aumento da alíquota do Imposto Sobre Serviços (ISS) é de: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elevação do PIB a preços de mercado;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elevação do PIB a custo de fatores;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elevação da renda nacional disponível líquida;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dos impostos diretos;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da renda líquida enviada ao exterior.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376AAED-C1D4-4F85-83EE-67D9FCEAD935}"/>
              </a:ext>
            </a:extLst>
          </p:cNvPr>
          <p:cNvSpPr txBox="1"/>
          <p:nvPr/>
        </p:nvSpPr>
        <p:spPr>
          <a:xfrm>
            <a:off x="281354" y="5852160"/>
            <a:ext cx="1168559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Contabilmente, um aumento no ISS (imposto indireto), aumenta o valor do PIB. Ele usa o termo “inicial”, pois é de se esperar que a base de tributação diminua.</a:t>
            </a:r>
          </a:p>
        </p:txBody>
      </p:sp>
    </p:spTree>
    <p:extLst>
      <p:ext uri="{BB962C8B-B14F-4D97-AF65-F5344CB8AC3E}">
        <p14:creationId xmlns:p14="http://schemas.microsoft.com/office/powerpoint/2010/main" val="2386640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1280" y="-58272"/>
            <a:ext cx="10252358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Macroeconomia – Programação das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812" y="944490"/>
            <a:ext cx="11830930" cy="488315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Aula 1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Contabilidade Nacional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Balanço de Pagamentos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Moeda</a:t>
            </a:r>
          </a:p>
          <a:p>
            <a:pPr marL="457200" lvl="1" indent="0" algn="just">
              <a:spcBef>
                <a:spcPts val="0"/>
              </a:spcBef>
              <a:buClrTx/>
              <a:buNone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Aula 2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IS-LM e IS-LM-BP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Oferta Agregada e Curva de Phillips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002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AD8F5-CF22-4EEA-A4BD-71D8F838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43" y="20807"/>
            <a:ext cx="9491133" cy="785813"/>
          </a:xfrm>
        </p:spPr>
        <p:txBody>
          <a:bodyPr/>
          <a:lstStyle/>
          <a:p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6) </a:t>
            </a:r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FGV - Tecnologista (IBGE)/Economia/2016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F545A2-AD4E-46D3-BAD0-F4F4625D8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6" y="865211"/>
            <a:ext cx="11638638" cy="4883150"/>
          </a:xfrm>
        </p:spPr>
        <p:txBody>
          <a:bodyPr/>
          <a:lstStyle/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 seguinte nomenclatura: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RNB = Renda Nacional Bruta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RPD = Renda Privada Disponível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TUR = Transferências Correntes Líquidas Recebidas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C = Consumo Final (gastos correntes das famílias e administrações públicas)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S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total da poupança doméstica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RLG = Renda Líquida do Governo</a:t>
            </a:r>
          </a:p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RLEE = Renda Líquida Enviada ao Exterior</a:t>
            </a:r>
          </a:p>
        </p:txBody>
      </p:sp>
    </p:spTree>
    <p:extLst>
      <p:ext uri="{BB962C8B-B14F-4D97-AF65-F5344CB8AC3E}">
        <p14:creationId xmlns:p14="http://schemas.microsoft.com/office/powerpoint/2010/main" val="1091825304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4E16AEB-3A1C-4D67-99D8-91F2F2D55AB3}"/>
              </a:ext>
            </a:extLst>
          </p:cNvPr>
          <p:cNvSpPr/>
          <p:nvPr/>
        </p:nvSpPr>
        <p:spPr bwMode="auto">
          <a:xfrm>
            <a:off x="168811" y="2574384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E34003-01DA-4C2E-A545-C5A206D7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302504"/>
            <a:ext cx="11873132" cy="4883150"/>
          </a:xfrm>
        </p:spPr>
        <p:txBody>
          <a:bodyPr/>
          <a:lstStyle/>
          <a:p>
            <a:r>
              <a:rPr lang="pt-BR" sz="3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Renda Nacional Disponível Bruta (RDB) pode ser calculada como:</a:t>
            </a:r>
            <a:endParaRPr lang="pt-BR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 + S</a:t>
            </a:r>
            <a:r>
              <a:rPr lang="pt-BR" sz="2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+ TUR;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RNB + RPD + TUR;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RLG + RPD;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RLEE – TUR;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RNB – RPD.</a:t>
            </a: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A5846CC-4494-4974-A269-802EFAD6AD98}"/>
              </a:ext>
            </a:extLst>
          </p:cNvPr>
          <p:cNvSpPr txBox="1"/>
          <p:nvPr/>
        </p:nvSpPr>
        <p:spPr>
          <a:xfrm>
            <a:off x="2798251" y="2326389"/>
            <a:ext cx="927182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existem dois agentes econômicos, governo e setor privado, podemos dizer que RNDB = RLG + RPD.</a:t>
            </a:r>
          </a:p>
        </p:txBody>
      </p:sp>
    </p:spTree>
    <p:extLst>
      <p:ext uri="{BB962C8B-B14F-4D97-AF65-F5344CB8AC3E}">
        <p14:creationId xmlns:p14="http://schemas.microsoft.com/office/powerpoint/2010/main" val="29119725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1C9F847-4E53-46A3-BFBF-CA49C073A0FF}"/>
              </a:ext>
            </a:extLst>
          </p:cNvPr>
          <p:cNvSpPr/>
          <p:nvPr/>
        </p:nvSpPr>
        <p:spPr bwMode="auto">
          <a:xfrm>
            <a:off x="182879" y="4811146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B51C34-FAB2-4CA0-A32C-073734FFD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5" y="-7327"/>
            <a:ext cx="11535507" cy="785813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7) </a:t>
            </a: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Portuário (CODEBA)/Economista/2016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242E17-A992-4E9C-9A2F-B30F568DD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5" y="794872"/>
            <a:ext cx="11723045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as seguintes nomenclaturas:</a:t>
            </a:r>
          </a:p>
          <a:p>
            <a:pPr lvl="1"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 = Produto Interno Bruto</a:t>
            </a:r>
          </a:p>
          <a:p>
            <a:pPr lvl="1"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PIL = Produto Interno Líquido.</a:t>
            </a:r>
          </a:p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Quando o valor dos impostos indiretos é igual ao valor dos subsídios, a seguinte relação é válida: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PIB a preços de mercado é igual ao PIL a custo de fatores.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investimento líquido é igual ao investimento bruto.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renda nacional disponível líquida é igual à soma de salários, excedente operacional bruto e renda líquida recebida do exterior.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PIB a preços de mercado iguala a soma de salários com o excedente operacional bruto.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receita corrente da administração pública é igual a soma dos impostos diretos e outras receitas correntes líquidas do governo.</a:t>
            </a:r>
            <a:endParaRPr lang="pt-BR" sz="29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3354877-96C9-43E8-9E41-A27B90ABCC46}"/>
              </a:ext>
            </a:extLst>
          </p:cNvPr>
          <p:cNvSpPr txBox="1"/>
          <p:nvPr/>
        </p:nvSpPr>
        <p:spPr>
          <a:xfrm>
            <a:off x="3826413" y="5247243"/>
            <a:ext cx="49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Nesse caso, IP = 0 (II – subsídios = 0)</a:t>
            </a:r>
          </a:p>
        </p:txBody>
      </p:sp>
    </p:spTree>
    <p:extLst>
      <p:ext uri="{BB962C8B-B14F-4D97-AF65-F5344CB8AC3E}">
        <p14:creationId xmlns:p14="http://schemas.microsoft.com/office/powerpoint/2010/main" val="2924010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48F819C-6DA8-4D76-957A-27C53E4DBC21}"/>
              </a:ext>
            </a:extLst>
          </p:cNvPr>
          <p:cNvSpPr/>
          <p:nvPr/>
        </p:nvSpPr>
        <p:spPr bwMode="auto">
          <a:xfrm>
            <a:off x="225083" y="3826409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8701407-E4AC-422D-B7DC-B63CEC4E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9" y="-21395"/>
            <a:ext cx="11083778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8) FGV - Analista (DPE MT)/Economista/2015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4DBC3B-8D4C-4835-908C-78231303A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7" y="752670"/>
            <a:ext cx="11662084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as seguintes siglas:</a:t>
            </a:r>
          </a:p>
          <a:p>
            <a:pPr lvl="1" algn="just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 = Produto Interno Bruto, PNB = Produto Nacional Bruto,</a:t>
            </a:r>
          </a:p>
          <a:p>
            <a:pPr lvl="1" algn="just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PIL = Produto Interno Líquido e PNL = Produto Nacional Líquido.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o governo impedir o envio ou recebimento de rendimentos do exterior e zerar os impostos indiretos e os subsídios, pela identidades macroeconômicas básicas teremos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 a preços de mercado = PNB a custo de fatores.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 a preços de mercado = PNL a custo de fatores.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PIL a preços de mercado = PNB a custo de fatores.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PIL a preços de mercado &gt; PNL a custo de fatores.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 a preços de mercado &gt; PIB a custo de fatores.</a:t>
            </a:r>
            <a:endParaRPr lang="pt-BR" sz="3000" dirty="0">
              <a:solidFill>
                <a:schemeClr val="tx1"/>
              </a:solidFill>
            </a:endParaRP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012F8562-A6A0-4752-B8FE-E54DB47AAC7F}"/>
              </a:ext>
            </a:extLst>
          </p:cNvPr>
          <p:cNvCxnSpPr/>
          <p:nvPr/>
        </p:nvCxnSpPr>
        <p:spPr bwMode="auto">
          <a:xfrm>
            <a:off x="9158068" y="4037428"/>
            <a:ext cx="2780713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692293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4944521E-B56E-475A-AA0A-5B74F2E37B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394978"/>
              </p:ext>
            </p:extLst>
          </p:nvPr>
        </p:nvGraphicFramePr>
        <p:xfrm>
          <a:off x="744538" y="1241425"/>
          <a:ext cx="35179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2057400" progId="Equation.DSMT4">
                  <p:embed/>
                </p:oleObj>
              </mc:Choice>
              <mc:Fallback>
                <p:oleObj name="Equation" r:id="rId2" imgW="1307880" imgH="20574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0D7D6182-43A4-4BF6-A276-89D1A91C34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241425"/>
                        <a:ext cx="3517900" cy="4191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67A525F1-C741-4D0D-B62E-4CAB61007F79}"/>
              </a:ext>
            </a:extLst>
          </p:cNvPr>
          <p:cNvSpPr txBox="1"/>
          <p:nvPr/>
        </p:nvSpPr>
        <p:spPr>
          <a:xfrm>
            <a:off x="267286" y="337625"/>
            <a:ext cx="116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3200" dirty="0">
                <a:latin typeface="+mn-lt"/>
              </a:rPr>
              <a:t>Ele considera RLRE = 0, II = 0 e Subsídios = 0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937DDB6-6B03-434E-8444-02932A88B6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039506"/>
              </p:ext>
            </p:extLst>
          </p:nvPr>
        </p:nvGraphicFramePr>
        <p:xfrm>
          <a:off x="4798353" y="1213289"/>
          <a:ext cx="3790950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1295280" progId="Equation.DSMT4">
                  <p:embed/>
                </p:oleObj>
              </mc:Choice>
              <mc:Fallback>
                <p:oleObj name="Equation" r:id="rId4" imgW="1409400" imgH="129528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4944521E-B56E-475A-AA0A-5B74F2E37B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353" y="1213289"/>
                        <a:ext cx="3790950" cy="26400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1631152-6153-4078-960E-7CF3B65F6F75}"/>
              </a:ext>
            </a:extLst>
          </p:cNvPr>
          <p:cNvCxnSpPr/>
          <p:nvPr/>
        </p:nvCxnSpPr>
        <p:spPr bwMode="auto">
          <a:xfrm>
            <a:off x="4262438" y="1434905"/>
            <a:ext cx="534645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236526D7-E0BB-4EAA-911C-1C2B5857972A}"/>
              </a:ext>
            </a:extLst>
          </p:cNvPr>
          <p:cNvSpPr txBox="1"/>
          <p:nvPr/>
        </p:nvSpPr>
        <p:spPr>
          <a:xfrm>
            <a:off x="4766605" y="4274233"/>
            <a:ext cx="7289409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+mn-lt"/>
              </a:rPr>
              <a:t>PIB</a:t>
            </a:r>
            <a:r>
              <a:rPr lang="pt-BR" sz="2200" dirty="0">
                <a:latin typeface="+mn-lt"/>
              </a:rPr>
              <a:t>PM</a:t>
            </a:r>
            <a:r>
              <a:rPr lang="pt-BR" sz="3000" dirty="0">
                <a:latin typeface="+mn-lt"/>
              </a:rPr>
              <a:t> = PIB</a:t>
            </a:r>
            <a:r>
              <a:rPr lang="pt-BR" sz="2200" dirty="0">
                <a:latin typeface="+mn-lt"/>
              </a:rPr>
              <a:t>CF</a:t>
            </a:r>
            <a:r>
              <a:rPr lang="pt-BR" sz="3000" dirty="0">
                <a:latin typeface="+mn-lt"/>
              </a:rPr>
              <a:t> = PNB</a:t>
            </a:r>
            <a:r>
              <a:rPr lang="pt-BR" sz="2200" dirty="0">
                <a:latin typeface="+mn-lt"/>
              </a:rPr>
              <a:t>CF</a:t>
            </a:r>
            <a:r>
              <a:rPr lang="pt-BR" sz="3000" dirty="0">
                <a:latin typeface="+mn-lt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+mn-lt"/>
              </a:rPr>
              <a:t>Haverá diferença entre o produto líquido e o produto Bruto, pois a depreciação é diferente de zero.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6FD4446F-88DA-4758-AE17-0D9215B3F6A5}"/>
              </a:ext>
            </a:extLst>
          </p:cNvPr>
          <p:cNvCxnSpPr>
            <a:cxnSpLocks/>
          </p:cNvCxnSpPr>
          <p:nvPr/>
        </p:nvCxnSpPr>
        <p:spPr bwMode="auto">
          <a:xfrm>
            <a:off x="4780600" y="3866270"/>
            <a:ext cx="0" cy="410307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225953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B53BDB7-3F39-489E-B208-49C288018745}"/>
              </a:ext>
            </a:extLst>
          </p:cNvPr>
          <p:cNvSpPr/>
          <p:nvPr/>
        </p:nvSpPr>
        <p:spPr bwMode="auto">
          <a:xfrm>
            <a:off x="225083" y="309489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6D8BA2-62C5-4159-AAD4-20B4CA24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1" y="-91730"/>
            <a:ext cx="11882511" cy="785813"/>
          </a:xfrm>
        </p:spPr>
        <p:txBody>
          <a:bodyPr/>
          <a:lstStyle/>
          <a:p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9) FGV - Analista da Defensoria Pública (DPE RO)/Anal. em Eco/2015</a:t>
            </a:r>
            <a:endParaRPr 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E32A5E-AEDD-46C1-B3C7-81DDDCCB3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780804"/>
            <a:ext cx="11680841" cy="4883150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 PIB (Produto Interno Bruto) a custo de fatores, mantido constante o PIB a preços de mercado, deve ser compensado por:</a:t>
            </a:r>
          </a:p>
          <a:p>
            <a:pPr marL="514350" indent="-514350" algn="just">
              <a:spcBef>
                <a:spcPts val="12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da depreciação;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aumento dos subsídios e redução dos impostos indiretos;</a:t>
            </a:r>
          </a:p>
          <a:p>
            <a:pPr marL="514350" indent="-514350" algn="just">
              <a:spcBef>
                <a:spcPts val="12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dos impostos diretos;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da renda líquida enviada ao exterior e aumento dos impostos diretos e indiretos;</a:t>
            </a:r>
          </a:p>
          <a:p>
            <a:pPr marL="514350" indent="-514350" algn="just">
              <a:spcBef>
                <a:spcPts val="12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do Produto Nacional Bruto a custo de fatores.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272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34CE8AE5-4F4E-4C5C-AB98-EE4FED5BD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513400"/>
              </p:ext>
            </p:extLst>
          </p:nvPr>
        </p:nvGraphicFramePr>
        <p:xfrm>
          <a:off x="201099" y="318330"/>
          <a:ext cx="3449638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1015920" progId="Equation.DSMT4">
                  <p:embed/>
                </p:oleObj>
              </mc:Choice>
              <mc:Fallback>
                <p:oleObj name="Equation" r:id="rId2" imgW="1282680" imgH="101592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4944521E-B56E-475A-AA0A-5B74F2E37B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99" y="318330"/>
                        <a:ext cx="3449638" cy="2070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699F5173-FE09-4787-B9C9-DB24ABC86EDC}"/>
              </a:ext>
            </a:extLst>
          </p:cNvPr>
          <p:cNvCxnSpPr/>
          <p:nvPr/>
        </p:nvCxnSpPr>
        <p:spPr bwMode="auto">
          <a:xfrm flipV="1">
            <a:off x="1982190" y="1941342"/>
            <a:ext cx="0" cy="337625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C4103A23-08A0-431E-8D54-3F24E2B69022}"/>
              </a:ext>
            </a:extLst>
          </p:cNvPr>
          <p:cNvCxnSpPr/>
          <p:nvPr/>
        </p:nvCxnSpPr>
        <p:spPr bwMode="auto">
          <a:xfrm flipV="1">
            <a:off x="1346799" y="897990"/>
            <a:ext cx="0" cy="337625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024F253-C7EA-4A89-8461-3D3E866F4134}"/>
              </a:ext>
            </a:extLst>
          </p:cNvPr>
          <p:cNvCxnSpPr>
            <a:cxnSpLocks/>
          </p:cNvCxnSpPr>
          <p:nvPr/>
        </p:nvCxnSpPr>
        <p:spPr bwMode="auto">
          <a:xfrm>
            <a:off x="281351" y="267283"/>
            <a:ext cx="1644567" cy="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88029E7-4BA6-4739-869A-5F55C527D135}"/>
              </a:ext>
            </a:extLst>
          </p:cNvPr>
          <p:cNvSpPr txBox="1"/>
          <p:nvPr/>
        </p:nvSpPr>
        <p:spPr>
          <a:xfrm>
            <a:off x="2869809" y="318330"/>
            <a:ext cx="9003322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  <a:latin typeface="+mn-lt"/>
              </a:rPr>
              <a:t>Como manter o PIB</a:t>
            </a:r>
            <a:r>
              <a:rPr lang="pt-BR" sz="1600" dirty="0">
                <a:solidFill>
                  <a:srgbClr val="C00000"/>
                </a:solidFill>
                <a:latin typeface="+mn-lt"/>
              </a:rPr>
              <a:t>PM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  constante quando o PIB</a:t>
            </a:r>
            <a:r>
              <a:rPr lang="pt-BR" sz="1600" dirty="0">
                <a:solidFill>
                  <a:srgbClr val="C00000"/>
                </a:solidFill>
                <a:latin typeface="+mn-lt"/>
              </a:rPr>
              <a:t>CF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 aumenta ? Aumentando os subsídios e reduzindo os II. (Note que estamos “subindo” na tabela !)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0B7D99AF-0713-44FE-884A-90DB9C746DE2}"/>
              </a:ext>
            </a:extLst>
          </p:cNvPr>
          <p:cNvCxnSpPr/>
          <p:nvPr/>
        </p:nvCxnSpPr>
        <p:spPr bwMode="auto">
          <a:xfrm flipV="1">
            <a:off x="2612894" y="1446626"/>
            <a:ext cx="0" cy="337625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799819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155177B-C3BA-4DB1-8672-9E89BCDAF3DF}"/>
              </a:ext>
            </a:extLst>
          </p:cNvPr>
          <p:cNvSpPr/>
          <p:nvPr/>
        </p:nvSpPr>
        <p:spPr bwMode="auto">
          <a:xfrm>
            <a:off x="98473" y="4332848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971EEB-D105-4BA8-ACA8-631BD20A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49529"/>
            <a:ext cx="11760590" cy="785813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10) </a:t>
            </a: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Agente de Fiscalização (TCM SP)/Economia/2015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42A5B-DE25-4286-A698-7E53B4A6D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780803"/>
            <a:ext cx="11873132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situação a seguir que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NÃO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descreve corretamente uma estática comparativa envolvendo a identidade macroeconômica correspondente é: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remessa de dinheiro de residentes fora do Brasil para residentes de dentro do Brasil eleva a Renda Nacional Bruta;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produção de bens e serviços feitos a partir de fatores de produção nacionais eleva o Produto Nacional Bruto;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soma dos salários com o excedente operacional bruto eleva o Produto Interno Líquido a custo de fatores;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dos impostos indiretos conjuntamente com uma redução dos subsídios eleva o Produto Interno Bruto a preços de mercado e a custo de fatores;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depreciação reduz a Renda Nacional Líquida e o Produto Nacional Líquido a custo de fatores.</a:t>
            </a:r>
            <a:endParaRPr lang="pt-BR" sz="2900" dirty="0">
              <a:solidFill>
                <a:schemeClr val="tx1"/>
              </a:solidFill>
            </a:endParaRP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796C40E1-3B9E-4AFA-B915-86FC77A86287}"/>
              </a:ext>
            </a:extLst>
          </p:cNvPr>
          <p:cNvCxnSpPr/>
          <p:nvPr/>
        </p:nvCxnSpPr>
        <p:spPr bwMode="auto">
          <a:xfrm>
            <a:off x="8496886" y="6344529"/>
            <a:ext cx="3455963" cy="0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4776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9D2F46-02B3-4007-848A-ED526D2A5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1" y="232164"/>
            <a:ext cx="11779315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b="1" dirty="0">
                <a:solidFill>
                  <a:srgbClr val="C00000"/>
                </a:solidFill>
              </a:rPr>
              <a:t>a) </a:t>
            </a:r>
            <a:r>
              <a:rPr lang="pt-BR" sz="3000" dirty="0">
                <a:solidFill>
                  <a:srgbClr val="C00000"/>
                </a:solidFill>
              </a:rPr>
              <a:t>Verdadeiro. Um aumento da RLRE aumenta o PNB, pois         PNB = PIB + RLRE.</a:t>
            </a:r>
          </a:p>
          <a:p>
            <a:pPr marL="0" indent="0" algn="just">
              <a:buNone/>
            </a:pPr>
            <a:r>
              <a:rPr lang="pt-BR" sz="3000" b="1" dirty="0">
                <a:solidFill>
                  <a:srgbClr val="C00000"/>
                </a:solidFill>
              </a:rPr>
              <a:t>b)</a:t>
            </a:r>
            <a:r>
              <a:rPr lang="pt-BR" sz="3000" dirty="0">
                <a:solidFill>
                  <a:srgbClr val="C00000"/>
                </a:solidFill>
              </a:rPr>
              <a:t> Verdadeiro. Eleva o PIB e o PNB. Note que o PIB é o somatório de todos os </a:t>
            </a:r>
            <a:r>
              <a:rPr lang="pt-BR" sz="3000" u="sng" dirty="0">
                <a:solidFill>
                  <a:srgbClr val="C00000"/>
                </a:solidFill>
              </a:rPr>
              <a:t>bens e serviços finais </a:t>
            </a:r>
            <a:r>
              <a:rPr lang="pt-BR" sz="3000" dirty="0">
                <a:solidFill>
                  <a:srgbClr val="C00000"/>
                </a:solidFill>
              </a:rPr>
              <a:t>produzidos </a:t>
            </a:r>
            <a:r>
              <a:rPr lang="pt-BR" sz="3000" u="sng" dirty="0">
                <a:solidFill>
                  <a:srgbClr val="C00000"/>
                </a:solidFill>
              </a:rPr>
              <a:t>dentro das fronteiras </a:t>
            </a:r>
            <a:r>
              <a:rPr lang="pt-BR" sz="3000" dirty="0">
                <a:solidFill>
                  <a:srgbClr val="C00000"/>
                </a:solidFill>
              </a:rPr>
              <a:t>de um país durante determinado </a:t>
            </a:r>
            <a:r>
              <a:rPr lang="pt-BR" sz="3000" u="sng" dirty="0">
                <a:solidFill>
                  <a:srgbClr val="C00000"/>
                </a:solidFill>
              </a:rPr>
              <a:t>período de tempo. </a:t>
            </a:r>
            <a:r>
              <a:rPr lang="pt-BR" sz="3000" dirty="0">
                <a:solidFill>
                  <a:srgbClr val="C00000"/>
                </a:solidFill>
              </a:rPr>
              <a:t>Teríamos alterações no PNB somente se houvesse uma alteração na RLRE.</a:t>
            </a:r>
          </a:p>
          <a:p>
            <a:pPr marL="0" indent="0" algn="just">
              <a:buNone/>
            </a:pPr>
            <a:r>
              <a:rPr lang="pt-BR" sz="3000" b="1" dirty="0">
                <a:solidFill>
                  <a:srgbClr val="C00000"/>
                </a:solidFill>
              </a:rPr>
              <a:t>c)</a:t>
            </a:r>
            <a:r>
              <a:rPr lang="pt-BR" sz="3000" dirty="0">
                <a:solidFill>
                  <a:srgbClr val="C00000"/>
                </a:solidFill>
              </a:rPr>
              <a:t>Verdadeiro. Um aumento da renda eleva o PIB e, sem alterações na depreciação, o PIL.</a:t>
            </a:r>
          </a:p>
          <a:p>
            <a:pPr marL="0" indent="0" algn="just">
              <a:buNone/>
            </a:pPr>
            <a:r>
              <a:rPr lang="pt-BR" sz="3000" b="1" dirty="0">
                <a:solidFill>
                  <a:srgbClr val="C00000"/>
                </a:solidFill>
              </a:rPr>
              <a:t>e)</a:t>
            </a:r>
            <a:r>
              <a:rPr lang="pt-BR" sz="3000" dirty="0">
                <a:solidFill>
                  <a:srgbClr val="C00000"/>
                </a:solidFill>
              </a:rPr>
              <a:t> Verdadeira. A depreciação diferencia a renda (produto) bruta da renda líquida. Portanto, um aumento da depreciação reduz a RNL (PNL).</a:t>
            </a:r>
          </a:p>
        </p:txBody>
      </p:sp>
    </p:spTree>
    <p:extLst>
      <p:ext uri="{BB962C8B-B14F-4D97-AF65-F5344CB8AC3E}">
        <p14:creationId xmlns:p14="http://schemas.microsoft.com/office/powerpoint/2010/main" val="40116033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D4B04AB-0FA9-436D-B938-38A40D0B6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85" y="175896"/>
            <a:ext cx="11750650" cy="4883150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b="1" dirty="0">
                <a:solidFill>
                  <a:srgbClr val="C00000"/>
                </a:solidFill>
              </a:rPr>
              <a:t>D) Falsa. </a:t>
            </a:r>
            <a:r>
              <a:rPr lang="pt-BR" sz="3000" dirty="0">
                <a:solidFill>
                  <a:srgbClr val="C00000"/>
                </a:solidFill>
              </a:rPr>
              <a:t>O PIB</a:t>
            </a:r>
            <a:r>
              <a:rPr lang="pt-BR" sz="1600" dirty="0">
                <a:solidFill>
                  <a:srgbClr val="C00000"/>
                </a:solidFill>
              </a:rPr>
              <a:t>CF</a:t>
            </a:r>
            <a:r>
              <a:rPr lang="pt-BR" sz="3000" dirty="0">
                <a:solidFill>
                  <a:srgbClr val="C00000"/>
                </a:solidFill>
              </a:rPr>
              <a:t> desconsidera subsídios e II. Portanto, um aumento em II (líquido de subsídios) não pode aumentar o PIB</a:t>
            </a:r>
            <a:r>
              <a:rPr lang="pt-BR" sz="1600" dirty="0">
                <a:solidFill>
                  <a:srgbClr val="C00000"/>
                </a:solidFill>
              </a:rPr>
              <a:t>PM</a:t>
            </a:r>
            <a:r>
              <a:rPr lang="pt-BR" sz="3000" dirty="0">
                <a:solidFill>
                  <a:srgbClr val="C00000"/>
                </a:solidFill>
              </a:rPr>
              <a:t> e o PIB</a:t>
            </a:r>
            <a:r>
              <a:rPr lang="pt-BR" sz="1600" dirty="0">
                <a:solidFill>
                  <a:srgbClr val="C00000"/>
                </a:solidFill>
              </a:rPr>
              <a:t>CF</a:t>
            </a:r>
            <a:r>
              <a:rPr lang="pt-BR" sz="3000" dirty="0">
                <a:solidFill>
                  <a:srgbClr val="C00000"/>
                </a:solidFill>
              </a:rPr>
              <a:t>.</a:t>
            </a:r>
          </a:p>
          <a:p>
            <a:pPr lvl="1" algn="just"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</a:rPr>
              <a:t>Por exemplo, se o PIB</a:t>
            </a:r>
            <a:r>
              <a:rPr lang="pt-BR" sz="1600" dirty="0">
                <a:solidFill>
                  <a:srgbClr val="C00000"/>
                </a:solidFill>
              </a:rPr>
              <a:t>PM</a:t>
            </a:r>
            <a:r>
              <a:rPr lang="pt-BR" sz="2600" dirty="0">
                <a:solidFill>
                  <a:srgbClr val="C00000"/>
                </a:solidFill>
              </a:rPr>
              <a:t> = 100 e II-Sub = 20 (II = 30 e Sub = 10), teremos PIB</a:t>
            </a:r>
            <a:r>
              <a:rPr lang="pt-BR" sz="1600" dirty="0">
                <a:solidFill>
                  <a:srgbClr val="C00000"/>
                </a:solidFill>
              </a:rPr>
              <a:t>CF</a:t>
            </a:r>
            <a:r>
              <a:rPr lang="pt-BR" sz="2600" dirty="0">
                <a:solidFill>
                  <a:srgbClr val="C00000"/>
                </a:solidFill>
              </a:rPr>
              <a:t> = 80.</a:t>
            </a:r>
          </a:p>
          <a:p>
            <a:pPr lvl="1" algn="just"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</a:rPr>
              <a:t>Caso tenhamos II = 40 e sub = 5, o PIB</a:t>
            </a:r>
            <a:r>
              <a:rPr lang="pt-BR" sz="1600" dirty="0">
                <a:solidFill>
                  <a:srgbClr val="C00000"/>
                </a:solidFill>
              </a:rPr>
              <a:t>CF</a:t>
            </a:r>
            <a:r>
              <a:rPr lang="pt-BR" sz="2600" dirty="0">
                <a:solidFill>
                  <a:srgbClr val="C00000"/>
                </a:solidFill>
              </a:rPr>
              <a:t> será 65, com o mesmo PIB</a:t>
            </a:r>
            <a:r>
              <a:rPr lang="pt-BR" sz="1600" dirty="0">
                <a:solidFill>
                  <a:srgbClr val="C00000"/>
                </a:solidFill>
              </a:rPr>
              <a:t>PM</a:t>
            </a:r>
            <a:r>
              <a:rPr lang="pt-BR" sz="26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074382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7812005B-A0E9-4F83-B0FB-F090E470D276}"/>
              </a:ext>
            </a:extLst>
          </p:cNvPr>
          <p:cNvSpPr/>
          <p:nvPr/>
        </p:nvSpPr>
        <p:spPr bwMode="auto">
          <a:xfrm>
            <a:off x="168811" y="582403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E0E81B-7DC7-45D4-A3C9-7349B9304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-105805"/>
            <a:ext cx="11901267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1) FGV - Técnico Superior Especializado (DPE RJ)/Economia/2014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2AC379-C3D1-48E4-B79C-C1137E67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7" y="668260"/>
            <a:ext cx="11830898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 um país tenha (em bilhões de reais) os seguintes valores de alguns dos principais agregados macroeconômicas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Salários = 50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Juros pagos às famílias = 100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Aluguéis pagos às famílias = 80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Lucros distribuídos = 100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Impostos diretos = 10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Impostos indiretos =20</a:t>
            </a:r>
          </a:p>
          <a:p>
            <a:pPr lvl="1" algn="just">
              <a:spcBef>
                <a:spcPts val="0"/>
              </a:spcBef>
            </a:pPr>
            <a:r>
              <a:rPr lang="pt-BR" sz="24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Subsídios = 10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Logo, o PIB a preços de mercado é igual a: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310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330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340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350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370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DF120879-C183-4CD1-B8E4-01268665D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341765"/>
              </p:ext>
            </p:extLst>
          </p:nvPr>
        </p:nvGraphicFramePr>
        <p:xfrm>
          <a:off x="2214024" y="4768945"/>
          <a:ext cx="7183192" cy="641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36760" imgH="228600" progId="Equation.DSMT4">
                  <p:embed/>
                </p:oleObj>
              </mc:Choice>
              <mc:Fallback>
                <p:oleObj name="Equation" r:id="rId2" imgW="2336760" imgH="2286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0D8EF0BC-DA41-4784-9967-6ED4A0EAD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024" y="4768945"/>
                        <a:ext cx="7183192" cy="64178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367B49AD-206D-4C05-ADE9-39578AE762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444150"/>
              </p:ext>
            </p:extLst>
          </p:nvPr>
        </p:nvGraphicFramePr>
        <p:xfrm>
          <a:off x="2214024" y="5448378"/>
          <a:ext cx="89789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20680" imgH="228600" progId="Equation.DSMT4">
                  <p:embed/>
                </p:oleObj>
              </mc:Choice>
              <mc:Fallback>
                <p:oleObj name="Equation" r:id="rId4" imgW="2920680" imgH="2286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DF120879-C183-4CD1-B8E4-01268665D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024" y="5448378"/>
                        <a:ext cx="8978900" cy="642938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D85159CB-8805-4FE8-B16A-176B19724546}"/>
              </a:ext>
            </a:extLst>
          </p:cNvPr>
          <p:cNvSpPr txBox="1"/>
          <p:nvPr/>
        </p:nvSpPr>
        <p:spPr>
          <a:xfrm>
            <a:off x="2214024" y="6091316"/>
            <a:ext cx="7763952" cy="4783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O gabarito dessa questão está errado (aponta C como correta)</a:t>
            </a:r>
          </a:p>
        </p:txBody>
      </p:sp>
    </p:spTree>
    <p:extLst>
      <p:ext uri="{BB962C8B-B14F-4D97-AF65-F5344CB8AC3E}">
        <p14:creationId xmlns:p14="http://schemas.microsoft.com/office/powerpoint/2010/main" val="32031317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75B90-A919-415C-A6B2-88EDD62C9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" y="6739"/>
            <a:ext cx="11774659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11) FGV - Agente de Fiscalização (TCM SP)/Economia/2015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E5CDE5-C4D4-464C-A343-21BC12FAF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780802"/>
            <a:ext cx="11343216" cy="488315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as seguintes informações: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Poupança do setor privado = 50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Subsídios = 10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Impostos Indiretos = 10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Impostos Diretos = 30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Exportações = 50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Importações = 25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Saldo da Balança de Serviços = 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Saldo da Conta de Rendas = 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Transferências Unilaterais = 0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Variação dos estoques = 5</a:t>
            </a:r>
          </a:p>
          <a:p>
            <a:pPr lvl="1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Formação Bruta de Capital Fixo = 5</a:t>
            </a:r>
          </a:p>
          <a:p>
            <a:pPr algn="l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Transferências do governo = Outras Receitas Líquidas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470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7024CFD-57F5-42DB-8D34-045C1B56B696}"/>
              </a:ext>
            </a:extLst>
          </p:cNvPr>
          <p:cNvSpPr/>
          <p:nvPr/>
        </p:nvSpPr>
        <p:spPr bwMode="auto">
          <a:xfrm>
            <a:off x="225085" y="241964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62E3A9-A058-4D86-B2A4-1407F88A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8" y="288436"/>
            <a:ext cx="11526096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partir dessas informações (medidas em bilhões de reais) e dos conceitos de contas nacionais, o gasto do governo é igual a: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35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40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45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50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60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508558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1EDA55-7DCA-4E74-BAA3-836C2C3AA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6" y="204032"/>
            <a:ext cx="11751180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Observe que não podemos calcular G utilizando a identidade da renda (ótica da demanda), pois não temos G nem Y</a:t>
            </a:r>
            <a:r>
              <a:rPr lang="pt-BR" sz="2200" dirty="0">
                <a:solidFill>
                  <a:schemeClr val="tx1"/>
                </a:solidFill>
              </a:rPr>
              <a:t>PIB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Vamos resolver utilizando a identidade entre I e S.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82D9AC19-611D-47A8-9D60-17AF9888E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07919"/>
              </p:ext>
            </p:extLst>
          </p:nvPr>
        </p:nvGraphicFramePr>
        <p:xfrm>
          <a:off x="663866" y="2101007"/>
          <a:ext cx="861753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9000" imgH="253800" progId="Equation.DSMT4">
                  <p:embed/>
                </p:oleObj>
              </mc:Choice>
              <mc:Fallback>
                <p:oleObj name="Equation" r:id="rId2" imgW="342900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F415748-12B2-4022-9152-8CEE849B8B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66" y="2101007"/>
                        <a:ext cx="8617530" cy="661988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E0B0359-F8E8-4210-9181-A03D8CE89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939250"/>
              </p:ext>
            </p:extLst>
          </p:nvPr>
        </p:nvGraphicFramePr>
        <p:xfrm>
          <a:off x="663866" y="3616220"/>
          <a:ext cx="3892892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253800" progId="Equation.DSMT4">
                  <p:embed/>
                </p:oleObj>
              </mc:Choice>
              <mc:Fallback>
                <p:oleObj name="Equation" r:id="rId4" imgW="1549080" imgH="2538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FCDABC46-EC9D-480E-B7C8-DD4BBD881B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66" y="3616220"/>
                        <a:ext cx="3892892" cy="661988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4A1AB5F8-7CCE-4BD9-9344-2AD964959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38555"/>
              </p:ext>
            </p:extLst>
          </p:nvPr>
        </p:nvGraphicFramePr>
        <p:xfrm>
          <a:off x="663866" y="2922492"/>
          <a:ext cx="5264456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95200" imgH="177480" progId="Equation.DSMT4">
                  <p:embed/>
                </p:oleObj>
              </mc:Choice>
              <mc:Fallback>
                <p:oleObj name="Equation" r:id="rId6" imgW="2095200" imgH="17748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89F244BC-033C-48A7-B8BF-2918575F4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66" y="2922492"/>
                        <a:ext cx="5264456" cy="4635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112A37CB-9B43-446A-8618-B135332028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928387"/>
              </p:ext>
            </p:extLst>
          </p:nvPr>
        </p:nvGraphicFramePr>
        <p:xfrm>
          <a:off x="663866" y="4508386"/>
          <a:ext cx="481759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177480" progId="Equation.DSMT4">
                  <p:embed/>
                </p:oleObj>
              </mc:Choice>
              <mc:Fallback>
                <p:oleObj name="Equation" r:id="rId8" imgW="1917360" imgH="17748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B349E1DB-FDFF-49C0-A8DC-51608C5B9C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66" y="4508386"/>
                        <a:ext cx="4817597" cy="4635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F91568B3-E098-4FD0-8767-77D98DF90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560412"/>
              </p:ext>
            </p:extLst>
          </p:nvPr>
        </p:nvGraphicFramePr>
        <p:xfrm>
          <a:off x="663866" y="5220256"/>
          <a:ext cx="10463679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65560" imgH="215640" progId="Equation.DSMT4">
                  <p:embed/>
                </p:oleObj>
              </mc:Choice>
              <mc:Fallback>
                <p:oleObj name="Equation" r:id="rId10" imgW="4165560" imgH="21564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AEB8874B-5164-4DB3-80E6-FE9FBA5790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66" y="5220256"/>
                        <a:ext cx="10463679" cy="56356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0308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CEA2A68-18D6-4FB6-A7FF-1674DF451090}"/>
              </a:ext>
            </a:extLst>
          </p:cNvPr>
          <p:cNvSpPr/>
          <p:nvPr/>
        </p:nvSpPr>
        <p:spPr bwMode="auto">
          <a:xfrm>
            <a:off x="196949" y="333404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7D25EB-5AB8-43F6-B9EE-A7463E632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35462"/>
            <a:ext cx="11844996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12) FGV - Agente de Fiscalização (TCM SP)/Economia/2015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D788DE-752D-4B0A-9717-B91223EF6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6" y="738602"/>
            <a:ext cx="11821521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 Sistema de Contas Nacionais, baseado em quatro contas: produção, utilização da renda, formação de capital e das operações da economia com o resto do mundo. A estática comparativa de acordo com tal sistema é: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renda nacional líquida a preços de mercado pode ser compensado por uma redução do consumo do governo;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 excedente operacional bruto pode ser decorrente do aumento das exportações de bens e serviços de não-fatores;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redução dos recebimentos correntes pode levar a um aumento da renda recebida do exterior;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 investimento em bens de capital, com aumento da depreciação, leva à elevação do total da formação de capital;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dos impostos indiretos e redução dos subsídios leva a uma redução da apropriação da renda nacional disponível líquida.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E47B88A-C60B-4CA6-A07B-967478383821}"/>
              </a:ext>
            </a:extLst>
          </p:cNvPr>
          <p:cNvSpPr txBox="1"/>
          <p:nvPr/>
        </p:nvSpPr>
        <p:spPr>
          <a:xfrm>
            <a:off x="9734844" y="3798276"/>
            <a:ext cx="2457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C00000"/>
                </a:solidFill>
              </a:rPr>
              <a:t>Aumento do Lucro</a:t>
            </a:r>
          </a:p>
        </p:txBody>
      </p:sp>
    </p:spTree>
    <p:extLst>
      <p:ext uri="{BB962C8B-B14F-4D97-AF65-F5344CB8AC3E}">
        <p14:creationId xmlns:p14="http://schemas.microsoft.com/office/powerpoint/2010/main" val="17229441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642D347-8AEC-45B6-AF15-27D343B6C737}"/>
              </a:ext>
            </a:extLst>
          </p:cNvPr>
          <p:cNvSpPr/>
          <p:nvPr/>
        </p:nvSpPr>
        <p:spPr bwMode="auto">
          <a:xfrm>
            <a:off x="98473" y="4360981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95EA85-C7E3-4C0A-92A9-5E49B2FB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9" y="-63601"/>
            <a:ext cx="12121662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13) FGV - Analista Judiciário (TJ BA)/Apoio Especializado/Eco/2015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A34090-056D-4B76-9A72-6FD89E293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53" y="696398"/>
            <a:ext cx="11807450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Produto Nacional Líquido (PNL) é contabilizado como: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produção cuja renda é gerada dentro dos limites do território nacional, e descontado o valor das depreciações;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produção interna bruta somada à renda líquida enviada ao exterior;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produção cuja renda é de propriedade dos residentes do país, somado o valor das depreciações, salários, juros, lucros e aluguéis;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produção cuja renda é de propriedade dos residentes do país, independentemente de ter sido gerada fora do país, e descontado o valor das depreciações;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soma de juros, lucros, aluguéis, salários e o valor total de impostos diretos e indiretos.</a:t>
            </a:r>
            <a:endParaRPr lang="pt-BR" sz="31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9552FCD-FB80-4C7C-A209-0FF71BE0B64C}"/>
              </a:ext>
            </a:extLst>
          </p:cNvPr>
          <p:cNvSpPr txBox="1"/>
          <p:nvPr/>
        </p:nvSpPr>
        <p:spPr>
          <a:xfrm>
            <a:off x="4923692" y="5317588"/>
            <a:ext cx="1505243" cy="464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Definição</a:t>
            </a:r>
          </a:p>
        </p:txBody>
      </p:sp>
    </p:spTree>
    <p:extLst>
      <p:ext uri="{BB962C8B-B14F-4D97-AF65-F5344CB8AC3E}">
        <p14:creationId xmlns:p14="http://schemas.microsoft.com/office/powerpoint/2010/main" val="1112890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CF32E6E-6DCC-4D27-AB33-72C72A5C7250}"/>
              </a:ext>
            </a:extLst>
          </p:cNvPr>
          <p:cNvSpPr/>
          <p:nvPr/>
        </p:nvSpPr>
        <p:spPr bwMode="auto">
          <a:xfrm>
            <a:off x="140677" y="4881489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27EC84-39DC-4EF5-AB05-6F043A10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6" y="6739"/>
            <a:ext cx="1180279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14) FGV - Analista de Gestão (COMPESA)/Economista/2014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4AD8B2-F96D-4AD1-8501-918450D74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0" y="780803"/>
            <a:ext cx="11802764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Seja as seguintes nomenclaturas: PIB = Produto Interno Bruto, PNB = Produto Nacional Bruto, PIL = Produto Interno Líquido, PNL = Produto Nacional Líquido, RLEE = Renda Líquida Enviada ao Exterior.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 os seguintes subscritos: </a:t>
            </a: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preços de mercado, </a:t>
            </a: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cf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custo de fatores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</a:t>
            </a: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PIBpm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pode ser computado a partir da seguinte expressão: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PIBcf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– Impostos Indiretos + Subsídios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PNBpm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– RLEE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PILpm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+ Depreciação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Salários + Excedente Operacional Bruto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PNLcf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+ RLEE + Depreciação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6B4E0EE-7EA1-442E-8835-E06DB7AAB0AC}"/>
              </a:ext>
            </a:extLst>
          </p:cNvPr>
          <p:cNvSpPr txBox="1"/>
          <p:nvPr/>
        </p:nvSpPr>
        <p:spPr>
          <a:xfrm>
            <a:off x="4234376" y="4895555"/>
            <a:ext cx="1237956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Preciso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A0FDF20-5C39-4B93-971C-BDE0BAAD6E64}"/>
              </a:ext>
            </a:extLst>
          </p:cNvPr>
          <p:cNvSpPr txBox="1"/>
          <p:nvPr/>
        </p:nvSpPr>
        <p:spPr>
          <a:xfrm>
            <a:off x="7172181" y="5427782"/>
            <a:ext cx="95894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PIB</a:t>
            </a:r>
            <a:r>
              <a:rPr lang="pt-BR" sz="1600" b="1" dirty="0">
                <a:solidFill>
                  <a:srgbClr val="C00000"/>
                </a:solidFill>
              </a:rPr>
              <a:t>PB</a:t>
            </a:r>
          </a:p>
        </p:txBody>
      </p:sp>
    </p:spTree>
    <p:extLst>
      <p:ext uri="{BB962C8B-B14F-4D97-AF65-F5344CB8AC3E}">
        <p14:creationId xmlns:p14="http://schemas.microsoft.com/office/powerpoint/2010/main" val="19512323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3DF4BD1-F6D6-4768-BA5C-D0A85329DA3B}"/>
              </a:ext>
            </a:extLst>
          </p:cNvPr>
          <p:cNvSpPr/>
          <p:nvPr/>
        </p:nvSpPr>
        <p:spPr bwMode="auto">
          <a:xfrm>
            <a:off x="140677" y="5655212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F57DAD-3FC4-42F1-A9BE-CE95E81B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-91732"/>
            <a:ext cx="11873132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15) FGV - Analista Censitário (IBGE)/Análise Socioeconômica/2017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560D8E-F257-4B2E-B797-1F8D0770A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1" y="696400"/>
            <a:ext cx="11835586" cy="4883150"/>
          </a:xfrm>
        </p:spPr>
        <p:txBody>
          <a:bodyPr/>
          <a:lstStyle/>
          <a:p>
            <a:pPr algn="just"/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aos setores de atividade econômica que compõem o cálculo atual do PIB, analise as afirmativas como verdadeiras (V) ou falsas (F):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Subsetor Industrial de Utilidade Pública (SIUP) provê os serviços de água, gás e energia.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setor industrial inclui o subsetor de construção.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setor de serviços provê serviços de atividades imobiliárias e de administração, saúde e educação públicas.</a:t>
            </a:r>
          </a:p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sequência correta é: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V;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F;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F – F;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V – V;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F – V.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5B75B22-683B-4413-B775-B141E9D21D13}"/>
              </a:ext>
            </a:extLst>
          </p:cNvPr>
          <p:cNvSpPr txBox="1"/>
          <p:nvPr/>
        </p:nvSpPr>
        <p:spPr>
          <a:xfrm>
            <a:off x="2405577" y="4670478"/>
            <a:ext cx="9622300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Os Serviços Industriais de Utilidade Pública (SIUP) são serviços industriais de uso comum.</a:t>
            </a:r>
          </a:p>
          <a:p>
            <a:pPr algn="just"/>
            <a:r>
              <a:rPr lang="pt-BR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São exemplos de SIUP “subsetores de limpeza urbana e esgoto, bem como eletricidade e água”. (gás, não)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887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31E7E-ECA3-40E7-B3A3-75C9E10F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92370"/>
            <a:ext cx="11816861" cy="609675"/>
          </a:xfrm>
        </p:spPr>
        <p:txBody>
          <a:bodyPr/>
          <a:lstStyle/>
          <a:p>
            <a:pPr algn="just"/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16) FGV - Técnico de Nível Superior (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Pref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 Salvador)/Suporte Administrativo/Economia ou Gestão Financeira/2017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17C09E-9ACA-4037-B90E-00136AD14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287243"/>
            <a:ext cx="11816860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aos principais agregados macroeconômicos e suas identidades macroeconômicas básicas, assinale (</a:t>
            </a:r>
            <a:r>
              <a:rPr lang="pt-BR" sz="31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para a afirmativa verdadeira e (</a:t>
            </a:r>
            <a:r>
              <a:rPr lang="pt-BR" sz="31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</a:t>
            </a: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para a falsa.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PIB a preços de mercado pode ser definido como o PIB a custo de fatores adicionado dos impostos indiretos e subtraído os subsídios.</a:t>
            </a: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PIB a preços de mercado é igual ao PNB a preços de mercado deduzida a renda líquida enviada ao exterior.</a:t>
            </a:r>
          </a:p>
          <a:p>
            <a:pPr marL="0" indent="0" algn="just">
              <a:spcBef>
                <a:spcPts val="600"/>
              </a:spcBef>
              <a:buSzPct val="100000"/>
              <a:buNone/>
            </a:pPr>
            <a:endParaRPr lang="pt-BR" sz="25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 algn="just">
              <a:spcBef>
                <a:spcPts val="600"/>
              </a:spcBef>
              <a:buSzPct val="100000"/>
              <a:buFont typeface="+mj-lt"/>
              <a:buAutoNum type="romanUcPeriod" startAt="3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oferta agregada global é definida como a oferta interna somada as importações e deduzidas as exportações.</a:t>
            </a:r>
          </a:p>
          <a:p>
            <a:pPr algn="just">
              <a:spcBef>
                <a:spcPts val="0"/>
              </a:spcBef>
            </a:pPr>
            <a:endParaRPr lang="pt-BR" sz="3100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708A6BD-3686-4152-9278-E379EDE99696}"/>
              </a:ext>
            </a:extLst>
          </p:cNvPr>
          <p:cNvSpPr txBox="1"/>
          <p:nvPr/>
        </p:nvSpPr>
        <p:spPr>
          <a:xfrm>
            <a:off x="-56269" y="2827609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A842EF-A91F-46DB-BD1F-3B4F2728A468}"/>
              </a:ext>
            </a:extLst>
          </p:cNvPr>
          <p:cNvSpPr txBox="1"/>
          <p:nvPr/>
        </p:nvSpPr>
        <p:spPr>
          <a:xfrm>
            <a:off x="-44547" y="3852205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540DB04-02C9-4FA5-9685-94053441BBD2}"/>
              </a:ext>
            </a:extLst>
          </p:cNvPr>
          <p:cNvSpPr txBox="1"/>
          <p:nvPr/>
        </p:nvSpPr>
        <p:spPr>
          <a:xfrm>
            <a:off x="-46895" y="5312901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2AA2649-B0B7-4AAC-A312-BBF3EF6A641D}"/>
              </a:ext>
            </a:extLst>
          </p:cNvPr>
          <p:cNvSpPr txBox="1"/>
          <p:nvPr/>
        </p:nvSpPr>
        <p:spPr>
          <a:xfrm>
            <a:off x="780752" y="6267163"/>
            <a:ext cx="1108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Oferta Total = PIB + Importações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FE88E3-0AF8-4D33-9687-4F4BC3B2AE54}"/>
              </a:ext>
            </a:extLst>
          </p:cNvPr>
          <p:cNvSpPr txBox="1"/>
          <p:nvPr/>
        </p:nvSpPr>
        <p:spPr>
          <a:xfrm>
            <a:off x="778405" y="4815850"/>
            <a:ext cx="1108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PNB = PIB – RLEE </a:t>
            </a:r>
            <a:r>
              <a:rPr lang="pt-BR" b="1" dirty="0">
                <a:solidFill>
                  <a:srgbClr val="C00000"/>
                </a:solidFill>
                <a:cs typeface="Times New Roman" panose="02020603050405020304" pitchFamily="18" charset="0"/>
              </a:rPr>
              <a:t>→ PIB </a:t>
            </a:r>
            <a:r>
              <a:rPr lang="pt-BR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pt-BR" b="1" dirty="0">
                <a:solidFill>
                  <a:srgbClr val="C00000"/>
                </a:solidFill>
              </a:rPr>
              <a:t>PNB + RLEE</a:t>
            </a:r>
            <a:r>
              <a:rPr lang="pt-BR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378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D70A4DA9-62ED-4A94-80D7-90AE7EFFAE7B}"/>
              </a:ext>
            </a:extLst>
          </p:cNvPr>
          <p:cNvSpPr/>
          <p:nvPr/>
        </p:nvSpPr>
        <p:spPr bwMode="auto">
          <a:xfrm>
            <a:off x="154745" y="1645916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0D9B4E3-1BF5-4C12-8252-F8E4EAB2E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6" y="246232"/>
            <a:ext cx="11816860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As afirmações são, respectivamente,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V e V.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V e F.</a:t>
            </a:r>
            <a:endParaRPr lang="pt-BR" sz="2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F e F.</a:t>
            </a: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 V e F.</a:t>
            </a:r>
            <a:endParaRPr lang="pt-BR" sz="2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 F e V.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2097841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4903148-7AF4-4CE9-B693-3AD0C1B59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5" y="0"/>
            <a:ext cx="11605846" cy="713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14672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B08E18-5155-4437-B68F-AB1928945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" y="133689"/>
            <a:ext cx="11985673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FGV: muitos exercícios que usam o cálculo do PIB sob a ótica da renda. 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Lembrando </a:t>
            </a:r>
            <a:r>
              <a:rPr lang="pt-BR" sz="2800" dirty="0">
                <a:solidFill>
                  <a:schemeClr val="tx1"/>
                </a:solidFill>
                <a:cs typeface="Calibri" panose="020F0502020204030204" pitchFamily="34" charset="0"/>
              </a:rPr>
              <a:t>→</a:t>
            </a:r>
            <a:r>
              <a:rPr lang="pt-BR" sz="2800" dirty="0">
                <a:solidFill>
                  <a:schemeClr val="tx1"/>
                </a:solidFill>
              </a:rPr>
              <a:t> podemos calcular o PIB de três formas: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D558F7B-246F-4C75-80BA-96EC02BB9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219270"/>
              </p:ext>
            </p:extLst>
          </p:nvPr>
        </p:nvGraphicFramePr>
        <p:xfrm>
          <a:off x="425937" y="2463164"/>
          <a:ext cx="10307710" cy="391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1523880" progId="Equation.DSMT4">
                  <p:embed/>
                </p:oleObj>
              </mc:Choice>
              <mc:Fallback>
                <p:oleObj name="Equation" r:id="rId2" imgW="3759120" imgH="1523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22F2F76-1E68-4275-BDF0-B4ECF73167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37" y="2463164"/>
                        <a:ext cx="10307710" cy="3911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9AE69DE6-F973-463F-8D00-3D639EBAF9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16942"/>
              </p:ext>
            </p:extLst>
          </p:nvPr>
        </p:nvGraphicFramePr>
        <p:xfrm>
          <a:off x="440004" y="1194040"/>
          <a:ext cx="10412412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431640" progId="Equation.DSMT4">
                  <p:embed/>
                </p:oleObj>
              </mc:Choice>
              <mc:Fallback>
                <p:oleObj name="Equation" r:id="rId4" imgW="3657600" imgH="43164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2D558F7B-246F-4C75-80BA-96EC02BB95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04" y="1194040"/>
                        <a:ext cx="10412412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9108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D3A1FB-E173-4CE5-A536-36F3DE0CD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4" y="160802"/>
            <a:ext cx="10691447" cy="626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2273"/>
      </p:ext>
    </p:extLst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47738B6-EDD2-4E0D-BB27-4F429C405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32" y="208479"/>
            <a:ext cx="10325686" cy="613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61514"/>
      </p:ext>
    </p:extLst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2B25B1A-DC52-428F-B596-1D164B9A3D99}"/>
              </a:ext>
            </a:extLst>
          </p:cNvPr>
          <p:cNvSpPr/>
          <p:nvPr/>
        </p:nvSpPr>
        <p:spPr>
          <a:xfrm>
            <a:off x="606285" y="723173"/>
            <a:ext cx="10896601" cy="5763866"/>
          </a:xfrm>
          <a:prstGeom prst="rect">
            <a:avLst/>
          </a:prstGeom>
          <a:solidFill>
            <a:srgbClr val="F8F8F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DFB986BD-EC26-4AD7-BC5A-791561E32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43" y="759616"/>
            <a:ext cx="11267666" cy="398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900" b="1" dirty="0">
                <a:solidFill>
                  <a:schemeClr val="tx1"/>
                </a:solidFill>
              </a:rPr>
              <a:t>(I) Transações Correntes</a:t>
            </a:r>
          </a:p>
          <a:p>
            <a:pPr lvl="1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Balanço Comercial</a:t>
            </a:r>
          </a:p>
          <a:p>
            <a:pPr lvl="1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Serviços e Rendas</a:t>
            </a:r>
          </a:p>
          <a:p>
            <a:pPr lvl="2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Serviços</a:t>
            </a:r>
          </a:p>
          <a:p>
            <a:pPr lvl="2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Rendas</a:t>
            </a:r>
          </a:p>
          <a:p>
            <a:pPr lvl="1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Transferências Unilaterais Correntes</a:t>
            </a:r>
          </a:p>
          <a:p>
            <a:pPr lvl="1">
              <a:spcBef>
                <a:spcPts val="0"/>
              </a:spcBef>
              <a:buClrTx/>
            </a:pPr>
            <a:endParaRPr lang="pt-BR" sz="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sz="2900" b="1" dirty="0">
                <a:solidFill>
                  <a:schemeClr val="tx1"/>
                </a:solidFill>
              </a:rPr>
              <a:t>(II) Conta de Capital e Financeira</a:t>
            </a:r>
          </a:p>
          <a:p>
            <a:pPr lvl="1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Conta de Capital (Transferências Unilaterais de Patrimônio)</a:t>
            </a:r>
          </a:p>
          <a:p>
            <a:pPr lvl="1">
              <a:spcBef>
                <a:spcPts val="0"/>
              </a:spcBef>
              <a:buClrTx/>
            </a:pPr>
            <a:r>
              <a:rPr lang="pt-BR" sz="2900" dirty="0">
                <a:solidFill>
                  <a:schemeClr val="tx1"/>
                </a:solidFill>
              </a:rPr>
              <a:t>Conta Financeira (Antiga Conta de Capitais)</a:t>
            </a:r>
          </a:p>
          <a:p>
            <a:pPr lvl="1">
              <a:spcBef>
                <a:spcPts val="0"/>
              </a:spcBef>
              <a:buClrTx/>
            </a:pPr>
            <a:endParaRPr lang="pt-BR" sz="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sz="2900" b="1" dirty="0">
                <a:solidFill>
                  <a:schemeClr val="tx1"/>
                </a:solidFill>
              </a:rPr>
              <a:t>(III) Erros e Omissões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pt-BR" sz="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sz="2900" b="1" dirty="0">
                <a:solidFill>
                  <a:schemeClr val="tx1"/>
                </a:solidFill>
              </a:rPr>
              <a:t>(IV) Saldo do BP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pt-BR" sz="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sz="2900" b="1" dirty="0">
                <a:solidFill>
                  <a:schemeClr val="tx1"/>
                </a:solidFill>
              </a:rPr>
              <a:t>(V) Haveres da Autoridade Monetária</a:t>
            </a:r>
          </a:p>
          <a:p>
            <a:pPr marL="0" indent="0">
              <a:buClrTx/>
              <a:buNone/>
            </a:pPr>
            <a:endParaRPr lang="pt-BR" sz="2900" dirty="0">
              <a:solidFill>
                <a:schemeClr val="tx1"/>
              </a:solidFill>
            </a:endParaRP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D88B3C9E-7F22-4B87-B21D-3D4822A8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341862"/>
            <a:ext cx="11476383" cy="86408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Balanço de Pagamentos a Partir de 2001: Estrutura </a:t>
            </a:r>
            <a:br>
              <a:rPr lang="pt-BR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2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886080B-76FA-4468-8514-C97EC6CD8A75}"/>
              </a:ext>
            </a:extLst>
          </p:cNvPr>
          <p:cNvSpPr/>
          <p:nvPr/>
        </p:nvSpPr>
        <p:spPr>
          <a:xfrm>
            <a:off x="356177" y="739633"/>
            <a:ext cx="11555897" cy="5464219"/>
          </a:xfrm>
          <a:prstGeom prst="rect">
            <a:avLst/>
          </a:prstGeom>
          <a:solidFill>
            <a:srgbClr val="F8F8F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1C8B75D2-1984-4460-BC1D-F6EF942A4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143" y="789330"/>
            <a:ext cx="11227904" cy="398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tx1"/>
                </a:solidFill>
              </a:rPr>
              <a:t>(I) Transações Correntes</a:t>
            </a:r>
          </a:p>
          <a:p>
            <a:pPr lvl="1">
              <a:spcBef>
                <a:spcPts val="0"/>
              </a:spcBef>
              <a:buClrTx/>
            </a:pPr>
            <a:r>
              <a:rPr lang="pt-BR" sz="2600" dirty="0">
                <a:solidFill>
                  <a:schemeClr val="tx1"/>
                </a:solidFill>
              </a:rPr>
              <a:t>Balanço Comercial</a:t>
            </a:r>
          </a:p>
          <a:p>
            <a:pPr lvl="1">
              <a:spcBef>
                <a:spcPts val="0"/>
              </a:spcBef>
              <a:buClrTx/>
            </a:pPr>
            <a:r>
              <a:rPr lang="pt-BR" sz="2600" dirty="0">
                <a:solidFill>
                  <a:schemeClr val="tx1"/>
                </a:solidFill>
              </a:rPr>
              <a:t>Serviços</a:t>
            </a:r>
          </a:p>
          <a:p>
            <a:pPr lvl="1">
              <a:spcBef>
                <a:spcPts val="0"/>
              </a:spcBef>
              <a:buClrTx/>
            </a:pPr>
            <a:r>
              <a:rPr lang="pt-BR" sz="2600" dirty="0">
                <a:solidFill>
                  <a:schemeClr val="tx1"/>
                </a:solidFill>
              </a:rPr>
              <a:t>Renda Primária (Juros, Lucros, Dividendos,...)</a:t>
            </a:r>
          </a:p>
          <a:p>
            <a:pPr lvl="1">
              <a:spcBef>
                <a:spcPts val="0"/>
              </a:spcBef>
              <a:buClrTx/>
            </a:pPr>
            <a:r>
              <a:rPr lang="pt-BR" sz="2600" dirty="0">
                <a:solidFill>
                  <a:schemeClr val="tx1"/>
                </a:solidFill>
              </a:rPr>
              <a:t>Renda Secundária (T.U. Correntes)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endParaRPr lang="pt-BR" sz="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b="1" dirty="0">
                <a:solidFill>
                  <a:schemeClr val="tx1"/>
                </a:solidFill>
              </a:rPr>
              <a:t>(II) Conta de Capital e Financeira</a:t>
            </a:r>
          </a:p>
          <a:p>
            <a:pPr lvl="1">
              <a:spcBef>
                <a:spcPts val="0"/>
              </a:spcBef>
              <a:buClrTx/>
            </a:pPr>
            <a:r>
              <a:rPr lang="pt-BR" sz="2600" dirty="0">
                <a:solidFill>
                  <a:schemeClr val="tx1"/>
                </a:solidFill>
              </a:rPr>
              <a:t>Conta de Capital (Transferências Unilaterais de Patrimônio)</a:t>
            </a:r>
          </a:p>
          <a:p>
            <a:pPr lvl="1">
              <a:spcBef>
                <a:spcPts val="0"/>
              </a:spcBef>
              <a:buClrTx/>
            </a:pPr>
            <a:r>
              <a:rPr lang="pt-BR" sz="2600" dirty="0">
                <a:solidFill>
                  <a:schemeClr val="tx1"/>
                </a:solidFill>
              </a:rPr>
              <a:t>Conta Financeira (Antiga Conta de Capitais)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endParaRPr lang="pt-BR" sz="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b="1" dirty="0">
                <a:solidFill>
                  <a:schemeClr val="tx1"/>
                </a:solidFill>
              </a:rPr>
              <a:t>(III) Erros e Omissões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pt-BR" sz="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b="1" dirty="0">
                <a:solidFill>
                  <a:schemeClr val="tx1"/>
                </a:solidFill>
              </a:rPr>
              <a:t>(IV) Saldo do BP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pt-BR" sz="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pt-BR" b="1" dirty="0">
                <a:solidFill>
                  <a:schemeClr val="tx1"/>
                </a:solidFill>
              </a:rPr>
              <a:t>(V) Haveres da Autoridade Monetária</a:t>
            </a:r>
          </a:p>
          <a:p>
            <a:pPr marL="0" indent="0">
              <a:buClrTx/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3321A067-2F37-4D25-A13E-48642C2D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54" y="551249"/>
            <a:ext cx="11860696" cy="6429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Balanço de Pagamentos a Partir de 2015/04: Estrutura </a:t>
            </a:r>
            <a:br>
              <a:rPr lang="pt-BR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560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BD5C6E0-298C-4044-9669-0B3BB1438C35}"/>
              </a:ext>
            </a:extLst>
          </p:cNvPr>
          <p:cNvSpPr/>
          <p:nvPr/>
        </p:nvSpPr>
        <p:spPr bwMode="auto">
          <a:xfrm>
            <a:off x="154745" y="5289451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AF4558-0CA7-489A-BA1A-4197B296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3" y="-105802"/>
            <a:ext cx="11844996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17) FGV - Técnico Superior Especializado (DPE RJ)/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Econ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/2019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0023D0-5D72-4D09-A4DD-2F6C180F3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3" y="696398"/>
            <a:ext cx="11835585" cy="4883150"/>
          </a:xfrm>
        </p:spPr>
        <p:txBody>
          <a:bodyPr/>
          <a:lstStyle/>
          <a:p>
            <a:pPr algn="just"/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dia 03 de setembro de 2018, o portal G1 noticiou a seguinte manchete “Com superávit de US$ 3,77 bilhões, balança comercial tem pior agosto em três anos”.</a:t>
            </a:r>
          </a:p>
          <a:p>
            <a:pPr lvl="1" algn="just"/>
            <a:r>
              <a:rPr lang="pt-BR" sz="26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Fonte:https</a:t>
            </a:r>
            <a:r>
              <a:rPr lang="pt-BR" sz="26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://g1.globo.com/economia/noticia/2018/09/03/com-superavit-de-</a:t>
            </a:r>
            <a:r>
              <a:rPr lang="pt-BR" sz="26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us</a:t>
            </a:r>
            <a:r>
              <a:rPr lang="pt-BR" sz="26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- 377-bilhoes-balanca-comercial-tem-pior-agosto-em-tres-anos.ghtml.</a:t>
            </a:r>
            <a:endParaRPr lang="pt-BR" sz="26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partir dessa manchete, é correto afirmar que: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conta de serviços apresentou superávit;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fluxo de entrada de rendas superou o fluxo de saída;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saldo de transações correntes foi positivo;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exportações superaram as importações, ambas </a:t>
            </a:r>
            <a:r>
              <a:rPr lang="pt-BR" sz="30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free</a:t>
            </a:r>
            <a:r>
              <a:rPr lang="pt-BR" sz="30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t-BR" sz="30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on</a:t>
            </a:r>
            <a:r>
              <a:rPr lang="pt-BR" sz="30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board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excedentes de investimento direto e de investimento em carteira foram positivos.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416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6C35704-FBAD-4216-B7EB-0BB7197CA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3" y="305594"/>
            <a:ext cx="9391503" cy="624681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07A157-A7A4-4804-ABCE-91E10F1995C0}"/>
              </a:ext>
            </a:extLst>
          </p:cNvPr>
          <p:cNvSpPr txBox="1"/>
          <p:nvPr/>
        </p:nvSpPr>
        <p:spPr>
          <a:xfrm>
            <a:off x="9748910" y="1885070"/>
            <a:ext cx="1842868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+mn-lt"/>
              </a:rPr>
              <a:t>Bens (Tangíveis)</a:t>
            </a:r>
          </a:p>
        </p:txBody>
      </p:sp>
      <p:sp>
        <p:nvSpPr>
          <p:cNvPr id="7" name="Chave Direita 6">
            <a:extLst>
              <a:ext uri="{FF2B5EF4-FFF2-40B4-BE49-F238E27FC236}">
                <a16:creationId xmlns:a16="http://schemas.microsoft.com/office/drawing/2014/main" id="{D59B1B4C-481E-4C89-8293-C329A813D32C}"/>
              </a:ext>
            </a:extLst>
          </p:cNvPr>
          <p:cNvSpPr/>
          <p:nvPr/>
        </p:nvSpPr>
        <p:spPr bwMode="auto">
          <a:xfrm>
            <a:off x="9481626" y="1871002"/>
            <a:ext cx="253217" cy="886263"/>
          </a:xfrm>
          <a:prstGeom prst="rightBrac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77054"/>
      </p:ext>
    </p:extLst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FCA96728-0CAA-4A0A-934A-BC1DAED6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18" y="256766"/>
            <a:ext cx="11776087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Frete CIF: </a:t>
            </a:r>
            <a:r>
              <a:rPr lang="pt-BR" dirty="0" err="1">
                <a:solidFill>
                  <a:schemeClr val="tx1"/>
                </a:solidFill>
              </a:rPr>
              <a:t>Cost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Insuranse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and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Freight</a:t>
            </a:r>
            <a:r>
              <a:rPr lang="pt-BR" dirty="0">
                <a:solidFill>
                  <a:schemeClr val="tx1"/>
                </a:solidFill>
              </a:rPr>
              <a:t>, que querem dizer custo, seguro e frete. Em outras palavras, a responsabilidade do embarcador vai até a entrega das mercadorias em seu destino.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Frete FOB: </a:t>
            </a:r>
            <a:r>
              <a:rPr lang="pt-BR" dirty="0" err="1">
                <a:solidFill>
                  <a:schemeClr val="tx1"/>
                </a:solidFill>
              </a:rPr>
              <a:t>Free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On</a:t>
            </a:r>
            <a:r>
              <a:rPr lang="pt-BR" dirty="0">
                <a:solidFill>
                  <a:schemeClr val="tx1"/>
                </a:solidFill>
              </a:rPr>
              <a:t> Board. Na tradução literal quer dizer “livre a bordo”. Neste caso, a responsabilidade do embarcador termina no despacho das mercadorias.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309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A84165E-A65D-4021-B74A-E563667F6C49}"/>
              </a:ext>
            </a:extLst>
          </p:cNvPr>
          <p:cNvSpPr/>
          <p:nvPr/>
        </p:nvSpPr>
        <p:spPr bwMode="auto">
          <a:xfrm>
            <a:off x="126609" y="3798271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B044AE-4A29-42E4-8534-1E913656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20807"/>
            <a:ext cx="11224455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18) FGV - Analista Legislativo (ALERO)/Economia/2018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6301BF-66E8-4F61-B67C-F4DFB26E6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752670"/>
            <a:ext cx="11774658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Considerando o balanço de pagamentos, assinale a opção em que a estática comparativa </a:t>
            </a:r>
            <a:r>
              <a:rPr lang="pt-BR" sz="3000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não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está correta.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melhora do saldo em transações correntes eleva o saldo do balanço de pagamento.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variação positiva nas exportações melhora o saldo da balança comercial.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mudança no valor de </a:t>
            </a:r>
            <a:r>
              <a:rPr lang="pt-BR" sz="30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royalties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 aluguéis altera o saldo da balança de renda.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piora do saldo da balança comercial eleva a poupança externa.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endParaRPr lang="pt-BR" sz="30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mudança nos investimentos diretos no país afetam o saldo da conta capital e financeira.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F28485-5FF3-417C-A71B-B3343A0BF5F6}"/>
              </a:ext>
            </a:extLst>
          </p:cNvPr>
          <p:cNvSpPr txBox="1"/>
          <p:nvPr/>
        </p:nvSpPr>
        <p:spPr>
          <a:xfrm>
            <a:off x="4600136" y="2278962"/>
            <a:ext cx="326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BP = CC + (CK + CF)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CF4B510-EC66-4E46-A52C-325AECA96D89}"/>
              </a:ext>
            </a:extLst>
          </p:cNvPr>
          <p:cNvSpPr txBox="1"/>
          <p:nvPr/>
        </p:nvSpPr>
        <p:spPr>
          <a:xfrm>
            <a:off x="2515772" y="3261355"/>
            <a:ext cx="534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BC = (Exportações – Importações)</a:t>
            </a:r>
            <a:r>
              <a:rPr lang="pt-BR" sz="1500" b="1" dirty="0">
                <a:solidFill>
                  <a:srgbClr val="C00000"/>
                </a:solidFill>
              </a:rPr>
              <a:t>Bens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646EF14-7FA3-4A01-9B19-B5082D48C77E}"/>
              </a:ext>
            </a:extLst>
          </p:cNvPr>
          <p:cNvSpPr txBox="1"/>
          <p:nvPr/>
        </p:nvSpPr>
        <p:spPr>
          <a:xfrm>
            <a:off x="3554433" y="4271884"/>
            <a:ext cx="8881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C00000"/>
                </a:solidFill>
              </a:rPr>
              <a:t>Rendas = Aluguéis, juros, lucros,... “royalties” fica na conta de serviços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3A20F6C-4092-4E62-B218-D4862EAA3364}"/>
              </a:ext>
            </a:extLst>
          </p:cNvPr>
          <p:cNvSpPr txBox="1"/>
          <p:nvPr/>
        </p:nvSpPr>
        <p:spPr>
          <a:xfrm>
            <a:off x="738553" y="5254278"/>
            <a:ext cx="773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Se BC</a:t>
            </a:r>
            <a:r>
              <a:rPr lang="pt-BR" b="1" dirty="0">
                <a:solidFill>
                  <a:srgbClr val="C00000"/>
                </a:solidFill>
                <a:sym typeface="Symbol" panose="05050102010706020507" pitchFamily="18" charset="2"/>
              </a:rPr>
              <a:t> </a:t>
            </a:r>
            <a:r>
              <a:rPr lang="pt-BR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→ CC</a:t>
            </a:r>
            <a:r>
              <a:rPr lang="pt-BR" b="1" dirty="0">
                <a:solidFill>
                  <a:srgbClr val="C00000"/>
                </a:solidFill>
                <a:sym typeface="Symbol" panose="05050102010706020507" pitchFamily="18" charset="2"/>
              </a:rPr>
              <a:t> . Com isso, a poupança externa aumenta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003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78D9A6C1-4A87-41F9-B42E-861A8FA8F152}"/>
              </a:ext>
            </a:extLst>
          </p:cNvPr>
          <p:cNvSpPr/>
          <p:nvPr/>
        </p:nvSpPr>
        <p:spPr bwMode="auto">
          <a:xfrm>
            <a:off x="168813" y="5641144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5523E7-F84E-4DAA-B494-E4F763EF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6" y="-77665"/>
            <a:ext cx="11718387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19) FGV - Analista Censitário (IBGE)/Anál. Socioeconômica/2017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8DE0F5-3DBF-4605-A961-F01C74F5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5" y="738602"/>
            <a:ext cx="11774661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reportagem “Balança Comercial fecha 2016 com o maior superávit desde 1980”, publicada no Jornal Valor Econômico, no dia 02/01/2017, destaca-se o seguinte trecho:</a:t>
            </a:r>
          </a:p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“O desempenho histórico da balança comercial em 2016 se deve a uma queda menor nas exportações do que nas importações”.</a:t>
            </a:r>
          </a:p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partir desse trecho, é correto concluir que: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houve superávit no balanço de transações correntes;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balança comercial apresentou déficit em 2015 apesar do superávit em 2016;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esse superávit da balança comercial contribuiu para o superávit da conta capital e financeira;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exportações</a:t>
            </a:r>
            <a:r>
              <a:rPr lang="pt-BR" sz="29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sz="29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free</a:t>
            </a:r>
            <a:r>
              <a:rPr lang="pt-BR" sz="29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t-BR" sz="29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on</a:t>
            </a:r>
            <a:r>
              <a:rPr lang="pt-BR" sz="29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board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superaram as importações</a:t>
            </a:r>
            <a:r>
              <a:rPr lang="pt-BR" sz="29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sz="29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free</a:t>
            </a:r>
            <a:r>
              <a:rPr lang="pt-BR" sz="29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t-BR" sz="29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on</a:t>
            </a:r>
            <a:r>
              <a:rPr lang="pt-BR" sz="29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board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poupança externa foi negativa.</a:t>
            </a:r>
            <a:endParaRPr lang="pt-B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537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581DB6-C9A6-4D73-A737-16203D8EE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907413"/>
            <a:ext cx="11887200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 os dados do balanço de pagamentos de um certo país são dados por: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Exportações: 500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Importações: 300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Doações recebidas em mercadorias: 50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Investimento estrangeiro direto recebido do exterior em equipamentos: 100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Fretes pagos ao exterior: 200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Juros pagos ao exterior: 100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5207A76-6017-4663-B109-F6A68B096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14070" y="118220"/>
            <a:ext cx="1244990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900" dirty="0">
                <a:solidFill>
                  <a:srgbClr val="333333"/>
                </a:solidFill>
                <a:latin typeface="inherit"/>
              </a:rPr>
              <a:t>20) FGV - Especialista em Pol. </a:t>
            </a:r>
            <a:r>
              <a:rPr lang="pt-BR" altLang="pt-BR" sz="2900" dirty="0" err="1">
                <a:solidFill>
                  <a:srgbClr val="333333"/>
                </a:solidFill>
                <a:latin typeface="inherit"/>
              </a:rPr>
              <a:t>Públ</a:t>
            </a:r>
            <a:r>
              <a:rPr lang="pt-BR" altLang="pt-BR" sz="2900" dirty="0">
                <a:solidFill>
                  <a:srgbClr val="333333"/>
                </a:solidFill>
                <a:latin typeface="inherit"/>
              </a:rPr>
              <a:t>. e Gestão Governamental (SEPOG RO)/2017</a:t>
            </a:r>
            <a:endParaRPr kumimoji="0" lang="pt-BR" altLang="pt-BR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7D85AD-429D-4C69-834D-A31D04A99B1E}"/>
              </a:ext>
            </a:extLst>
          </p:cNvPr>
          <p:cNvSpPr txBox="1"/>
          <p:nvPr/>
        </p:nvSpPr>
        <p:spPr>
          <a:xfrm>
            <a:off x="98474" y="5148775"/>
            <a:ext cx="11887200" cy="12926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  <a:latin typeface="+mn-lt"/>
              </a:rPr>
              <a:t>Essa questão não está bem explicada. Os dados acima não são os saldos das contas; se referem aos lançamentos que devem ser realizados por transações entre residentes e não residentes.</a:t>
            </a:r>
          </a:p>
        </p:txBody>
      </p:sp>
    </p:spTree>
    <p:extLst>
      <p:ext uri="{BB962C8B-B14F-4D97-AF65-F5344CB8AC3E}">
        <p14:creationId xmlns:p14="http://schemas.microsoft.com/office/powerpoint/2010/main" val="1485888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5590394-ABD8-4AE9-B985-8BF19682F688}"/>
              </a:ext>
            </a:extLst>
          </p:cNvPr>
          <p:cNvSpPr/>
          <p:nvPr/>
        </p:nvSpPr>
        <p:spPr>
          <a:xfrm>
            <a:off x="5724937" y="925166"/>
            <a:ext cx="4558749" cy="806719"/>
          </a:xfrm>
          <a:prstGeom prst="rect">
            <a:avLst/>
          </a:prstGeom>
          <a:solidFill>
            <a:srgbClr val="F8F8F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42800723-67F2-4AD2-A91F-167EC95D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7" y="209550"/>
            <a:ext cx="10071653" cy="6429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Significado do Resultado em CC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10214312-5322-4025-A531-F1DD95B20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584630"/>
              </p:ext>
            </p:extLst>
          </p:nvPr>
        </p:nvGraphicFramePr>
        <p:xfrm>
          <a:off x="1071770" y="951669"/>
          <a:ext cx="9174484" cy="81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253800" progId="Equation.DSMT4">
                  <p:embed/>
                </p:oleObj>
              </mc:Choice>
              <mc:Fallback>
                <p:oleObj name="Equation" r:id="rId2" imgW="3009600" imgH="2538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7D3DBDDA-C7B9-442C-B3EC-156E0C7889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770" y="951669"/>
                        <a:ext cx="9174484" cy="812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42D3853C-74F7-43DB-AB6B-64F914C15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912400"/>
              </p:ext>
            </p:extLst>
          </p:nvPr>
        </p:nvGraphicFramePr>
        <p:xfrm>
          <a:off x="228599" y="1857569"/>
          <a:ext cx="10479151" cy="699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71720" imgH="253800" progId="Equation.DSMT4">
                  <p:embed/>
                </p:oleObj>
              </mc:Choice>
              <mc:Fallback>
                <p:oleObj name="Equation" r:id="rId4" imgW="3771720" imgH="25380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56067255-535E-40FE-BEE0-B285D30BFE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1857569"/>
                        <a:ext cx="10479151" cy="699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A86800B3-E91B-4850-916A-4C548A65D17A}"/>
              </a:ext>
            </a:extLst>
          </p:cNvPr>
          <p:cNvSpPr txBox="1"/>
          <p:nvPr/>
        </p:nvSpPr>
        <p:spPr>
          <a:xfrm>
            <a:off x="546653" y="2523493"/>
            <a:ext cx="114167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2" indent="-342892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Nesse caso, o País em questão importa mais do que exporta, gerando um déficit em CC, que deve ser financiado através da entrada de capitais (poupança externa), aumentando assim o seu passivo externo líquido.</a:t>
            </a:r>
          </a:p>
        </p:txBody>
      </p:sp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EFB7305F-99B5-4C0B-8FD7-8F9C71C7F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088125"/>
              </p:ext>
            </p:extLst>
          </p:nvPr>
        </p:nvGraphicFramePr>
        <p:xfrm>
          <a:off x="228598" y="3938160"/>
          <a:ext cx="10479159" cy="71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71720" imgH="253800" progId="Equation.DSMT4">
                  <p:embed/>
                </p:oleObj>
              </mc:Choice>
              <mc:Fallback>
                <p:oleObj name="Equation" r:id="rId6" imgW="3771720" imgH="25380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BFC57391-67C0-419B-B20E-6FECEAC098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" y="3938160"/>
                        <a:ext cx="10479159" cy="71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4EC77653-5477-4854-A013-9FBF3774DB8F}"/>
              </a:ext>
            </a:extLst>
          </p:cNvPr>
          <p:cNvSpPr txBox="1"/>
          <p:nvPr/>
        </p:nvSpPr>
        <p:spPr>
          <a:xfrm>
            <a:off x="546653" y="4604084"/>
            <a:ext cx="113183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2" indent="-342892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Nesse caso, o País em questão exporta mais do que importa, gerando um superávit em CC, permitindo o financiamento do investimento no resto do mundo, aumentando assim o seus ativos externos líquidos.</a:t>
            </a:r>
          </a:p>
        </p:txBody>
      </p:sp>
    </p:spTree>
    <p:extLst>
      <p:ext uri="{BB962C8B-B14F-4D97-AF65-F5344CB8AC3E}">
        <p14:creationId xmlns:p14="http://schemas.microsoft.com/office/powerpoint/2010/main" val="3529207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103F087-DED8-4DB4-A670-919C3FA35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2" y="706171"/>
            <a:ext cx="12079457" cy="51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81576"/>
      </p:ext>
    </p:extLst>
  </p:cSld>
  <p:clrMapOvr>
    <a:masterClrMapping/>
  </p:clrMapOvr>
  <p:transition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15AF4-9E03-495A-8271-61CA1B8B1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6" y="175896"/>
            <a:ext cx="11343216" cy="48831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Conta Corrente = -200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Balança Comercial = 50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Exportações = 500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Importações = -450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Balança de Serviços = -200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Fretes = -200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Rendas = -100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Juros = -100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Transferências Unilaterais = 50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Conta de Capital e Financeira = 100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Investimento Direto = 100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Saldo do BP = -100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Haveres de CP no Exterior = 100 (Perda de Reservas = 100)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16926"/>
      </p:ext>
    </p:extLst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B86A0D87-5AB5-4F2B-B837-EF050C879A1A}"/>
              </a:ext>
            </a:extLst>
          </p:cNvPr>
          <p:cNvSpPr/>
          <p:nvPr/>
        </p:nvSpPr>
        <p:spPr bwMode="auto">
          <a:xfrm>
            <a:off x="112541" y="2349305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13B99E2-8A68-4153-826B-BD68D4856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6" y="274365"/>
            <a:ext cx="11887200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Assim o saldo da balança comercial e o saldo em transações correntes serão, respectivamente,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50 e 200.</a:t>
            </a:r>
            <a:endParaRPr lang="pt-BR" sz="2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200 e -200.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50 e -200.</a:t>
            </a:r>
            <a:endParaRPr lang="pt-BR" sz="2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-200 e 50.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200 e 200.</a:t>
            </a:r>
          </a:p>
          <a:p>
            <a:pPr algn="just">
              <a:spcBef>
                <a:spcPts val="600"/>
              </a:spcBef>
            </a:pP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4870683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DDC5F4A-4ECA-4FBF-8E7A-61A37B7AE833}"/>
              </a:ext>
            </a:extLst>
          </p:cNvPr>
          <p:cNvSpPr/>
          <p:nvPr/>
        </p:nvSpPr>
        <p:spPr bwMode="auto">
          <a:xfrm>
            <a:off x="168813" y="2138287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D3F77E-A0B8-43B8-B18A-CAD8C6050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245895"/>
            <a:ext cx="11676185" cy="785813"/>
          </a:xfrm>
        </p:spPr>
        <p:txBody>
          <a:bodyPr/>
          <a:lstStyle/>
          <a:p>
            <a:pPr algn="just"/>
            <a:r>
              <a:rPr lang="pt-BR" sz="2900" dirty="0">
                <a:solidFill>
                  <a:srgbClr val="333333"/>
                </a:solidFill>
                <a:latin typeface="Source Sans Pro" panose="020B0503030403020204" pitchFamily="34" charset="0"/>
              </a:rPr>
              <a:t>21) FGV - Técnico de Nível Superior (</a:t>
            </a:r>
            <a:r>
              <a:rPr lang="pt-BR" sz="29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Pref</a:t>
            </a:r>
            <a:r>
              <a:rPr lang="pt-BR" sz="2900" dirty="0">
                <a:solidFill>
                  <a:srgbClr val="333333"/>
                </a:solidFill>
                <a:latin typeface="Source Sans Pro" panose="020B0503030403020204" pitchFamily="34" charset="0"/>
              </a:rPr>
              <a:t> Salvador)/Suporte Adm /Economia ou Gestão Financeira/2017</a:t>
            </a:r>
            <a:endParaRPr lang="pt-BR" sz="29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12CBB-F91E-4687-9CFC-B93B4FF8A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048092"/>
            <a:ext cx="11774659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dos gastos dos turistas estrangeiros no Brasil e uma redução dos gastos de turistas brasileiros no exterior levam a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melhora do saldo da conta de Serviços e Rendas, computada na subconta Viagens Internacionais.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piora do saldo do Balanço de Pagamentos, devido à valorização do real frente ao dólar.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melhora do saldo em Transações Correntes em virtude do aumento do saldo da conta de Rendas.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efeito nulo na Balança Comercial pois os gastos em dólares são compensados pelos gastos em reais.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 saldo da subconta Outros dentro da conta Serviços.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493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456B7AEA-9204-4069-A8BD-B099D423A5A5}"/>
              </a:ext>
            </a:extLst>
          </p:cNvPr>
          <p:cNvSpPr/>
          <p:nvPr/>
        </p:nvSpPr>
        <p:spPr bwMode="auto">
          <a:xfrm>
            <a:off x="196949" y="4783014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0D6992-50F2-4A62-9DF1-1FE9FF5D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9" y="-21393"/>
            <a:ext cx="11125982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22) FGV - Tecnologista (IBGE)/Economia/2016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BE54EF-BA68-48FE-BB07-EA4F84A05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696400"/>
            <a:ext cx="11704287" cy="4883150"/>
          </a:xfrm>
        </p:spPr>
        <p:txBody>
          <a:bodyPr/>
          <a:lstStyle/>
          <a:p>
            <a:pPr algn="just">
              <a:spcBef>
                <a:spcPts val="600"/>
              </a:spcBef>
              <a:buSzPct val="91000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Considerando os componentes do balanço de pagamentos, a estática comparativa correta é:</a:t>
            </a:r>
          </a:p>
          <a:p>
            <a:pPr marL="514350" indent="-514350" algn="just">
              <a:spcBef>
                <a:spcPts val="600"/>
              </a:spcBef>
              <a:buSzPct val="91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das receitas de exportação de construção eleva o saldo da balança comercial;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91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redução das transferências unilaterais de renda piora o saldo da balança comercial;</a:t>
            </a:r>
          </a:p>
          <a:p>
            <a:pPr marL="514350" indent="-514350" algn="just">
              <a:spcBef>
                <a:spcPts val="600"/>
              </a:spcBef>
              <a:buSzPct val="91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compra de ações de empresas brasileiras por estrangeiros eleva o saldo do componente de investimento direto da conta financeira;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91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da receita de seguros eleva o saldo da conta de serviços;</a:t>
            </a:r>
          </a:p>
          <a:p>
            <a:pPr marL="514350" indent="-514350" algn="just">
              <a:spcBef>
                <a:spcPts val="600"/>
              </a:spcBef>
              <a:buSzPct val="91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tomada de empréstimo de longo prazo junto ao Fundo Monetário Internacional piora o saldo da conta capital.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646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5C654-6F12-44C1-B33F-591E61CD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43" y="-35462"/>
            <a:ext cx="949113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23) FGV - Analista (DPE MT)/Economista/2015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89F06D-0BE2-4DB2-B0CD-7C2C214A9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4" y="808939"/>
            <a:ext cx="11652706" cy="4883150"/>
          </a:xfrm>
        </p:spPr>
        <p:txBody>
          <a:bodyPr/>
          <a:lstStyle/>
          <a:p>
            <a:pPr algn="l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Relacione  cada  uma  das   contas   do   balanço   de   pagamentos listadas a seguir aos seus respectivos componentes.</a:t>
            </a:r>
          </a:p>
          <a:p>
            <a:pPr marL="514350" indent="-514350" algn="l">
              <a:spcBef>
                <a:spcPts val="600"/>
              </a:spcBef>
              <a:buFont typeface="+mj-lt"/>
              <a:buAutoNum type="arabi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Conta de Serviços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spcBef>
                <a:spcPts val="600"/>
              </a:spcBef>
              <a:buFont typeface="+mj-lt"/>
              <a:buAutoNum type="arabi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Transferências Unilaterais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spcBef>
                <a:spcPts val="600"/>
              </a:spcBef>
              <a:buFont typeface="+mj-lt"/>
              <a:buAutoNum type="arabi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Conta Capital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spcBef>
                <a:spcPts val="600"/>
              </a:spcBef>
              <a:buFont typeface="+mj-lt"/>
              <a:buAutoNum type="arabicPeriod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Conta Financeira</a:t>
            </a:r>
          </a:p>
          <a:p>
            <a:pPr marL="0" indent="0" algn="l">
              <a:spcBef>
                <a:spcPts val="600"/>
              </a:spcBef>
              <a:buNone/>
            </a:pPr>
            <a:endParaRPr lang="pt-BR" sz="12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0" indent="0" algn="l">
              <a:spcBef>
                <a:spcPts val="600"/>
              </a:spcBef>
              <a:buNone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Investimento Direto Estrangeiro.</a:t>
            </a:r>
            <a:b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Doações de um país para outro.</a:t>
            </a:r>
            <a:b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Transferência de patrimônio de migrantes internacionais.</a:t>
            </a:r>
            <a:b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Gastos de turistas no exterior.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1530650-94F4-48E4-A27B-BD1D25A2AD4E}"/>
              </a:ext>
            </a:extLst>
          </p:cNvPr>
          <p:cNvSpPr txBox="1"/>
          <p:nvPr/>
        </p:nvSpPr>
        <p:spPr>
          <a:xfrm>
            <a:off x="379823" y="5880298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875579-01CF-4882-AF5D-0D03FAA559D2}"/>
              </a:ext>
            </a:extLst>
          </p:cNvPr>
          <p:cNvSpPr txBox="1"/>
          <p:nvPr/>
        </p:nvSpPr>
        <p:spPr>
          <a:xfrm>
            <a:off x="377480" y="4893214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AF4948-6BC9-4473-8B35-6782A3E5B36E}"/>
              </a:ext>
            </a:extLst>
          </p:cNvPr>
          <p:cNvSpPr txBox="1"/>
          <p:nvPr/>
        </p:nvSpPr>
        <p:spPr>
          <a:xfrm>
            <a:off x="389205" y="5383237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E365F3-3689-4A60-8A56-49D10E91CE59}"/>
              </a:ext>
            </a:extLst>
          </p:cNvPr>
          <p:cNvSpPr txBox="1"/>
          <p:nvPr/>
        </p:nvSpPr>
        <p:spPr>
          <a:xfrm>
            <a:off x="372794" y="4424293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82730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C351B80-C450-473C-860B-5868A0DFE0A2}"/>
              </a:ext>
            </a:extLst>
          </p:cNvPr>
          <p:cNvSpPr/>
          <p:nvPr/>
        </p:nvSpPr>
        <p:spPr bwMode="auto">
          <a:xfrm>
            <a:off x="295422" y="3207434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ED701-7F32-40A7-906B-C7461EC74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2" y="218100"/>
            <a:ext cx="11666773" cy="4883150"/>
          </a:xfrm>
        </p:spPr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Assinale a opção que indica a relação correta, de cima para baixo.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1, 2, 3 e 4.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1, 3, 2 e 4.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2, 1, 4 e 3.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4, 2, 3 e 1.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4, 3, 2 e 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3220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703F7CB-0389-4851-8A36-1E8044870D49}"/>
              </a:ext>
            </a:extLst>
          </p:cNvPr>
          <p:cNvSpPr/>
          <p:nvPr/>
        </p:nvSpPr>
        <p:spPr bwMode="auto">
          <a:xfrm>
            <a:off x="42201" y="391082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EA85EE-54AD-4B66-99A0-4D72D3AC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3" y="-105799"/>
            <a:ext cx="11844996" cy="785813"/>
          </a:xfrm>
        </p:spPr>
        <p:txBody>
          <a:bodyPr/>
          <a:lstStyle/>
          <a:p>
            <a:r>
              <a:rPr lang="pt-BR" sz="29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24) </a:t>
            </a:r>
            <a:r>
              <a:rPr lang="pt-BR" sz="29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da Defensoria Pública (DPE RO)/Anal. em Eco/2015</a:t>
            </a:r>
            <a:endParaRPr lang="pt-BR" sz="29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888CD9-6A6B-4061-A098-01E44036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45" y="710468"/>
            <a:ext cx="11957507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dia 24/03/2015, o site do jornal Correio Brasiliense publicou a reportagem “Déficit de transações correntes é de US$ 90 bilhões em 12 meses”.</a:t>
            </a:r>
          </a:p>
          <a:p>
            <a:pPr algn="just"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Apesar do título, a reportagem destaca que em fevereiro de 2015 “o balanço de pagamentos registrou superávit de US$ 1 bilhão em fevereiro, com déficit de US$ 6,9 bilhões em transações correntes”. A melhora do resultado em fevereiro, apontando para um superávit do balanço de pagamentos, dentre os seus diferentes componentes, pode ser atribuída:</a:t>
            </a:r>
          </a:p>
          <a:p>
            <a:pPr marL="514350" indent="-514350" algn="just">
              <a:spcBef>
                <a:spcPts val="600"/>
              </a:spcBef>
              <a:buSzPct val="102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ao investimento direto estrangeiro líquido positivo;</a:t>
            </a:r>
          </a:p>
          <a:p>
            <a:pPr marL="514350" indent="-514350" algn="just">
              <a:spcBef>
                <a:spcPts val="600"/>
              </a:spcBef>
              <a:buSzPct val="102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ao aumento dos gastos de turistas brasileiros no exterior;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2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ao aumento das importações líquidas;</a:t>
            </a:r>
          </a:p>
          <a:p>
            <a:pPr marL="514350" indent="-514350" algn="just">
              <a:spcBef>
                <a:spcPts val="600"/>
              </a:spcBef>
              <a:buSzPct val="102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à redução de receitas obtidas com fretes de seguros;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2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ao aumento de remessa de lucro enviada ao exterior.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13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55DA6BB-5CD2-44B8-83E1-D0E8CE4AEA4D}"/>
              </a:ext>
            </a:extLst>
          </p:cNvPr>
          <p:cNvSpPr/>
          <p:nvPr/>
        </p:nvSpPr>
        <p:spPr bwMode="auto">
          <a:xfrm>
            <a:off x="-2" y="5387927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E6E208-6FB3-452D-BDD8-C244F1AE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77665"/>
            <a:ext cx="11732454" cy="785813"/>
          </a:xfrm>
        </p:spPr>
        <p:txBody>
          <a:bodyPr/>
          <a:lstStyle/>
          <a:p>
            <a:r>
              <a:rPr lang="pt-BR" sz="3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25) </a:t>
            </a:r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Judiciário (TJ BA)/Apoio Espec./Economia/2015</a:t>
            </a:r>
            <a:endParaRPr 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46CC14-0A6C-47D1-B599-B5EC12BD8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730" y="696398"/>
            <a:ext cx="12187278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Em relação aos componentes do Balanço de Pagamentos, considere</a:t>
            </a:r>
            <a:r>
              <a:rPr lang="pt-BR" sz="27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V</a:t>
            </a: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para a(s) afirmativa(s) verdadeira(s) e </a:t>
            </a:r>
            <a:r>
              <a:rPr lang="pt-BR" sz="27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 </a:t>
            </a: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para a(s) falsa(s):</a:t>
            </a:r>
          </a:p>
          <a:p>
            <a:pPr algn="just">
              <a:spcBef>
                <a:spcPts val="60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(  ) Superávit comercial pode ser causado pelo aumento das receitas com turistas.</a:t>
            </a:r>
          </a:p>
          <a:p>
            <a:pPr algn="just">
              <a:spcBef>
                <a:spcPts val="60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(  ) Empréstimo   tomado  junto  ao  Fundo  Monetário  Internacional melhora o saldo da Conta Financeira.</a:t>
            </a:r>
          </a:p>
          <a:p>
            <a:pPr algn="just">
              <a:spcBef>
                <a:spcPts val="60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(  ) Aumento  do  Investimento  Estrangeiro  Direto aumenta  o  saldo da Conta Capital.</a:t>
            </a:r>
          </a:p>
          <a:p>
            <a:pPr algn="just">
              <a:spcBef>
                <a:spcPts val="600"/>
              </a:spcBef>
            </a:pPr>
            <a:r>
              <a:rPr lang="pt-BR" sz="27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sequência correta é: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7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 V e V;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7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 F e F;</a:t>
            </a:r>
            <a:endParaRPr lang="pt-BR" sz="27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7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 V e F;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7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 F e V;</a:t>
            </a:r>
            <a:endParaRPr lang="pt-BR" sz="27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7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 F e F.</a:t>
            </a:r>
            <a:endParaRPr lang="pt-BR" sz="27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5528ED-2DBF-48A4-9235-5428C81E21A8}"/>
              </a:ext>
            </a:extLst>
          </p:cNvPr>
          <p:cNvSpPr txBox="1"/>
          <p:nvPr/>
        </p:nvSpPr>
        <p:spPr>
          <a:xfrm>
            <a:off x="405615" y="1601373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240836B-32CE-4710-9726-1B31EA1950B8}"/>
              </a:ext>
            </a:extLst>
          </p:cNvPr>
          <p:cNvSpPr txBox="1"/>
          <p:nvPr/>
        </p:nvSpPr>
        <p:spPr>
          <a:xfrm>
            <a:off x="417341" y="2963594"/>
            <a:ext cx="737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F  </a:t>
            </a:r>
          </a:p>
          <a:p>
            <a:r>
              <a:rPr lang="pt-BR" sz="2800" dirty="0">
                <a:solidFill>
                  <a:srgbClr val="FF0000"/>
                </a:solidFill>
              </a:rPr>
              <a:t>             Saldo da conta financeira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D3191C7-103B-4498-992E-578A699A7C6E}"/>
              </a:ext>
            </a:extLst>
          </p:cNvPr>
          <p:cNvSpPr txBox="1"/>
          <p:nvPr/>
        </p:nvSpPr>
        <p:spPr>
          <a:xfrm>
            <a:off x="386858" y="2089055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047954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24E9A-318D-463A-ADB0-E23D6475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12" y="-77665"/>
            <a:ext cx="949113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26) FGV - Auditor (ALBA)/Auditoria/2014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435830-6B5E-4443-AB3B-6D7FBEBB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6" y="752671"/>
            <a:ext cx="11715361" cy="4883150"/>
          </a:xfr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Relacione  as  funções,   características  ou  tipos  de  moeda  às  suas respectivas descrições ou propriedades:</a:t>
            </a:r>
          </a:p>
          <a:p>
            <a:pPr marL="514350" indent="-514350" algn="l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Reserva de Valor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Liquidez</a:t>
            </a:r>
          </a:p>
          <a:p>
            <a:pPr marL="514350" indent="-514350" algn="l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Meio de Troca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Moeda‐mercadoria</a:t>
            </a:r>
          </a:p>
          <a:p>
            <a:pPr marL="0" indent="0" algn="l">
              <a:buNone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Facilidade para converter em meio de troca.</a:t>
            </a:r>
            <a:b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Utilizado para compra de mercadorias.</a:t>
            </a:r>
            <a:b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Transfere poder de compra do presente para o futuro.</a:t>
            </a:r>
            <a:b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</a:b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) Apresenta valor intrínseco.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8C2093-0775-4329-B08B-F0D11ABD2983}"/>
              </a:ext>
            </a:extLst>
          </p:cNvPr>
          <p:cNvSpPr txBox="1"/>
          <p:nvPr/>
        </p:nvSpPr>
        <p:spPr>
          <a:xfrm>
            <a:off x="323552" y="5050303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C790E5-481C-4F63-8841-C8D841073C19}"/>
              </a:ext>
            </a:extLst>
          </p:cNvPr>
          <p:cNvSpPr txBox="1"/>
          <p:nvPr/>
        </p:nvSpPr>
        <p:spPr>
          <a:xfrm>
            <a:off x="335278" y="4091355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F952F22-C8E1-408A-AD15-92202B25BD91}"/>
              </a:ext>
            </a:extLst>
          </p:cNvPr>
          <p:cNvSpPr txBox="1"/>
          <p:nvPr/>
        </p:nvSpPr>
        <p:spPr>
          <a:xfrm>
            <a:off x="318864" y="4581380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FC8B205-F596-4343-8452-C1389CB127C3}"/>
              </a:ext>
            </a:extLst>
          </p:cNvPr>
          <p:cNvSpPr txBox="1"/>
          <p:nvPr/>
        </p:nvSpPr>
        <p:spPr>
          <a:xfrm>
            <a:off x="316521" y="5535641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1FE07F9-4B4D-4083-9CC5-758EB5916E3C}"/>
              </a:ext>
            </a:extLst>
          </p:cNvPr>
          <p:cNvSpPr txBox="1"/>
          <p:nvPr/>
        </p:nvSpPr>
        <p:spPr>
          <a:xfrm>
            <a:off x="4037429" y="3390315"/>
            <a:ext cx="285574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Gado, sal, ouro,...</a:t>
            </a:r>
          </a:p>
        </p:txBody>
      </p:sp>
    </p:spTree>
    <p:extLst>
      <p:ext uri="{BB962C8B-B14F-4D97-AF65-F5344CB8AC3E}">
        <p14:creationId xmlns:p14="http://schemas.microsoft.com/office/powerpoint/2010/main" val="6329095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2F2F76-1E68-4275-BDF0-B4ECF7316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587001"/>
              </p:ext>
            </p:extLst>
          </p:nvPr>
        </p:nvGraphicFramePr>
        <p:xfrm>
          <a:off x="518322" y="957130"/>
          <a:ext cx="3201354" cy="508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2057400" progId="Equation.DSMT4">
                  <p:embed/>
                </p:oleObj>
              </mc:Choice>
              <mc:Fallback>
                <p:oleObj name="Equation" r:id="rId2" imgW="1307880" imgH="205740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BFC57391-67C0-419B-B20E-6FECEAC098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22" y="957130"/>
                        <a:ext cx="3201354" cy="50844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A36486C4-AF5E-4855-8408-87B6C44F4C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746933"/>
              </p:ext>
            </p:extLst>
          </p:nvPr>
        </p:nvGraphicFramePr>
        <p:xfrm>
          <a:off x="5071056" y="910097"/>
          <a:ext cx="6879838" cy="575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6880" imgH="2311200" progId="Equation.DSMT4">
                  <p:embed/>
                </p:oleObj>
              </mc:Choice>
              <mc:Fallback>
                <p:oleObj name="Equation" r:id="rId4" imgW="2666880" imgH="2311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22F2F76-1E68-4275-BDF0-B4ECF73167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056" y="910097"/>
                        <a:ext cx="6879838" cy="575798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A2CF226F-9EED-4126-A1CD-FDC5EE705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876642"/>
              </p:ext>
            </p:extLst>
          </p:nvPr>
        </p:nvGraphicFramePr>
        <p:xfrm>
          <a:off x="88145" y="121140"/>
          <a:ext cx="11919686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31960" imgH="279360" progId="Equation.DSMT4">
                  <p:embed/>
                </p:oleObj>
              </mc:Choice>
              <mc:Fallback>
                <p:oleObj name="Equation" r:id="rId6" imgW="4431960" imgH="27936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9AE69DE6-F973-463F-8D00-3D639EBAF9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45" y="121140"/>
                        <a:ext cx="11919686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B1E07EC-52BD-4737-916D-99927E6AC879}"/>
              </a:ext>
            </a:extLst>
          </p:cNvPr>
          <p:cNvCxnSpPr/>
          <p:nvPr/>
        </p:nvCxnSpPr>
        <p:spPr bwMode="auto">
          <a:xfrm>
            <a:off x="518322" y="1575583"/>
            <a:ext cx="320135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AC5F8B45-CB12-4B73-97B4-74FE41D482A1}"/>
              </a:ext>
            </a:extLst>
          </p:cNvPr>
          <p:cNvCxnSpPr/>
          <p:nvPr/>
        </p:nvCxnSpPr>
        <p:spPr bwMode="auto">
          <a:xfrm>
            <a:off x="515977" y="2853400"/>
            <a:ext cx="320135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82D053F-7B0C-4D24-9A00-0D7D145AEDC1}"/>
              </a:ext>
            </a:extLst>
          </p:cNvPr>
          <p:cNvCxnSpPr/>
          <p:nvPr/>
        </p:nvCxnSpPr>
        <p:spPr bwMode="auto">
          <a:xfrm>
            <a:off x="513631" y="3484104"/>
            <a:ext cx="320135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092DE85C-DD6F-47A5-8131-486B09A30373}"/>
              </a:ext>
            </a:extLst>
          </p:cNvPr>
          <p:cNvCxnSpPr/>
          <p:nvPr/>
        </p:nvCxnSpPr>
        <p:spPr bwMode="auto">
          <a:xfrm>
            <a:off x="525356" y="4114808"/>
            <a:ext cx="320135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A2F7A6F4-584B-45AE-929A-752DC6B243D4}"/>
              </a:ext>
            </a:extLst>
          </p:cNvPr>
          <p:cNvCxnSpPr/>
          <p:nvPr/>
        </p:nvCxnSpPr>
        <p:spPr bwMode="auto">
          <a:xfrm>
            <a:off x="508942" y="4759580"/>
            <a:ext cx="320135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926B06D-233C-4F3F-AECA-894FB9028578}"/>
              </a:ext>
            </a:extLst>
          </p:cNvPr>
          <p:cNvCxnSpPr/>
          <p:nvPr/>
        </p:nvCxnSpPr>
        <p:spPr bwMode="auto">
          <a:xfrm>
            <a:off x="520666" y="5404352"/>
            <a:ext cx="320135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E9538006-918D-4AD4-B66C-0088935A085F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6710" y="1350500"/>
            <a:ext cx="1281391" cy="4360986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FE0510E-16CF-470C-9F0C-DAA43C296763}"/>
              </a:ext>
            </a:extLst>
          </p:cNvPr>
          <p:cNvCxnSpPr>
            <a:cxnSpLocks/>
          </p:cNvCxnSpPr>
          <p:nvPr/>
        </p:nvCxnSpPr>
        <p:spPr bwMode="auto">
          <a:xfrm>
            <a:off x="5059842" y="1545099"/>
            <a:ext cx="689105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1226B62-5382-4E01-9C28-3EEF792F205F}"/>
              </a:ext>
            </a:extLst>
          </p:cNvPr>
          <p:cNvCxnSpPr>
            <a:cxnSpLocks/>
          </p:cNvCxnSpPr>
          <p:nvPr/>
        </p:nvCxnSpPr>
        <p:spPr bwMode="auto">
          <a:xfrm>
            <a:off x="5057497" y="4215619"/>
            <a:ext cx="689105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7C809EA5-5D0C-4FDC-ABAB-33957B35D2A7}"/>
              </a:ext>
            </a:extLst>
          </p:cNvPr>
          <p:cNvCxnSpPr>
            <a:cxnSpLocks/>
          </p:cNvCxnSpPr>
          <p:nvPr/>
        </p:nvCxnSpPr>
        <p:spPr bwMode="auto">
          <a:xfrm>
            <a:off x="5069219" y="4874457"/>
            <a:ext cx="689105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1151189-9916-46F5-9CCC-C307C4BCFEB6}"/>
              </a:ext>
            </a:extLst>
          </p:cNvPr>
          <p:cNvCxnSpPr>
            <a:cxnSpLocks/>
          </p:cNvCxnSpPr>
          <p:nvPr/>
        </p:nvCxnSpPr>
        <p:spPr bwMode="auto">
          <a:xfrm>
            <a:off x="5055151" y="5549705"/>
            <a:ext cx="689105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4A707412-EE11-44CB-A6DB-54572AC06427}"/>
              </a:ext>
            </a:extLst>
          </p:cNvPr>
          <p:cNvCxnSpPr>
            <a:cxnSpLocks/>
          </p:cNvCxnSpPr>
          <p:nvPr/>
        </p:nvCxnSpPr>
        <p:spPr bwMode="auto">
          <a:xfrm>
            <a:off x="5066873" y="6194475"/>
            <a:ext cx="689105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Object 4">
            <a:extLst>
              <a:ext uri="{FF2B5EF4-FFF2-40B4-BE49-F238E27FC236}">
                <a16:creationId xmlns:a16="http://schemas.microsoft.com/office/drawing/2014/main" id="{E0E96F57-95B9-4B7E-A548-2DF8355BD6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32294"/>
              </p:ext>
            </p:extLst>
          </p:nvPr>
        </p:nvGraphicFramePr>
        <p:xfrm>
          <a:off x="5046443" y="6172991"/>
          <a:ext cx="689105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69920" imgH="203040" progId="Equation.DSMT4">
                  <p:embed/>
                </p:oleObj>
              </mc:Choice>
              <mc:Fallback>
                <p:oleObj name="Equation" r:id="rId8" imgW="2869920" imgH="20304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A36486C4-AF5E-4855-8408-87B6C44F4C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443" y="6172991"/>
                        <a:ext cx="6891052" cy="5064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8832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49156AFF-14D5-40FA-A924-C1B8C001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3" y="182871"/>
            <a:ext cx="12084151" cy="5458263"/>
          </a:xfrm>
        </p:spPr>
        <p:txBody>
          <a:bodyPr>
            <a:noAutofit/>
          </a:bodyPr>
          <a:lstStyle/>
          <a:p>
            <a:pPr algn="just"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en-US" alt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alt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ativos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liquidez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plena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cujo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 nominal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altera ao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tempo →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Depósidos</a:t>
            </a: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Vista.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  <a:defRPr/>
            </a:pPr>
            <a:endParaRPr lang="en-US" alt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Funções</a:t>
            </a: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endParaRPr lang="en-US" altLang="en-US" sz="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endParaRPr lang="en-US" altLang="en-US" sz="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en-US" alt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Intermediária</a:t>
            </a:r>
            <a:r>
              <a:rPr lang="en-US" alt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Trocas</a:t>
            </a:r>
            <a:endParaRPr lang="pt-BR" alt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a moeda deveria haver coincidência mútua de desejos para a realização de trocas.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en-US" alt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</a:t>
            </a:r>
            <a:r>
              <a:rPr lang="en-US" alt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Valor</a:t>
            </a:r>
            <a:r>
              <a:rPr lang="pt-BR" alt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ausência de inflação elevada.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en-US" alt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</a:t>
            </a:r>
            <a:r>
              <a:rPr lang="en-US" alt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</a:t>
            </a:r>
            <a:endParaRPr lang="pt-BR" alt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a moeda teríamos uma relação de trocas para cada  par de mercadorias. Com a moeda todos  os  preços  são  cotados  em  unidades monetárias e  não em relação a outros bens e serviços.</a:t>
            </a: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  <a:defRPr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869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AD9FC9A-EF62-40F9-BD11-BF3D52292A1E}"/>
              </a:ext>
            </a:extLst>
          </p:cNvPr>
          <p:cNvSpPr/>
          <p:nvPr/>
        </p:nvSpPr>
        <p:spPr bwMode="auto">
          <a:xfrm>
            <a:off x="225085" y="450166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4D2677-946F-4E04-B874-8EB5527B2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30" y="274370"/>
            <a:ext cx="11638638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Assinale a alternativa que mostra a relação correta, de cima para baixo.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 – 2 – 3 – 4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 – 3 – 4 – 2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3 – 2 – 1 – 4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 – 1 – 4 – 3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 – 3 – 1 –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4572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090F0E8-9174-49B0-AE53-936EB076D682}"/>
              </a:ext>
            </a:extLst>
          </p:cNvPr>
          <p:cNvSpPr/>
          <p:nvPr/>
        </p:nvSpPr>
        <p:spPr bwMode="auto">
          <a:xfrm>
            <a:off x="253221" y="2335236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8083577-D8EA-4363-8614-AB71E1BB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7" y="-35463"/>
            <a:ext cx="11760590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27) FGV - Analista Censitário (IBGE)/Anál. Socioeconômica/2017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CBCE2F-3EDF-4EDF-9A27-D67DD164C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763" y="738602"/>
            <a:ext cx="11633950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acordo com o Efeito Fisher: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as pessoas aceitarem que o governo irá elevar a oferta monetária, a inflação aumenta instantaneamente e a taxa de juros nominal cai;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na expectativa de inflação eleva a taxa nominal de juros, quando a taxa real de juros </a:t>
            </a:r>
            <a:r>
              <a:rPr lang="pt-BR" sz="30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ex</a:t>
            </a:r>
            <a:r>
              <a:rPr lang="pt-BR" sz="3000" i="1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-</a:t>
            </a:r>
            <a:r>
              <a:rPr lang="pt-BR" sz="3000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ante</a:t>
            </a:r>
            <a:r>
              <a:rPr lang="pt-BR" sz="30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fixa;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agentes devem fazer uma análise de custo-benefício entre a retenção de moeda ou a aplicação no mercado financeiro;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quantidade de moeda na economia é função do produto nominal e da velocidade de circulação da moeda;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aumento do nível geral de preços é acompanhado por um aumento da velocidade de circulação da moeda ou da quantidade de moeda na economia.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37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FB587E5F-1CE1-459C-A569-7DCBB3195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845" y="1090175"/>
            <a:ext cx="11919100" cy="1890712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schemeClr val="tx1"/>
                </a:solidFill>
              </a:rPr>
              <a:t>A taxa real de juros no momento t (</a:t>
            </a:r>
            <a:r>
              <a:rPr lang="pt-BR" altLang="pt-BR" dirty="0" err="1">
                <a:solidFill>
                  <a:schemeClr val="tx1"/>
                </a:solidFill>
              </a:rPr>
              <a:t>R</a:t>
            </a:r>
            <a:r>
              <a:rPr lang="pt-BR" altLang="pt-BR" sz="1800" dirty="0" err="1">
                <a:solidFill>
                  <a:schemeClr val="tx1"/>
                </a:solidFill>
              </a:rPr>
              <a:t>t</a:t>
            </a:r>
            <a:r>
              <a:rPr lang="pt-BR" altLang="pt-BR" dirty="0">
                <a:solidFill>
                  <a:schemeClr val="tx1"/>
                </a:solidFill>
              </a:rPr>
              <a:t>) é igual a taxa nominal de juros no momento t (i</a:t>
            </a:r>
            <a:r>
              <a:rPr lang="pt-BR" altLang="pt-BR" sz="1800" dirty="0">
                <a:solidFill>
                  <a:schemeClr val="tx1"/>
                </a:solidFill>
              </a:rPr>
              <a:t>t</a:t>
            </a:r>
            <a:r>
              <a:rPr lang="pt-BR" altLang="pt-BR" dirty="0">
                <a:solidFill>
                  <a:schemeClr val="tx1"/>
                </a:solidFill>
              </a:rPr>
              <a:t>) menos a inflação esperada para o período t+1 (expectativa formada em t para a inflação em t+1).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schemeClr val="tx1"/>
                </a:solidFill>
              </a:rPr>
              <a:t>Taxa real de juros </a:t>
            </a:r>
            <a:r>
              <a:rPr lang="pt-BR" altLang="pt-BR" i="1" dirty="0" err="1">
                <a:solidFill>
                  <a:schemeClr val="tx1"/>
                </a:solidFill>
              </a:rPr>
              <a:t>ex-ante</a:t>
            </a:r>
            <a:r>
              <a:rPr lang="pt-BR" altLang="pt-BR" dirty="0">
                <a:solidFill>
                  <a:schemeClr val="tx1"/>
                </a:solidFill>
              </a:rPr>
              <a:t>: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4315EC7-97AD-4895-83C1-C2E1E705B7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588317"/>
              </p:ext>
            </p:extLst>
          </p:nvPr>
        </p:nvGraphicFramePr>
        <p:xfrm>
          <a:off x="588939" y="282575"/>
          <a:ext cx="89725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240" imgH="241200" progId="Equation.DSMT4">
                  <p:embed/>
                </p:oleObj>
              </mc:Choice>
              <mc:Fallback>
                <p:oleObj name="Equation" r:id="rId2" imgW="2946240" imgH="2412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2D558F7B-246F-4C75-80BA-96EC02BB95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39" y="282575"/>
                        <a:ext cx="8972550" cy="6873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FE795817-120A-4427-8971-7D10E4E56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232911"/>
              </p:ext>
            </p:extLst>
          </p:nvPr>
        </p:nvGraphicFramePr>
        <p:xfrm>
          <a:off x="5219700" y="2713704"/>
          <a:ext cx="21478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241200" progId="Equation.DSMT4">
                  <p:embed/>
                </p:oleObj>
              </mc:Choice>
              <mc:Fallback>
                <p:oleObj name="Equation" r:id="rId4" imgW="736560" imgH="241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4315EC7-97AD-4895-83C1-C2E1E705B7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713704"/>
                        <a:ext cx="21478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7829F97-EF53-4080-9F96-5ABC84C8C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69" y="3551263"/>
            <a:ext cx="11919100" cy="189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pt-BR" kern="0" dirty="0">
                <a:solidFill>
                  <a:schemeClr val="tx1"/>
                </a:solidFill>
              </a:rPr>
              <a:t>Note então que </a:t>
            </a:r>
            <a:r>
              <a:rPr lang="pt-BR" altLang="pt-BR" kern="0" dirty="0" err="1">
                <a:solidFill>
                  <a:schemeClr val="tx1"/>
                </a:solidFill>
              </a:rPr>
              <a:t>R</a:t>
            </a:r>
            <a:r>
              <a:rPr lang="pt-BR" altLang="pt-BR" sz="1800" kern="0" dirty="0" err="1">
                <a:solidFill>
                  <a:schemeClr val="tx1"/>
                </a:solidFill>
              </a:rPr>
              <a:t>t</a:t>
            </a:r>
            <a:r>
              <a:rPr lang="pt-BR" altLang="pt-BR" kern="0" dirty="0">
                <a:solidFill>
                  <a:schemeClr val="tx1"/>
                </a:solidFill>
              </a:rPr>
              <a:t> representa a taxa real de juros </a:t>
            </a:r>
            <a:r>
              <a:rPr lang="pt-BR" altLang="pt-BR" i="1" kern="0" dirty="0" err="1">
                <a:solidFill>
                  <a:schemeClr val="tx1"/>
                </a:solidFill>
              </a:rPr>
              <a:t>ex</a:t>
            </a:r>
            <a:r>
              <a:rPr lang="pt-BR" altLang="pt-BR" i="1" kern="0" dirty="0">
                <a:solidFill>
                  <a:schemeClr val="tx1"/>
                </a:solidFill>
              </a:rPr>
              <a:t> ante</a:t>
            </a:r>
            <a:r>
              <a:rPr lang="pt-BR" altLang="pt-BR" kern="0" dirty="0">
                <a:solidFill>
                  <a:schemeClr val="tx1"/>
                </a:solidFill>
              </a:rPr>
              <a:t>, ou seja, a taxa real de juros que os agentes econômicos esperam, com base em suas expectativas para a inflação.</a:t>
            </a:r>
          </a:p>
          <a:p>
            <a:pPr lvl="1" algn="just">
              <a:buClr>
                <a:schemeClr val="tx1"/>
              </a:buClr>
              <a:buSzPct val="101000"/>
              <a:buFont typeface="Wingdings" pitchFamily="2" charset="2"/>
              <a:buChar char="§"/>
            </a:pPr>
            <a:r>
              <a:rPr lang="pt-BR" altLang="pt-BR" kern="0" dirty="0">
                <a:solidFill>
                  <a:schemeClr val="tx1"/>
                </a:solidFill>
              </a:rPr>
              <a:t>Depois de conhecida a inflação, poderemos calcular a taxa real de juros </a:t>
            </a:r>
            <a:r>
              <a:rPr lang="pt-BR" altLang="pt-BR" i="1" kern="0" dirty="0" err="1">
                <a:solidFill>
                  <a:schemeClr val="tx1"/>
                </a:solidFill>
              </a:rPr>
              <a:t>ex-post</a:t>
            </a:r>
            <a:r>
              <a:rPr lang="pt-BR" altLang="pt-BR" i="1" kern="0" dirty="0">
                <a:solidFill>
                  <a:schemeClr val="tx1"/>
                </a:solidFill>
              </a:rPr>
              <a:t>:</a:t>
            </a:r>
            <a:endParaRPr lang="pt-BR" altLang="pt-BR" kern="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0447C3F0-CBC9-4549-8B42-E7FE65043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598750"/>
              </p:ext>
            </p:extLst>
          </p:nvPr>
        </p:nvGraphicFramePr>
        <p:xfrm>
          <a:off x="3130348" y="5609866"/>
          <a:ext cx="21478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41200" progId="Equation.DSMT4">
                  <p:embed/>
                </p:oleObj>
              </mc:Choice>
              <mc:Fallback>
                <p:oleObj name="Equation" r:id="rId6" imgW="736560" imgH="2412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FE795817-120A-4427-8971-7D10E4E568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348" y="5609866"/>
                        <a:ext cx="21478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8654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318B5D-FACC-4C26-8193-040731DF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2" y="260302"/>
            <a:ext cx="12027844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Itens C, D e E: lembre-se que a demanda por moeda depende: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positivamente da renda (motivo transação);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negativamente da taxa de juros (motivo “especulação”).</a:t>
            </a:r>
          </a:p>
          <a:p>
            <a:pPr lvl="2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Um aumento na taxa de juros nominal aumenta o custo de oportunidade da retenção de moeda. Com isso, os agentes econômicos demandam mais títulos e menos moeda.</a:t>
            </a:r>
          </a:p>
          <a:p>
            <a:pPr lvl="2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queda na demanda por moeda aumenta a velocidade de circulação da moeda.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Note que um aumento do nível de preços (não da inflação !) aumenta a demanda nominal por moeda. Portanto, não altera a velocidade de circulação da moeda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316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A122A-47FB-4224-BAFF-DB5DB685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105802"/>
            <a:ext cx="11816860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28) FGV - Técnico Superior Especializado (DPE RJ)/Eco/2019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812A43-4313-45F4-8F18-5AFB2498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3" y="640128"/>
            <a:ext cx="11816827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agregados monetários (M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e 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diferem de acordo com sua liquidez. Nesse sentido, relacione cada agregado monetário com seus respectivos elementos ou características.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pt-BR" sz="2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 ) Inclui apenas papel-moeda em poder do público e depósitos à vista.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Um aumento  dos depósitos  de  poupança eleva tanto este agregado como o(s) agregado(s) inferior(es).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 ) Inclui títulos públicos de elevada liquidez.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Uma redução  das  cotas  de  fundo de  renda  fixa  reduz tanto este agregado como o(s) agregado(s) inferior(es).</a:t>
            </a:r>
          </a:p>
          <a:p>
            <a:pPr algn="just"/>
            <a:endParaRPr lang="pt-BR" sz="2900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B343C4A-3979-4265-833B-556730AC59F6}"/>
              </a:ext>
            </a:extLst>
          </p:cNvPr>
          <p:cNvSpPr txBox="1"/>
          <p:nvPr/>
        </p:nvSpPr>
        <p:spPr>
          <a:xfrm>
            <a:off x="295415" y="3770142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7C59CDA-522A-4881-A2C4-73F42F3BE299}"/>
              </a:ext>
            </a:extLst>
          </p:cNvPr>
          <p:cNvSpPr txBox="1"/>
          <p:nvPr/>
        </p:nvSpPr>
        <p:spPr>
          <a:xfrm>
            <a:off x="307142" y="4203895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11941CA-2B67-4DC5-8645-54086FD8105F}"/>
              </a:ext>
            </a:extLst>
          </p:cNvPr>
          <p:cNvSpPr txBox="1"/>
          <p:nvPr/>
        </p:nvSpPr>
        <p:spPr>
          <a:xfrm>
            <a:off x="304799" y="5523914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20FED10-C554-4394-B417-CE6F301CA138}"/>
              </a:ext>
            </a:extLst>
          </p:cNvPr>
          <p:cNvSpPr txBox="1"/>
          <p:nvPr/>
        </p:nvSpPr>
        <p:spPr>
          <a:xfrm>
            <a:off x="288388" y="5085476"/>
            <a:ext cx="25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841120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A24FA5CC-5C17-4458-8818-D8201DF26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799221"/>
            <a:ext cx="11704320" cy="4405824"/>
          </a:xfrm>
        </p:spPr>
        <p:txBody>
          <a:bodyPr>
            <a:no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Conceitos Atuais </a:t>
            </a:r>
            <a:r>
              <a:rPr lang="pt-BR" alt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Reformulação implantada a partir do levantamento dos saldos de julho de 2001 e aplicada para elaboração de séries históricas desde julho de 1988.</a:t>
            </a:r>
          </a:p>
          <a:p>
            <a:pPr algn="just">
              <a:buClrTx/>
              <a:buFont typeface="Wingdings" panose="05000000000000000000" pitchFamily="2" charset="2"/>
              <a:buChar char="§"/>
              <a:defRPr/>
            </a:pPr>
            <a:endParaRPr lang="pt-BR" alt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 de Pagamento Restritos (Moeda)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alt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papel moeda em poder do público + depósitos à vista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 de Pagamento Ampliados: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alt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M</a:t>
            </a:r>
            <a:r>
              <a:rPr lang="pt-BR" alt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depósitos especiais remunerados + depósitos de poupança + títulos emitidos por instituições depositárias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alt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M</a:t>
            </a:r>
            <a:r>
              <a:rPr lang="pt-BR" alt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quotas de fundos de renda fixa + operações compromissadas registradas no Selic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Poupança Financeira: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pt-B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alt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M</a:t>
            </a:r>
            <a:r>
              <a:rPr lang="pt-BR" alt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títulos públicos de alta liquidez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2BAB39F5-BB38-482D-914A-06E287B0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558" y="-138919"/>
            <a:ext cx="61722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Agregados Monetários</a:t>
            </a:r>
            <a:endParaRPr lang="en-US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267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6CD31F8-AFE9-4B78-A17B-7111857640F1}"/>
              </a:ext>
            </a:extLst>
          </p:cNvPr>
          <p:cNvSpPr/>
          <p:nvPr/>
        </p:nvSpPr>
        <p:spPr bwMode="auto">
          <a:xfrm>
            <a:off x="253220" y="174439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F8AC39-CE25-476B-9A0B-62E7F7950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3" y="218100"/>
            <a:ext cx="11343216" cy="4883150"/>
          </a:xfrm>
        </p:spPr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sequência correta é:</a:t>
            </a:r>
          </a:p>
          <a:p>
            <a:pPr marL="514350" indent="-514350">
              <a:buSzPct val="99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1, 2, 3 e 4;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99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1, 2, 4 e 3;</a:t>
            </a:r>
          </a:p>
          <a:p>
            <a:pPr marL="514350" indent="-514350">
              <a:buSzPct val="99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1, 3, 4 e 2;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99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2, 4, 3 e 1;</a:t>
            </a:r>
          </a:p>
          <a:p>
            <a:pPr marL="514350" indent="-514350">
              <a:buSzPct val="99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2, 1, 3 e 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7854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15A2FF7-CC33-4427-980C-0D8B9C7C019C}"/>
              </a:ext>
            </a:extLst>
          </p:cNvPr>
          <p:cNvSpPr/>
          <p:nvPr/>
        </p:nvSpPr>
        <p:spPr bwMode="auto">
          <a:xfrm>
            <a:off x="239153" y="547233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D92C96-DFAF-459D-BC6C-3112F7A5C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9" y="-49530"/>
            <a:ext cx="11125982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29) FGV - Analista Legislativo (ALERO)/Economia/2018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3E74CB-FC8B-49B5-9F7E-1F89195D9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765" y="724532"/>
            <a:ext cx="11648016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aos agregados monetários, assinale (V) para a afirmativa verdadeira e (F) para a falsa.</a:t>
            </a:r>
          </a:p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Uma elevação do caixa do Banco Central reduz o papel moeda em poder do público.</a:t>
            </a:r>
          </a:p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 )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Uma redução das reservas compulsórias junto aos bancos comerciais eleva a base monetária.</a:t>
            </a:r>
          </a:p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 ) 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saque de um cheque no caixa de um banco eleva o saldo dos meios de pagamentos.</a:t>
            </a:r>
          </a:p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Segundo a ordem proposta, as afirmativas são, respectivamente,</a:t>
            </a:r>
          </a:p>
          <a:p>
            <a:pPr marL="514350" indent="-514350" algn="just">
              <a:spcBef>
                <a:spcPts val="0"/>
              </a:spcBef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V.</a:t>
            </a:r>
          </a:p>
          <a:p>
            <a:pPr marL="514350" indent="-514350" algn="just">
              <a:spcBef>
                <a:spcPts val="0"/>
              </a:spcBef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F.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F – F.</a:t>
            </a:r>
          </a:p>
          <a:p>
            <a:pPr marL="514350" indent="-514350" algn="just">
              <a:spcBef>
                <a:spcPts val="0"/>
              </a:spcBef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V – F.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F – V.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5742212-F653-42C7-AF97-39780E61916F}"/>
              </a:ext>
            </a:extLst>
          </p:cNvPr>
          <p:cNvSpPr txBox="1"/>
          <p:nvPr/>
        </p:nvSpPr>
        <p:spPr>
          <a:xfrm>
            <a:off x="886267" y="1631855"/>
            <a:ext cx="46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EADAAC-8EAD-4CEB-B237-14963FB00546}"/>
              </a:ext>
            </a:extLst>
          </p:cNvPr>
          <p:cNvSpPr txBox="1"/>
          <p:nvPr/>
        </p:nvSpPr>
        <p:spPr>
          <a:xfrm>
            <a:off x="897987" y="2473572"/>
            <a:ext cx="46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2CA253C-F6C7-4C51-AF97-1E511C594CD4}"/>
              </a:ext>
            </a:extLst>
          </p:cNvPr>
          <p:cNvSpPr txBox="1"/>
          <p:nvPr/>
        </p:nvSpPr>
        <p:spPr>
          <a:xfrm>
            <a:off x="881574" y="3329355"/>
            <a:ext cx="46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767728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262FEBC0-6F41-48BC-9107-3AAABB56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" y="727700"/>
            <a:ext cx="12079459" cy="2844800"/>
          </a:xfrm>
        </p:spPr>
        <p:txBody>
          <a:bodyPr>
            <a:noAutofit/>
          </a:bodyPr>
          <a:lstStyle/>
          <a:p>
            <a:pPr algn="just">
              <a:buClrTx/>
              <a:defRPr/>
            </a:pP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financeiro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monetário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bancário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financeiro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responsável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pela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existentes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consistem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totalidade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haveres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possuídos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bancário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outra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forma, 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total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ativos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liquidez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imediata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bancário</a:t>
            </a:r>
            <a:r>
              <a:rPr lang="pt-BR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economia.</a:t>
            </a:r>
          </a:p>
          <a:p>
            <a:pPr algn="just">
              <a:buClrTx/>
              <a:defRPr/>
            </a:pPr>
            <a:endParaRPr lang="en-US" altLang="en-US" sz="4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defRPr/>
            </a:pPr>
            <a:r>
              <a:rPr lang="en-US" altLang="en-US" sz="2800" b="1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</a:t>
            </a:r>
            <a:r>
              <a:rPr lang="en-US" altLang="en-US" sz="2800" b="1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800" b="1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altLang="en-US" sz="2800" b="1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altLang="en-US" sz="2800" b="1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Bacen</a:t>
            </a:r>
            <a:endParaRPr lang="en-US" altLang="en-US" sz="2800" b="1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BB707434-AE49-43A9-B413-A8785A45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6" y="-149475"/>
            <a:ext cx="12084147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Sistema </a:t>
            </a:r>
            <a:r>
              <a:rPr lang="en-US" altLang="en-US" sz="3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Monetário</a:t>
            </a:r>
            <a:r>
              <a:rPr lang="en-US" alt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3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alt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Bancário</a:t>
            </a:r>
            <a:r>
              <a:rPr lang="en-US" alt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e </a:t>
            </a:r>
            <a:r>
              <a:rPr lang="en-US" altLang="en-US" sz="3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Meios</a:t>
            </a:r>
            <a:r>
              <a:rPr lang="en-US" alt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3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Pagamento</a:t>
            </a:r>
            <a:endParaRPr lang="en-US" sz="3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B66B89F-CB5E-40E0-8025-BD3B4465E3CF}"/>
              </a:ext>
            </a:extLst>
          </p:cNvPr>
          <p:cNvSpPr/>
          <p:nvPr/>
        </p:nvSpPr>
        <p:spPr>
          <a:xfrm>
            <a:off x="460717" y="3732330"/>
            <a:ext cx="7965832" cy="2721520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F9A2AB9-F6CF-4255-8193-5445C5AA1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1511" y="3334924"/>
            <a:ext cx="873721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0000CC"/>
                </a:solidFill>
              </a:rPr>
              <a:t>                         </a:t>
            </a:r>
          </a:p>
          <a:p>
            <a:r>
              <a:rPr lang="en-US" altLang="en-US" sz="3200" dirty="0">
                <a:latin typeface="Calibri" panose="020F0502020204030204" pitchFamily="34" charset="0"/>
              </a:rPr>
              <a:t>      </a:t>
            </a:r>
            <a:r>
              <a:rPr lang="pt-BR" altLang="en-US" sz="3200" dirty="0">
                <a:latin typeface="Calibri" panose="020F0502020204030204" pitchFamily="34" charset="0"/>
              </a:rPr>
              <a:t>    </a:t>
            </a:r>
            <a:r>
              <a:rPr lang="en-US" altLang="en-US" sz="3200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Saldo</a:t>
            </a:r>
            <a:r>
              <a:rPr lang="en-US" altLang="en-US" sz="3200" b="1" dirty="0">
                <a:latin typeface="Calibri" panose="020F0502020204030204" pitchFamily="34" charset="0"/>
              </a:rPr>
              <a:t> do </a:t>
            </a:r>
            <a:r>
              <a:rPr lang="en-US" altLang="en-US" sz="3200" b="1" dirty="0" err="1">
                <a:latin typeface="Calibri" panose="020F0502020204030204" pitchFamily="34" charset="0"/>
              </a:rPr>
              <a:t>Papel-Moeda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Emitido</a:t>
            </a:r>
            <a:r>
              <a:rPr lang="en-US" altLang="en-US" sz="3200" b="1" dirty="0">
                <a:latin typeface="Calibri" panose="020F0502020204030204" pitchFamily="34" charset="0"/>
              </a:rPr>
              <a:t> (PME)</a:t>
            </a: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</a:t>
            </a:r>
            <a:r>
              <a:rPr lang="en-US" altLang="en-US" sz="3200" b="1" u="sng" dirty="0">
                <a:latin typeface="Calibri" panose="020F0502020204030204" pitchFamily="34" charset="0"/>
              </a:rPr>
              <a:t>(-) 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Caixa</a:t>
            </a:r>
            <a:r>
              <a:rPr lang="en-US" altLang="en-US" sz="3200" b="1" u="sng" dirty="0">
                <a:latin typeface="Calibri" panose="020F0502020204030204" pitchFamily="34" charset="0"/>
              </a:rPr>
              <a:t> do Banco Central (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Encaixe</a:t>
            </a:r>
            <a:r>
              <a:rPr lang="en-US" altLang="en-US" sz="3200" b="1" u="sng" dirty="0">
                <a:latin typeface="Calibri" panose="020F0502020204030204" pitchFamily="34" charset="0"/>
              </a:rPr>
              <a:t> do BACEN)</a:t>
            </a:r>
            <a:endParaRPr lang="en-US" altLang="en-US" sz="3200" b="1" dirty="0">
              <a:latin typeface="Calibri" panose="020F0502020204030204" pitchFamily="34" charset="0"/>
            </a:endParaRP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</a:t>
            </a:r>
            <a:r>
              <a:rPr lang="pt-BR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>
                <a:latin typeface="Calibri" panose="020F0502020204030204" pitchFamily="34" charset="0"/>
              </a:rPr>
              <a:t>=  </a:t>
            </a:r>
            <a:r>
              <a:rPr lang="en-US" altLang="en-US" sz="3200" b="1" dirty="0" err="1">
                <a:latin typeface="Calibri" panose="020F0502020204030204" pitchFamily="34" charset="0"/>
              </a:rPr>
              <a:t>Papel-Moeda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em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Circulação</a:t>
            </a:r>
            <a:r>
              <a:rPr lang="en-US" altLang="en-US" sz="3200" b="1" dirty="0">
                <a:latin typeface="Calibri" panose="020F0502020204030204" pitchFamily="34" charset="0"/>
              </a:rPr>
              <a:t> (PMC)</a:t>
            </a:r>
            <a:endParaRPr lang="pt-BR" altLang="en-US" sz="3200" b="1" dirty="0">
              <a:latin typeface="Calibri" panose="020F0502020204030204" pitchFamily="34" charset="0"/>
            </a:endParaRP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</a:t>
            </a:r>
            <a:r>
              <a:rPr lang="en-US" altLang="en-US" sz="3200" b="1" u="sng" dirty="0">
                <a:latin typeface="Calibri" panose="020F0502020204030204" pitchFamily="34" charset="0"/>
              </a:rPr>
              <a:t>(-) 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Caixa</a:t>
            </a:r>
            <a:r>
              <a:rPr lang="en-US" altLang="en-US" sz="3200" b="1" u="sng" dirty="0">
                <a:latin typeface="Calibri" panose="020F0502020204030204" pitchFamily="34" charset="0"/>
              </a:rPr>
              <a:t> dos 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Bancos</a:t>
            </a:r>
            <a:r>
              <a:rPr lang="en-US" altLang="en-US" sz="3200" b="1" u="sng" dirty="0">
                <a:latin typeface="Calibri" panose="020F0502020204030204" pitchFamily="34" charset="0"/>
              </a:rPr>
              <a:t> 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Comerciais</a:t>
            </a:r>
            <a:r>
              <a:rPr lang="en-US" altLang="en-US" sz="3200" b="1" u="sng" dirty="0">
                <a:latin typeface="Calibri" panose="020F0502020204030204" pitchFamily="34" charset="0"/>
              </a:rPr>
              <a:t>____________</a:t>
            </a:r>
            <a:r>
              <a:rPr lang="pt-BR" altLang="en-US" sz="3200" b="1" u="sng" dirty="0">
                <a:latin typeface="Calibri" panose="020F0502020204030204" pitchFamily="34" charset="0"/>
              </a:rPr>
              <a:t>                            </a:t>
            </a:r>
            <a:r>
              <a:rPr lang="en-US" altLang="en-US" sz="3200" b="1" u="sng" dirty="0">
                <a:latin typeface="Calibri" panose="020F0502020204030204" pitchFamily="34" charset="0"/>
              </a:rPr>
              <a:t>                          </a:t>
            </a: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   </a:t>
            </a:r>
            <a:r>
              <a:rPr lang="pt-BR" altLang="en-US" sz="3200" b="1" dirty="0">
                <a:latin typeface="Calibri" panose="020F0502020204030204" pitchFamily="34" charset="0"/>
              </a:rPr>
              <a:t>  </a:t>
            </a:r>
            <a:r>
              <a:rPr lang="en-US" altLang="en-US" sz="3200" b="1" dirty="0" err="1">
                <a:latin typeface="Calibri" panose="020F0502020204030204" pitchFamily="34" charset="0"/>
              </a:rPr>
              <a:t>Papel-Moeda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em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Poder</a:t>
            </a:r>
            <a:r>
              <a:rPr lang="en-US" altLang="en-US" sz="3200" b="1" dirty="0">
                <a:latin typeface="Calibri" panose="020F0502020204030204" pitchFamily="34" charset="0"/>
              </a:rPr>
              <a:t> do </a:t>
            </a:r>
            <a:r>
              <a:rPr lang="en-US" altLang="en-US" sz="3200" b="1" dirty="0" err="1">
                <a:latin typeface="Calibri" panose="020F0502020204030204" pitchFamily="34" charset="0"/>
              </a:rPr>
              <a:t>Público</a:t>
            </a:r>
            <a:endParaRPr lang="en-US" altLang="en-US" sz="3200" b="1" dirty="0">
              <a:latin typeface="Calibri" panose="020F0502020204030204" pitchFamily="34" charset="0"/>
            </a:endParaRPr>
          </a:p>
          <a:p>
            <a:r>
              <a:rPr lang="en-US" altLang="en-US" sz="3200" b="1" dirty="0">
                <a:solidFill>
                  <a:srgbClr val="0000CC"/>
                </a:solidFill>
              </a:rPr>
              <a:t>                    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228F35D-7546-46F5-B392-7007382B0FB9}"/>
              </a:ext>
            </a:extLst>
          </p:cNvPr>
          <p:cNvSpPr txBox="1"/>
          <p:nvPr/>
        </p:nvSpPr>
        <p:spPr>
          <a:xfrm>
            <a:off x="8595359" y="4318780"/>
            <a:ext cx="1941341" cy="46166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Logo, (a) é V.</a:t>
            </a:r>
          </a:p>
        </p:txBody>
      </p:sp>
    </p:spTree>
    <p:extLst>
      <p:ext uri="{BB962C8B-B14F-4D97-AF65-F5344CB8AC3E}">
        <p14:creationId xmlns:p14="http://schemas.microsoft.com/office/powerpoint/2010/main" val="14898580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4D53191E-1508-4A94-98DF-C826FDEDB18F}"/>
              </a:ext>
            </a:extLst>
          </p:cNvPr>
          <p:cNvSpPr/>
          <p:nvPr/>
        </p:nvSpPr>
        <p:spPr bwMode="auto">
          <a:xfrm>
            <a:off x="225083" y="2307101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DC6E0D-DD50-43FA-A9EE-F3C004CA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85" y="-49533"/>
            <a:ext cx="949113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2) FGV - Auditor (ALBA)/Auditoria/2014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6F2926-BE70-414B-AFE0-256F76D4C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3" y="710466"/>
            <a:ext cx="11574682" cy="4883150"/>
          </a:xfrm>
        </p:spPr>
        <p:txBody>
          <a:bodyPr/>
          <a:lstStyle/>
          <a:p>
            <a:pPr algn="just"/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Recentemente, a margem de lucro das empresas tem diminuído, mas os subsídios concedidos pelo governo têm crescido. Mantido tudo o mais constante, o efeito combinado dessas duas variáveis é</a:t>
            </a:r>
          </a:p>
          <a:p>
            <a:pPr marL="514350" indent="-514350" algn="just"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queda do PIB a preços de mercado e a custo de fatores.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queda do PIB a custo de fatores e ambíguo sobre o PIB a preços de mercado.</a:t>
            </a:r>
          </a:p>
          <a:p>
            <a:pPr marL="514350" indent="-514350" algn="just"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queda do PIB a preços de mercado e do PNB a custo de fatores.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queda do PIB a preços de mercado e de aumento do PIB a custo de fatores.</a:t>
            </a:r>
          </a:p>
          <a:p>
            <a:pPr marL="514350" indent="-514350" algn="just"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queda do PIB a preços de mercado e ambíguo sobre o PIB a custo de fatores.</a:t>
            </a:r>
            <a:endParaRPr lang="pt-B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9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814EC451-99A4-4A70-A8D3-319B67D08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1200149"/>
            <a:ext cx="3759200" cy="7620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24A92FEC-07B6-4D7F-9E0E-2CF67FC76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442476"/>
              </p:ext>
            </p:extLst>
          </p:nvPr>
        </p:nvGraphicFramePr>
        <p:xfrm>
          <a:off x="938215" y="1352550"/>
          <a:ext cx="3254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7893" imgH="177723" progId="Equation.DSMT4">
                  <p:embed/>
                </p:oleObj>
              </mc:Choice>
              <mc:Fallback>
                <p:oleObj name="Equation" r:id="rId2" imgW="1167893" imgH="177723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800FC9FD-CEBA-43EB-85EF-E41BCAB3E9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5" y="1352550"/>
                        <a:ext cx="3254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>
            <a:extLst>
              <a:ext uri="{FF2B5EF4-FFF2-40B4-BE49-F238E27FC236}">
                <a16:creationId xmlns:a16="http://schemas.microsoft.com/office/drawing/2014/main" id="{073C06BE-5277-4C22-A6C1-E54C40821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" y="438150"/>
            <a:ext cx="5486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892" indent="-34289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Logo,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podemos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escrever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F9147921-2D26-4CD2-A12C-8CCB049C7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809751"/>
            <a:ext cx="0" cy="1154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dirty="0"/>
              <a:t>                        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503BE597-B7BD-46C8-8089-2600A793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2952750"/>
            <a:ext cx="2286000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Monetária</a:t>
            </a:r>
            <a:endParaRPr lang="en-US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489B95C1-1A93-4C54-A0E1-5CD288428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809750"/>
            <a:ext cx="0" cy="1275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7CD240D7-BB56-48E8-AB53-355930829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73955"/>
            <a:ext cx="45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A59A6C0D-4D6A-432E-96CA-8193C18A8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572" y="2876550"/>
            <a:ext cx="988105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PMPP</a:t>
            </a:r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089772C8-7D01-4F41-82CD-20850B4E9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6396" y="1809751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2C849BEF-4E34-4626-9B93-35CA5069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948" y="2309396"/>
            <a:ext cx="7534381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Reservas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Bancos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Comerciais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corrente</a:t>
            </a:r>
            <a:endParaRPr lang="en-US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59AE28D-89B5-452C-9B3A-6B7A72A3E4D4}"/>
              </a:ext>
            </a:extLst>
          </p:cNvPr>
          <p:cNvSpPr txBox="1"/>
          <p:nvPr/>
        </p:nvSpPr>
        <p:spPr>
          <a:xfrm>
            <a:off x="126609" y="3714750"/>
            <a:ext cx="118168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Observação Importante: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base monetária é, por definição, igual ao saldo do PMPP mais as Reservas.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Caso só existam reservas em moeda corrente, teremos H = PMC.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Quando o Bacen expande a base monetária em $200.000, a oferta monetária aumenta em $200.000 ? Não, pois os bancos multiplicam meios de pagamentos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criam moeda fiduciariamente.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61A3E00-1A37-472D-8B84-C95853E36139}"/>
              </a:ext>
            </a:extLst>
          </p:cNvPr>
          <p:cNvSpPr txBox="1"/>
          <p:nvPr/>
        </p:nvSpPr>
        <p:spPr>
          <a:xfrm>
            <a:off x="4698607" y="1336430"/>
            <a:ext cx="1941341" cy="46166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Logo, (a) é F.</a:t>
            </a:r>
          </a:p>
        </p:txBody>
      </p:sp>
    </p:spTree>
    <p:extLst>
      <p:ext uri="{BB962C8B-B14F-4D97-AF65-F5344CB8AC3E}">
        <p14:creationId xmlns:p14="http://schemas.microsoft.com/office/powerpoint/2010/main" val="39430628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38122673-FD81-4C0C-A4FA-F90AA878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" y="133350"/>
            <a:ext cx="12023188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Expressando o Multiplicador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de Forma Completa</a:t>
            </a:r>
            <a:endParaRPr lang="en-US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CCCA27-2546-4CE9-8EAF-261AB897F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2" y="187785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DDCEFB-CBEC-4D91-BF2B-2B056C4E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2" y="237474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4972E7F-B3C0-4267-AAF2-880071D11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02" y="96345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D53438B3-E30A-4C88-B876-C0E87EF31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53324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9" name="Objeto 18">
            <a:extLst>
              <a:ext uri="{FF2B5EF4-FFF2-40B4-BE49-F238E27FC236}">
                <a16:creationId xmlns:a16="http://schemas.microsoft.com/office/drawing/2014/main" id="{939543FB-B6B5-4B4E-91F7-01DD09ACC7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93"/>
              </p:ext>
            </p:extLst>
          </p:nvPr>
        </p:nvGraphicFramePr>
        <p:xfrm>
          <a:off x="264355" y="986675"/>
          <a:ext cx="3899680" cy="123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444240" progId="Equation.DSMT4">
                  <p:embed/>
                </p:oleObj>
              </mc:Choice>
              <mc:Fallback>
                <p:oleObj name="Equation" r:id="rId2" imgW="1333440" imgH="444240" progId="Equation.DSMT4">
                  <p:embed/>
                  <p:pic>
                    <p:nvPicPr>
                      <p:cNvPr id="18" name="Objeto 18">
                        <a:extLst>
                          <a:ext uri="{FF2B5EF4-FFF2-40B4-BE49-F238E27FC236}">
                            <a16:creationId xmlns:a16="http://schemas.microsoft.com/office/drawing/2014/main" id="{5DC7C034-E4FE-4939-8FB9-F9C9E3FDE7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55" y="986675"/>
                        <a:ext cx="3899680" cy="123142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54837DDC-F9F5-49AB-9F98-3ABEE3382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5503"/>
              </p:ext>
            </p:extLst>
          </p:nvPr>
        </p:nvGraphicFramePr>
        <p:xfrm>
          <a:off x="544145" y="2521172"/>
          <a:ext cx="16700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19" name="Objeto 18">
                        <a:extLst>
                          <a:ext uri="{FF2B5EF4-FFF2-40B4-BE49-F238E27FC236}">
                            <a16:creationId xmlns:a16="http://schemas.microsoft.com/office/drawing/2014/main" id="{E118EAA6-A7FA-4196-B7BD-BC9C3D5E69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45" y="2521172"/>
                        <a:ext cx="1670050" cy="70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96E2B11D-B2DF-46E0-A1F1-4007B3491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67418"/>
              </p:ext>
            </p:extLst>
          </p:nvPr>
        </p:nvGraphicFramePr>
        <p:xfrm>
          <a:off x="2925446" y="2549600"/>
          <a:ext cx="13731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253800" progId="Equation.DSMT4">
                  <p:embed/>
                </p:oleObj>
              </mc:Choice>
              <mc:Fallback>
                <p:oleObj name="Equation" r:id="rId6" imgW="469800" imgH="253800" progId="Equation.DSMT4">
                  <p:embed/>
                  <p:pic>
                    <p:nvPicPr>
                      <p:cNvPr id="20" name="Objeto 19">
                        <a:extLst>
                          <a:ext uri="{FF2B5EF4-FFF2-40B4-BE49-F238E27FC236}">
                            <a16:creationId xmlns:a16="http://schemas.microsoft.com/office/drawing/2014/main" id="{8814091F-4D86-4693-8F03-E9E068208B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446" y="2549600"/>
                        <a:ext cx="1373188" cy="70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6698A9B-BC9B-4C07-8490-AA95B1448BCF}"/>
              </a:ext>
            </a:extLst>
          </p:cNvPr>
          <p:cNvCxnSpPr/>
          <p:nvPr/>
        </p:nvCxnSpPr>
        <p:spPr>
          <a:xfrm>
            <a:off x="1983542" y="2046675"/>
            <a:ext cx="0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B98D2B82-95E6-421D-BEB9-1C74C37AF3DD}"/>
              </a:ext>
            </a:extLst>
          </p:cNvPr>
          <p:cNvCxnSpPr/>
          <p:nvPr/>
        </p:nvCxnSpPr>
        <p:spPr>
          <a:xfrm>
            <a:off x="3022207" y="2058398"/>
            <a:ext cx="0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E4B9951-59A7-4DF4-83FD-CB4827F47FFD}"/>
              </a:ext>
            </a:extLst>
          </p:cNvPr>
          <p:cNvSpPr txBox="1"/>
          <p:nvPr/>
        </p:nvSpPr>
        <p:spPr>
          <a:xfrm>
            <a:off x="208083" y="3541544"/>
            <a:ext cx="1176352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Note que a oferta monetária será maior quanto maior a base monetária e quanto maior o multiplicador.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multiplicador será maior: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Quanto menor o volume de reservas em relação aos depósitos.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Quanto maior a relação entre os depósitos e o 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(logo, (c) é F.)</a:t>
            </a:r>
          </a:p>
        </p:txBody>
      </p:sp>
    </p:spTree>
    <p:extLst>
      <p:ext uri="{BB962C8B-B14F-4D97-AF65-F5344CB8AC3E}">
        <p14:creationId xmlns:p14="http://schemas.microsoft.com/office/powerpoint/2010/main" val="12767506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F43C30FF-52E6-4D4C-99DE-4EA579C94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4" y="816806"/>
            <a:ext cx="11690255" cy="5639677"/>
          </a:xfrm>
        </p:spPr>
        <p:txBody>
          <a:bodyPr>
            <a:normAutofit lnSpcReduction="10000"/>
          </a:bodyPr>
          <a:lstStyle/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conjunto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adotadas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pela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autoridade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monetária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visando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adequar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pagamento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disponíveis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t-B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monetária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liquidez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de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juros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alterando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econômica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Monetária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endParaRPr lang="en-US" alt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en-US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Market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Recolhimento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Compulsório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Redesconto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F7F662E8-65B3-4A69-91BB-3236E96C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426" y="-133058"/>
            <a:ext cx="6172200" cy="857250"/>
          </a:xfrm>
        </p:spPr>
        <p:txBody>
          <a:bodyPr/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Política Monetária</a:t>
            </a:r>
            <a:endParaRPr lang="en-US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038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C65DBF7-0AA0-42B1-A08A-090799EE7263}"/>
              </a:ext>
            </a:extLst>
          </p:cNvPr>
          <p:cNvSpPr/>
          <p:nvPr/>
        </p:nvSpPr>
        <p:spPr bwMode="auto">
          <a:xfrm>
            <a:off x="98472" y="3348108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7B8699-D6A4-4E3B-A887-4DBDBED5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4" y="-91731"/>
            <a:ext cx="11788726" cy="785813"/>
          </a:xfrm>
        </p:spPr>
        <p:txBody>
          <a:bodyPr/>
          <a:lstStyle/>
          <a:p>
            <a:r>
              <a:rPr lang="pt-BR" sz="31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30) </a:t>
            </a:r>
            <a:r>
              <a:rPr lang="pt-BR" sz="31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Censitário (IBGE)/Análise Socioeconômica/2017</a:t>
            </a:r>
            <a:endParaRPr lang="pt-BR" sz="31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C9369C-468B-4EAF-857E-1C7F02D17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18" y="696398"/>
            <a:ext cx="11788726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Considerando os conceitos de agregados monetários, em épocas de aumento da taxa de inflação ocorre:</a:t>
            </a:r>
          </a:p>
          <a:p>
            <a:pPr marL="514350" indent="-514350" algn="just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aumento da relação M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</a:t>
            </a: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sobre M</a:t>
            </a:r>
            <a:r>
              <a:rPr lang="pt-BR" sz="2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como forma de proteção contra a escalada de preços;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aumento por aplicações de longo prazo vis a vis as de curto prazo;</a:t>
            </a:r>
          </a:p>
          <a:p>
            <a:pPr marL="514350" indent="-514350" algn="just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do grau de monetização da economia, com a população buscando mais aplicações que rendem juros;</a:t>
            </a:r>
            <a:endParaRPr lang="pt-BR" sz="31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redução pela demanda de títulos públicos de alta liquidez, elevando o volume de meios de pagamento;</a:t>
            </a:r>
          </a:p>
          <a:p>
            <a:pPr marL="514350" indent="-514350" algn="just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31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aumento dos depósitos à vista como forma de proteção contra a perda de poder de compra do papel-moeda.</a:t>
            </a:r>
            <a:endParaRPr lang="pt-BR" sz="31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9883F6-DEC1-4F3D-936E-F8F76EB0F19D}"/>
              </a:ext>
            </a:extLst>
          </p:cNvPr>
          <p:cNvSpPr txBox="1"/>
          <p:nvPr/>
        </p:nvSpPr>
        <p:spPr>
          <a:xfrm>
            <a:off x="8187396" y="3882684"/>
            <a:ext cx="3868586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FF0000"/>
                </a:solidFill>
              </a:rPr>
              <a:t>Redução da demanda por moeda</a:t>
            </a:r>
          </a:p>
        </p:txBody>
      </p:sp>
    </p:spTree>
    <p:extLst>
      <p:ext uri="{BB962C8B-B14F-4D97-AF65-F5344CB8AC3E}">
        <p14:creationId xmlns:p14="http://schemas.microsoft.com/office/powerpoint/2010/main" val="26387524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2AB3B420-DD68-450C-8351-15219C359A0B}"/>
              </a:ext>
            </a:extLst>
          </p:cNvPr>
          <p:cNvSpPr/>
          <p:nvPr/>
        </p:nvSpPr>
        <p:spPr bwMode="auto">
          <a:xfrm>
            <a:off x="309489" y="5753684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D49E4B-795B-4AAB-A004-8570013C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-105801"/>
            <a:ext cx="11577711" cy="785813"/>
          </a:xfrm>
        </p:spPr>
        <p:txBody>
          <a:bodyPr/>
          <a:lstStyle/>
          <a:p>
            <a:r>
              <a:rPr lang="pt-BR" sz="3100" dirty="0">
                <a:solidFill>
                  <a:srgbClr val="333333"/>
                </a:solidFill>
                <a:latin typeface="Source Sans Pro" panose="020B0503030403020204" pitchFamily="34" charset="0"/>
              </a:rPr>
              <a:t>31) FGV - Analista Censitário (IBGE)/Análise Socioeconômica/2017</a:t>
            </a:r>
            <a:endParaRPr lang="pt-BR" sz="31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0576BB-D324-4EC7-8829-6B3093DE0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5" y="668264"/>
            <a:ext cx="11577710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 criação dos meios de pagamento e da base monetária, analise as afirmativas como verdadeiras (</a:t>
            </a:r>
            <a:r>
              <a:rPr lang="pt-BR" sz="30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ou falsas (</a:t>
            </a:r>
            <a:r>
              <a:rPr lang="pt-BR" sz="30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):</a:t>
            </a:r>
          </a:p>
          <a:p>
            <a:pPr marL="571500" indent="-571500" algn="just">
              <a:spcBef>
                <a:spcPts val="0"/>
              </a:spcBef>
              <a:buSzPct val="100000"/>
              <a:buFont typeface="+mj-lt"/>
              <a:buAutoNum type="romanU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redução nas reservas internacionais realizada pelo Bacen aumenta a base monetária e os meios de pagamento.</a:t>
            </a:r>
          </a:p>
          <a:p>
            <a:pPr marL="571500" indent="-571500" algn="just">
              <a:spcBef>
                <a:spcPts val="0"/>
              </a:spcBef>
              <a:buSzPct val="100000"/>
              <a:buFont typeface="+mj-lt"/>
              <a:buAutoNum type="romanU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operação de compra de títulos públicos pelo Bacen aumenta o seu ativo e, portanto, o M1.</a:t>
            </a:r>
          </a:p>
          <a:p>
            <a:pPr marL="571500" indent="-571500" algn="just">
              <a:spcBef>
                <a:spcPts val="0"/>
              </a:spcBef>
              <a:buSzPct val="100000"/>
              <a:buFont typeface="+mj-lt"/>
              <a:buAutoNum type="romanUcPeriod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déficit fiscal reduz a base monetária e os meios de pagamento.</a:t>
            </a:r>
          </a:p>
          <a:p>
            <a:pPr algn="just">
              <a:spcBef>
                <a:spcPts val="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sequência correta é: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V;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F;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F – V;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V – F;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F – F.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4A1F174-0A33-4960-9331-9393EAA1D9B0}"/>
              </a:ext>
            </a:extLst>
          </p:cNvPr>
          <p:cNvSpPr txBox="1"/>
          <p:nvPr/>
        </p:nvSpPr>
        <p:spPr>
          <a:xfrm>
            <a:off x="28134" y="1603718"/>
            <a:ext cx="281354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884CCD-9C59-424A-8818-35190C15135A}"/>
              </a:ext>
            </a:extLst>
          </p:cNvPr>
          <p:cNvSpPr txBox="1"/>
          <p:nvPr/>
        </p:nvSpPr>
        <p:spPr>
          <a:xfrm>
            <a:off x="25790" y="2515771"/>
            <a:ext cx="281354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F1E0064-D346-4B5A-97D1-B3EBA7FF10B5}"/>
              </a:ext>
            </a:extLst>
          </p:cNvPr>
          <p:cNvSpPr txBox="1"/>
          <p:nvPr/>
        </p:nvSpPr>
        <p:spPr>
          <a:xfrm>
            <a:off x="65650" y="3427825"/>
            <a:ext cx="281354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2385048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6806C-78F9-4779-8B1B-82997C86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4" y="-133935"/>
            <a:ext cx="11910646" cy="785813"/>
          </a:xfrm>
        </p:spPr>
        <p:txBody>
          <a:bodyPr/>
          <a:lstStyle/>
          <a:p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32) FGV - Auditor Fiscal Tributário da Receita Municipal (Cuiabá)/2016</a:t>
            </a:r>
            <a:endParaRPr 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E4A5D8-6D5D-4A2F-8294-9689C12B0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4" y="710472"/>
            <a:ext cx="11746492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Leia o fragmento a seguir:</a:t>
            </a:r>
          </a:p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“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Brasil possui uma das _____ taxas de juros do planeta. Isso se reflete em diversas atividades do país. Um exemplo disso é a captação de capital para investimentos em projetos. Como há o risco de não se reembolsar o empréstimo no vencimento, os poupadores _____ sua taxa de juros exigida. Por outro lado, ao passo que as oportunidades de investimento se tornam mais atrativas, isto é, prometendo melhores retornos, mais dispostas as empresas estarão a pagar pelos empréstimos. Assim o mercado se _____, atendendo às demandas dos poupadores e investidores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.”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ED9937-7CB7-416B-A4A2-46D17CA1649A}"/>
              </a:ext>
            </a:extLst>
          </p:cNvPr>
          <p:cNvSpPr txBox="1"/>
          <p:nvPr/>
        </p:nvSpPr>
        <p:spPr>
          <a:xfrm>
            <a:off x="4998720" y="1533381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C00000"/>
                </a:solidFill>
              </a:rPr>
              <a:t>maiores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8DB87C0-4F5F-42D2-BAED-38FE50C19370}"/>
              </a:ext>
            </a:extLst>
          </p:cNvPr>
          <p:cNvCxnSpPr/>
          <p:nvPr/>
        </p:nvCxnSpPr>
        <p:spPr bwMode="auto">
          <a:xfrm flipV="1">
            <a:off x="5725554" y="914402"/>
            <a:ext cx="0" cy="689317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8E41E3F-7DA8-46E3-A4F3-D2E078D5CF75}"/>
              </a:ext>
            </a:extLst>
          </p:cNvPr>
          <p:cNvCxnSpPr>
            <a:cxnSpLocks/>
          </p:cNvCxnSpPr>
          <p:nvPr/>
        </p:nvCxnSpPr>
        <p:spPr bwMode="auto">
          <a:xfrm flipH="1">
            <a:off x="5723211" y="912058"/>
            <a:ext cx="5741961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B231077D-5FA3-41DE-837A-FEB51C4BFA82}"/>
              </a:ext>
            </a:extLst>
          </p:cNvPr>
          <p:cNvCxnSpPr>
            <a:cxnSpLocks/>
          </p:cNvCxnSpPr>
          <p:nvPr/>
        </p:nvCxnSpPr>
        <p:spPr bwMode="auto">
          <a:xfrm>
            <a:off x="11462830" y="640134"/>
            <a:ext cx="0" cy="271923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3A38F2A-C10D-49DB-BAA1-7E57EDCD03D6}"/>
              </a:ext>
            </a:extLst>
          </p:cNvPr>
          <p:cNvSpPr txBox="1"/>
          <p:nvPr/>
        </p:nvSpPr>
        <p:spPr>
          <a:xfrm>
            <a:off x="2815886" y="3472378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C00000"/>
                </a:solidFill>
              </a:rPr>
              <a:t>elevam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18AED00-7F20-4FB8-8DD8-A4ABBE00712F}"/>
              </a:ext>
            </a:extLst>
          </p:cNvPr>
          <p:cNvSpPr txBox="1"/>
          <p:nvPr/>
        </p:nvSpPr>
        <p:spPr>
          <a:xfrm>
            <a:off x="450166" y="5397308"/>
            <a:ext cx="1378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C00000"/>
                </a:solidFill>
              </a:rPr>
              <a:t>equilibra</a:t>
            </a:r>
          </a:p>
        </p:txBody>
      </p:sp>
    </p:spTree>
    <p:extLst>
      <p:ext uri="{BB962C8B-B14F-4D97-AF65-F5344CB8AC3E}">
        <p14:creationId xmlns:p14="http://schemas.microsoft.com/office/powerpoint/2010/main" val="298323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D3676306-5643-451F-A703-8DDCC573887C}"/>
              </a:ext>
            </a:extLst>
          </p:cNvPr>
          <p:cNvSpPr/>
          <p:nvPr/>
        </p:nvSpPr>
        <p:spPr bwMode="auto">
          <a:xfrm>
            <a:off x="225081" y="2475908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2F9C2D5-7E7C-4FB1-ABAD-68043E730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4" y="457251"/>
            <a:ext cx="11343216" cy="4883150"/>
          </a:xfrm>
        </p:spPr>
        <p:txBody>
          <a:bodyPr/>
          <a:lstStyle/>
          <a:p>
            <a:pPr algn="l"/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Assinale a opção que completa corretamente as lacunas do fragmento acima.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maiores – elevam – omite.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maiores – elevam – equilibra.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maiores – reduzem – desonera.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menores – elevam – retrai.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menores – reduzem – renova.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6250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CCA561C-C5B3-4435-AA8A-1DD67F3F56FA}"/>
              </a:ext>
            </a:extLst>
          </p:cNvPr>
          <p:cNvSpPr/>
          <p:nvPr/>
        </p:nvSpPr>
        <p:spPr bwMode="auto">
          <a:xfrm>
            <a:off x="239149" y="3953017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4E5822-F4B7-4B1B-BCA3-9F2FBB94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-63596"/>
            <a:ext cx="11676185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33) FGV - Analista Portuário (CODEBA)/Economista/2016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7B39CE-EED0-401B-84FA-6126FC10F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0" y="654198"/>
            <a:ext cx="11638640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que, subitamente, ocorra uma corrida bancária, em que os agentes sacam seus depósitos à vista para elevar seu estoque de papel moeda. </a:t>
            </a:r>
            <a:r>
              <a:rPr lang="pt-BR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Ceteris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t-BR" b="0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paribus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¸ esse fenômeno tende</a:t>
            </a: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aumentar o volume de meios de pagamento.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elevar o papel moeda emitido.</a:t>
            </a: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elevar o papel moeda em circulação.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reduzir a moeda escritural.</a:t>
            </a: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reduzir a moeda escritural.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FBBCA5-0C0E-4604-A0EA-84805F3B863C}"/>
              </a:ext>
            </a:extLst>
          </p:cNvPr>
          <p:cNvSpPr txBox="1"/>
          <p:nvPr/>
        </p:nvSpPr>
        <p:spPr>
          <a:xfrm>
            <a:off x="309489" y="5199727"/>
            <a:ext cx="11671496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A redução da relação D/M</a:t>
            </a:r>
            <a:r>
              <a:rPr lang="pt-BR" sz="2200" dirty="0">
                <a:solidFill>
                  <a:srgbClr val="C00000"/>
                </a:solidFill>
                <a:latin typeface="+mn-lt"/>
              </a:rPr>
              <a:t>1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 (aumento da relação PMPP/M</a:t>
            </a:r>
            <a:r>
              <a:rPr lang="pt-BR" sz="2200" dirty="0">
                <a:solidFill>
                  <a:srgbClr val="C00000"/>
                </a:solidFill>
                <a:latin typeface="+mn-lt"/>
              </a:rPr>
              <a:t>1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) reduz o multiplicador monetário. Logo, reduz a quantidade de moeda escritural no sistema econômico.</a:t>
            </a:r>
          </a:p>
        </p:txBody>
      </p:sp>
    </p:spTree>
    <p:extLst>
      <p:ext uri="{BB962C8B-B14F-4D97-AF65-F5344CB8AC3E}">
        <p14:creationId xmlns:p14="http://schemas.microsoft.com/office/powerpoint/2010/main" val="94022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6E9F363-CC52-4AB4-BC6F-E7D642D55B26}"/>
              </a:ext>
            </a:extLst>
          </p:cNvPr>
          <p:cNvSpPr/>
          <p:nvPr/>
        </p:nvSpPr>
        <p:spPr bwMode="auto">
          <a:xfrm>
            <a:off x="239149" y="4853349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F529FD-B7CA-4BD5-A188-14FEECF17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13" y="-49529"/>
            <a:ext cx="949113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34) FGV - Analista (DPE MT)/Economista/2015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0F0D44-0E81-4BCC-91C0-D2D6B5F88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7" y="766740"/>
            <a:ext cx="11659089" cy="4883150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medida de política monetária restritiva pode ser a redução do papel moeda em poder do público. Nesse sentido, para alcançar esse objetivo, o governo </a:t>
            </a:r>
            <a:r>
              <a:rPr lang="pt-BR" b="1" i="1" u="sng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não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deve</a:t>
            </a:r>
          </a:p>
          <a:p>
            <a:pPr marL="514350" indent="-514350" algn="just">
              <a:spcBef>
                <a:spcPts val="12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reduzir o papel moeda em circulação.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elevar o encaixe monetário mantido pelo Banco Central.</a:t>
            </a:r>
          </a:p>
          <a:p>
            <a:pPr marL="514350" indent="-514350" algn="just">
              <a:spcBef>
                <a:spcPts val="12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elevar a exigência de encaixe monetário mantido pelos bancos comerciais.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elevar a exigência de encaixe monetário mantido pelos bancos comerciais.</a:t>
            </a:r>
          </a:p>
          <a:p>
            <a:pPr marL="514350" indent="-514350" algn="just">
              <a:spcBef>
                <a:spcPts val="12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elevar a taxa de redesconto.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52B68A-95C9-45D2-BC7A-08426AD2989B}"/>
              </a:ext>
            </a:extLst>
          </p:cNvPr>
          <p:cNvSpPr txBox="1"/>
          <p:nvPr/>
        </p:nvSpPr>
        <p:spPr>
          <a:xfrm>
            <a:off x="2954215" y="5289446"/>
            <a:ext cx="454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2858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C05DAF6B-5D44-4ED8-88DD-7B9D8E6D6341}"/>
              </a:ext>
            </a:extLst>
          </p:cNvPr>
          <p:cNvSpPr/>
          <p:nvPr/>
        </p:nvSpPr>
        <p:spPr bwMode="auto">
          <a:xfrm>
            <a:off x="225081" y="5387922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689203-7FD4-4745-A1DE-D056F2B4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640126"/>
            <a:ext cx="11774626" cy="48831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as seguintes siglas: PMPP = Papel Moeda em Poder do Público, PMC = Papel Moeda em Circulação; PME = Papel Moeda Emitido. Assim, a soma do PMPP e do Caixa do Banco Central é igual a:</a:t>
            </a:r>
          </a:p>
          <a:p>
            <a:pPr marL="514350" indent="-514350">
              <a:spcBef>
                <a:spcPts val="1200"/>
              </a:spcBef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PMC – Caixa dos Bancos Comerciais;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1200"/>
              </a:spcBef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PME – PMC;</a:t>
            </a:r>
          </a:p>
          <a:p>
            <a:pPr marL="514350" indent="-514350">
              <a:spcBef>
                <a:spcPts val="1200"/>
              </a:spcBef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PMC – PME;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1200"/>
              </a:spcBef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Zero;</a:t>
            </a:r>
          </a:p>
          <a:p>
            <a:pPr marL="514350" indent="-514350">
              <a:spcBef>
                <a:spcPts val="1200"/>
              </a:spcBef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PME – Caixa dos Bancos Comerciais.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FB29A4F-87F6-474C-9D19-10BF8F1DA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881" y="90086"/>
            <a:ext cx="1185906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900" dirty="0">
                <a:solidFill>
                  <a:srgbClr val="333333"/>
                </a:solidFill>
                <a:latin typeface="inherit"/>
              </a:rPr>
              <a:t>35) FGV - Analista da Defensoria Pública (DPE RO)/Anal. em Economia/2015</a:t>
            </a:r>
            <a:endParaRPr kumimoji="0" lang="pt-BR" altLang="pt-BR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48334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9E51C4-E35D-459D-B259-7B005039E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316572"/>
            <a:ext cx="11816862" cy="4883150"/>
          </a:xfrm>
        </p:spPr>
        <p:txBody>
          <a:bodyPr/>
          <a:lstStyle/>
          <a:p>
            <a:pPr algn="just"/>
            <a:r>
              <a:rPr lang="pt-BR" sz="3000" dirty="0">
                <a:solidFill>
                  <a:schemeClr val="tx1"/>
                </a:solidFill>
              </a:rPr>
              <a:t>A Redução do Lucro reduz o PIB</a:t>
            </a:r>
            <a:r>
              <a:rPr lang="pt-BR" sz="2200" dirty="0">
                <a:solidFill>
                  <a:schemeClr val="tx1"/>
                </a:solidFill>
              </a:rPr>
              <a:t>PM</a:t>
            </a:r>
            <a:r>
              <a:rPr lang="pt-BR" sz="3000" dirty="0">
                <a:solidFill>
                  <a:schemeClr val="tx1"/>
                </a:solidFill>
              </a:rPr>
              <a:t> e o PIB</a:t>
            </a:r>
            <a:r>
              <a:rPr lang="pt-BR" sz="2200" dirty="0">
                <a:solidFill>
                  <a:schemeClr val="tx1"/>
                </a:solidFill>
              </a:rPr>
              <a:t>CF</a:t>
            </a:r>
            <a:r>
              <a:rPr lang="pt-BR" sz="3000" dirty="0">
                <a:solidFill>
                  <a:schemeClr val="tx1"/>
                </a:solidFill>
              </a:rPr>
              <a:t> (Reduz o PIB).</a:t>
            </a:r>
          </a:p>
          <a:p>
            <a:pPr lvl="1" algn="just"/>
            <a:r>
              <a:rPr lang="pt-BR" sz="2600" dirty="0">
                <a:solidFill>
                  <a:schemeClr val="tx1"/>
                </a:solidFill>
              </a:rPr>
              <a:t>O aumento dos subsídios aumenta o PIB</a:t>
            </a:r>
            <a:r>
              <a:rPr lang="pt-BR" sz="1800" dirty="0">
                <a:solidFill>
                  <a:schemeClr val="tx1"/>
                </a:solidFill>
              </a:rPr>
              <a:t>CF, </a:t>
            </a:r>
            <a:r>
              <a:rPr lang="pt-BR" sz="2600" dirty="0">
                <a:solidFill>
                  <a:schemeClr val="tx1"/>
                </a:solidFill>
              </a:rPr>
              <a:t>dado o PIB</a:t>
            </a:r>
            <a:r>
              <a:rPr lang="pt-BR" sz="1800" dirty="0">
                <a:solidFill>
                  <a:schemeClr val="tx1"/>
                </a:solidFill>
              </a:rPr>
              <a:t>PM</a:t>
            </a:r>
            <a:r>
              <a:rPr lang="pt-BR" sz="2600" dirty="0">
                <a:solidFill>
                  <a:schemeClr val="tx1"/>
                </a:solidFill>
              </a:rPr>
              <a:t>.</a:t>
            </a: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2600" dirty="0">
              <a:solidFill>
                <a:schemeClr val="tx1"/>
              </a:solidFill>
            </a:endParaRPr>
          </a:p>
          <a:p>
            <a:pPr lvl="1" algn="just"/>
            <a:endParaRPr lang="pt-BR" sz="300" dirty="0">
              <a:solidFill>
                <a:schemeClr val="tx1"/>
              </a:solidFill>
            </a:endParaRPr>
          </a:p>
          <a:p>
            <a:pPr lvl="1" algn="just"/>
            <a:r>
              <a:rPr lang="pt-BR" sz="2600" dirty="0">
                <a:solidFill>
                  <a:srgbClr val="C00000"/>
                </a:solidFill>
              </a:rPr>
              <a:t>Note que, com essa combinação o PIB</a:t>
            </a:r>
            <a:r>
              <a:rPr lang="pt-BR" sz="2100" dirty="0">
                <a:solidFill>
                  <a:srgbClr val="C00000"/>
                </a:solidFill>
              </a:rPr>
              <a:t>PM</a:t>
            </a:r>
            <a:r>
              <a:rPr lang="pt-BR" sz="2600" dirty="0">
                <a:solidFill>
                  <a:srgbClr val="C00000"/>
                </a:solidFill>
              </a:rPr>
              <a:t> pode diminuir e o PIB</a:t>
            </a:r>
            <a:r>
              <a:rPr lang="pt-BR" sz="2100" dirty="0">
                <a:solidFill>
                  <a:srgbClr val="C00000"/>
                </a:solidFill>
              </a:rPr>
              <a:t>CF</a:t>
            </a:r>
            <a:r>
              <a:rPr lang="pt-BR" sz="2600" dirty="0">
                <a:solidFill>
                  <a:srgbClr val="C00000"/>
                </a:solidFill>
              </a:rPr>
              <a:t> aumentar !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916CD859-1630-4AB8-9280-D6380FCBF9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78817"/>
              </p:ext>
            </p:extLst>
          </p:nvPr>
        </p:nvGraphicFramePr>
        <p:xfrm>
          <a:off x="1122217" y="1544369"/>
          <a:ext cx="7627888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24080" imgH="1091880" progId="Equation.DSMT4">
                  <p:embed/>
                </p:oleObj>
              </mc:Choice>
              <mc:Fallback>
                <p:oleObj name="Equation" r:id="rId2" imgW="3124080" imgH="1091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22F2F76-1E68-4275-BDF0-B4ECF73167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217" y="1544369"/>
                        <a:ext cx="7627888" cy="27003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9691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D27FF01A-5B46-44B9-B4ED-856EDDBCC783}"/>
              </a:ext>
            </a:extLst>
          </p:cNvPr>
          <p:cNvSpPr/>
          <p:nvPr/>
        </p:nvSpPr>
        <p:spPr bwMode="auto">
          <a:xfrm>
            <a:off x="295422" y="225083"/>
            <a:ext cx="9439421" cy="2658794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4C2C289-807A-45F4-BFB0-C034D1B0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2190" y="-196068"/>
            <a:ext cx="1070668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0000CC"/>
                </a:solidFill>
              </a:rPr>
              <a:t>                         </a:t>
            </a:r>
          </a:p>
          <a:p>
            <a:r>
              <a:rPr lang="en-US" altLang="en-US" sz="3200" dirty="0">
                <a:latin typeface="Calibri" panose="020F0502020204030204" pitchFamily="34" charset="0"/>
              </a:rPr>
              <a:t>      </a:t>
            </a:r>
            <a:r>
              <a:rPr lang="pt-BR" altLang="en-US" sz="3200" dirty="0">
                <a:latin typeface="Calibri" panose="020F0502020204030204" pitchFamily="34" charset="0"/>
              </a:rPr>
              <a:t>    </a:t>
            </a:r>
            <a:r>
              <a:rPr lang="en-US" altLang="en-US" sz="3200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Saldo</a:t>
            </a:r>
            <a:r>
              <a:rPr lang="en-US" altLang="en-US" sz="3200" b="1" dirty="0">
                <a:latin typeface="Calibri" panose="020F0502020204030204" pitchFamily="34" charset="0"/>
              </a:rPr>
              <a:t> do </a:t>
            </a:r>
            <a:r>
              <a:rPr lang="en-US" altLang="en-US" sz="3200" b="1" dirty="0" err="1">
                <a:latin typeface="Calibri" panose="020F0502020204030204" pitchFamily="34" charset="0"/>
              </a:rPr>
              <a:t>Papel-Moeda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Emitido</a:t>
            </a:r>
            <a:r>
              <a:rPr lang="en-US" altLang="en-US" sz="3200" b="1" dirty="0">
                <a:latin typeface="Calibri" panose="020F0502020204030204" pitchFamily="34" charset="0"/>
              </a:rPr>
              <a:t> (PME)                1000  </a:t>
            </a: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</a:t>
            </a:r>
            <a:r>
              <a:rPr lang="en-US" altLang="en-US" sz="3200" b="1" u="sng" dirty="0">
                <a:latin typeface="Calibri" panose="020F0502020204030204" pitchFamily="34" charset="0"/>
              </a:rPr>
              <a:t>(-) Caixa do Banco Central (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Encaixe</a:t>
            </a:r>
            <a:r>
              <a:rPr lang="en-US" altLang="en-US" sz="3200" b="1" u="sng" dirty="0">
                <a:latin typeface="Calibri" panose="020F0502020204030204" pitchFamily="34" charset="0"/>
              </a:rPr>
              <a:t> do BACEN)       -100</a:t>
            </a: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</a:t>
            </a:r>
            <a:r>
              <a:rPr lang="pt-BR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>
                <a:latin typeface="Calibri" panose="020F0502020204030204" pitchFamily="34" charset="0"/>
              </a:rPr>
              <a:t>=  </a:t>
            </a:r>
            <a:r>
              <a:rPr lang="en-US" altLang="en-US" sz="3200" b="1" dirty="0" err="1">
                <a:latin typeface="Calibri" panose="020F0502020204030204" pitchFamily="34" charset="0"/>
              </a:rPr>
              <a:t>Papel-Moeda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em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Circulação</a:t>
            </a:r>
            <a:r>
              <a:rPr lang="en-US" altLang="en-US" sz="3200" b="1" dirty="0">
                <a:latin typeface="Calibri" panose="020F0502020204030204" pitchFamily="34" charset="0"/>
              </a:rPr>
              <a:t> (PMC)                       900</a:t>
            </a:r>
            <a:endParaRPr lang="pt-BR" altLang="en-US" sz="3200" b="1" dirty="0">
              <a:latin typeface="Calibri" panose="020F0502020204030204" pitchFamily="34" charset="0"/>
            </a:endParaRP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</a:t>
            </a:r>
            <a:r>
              <a:rPr lang="en-US" altLang="en-US" sz="3200" b="1" u="sng" dirty="0">
                <a:latin typeface="Calibri" panose="020F0502020204030204" pitchFamily="34" charset="0"/>
              </a:rPr>
              <a:t>(-) Caixa dos 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Bancos</a:t>
            </a:r>
            <a:r>
              <a:rPr lang="en-US" altLang="en-US" sz="3200" b="1" u="sng" dirty="0">
                <a:latin typeface="Calibri" panose="020F0502020204030204" pitchFamily="34" charset="0"/>
              </a:rPr>
              <a:t> </a:t>
            </a:r>
            <a:r>
              <a:rPr lang="en-US" altLang="en-US" sz="3200" b="1" u="sng" dirty="0" err="1">
                <a:latin typeface="Calibri" panose="020F0502020204030204" pitchFamily="34" charset="0"/>
              </a:rPr>
              <a:t>Comerciais</a:t>
            </a:r>
            <a:r>
              <a:rPr lang="en-US" altLang="en-US" sz="3200" b="1" u="sng" dirty="0">
                <a:latin typeface="Calibri" panose="020F0502020204030204" pitchFamily="34" charset="0"/>
              </a:rPr>
              <a:t>____________        200</a:t>
            </a:r>
            <a:r>
              <a:rPr lang="pt-BR" altLang="en-US" sz="3200" b="1" u="sng" dirty="0">
                <a:latin typeface="Calibri" panose="020F0502020204030204" pitchFamily="34" charset="0"/>
              </a:rPr>
              <a:t>                            </a:t>
            </a:r>
            <a:r>
              <a:rPr lang="en-US" altLang="en-US" sz="3200" b="1" u="sng" dirty="0">
                <a:latin typeface="Calibri" panose="020F0502020204030204" pitchFamily="34" charset="0"/>
              </a:rPr>
              <a:t>                          </a:t>
            </a:r>
          </a:p>
          <a:p>
            <a:r>
              <a:rPr lang="en-US" altLang="en-US" sz="3200" b="1" dirty="0">
                <a:latin typeface="Calibri" panose="020F0502020204030204" pitchFamily="34" charset="0"/>
              </a:rPr>
              <a:t>         </a:t>
            </a:r>
            <a:r>
              <a:rPr lang="pt-BR" altLang="en-US" sz="3200" b="1" dirty="0">
                <a:latin typeface="Calibri" panose="020F0502020204030204" pitchFamily="34" charset="0"/>
              </a:rPr>
              <a:t>  </a:t>
            </a:r>
            <a:r>
              <a:rPr lang="en-US" altLang="en-US" sz="3200" b="1" dirty="0" err="1">
                <a:latin typeface="Calibri" panose="020F0502020204030204" pitchFamily="34" charset="0"/>
              </a:rPr>
              <a:t>Papel-Moeda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em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Calibri" panose="020F0502020204030204" pitchFamily="34" charset="0"/>
              </a:rPr>
              <a:t>Poder</a:t>
            </a:r>
            <a:r>
              <a:rPr lang="en-US" altLang="en-US" sz="3200" b="1" dirty="0">
                <a:latin typeface="Calibri" panose="020F0502020204030204" pitchFamily="34" charset="0"/>
              </a:rPr>
              <a:t> do </a:t>
            </a:r>
            <a:r>
              <a:rPr lang="en-US" altLang="en-US" sz="3200" b="1" dirty="0" err="1">
                <a:latin typeface="Calibri" panose="020F0502020204030204" pitchFamily="34" charset="0"/>
              </a:rPr>
              <a:t>Público</a:t>
            </a:r>
            <a:r>
              <a:rPr lang="en-US" altLang="en-US" sz="3200" b="1" dirty="0">
                <a:latin typeface="Calibri" panose="020F0502020204030204" pitchFamily="34" charset="0"/>
              </a:rPr>
              <a:t>                       700</a:t>
            </a:r>
          </a:p>
          <a:p>
            <a:r>
              <a:rPr lang="en-US" altLang="en-US" sz="3200" b="1" dirty="0">
                <a:solidFill>
                  <a:srgbClr val="0000CC"/>
                </a:solidFill>
              </a:rPr>
              <a:t>                    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089C533-FEA1-4749-9804-9CBDE8FE0293}"/>
              </a:ext>
            </a:extLst>
          </p:cNvPr>
          <p:cNvSpPr txBox="1"/>
          <p:nvPr/>
        </p:nvSpPr>
        <p:spPr>
          <a:xfrm>
            <a:off x="28130" y="3108958"/>
            <a:ext cx="121216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>
                <a:latin typeface="+mn-lt"/>
              </a:rPr>
              <a:t>Note então que PMPP + Caixa do Bacen = PME – Caixa dos Bancos Comerciais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700" b="1" dirty="0">
              <a:latin typeface="+mn-lt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>
                <a:latin typeface="+mn-lt"/>
                <a:cs typeface="Calibri" panose="020F0502020204030204" pitchFamily="34" charset="0"/>
              </a:rPr>
              <a:t>Logo: 700 + 100 = 1000 - 200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8433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E6585-FCA6-420D-AFFC-9CC22C77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9" y="-21396"/>
            <a:ext cx="11774658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36) FGV - Agente de Fiscalização (TCM SP)/Economia/2015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59C804-26BF-4583-AA25-AB898909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5" y="823010"/>
            <a:ext cx="11662085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Na notícia “Base monetária cresce 0,2% em agosto, informou o BC”, o seguinte trecho é destacado: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“A base monetária encerrou o mês de agosto com expansão de 0,2% na comparação com julho, pelo conceito da média diária de dias úteis. Segundo informações do Banco Central, a base alcançou            R$ 226,343 bilhões na média diária no mês passado”.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possibilidade de a base monetária ter se expandido decorre, sem ambiguidade:</a:t>
            </a:r>
          </a:p>
        </p:txBody>
      </p:sp>
    </p:spTree>
    <p:extLst>
      <p:ext uri="{BB962C8B-B14F-4D97-AF65-F5344CB8AC3E}">
        <p14:creationId xmlns:p14="http://schemas.microsoft.com/office/powerpoint/2010/main" val="2470435459"/>
      </p:ext>
    </p:extLst>
  </p:cSld>
  <p:clrMapOvr>
    <a:masterClrMapping/>
  </p:clrMapOvr>
  <p:transition spd="med">
    <p:wipe dir="r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90E73562-1546-4D80-AA87-1AC57C30501B}"/>
              </a:ext>
            </a:extLst>
          </p:cNvPr>
          <p:cNvSpPr/>
          <p:nvPr/>
        </p:nvSpPr>
        <p:spPr bwMode="auto">
          <a:xfrm>
            <a:off x="225081" y="3995221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DE7344C-2F84-4B57-BD7D-334C44E3B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27" y="415044"/>
            <a:ext cx="11662085" cy="4883150"/>
          </a:xfrm>
        </p:spPr>
        <p:txBody>
          <a:bodyPr/>
          <a:lstStyle/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da ampliação dos meios de pagamento e dos depósitos à vista;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aumento das reservas mantidas pelos bancos comerciais e do encaixe monetário mantido pelo Banco Central;</a:t>
            </a:r>
            <a:endParaRPr lang="pt-BR" sz="3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aumento dos depósitos de poupança e das operações compromissadas;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da redução do papel moeda em circulação e do encaixe monetário mantido pelos bancos comerciais;</a:t>
            </a:r>
            <a:endParaRPr lang="pt-BR" sz="30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aumento da moeda manual e das reservas mantidas pelos bancos comerciais.</a:t>
            </a:r>
            <a:endParaRPr lang="pt-BR" sz="30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572F21-9C09-4A5E-BC2B-E34E467F953B}"/>
              </a:ext>
            </a:extLst>
          </p:cNvPr>
          <p:cNvSpPr txBox="1"/>
          <p:nvPr/>
        </p:nvSpPr>
        <p:spPr>
          <a:xfrm>
            <a:off x="895674" y="4994030"/>
            <a:ext cx="10428819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rgbClr val="C00000"/>
                </a:solidFill>
              </a:rPr>
              <a:t>Como vimos, a base monetária é dada por: H = PMPP + DV.</a:t>
            </a:r>
          </a:p>
        </p:txBody>
      </p:sp>
    </p:spTree>
    <p:extLst>
      <p:ext uri="{BB962C8B-B14F-4D97-AF65-F5344CB8AC3E}">
        <p14:creationId xmlns:p14="http://schemas.microsoft.com/office/powerpoint/2010/main" val="10761160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C47C9CB-52B4-4410-B631-13118EAD65A8}"/>
              </a:ext>
            </a:extLst>
          </p:cNvPr>
          <p:cNvSpPr/>
          <p:nvPr/>
        </p:nvSpPr>
        <p:spPr bwMode="auto">
          <a:xfrm>
            <a:off x="225081" y="5964696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00BBED-48A7-42EE-9745-2783036C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-105800"/>
            <a:ext cx="11746523" cy="785813"/>
          </a:xfrm>
        </p:spPr>
        <p:txBody>
          <a:bodyPr/>
          <a:lstStyle/>
          <a:p>
            <a:r>
              <a:rPr lang="pt-BR" sz="3000" dirty="0">
                <a:solidFill>
                  <a:srgbClr val="333333"/>
                </a:solidFill>
                <a:latin typeface="Source Sans Pro" panose="020B0503030403020204" pitchFamily="34" charset="0"/>
              </a:rPr>
              <a:t>37) FGV - Analista Judiciário (TJ BA)/Apoio Espec./Economia/2015</a:t>
            </a:r>
            <a:endParaRPr 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D4DC87-4A3F-4ACF-BC6C-082EC201D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0" y="766740"/>
            <a:ext cx="11690221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situação na qual o volume total dos meios de pagamento se mantém constante, mas o percentual entre seus componentes se altera, ocorre quando há, por exemplo: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expansão das reservas internacionais;,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aumento dos empréstimos concedidos ao Tesouro pelo Banco Central;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resgate de depósitos a prazo em um banco;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venda de letras do Banco Central;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saque de um cheque no caixa do banco.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806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7593E13-0E0E-428E-8556-33C07541264A}"/>
              </a:ext>
            </a:extLst>
          </p:cNvPr>
          <p:cNvSpPr/>
          <p:nvPr/>
        </p:nvSpPr>
        <p:spPr bwMode="auto">
          <a:xfrm>
            <a:off x="182877" y="3727932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2DF63B-DC9A-4FAE-A6AA-F3460FB2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11" y="-49529"/>
            <a:ext cx="9491133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38) FGV - Auditor (ALBA)/Auditoria/2014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1E1D6B-D10C-464D-8BAD-0CF554914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696400"/>
            <a:ext cx="11743495" cy="488315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opção que explica corretamente a estática comparativa de aumento da oferta de moeda sobre a economia.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Há uma elevação do nível de preços, que gera aumento da demanda por moeda, o que pressiona a taxa de juros e reduz a quantidade demandada de bens.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Há uma pressão sobre a demanda agregada, mas o efeito multiplicador dos gastos do governo amplia o deslocamento da demanda.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Há uma redução da taxa de juros de equilíbrio no mercado monetário, elevando a demanda por moeda e a quantidade demandada por bens e serviços para um dado nível de preços.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Não há alteração da taxa de juros, mas o aumento da oferta monetária pressiona a demanda por moeda, elevando o produto.</a:t>
            </a: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Não há alteração na quantidade demandada de moeda, mas a oferta ampliada pressiona os juros e reduz a demanda agregada.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936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126C6AFD-FEAC-46F0-AD68-111595D3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776" y="37515"/>
            <a:ext cx="899276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800" b="1" dirty="0" err="1">
                <a:latin typeface="+mn-lt"/>
              </a:rPr>
              <a:t>Aumento</a:t>
            </a:r>
            <a:r>
              <a:rPr lang="en-US" altLang="en-US" sz="3800" b="1" dirty="0">
                <a:latin typeface="+mn-lt"/>
              </a:rPr>
              <a:t> da </a:t>
            </a:r>
            <a:r>
              <a:rPr lang="en-US" altLang="en-US" sz="3800" b="1" dirty="0" err="1">
                <a:latin typeface="+mn-lt"/>
              </a:rPr>
              <a:t>Oferta</a:t>
            </a:r>
            <a:r>
              <a:rPr lang="en-US" altLang="en-US" sz="3800" b="1" dirty="0">
                <a:latin typeface="+mn-lt"/>
              </a:rPr>
              <a:t> </a:t>
            </a:r>
            <a:r>
              <a:rPr lang="en-US" altLang="en-US" sz="3800" b="1" dirty="0" err="1">
                <a:latin typeface="+mn-lt"/>
              </a:rPr>
              <a:t>Monetária</a:t>
            </a:r>
            <a:endParaRPr lang="en-US" altLang="en-US" sz="3800" b="1" dirty="0">
              <a:latin typeface="+mn-lt"/>
            </a:endParaRPr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0CCA483B-A684-4004-AE82-ACA38B8ADC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839364"/>
            <a:ext cx="0" cy="3810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86251AC0-C261-44CB-887E-4DAC06AD6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573164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6EB7CE3B-9C40-49D2-A438-07A3659F5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4564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/>
              <a:t>i</a:t>
            </a:r>
            <a:endParaRPr lang="en-US" altLang="en-US" sz="3200" b="1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3CF01C99-4D53-4B8C-A6F2-0B5B2475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573164"/>
            <a:ext cx="990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/>
              <a:t>M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25926C2A-0A43-41B6-81BD-C9E5AB462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144164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5343E941-ADFE-4302-8189-24E6F0636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448964"/>
            <a:ext cx="38100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10C915C3-B7E0-467A-88F4-B10939222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2668164"/>
            <a:ext cx="2286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064423CF-5BCE-4A38-9236-58744FB84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517" y="706892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 dirty="0"/>
              <a:t>M</a:t>
            </a:r>
            <a:r>
              <a:rPr lang="en-US" altLang="en-US" sz="1600" i="1" dirty="0"/>
              <a:t>0</a:t>
            </a:r>
          </a:p>
        </p:txBody>
      </p:sp>
      <p:grpSp>
        <p:nvGrpSpPr>
          <p:cNvPr id="13" name="Group 33">
            <a:extLst>
              <a:ext uri="{FF2B5EF4-FFF2-40B4-BE49-F238E27FC236}">
                <a16:creationId xmlns:a16="http://schemas.microsoft.com/office/drawing/2014/main" id="{BF2BA44E-3811-462C-B6E6-0274EFA9619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733004"/>
            <a:ext cx="1428750" cy="3840165"/>
            <a:chOff x="2208" y="701"/>
            <a:chExt cx="900" cy="2419"/>
          </a:xfrm>
        </p:grpSpPr>
        <p:sp>
          <p:nvSpPr>
            <p:cNvPr id="14" name="Line 21">
              <a:extLst>
                <a:ext uri="{FF2B5EF4-FFF2-40B4-BE49-F238E27FC236}">
                  <a16:creationId xmlns:a16="http://schemas.microsoft.com/office/drawing/2014/main" id="{FCFE483A-EB3C-46F9-BB84-C83A01414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960"/>
              <a:ext cx="0" cy="216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9D790F2C-678E-466F-8432-47B246D15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0" y="701"/>
              <a:ext cx="52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i="1" dirty="0">
                  <a:solidFill>
                    <a:srgbClr val="0000CC"/>
                  </a:solidFill>
                </a:rPr>
                <a:t>M</a:t>
              </a:r>
              <a:r>
                <a:rPr lang="en-US" altLang="en-US" sz="1600" i="1" dirty="0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16" name="Line 28">
              <a:extLst>
                <a:ext uri="{FF2B5EF4-FFF2-40B4-BE49-F238E27FC236}">
                  <a16:creationId xmlns:a16="http://schemas.microsoft.com/office/drawing/2014/main" id="{41254FCD-27E4-4DB9-9418-DDB5DF97D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488"/>
              <a:ext cx="48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" name="Group 34">
            <a:extLst>
              <a:ext uri="{FF2B5EF4-FFF2-40B4-BE49-F238E27FC236}">
                <a16:creationId xmlns:a16="http://schemas.microsoft.com/office/drawing/2014/main" id="{5CB34CDF-1B3B-42EA-A1C7-18A092F0885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91964"/>
            <a:ext cx="3733800" cy="685800"/>
            <a:chOff x="432" y="1872"/>
            <a:chExt cx="2352" cy="432"/>
          </a:xfrm>
        </p:grpSpPr>
        <p:sp>
          <p:nvSpPr>
            <p:cNvPr id="18" name="Line 22">
              <a:extLst>
                <a:ext uri="{FF2B5EF4-FFF2-40B4-BE49-F238E27FC236}">
                  <a16:creationId xmlns:a16="http://schemas.microsoft.com/office/drawing/2014/main" id="{B8E3291B-7275-4FF8-AA31-5B043A129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304"/>
              <a:ext cx="2064" cy="0"/>
            </a:xfrm>
            <a:prstGeom prst="line">
              <a:avLst/>
            </a:prstGeom>
            <a:noFill/>
            <a:ln w="9525" cap="rnd">
              <a:solidFill>
                <a:srgbClr val="0000CC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9">
              <a:extLst>
                <a:ext uri="{FF2B5EF4-FFF2-40B4-BE49-F238E27FC236}">
                  <a16:creationId xmlns:a16="http://schemas.microsoft.com/office/drawing/2014/main" id="{6F2BA0BD-F16E-4525-85A5-E97542697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872"/>
              <a:ext cx="0" cy="432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35">
            <a:extLst>
              <a:ext uri="{FF2B5EF4-FFF2-40B4-BE49-F238E27FC236}">
                <a16:creationId xmlns:a16="http://schemas.microsoft.com/office/drawing/2014/main" id="{96D0186E-4813-495C-A957-C7DD1D25D76B}"/>
              </a:ext>
            </a:extLst>
          </p:cNvPr>
          <p:cNvGrpSpPr>
            <a:grpSpLocks/>
          </p:cNvGrpSpPr>
          <p:nvPr/>
        </p:nvGrpSpPr>
        <p:grpSpPr bwMode="auto">
          <a:xfrm>
            <a:off x="-14288" y="1015577"/>
            <a:ext cx="12209465" cy="5641978"/>
            <a:chOff x="39" y="879"/>
            <a:chExt cx="7691" cy="3554"/>
          </a:xfrm>
        </p:grpSpPr>
        <p:sp>
          <p:nvSpPr>
            <p:cNvPr id="21" name="Text Box 30">
              <a:extLst>
                <a:ext uri="{FF2B5EF4-FFF2-40B4-BE49-F238E27FC236}">
                  <a16:creationId xmlns:a16="http://schemas.microsoft.com/office/drawing/2014/main" id="{75DC3BDE-A596-4B5A-87B8-D70D235AA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" y="3473"/>
              <a:ext cx="7691" cy="96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 algn="just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altLang="en-US" sz="2200" dirty="0"/>
                <a:t>Um  </a:t>
              </a:r>
              <a:r>
                <a:rPr lang="en-US" altLang="en-US" sz="2200" dirty="0" err="1"/>
                <a:t>aumento</a:t>
              </a:r>
              <a:r>
                <a:rPr lang="en-US" altLang="en-US" sz="2200" dirty="0"/>
                <a:t>  </a:t>
              </a:r>
              <a:r>
                <a:rPr lang="en-US" altLang="en-US" sz="2200" dirty="0" err="1"/>
                <a:t>em</a:t>
              </a:r>
              <a:r>
                <a:rPr lang="en-US" altLang="en-US" sz="2200" dirty="0"/>
                <a:t>  M,  dada </a:t>
              </a:r>
              <a:r>
                <a:rPr lang="en-US" altLang="en-US" sz="2200" dirty="0" err="1"/>
                <a:t>uma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certa</a:t>
              </a:r>
              <a:r>
                <a:rPr lang="en-US" altLang="en-US" sz="2200" dirty="0"/>
                <a:t>  </a:t>
              </a:r>
              <a:r>
                <a:rPr lang="en-US" altLang="en-US" sz="2200" dirty="0" err="1"/>
                <a:t>renda</a:t>
              </a:r>
              <a:r>
                <a:rPr lang="en-US" altLang="en-US" sz="2200" dirty="0"/>
                <a:t>  e  </a:t>
              </a:r>
              <a:r>
                <a:rPr lang="en-US" altLang="en-US" sz="2200" dirty="0" err="1"/>
                <a:t>uma</a:t>
              </a:r>
              <a:r>
                <a:rPr lang="en-US" altLang="en-US" sz="2200" dirty="0"/>
                <a:t>  </a:t>
              </a:r>
              <a:r>
                <a:rPr lang="en-US" altLang="en-US" sz="2200" dirty="0" err="1"/>
                <a:t>certa</a:t>
              </a:r>
              <a:r>
                <a:rPr lang="en-US" altLang="en-US" sz="2200" dirty="0"/>
                <a:t>  taxa de </a:t>
              </a:r>
              <a:r>
                <a:rPr lang="en-US" altLang="en-US" sz="2200" dirty="0" err="1"/>
                <a:t>juros</a:t>
              </a:r>
              <a:r>
                <a:rPr lang="en-US" altLang="en-US" sz="2200" dirty="0"/>
                <a:t>, </a:t>
              </a:r>
              <a:r>
                <a:rPr lang="en-US" altLang="en-US" sz="2200" dirty="0" err="1"/>
                <a:t>faz</a:t>
              </a:r>
              <a:r>
                <a:rPr lang="en-US" altLang="en-US" sz="2200" dirty="0"/>
                <a:t> com </a:t>
              </a:r>
              <a:r>
                <a:rPr lang="en-US" altLang="en-US" sz="2200" dirty="0" err="1"/>
                <a:t>que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os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indivíduos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demandem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títulos</a:t>
              </a:r>
              <a:r>
                <a:rPr lang="en-US" altLang="en-US" sz="2200" dirty="0"/>
                <a:t>. </a:t>
              </a:r>
              <a:r>
                <a:rPr lang="en-US" altLang="en-US" sz="2200" dirty="0" err="1"/>
                <a:t>Isto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provova</a:t>
              </a:r>
              <a:r>
                <a:rPr lang="en-US" altLang="en-US" sz="2200" dirty="0"/>
                <a:t> um </a:t>
              </a:r>
              <a:r>
                <a:rPr lang="en-US" altLang="en-US" sz="2200" dirty="0" err="1"/>
                <a:t>aumento</a:t>
              </a:r>
              <a:r>
                <a:rPr lang="en-US" altLang="en-US" sz="2200" dirty="0"/>
                <a:t> no </a:t>
              </a:r>
              <a:r>
                <a:rPr lang="en-US" altLang="en-US" sz="2200" dirty="0" err="1"/>
                <a:t>preço</a:t>
              </a:r>
              <a:r>
                <a:rPr lang="en-US" altLang="en-US" sz="2200" dirty="0"/>
                <a:t> dos </a:t>
              </a:r>
              <a:r>
                <a:rPr lang="en-US" altLang="en-US" sz="2200" dirty="0" err="1"/>
                <a:t>títulos</a:t>
              </a:r>
              <a:r>
                <a:rPr lang="en-US" altLang="en-US" sz="2200" dirty="0"/>
                <a:t>,  </a:t>
              </a:r>
              <a:r>
                <a:rPr lang="en-US" altLang="en-US" sz="2200" dirty="0" err="1"/>
                <a:t>reduzindo</a:t>
              </a:r>
              <a:r>
                <a:rPr lang="en-US" altLang="en-US" sz="2200" dirty="0"/>
                <a:t>  o </a:t>
              </a:r>
              <a:r>
                <a:rPr lang="en-US" altLang="en-US" sz="2200" dirty="0" err="1"/>
                <a:t>seu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rendimento</a:t>
              </a:r>
              <a:r>
                <a:rPr lang="en-US" altLang="en-US" sz="2200" dirty="0"/>
                <a:t>, </a:t>
              </a:r>
              <a:r>
                <a:rPr lang="en-US" altLang="en-US" sz="2200" dirty="0" err="1"/>
                <a:t>ou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seja</a:t>
              </a:r>
              <a:r>
                <a:rPr lang="en-US" altLang="en-US" sz="2200" dirty="0"/>
                <a:t>,  a  taxa de </a:t>
              </a:r>
              <a:r>
                <a:rPr lang="en-US" altLang="en-US" sz="2200" dirty="0" err="1"/>
                <a:t>juros</a:t>
              </a:r>
              <a:r>
                <a:rPr lang="en-US" altLang="en-US" sz="2200" dirty="0"/>
                <a:t>. A </a:t>
              </a:r>
              <a:r>
                <a:rPr lang="en-US" altLang="en-US" sz="2200" dirty="0" err="1"/>
                <a:t>queda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na</a:t>
              </a:r>
              <a:r>
                <a:rPr lang="en-US" altLang="en-US" sz="2200" dirty="0"/>
                <a:t> taxa de </a:t>
              </a:r>
              <a:r>
                <a:rPr lang="en-US" altLang="en-US" sz="2200" dirty="0" err="1"/>
                <a:t>juros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faz</a:t>
              </a:r>
              <a:r>
                <a:rPr lang="en-US" altLang="en-US" sz="2200" dirty="0"/>
                <a:t> com que a </a:t>
              </a:r>
              <a:r>
                <a:rPr lang="en-US" altLang="en-US" sz="2200" dirty="0" err="1"/>
                <a:t>demanda</a:t>
              </a:r>
              <a:r>
                <a:rPr lang="en-US" altLang="en-US" sz="2200" dirty="0"/>
                <a:t> por </a:t>
              </a:r>
              <a:r>
                <a:rPr lang="en-US" altLang="en-US" sz="2200" dirty="0" err="1"/>
                <a:t>moeda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aumente</a:t>
              </a:r>
              <a:r>
                <a:rPr lang="en-US" altLang="en-US" sz="2200" dirty="0"/>
                <a:t>, </a:t>
              </a:r>
              <a:r>
                <a:rPr lang="en-US" altLang="en-US" sz="2200" dirty="0" err="1"/>
                <a:t>até</a:t>
              </a:r>
              <a:r>
                <a:rPr lang="en-US" altLang="en-US" sz="2200" dirty="0"/>
                <a:t> que M = Md.</a:t>
              </a:r>
            </a:p>
            <a:p>
              <a:pPr marL="342900" indent="-342900" algn="just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altLang="en-US" sz="2200" dirty="0"/>
                <a:t>A </a:t>
              </a:r>
              <a:r>
                <a:rPr lang="en-US" altLang="en-US" sz="2200" dirty="0" err="1"/>
                <a:t>queda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na</a:t>
              </a:r>
              <a:r>
                <a:rPr lang="en-US" altLang="en-US" sz="2200" dirty="0"/>
                <a:t> taxa de </a:t>
              </a:r>
              <a:r>
                <a:rPr lang="en-US" altLang="en-US" sz="2200" dirty="0" err="1"/>
                <a:t>juros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aumenta</a:t>
              </a:r>
              <a:r>
                <a:rPr lang="en-US" altLang="en-US" sz="2200" dirty="0"/>
                <a:t> a </a:t>
              </a:r>
              <a:r>
                <a:rPr lang="en-US" altLang="en-US" sz="2200" dirty="0" err="1"/>
                <a:t>demanda</a:t>
              </a:r>
              <a:r>
                <a:rPr lang="en-US" altLang="en-US" sz="2200" dirty="0"/>
                <a:t> por bens e </a:t>
              </a:r>
              <a:r>
                <a:rPr lang="en-US" altLang="en-US" sz="2200" dirty="0" err="1"/>
                <a:t>serviços</a:t>
              </a:r>
              <a:r>
                <a:rPr lang="en-US" altLang="en-US" sz="2200" dirty="0"/>
                <a:t>.</a:t>
              </a:r>
            </a:p>
          </p:txBody>
        </p:sp>
        <p:sp>
          <p:nvSpPr>
            <p:cNvPr id="22" name="Line 31">
              <a:extLst>
                <a:ext uri="{FF2B5EF4-FFF2-40B4-BE49-F238E27FC236}">
                  <a16:creationId xmlns:a16="http://schemas.microsoft.com/office/drawing/2014/main" id="{B4CCC61F-B653-4151-AEC5-0B6A31E1A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1889"/>
              <a:ext cx="366" cy="3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just"/>
              <a:endParaRPr lang="en-US"/>
            </a:p>
          </p:txBody>
        </p:sp>
        <p:sp>
          <p:nvSpPr>
            <p:cNvPr id="23" name="Text Box 32">
              <a:extLst>
                <a:ext uri="{FF2B5EF4-FFF2-40B4-BE49-F238E27FC236}">
                  <a16:creationId xmlns:a16="http://schemas.microsoft.com/office/drawing/2014/main" id="{ACB4D3DC-1C25-48A5-A051-FDD209AE6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" y="879"/>
              <a:ext cx="4512" cy="15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 algn="just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n-US" altLang="en-US" sz="2400" dirty="0"/>
                <a:t>Novo </a:t>
              </a:r>
              <a:r>
                <a:rPr lang="en-US" altLang="en-US" sz="2400" dirty="0" err="1"/>
                <a:t>equilíbrio</a:t>
              </a:r>
              <a:r>
                <a:rPr lang="en-US" altLang="en-US" sz="2400" dirty="0"/>
                <a:t>, com </a:t>
              </a:r>
              <a:r>
                <a:rPr lang="en-US" altLang="en-US" sz="2400" dirty="0" err="1"/>
                <a:t>uma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oferta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monetária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maior</a:t>
              </a:r>
              <a:r>
                <a:rPr lang="en-US" altLang="en-US" sz="2400" dirty="0"/>
                <a:t> e </a:t>
              </a:r>
              <a:r>
                <a:rPr lang="en-US" altLang="en-US" sz="2400" dirty="0" err="1"/>
                <a:t>uma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demanda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monetária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maior</a:t>
              </a:r>
              <a:r>
                <a:rPr lang="en-US" altLang="en-US" sz="2400" dirty="0"/>
                <a:t>. </a:t>
              </a:r>
            </a:p>
            <a:p>
              <a:pPr marL="342900" indent="-342900" algn="just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pt-BR" altLang="en-US" sz="2400" dirty="0"/>
                <a:t>A maior oferta monetária gerou um excesso de oferta sobre a demanda. Com isso, a taxa de juros foi reduzida, aumentando assim a demanda por moeda, até que o mercado monetário retornasse ao equilíbrio.</a:t>
              </a:r>
              <a:endParaRPr lang="en-US" altLang="en-US" sz="2400" dirty="0"/>
            </a:p>
          </p:txBody>
        </p:sp>
      </p:grpSp>
      <p:graphicFrame>
        <p:nvGraphicFramePr>
          <p:cNvPr id="24" name="Object 22">
            <a:extLst>
              <a:ext uri="{FF2B5EF4-FFF2-40B4-BE49-F238E27FC236}">
                <a16:creationId xmlns:a16="http://schemas.microsoft.com/office/drawing/2014/main" id="{5B077302-FB02-4C6D-8D1D-8F53D1712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697346"/>
              </p:ext>
            </p:extLst>
          </p:nvPr>
        </p:nvGraphicFramePr>
        <p:xfrm>
          <a:off x="3121024" y="4581716"/>
          <a:ext cx="527396" cy="524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41200" progId="Equation.DSMT4">
                  <p:embed/>
                </p:oleObj>
              </mc:Choice>
              <mc:Fallback>
                <p:oleObj name="Equation" r:id="rId2" imgW="241200" imgH="241200" progId="Equation.DSMT4">
                  <p:embed/>
                  <p:pic>
                    <p:nvPicPr>
                      <p:cNvPr id="24" name="Object 22">
                        <a:extLst>
                          <a:ext uri="{FF2B5EF4-FFF2-40B4-BE49-F238E27FC236}">
                            <a16:creationId xmlns:a16="http://schemas.microsoft.com/office/drawing/2014/main" id="{75839591-2341-4A5C-9F20-5062E77907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4" y="4581716"/>
                        <a:ext cx="527396" cy="524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2">
            <a:extLst>
              <a:ext uri="{FF2B5EF4-FFF2-40B4-BE49-F238E27FC236}">
                <a16:creationId xmlns:a16="http://schemas.microsoft.com/office/drawing/2014/main" id="{4F62027F-8D73-40EB-B75D-BA7C5729B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192224"/>
              </p:ext>
            </p:extLst>
          </p:nvPr>
        </p:nvGraphicFramePr>
        <p:xfrm>
          <a:off x="685800" y="2287164"/>
          <a:ext cx="401637" cy="69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241200" progId="Equation.DSMT4">
                  <p:embed/>
                </p:oleObj>
              </mc:Choice>
              <mc:Fallback>
                <p:oleObj name="Equation" r:id="rId4" imgW="139680" imgH="241200" progId="Equation.DSMT4">
                  <p:embed/>
                  <p:pic>
                    <p:nvPicPr>
                      <p:cNvPr id="25" name="Object 22">
                        <a:extLst>
                          <a:ext uri="{FF2B5EF4-FFF2-40B4-BE49-F238E27FC236}">
                            <a16:creationId xmlns:a16="http://schemas.microsoft.com/office/drawing/2014/main" id="{51F4833B-880B-4B23-A88D-14F47178F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7164"/>
                        <a:ext cx="401637" cy="6924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2">
            <a:extLst>
              <a:ext uri="{FF2B5EF4-FFF2-40B4-BE49-F238E27FC236}">
                <a16:creationId xmlns:a16="http://schemas.microsoft.com/office/drawing/2014/main" id="{BC5FA50A-26A1-4A32-9FDA-A57DBF32D2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684350"/>
              </p:ext>
            </p:extLst>
          </p:nvPr>
        </p:nvGraphicFramePr>
        <p:xfrm>
          <a:off x="4044604" y="4573164"/>
          <a:ext cx="527396" cy="524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200" imgH="241200" progId="Equation.DSMT4">
                  <p:embed/>
                </p:oleObj>
              </mc:Choice>
              <mc:Fallback>
                <p:oleObj name="Equation" r:id="rId6" imgW="241200" imgH="241200" progId="Equation.DSMT4">
                  <p:embed/>
                  <p:pic>
                    <p:nvPicPr>
                      <p:cNvPr id="26" name="Object 22">
                        <a:extLst>
                          <a:ext uri="{FF2B5EF4-FFF2-40B4-BE49-F238E27FC236}">
                            <a16:creationId xmlns:a16="http://schemas.microsoft.com/office/drawing/2014/main" id="{2CAA019F-88AE-45B6-8A82-4561E626B6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604" y="4573164"/>
                        <a:ext cx="527396" cy="524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>
            <a:extLst>
              <a:ext uri="{FF2B5EF4-FFF2-40B4-BE49-F238E27FC236}">
                <a16:creationId xmlns:a16="http://schemas.microsoft.com/office/drawing/2014/main" id="{89E38CE9-3FE6-40B7-B224-37374CCC0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09775"/>
              </p:ext>
            </p:extLst>
          </p:nvPr>
        </p:nvGraphicFramePr>
        <p:xfrm>
          <a:off x="685800" y="2890159"/>
          <a:ext cx="401637" cy="69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" imgH="241200" progId="Equation.DSMT4">
                  <p:embed/>
                </p:oleObj>
              </mc:Choice>
              <mc:Fallback>
                <p:oleObj name="Equation" r:id="rId8" imgW="139680" imgH="241200" progId="Equation.DSMT4">
                  <p:embed/>
                  <p:pic>
                    <p:nvPicPr>
                      <p:cNvPr id="27" name="Object 22">
                        <a:extLst>
                          <a:ext uri="{FF2B5EF4-FFF2-40B4-BE49-F238E27FC236}">
                            <a16:creationId xmlns:a16="http://schemas.microsoft.com/office/drawing/2014/main" id="{252274B0-9968-4D31-8CB5-1FAB80797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0159"/>
                        <a:ext cx="401637" cy="6924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2">
            <a:extLst>
              <a:ext uri="{FF2B5EF4-FFF2-40B4-BE49-F238E27FC236}">
                <a16:creationId xmlns:a16="http://schemas.microsoft.com/office/drawing/2014/main" id="{3EC45AF1-D9D9-485A-B9AA-60D503B65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04985"/>
              </p:ext>
            </p:extLst>
          </p:nvPr>
        </p:nvGraphicFramePr>
        <p:xfrm>
          <a:off x="5389563" y="3811164"/>
          <a:ext cx="5826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6400" imgH="241200" progId="Equation.DSMT4">
                  <p:embed/>
                </p:oleObj>
              </mc:Choice>
              <mc:Fallback>
                <p:oleObj name="Equation" r:id="rId10" imgW="266400" imgH="241200" progId="Equation.DSMT4">
                  <p:embed/>
                  <p:pic>
                    <p:nvPicPr>
                      <p:cNvPr id="28" name="Object 22">
                        <a:extLst>
                          <a:ext uri="{FF2B5EF4-FFF2-40B4-BE49-F238E27FC236}">
                            <a16:creationId xmlns:a16="http://schemas.microsoft.com/office/drawing/2014/main" id="{938C6701-9EBF-4523-8709-800AFF76D3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3811164"/>
                        <a:ext cx="582612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5027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158A877-453F-4F43-878B-87B647DE8AF6}"/>
              </a:ext>
            </a:extLst>
          </p:cNvPr>
          <p:cNvSpPr/>
          <p:nvPr/>
        </p:nvSpPr>
        <p:spPr bwMode="auto">
          <a:xfrm>
            <a:off x="309487" y="5598933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948953-D77F-4672-B90C-DFEC8E4B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22" y="548641"/>
            <a:ext cx="11591777" cy="581539"/>
          </a:xfrm>
        </p:spPr>
        <p:txBody>
          <a:bodyPr/>
          <a:lstStyle/>
          <a:p>
            <a:pPr algn="just"/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39) FGV - Técnico de Nível Superior (</a:t>
            </a:r>
            <a:r>
              <a:rPr lang="pt-BR" sz="3200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Pref</a:t>
            </a:r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 Salvador)/Suporte Administrativo/Economia ou Gestão Financeira/2017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A84192-9829-4281-8AC6-F2E6CEE5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67" y="1230971"/>
            <a:ext cx="11591776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multiplicador da base monetária se eleva quando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preferência do público por depósitos à vista diminuir frente depósitos a prazo.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público elevar as transferências para fundos de renda fixa e títulos públicos.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número de agências bancárias se reduzir.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custo da ida aos bancos ou de acesso ao sistema bancário, via Internet, se elevar.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proporção de reservas em relação aos depósitos à vista dos bancos comerciais diminuir.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91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23A03C9B-2DF0-4FBF-B935-E2F0D74C9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" y="-105801"/>
            <a:ext cx="12023188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Expressando o Multiplicador </a:t>
            </a: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 Completa</a:t>
            </a:r>
            <a:endParaRPr lang="en-US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03F4E1-5E45-4B38-BC57-9EAFBC3CF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2" y="187785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AB19FC5-5D22-4F40-9A56-C792C23EE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2" y="237474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38170BF-F578-45CC-B525-7F44A82CF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02" y="96345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E1A6A80C-6E1B-4529-AA19-283DC7350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53324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9" name="Objeto 18">
            <a:extLst>
              <a:ext uri="{FF2B5EF4-FFF2-40B4-BE49-F238E27FC236}">
                <a16:creationId xmlns:a16="http://schemas.microsoft.com/office/drawing/2014/main" id="{A2F35C69-0AE7-4960-840A-F15436F25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556274"/>
              </p:ext>
            </p:extLst>
          </p:nvPr>
        </p:nvGraphicFramePr>
        <p:xfrm>
          <a:off x="264355" y="986675"/>
          <a:ext cx="3899680" cy="123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444240" progId="Equation.DSMT4">
                  <p:embed/>
                </p:oleObj>
              </mc:Choice>
              <mc:Fallback>
                <p:oleObj name="Equation" r:id="rId2" imgW="1333440" imgH="444240" progId="Equation.DSMT4">
                  <p:embed/>
                  <p:pic>
                    <p:nvPicPr>
                      <p:cNvPr id="9" name="Objeto 18">
                        <a:extLst>
                          <a:ext uri="{FF2B5EF4-FFF2-40B4-BE49-F238E27FC236}">
                            <a16:creationId xmlns:a16="http://schemas.microsoft.com/office/drawing/2014/main" id="{939543FB-B6B5-4B4E-91F7-01DD09ACC7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55" y="986675"/>
                        <a:ext cx="3899680" cy="123142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ABAF96B7-67FD-4150-85C1-CAE065EC3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47488"/>
              </p:ext>
            </p:extLst>
          </p:nvPr>
        </p:nvGraphicFramePr>
        <p:xfrm>
          <a:off x="544145" y="2521172"/>
          <a:ext cx="16700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54837DDC-F9F5-49AB-9F98-3ABEE3382F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45" y="2521172"/>
                        <a:ext cx="1670050" cy="70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677B2687-8C6F-4263-8050-DBA305017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148115"/>
              </p:ext>
            </p:extLst>
          </p:nvPr>
        </p:nvGraphicFramePr>
        <p:xfrm>
          <a:off x="2925446" y="2549600"/>
          <a:ext cx="13731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253800" progId="Equation.DSMT4">
                  <p:embed/>
                </p:oleObj>
              </mc:Choice>
              <mc:Fallback>
                <p:oleObj name="Equation" r:id="rId6" imgW="469800" imgH="2538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96E2B11D-B2DF-46E0-A1F1-4007B34917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446" y="2549600"/>
                        <a:ext cx="1373188" cy="70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C38A8914-4E8E-4E0F-AE93-44437EDE618F}"/>
              </a:ext>
            </a:extLst>
          </p:cNvPr>
          <p:cNvCxnSpPr/>
          <p:nvPr/>
        </p:nvCxnSpPr>
        <p:spPr>
          <a:xfrm>
            <a:off x="1983542" y="2046675"/>
            <a:ext cx="0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574324DE-C0A0-4737-9B22-778A66B74F34}"/>
              </a:ext>
            </a:extLst>
          </p:cNvPr>
          <p:cNvCxnSpPr/>
          <p:nvPr/>
        </p:nvCxnSpPr>
        <p:spPr>
          <a:xfrm>
            <a:off x="3022207" y="2058398"/>
            <a:ext cx="0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8E4DD5-F82A-4CF0-A6FD-4CDB7B917E24}"/>
              </a:ext>
            </a:extLst>
          </p:cNvPr>
          <p:cNvSpPr txBox="1"/>
          <p:nvPr/>
        </p:nvSpPr>
        <p:spPr>
          <a:xfrm>
            <a:off x="208083" y="3541544"/>
            <a:ext cx="1176352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Note que a oferta monetária será maior quanto maior a base monetária e quanto maior o multiplicador.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multiplicador será maior: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Quanto menor o volume de reservas em relação aos depósitos.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Quanto maior a relação entre os depósitos e o M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87555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4CEB222F-5513-4B58-8D89-765CF386B4CD}"/>
              </a:ext>
            </a:extLst>
          </p:cNvPr>
          <p:cNvSpPr/>
          <p:nvPr/>
        </p:nvSpPr>
        <p:spPr bwMode="auto">
          <a:xfrm>
            <a:off x="225083" y="5331644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32060F-EB7F-48FC-9678-F267A059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140679"/>
            <a:ext cx="11760591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40) FGV - Analista Judiciário (TJ BA)/Apoio 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Espec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/Economia/2015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E4A75D-E124-4658-885D-6985FF13F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5" y="611992"/>
            <a:ext cx="11676153" cy="4883150"/>
          </a:xfr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as seguintes siglas:</a:t>
            </a:r>
          </a:p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 = volume de meios de pagamento;</a:t>
            </a:r>
          </a:p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 = volume de reservas mantido pelos bancos comerciais;</a:t>
            </a:r>
          </a:p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DV = depósitos a vista;</a:t>
            </a:r>
          </a:p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PMPP = papel moeda emitido pelo governo em poder do público;</a:t>
            </a:r>
          </a:p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 = base monetária;</a:t>
            </a:r>
          </a:p>
          <a:p>
            <a:pPr algn="l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Assim, o multiplicador monetário pode ser definido como:</a:t>
            </a: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B/M</a:t>
            </a: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PMPP/B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1/{1 -[(DV-R)/M]}</a:t>
            </a: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(M - DV + R) /M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spcBef>
                <a:spcPts val="600"/>
              </a:spcBef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DV/B</a:t>
            </a:r>
            <a:endParaRPr lang="pt-BR" sz="29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90D862B-9E9D-434E-8775-55C8D85CCDE4}"/>
              </a:ext>
            </a:extLst>
          </p:cNvPr>
          <p:cNvSpPr txBox="1"/>
          <p:nvPr/>
        </p:nvSpPr>
        <p:spPr>
          <a:xfrm>
            <a:off x="3756074" y="5092503"/>
            <a:ext cx="6063175" cy="12618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Primeiramente, notem que k = M/B. Logo, descartamos os itens A, B,  D e </a:t>
            </a:r>
            <a:r>
              <a:rPr lang="pt-BR" dirty="0" err="1">
                <a:solidFill>
                  <a:srgbClr val="C00000"/>
                </a:solidFill>
                <a:latin typeface="+mn-lt"/>
              </a:rPr>
              <a:t>E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400" dirty="0">
              <a:solidFill>
                <a:srgbClr val="C00000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Vamos checar o item C.</a:t>
            </a:r>
          </a:p>
        </p:txBody>
      </p:sp>
    </p:spTree>
    <p:extLst>
      <p:ext uri="{BB962C8B-B14F-4D97-AF65-F5344CB8AC3E}">
        <p14:creationId xmlns:p14="http://schemas.microsoft.com/office/powerpoint/2010/main" val="297035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981207-71DF-4F42-B5E9-2E44BCFAE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20" y="175896"/>
            <a:ext cx="11343216" cy="488315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Como vimos, o multiplicador é dado por: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44F9D8-8F54-4598-85AF-C1DDFDDE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432" y="177938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67D310-15C5-4E37-8F62-924BEC98D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732" y="227627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733DAF5-0A68-4537-9E44-B0B3CA15A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732" y="86498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" name="Objeto 18">
            <a:extLst>
              <a:ext uri="{FF2B5EF4-FFF2-40B4-BE49-F238E27FC236}">
                <a16:creationId xmlns:a16="http://schemas.microsoft.com/office/drawing/2014/main" id="{B670E7CD-E4F0-4AA0-B168-8038026BC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408258"/>
              </p:ext>
            </p:extLst>
          </p:nvPr>
        </p:nvGraphicFramePr>
        <p:xfrm>
          <a:off x="736600" y="887413"/>
          <a:ext cx="37115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444240" progId="Equation.DSMT4">
                  <p:embed/>
                </p:oleObj>
              </mc:Choice>
              <mc:Fallback>
                <p:oleObj name="Equation" r:id="rId2" imgW="1269720" imgH="444240" progId="Equation.DSMT4">
                  <p:embed/>
                  <p:pic>
                    <p:nvPicPr>
                      <p:cNvPr id="9" name="Objeto 18">
                        <a:extLst>
                          <a:ext uri="{FF2B5EF4-FFF2-40B4-BE49-F238E27FC236}">
                            <a16:creationId xmlns:a16="http://schemas.microsoft.com/office/drawing/2014/main" id="{A2F35C69-0AE7-4960-840A-F15436F257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887413"/>
                        <a:ext cx="3711575" cy="12319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C890244D-33C3-4438-8CF0-C103E04583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51483"/>
              </p:ext>
            </p:extLst>
          </p:nvPr>
        </p:nvGraphicFramePr>
        <p:xfrm>
          <a:off x="812800" y="2422525"/>
          <a:ext cx="18923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53800" progId="Equation.DSMT4">
                  <p:embed/>
                </p:oleObj>
              </mc:Choice>
              <mc:Fallback>
                <p:oleObj name="Equation" r:id="rId4" imgW="64764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ABAF96B7-67FD-4150-85C1-CAE065EC39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422525"/>
                        <a:ext cx="1892300" cy="70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35ABBF82-101B-4FED-8CD2-E9968EB349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837694"/>
              </p:ext>
            </p:extLst>
          </p:nvPr>
        </p:nvGraphicFramePr>
        <p:xfrm>
          <a:off x="3138488" y="2451100"/>
          <a:ext cx="17081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53800" progId="Equation.DSMT4">
                  <p:embed/>
                </p:oleObj>
              </mc:Choice>
              <mc:Fallback>
                <p:oleObj name="Equation" r:id="rId6" imgW="583920" imgH="2538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677B2687-8C6F-4263-8050-DBA3050170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2451100"/>
                        <a:ext cx="1708150" cy="70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2247A331-DFB2-4F24-8630-899440165484}"/>
              </a:ext>
            </a:extLst>
          </p:cNvPr>
          <p:cNvCxnSpPr/>
          <p:nvPr/>
        </p:nvCxnSpPr>
        <p:spPr>
          <a:xfrm>
            <a:off x="2363372" y="1948199"/>
            <a:ext cx="0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3916BB60-BADC-4044-8246-FA7778BB7296}"/>
              </a:ext>
            </a:extLst>
          </p:cNvPr>
          <p:cNvCxnSpPr/>
          <p:nvPr/>
        </p:nvCxnSpPr>
        <p:spPr>
          <a:xfrm>
            <a:off x="3402037" y="1959922"/>
            <a:ext cx="0" cy="461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to 18">
            <a:extLst>
              <a:ext uri="{FF2B5EF4-FFF2-40B4-BE49-F238E27FC236}">
                <a16:creationId xmlns:a16="http://schemas.microsoft.com/office/drawing/2014/main" id="{71F15A17-ECD0-4D20-873A-86FCA9BCAF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354040"/>
              </p:ext>
            </p:extLst>
          </p:nvPr>
        </p:nvGraphicFramePr>
        <p:xfrm>
          <a:off x="706908" y="3555058"/>
          <a:ext cx="3105438" cy="103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9720" imgH="444240" progId="Equation.DSMT4">
                  <p:embed/>
                </p:oleObj>
              </mc:Choice>
              <mc:Fallback>
                <p:oleObj name="Equation" r:id="rId8" imgW="1269720" imgH="444240" progId="Equation.DSMT4">
                  <p:embed/>
                  <p:pic>
                    <p:nvPicPr>
                      <p:cNvPr id="7" name="Objeto 18">
                        <a:extLst>
                          <a:ext uri="{FF2B5EF4-FFF2-40B4-BE49-F238E27FC236}">
                            <a16:creationId xmlns:a16="http://schemas.microsoft.com/office/drawing/2014/main" id="{B670E7CD-E4F0-4AA0-B168-8038026BCB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908" y="3555058"/>
                        <a:ext cx="3105438" cy="103071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8">
            <a:extLst>
              <a:ext uri="{FF2B5EF4-FFF2-40B4-BE49-F238E27FC236}">
                <a16:creationId xmlns:a16="http://schemas.microsoft.com/office/drawing/2014/main" id="{2FF6C4BE-057F-41A7-B1B7-7F5FF3C429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54711"/>
              </p:ext>
            </p:extLst>
          </p:nvPr>
        </p:nvGraphicFramePr>
        <p:xfrm>
          <a:off x="4000982" y="3335630"/>
          <a:ext cx="3848789" cy="146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38000" imgH="622080" progId="Equation.DSMT4">
                  <p:embed/>
                </p:oleObj>
              </mc:Choice>
              <mc:Fallback>
                <p:oleObj name="Equation" r:id="rId10" imgW="1638000" imgH="622080" progId="Equation.DSMT4">
                  <p:embed/>
                  <p:pic>
                    <p:nvPicPr>
                      <p:cNvPr id="12" name="Objeto 18">
                        <a:extLst>
                          <a:ext uri="{FF2B5EF4-FFF2-40B4-BE49-F238E27FC236}">
                            <a16:creationId xmlns:a16="http://schemas.microsoft.com/office/drawing/2014/main" id="{71F15A17-ECD0-4D20-873A-86FCA9BCAF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982" y="3335630"/>
                        <a:ext cx="3848789" cy="146957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8">
            <a:extLst>
              <a:ext uri="{FF2B5EF4-FFF2-40B4-BE49-F238E27FC236}">
                <a16:creationId xmlns:a16="http://schemas.microsoft.com/office/drawing/2014/main" id="{12520713-9CFA-478E-A3AC-0C75838326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648677"/>
              </p:ext>
            </p:extLst>
          </p:nvPr>
        </p:nvGraphicFramePr>
        <p:xfrm>
          <a:off x="8056563" y="3380058"/>
          <a:ext cx="40544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88760" imgH="583920" progId="Equation.DSMT4">
                  <p:embed/>
                </p:oleObj>
              </mc:Choice>
              <mc:Fallback>
                <p:oleObj name="Equation" r:id="rId12" imgW="1688760" imgH="583920" progId="Equation.DSMT4">
                  <p:embed/>
                  <p:pic>
                    <p:nvPicPr>
                      <p:cNvPr id="13" name="Objeto 18">
                        <a:extLst>
                          <a:ext uri="{FF2B5EF4-FFF2-40B4-BE49-F238E27FC236}">
                            <a16:creationId xmlns:a16="http://schemas.microsoft.com/office/drawing/2014/main" id="{2FF6C4BE-057F-41A7-B1B7-7F5FF3C429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3380058"/>
                        <a:ext cx="4054475" cy="137953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E4BD0C6A-2200-436C-AF99-8A264A8B7371}"/>
              </a:ext>
            </a:extLst>
          </p:cNvPr>
          <p:cNvCxnSpPr/>
          <p:nvPr/>
        </p:nvCxnSpPr>
        <p:spPr bwMode="auto">
          <a:xfrm flipV="1">
            <a:off x="10311618" y="3896753"/>
            <a:ext cx="576776" cy="36576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B64E853-3D97-467E-9122-A9966475CCB7}"/>
              </a:ext>
            </a:extLst>
          </p:cNvPr>
          <p:cNvCxnSpPr/>
          <p:nvPr/>
        </p:nvCxnSpPr>
        <p:spPr bwMode="auto">
          <a:xfrm flipV="1">
            <a:off x="10843848" y="4344576"/>
            <a:ext cx="576776" cy="36576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Objeto 18">
            <a:extLst>
              <a:ext uri="{FF2B5EF4-FFF2-40B4-BE49-F238E27FC236}">
                <a16:creationId xmlns:a16="http://schemas.microsoft.com/office/drawing/2014/main" id="{D2E24427-4F11-4A8F-A46F-E7A175A3D3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18906"/>
              </p:ext>
            </p:extLst>
          </p:nvPr>
        </p:nvGraphicFramePr>
        <p:xfrm>
          <a:off x="703335" y="5029053"/>
          <a:ext cx="70421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33640" imgH="444240" progId="Equation.DSMT4">
                  <p:embed/>
                </p:oleObj>
              </mc:Choice>
              <mc:Fallback>
                <p:oleObj name="Equation" r:id="rId14" imgW="2933640" imgH="444240" progId="Equation.DSMT4">
                  <p:embed/>
                  <p:pic>
                    <p:nvPicPr>
                      <p:cNvPr id="14" name="Objeto 18">
                        <a:extLst>
                          <a:ext uri="{FF2B5EF4-FFF2-40B4-BE49-F238E27FC236}">
                            <a16:creationId xmlns:a16="http://schemas.microsoft.com/office/drawing/2014/main" id="{12520713-9CFA-478E-A3AC-0C75838326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335" y="5029053"/>
                        <a:ext cx="7042150" cy="10477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2EA4351-6891-47D6-A51C-54AE97104ADD}"/>
              </a:ext>
            </a:extLst>
          </p:cNvPr>
          <p:cNvCxnSpPr/>
          <p:nvPr/>
        </p:nvCxnSpPr>
        <p:spPr bwMode="auto">
          <a:xfrm>
            <a:off x="3812342" y="4037427"/>
            <a:ext cx="182880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FE0BFF3-154C-4C66-973E-01FB2BF9537D}"/>
              </a:ext>
            </a:extLst>
          </p:cNvPr>
          <p:cNvCxnSpPr/>
          <p:nvPr/>
        </p:nvCxnSpPr>
        <p:spPr bwMode="auto">
          <a:xfrm>
            <a:off x="7861495" y="4035081"/>
            <a:ext cx="182880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531603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D0CDD22-105A-4EEF-BF16-23DA0DD2EE05}"/>
              </a:ext>
            </a:extLst>
          </p:cNvPr>
          <p:cNvSpPr/>
          <p:nvPr/>
        </p:nvSpPr>
        <p:spPr bwMode="auto">
          <a:xfrm>
            <a:off x="196947" y="1617780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859C904-4C23-4591-8FA5-03B2E8CF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-21396"/>
            <a:ext cx="11168185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3) FGV - Auditor Fiscal de Tributos Estaduais (SEFIN RO)/2018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24AFB5-3C49-48E1-AF81-665E0B97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5" y="808939"/>
            <a:ext cx="11610503" cy="4883150"/>
          </a:xfrm>
        </p:spPr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Produto Nacional Bruto (PNB) pode ser obtido a partir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Produto Interno Bruto, deduzida a renda líquida enviada ao exterior.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Produto Interno Bruto, deduzida a depreciação.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Produto Interno Bruto, deduzidos os custos de fatores.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do Produto Interno Líquido, somada a depreciação.</a:t>
            </a:r>
          </a:p>
          <a:p>
            <a:pPr marL="514350" indent="-514350" algn="just"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da Renda Nacional, deduzidos os lucros e os impostos diretos.</a:t>
            </a:r>
            <a:endParaRPr lang="pt-BR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2FF46A-9207-4DB6-AD72-892DBB3A5B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818436"/>
              </p:ext>
            </p:extLst>
          </p:nvPr>
        </p:nvGraphicFramePr>
        <p:xfrm>
          <a:off x="2466533" y="2025745"/>
          <a:ext cx="6648450" cy="1125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17640" imgH="431640" progId="Equation.DSMT4">
                  <p:embed/>
                </p:oleObj>
              </mc:Choice>
              <mc:Fallback>
                <p:oleObj name="Equation" r:id="rId2" imgW="271764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6AED3D5-EF1B-462A-B9B6-FCCA23F1AC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533" y="2025745"/>
                        <a:ext cx="6648450" cy="112541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8057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DA23613-493C-4079-B219-CD2E5E124AE2}"/>
              </a:ext>
            </a:extLst>
          </p:cNvPr>
          <p:cNvSpPr/>
          <p:nvPr/>
        </p:nvSpPr>
        <p:spPr bwMode="auto">
          <a:xfrm>
            <a:off x="211015" y="5317576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D35ABD-8498-4A1E-A2A0-EE2EA5B07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77" y="-49529"/>
            <a:ext cx="9491133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41) FGV - Tecnologista (IBGE)/Economia/2016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B43923-E4B1-4816-B09A-94955459A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077" y="766738"/>
            <a:ext cx="11743529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 acordo com a teoria quantitativa da moeda, para um aumento de 1% na taxa de expansão da moeda, deve-se observar um aumento de __ % na taxa de inflação. Por sua vez, de acordo com o efeito Fisher, esse aumento na taxa de inflação, provoca um aumento de __% na taxa de juros nominal.</a:t>
            </a:r>
          </a:p>
          <a:p>
            <a:pPr algn="just">
              <a:spcBef>
                <a:spcPts val="600"/>
              </a:spcBef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lacunas acima são preenchidas, respectivamente, por: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 e 0;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 e 1;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e 0;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e 1;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e 2.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144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4">
            <a:extLst>
              <a:ext uri="{FF2B5EF4-FFF2-40B4-BE49-F238E27FC236}">
                <a16:creationId xmlns:a16="http://schemas.microsoft.com/office/drawing/2014/main" id="{44224164-D09F-4EF5-8C3D-181E4C5B0C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56878"/>
              </p:ext>
            </p:extLst>
          </p:nvPr>
        </p:nvGraphicFramePr>
        <p:xfrm>
          <a:off x="427801" y="1139816"/>
          <a:ext cx="3743324" cy="666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203040" progId="Equation.DSMT4">
                  <p:embed/>
                </p:oleObj>
              </mc:Choice>
              <mc:Fallback>
                <p:oleObj name="Equation" r:id="rId2" imgW="1193760" imgH="203040" progId="Equation.DSMT4">
                  <p:embed/>
                  <p:pic>
                    <p:nvPicPr>
                      <p:cNvPr id="4" name="Objeto 4">
                        <a:extLst>
                          <a:ext uri="{FF2B5EF4-FFF2-40B4-BE49-F238E27FC236}">
                            <a16:creationId xmlns:a16="http://schemas.microsoft.com/office/drawing/2014/main" id="{298848E7-E1A9-4681-8A8C-4920A9C303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01" y="1139816"/>
                        <a:ext cx="3743324" cy="66627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E8F64FD-CE37-4BD6-AEFF-97DCB57D447E}"/>
              </a:ext>
            </a:extLst>
          </p:cNvPr>
          <p:cNvSpPr txBox="1">
            <a:spLocks/>
          </p:cNvSpPr>
          <p:nvPr/>
        </p:nvSpPr>
        <p:spPr bwMode="auto">
          <a:xfrm>
            <a:off x="361124" y="1833230"/>
            <a:ext cx="1143331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buSzPct val="99000"/>
              <a:buFont typeface="Wingdings" panose="05000000000000000000" pitchFamily="2" charset="2"/>
              <a:buChar char="§"/>
              <a:defRPr/>
            </a:pPr>
            <a:r>
              <a:rPr lang="pt-BR" alt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que o lado direito representa a oferta agregada nominal e o lado esquerdo a demanda, dada pelo estoque monetário multiplicado pela velocidade de circulação da moeda.</a:t>
            </a:r>
          </a:p>
          <a:p>
            <a:pPr algn="just">
              <a:buSzPct val="99000"/>
              <a:buFont typeface="Wingdings" panose="05000000000000000000" pitchFamily="2" charset="2"/>
              <a:buChar char="§"/>
              <a:defRPr/>
            </a:pPr>
            <a:endParaRPr lang="pt-BR" altLang="en-US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99000"/>
              <a:buFont typeface="Wingdings" panose="05000000000000000000" pitchFamily="2" charset="2"/>
              <a:buChar char="§"/>
              <a:defRPr/>
            </a:pPr>
            <a:r>
              <a:rPr lang="pt-BR" alt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Sendo constante a velocidade de circulação da moeda, por hábitos adquiridos, e constante o produto ao nível de pleno emprego, temos:</a:t>
            </a:r>
            <a:endParaRPr lang="en-US" altLang="en-US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CEB27F26-9B3E-4E45-804B-496FCEF30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192829"/>
              </p:ext>
            </p:extLst>
          </p:nvPr>
        </p:nvGraphicFramePr>
        <p:xfrm>
          <a:off x="823988" y="4142468"/>
          <a:ext cx="1939399" cy="111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393480" progId="Equation.DSMT4">
                  <p:embed/>
                </p:oleObj>
              </mc:Choice>
              <mc:Fallback>
                <p:oleObj name="Equation" r:id="rId6" imgW="685800" imgH="393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3A60F823-B051-4C62-8012-A78B96313A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88" y="4142468"/>
                        <a:ext cx="1939399" cy="111486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9">
            <a:extLst>
              <a:ext uri="{FF2B5EF4-FFF2-40B4-BE49-F238E27FC236}">
                <a16:creationId xmlns:a16="http://schemas.microsoft.com/office/drawing/2014/main" id="{DAB4D830-12A4-4E56-8735-AB3D5B0753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4069" y="4723932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CaixaDeTexto 10">
            <a:extLst>
              <a:ext uri="{FF2B5EF4-FFF2-40B4-BE49-F238E27FC236}">
                <a16:creationId xmlns:a16="http://schemas.microsoft.com/office/drawing/2014/main" id="{63390837-FDBA-4D2A-87CA-B2964D6CA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068" y="4419132"/>
            <a:ext cx="8521147" cy="52322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Neutralidade da Moeda: não afeta as variáveis reais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665D4694-8E5A-43F9-8EDD-493CF8EE7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09" y="22227"/>
            <a:ext cx="1192940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t-B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 por Moeda e Demanda Agregada: A Teoria Quantitativa da Moeda (TQM) no Modelo Clássico</a:t>
            </a:r>
            <a:endParaRPr lang="en-US" altLang="en-US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9A4A8FCF-5975-49DD-9283-281C4CC02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930669"/>
              </p:ext>
            </p:extLst>
          </p:nvPr>
        </p:nvGraphicFramePr>
        <p:xfrm>
          <a:off x="852124" y="5532553"/>
          <a:ext cx="71786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393480" progId="Equation.DSMT4">
                  <p:embed/>
                </p:oleObj>
              </mc:Choice>
              <mc:Fallback>
                <p:oleObj name="Equation" r:id="rId8" imgW="2539800" imgH="393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CEB27F26-9B3E-4E45-804B-496FCEF306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24" y="5532553"/>
                        <a:ext cx="7178675" cy="11144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2784F32D-0097-4733-BF0B-0A1AA39A1A99}"/>
              </a:ext>
            </a:extLst>
          </p:cNvPr>
          <p:cNvCxnSpPr/>
          <p:nvPr/>
        </p:nvCxnSpPr>
        <p:spPr bwMode="auto">
          <a:xfrm>
            <a:off x="1266092" y="5257332"/>
            <a:ext cx="0" cy="27522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09898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98A4784-54B1-43FE-969D-BC9899F97DA1}"/>
              </a:ext>
            </a:extLst>
          </p:cNvPr>
          <p:cNvSpPr/>
          <p:nvPr/>
        </p:nvSpPr>
        <p:spPr bwMode="auto">
          <a:xfrm>
            <a:off x="70336" y="5739607"/>
            <a:ext cx="492370" cy="4783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4CED47-BA7D-4A59-96FF-0112528E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-7328"/>
            <a:ext cx="11154117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42) FGV - Analista Judiciário (TJ RO)/Economista/2015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7B4871-3452-493F-9F62-896FF63E3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79" y="865214"/>
            <a:ext cx="11957509" cy="488315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governo está atualmente buscando gerar superávit fiscal. Considerando os balancetes do Banco Central e dos Bancos Comerciais, uma das consequências de um superávit fiscal é: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elevação do ativo do Banco Central, reduzindo os meios de pagamento;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redução dos empréstimos concedidos ao Tesouro Nacional, elevando o caixa do governo;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aumento do ativo dos bancos comerciais pela redução das operações de redesconto;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aumento do passivo monetário do Banco Central, reduzindo os meios de pagamento;</a:t>
            </a: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redução da base monetária, ao elevar o passivo não monetário do Banco Central.</a:t>
            </a:r>
            <a:endParaRPr lang="pt-B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706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88480AF-5EF3-4AAE-AEAF-3073EADA2B40}"/>
              </a:ext>
            </a:extLst>
          </p:cNvPr>
          <p:cNvSpPr/>
          <p:nvPr/>
        </p:nvSpPr>
        <p:spPr>
          <a:xfrm>
            <a:off x="318052" y="229430"/>
            <a:ext cx="115956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2" indent="-342892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Entram mais recursos na conta do Tesouro Nacional.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1AD44550-6BCB-4D75-8A87-049E52E74236}"/>
              </a:ext>
            </a:extLst>
          </p:cNvPr>
          <p:cNvGrpSpPr/>
          <p:nvPr/>
        </p:nvGrpSpPr>
        <p:grpSpPr>
          <a:xfrm>
            <a:off x="705726" y="800394"/>
            <a:ext cx="8086582" cy="5734048"/>
            <a:chOff x="705726" y="800394"/>
            <a:chExt cx="8086582" cy="5734048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E99D3E2-FCE4-4D2F-BC81-C0F91FA3C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5726" y="800394"/>
              <a:ext cx="8086582" cy="5734048"/>
            </a:xfrm>
            <a:prstGeom prst="rect">
              <a:avLst/>
            </a:prstGeom>
          </p:spPr>
        </p:pic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11E0722D-C20E-44BB-8F51-AB99629E32E6}"/>
                </a:ext>
              </a:extLst>
            </p:cNvPr>
            <p:cNvSpPr txBox="1"/>
            <p:nvPr/>
          </p:nvSpPr>
          <p:spPr>
            <a:xfrm>
              <a:off x="4678070" y="5523033"/>
              <a:ext cx="26658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 do Tesouro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851B7D29-CA92-41B4-ADB9-DDE96A1B9B1B}"/>
                </a:ext>
              </a:extLst>
            </p:cNvPr>
            <p:cNvSpPr/>
            <p:nvPr/>
          </p:nvSpPr>
          <p:spPr bwMode="auto">
            <a:xfrm flipH="1">
              <a:off x="6162824" y="3474718"/>
              <a:ext cx="111367" cy="267287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6B997380-B408-485F-88ED-4193583EC219}"/>
              </a:ext>
            </a:extLst>
          </p:cNvPr>
          <p:cNvCxnSpPr>
            <a:cxnSpLocks/>
          </p:cNvCxnSpPr>
          <p:nvPr/>
        </p:nvCxnSpPr>
        <p:spPr>
          <a:xfrm flipV="1">
            <a:off x="7412663" y="5542670"/>
            <a:ext cx="0" cy="329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1B97A6E-9078-47B3-9C29-21F4ADC23723}"/>
              </a:ext>
            </a:extLst>
          </p:cNvPr>
          <p:cNvCxnSpPr>
            <a:cxnSpLocks/>
          </p:cNvCxnSpPr>
          <p:nvPr/>
        </p:nvCxnSpPr>
        <p:spPr>
          <a:xfrm flipV="1">
            <a:off x="7263866" y="2600293"/>
            <a:ext cx="0" cy="55087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0105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6280</TotalTime>
  <Words>7788</Words>
  <Application>Microsoft Office PowerPoint</Application>
  <PresentationFormat>Widescreen</PresentationFormat>
  <Paragraphs>687</Paragraphs>
  <Slides>93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101" baseType="lpstr">
      <vt:lpstr>Arial</vt:lpstr>
      <vt:lpstr>Calibri</vt:lpstr>
      <vt:lpstr>inherit</vt:lpstr>
      <vt:lpstr>Source Sans Pro</vt:lpstr>
      <vt:lpstr>Times New Roman</vt:lpstr>
      <vt:lpstr>Wingdings</vt:lpstr>
      <vt:lpstr>Multiple Bars</vt:lpstr>
      <vt:lpstr>Equation</vt:lpstr>
      <vt:lpstr>Apresentação do PowerPoint</vt:lpstr>
      <vt:lpstr>Macroeconomia – Programação das aulas</vt:lpstr>
      <vt:lpstr>1) FGV - Técnico Superior Especializado (DPE RJ)/Economia/2014</vt:lpstr>
      <vt:lpstr>Apresentação do PowerPoint</vt:lpstr>
      <vt:lpstr>O Significado do Resultado em CC</vt:lpstr>
      <vt:lpstr>Apresentação do PowerPoint</vt:lpstr>
      <vt:lpstr>2) FGV - Auditor (ALBA)/Auditoria/2014</vt:lpstr>
      <vt:lpstr>Apresentação do PowerPoint</vt:lpstr>
      <vt:lpstr>3) FGV - Auditor Fiscal de Tributos Estaduais (SEFIN RO)/2018</vt:lpstr>
      <vt:lpstr>4) FGV - Analista Legislativo (ALERO)/Economia/2018</vt:lpstr>
      <vt:lpstr>O Novo Sistema de Contas Nacionais </vt:lpstr>
      <vt:lpstr>Resumo das Identidades Contábeis das CEIs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5) FGV - Analista Censitário (IBGE)/Análise Socioeconômica/2017</vt:lpstr>
      <vt:lpstr> 6) FGV - Tecnologista (IBGE)/Economia/2016</vt:lpstr>
      <vt:lpstr>Apresentação do PowerPoint</vt:lpstr>
      <vt:lpstr> 7) FGV - Analista Portuário (CODEBA)/Economista/2016</vt:lpstr>
      <vt:lpstr>8) FGV - Analista (DPE MT)/Economista/2015</vt:lpstr>
      <vt:lpstr>Apresentação do PowerPoint</vt:lpstr>
      <vt:lpstr>9) FGV - Analista da Defensoria Pública (DPE RO)/Anal. em Eco/2015</vt:lpstr>
      <vt:lpstr>Apresentação do PowerPoint</vt:lpstr>
      <vt:lpstr>10) FGV - Agente de Fiscalização (TCM SP)/Economia/2015</vt:lpstr>
      <vt:lpstr>Apresentação do PowerPoint</vt:lpstr>
      <vt:lpstr>Apresentação do PowerPoint</vt:lpstr>
      <vt:lpstr>11) FGV - Agente de Fiscalização (TCM SP)/Economia/2015</vt:lpstr>
      <vt:lpstr>Apresentação do PowerPoint</vt:lpstr>
      <vt:lpstr>Apresentação do PowerPoint</vt:lpstr>
      <vt:lpstr>12) FGV - Agente de Fiscalização (TCM SP)/Economia/2015</vt:lpstr>
      <vt:lpstr>13) FGV - Analista Judiciário (TJ BA)/Apoio Especializado/Eco/2015</vt:lpstr>
      <vt:lpstr>14) FGV - Analista de Gestão (COMPESA)/Economista/2014</vt:lpstr>
      <vt:lpstr>15) FGV - Analista Censitário (IBGE)/Análise Socioeconômica/2017</vt:lpstr>
      <vt:lpstr>16) FGV - Técnico de Nível Superior (Pref Salvador)/Suporte Administrativo/Economia ou Gestão Financeira/2017</vt:lpstr>
      <vt:lpstr>Apresentação do PowerPoint</vt:lpstr>
      <vt:lpstr>Apresentação do PowerPoint</vt:lpstr>
      <vt:lpstr>Apresentação do PowerPoint</vt:lpstr>
      <vt:lpstr>Apresentação do PowerPoint</vt:lpstr>
      <vt:lpstr>O Balanço de Pagamentos a Partir de 2001: Estrutura  </vt:lpstr>
      <vt:lpstr>O Balanço de Pagamentos a Partir de 2015/04: Estrutura  </vt:lpstr>
      <vt:lpstr>17) FGV - Técnico Superior Especializado (DPE RJ)/Econ/2019</vt:lpstr>
      <vt:lpstr>Apresentação do PowerPoint</vt:lpstr>
      <vt:lpstr>Apresentação do PowerPoint</vt:lpstr>
      <vt:lpstr>18) FGV - Analista Legislativo (ALERO)/Economia/2018</vt:lpstr>
      <vt:lpstr>19) FGV - Analista Censitário (IBGE)/Anál. Socioeconômica/2017</vt:lpstr>
      <vt:lpstr>20) FGV - Especialista em Pol. Públ. e Gestão Governamental (SEPOG RO)/2017 </vt:lpstr>
      <vt:lpstr>Apresentação do PowerPoint</vt:lpstr>
      <vt:lpstr>Apresentação do PowerPoint</vt:lpstr>
      <vt:lpstr>Apresentação do PowerPoint</vt:lpstr>
      <vt:lpstr>21) FGV - Técnico de Nível Superior (Pref Salvador)/Suporte Adm /Economia ou Gestão Financeira/2017</vt:lpstr>
      <vt:lpstr>22) FGV - Tecnologista (IBGE)/Economia/2016</vt:lpstr>
      <vt:lpstr>23) FGV - Analista (DPE MT)/Economista/2015</vt:lpstr>
      <vt:lpstr>Apresentação do PowerPoint</vt:lpstr>
      <vt:lpstr> 24) FGV - Analista da Defensoria Pública (DPE RO)/Anal. em Eco/2015</vt:lpstr>
      <vt:lpstr> 25) FGV - Analista Judiciário (TJ BA)/Apoio Espec./Economia/2015</vt:lpstr>
      <vt:lpstr>26) FGV - Auditor (ALBA)/Auditoria/2014</vt:lpstr>
      <vt:lpstr>Apresentação do PowerPoint</vt:lpstr>
      <vt:lpstr>Apresentação do PowerPoint</vt:lpstr>
      <vt:lpstr>27) FGV - Analista Censitário (IBGE)/Anál. Socioeconômica/2017</vt:lpstr>
      <vt:lpstr>Apresentação do PowerPoint</vt:lpstr>
      <vt:lpstr>Apresentação do PowerPoint</vt:lpstr>
      <vt:lpstr>28) FGV - Técnico Superior Especializado (DPE RJ)/Eco/2019</vt:lpstr>
      <vt:lpstr>Agregados Monetários</vt:lpstr>
      <vt:lpstr>Apresentação do PowerPoint</vt:lpstr>
      <vt:lpstr>29) FGV - Analista Legislativo (ALERO)/Economia/2018</vt:lpstr>
      <vt:lpstr>O Sistema Monetário (ou Bancário) e os Meios de Pagamento</vt:lpstr>
      <vt:lpstr>Apresentação do PowerPoint</vt:lpstr>
      <vt:lpstr>Expressando o Multiplicador de Forma Completa</vt:lpstr>
      <vt:lpstr>Política Monetária</vt:lpstr>
      <vt:lpstr> 30) FGV - Analista Censitário (IBGE)/Análise Socioeconômica/2017</vt:lpstr>
      <vt:lpstr>31) FGV - Analista Censitário (IBGE)/Análise Socioeconômica/2017</vt:lpstr>
      <vt:lpstr>32) FGV - Auditor Fiscal Tributário da Receita Municipal (Cuiabá)/2016</vt:lpstr>
      <vt:lpstr>Apresentação do PowerPoint</vt:lpstr>
      <vt:lpstr>33) FGV - Analista Portuário (CODEBA)/Economista/2016</vt:lpstr>
      <vt:lpstr>34) FGV - Analista (DPE MT)/Economista/2015</vt:lpstr>
      <vt:lpstr>35) FGV - Analista da Defensoria Pública (DPE RO)/Anal. em Economia/2015 </vt:lpstr>
      <vt:lpstr>Apresentação do PowerPoint</vt:lpstr>
      <vt:lpstr>36) FGV - Agente de Fiscalização (TCM SP)/Economia/2015</vt:lpstr>
      <vt:lpstr>Apresentação do PowerPoint</vt:lpstr>
      <vt:lpstr>37) FGV - Analista Judiciário (TJ BA)/Apoio Espec./Economia/2015</vt:lpstr>
      <vt:lpstr>38) FGV - Auditor (ALBA)/Auditoria/2014</vt:lpstr>
      <vt:lpstr>Apresentação do PowerPoint</vt:lpstr>
      <vt:lpstr>39) FGV - Técnico de Nível Superior (Pref Salvador)/Suporte Administrativo/Economia ou Gestão Financeira/2017</vt:lpstr>
      <vt:lpstr>Expressando o Multiplicador de Forma Completa</vt:lpstr>
      <vt:lpstr>40) FGV - Analista Judiciário (TJ BA)/Apoio Espec/Economia/2015</vt:lpstr>
      <vt:lpstr>Apresentação do PowerPoint</vt:lpstr>
      <vt:lpstr>41) FGV - Tecnologista (IBGE)/Economia/2016</vt:lpstr>
      <vt:lpstr>Apresentação do PowerPoint</vt:lpstr>
      <vt:lpstr>42) FGV - Analista Judiciário (TJ RO)/Economista/2015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412</cp:revision>
  <dcterms:created xsi:type="dcterms:W3CDTF">2000-03-16T15:04:42Z</dcterms:created>
  <dcterms:modified xsi:type="dcterms:W3CDTF">2021-04-20T18:41:03Z</dcterms:modified>
</cp:coreProperties>
</file>