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413" r:id="rId2"/>
    <p:sldId id="414" r:id="rId3"/>
    <p:sldId id="415" r:id="rId4"/>
    <p:sldId id="416" r:id="rId5"/>
    <p:sldId id="417" r:id="rId6"/>
    <p:sldId id="418" r:id="rId7"/>
    <p:sldId id="419" r:id="rId8"/>
    <p:sldId id="286" r:id="rId9"/>
    <p:sldId id="291" r:id="rId10"/>
    <p:sldId id="420" r:id="rId11"/>
    <p:sldId id="421" r:id="rId12"/>
    <p:sldId id="350" r:id="rId13"/>
    <p:sldId id="385" r:id="rId14"/>
    <p:sldId id="355" r:id="rId15"/>
    <p:sldId id="292" r:id="rId16"/>
    <p:sldId id="293" r:id="rId17"/>
    <p:sldId id="294" r:id="rId18"/>
    <p:sldId id="295" r:id="rId19"/>
    <p:sldId id="390" r:id="rId20"/>
    <p:sldId id="422" r:id="rId21"/>
    <p:sldId id="392" r:id="rId22"/>
    <p:sldId id="42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>
        <p:guide orient="horz" pos="169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9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41.wmf"/><Relationship Id="rId1" Type="http://schemas.openxmlformats.org/officeDocument/2006/relationships/image" Target="../media/image40.png"/><Relationship Id="rId4" Type="http://schemas.openxmlformats.org/officeDocument/2006/relationships/image" Target="../media/image37.png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43.wmf"/><Relationship Id="rId1" Type="http://schemas.openxmlformats.org/officeDocument/2006/relationships/image" Target="../media/image42.png"/><Relationship Id="rId4" Type="http://schemas.openxmlformats.org/officeDocument/2006/relationships/image" Target="../media/image37.png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45.wmf"/><Relationship Id="rId1" Type="http://schemas.openxmlformats.org/officeDocument/2006/relationships/image" Target="../media/image44.png"/><Relationship Id="rId4" Type="http://schemas.openxmlformats.org/officeDocument/2006/relationships/image" Target="../media/image37.png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47.wmf"/><Relationship Id="rId1" Type="http://schemas.openxmlformats.org/officeDocument/2006/relationships/image" Target="../media/image46.png"/><Relationship Id="rId4" Type="http://schemas.openxmlformats.org/officeDocument/2006/relationships/image" Target="../media/image37.png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4" Type="http://schemas.openxmlformats.org/officeDocument/2006/relationships/image" Target="../media/image5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Relationship Id="rId9" Type="http://schemas.openxmlformats.org/officeDocument/2006/relationships/image" Target="../media/image37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54810-2F00-4D98-B1C0-7AD600D6E80D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FA9115-AE81-4F6A-B1D3-DC2BD0469A3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17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A9115-AE81-4F6A-B1D3-DC2BD0469A3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534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69F9682-6971-4E5C-AFD6-216B33B3FE5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13CA19-5B1A-4853-AACC-ADE20790F6A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latin typeface="Arial" pitchFamily="34" charset="0"/>
              </a:rPr>
              <a:t>This slide presents the experiment described on pp. 448-449 of the text.  </a:t>
            </a:r>
          </a:p>
          <a:p>
            <a:endParaRPr lang="en-US" dirty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13CA19-5B1A-4853-AACC-ADE20790F6A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13CA19-5B1A-4853-AACC-ADE20790F6A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E87341-C543-4ED3-A0A4-8D8B1DD3DD6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02FE97-09FA-4AA9-98F2-82EE78B3D62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BC6E2E-947F-4CF8-9125-AB2D8F22D16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FF9034-A461-451A-A3FD-A5EB6C3B1F9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E0F7-EBE6-4438-86BA-B61A2BFCAAC3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A2DF-3DF3-46F9-9B75-CF4D74C722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007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E0F7-EBE6-4438-86BA-B61A2BFCAAC3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A2DF-3DF3-46F9-9B75-CF4D74C722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38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E0F7-EBE6-4438-86BA-B61A2BFCAAC3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A2DF-3DF3-46F9-9B75-CF4D74C722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33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E0F7-EBE6-4438-86BA-B61A2BFCAAC3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A2DF-3DF3-46F9-9B75-CF4D74C722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853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E0F7-EBE6-4438-86BA-B61A2BFCAAC3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A2DF-3DF3-46F9-9B75-CF4D74C722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12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E0F7-EBE6-4438-86BA-B61A2BFCAAC3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A2DF-3DF3-46F9-9B75-CF4D74C722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143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E0F7-EBE6-4438-86BA-B61A2BFCAAC3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A2DF-3DF3-46F9-9B75-CF4D74C722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10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E0F7-EBE6-4438-86BA-B61A2BFCAAC3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A2DF-3DF3-46F9-9B75-CF4D74C722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256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E0F7-EBE6-4438-86BA-B61A2BFCAAC3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A2DF-3DF3-46F9-9B75-CF4D74C722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17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E0F7-EBE6-4438-86BA-B61A2BFCAAC3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A2DF-3DF3-46F9-9B75-CF4D74C722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736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E0F7-EBE6-4438-86BA-B61A2BFCAAC3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A2DF-3DF3-46F9-9B75-CF4D74C722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17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3E0F7-EBE6-4438-86BA-B61A2BFCAAC3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AA2DF-3DF3-46F9-9B75-CF4D74C722DF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13CDADCF-772C-405B-927F-F5D7DDBC5F12}"/>
              </a:ext>
            </a:extLst>
          </p:cNvPr>
          <p:cNvSpPr/>
          <p:nvPr userDrawn="1"/>
        </p:nvSpPr>
        <p:spPr>
          <a:xfrm>
            <a:off x="4688" y="-3"/>
            <a:ext cx="12192000" cy="3651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25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9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37.png"/><Relationship Id="rId5" Type="http://schemas.openxmlformats.org/officeDocument/2006/relationships/image" Target="../media/image40.png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40.bin"/><Relationship Id="rId9" Type="http://schemas.openxmlformats.org/officeDocument/2006/relationships/image" Target="../media/image36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37.png"/><Relationship Id="rId5" Type="http://schemas.openxmlformats.org/officeDocument/2006/relationships/image" Target="../media/image42.png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42.bin"/><Relationship Id="rId9" Type="http://schemas.openxmlformats.org/officeDocument/2006/relationships/image" Target="../media/image36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4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37.png"/><Relationship Id="rId5" Type="http://schemas.openxmlformats.org/officeDocument/2006/relationships/image" Target="../media/image44.png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6.bin"/><Relationship Id="rId9" Type="http://schemas.openxmlformats.org/officeDocument/2006/relationships/image" Target="../media/image36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4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1.bin"/><Relationship Id="rId11" Type="http://schemas.openxmlformats.org/officeDocument/2006/relationships/image" Target="../media/image37.png"/><Relationship Id="rId5" Type="http://schemas.openxmlformats.org/officeDocument/2006/relationships/image" Target="../media/image46.png"/><Relationship Id="rId10" Type="http://schemas.openxmlformats.org/officeDocument/2006/relationships/oleObject" Target="../embeddings/oleObject53.bin"/><Relationship Id="rId4" Type="http://schemas.openxmlformats.org/officeDocument/2006/relationships/oleObject" Target="../embeddings/oleObject50.bin"/><Relationship Id="rId9" Type="http://schemas.openxmlformats.org/officeDocument/2006/relationships/image" Target="../media/image36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oleObject" Target="../embeddings/oleObject57.bin"/><Relationship Id="rId3" Type="http://schemas.openxmlformats.org/officeDocument/2006/relationships/image" Target="../media/image52.emf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5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5.emf"/><Relationship Id="rId11" Type="http://schemas.openxmlformats.org/officeDocument/2006/relationships/oleObject" Target="../embeddings/oleObject56.bin"/><Relationship Id="rId5" Type="http://schemas.openxmlformats.org/officeDocument/2006/relationships/image" Target="../media/image54.emf"/><Relationship Id="rId10" Type="http://schemas.openxmlformats.org/officeDocument/2006/relationships/image" Target="../media/image49.wmf"/><Relationship Id="rId4" Type="http://schemas.openxmlformats.org/officeDocument/2006/relationships/image" Target="../media/image53.emf"/><Relationship Id="rId9" Type="http://schemas.openxmlformats.org/officeDocument/2006/relationships/oleObject" Target="../embeddings/oleObject55.bin"/><Relationship Id="rId14" Type="http://schemas.openxmlformats.org/officeDocument/2006/relationships/image" Target="../media/image5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33.wmf"/><Relationship Id="rId18" Type="http://schemas.openxmlformats.org/officeDocument/2006/relationships/oleObject" Target="../embeddings/oleObject36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37.png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33.bin"/><Relationship Id="rId17" Type="http://schemas.openxmlformats.org/officeDocument/2006/relationships/image" Target="../media/image35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35.bin"/><Relationship Id="rId20" Type="http://schemas.openxmlformats.org/officeDocument/2006/relationships/oleObject" Target="../embeddings/oleObject37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32.wmf"/><Relationship Id="rId5" Type="http://schemas.openxmlformats.org/officeDocument/2006/relationships/image" Target="../media/image29.wmf"/><Relationship Id="rId15" Type="http://schemas.openxmlformats.org/officeDocument/2006/relationships/image" Target="../media/image34.wmf"/><Relationship Id="rId10" Type="http://schemas.openxmlformats.org/officeDocument/2006/relationships/oleObject" Target="../embeddings/oleObject32.bin"/><Relationship Id="rId19" Type="http://schemas.openxmlformats.org/officeDocument/2006/relationships/image" Target="../media/image36.wmf"/><Relationship Id="rId4" Type="http://schemas.openxmlformats.org/officeDocument/2006/relationships/oleObject" Target="../embeddings/oleObject29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34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EB1CDAA1-6F6F-40DA-8EBF-973943350648}"/>
              </a:ext>
            </a:extLst>
          </p:cNvPr>
          <p:cNvSpPr/>
          <p:nvPr/>
        </p:nvSpPr>
        <p:spPr>
          <a:xfrm>
            <a:off x="487900" y="5822872"/>
            <a:ext cx="6767512" cy="7604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B9FD67AA-5D55-4912-B9CB-871BF74FD32C}"/>
              </a:ext>
            </a:extLst>
          </p:cNvPr>
          <p:cNvSpPr/>
          <p:nvPr/>
        </p:nvSpPr>
        <p:spPr>
          <a:xfrm>
            <a:off x="487901" y="4959273"/>
            <a:ext cx="2016125" cy="7524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A061391D-DC5C-494B-A8B0-938D08CFA53E}"/>
              </a:ext>
            </a:extLst>
          </p:cNvPr>
          <p:cNvSpPr/>
          <p:nvPr/>
        </p:nvSpPr>
        <p:spPr>
          <a:xfrm>
            <a:off x="487900" y="4062335"/>
            <a:ext cx="4895850" cy="7604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25658BF5-9D8E-47FB-88BD-00455533BDDD}"/>
              </a:ext>
            </a:extLst>
          </p:cNvPr>
          <p:cNvSpPr/>
          <p:nvPr/>
        </p:nvSpPr>
        <p:spPr>
          <a:xfrm>
            <a:off x="489487" y="3198735"/>
            <a:ext cx="2662238" cy="7604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F806BFE1-C542-4648-8684-8EE4D563BAA9}"/>
              </a:ext>
            </a:extLst>
          </p:cNvPr>
          <p:cNvSpPr/>
          <p:nvPr/>
        </p:nvSpPr>
        <p:spPr>
          <a:xfrm>
            <a:off x="489487" y="2336722"/>
            <a:ext cx="4318000" cy="7604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id="{9493A02E-8821-4D23-AB17-C9CEB984990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975" y="1038669"/>
            <a:ext cx="11593512" cy="5616575"/>
          </a:xfrm>
        </p:spPr>
        <p:txBody>
          <a:bodyPr/>
          <a:lstStyle/>
          <a:p>
            <a:r>
              <a:rPr lang="pt-BR" altLang="pt-BR" sz="3000" b="1"/>
              <a:t>Fazendo os Cálculos do Modelo</a:t>
            </a:r>
          </a:p>
          <a:p>
            <a:endParaRPr lang="pt-BR" altLang="pt-BR" sz="200" b="1"/>
          </a:p>
          <a:p>
            <a:r>
              <a:rPr lang="pt-BR" altLang="pt-BR" sz="3000"/>
              <a:t>Nosso modelo é composto de cinco equações: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A9BB6C50-A198-4009-A257-F33619952E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59337" y="351057"/>
            <a:ext cx="10515600" cy="61595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t-BR" altLang="pt-BR" sz="4000" b="1" dirty="0">
                <a:latin typeface="+mn-lt"/>
              </a:rPr>
              <a:t>Modelo Dinâmico AS-AD</a:t>
            </a:r>
          </a:p>
        </p:txBody>
      </p:sp>
      <p:graphicFrame>
        <p:nvGraphicFramePr>
          <p:cNvPr id="11" name="Object 7">
            <a:extLst>
              <a:ext uri="{FF2B5EF4-FFF2-40B4-BE49-F238E27FC236}">
                <a16:creationId xmlns:a16="http://schemas.microsoft.com/office/drawing/2014/main" id="{3D80B354-2EB0-400B-829E-1A73FF8DA4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5207087"/>
              </p:ext>
            </p:extLst>
          </p:nvPr>
        </p:nvGraphicFramePr>
        <p:xfrm>
          <a:off x="552987" y="2336722"/>
          <a:ext cx="11239500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3" name="Equation" r:id="rId3" imgW="3975100" imgH="279400" progId="Equation.DSMT4">
                  <p:embed/>
                </p:oleObj>
              </mc:Choice>
              <mc:Fallback>
                <p:oleObj name="Equation" r:id="rId3" imgW="3975100" imgH="279400" progId="Equation.DSMT4">
                  <p:embed/>
                  <p:pic>
                    <p:nvPicPr>
                      <p:cNvPr id="70665" name="Object 7">
                        <a:extLst>
                          <a:ext uri="{FF2B5EF4-FFF2-40B4-BE49-F238E27FC236}">
                            <a16:creationId xmlns:a16="http://schemas.microsoft.com/office/drawing/2014/main" id="{08EC514E-20C8-4F7A-9C38-3BF7767D89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987" y="2336722"/>
                        <a:ext cx="11239500" cy="76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7">
            <a:extLst>
              <a:ext uri="{FF2B5EF4-FFF2-40B4-BE49-F238E27FC236}">
                <a16:creationId xmlns:a16="http://schemas.microsoft.com/office/drawing/2014/main" id="{F95241FA-67A9-4FD5-863A-3B927139C8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5716154"/>
              </p:ext>
            </p:extLst>
          </p:nvPr>
        </p:nvGraphicFramePr>
        <p:xfrm>
          <a:off x="489487" y="3159047"/>
          <a:ext cx="7918450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4" name="Equation" r:id="rId5" imgW="2730500" imgH="279400" progId="Equation.DSMT4">
                  <p:embed/>
                </p:oleObj>
              </mc:Choice>
              <mc:Fallback>
                <p:oleObj name="Equation" r:id="rId5" imgW="2730500" imgH="279400" progId="Equation.DSMT4">
                  <p:embed/>
                  <p:pic>
                    <p:nvPicPr>
                      <p:cNvPr id="70666" name="Object 7">
                        <a:extLst>
                          <a:ext uri="{FF2B5EF4-FFF2-40B4-BE49-F238E27FC236}">
                            <a16:creationId xmlns:a16="http://schemas.microsoft.com/office/drawing/2014/main" id="{4FB71200-07CA-436B-B4B9-57A9A2B7DD4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487" y="3159047"/>
                        <a:ext cx="7918450" cy="76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7">
            <a:extLst>
              <a:ext uri="{FF2B5EF4-FFF2-40B4-BE49-F238E27FC236}">
                <a16:creationId xmlns:a16="http://schemas.microsoft.com/office/drawing/2014/main" id="{409C220A-50CA-4DA7-8DAB-614A915F22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352656"/>
              </p:ext>
            </p:extLst>
          </p:nvPr>
        </p:nvGraphicFramePr>
        <p:xfrm>
          <a:off x="475201" y="4060747"/>
          <a:ext cx="10093325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5" name="Equation" r:id="rId7" imgW="3479800" imgH="292100" progId="Equation.DSMT4">
                  <p:embed/>
                </p:oleObj>
              </mc:Choice>
              <mc:Fallback>
                <p:oleObj name="Equation" r:id="rId7" imgW="3479800" imgH="292100" progId="Equation.DSMT4">
                  <p:embed/>
                  <p:pic>
                    <p:nvPicPr>
                      <p:cNvPr id="70667" name="Object 7">
                        <a:extLst>
                          <a:ext uri="{FF2B5EF4-FFF2-40B4-BE49-F238E27FC236}">
                            <a16:creationId xmlns:a16="http://schemas.microsoft.com/office/drawing/2014/main" id="{91E271C7-9A94-4C5C-A398-97BA56F7E2F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201" y="4060747"/>
                        <a:ext cx="10093325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7">
            <a:extLst>
              <a:ext uri="{FF2B5EF4-FFF2-40B4-BE49-F238E27FC236}">
                <a16:creationId xmlns:a16="http://schemas.microsoft.com/office/drawing/2014/main" id="{E318C480-8090-42C5-AC58-FC66781A7F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4301930"/>
              </p:ext>
            </p:extLst>
          </p:nvPr>
        </p:nvGraphicFramePr>
        <p:xfrm>
          <a:off x="476788" y="4927523"/>
          <a:ext cx="8507413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6" name="Equation" r:id="rId9" imgW="2933700" imgH="279400" progId="Equation.DSMT4">
                  <p:embed/>
                </p:oleObj>
              </mc:Choice>
              <mc:Fallback>
                <p:oleObj name="Equation" r:id="rId9" imgW="2933700" imgH="279400" progId="Equation.DSMT4">
                  <p:embed/>
                  <p:pic>
                    <p:nvPicPr>
                      <p:cNvPr id="70668" name="Object 7">
                        <a:extLst>
                          <a:ext uri="{FF2B5EF4-FFF2-40B4-BE49-F238E27FC236}">
                            <a16:creationId xmlns:a16="http://schemas.microsoft.com/office/drawing/2014/main" id="{FBA200C8-7352-41EE-B8AD-F8A6A30B79C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788" y="4927523"/>
                        <a:ext cx="8507413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7">
            <a:extLst>
              <a:ext uri="{FF2B5EF4-FFF2-40B4-BE49-F238E27FC236}">
                <a16:creationId xmlns:a16="http://schemas.microsoft.com/office/drawing/2014/main" id="{DAA81A9B-5A8D-4484-A381-B5E0D89B4F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7550217"/>
              </p:ext>
            </p:extLst>
          </p:nvPr>
        </p:nvGraphicFramePr>
        <p:xfrm>
          <a:off x="467263" y="5756198"/>
          <a:ext cx="11325225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7" name="Equation" r:id="rId11" imgW="3949700" imgH="304800" progId="Equation.DSMT4">
                  <p:embed/>
                </p:oleObj>
              </mc:Choice>
              <mc:Fallback>
                <p:oleObj name="Equation" r:id="rId11" imgW="3949700" imgH="304800" progId="Equation.DSMT4">
                  <p:embed/>
                  <p:pic>
                    <p:nvPicPr>
                      <p:cNvPr id="70669" name="Object 7">
                        <a:extLst>
                          <a:ext uri="{FF2B5EF4-FFF2-40B4-BE49-F238E27FC236}">
                            <a16:creationId xmlns:a16="http://schemas.microsoft.com/office/drawing/2014/main" id="{2687A14B-AA44-462A-92E8-D406C75398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263" y="5756198"/>
                        <a:ext cx="11325225" cy="827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2518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1D30B7D3-A60A-43A5-A533-8912D758E894}"/>
              </a:ext>
            </a:extLst>
          </p:cNvPr>
          <p:cNvSpPr txBox="1">
            <a:spLocks noChangeArrowheads="1"/>
          </p:cNvSpPr>
          <p:nvPr/>
        </p:nvSpPr>
        <p:spPr>
          <a:xfrm>
            <a:off x="643742" y="336989"/>
            <a:ext cx="10515600" cy="615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altLang="pt-BR" sz="4000" b="1" dirty="0">
                <a:latin typeface="+mn-lt"/>
              </a:rPr>
              <a:t>Modelo Dinâmico AS-AD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787E6-3AFF-41E9-9AA6-73F396E83072}"/>
              </a:ext>
            </a:extLst>
          </p:cNvPr>
          <p:cNvSpPr txBox="1">
            <a:spLocks/>
          </p:cNvSpPr>
          <p:nvPr/>
        </p:nvSpPr>
        <p:spPr>
          <a:xfrm>
            <a:off x="187568" y="1164098"/>
            <a:ext cx="11502684" cy="569390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/>
              <a:t>A </a:t>
            </a:r>
            <a:r>
              <a:rPr lang="en-US" dirty="0" err="1"/>
              <a:t>curva</a:t>
            </a:r>
            <a:r>
              <a:rPr lang="en-US" dirty="0"/>
              <a:t> AD </a:t>
            </a:r>
            <a:r>
              <a:rPr lang="en-US" dirty="0" err="1"/>
              <a:t>será</a:t>
            </a:r>
            <a:r>
              <a:rPr lang="en-US" dirty="0"/>
              <a:t> </a:t>
            </a:r>
            <a:r>
              <a:rPr lang="en-US" dirty="0" err="1"/>
              <a:t>deslocada</a:t>
            </a:r>
            <a:r>
              <a:rPr lang="en-US" dirty="0"/>
              <a:t> para a </a:t>
            </a:r>
            <a:r>
              <a:rPr lang="en-US" dirty="0" err="1"/>
              <a:t>direita</a:t>
            </a:r>
            <a:r>
              <a:rPr lang="en-US" dirty="0"/>
              <a:t> </a:t>
            </a:r>
            <a:r>
              <a:rPr lang="en-US" dirty="0" err="1"/>
              <a:t>durante</a:t>
            </a:r>
            <a:r>
              <a:rPr lang="en-US" dirty="0"/>
              <a:t> 5 </a:t>
            </a:r>
            <a:r>
              <a:rPr lang="en-US" dirty="0" err="1"/>
              <a:t>períodos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Como a taxa de </a:t>
            </a:r>
            <a:r>
              <a:rPr lang="en-US" dirty="0" err="1"/>
              <a:t>inflação</a:t>
            </a:r>
            <a:r>
              <a:rPr lang="en-US" dirty="0"/>
              <a:t> </a:t>
            </a:r>
            <a:r>
              <a:rPr lang="en-US" dirty="0" err="1"/>
              <a:t>aumenta</a:t>
            </a:r>
            <a:r>
              <a:rPr lang="en-US" dirty="0"/>
              <a:t>, a </a:t>
            </a:r>
            <a:r>
              <a:rPr lang="en-US" dirty="0" err="1"/>
              <a:t>expectativa</a:t>
            </a:r>
            <a:r>
              <a:rPr lang="en-US" dirty="0"/>
              <a:t> de </a:t>
            </a:r>
            <a:r>
              <a:rPr lang="en-US" dirty="0" err="1"/>
              <a:t>inflação</a:t>
            </a:r>
            <a:r>
              <a:rPr lang="en-US" dirty="0"/>
              <a:t> </a:t>
            </a:r>
            <a:r>
              <a:rPr lang="en-US" dirty="0" err="1"/>
              <a:t>aumenta</a:t>
            </a:r>
            <a:r>
              <a:rPr lang="en-US" dirty="0"/>
              <a:t> → a </a:t>
            </a:r>
            <a:r>
              <a:rPr lang="en-US" dirty="0" err="1"/>
              <a:t>curva</a:t>
            </a:r>
            <a:r>
              <a:rPr lang="en-US" dirty="0"/>
              <a:t> AS </a:t>
            </a:r>
            <a:r>
              <a:rPr lang="en-US" dirty="0" err="1"/>
              <a:t>desloca</a:t>
            </a:r>
            <a:r>
              <a:rPr lang="en-US" dirty="0"/>
              <a:t>-se para </a:t>
            </a:r>
            <a:r>
              <a:rPr lang="en-US" dirty="0" err="1"/>
              <a:t>cima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Observe que as </a:t>
            </a:r>
            <a:r>
              <a:rPr lang="en-US" dirty="0" err="1"/>
              <a:t>taxas</a:t>
            </a:r>
            <a:r>
              <a:rPr lang="en-US" dirty="0"/>
              <a:t> de </a:t>
            </a:r>
            <a:r>
              <a:rPr lang="en-US" dirty="0" err="1"/>
              <a:t>juros</a:t>
            </a:r>
            <a:r>
              <a:rPr lang="en-US" dirty="0"/>
              <a:t>, nominal e real (</a:t>
            </a:r>
            <a:r>
              <a:rPr lang="en-US" dirty="0" err="1"/>
              <a:t>princípio</a:t>
            </a:r>
            <a:r>
              <a:rPr lang="en-US" dirty="0"/>
              <a:t> de Taylor), </a:t>
            </a:r>
            <a:r>
              <a:rPr lang="en-US" dirty="0" err="1"/>
              <a:t>vão</a:t>
            </a:r>
            <a:r>
              <a:rPr lang="en-US" dirty="0"/>
              <a:t> </a:t>
            </a:r>
            <a:r>
              <a:rPr lang="en-US" dirty="0" err="1"/>
              <a:t>sendo</a:t>
            </a:r>
            <a:r>
              <a:rPr lang="en-US" dirty="0"/>
              <a:t> </a:t>
            </a:r>
            <a:r>
              <a:rPr lang="en-US" dirty="0" err="1"/>
              <a:t>ajustadas</a:t>
            </a:r>
            <a:r>
              <a:rPr lang="en-US" dirty="0"/>
              <a:t> para </a:t>
            </a:r>
            <a:r>
              <a:rPr lang="en-US" dirty="0" err="1"/>
              <a:t>cima</a:t>
            </a:r>
            <a:r>
              <a:rPr lang="en-US" dirty="0"/>
              <a:t>.</a:t>
            </a:r>
          </a:p>
        </p:txBody>
      </p:sp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27C19509-0337-4DB0-8742-96C42B878ABD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084372363"/>
              </p:ext>
            </p:extLst>
          </p:nvPr>
        </p:nvGraphicFramePr>
        <p:xfrm>
          <a:off x="632535" y="4038651"/>
          <a:ext cx="6345237" cy="231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1" name="Equation" r:id="rId3" imgW="2361960" imgH="863280" progId="Equation.DSMT4">
                  <p:embed/>
                </p:oleObj>
              </mc:Choice>
              <mc:Fallback>
                <p:oleObj name="Equation" r:id="rId3" imgW="2361960" imgH="863280" progId="Equation.DSMT4">
                  <p:embed/>
                  <p:pic>
                    <p:nvPicPr>
                      <p:cNvPr id="3" name="Object 3">
                        <a:extLst>
                          <a:ext uri="{FF2B5EF4-FFF2-40B4-BE49-F238E27FC236}">
                            <a16:creationId xmlns:a16="http://schemas.microsoft.com/office/drawing/2014/main" id="{9FF5E839-6081-456D-BF7E-2302B283CCCA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535" y="4038651"/>
                        <a:ext cx="6345237" cy="231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626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EAC316-E98E-4BF0-9666-BBAC79B2609F}"/>
              </a:ext>
            </a:extLst>
          </p:cNvPr>
          <p:cNvSpPr txBox="1">
            <a:spLocks/>
          </p:cNvSpPr>
          <p:nvPr/>
        </p:nvSpPr>
        <p:spPr>
          <a:xfrm>
            <a:off x="229772" y="1023423"/>
            <a:ext cx="11500338" cy="360485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/>
              <a:t>Caso a </a:t>
            </a:r>
            <a:r>
              <a:rPr lang="en-US" dirty="0" err="1"/>
              <a:t>regra</a:t>
            </a:r>
            <a:r>
              <a:rPr lang="en-US" dirty="0"/>
              <a:t> de Taylor </a:t>
            </a:r>
            <a:r>
              <a:rPr lang="en-US" dirty="0" err="1"/>
              <a:t>não</a:t>
            </a:r>
            <a:r>
              <a:rPr lang="en-US" dirty="0"/>
              <a:t> fosse </a:t>
            </a:r>
            <a:r>
              <a:rPr lang="en-US" dirty="0" err="1"/>
              <a:t>acionada</a:t>
            </a:r>
            <a:r>
              <a:rPr lang="en-US" dirty="0"/>
              <a:t> dessa forma a </a:t>
            </a:r>
            <a:r>
              <a:rPr lang="en-US" dirty="0" err="1"/>
              <a:t>inflação</a:t>
            </a:r>
            <a:r>
              <a:rPr lang="en-US" dirty="0"/>
              <a:t> </a:t>
            </a:r>
            <a:r>
              <a:rPr lang="en-US" dirty="0" err="1"/>
              <a:t>subiria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parar</a:t>
            </a:r>
            <a:r>
              <a:rPr lang="en-US" dirty="0"/>
              <a:t> → o </a:t>
            </a:r>
            <a:r>
              <a:rPr lang="en-US" dirty="0" err="1"/>
              <a:t>aumento</a:t>
            </a:r>
            <a:r>
              <a:rPr lang="en-US" dirty="0"/>
              <a:t> da </a:t>
            </a:r>
            <a:r>
              <a:rPr lang="en-US" dirty="0" err="1"/>
              <a:t>inflação</a:t>
            </a:r>
            <a:r>
              <a:rPr lang="en-US" dirty="0"/>
              <a:t> </a:t>
            </a:r>
            <a:r>
              <a:rPr lang="en-US" dirty="0" err="1"/>
              <a:t>reduziria</a:t>
            </a:r>
            <a:r>
              <a:rPr lang="en-US" dirty="0"/>
              <a:t> a taxa real de </a:t>
            </a:r>
            <a:r>
              <a:rPr lang="en-US" dirty="0" err="1"/>
              <a:t>juros</a:t>
            </a:r>
            <a:r>
              <a:rPr lang="en-US" dirty="0"/>
              <a:t>, </a:t>
            </a:r>
            <a:r>
              <a:rPr lang="en-US" dirty="0" err="1"/>
              <a:t>aumentando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ainda</a:t>
            </a:r>
            <a:r>
              <a:rPr lang="en-US" dirty="0"/>
              <a:t> a </a:t>
            </a:r>
            <a:r>
              <a:rPr lang="en-US" dirty="0" err="1"/>
              <a:t>demanda</a:t>
            </a:r>
            <a:r>
              <a:rPr lang="en-US" dirty="0"/>
              <a:t>, </a:t>
            </a:r>
            <a:r>
              <a:rPr lang="en-US" dirty="0" err="1"/>
              <a:t>pressionando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ainda</a:t>
            </a:r>
            <a:r>
              <a:rPr lang="en-US" dirty="0"/>
              <a:t> a taxa de </a:t>
            </a:r>
            <a:r>
              <a:rPr lang="en-US" dirty="0" err="1"/>
              <a:t>inflação</a:t>
            </a:r>
            <a:r>
              <a:rPr lang="en-US" dirty="0"/>
              <a:t> (a </a:t>
            </a:r>
            <a:r>
              <a:rPr lang="en-US" dirty="0" err="1"/>
              <a:t>curva</a:t>
            </a:r>
            <a:r>
              <a:rPr lang="en-US" dirty="0"/>
              <a:t> AD </a:t>
            </a:r>
            <a:r>
              <a:rPr lang="en-US" dirty="0" err="1"/>
              <a:t>seria</a:t>
            </a:r>
            <a:r>
              <a:rPr lang="en-US" dirty="0"/>
              <a:t> </a:t>
            </a:r>
            <a:r>
              <a:rPr lang="en-US" dirty="0" err="1"/>
              <a:t>positivamente</a:t>
            </a:r>
            <a:r>
              <a:rPr lang="en-US" dirty="0"/>
              <a:t> </a:t>
            </a:r>
            <a:r>
              <a:rPr lang="en-US" dirty="0" err="1"/>
              <a:t>inclinada</a:t>
            </a:r>
            <a:r>
              <a:rPr lang="en-US" dirty="0"/>
              <a:t>): 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BFC752E7-C496-4296-B251-1EC146444E6A}"/>
              </a:ext>
            </a:extLst>
          </p:cNvPr>
          <p:cNvSpPr txBox="1">
            <a:spLocks noChangeArrowheads="1"/>
          </p:cNvSpPr>
          <p:nvPr/>
        </p:nvSpPr>
        <p:spPr>
          <a:xfrm>
            <a:off x="643742" y="336989"/>
            <a:ext cx="10515600" cy="615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altLang="pt-BR" sz="4000" b="1" dirty="0">
                <a:latin typeface="+mn-lt"/>
              </a:rPr>
              <a:t>Modelo Dinâmico AS-AD</a:t>
            </a:r>
          </a:p>
        </p:txBody>
      </p:sp>
      <p:graphicFrame>
        <p:nvGraphicFramePr>
          <p:cNvPr id="6" name="Object 7">
            <a:extLst>
              <a:ext uri="{FF2B5EF4-FFF2-40B4-BE49-F238E27FC236}">
                <a16:creationId xmlns:a16="http://schemas.microsoft.com/office/drawing/2014/main" id="{5D1A2406-E927-475A-B39E-A5AFBF9A10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38652"/>
              </p:ext>
            </p:extLst>
          </p:nvPr>
        </p:nvGraphicFramePr>
        <p:xfrm>
          <a:off x="2463142" y="3000105"/>
          <a:ext cx="423545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6" name="Equation" r:id="rId3" imgW="1498320" imgH="253800" progId="Equation.DSMT4">
                  <p:embed/>
                </p:oleObj>
              </mc:Choice>
              <mc:Fallback>
                <p:oleObj name="Equation" r:id="rId3" imgW="1498320" imgH="253800" progId="Equation.DSMT4">
                  <p:embed/>
                  <p:pic>
                    <p:nvPicPr>
                      <p:cNvPr id="11" name="Object 7">
                        <a:extLst>
                          <a:ext uri="{FF2B5EF4-FFF2-40B4-BE49-F238E27FC236}">
                            <a16:creationId xmlns:a16="http://schemas.microsoft.com/office/drawing/2014/main" id="{3D80B354-2EB0-400B-829E-1A73FF8DA4B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3142" y="3000105"/>
                        <a:ext cx="4235450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ECF4103-AE46-4471-8B87-4942057A6D15}"/>
              </a:ext>
            </a:extLst>
          </p:cNvPr>
          <p:cNvSpPr txBox="1">
            <a:spLocks/>
          </p:cNvSpPr>
          <p:nvPr/>
        </p:nvSpPr>
        <p:spPr>
          <a:xfrm>
            <a:off x="227426" y="3975293"/>
            <a:ext cx="11500338" cy="293897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/>
              <a:t>O </a:t>
            </a:r>
            <a:r>
              <a:rPr lang="en-US" dirty="0" err="1"/>
              <a:t>choque</a:t>
            </a:r>
            <a:r>
              <a:rPr lang="en-US" dirty="0"/>
              <a:t> se </a:t>
            </a:r>
            <a:r>
              <a:rPr lang="en-US" dirty="0" err="1"/>
              <a:t>dissipa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t+5 (</a:t>
            </a:r>
            <a:r>
              <a:rPr lang="en-US" dirty="0" err="1"/>
              <a:t>temporário</a:t>
            </a:r>
            <a:r>
              <a:rPr lang="en-US" dirty="0"/>
              <a:t>), com a </a:t>
            </a:r>
            <a:r>
              <a:rPr lang="en-US" dirty="0" err="1"/>
              <a:t>curva</a:t>
            </a:r>
            <a:r>
              <a:rPr lang="en-US" dirty="0"/>
              <a:t> </a:t>
            </a:r>
            <a:r>
              <a:rPr lang="en-US" dirty="0" err="1"/>
              <a:t>demanda</a:t>
            </a:r>
            <a:r>
              <a:rPr lang="en-US" dirty="0"/>
              <a:t> </a:t>
            </a:r>
            <a:r>
              <a:rPr lang="en-US" dirty="0" err="1"/>
              <a:t>agregada</a:t>
            </a:r>
            <a:r>
              <a:rPr lang="en-US" dirty="0"/>
              <a:t> </a:t>
            </a:r>
            <a:r>
              <a:rPr lang="en-US" dirty="0" err="1"/>
              <a:t>voltando</a:t>
            </a:r>
            <a:r>
              <a:rPr lang="en-US" dirty="0"/>
              <a:t> para a </a:t>
            </a:r>
            <a:r>
              <a:rPr lang="en-US" dirty="0" err="1"/>
              <a:t>posição</a:t>
            </a:r>
            <a:r>
              <a:rPr lang="en-US" dirty="0"/>
              <a:t> </a:t>
            </a:r>
            <a:r>
              <a:rPr lang="en-US" dirty="0" err="1"/>
              <a:t>inicial</a:t>
            </a:r>
            <a:r>
              <a:rPr lang="en-US" dirty="0"/>
              <a:t>, mas a </a:t>
            </a:r>
            <a:r>
              <a:rPr lang="en-US" dirty="0" err="1"/>
              <a:t>inflação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maior</a:t>
            </a:r>
            <a:r>
              <a:rPr lang="en-US" dirty="0"/>
              <a:t> que a meta e o </a:t>
            </a:r>
            <a:r>
              <a:rPr lang="en-US" dirty="0" err="1"/>
              <a:t>produto</a:t>
            </a:r>
            <a:r>
              <a:rPr lang="en-US" dirty="0"/>
              <a:t> é </a:t>
            </a:r>
            <a:r>
              <a:rPr lang="en-US" dirty="0" err="1"/>
              <a:t>menor</a:t>
            </a:r>
            <a:r>
              <a:rPr lang="en-US" dirty="0"/>
              <a:t> que o </a:t>
            </a:r>
            <a:r>
              <a:rPr lang="en-US" dirty="0" err="1"/>
              <a:t>potencial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A </a:t>
            </a:r>
            <a:r>
              <a:rPr lang="en-US" dirty="0" err="1"/>
              <a:t>economia</a:t>
            </a:r>
            <a:r>
              <a:rPr lang="en-US" dirty="0"/>
              <a:t> continua se </a:t>
            </a:r>
            <a:r>
              <a:rPr lang="en-US" dirty="0" err="1"/>
              <a:t>ajustando</a:t>
            </a:r>
            <a:r>
              <a:rPr lang="en-US" dirty="0"/>
              <a:t> </a:t>
            </a:r>
            <a:r>
              <a:rPr lang="en-US" dirty="0" err="1"/>
              <a:t>até</a:t>
            </a:r>
            <a:r>
              <a:rPr lang="en-US" dirty="0"/>
              <a:t> que a </a:t>
            </a:r>
            <a:r>
              <a:rPr lang="en-US" dirty="0" err="1"/>
              <a:t>economia</a:t>
            </a:r>
            <a:r>
              <a:rPr lang="en-US" dirty="0"/>
              <a:t> </a:t>
            </a:r>
            <a:r>
              <a:rPr lang="en-US" dirty="0" err="1"/>
              <a:t>retorne</a:t>
            </a:r>
            <a:r>
              <a:rPr lang="en-US" dirty="0"/>
              <a:t> ao </a:t>
            </a:r>
            <a:r>
              <a:rPr lang="en-US" dirty="0" err="1"/>
              <a:t>ponto</a:t>
            </a:r>
            <a:r>
              <a:rPr lang="en-US" dirty="0"/>
              <a:t> A. </a:t>
            </a:r>
          </a:p>
        </p:txBody>
      </p:sp>
    </p:spTree>
    <p:extLst>
      <p:ext uri="{BB962C8B-B14F-4D97-AF65-F5344CB8AC3E}">
        <p14:creationId xmlns:p14="http://schemas.microsoft.com/office/powerpoint/2010/main" val="424412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Straight Connector 48"/>
          <p:cNvCxnSpPr/>
          <p:nvPr/>
        </p:nvCxnSpPr>
        <p:spPr bwMode="auto">
          <a:xfrm>
            <a:off x="3654856" y="4745967"/>
            <a:ext cx="1685925" cy="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rot="5400000">
            <a:off x="4912949" y="5173798"/>
            <a:ext cx="855662" cy="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539" name="Title 3"/>
          <p:cNvSpPr>
            <a:spLocks noGrp="1"/>
          </p:cNvSpPr>
          <p:nvPr>
            <p:ph type="title"/>
          </p:nvPr>
        </p:nvSpPr>
        <p:spPr>
          <a:xfrm>
            <a:off x="1990726" y="264674"/>
            <a:ext cx="8245475" cy="760412"/>
          </a:xfrm>
        </p:spPr>
        <p:txBody>
          <a:bodyPr>
            <a:noAutofit/>
          </a:bodyPr>
          <a:lstStyle/>
          <a:p>
            <a:r>
              <a:rPr lang="en-US" dirty="0" err="1"/>
              <a:t>Choque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Três</a:t>
            </a:r>
            <a:r>
              <a:rPr lang="en-US" dirty="0"/>
              <a:t> </a:t>
            </a:r>
            <a:r>
              <a:rPr lang="en-US" dirty="0" err="1"/>
              <a:t>Períodos</a:t>
            </a:r>
            <a:endParaRPr lang="en-US" dirty="0"/>
          </a:p>
        </p:txBody>
      </p:sp>
      <p:sp>
        <p:nvSpPr>
          <p:cNvPr id="65541" name="Text Box 9"/>
          <p:cNvSpPr txBox="1">
            <a:spLocks noChangeArrowheads="1"/>
          </p:cNvSpPr>
          <p:nvPr/>
        </p:nvSpPr>
        <p:spPr bwMode="auto">
          <a:xfrm>
            <a:off x="2111763" y="4471330"/>
            <a:ext cx="161929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"/>
              </a:spcBef>
            </a:pPr>
            <a:r>
              <a:rPr lang="el-GR" sz="2600" b="1" dirty="0">
                <a:latin typeface="Calibri"/>
                <a:cs typeface="Calibri"/>
              </a:rPr>
              <a:t>π</a:t>
            </a:r>
            <a:r>
              <a:rPr lang="en-US" sz="2600" b="1" baseline="-25000" dirty="0">
                <a:latin typeface="Calibri"/>
                <a:cs typeface="Calibri"/>
              </a:rPr>
              <a:t>1999</a:t>
            </a:r>
            <a:r>
              <a:rPr lang="en-US" sz="2600" b="1" dirty="0">
                <a:latin typeface="Calibri"/>
                <a:cs typeface="Calibri"/>
              </a:rPr>
              <a:t> = </a:t>
            </a:r>
            <a:r>
              <a:rPr lang="el-GR" sz="2600" b="1" dirty="0">
                <a:latin typeface="Calibri"/>
                <a:cs typeface="Calibri"/>
              </a:rPr>
              <a:t>π</a:t>
            </a:r>
            <a:r>
              <a:rPr lang="en-US" sz="2600" b="1" baseline="-25000" dirty="0">
                <a:latin typeface="Calibri"/>
                <a:cs typeface="Calibri"/>
              </a:rPr>
              <a:t>00</a:t>
            </a:r>
            <a:endParaRPr lang="en-US" sz="2600" dirty="0"/>
          </a:p>
        </p:txBody>
      </p:sp>
      <p:sp>
        <p:nvSpPr>
          <p:cNvPr id="65625" name="Line 6"/>
          <p:cNvSpPr>
            <a:spLocks noChangeShapeType="1"/>
          </p:cNvSpPr>
          <p:nvPr/>
        </p:nvSpPr>
        <p:spPr bwMode="auto">
          <a:xfrm>
            <a:off x="3645898" y="1843056"/>
            <a:ext cx="0" cy="3726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26" name="Line 7"/>
          <p:cNvSpPr>
            <a:spLocks noChangeShapeType="1"/>
          </p:cNvSpPr>
          <p:nvPr/>
        </p:nvSpPr>
        <p:spPr bwMode="auto">
          <a:xfrm>
            <a:off x="3645899" y="5584532"/>
            <a:ext cx="4258489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23" name="Text Box 8"/>
          <p:cNvSpPr txBox="1">
            <a:spLocks noChangeArrowheads="1"/>
          </p:cNvSpPr>
          <p:nvPr/>
        </p:nvSpPr>
        <p:spPr bwMode="auto">
          <a:xfrm>
            <a:off x="7930549" y="5360079"/>
            <a:ext cx="410607" cy="446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1" i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6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5624" name="Text Box 9"/>
          <p:cNvSpPr txBox="1">
            <a:spLocks noChangeArrowheads="1"/>
          </p:cNvSpPr>
          <p:nvPr/>
        </p:nvSpPr>
        <p:spPr bwMode="auto">
          <a:xfrm>
            <a:off x="3386569" y="1423330"/>
            <a:ext cx="532311" cy="49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"/>
              </a:spcBef>
            </a:pPr>
            <a:r>
              <a:rPr lang="el-GR" sz="2600" b="1" i="1">
                <a:latin typeface="Times New Roman" pitchFamily="18" charset="0"/>
                <a:cs typeface="Times New Roman" pitchFamily="18" charset="0"/>
              </a:rPr>
              <a:t>π</a:t>
            </a:r>
            <a:endParaRPr lang="en-US" sz="2600"/>
          </a:p>
        </p:txBody>
      </p:sp>
      <p:sp>
        <p:nvSpPr>
          <p:cNvPr id="65620" name="Line 33"/>
          <p:cNvSpPr>
            <a:spLocks noChangeShapeType="1"/>
          </p:cNvSpPr>
          <p:nvPr/>
        </p:nvSpPr>
        <p:spPr bwMode="auto">
          <a:xfrm flipV="1">
            <a:off x="4537506" y="3658529"/>
            <a:ext cx="2959101" cy="1512888"/>
          </a:xfrm>
          <a:prstGeom prst="line">
            <a:avLst/>
          </a:prstGeom>
          <a:noFill/>
          <a:ln w="34925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21" name="Text Box 38"/>
          <p:cNvSpPr txBox="1">
            <a:spLocks noChangeArrowheads="1"/>
          </p:cNvSpPr>
          <p:nvPr/>
        </p:nvSpPr>
        <p:spPr bwMode="auto">
          <a:xfrm>
            <a:off x="7504544" y="3450567"/>
            <a:ext cx="10445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9144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 i="1" dirty="0">
                <a:latin typeface="Tahoma" pitchFamily="34" charset="0"/>
              </a:rPr>
              <a:t>AS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00,01</a:t>
            </a:r>
          </a:p>
        </p:txBody>
      </p:sp>
      <p:sp>
        <p:nvSpPr>
          <p:cNvPr id="65616" name="Line 21"/>
          <p:cNvSpPr>
            <a:spLocks noChangeShapeType="1"/>
          </p:cNvSpPr>
          <p:nvPr/>
        </p:nvSpPr>
        <p:spPr bwMode="auto">
          <a:xfrm flipH="1">
            <a:off x="5345543" y="1756705"/>
            <a:ext cx="4763" cy="3821113"/>
          </a:xfrm>
          <a:prstGeom prst="line">
            <a:avLst/>
          </a:prstGeom>
          <a:noFill/>
          <a:ln w="349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18" name="Text Box 8"/>
          <p:cNvSpPr txBox="1">
            <a:spLocks noChangeArrowheads="1"/>
          </p:cNvSpPr>
          <p:nvPr/>
        </p:nvSpPr>
        <p:spPr bwMode="auto">
          <a:xfrm>
            <a:off x="5159805" y="1345543"/>
            <a:ext cx="8572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1" i="1" dirty="0" err="1">
                <a:latin typeface="Times New Roman" pitchFamily="18" charset="0"/>
                <a:cs typeface="Times New Roman" pitchFamily="18" charset="0"/>
              </a:rPr>
              <a:t>Yn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69" name="Line 46"/>
          <p:cNvSpPr>
            <a:spLocks noChangeShapeType="1"/>
          </p:cNvSpPr>
          <p:nvPr/>
        </p:nvSpPr>
        <p:spPr bwMode="auto">
          <a:xfrm rot="5400000" flipH="1">
            <a:off x="7068775" y="3318007"/>
            <a:ext cx="485775" cy="1587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14" name="Line 33"/>
          <p:cNvSpPr>
            <a:spLocks noChangeShapeType="1"/>
          </p:cNvSpPr>
          <p:nvPr/>
        </p:nvSpPr>
        <p:spPr bwMode="auto">
          <a:xfrm>
            <a:off x="5747180" y="1475718"/>
            <a:ext cx="1544638" cy="3138487"/>
          </a:xfrm>
          <a:prstGeom prst="line">
            <a:avLst/>
          </a:prstGeom>
          <a:noFill/>
          <a:ln w="3492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15" name="Text Box 38"/>
          <p:cNvSpPr txBox="1">
            <a:spLocks noChangeArrowheads="1"/>
          </p:cNvSpPr>
          <p:nvPr/>
        </p:nvSpPr>
        <p:spPr bwMode="auto">
          <a:xfrm>
            <a:off x="7147356" y="4598330"/>
            <a:ext cx="180812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9144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 i="1" dirty="0">
                <a:latin typeface="Tahoma" pitchFamily="34" charset="0"/>
              </a:rPr>
              <a:t>AD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01,02,03</a:t>
            </a:r>
          </a:p>
        </p:txBody>
      </p:sp>
      <p:sp>
        <p:nvSpPr>
          <p:cNvPr id="65612" name="Text Box 38"/>
          <p:cNvSpPr txBox="1">
            <a:spLocks noChangeArrowheads="1"/>
          </p:cNvSpPr>
          <p:nvPr/>
        </p:nvSpPr>
        <p:spPr bwMode="auto">
          <a:xfrm>
            <a:off x="5609068" y="5128555"/>
            <a:ext cx="12700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9144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 i="1" dirty="0">
                <a:latin typeface="Tahoma" pitchFamily="34" charset="0"/>
              </a:rPr>
              <a:t>AD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00,04</a:t>
            </a:r>
          </a:p>
        </p:txBody>
      </p:sp>
      <p:sp>
        <p:nvSpPr>
          <p:cNvPr id="65613" name="Line 33"/>
          <p:cNvSpPr>
            <a:spLocks noChangeShapeType="1"/>
          </p:cNvSpPr>
          <p:nvPr/>
        </p:nvSpPr>
        <p:spPr bwMode="auto">
          <a:xfrm>
            <a:off x="4059668" y="2144054"/>
            <a:ext cx="1544638" cy="3138488"/>
          </a:xfrm>
          <a:prstGeom prst="line">
            <a:avLst/>
          </a:prstGeom>
          <a:noFill/>
          <a:ln w="34925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9" name="Text Box 8"/>
          <p:cNvSpPr txBox="1">
            <a:spLocks noChangeArrowheads="1"/>
          </p:cNvSpPr>
          <p:nvPr/>
        </p:nvSpPr>
        <p:spPr bwMode="auto">
          <a:xfrm>
            <a:off x="5078844" y="5557179"/>
            <a:ext cx="6190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b="1" baseline="-25000" dirty="0">
                <a:latin typeface="Times New Roman" pitchFamily="18" charset="0"/>
                <a:cs typeface="Times New Roman" pitchFamily="18" charset="0"/>
              </a:rPr>
              <a:t>00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Oval 98"/>
          <p:cNvSpPr>
            <a:spLocks noChangeAspect="1"/>
          </p:cNvSpPr>
          <p:nvPr/>
        </p:nvSpPr>
        <p:spPr bwMode="auto">
          <a:xfrm>
            <a:off x="5294744" y="4699929"/>
            <a:ext cx="109537" cy="10953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Text Box 8"/>
          <p:cNvSpPr txBox="1">
            <a:spLocks noChangeArrowheads="1"/>
          </p:cNvSpPr>
          <p:nvPr/>
        </p:nvSpPr>
        <p:spPr bwMode="auto">
          <a:xfrm>
            <a:off x="5374118" y="4591980"/>
            <a:ext cx="373062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200" b="1" dirty="0">
                <a:cs typeface="Times New Roman" pitchFamily="18" charset="0"/>
              </a:rPr>
              <a:t>A</a:t>
            </a:r>
          </a:p>
        </p:txBody>
      </p:sp>
      <p:sp>
        <p:nvSpPr>
          <p:cNvPr id="65606" name="Line 33"/>
          <p:cNvSpPr>
            <a:spLocks noChangeShapeType="1"/>
          </p:cNvSpPr>
          <p:nvPr/>
        </p:nvSpPr>
        <p:spPr bwMode="auto">
          <a:xfrm flipV="1">
            <a:off x="4521631" y="2855246"/>
            <a:ext cx="2959101" cy="1512888"/>
          </a:xfrm>
          <a:prstGeom prst="line">
            <a:avLst/>
          </a:prstGeom>
          <a:noFill/>
          <a:ln w="3492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07" name="Text Box 38"/>
          <p:cNvSpPr txBox="1">
            <a:spLocks noChangeArrowheads="1"/>
          </p:cNvSpPr>
          <p:nvPr/>
        </p:nvSpPr>
        <p:spPr bwMode="auto">
          <a:xfrm>
            <a:off x="7482319" y="2664746"/>
            <a:ext cx="11461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9144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 i="1" dirty="0">
                <a:latin typeface="Tahoma" pitchFamily="34" charset="0"/>
              </a:rPr>
              <a:t>AS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02</a:t>
            </a:r>
          </a:p>
        </p:txBody>
      </p:sp>
      <p:sp>
        <p:nvSpPr>
          <p:cNvPr id="43" name="Oval 42"/>
          <p:cNvSpPr>
            <a:spLocks noChangeAspect="1"/>
          </p:cNvSpPr>
          <p:nvPr/>
        </p:nvSpPr>
        <p:spPr bwMode="auto">
          <a:xfrm>
            <a:off x="6602840" y="3226724"/>
            <a:ext cx="109538" cy="10953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" name="Text Box 8"/>
          <p:cNvSpPr txBox="1">
            <a:spLocks noChangeArrowheads="1"/>
          </p:cNvSpPr>
          <p:nvPr/>
        </p:nvSpPr>
        <p:spPr bwMode="auto">
          <a:xfrm>
            <a:off x="6733018" y="3155287"/>
            <a:ext cx="392112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200" b="1" dirty="0">
                <a:cs typeface="Times New Roman" pitchFamily="18" charset="0"/>
              </a:rPr>
              <a:t>C</a:t>
            </a:r>
          </a:p>
        </p:txBody>
      </p:sp>
      <p:sp>
        <p:nvSpPr>
          <p:cNvPr id="65576" name="Text Box 8"/>
          <p:cNvSpPr txBox="1">
            <a:spLocks noChangeArrowheads="1"/>
          </p:cNvSpPr>
          <p:nvPr/>
        </p:nvSpPr>
        <p:spPr bwMode="auto">
          <a:xfrm>
            <a:off x="6772705" y="5563529"/>
            <a:ext cx="5318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b="1" baseline="-25000" dirty="0">
                <a:latin typeface="Times New Roman" pitchFamily="18" charset="0"/>
                <a:cs typeface="Times New Roman" pitchFamily="18" charset="0"/>
              </a:rPr>
              <a:t>01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Straight Connector 53"/>
          <p:cNvCxnSpPr/>
          <p:nvPr/>
        </p:nvCxnSpPr>
        <p:spPr bwMode="auto">
          <a:xfrm>
            <a:off x="3672317" y="3941104"/>
            <a:ext cx="3295650" cy="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 bwMode="auto">
          <a:xfrm rot="5400000">
            <a:off x="6146437" y="4762636"/>
            <a:ext cx="1643063" cy="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>
            <a:spLocks noChangeAspect="1"/>
          </p:cNvSpPr>
          <p:nvPr/>
        </p:nvSpPr>
        <p:spPr bwMode="auto">
          <a:xfrm>
            <a:off x="6910819" y="3890304"/>
            <a:ext cx="109537" cy="10953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Text Box 8"/>
          <p:cNvSpPr txBox="1">
            <a:spLocks noChangeArrowheads="1"/>
          </p:cNvSpPr>
          <p:nvPr/>
        </p:nvSpPr>
        <p:spPr bwMode="auto">
          <a:xfrm>
            <a:off x="6991780" y="3790292"/>
            <a:ext cx="3556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200" b="1" dirty="0">
                <a:cs typeface="Times New Roman" pitchFamily="18" charset="0"/>
              </a:rPr>
              <a:t>B</a:t>
            </a:r>
          </a:p>
        </p:txBody>
      </p:sp>
      <p:sp>
        <p:nvSpPr>
          <p:cNvPr id="65579" name="Text Box 9"/>
          <p:cNvSpPr txBox="1">
            <a:spLocks noChangeArrowheads="1"/>
          </p:cNvSpPr>
          <p:nvPr/>
        </p:nvSpPr>
        <p:spPr bwMode="auto">
          <a:xfrm>
            <a:off x="3051606" y="3653768"/>
            <a:ext cx="6445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"/>
              </a:spcBef>
            </a:pPr>
            <a:r>
              <a:rPr lang="el-GR" sz="2600" b="1" dirty="0">
                <a:latin typeface="+mn-lt"/>
                <a:cs typeface="Times New Roman" pitchFamily="18" charset="0"/>
              </a:rPr>
              <a:t>π</a:t>
            </a:r>
            <a:r>
              <a:rPr lang="en-US" sz="2600" b="1" baseline="-25000" dirty="0">
                <a:latin typeface="+mn-lt"/>
                <a:cs typeface="Times New Roman" pitchFamily="18" charset="0"/>
              </a:rPr>
              <a:t>01</a:t>
            </a:r>
            <a:endParaRPr lang="en-US" sz="2600" dirty="0">
              <a:latin typeface="+mn-lt"/>
            </a:endParaRPr>
          </a:p>
        </p:txBody>
      </p:sp>
      <p:sp>
        <p:nvSpPr>
          <p:cNvPr id="49161" name="Line 47"/>
          <p:cNvSpPr>
            <a:spLocks noChangeShapeType="1"/>
          </p:cNvSpPr>
          <p:nvPr/>
        </p:nvSpPr>
        <p:spPr bwMode="auto">
          <a:xfrm flipH="1" flipV="1">
            <a:off x="4139044" y="1878944"/>
            <a:ext cx="1725613" cy="1587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Line 47"/>
          <p:cNvSpPr>
            <a:spLocks noChangeShapeType="1"/>
          </p:cNvSpPr>
          <p:nvPr/>
        </p:nvSpPr>
        <p:spPr bwMode="auto">
          <a:xfrm flipH="1" flipV="1">
            <a:off x="4175556" y="2074205"/>
            <a:ext cx="1725612" cy="1588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Oval 94"/>
          <p:cNvSpPr>
            <a:spLocks noChangeAspect="1"/>
          </p:cNvSpPr>
          <p:nvPr/>
        </p:nvSpPr>
        <p:spPr bwMode="auto">
          <a:xfrm>
            <a:off x="5297864" y="3893492"/>
            <a:ext cx="109538" cy="10953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6" name="Straight Connector 95"/>
          <p:cNvCxnSpPr/>
          <p:nvPr/>
        </p:nvCxnSpPr>
        <p:spPr bwMode="auto">
          <a:xfrm>
            <a:off x="3640527" y="3279088"/>
            <a:ext cx="2994049" cy="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Line 33"/>
          <p:cNvSpPr>
            <a:spLocks noChangeShapeType="1"/>
          </p:cNvSpPr>
          <p:nvPr/>
        </p:nvSpPr>
        <p:spPr bwMode="auto">
          <a:xfrm flipV="1">
            <a:off x="4500993" y="2212303"/>
            <a:ext cx="2959100" cy="1512888"/>
          </a:xfrm>
          <a:prstGeom prst="line">
            <a:avLst/>
          </a:prstGeom>
          <a:noFill/>
          <a:ln w="3492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Text Box 38"/>
          <p:cNvSpPr txBox="1">
            <a:spLocks noChangeArrowheads="1"/>
          </p:cNvSpPr>
          <p:nvPr/>
        </p:nvSpPr>
        <p:spPr bwMode="auto">
          <a:xfrm>
            <a:off x="7485494" y="1993228"/>
            <a:ext cx="11461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9144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 i="1" dirty="0">
                <a:latin typeface="Tahoma" pitchFamily="34" charset="0"/>
              </a:rPr>
              <a:t>AS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03</a:t>
            </a:r>
          </a:p>
        </p:txBody>
      </p:sp>
      <p:sp>
        <p:nvSpPr>
          <p:cNvPr id="101" name="Oval 100"/>
          <p:cNvSpPr>
            <a:spLocks noChangeAspect="1"/>
          </p:cNvSpPr>
          <p:nvPr/>
        </p:nvSpPr>
        <p:spPr bwMode="auto">
          <a:xfrm>
            <a:off x="6344075" y="2713956"/>
            <a:ext cx="109538" cy="10953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" name="Text Box 8"/>
          <p:cNvSpPr txBox="1">
            <a:spLocks noChangeArrowheads="1"/>
          </p:cNvSpPr>
          <p:nvPr/>
        </p:nvSpPr>
        <p:spPr bwMode="auto">
          <a:xfrm>
            <a:off x="6418689" y="2631407"/>
            <a:ext cx="3778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200" b="1" dirty="0">
                <a:cs typeface="Times New Roman" pitchFamily="18" charset="0"/>
              </a:rPr>
              <a:t>D</a:t>
            </a:r>
          </a:p>
        </p:txBody>
      </p:sp>
      <p:sp>
        <p:nvSpPr>
          <p:cNvPr id="104" name="Line 46"/>
          <p:cNvSpPr>
            <a:spLocks noChangeShapeType="1"/>
          </p:cNvSpPr>
          <p:nvPr/>
        </p:nvSpPr>
        <p:spPr bwMode="auto">
          <a:xfrm rot="5400000" flipH="1">
            <a:off x="7077505" y="2590130"/>
            <a:ext cx="388938" cy="14288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3640527" y="2742542"/>
            <a:ext cx="2757487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397906" y="2771120"/>
            <a:ext cx="0" cy="2828925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655276" y="3299755"/>
            <a:ext cx="0" cy="2314575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 Box 9"/>
          <p:cNvSpPr txBox="1">
            <a:spLocks noChangeArrowheads="1"/>
          </p:cNvSpPr>
          <p:nvPr/>
        </p:nvSpPr>
        <p:spPr bwMode="auto">
          <a:xfrm>
            <a:off x="3046838" y="3006040"/>
            <a:ext cx="6445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"/>
              </a:spcBef>
            </a:pPr>
            <a:r>
              <a:rPr lang="el-GR" sz="2600" b="1" dirty="0">
                <a:latin typeface="+mn-lt"/>
                <a:cs typeface="Times New Roman" pitchFamily="18" charset="0"/>
              </a:rPr>
              <a:t>π</a:t>
            </a:r>
            <a:r>
              <a:rPr lang="en-US" sz="2600" b="1" baseline="-25000" dirty="0">
                <a:latin typeface="+mn-lt"/>
                <a:cs typeface="Times New Roman" pitchFamily="18" charset="0"/>
              </a:rPr>
              <a:t>02</a:t>
            </a:r>
            <a:endParaRPr lang="en-US" sz="2600" dirty="0">
              <a:latin typeface="+mn-lt"/>
            </a:endParaRPr>
          </a:p>
        </p:txBody>
      </p:sp>
      <p:sp>
        <p:nvSpPr>
          <p:cNvPr id="110" name="Text Box 9"/>
          <p:cNvSpPr txBox="1">
            <a:spLocks noChangeArrowheads="1"/>
          </p:cNvSpPr>
          <p:nvPr/>
        </p:nvSpPr>
        <p:spPr bwMode="auto">
          <a:xfrm>
            <a:off x="3042070" y="2444040"/>
            <a:ext cx="6445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"/>
              </a:spcBef>
            </a:pPr>
            <a:r>
              <a:rPr lang="el-GR" sz="2600" b="1" dirty="0">
                <a:latin typeface="+mn-lt"/>
                <a:cs typeface="Times New Roman" pitchFamily="18" charset="0"/>
              </a:rPr>
              <a:t>π</a:t>
            </a:r>
            <a:r>
              <a:rPr lang="en-US" sz="2600" b="1" baseline="-25000" dirty="0">
                <a:latin typeface="+mn-lt"/>
                <a:cs typeface="Times New Roman" pitchFamily="18" charset="0"/>
              </a:rPr>
              <a:t>03</a:t>
            </a:r>
            <a:endParaRPr lang="en-US" sz="2600" dirty="0">
              <a:latin typeface="+mn-lt"/>
            </a:endParaRPr>
          </a:p>
        </p:txBody>
      </p:sp>
      <p:sp>
        <p:nvSpPr>
          <p:cNvPr id="111" name="Oval 110"/>
          <p:cNvSpPr>
            <a:spLocks noChangeAspect="1"/>
          </p:cNvSpPr>
          <p:nvPr/>
        </p:nvSpPr>
        <p:spPr bwMode="auto">
          <a:xfrm>
            <a:off x="5293096" y="3217188"/>
            <a:ext cx="109538" cy="10953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" name="Text Box 8"/>
          <p:cNvSpPr txBox="1">
            <a:spLocks noChangeArrowheads="1"/>
          </p:cNvSpPr>
          <p:nvPr/>
        </p:nvSpPr>
        <p:spPr bwMode="auto">
          <a:xfrm>
            <a:off x="6467889" y="5573049"/>
            <a:ext cx="5318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b="1" baseline="-25000" dirty="0">
                <a:latin typeface="Times New Roman" pitchFamily="18" charset="0"/>
                <a:cs typeface="Times New Roman" pitchFamily="18" charset="0"/>
              </a:rPr>
              <a:t>02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Text Box 8"/>
          <p:cNvSpPr txBox="1">
            <a:spLocks noChangeArrowheads="1"/>
          </p:cNvSpPr>
          <p:nvPr/>
        </p:nvSpPr>
        <p:spPr bwMode="auto">
          <a:xfrm>
            <a:off x="6120209" y="5568281"/>
            <a:ext cx="5318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b="1" baseline="-25000" dirty="0">
                <a:latin typeface="Times New Roman" pitchFamily="18" charset="0"/>
                <a:cs typeface="Times New Roman" pitchFamily="18" charset="0"/>
              </a:rPr>
              <a:t>03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Line 33"/>
          <p:cNvSpPr>
            <a:spLocks noChangeShapeType="1"/>
          </p:cNvSpPr>
          <p:nvPr/>
        </p:nvSpPr>
        <p:spPr bwMode="auto">
          <a:xfrm flipV="1">
            <a:off x="4500993" y="1669359"/>
            <a:ext cx="2959100" cy="1512888"/>
          </a:xfrm>
          <a:prstGeom prst="line">
            <a:avLst/>
          </a:prstGeom>
          <a:noFill/>
          <a:ln w="3492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Text Box 38"/>
          <p:cNvSpPr txBox="1">
            <a:spLocks noChangeArrowheads="1"/>
          </p:cNvSpPr>
          <p:nvPr/>
        </p:nvSpPr>
        <p:spPr bwMode="auto">
          <a:xfrm>
            <a:off x="7485494" y="1450284"/>
            <a:ext cx="11461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9144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 i="1" dirty="0">
                <a:latin typeface="Tahoma" pitchFamily="34" charset="0"/>
              </a:rPr>
              <a:t>AS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04</a:t>
            </a:r>
          </a:p>
        </p:txBody>
      </p:sp>
      <p:sp>
        <p:nvSpPr>
          <p:cNvPr id="116" name="Oval 115"/>
          <p:cNvSpPr>
            <a:spLocks noChangeAspect="1"/>
          </p:cNvSpPr>
          <p:nvPr/>
        </p:nvSpPr>
        <p:spPr bwMode="auto">
          <a:xfrm>
            <a:off x="5301051" y="2699668"/>
            <a:ext cx="109538" cy="10953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8" name="Line 46"/>
          <p:cNvSpPr>
            <a:spLocks noChangeShapeType="1"/>
          </p:cNvSpPr>
          <p:nvPr/>
        </p:nvSpPr>
        <p:spPr bwMode="auto">
          <a:xfrm rot="5400000" flipH="1">
            <a:off x="7077505" y="1990034"/>
            <a:ext cx="388938" cy="14288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309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Straight Connector 48"/>
          <p:cNvCxnSpPr/>
          <p:nvPr/>
        </p:nvCxnSpPr>
        <p:spPr bwMode="auto">
          <a:xfrm>
            <a:off x="3781468" y="4703763"/>
            <a:ext cx="1685925" cy="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rot="5400000">
            <a:off x="5039561" y="5131594"/>
            <a:ext cx="855662" cy="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541" name="Text Box 9"/>
          <p:cNvSpPr txBox="1">
            <a:spLocks noChangeArrowheads="1"/>
          </p:cNvSpPr>
          <p:nvPr/>
        </p:nvSpPr>
        <p:spPr bwMode="auto">
          <a:xfrm>
            <a:off x="2238375" y="4429126"/>
            <a:ext cx="161929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"/>
              </a:spcBef>
            </a:pPr>
            <a:r>
              <a:rPr lang="el-GR" sz="2600" b="1" dirty="0">
                <a:latin typeface="Calibri"/>
                <a:cs typeface="Calibri"/>
              </a:rPr>
              <a:t>π</a:t>
            </a:r>
            <a:r>
              <a:rPr lang="en-US" sz="2600" b="1" baseline="-25000" dirty="0">
                <a:latin typeface="Calibri"/>
                <a:cs typeface="Calibri"/>
              </a:rPr>
              <a:t>1999</a:t>
            </a:r>
            <a:r>
              <a:rPr lang="en-US" sz="2600" b="1" dirty="0">
                <a:latin typeface="Calibri"/>
                <a:cs typeface="Calibri"/>
              </a:rPr>
              <a:t> = </a:t>
            </a:r>
            <a:r>
              <a:rPr lang="el-GR" sz="2600" b="1" dirty="0">
                <a:latin typeface="Calibri"/>
                <a:cs typeface="Calibri"/>
              </a:rPr>
              <a:t>π</a:t>
            </a:r>
            <a:r>
              <a:rPr lang="en-US" sz="2600" b="1" baseline="-25000" dirty="0">
                <a:latin typeface="Calibri"/>
                <a:cs typeface="Calibri"/>
              </a:rPr>
              <a:t>00</a:t>
            </a:r>
            <a:endParaRPr lang="en-US" sz="2600" dirty="0"/>
          </a:p>
        </p:txBody>
      </p:sp>
      <p:sp>
        <p:nvSpPr>
          <p:cNvPr id="65625" name="Line 6"/>
          <p:cNvSpPr>
            <a:spLocks noChangeShapeType="1"/>
          </p:cNvSpPr>
          <p:nvPr/>
        </p:nvSpPr>
        <p:spPr bwMode="auto">
          <a:xfrm>
            <a:off x="3772510" y="1800852"/>
            <a:ext cx="0" cy="3726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26" name="Line 7"/>
          <p:cNvSpPr>
            <a:spLocks noChangeShapeType="1"/>
          </p:cNvSpPr>
          <p:nvPr/>
        </p:nvSpPr>
        <p:spPr bwMode="auto">
          <a:xfrm>
            <a:off x="3772511" y="5542328"/>
            <a:ext cx="4258489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23" name="Text Box 8"/>
          <p:cNvSpPr txBox="1">
            <a:spLocks noChangeArrowheads="1"/>
          </p:cNvSpPr>
          <p:nvPr/>
        </p:nvSpPr>
        <p:spPr bwMode="auto">
          <a:xfrm>
            <a:off x="8057161" y="5317875"/>
            <a:ext cx="410607" cy="446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1" i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6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5624" name="Text Box 9"/>
          <p:cNvSpPr txBox="1">
            <a:spLocks noChangeArrowheads="1"/>
          </p:cNvSpPr>
          <p:nvPr/>
        </p:nvSpPr>
        <p:spPr bwMode="auto">
          <a:xfrm>
            <a:off x="3513181" y="1381126"/>
            <a:ext cx="532311" cy="49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"/>
              </a:spcBef>
            </a:pPr>
            <a:r>
              <a:rPr lang="el-GR" sz="2600" b="1" i="1" dirty="0">
                <a:latin typeface="Times New Roman" pitchFamily="18" charset="0"/>
                <a:cs typeface="Times New Roman" pitchFamily="18" charset="0"/>
              </a:rPr>
              <a:t>π</a:t>
            </a:r>
            <a:endParaRPr lang="en-US" sz="2600" dirty="0"/>
          </a:p>
        </p:txBody>
      </p:sp>
      <p:sp>
        <p:nvSpPr>
          <p:cNvPr id="65616" name="Line 21"/>
          <p:cNvSpPr>
            <a:spLocks noChangeShapeType="1"/>
          </p:cNvSpPr>
          <p:nvPr/>
        </p:nvSpPr>
        <p:spPr bwMode="auto">
          <a:xfrm flipH="1">
            <a:off x="5472155" y="1714501"/>
            <a:ext cx="4763" cy="3821113"/>
          </a:xfrm>
          <a:prstGeom prst="line">
            <a:avLst/>
          </a:prstGeom>
          <a:noFill/>
          <a:ln w="349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18" name="Text Box 8"/>
          <p:cNvSpPr txBox="1">
            <a:spLocks noChangeArrowheads="1"/>
          </p:cNvSpPr>
          <p:nvPr/>
        </p:nvSpPr>
        <p:spPr bwMode="auto">
          <a:xfrm>
            <a:off x="5286417" y="1303339"/>
            <a:ext cx="8572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1" i="1" dirty="0" err="1">
                <a:latin typeface="Times New Roman" pitchFamily="18" charset="0"/>
                <a:cs typeface="Times New Roman" pitchFamily="18" charset="0"/>
              </a:rPr>
              <a:t>Yn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549" name="Text Box 8"/>
          <p:cNvSpPr txBox="1">
            <a:spLocks noChangeArrowheads="1"/>
          </p:cNvSpPr>
          <p:nvPr/>
        </p:nvSpPr>
        <p:spPr bwMode="auto">
          <a:xfrm>
            <a:off x="5205456" y="5514975"/>
            <a:ext cx="6190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b="1" baseline="-25000" dirty="0">
                <a:latin typeface="Times New Roman" pitchFamily="18" charset="0"/>
                <a:cs typeface="Times New Roman" pitchFamily="18" charset="0"/>
              </a:rPr>
              <a:t>00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Oval 98"/>
          <p:cNvSpPr>
            <a:spLocks noChangeAspect="1"/>
          </p:cNvSpPr>
          <p:nvPr/>
        </p:nvSpPr>
        <p:spPr bwMode="auto">
          <a:xfrm>
            <a:off x="5421356" y="4657725"/>
            <a:ext cx="109537" cy="10953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Text Box 8"/>
          <p:cNvSpPr txBox="1">
            <a:spLocks noChangeArrowheads="1"/>
          </p:cNvSpPr>
          <p:nvPr/>
        </p:nvSpPr>
        <p:spPr bwMode="auto">
          <a:xfrm>
            <a:off x="5500730" y="4549776"/>
            <a:ext cx="373062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200" b="1" dirty="0">
                <a:cs typeface="Times New Roman" pitchFamily="18" charset="0"/>
              </a:rPr>
              <a:t>A</a:t>
            </a:r>
          </a:p>
        </p:txBody>
      </p:sp>
      <p:sp>
        <p:nvSpPr>
          <p:cNvPr id="43" name="Oval 42"/>
          <p:cNvSpPr>
            <a:spLocks noChangeAspect="1"/>
          </p:cNvSpPr>
          <p:nvPr/>
        </p:nvSpPr>
        <p:spPr bwMode="auto">
          <a:xfrm>
            <a:off x="6729452" y="3184520"/>
            <a:ext cx="109538" cy="10953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" name="Text Box 8"/>
          <p:cNvSpPr txBox="1">
            <a:spLocks noChangeArrowheads="1"/>
          </p:cNvSpPr>
          <p:nvPr/>
        </p:nvSpPr>
        <p:spPr bwMode="auto">
          <a:xfrm>
            <a:off x="6859630" y="3113083"/>
            <a:ext cx="392112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200" b="1" dirty="0">
                <a:cs typeface="Times New Roman" pitchFamily="18" charset="0"/>
              </a:rPr>
              <a:t>C</a:t>
            </a:r>
          </a:p>
        </p:txBody>
      </p:sp>
      <p:sp>
        <p:nvSpPr>
          <p:cNvPr id="65576" name="Text Box 8"/>
          <p:cNvSpPr txBox="1">
            <a:spLocks noChangeArrowheads="1"/>
          </p:cNvSpPr>
          <p:nvPr/>
        </p:nvSpPr>
        <p:spPr bwMode="auto">
          <a:xfrm>
            <a:off x="6899317" y="5521325"/>
            <a:ext cx="5318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b="1" baseline="-25000" dirty="0">
                <a:latin typeface="Times New Roman" pitchFamily="18" charset="0"/>
                <a:cs typeface="Times New Roman" pitchFamily="18" charset="0"/>
              </a:rPr>
              <a:t>01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Straight Connector 53"/>
          <p:cNvCxnSpPr/>
          <p:nvPr/>
        </p:nvCxnSpPr>
        <p:spPr bwMode="auto">
          <a:xfrm>
            <a:off x="3798929" y="3898900"/>
            <a:ext cx="3295650" cy="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 bwMode="auto">
          <a:xfrm rot="5400000">
            <a:off x="6273049" y="4720432"/>
            <a:ext cx="1643063" cy="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>
            <a:spLocks noChangeAspect="1"/>
          </p:cNvSpPr>
          <p:nvPr/>
        </p:nvSpPr>
        <p:spPr bwMode="auto">
          <a:xfrm>
            <a:off x="7037431" y="3848100"/>
            <a:ext cx="109537" cy="10953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Text Box 8"/>
          <p:cNvSpPr txBox="1">
            <a:spLocks noChangeArrowheads="1"/>
          </p:cNvSpPr>
          <p:nvPr/>
        </p:nvSpPr>
        <p:spPr bwMode="auto">
          <a:xfrm>
            <a:off x="7118392" y="3748088"/>
            <a:ext cx="3556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200" b="1" dirty="0">
                <a:cs typeface="Times New Roman" pitchFamily="18" charset="0"/>
              </a:rPr>
              <a:t>B</a:t>
            </a:r>
          </a:p>
        </p:txBody>
      </p:sp>
      <p:sp>
        <p:nvSpPr>
          <p:cNvPr id="65579" name="Text Box 9"/>
          <p:cNvSpPr txBox="1">
            <a:spLocks noChangeArrowheads="1"/>
          </p:cNvSpPr>
          <p:nvPr/>
        </p:nvSpPr>
        <p:spPr bwMode="auto">
          <a:xfrm>
            <a:off x="3178218" y="3611564"/>
            <a:ext cx="6445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"/>
              </a:spcBef>
            </a:pPr>
            <a:r>
              <a:rPr lang="el-GR" sz="2600" b="1" dirty="0">
                <a:latin typeface="+mn-lt"/>
                <a:cs typeface="Times New Roman" pitchFamily="18" charset="0"/>
              </a:rPr>
              <a:t>π</a:t>
            </a:r>
            <a:r>
              <a:rPr lang="en-US" sz="2600" b="1" baseline="-25000" dirty="0">
                <a:latin typeface="+mn-lt"/>
                <a:cs typeface="Times New Roman" pitchFamily="18" charset="0"/>
              </a:rPr>
              <a:t>01</a:t>
            </a:r>
            <a:endParaRPr lang="en-US" sz="2600" dirty="0">
              <a:latin typeface="+mn-lt"/>
            </a:endParaRPr>
          </a:p>
        </p:txBody>
      </p:sp>
      <p:cxnSp>
        <p:nvCxnSpPr>
          <p:cNvPr id="96" name="Straight Connector 95"/>
          <p:cNvCxnSpPr/>
          <p:nvPr/>
        </p:nvCxnSpPr>
        <p:spPr bwMode="auto">
          <a:xfrm>
            <a:off x="3767139" y="3236884"/>
            <a:ext cx="2994049" cy="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Oval 100"/>
          <p:cNvSpPr>
            <a:spLocks noChangeAspect="1"/>
          </p:cNvSpPr>
          <p:nvPr/>
        </p:nvSpPr>
        <p:spPr bwMode="auto">
          <a:xfrm>
            <a:off x="6470687" y="2671752"/>
            <a:ext cx="109538" cy="10953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" name="Text Box 8"/>
          <p:cNvSpPr txBox="1">
            <a:spLocks noChangeArrowheads="1"/>
          </p:cNvSpPr>
          <p:nvPr/>
        </p:nvSpPr>
        <p:spPr bwMode="auto">
          <a:xfrm>
            <a:off x="6545301" y="2589203"/>
            <a:ext cx="3778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200" b="1" dirty="0">
                <a:cs typeface="Times New Roman" pitchFamily="18" charset="0"/>
              </a:rPr>
              <a:t>D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767139" y="2700338"/>
            <a:ext cx="2757487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524518" y="2728916"/>
            <a:ext cx="0" cy="2828925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781888" y="3257551"/>
            <a:ext cx="0" cy="2314575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 Box 9"/>
          <p:cNvSpPr txBox="1">
            <a:spLocks noChangeArrowheads="1"/>
          </p:cNvSpPr>
          <p:nvPr/>
        </p:nvSpPr>
        <p:spPr bwMode="auto">
          <a:xfrm>
            <a:off x="3173450" y="2963836"/>
            <a:ext cx="6445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"/>
              </a:spcBef>
            </a:pPr>
            <a:r>
              <a:rPr lang="el-GR" sz="2600" b="1" dirty="0">
                <a:latin typeface="+mn-lt"/>
                <a:cs typeface="Times New Roman" pitchFamily="18" charset="0"/>
              </a:rPr>
              <a:t>π</a:t>
            </a:r>
            <a:r>
              <a:rPr lang="en-US" sz="2600" b="1" baseline="-25000" dirty="0">
                <a:latin typeface="+mn-lt"/>
                <a:cs typeface="Times New Roman" pitchFamily="18" charset="0"/>
              </a:rPr>
              <a:t>02</a:t>
            </a:r>
            <a:endParaRPr lang="en-US" sz="2600" dirty="0">
              <a:latin typeface="+mn-lt"/>
            </a:endParaRPr>
          </a:p>
        </p:txBody>
      </p:sp>
      <p:sp>
        <p:nvSpPr>
          <p:cNvPr id="110" name="Text Box 9"/>
          <p:cNvSpPr txBox="1">
            <a:spLocks noChangeArrowheads="1"/>
          </p:cNvSpPr>
          <p:nvPr/>
        </p:nvSpPr>
        <p:spPr bwMode="auto">
          <a:xfrm>
            <a:off x="3168682" y="2401836"/>
            <a:ext cx="6445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"/>
              </a:spcBef>
            </a:pPr>
            <a:r>
              <a:rPr lang="el-GR" sz="2600" b="1" dirty="0">
                <a:latin typeface="+mn-lt"/>
                <a:cs typeface="Times New Roman" pitchFamily="18" charset="0"/>
              </a:rPr>
              <a:t>π</a:t>
            </a:r>
            <a:r>
              <a:rPr lang="en-US" sz="2600" b="1" baseline="-25000" dirty="0">
                <a:latin typeface="+mn-lt"/>
                <a:cs typeface="Times New Roman" pitchFamily="18" charset="0"/>
              </a:rPr>
              <a:t>03</a:t>
            </a:r>
            <a:endParaRPr lang="en-US" sz="2600" dirty="0">
              <a:latin typeface="+mn-lt"/>
            </a:endParaRPr>
          </a:p>
        </p:txBody>
      </p:sp>
      <p:sp>
        <p:nvSpPr>
          <p:cNvPr id="112" name="Text Box 8"/>
          <p:cNvSpPr txBox="1">
            <a:spLocks noChangeArrowheads="1"/>
          </p:cNvSpPr>
          <p:nvPr/>
        </p:nvSpPr>
        <p:spPr bwMode="auto">
          <a:xfrm>
            <a:off x="6594501" y="5530845"/>
            <a:ext cx="5318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b="1" baseline="-25000" dirty="0">
                <a:latin typeface="Times New Roman" pitchFamily="18" charset="0"/>
                <a:cs typeface="Times New Roman" pitchFamily="18" charset="0"/>
              </a:rPr>
              <a:t>02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Text Box 8"/>
          <p:cNvSpPr txBox="1">
            <a:spLocks noChangeArrowheads="1"/>
          </p:cNvSpPr>
          <p:nvPr/>
        </p:nvSpPr>
        <p:spPr bwMode="auto">
          <a:xfrm>
            <a:off x="6246821" y="5526077"/>
            <a:ext cx="5318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b="1" baseline="-25000" dirty="0">
                <a:latin typeface="Times New Roman" pitchFamily="18" charset="0"/>
                <a:cs typeface="Times New Roman" pitchFamily="18" charset="0"/>
              </a:rPr>
              <a:t>03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 Box 8"/>
          <p:cNvSpPr txBox="1">
            <a:spLocks noChangeArrowheads="1"/>
          </p:cNvSpPr>
          <p:nvPr/>
        </p:nvSpPr>
        <p:spPr bwMode="auto">
          <a:xfrm>
            <a:off x="4699026" y="5521320"/>
            <a:ext cx="5318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05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 Box 8"/>
          <p:cNvSpPr txBox="1">
            <a:spLocks noChangeArrowheads="1"/>
          </p:cNvSpPr>
          <p:nvPr/>
        </p:nvSpPr>
        <p:spPr bwMode="auto">
          <a:xfrm>
            <a:off x="4370396" y="5516552"/>
            <a:ext cx="5318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04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 Box 9"/>
          <p:cNvSpPr txBox="1">
            <a:spLocks noChangeArrowheads="1"/>
          </p:cNvSpPr>
          <p:nvPr/>
        </p:nvSpPr>
        <p:spPr bwMode="auto">
          <a:xfrm>
            <a:off x="3168682" y="2782836"/>
            <a:ext cx="6445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"/>
              </a:spcBef>
            </a:pPr>
            <a:r>
              <a:rPr lang="el-GR" sz="26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π</a:t>
            </a:r>
            <a:r>
              <a:rPr lang="en-US" sz="2600" b="1" baseline="-250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04</a:t>
            </a:r>
            <a:endParaRPr lang="en-US" sz="2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9" name="Text Box 9"/>
          <p:cNvSpPr txBox="1">
            <a:spLocks noChangeArrowheads="1"/>
          </p:cNvSpPr>
          <p:nvPr/>
        </p:nvSpPr>
        <p:spPr bwMode="auto">
          <a:xfrm>
            <a:off x="3159157" y="3106686"/>
            <a:ext cx="6445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"/>
              </a:spcBef>
            </a:pPr>
            <a:r>
              <a:rPr lang="el-GR" sz="26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π</a:t>
            </a:r>
            <a:r>
              <a:rPr lang="en-US" sz="2600" b="1" baseline="-250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05</a:t>
            </a:r>
            <a:endParaRPr lang="en-US" sz="26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>
            <a:off x="3781426" y="3114675"/>
            <a:ext cx="17049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771901" y="3438525"/>
            <a:ext cx="17049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686300" y="3105151"/>
            <a:ext cx="0" cy="2447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857750" y="3438525"/>
            <a:ext cx="0" cy="2114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>
            <a:spLocks noChangeAspect="1"/>
          </p:cNvSpPr>
          <p:nvPr/>
        </p:nvSpPr>
        <p:spPr bwMode="auto">
          <a:xfrm>
            <a:off x="4632362" y="3062277"/>
            <a:ext cx="109538" cy="10953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8" name="Oval 67"/>
          <p:cNvSpPr>
            <a:spLocks noChangeAspect="1"/>
          </p:cNvSpPr>
          <p:nvPr/>
        </p:nvSpPr>
        <p:spPr bwMode="auto">
          <a:xfrm>
            <a:off x="4803812" y="3376602"/>
            <a:ext cx="109538" cy="10953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9" name="Oval 68"/>
          <p:cNvSpPr>
            <a:spLocks noChangeAspect="1"/>
          </p:cNvSpPr>
          <p:nvPr/>
        </p:nvSpPr>
        <p:spPr bwMode="auto">
          <a:xfrm>
            <a:off x="4938701" y="3651263"/>
            <a:ext cx="109538" cy="10953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Text Box 8"/>
          <p:cNvSpPr txBox="1">
            <a:spLocks noChangeArrowheads="1"/>
          </p:cNvSpPr>
          <p:nvPr/>
        </p:nvSpPr>
        <p:spPr bwMode="auto">
          <a:xfrm>
            <a:off x="4766439" y="3039631"/>
            <a:ext cx="373062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200" b="1" dirty="0">
                <a:cs typeface="Times New Roman" pitchFamily="18" charset="0"/>
              </a:rPr>
              <a:t>F</a:t>
            </a:r>
          </a:p>
        </p:txBody>
      </p:sp>
      <p:sp>
        <p:nvSpPr>
          <p:cNvPr id="71" name="Text Box 8"/>
          <p:cNvSpPr txBox="1">
            <a:spLocks noChangeArrowheads="1"/>
          </p:cNvSpPr>
          <p:nvPr/>
        </p:nvSpPr>
        <p:spPr bwMode="auto">
          <a:xfrm>
            <a:off x="4600184" y="2693267"/>
            <a:ext cx="373062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200" b="1" dirty="0">
                <a:cs typeface="Times New Roman" pitchFamily="18" charset="0"/>
              </a:rPr>
              <a:t>E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5572126" y="3981451"/>
            <a:ext cx="1419225" cy="676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64" idx="1"/>
          </p:cNvCxnSpPr>
          <p:nvPr/>
        </p:nvCxnSpPr>
        <p:spPr>
          <a:xfrm flipH="1" flipV="1">
            <a:off x="6859631" y="3328190"/>
            <a:ext cx="160295" cy="4437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6629401" y="2895600"/>
            <a:ext cx="85725" cy="247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71" idx="2"/>
          </p:cNvCxnSpPr>
          <p:nvPr/>
        </p:nvCxnSpPr>
        <p:spPr>
          <a:xfrm flipH="1">
            <a:off x="4786716" y="2762251"/>
            <a:ext cx="1595035" cy="3612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7" idx="5"/>
          </p:cNvCxnSpPr>
          <p:nvPr/>
        </p:nvCxnSpPr>
        <p:spPr>
          <a:xfrm>
            <a:off x="4725860" y="3155774"/>
            <a:ext cx="74741" cy="2160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69" idx="1"/>
          </p:cNvCxnSpPr>
          <p:nvPr/>
        </p:nvCxnSpPr>
        <p:spPr>
          <a:xfrm>
            <a:off x="4895850" y="3533775"/>
            <a:ext cx="58892" cy="1335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067300" y="3857626"/>
            <a:ext cx="304800" cy="676275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itle 3">
            <a:extLst>
              <a:ext uri="{FF2B5EF4-FFF2-40B4-BE49-F238E27FC236}">
                <a16:creationId xmlns:a16="http://schemas.microsoft.com/office/drawing/2014/main" id="{8DFD675C-3E8E-48FA-A816-C32B8F53A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0726" y="236538"/>
            <a:ext cx="8245475" cy="760412"/>
          </a:xfrm>
        </p:spPr>
        <p:txBody>
          <a:bodyPr>
            <a:noAutofit/>
          </a:bodyPr>
          <a:lstStyle/>
          <a:p>
            <a:r>
              <a:rPr lang="en-US" dirty="0" err="1"/>
              <a:t>Choque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Três</a:t>
            </a:r>
            <a:r>
              <a:rPr lang="en-US" dirty="0"/>
              <a:t> </a:t>
            </a:r>
            <a:r>
              <a:rPr lang="en-US" dirty="0" err="1"/>
              <a:t>Períodos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703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55" y="1030037"/>
            <a:ext cx="11507374" cy="1811638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Dependendo da magnitude e da persistência do choque, assim como da regra de política monetária, podemos ter diversos valores para as variáveis endógenas durante o processo de ajuste. </a:t>
            </a:r>
            <a:endParaRPr lang="en-US" dirty="0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499FEBC7-43DA-4865-83F7-AA4AE4754F32}"/>
              </a:ext>
            </a:extLst>
          </p:cNvPr>
          <p:cNvSpPr txBox="1">
            <a:spLocks noChangeArrowheads="1"/>
          </p:cNvSpPr>
          <p:nvPr/>
        </p:nvSpPr>
        <p:spPr>
          <a:xfrm>
            <a:off x="643742" y="336989"/>
            <a:ext cx="10515600" cy="615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altLang="pt-BR" sz="4000" b="1" dirty="0">
                <a:latin typeface="+mn-lt"/>
              </a:rPr>
              <a:t>Modelo Dinâmico AS-AD</a:t>
            </a:r>
          </a:p>
        </p:txBody>
      </p:sp>
    </p:spTree>
    <p:extLst>
      <p:ext uri="{BB962C8B-B14F-4D97-AF65-F5344CB8AC3E}">
        <p14:creationId xmlns:p14="http://schemas.microsoft.com/office/powerpoint/2010/main" val="1781658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Title 1"/>
          <p:cNvSpPr>
            <a:spLocks noGrp="1"/>
          </p:cNvSpPr>
          <p:nvPr>
            <p:ph type="title"/>
          </p:nvPr>
        </p:nvSpPr>
        <p:spPr>
          <a:xfrm>
            <a:off x="126610" y="341633"/>
            <a:ext cx="11929402" cy="633413"/>
          </a:xfrm>
        </p:spPr>
        <p:txBody>
          <a:bodyPr>
            <a:noAutofit/>
          </a:bodyPr>
          <a:lstStyle/>
          <a:p>
            <a:r>
              <a:rPr lang="en-US" dirty="0" err="1"/>
              <a:t>Choque</a:t>
            </a:r>
            <a:r>
              <a:rPr lang="en-US" dirty="0"/>
              <a:t> de </a:t>
            </a:r>
            <a:r>
              <a:rPr lang="en-US" dirty="0" err="1"/>
              <a:t>Demanda</a:t>
            </a:r>
            <a:r>
              <a:rPr lang="en-US" dirty="0"/>
              <a:t> </a:t>
            </a:r>
            <a:r>
              <a:rPr lang="en-US" dirty="0" err="1"/>
              <a:t>Agregada</a:t>
            </a:r>
            <a:r>
              <a:rPr lang="en-US" dirty="0"/>
              <a:t>(5 </a:t>
            </a:r>
            <a:r>
              <a:rPr lang="en-US" dirty="0" err="1"/>
              <a:t>Períodos</a:t>
            </a:r>
            <a:r>
              <a:rPr lang="en-US" dirty="0"/>
              <a:t>)</a:t>
            </a:r>
          </a:p>
        </p:txBody>
      </p:sp>
      <p:graphicFrame>
        <p:nvGraphicFramePr>
          <p:cNvPr id="24578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0998402"/>
              </p:ext>
            </p:extLst>
          </p:nvPr>
        </p:nvGraphicFramePr>
        <p:xfrm>
          <a:off x="2416155" y="3716438"/>
          <a:ext cx="6581775" cy="314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14" r:id="rId4" imgW="6584251" imgH="3145809" progId="Excel.Chart.8">
                  <p:embed/>
                </p:oleObj>
              </mc:Choice>
              <mc:Fallback>
                <p:oleObj r:id="rId4" imgW="6584251" imgH="3145809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6155" y="3716438"/>
                        <a:ext cx="6581775" cy="314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1565284"/>
              </p:ext>
            </p:extLst>
          </p:nvPr>
        </p:nvGraphicFramePr>
        <p:xfrm>
          <a:off x="2141517" y="4719738"/>
          <a:ext cx="334963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15" name="Equation" r:id="rId6" imgW="139680" imgH="228600" progId="Equation.DSMT4">
                  <p:embed/>
                </p:oleObj>
              </mc:Choice>
              <mc:Fallback>
                <p:oleObj name="Equation" r:id="rId6" imgW="1396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1517" y="4719738"/>
                        <a:ext cx="334963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1231146"/>
              </p:ext>
            </p:extLst>
          </p:nvPr>
        </p:nvGraphicFramePr>
        <p:xfrm>
          <a:off x="2192317" y="1840013"/>
          <a:ext cx="36512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16" name="Equation" r:id="rId8" imgW="152280" imgH="228600" progId="Equation.DSMT4">
                  <p:embed/>
                </p:oleObj>
              </mc:Choice>
              <mc:Fallback>
                <p:oleObj name="Equation" r:id="rId8" imgW="152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2317" y="1840013"/>
                        <a:ext cx="365125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4738209"/>
              </p:ext>
            </p:extLst>
          </p:nvPr>
        </p:nvGraphicFramePr>
        <p:xfrm>
          <a:off x="2417742" y="1149450"/>
          <a:ext cx="6581775" cy="267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17" r:id="rId10" imgW="6578154" imgH="2676376" progId="Excel.Chart.8">
                  <p:embed/>
                </p:oleObj>
              </mc:Choice>
              <mc:Fallback>
                <p:oleObj r:id="rId10" imgW="6578154" imgH="2676376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7742" y="1149450"/>
                        <a:ext cx="6581775" cy="2676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>
            <a:spLocks noChangeAspect="1"/>
          </p:cNvSpPr>
          <p:nvPr/>
        </p:nvSpPr>
        <p:spPr>
          <a:xfrm>
            <a:off x="4368780" y="1673325"/>
            <a:ext cx="98425" cy="98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441805" y="4232375"/>
            <a:ext cx="98425" cy="98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4063979" y="2152749"/>
            <a:ext cx="2025650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141766" y="4988024"/>
            <a:ext cx="4603750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7534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2172552"/>
              </p:ext>
            </p:extLst>
          </p:nvPr>
        </p:nvGraphicFramePr>
        <p:xfrm>
          <a:off x="2444288" y="3688305"/>
          <a:ext cx="6581775" cy="314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34" r:id="rId4" imgW="6584251" imgH="3145809" progId="Excel.Chart.8">
                  <p:embed/>
                </p:oleObj>
              </mc:Choice>
              <mc:Fallback>
                <p:oleObj r:id="rId4" imgW="6584251" imgH="3145809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288" y="3688305"/>
                        <a:ext cx="6581775" cy="314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6366166"/>
              </p:ext>
            </p:extLst>
          </p:nvPr>
        </p:nvGraphicFramePr>
        <p:xfrm>
          <a:off x="2179175" y="4577305"/>
          <a:ext cx="396875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35" name="Equation" r:id="rId6" imgW="164880" imgH="228600" progId="Equation.DSMT4">
                  <p:embed/>
                </p:oleObj>
              </mc:Choice>
              <mc:Fallback>
                <p:oleObj name="Equation" r:id="rId6" imgW="164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9175" y="4577305"/>
                        <a:ext cx="396875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7602990"/>
              </p:ext>
            </p:extLst>
          </p:nvPr>
        </p:nvGraphicFramePr>
        <p:xfrm>
          <a:off x="2220450" y="1811880"/>
          <a:ext cx="36512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36" name="Equation" r:id="rId8" imgW="152280" imgH="228600" progId="Equation.DSMT4">
                  <p:embed/>
                </p:oleObj>
              </mc:Choice>
              <mc:Fallback>
                <p:oleObj name="Equation" r:id="rId8" imgW="152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0450" y="1811880"/>
                        <a:ext cx="365125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4905753"/>
              </p:ext>
            </p:extLst>
          </p:nvPr>
        </p:nvGraphicFramePr>
        <p:xfrm>
          <a:off x="2445875" y="1121317"/>
          <a:ext cx="6581775" cy="267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37" r:id="rId10" imgW="6578154" imgH="2676376" progId="Excel.Chart.8">
                  <p:embed/>
                </p:oleObj>
              </mc:Choice>
              <mc:Fallback>
                <p:oleObj r:id="rId10" imgW="6578154" imgH="2676376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5875" y="1121317"/>
                        <a:ext cx="6581775" cy="2676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10"/>
          <p:cNvSpPr>
            <a:spLocks noChangeAspect="1"/>
          </p:cNvSpPr>
          <p:nvPr/>
        </p:nvSpPr>
        <p:spPr>
          <a:xfrm>
            <a:off x="4396913" y="1645192"/>
            <a:ext cx="98425" cy="98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4466762" y="4734466"/>
            <a:ext cx="101600" cy="1031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4092112" y="2124616"/>
            <a:ext cx="2025650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179424" y="4978941"/>
            <a:ext cx="4603750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A2D142F1-83D0-4F62-9DF3-73D305B77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10" y="341633"/>
            <a:ext cx="11929402" cy="633413"/>
          </a:xfrm>
        </p:spPr>
        <p:txBody>
          <a:bodyPr>
            <a:noAutofit/>
          </a:bodyPr>
          <a:lstStyle/>
          <a:p>
            <a:r>
              <a:rPr lang="en-US" dirty="0" err="1"/>
              <a:t>Choque</a:t>
            </a:r>
            <a:r>
              <a:rPr lang="en-US" dirty="0"/>
              <a:t> de </a:t>
            </a:r>
            <a:r>
              <a:rPr lang="en-US" dirty="0" err="1"/>
              <a:t>Demanda</a:t>
            </a:r>
            <a:r>
              <a:rPr lang="en-US" dirty="0"/>
              <a:t> </a:t>
            </a:r>
            <a:r>
              <a:rPr lang="en-US" dirty="0" err="1"/>
              <a:t>Agregada</a:t>
            </a:r>
            <a:r>
              <a:rPr lang="en-US" dirty="0"/>
              <a:t>(5 </a:t>
            </a:r>
            <a:r>
              <a:rPr lang="en-US" dirty="0" err="1"/>
              <a:t>Períodos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31144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5574396"/>
              </p:ext>
            </p:extLst>
          </p:nvPr>
        </p:nvGraphicFramePr>
        <p:xfrm>
          <a:off x="2373949" y="3744571"/>
          <a:ext cx="6581775" cy="314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58" r:id="rId4" imgW="6584251" imgH="3145809" progId="Excel.Chart.8">
                  <p:embed/>
                </p:oleObj>
              </mc:Choice>
              <mc:Fallback>
                <p:oleObj r:id="rId4" imgW="6584251" imgH="3145809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3949" y="3744571"/>
                        <a:ext cx="6581775" cy="314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642882"/>
              </p:ext>
            </p:extLst>
          </p:nvPr>
        </p:nvGraphicFramePr>
        <p:xfrm>
          <a:off x="2175314" y="4646613"/>
          <a:ext cx="395288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59" name="Equation" r:id="rId6" imgW="164880" imgH="228600" progId="Equation.DSMT4">
                  <p:embed/>
                </p:oleObj>
              </mc:Choice>
              <mc:Fallback>
                <p:oleObj name="Equation" r:id="rId6" imgW="164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5314" y="4646613"/>
                        <a:ext cx="395288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1836493"/>
              </p:ext>
            </p:extLst>
          </p:nvPr>
        </p:nvGraphicFramePr>
        <p:xfrm>
          <a:off x="2150111" y="1868146"/>
          <a:ext cx="36512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60" name="Equation" r:id="rId8" imgW="152280" imgH="228600" progId="Equation.DSMT4">
                  <p:embed/>
                </p:oleObj>
              </mc:Choice>
              <mc:Fallback>
                <p:oleObj name="Equation" r:id="rId8" imgW="152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0111" y="1868146"/>
                        <a:ext cx="365125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1316870"/>
              </p:ext>
            </p:extLst>
          </p:nvPr>
        </p:nvGraphicFramePr>
        <p:xfrm>
          <a:off x="2375536" y="1177583"/>
          <a:ext cx="6581775" cy="267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61" r:id="rId10" imgW="6578154" imgH="2676376" progId="Excel.Chart.8">
                  <p:embed/>
                </p:oleObj>
              </mc:Choice>
              <mc:Fallback>
                <p:oleObj r:id="rId10" imgW="6578154" imgH="2676376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5536" y="1177583"/>
                        <a:ext cx="6581775" cy="2676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10"/>
          <p:cNvSpPr>
            <a:spLocks noChangeAspect="1"/>
          </p:cNvSpPr>
          <p:nvPr/>
        </p:nvSpPr>
        <p:spPr>
          <a:xfrm>
            <a:off x="4326574" y="1701458"/>
            <a:ext cx="98425" cy="98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4396423" y="4535145"/>
            <a:ext cx="101600" cy="101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4021773" y="2180882"/>
            <a:ext cx="2025650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113848" y="5024095"/>
            <a:ext cx="4603750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2530C69A-FFEC-4CD0-BA1B-019457AAF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10" y="341633"/>
            <a:ext cx="11929402" cy="633413"/>
          </a:xfrm>
        </p:spPr>
        <p:txBody>
          <a:bodyPr>
            <a:noAutofit/>
          </a:bodyPr>
          <a:lstStyle/>
          <a:p>
            <a:r>
              <a:rPr lang="en-US" dirty="0" err="1"/>
              <a:t>Choque</a:t>
            </a:r>
            <a:r>
              <a:rPr lang="en-US" dirty="0"/>
              <a:t> de </a:t>
            </a:r>
            <a:r>
              <a:rPr lang="en-US" dirty="0" err="1"/>
              <a:t>Demanda</a:t>
            </a:r>
            <a:r>
              <a:rPr lang="en-US" dirty="0"/>
              <a:t> </a:t>
            </a:r>
            <a:r>
              <a:rPr lang="en-US" dirty="0" err="1"/>
              <a:t>Agregada</a:t>
            </a:r>
            <a:r>
              <a:rPr lang="en-US" dirty="0"/>
              <a:t>(5 </a:t>
            </a:r>
            <a:r>
              <a:rPr lang="en-US" dirty="0" err="1"/>
              <a:t>Períodos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450353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6001842"/>
              </p:ext>
            </p:extLst>
          </p:nvPr>
        </p:nvGraphicFramePr>
        <p:xfrm>
          <a:off x="2191069" y="3688305"/>
          <a:ext cx="6581775" cy="314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82" r:id="rId4" imgW="6584251" imgH="3145809" progId="Excel.Chart.8">
                  <p:embed/>
                </p:oleObj>
              </mc:Choice>
              <mc:Fallback>
                <p:oleObj r:id="rId4" imgW="6584251" imgH="3145809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1069" y="3688305"/>
                        <a:ext cx="6581775" cy="314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3720194"/>
              </p:ext>
            </p:extLst>
          </p:nvPr>
        </p:nvGraphicFramePr>
        <p:xfrm>
          <a:off x="2059305" y="4588416"/>
          <a:ext cx="274638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83" name="Equation" r:id="rId6" imgW="114120" imgH="228600" progId="Equation.DSMT4">
                  <p:embed/>
                </p:oleObj>
              </mc:Choice>
              <mc:Fallback>
                <p:oleObj name="Equation" r:id="rId6" imgW="1141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9305" y="4588416"/>
                        <a:ext cx="274638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4880903"/>
              </p:ext>
            </p:extLst>
          </p:nvPr>
        </p:nvGraphicFramePr>
        <p:xfrm>
          <a:off x="1967231" y="1811880"/>
          <a:ext cx="36512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84" name="Equation" r:id="rId8" imgW="152280" imgH="228600" progId="Equation.DSMT4">
                  <p:embed/>
                </p:oleObj>
              </mc:Choice>
              <mc:Fallback>
                <p:oleObj name="Equation" r:id="rId8" imgW="152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7231" y="1811880"/>
                        <a:ext cx="365125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3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5856600"/>
              </p:ext>
            </p:extLst>
          </p:nvPr>
        </p:nvGraphicFramePr>
        <p:xfrm>
          <a:off x="2192656" y="1121317"/>
          <a:ext cx="6581775" cy="267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85" r:id="rId10" imgW="6578154" imgH="2676376" progId="Excel.Chart.8">
                  <p:embed/>
                </p:oleObj>
              </mc:Choice>
              <mc:Fallback>
                <p:oleObj r:id="rId10" imgW="6578154" imgH="2676376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2656" y="1121317"/>
                        <a:ext cx="6581775" cy="2676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10"/>
          <p:cNvSpPr>
            <a:spLocks noChangeAspect="1"/>
          </p:cNvSpPr>
          <p:nvPr/>
        </p:nvSpPr>
        <p:spPr>
          <a:xfrm>
            <a:off x="4143694" y="1645192"/>
            <a:ext cx="98425" cy="98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4213543" y="4883691"/>
            <a:ext cx="101600" cy="101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3838893" y="2124616"/>
            <a:ext cx="2025650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916680" y="5347241"/>
            <a:ext cx="4603750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97B738C5-BD95-4790-A9F6-B644E9A9D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10" y="341633"/>
            <a:ext cx="11929402" cy="633413"/>
          </a:xfrm>
        </p:spPr>
        <p:txBody>
          <a:bodyPr>
            <a:noAutofit/>
          </a:bodyPr>
          <a:lstStyle/>
          <a:p>
            <a:r>
              <a:rPr lang="en-US" dirty="0" err="1"/>
              <a:t>Choque</a:t>
            </a:r>
            <a:r>
              <a:rPr lang="en-US" dirty="0"/>
              <a:t> de </a:t>
            </a:r>
            <a:r>
              <a:rPr lang="en-US" dirty="0" err="1"/>
              <a:t>Demanda</a:t>
            </a:r>
            <a:r>
              <a:rPr lang="en-US" dirty="0"/>
              <a:t> </a:t>
            </a:r>
            <a:r>
              <a:rPr lang="en-US" dirty="0" err="1"/>
              <a:t>Agregada</a:t>
            </a:r>
            <a:r>
              <a:rPr lang="en-US" dirty="0"/>
              <a:t>(5 </a:t>
            </a:r>
            <a:r>
              <a:rPr lang="en-US" dirty="0" err="1"/>
              <a:t>Períodos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990575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9890"/>
            <a:ext cx="10972800" cy="1143000"/>
          </a:xfrm>
        </p:spPr>
        <p:txBody>
          <a:bodyPr/>
          <a:lstStyle/>
          <a:p>
            <a:r>
              <a:rPr lang="en-US" dirty="0"/>
              <a:t> A </a:t>
            </a:r>
            <a:r>
              <a:rPr lang="en-US" dirty="0" err="1"/>
              <a:t>Curva</a:t>
            </a:r>
            <a:r>
              <a:rPr lang="en-US" dirty="0"/>
              <a:t> de </a:t>
            </a:r>
            <a:r>
              <a:rPr lang="en-US" dirty="0" err="1"/>
              <a:t>Demanda</a:t>
            </a:r>
            <a:r>
              <a:rPr lang="en-US" dirty="0"/>
              <a:t> </a:t>
            </a:r>
            <a:r>
              <a:rPr lang="en-US" dirty="0" err="1"/>
              <a:t>Agregada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3218" y="1152702"/>
            <a:ext cx="11605847" cy="4657255"/>
          </a:xfrm>
        </p:spPr>
        <p:txBody>
          <a:bodyPr>
            <a:normAutofit/>
          </a:bodyPr>
          <a:lstStyle/>
          <a:p>
            <a:pPr algn="just"/>
            <a:r>
              <a:rPr lang="en-US" b="1" dirty="0"/>
              <a:t>A </a:t>
            </a:r>
            <a:r>
              <a:rPr lang="en-US" b="1" dirty="0" err="1"/>
              <a:t>inclinação</a:t>
            </a:r>
            <a:r>
              <a:rPr lang="en-US" b="1" dirty="0"/>
              <a:t> da </a:t>
            </a:r>
            <a:r>
              <a:rPr lang="en-US" b="1" dirty="0" err="1"/>
              <a:t>curva</a:t>
            </a:r>
            <a:r>
              <a:rPr lang="en-US" b="1" dirty="0"/>
              <a:t> de </a:t>
            </a:r>
            <a:r>
              <a:rPr lang="en-US" b="1" dirty="0" err="1"/>
              <a:t>demanda</a:t>
            </a:r>
            <a:r>
              <a:rPr lang="en-US" b="1" dirty="0"/>
              <a:t> </a:t>
            </a:r>
            <a:r>
              <a:rPr lang="en-US" b="1" dirty="0" err="1"/>
              <a:t>agregada</a:t>
            </a:r>
            <a:r>
              <a:rPr lang="en-US" b="1" dirty="0"/>
              <a:t> </a:t>
            </a:r>
            <a:r>
              <a:rPr lang="en-US" b="1" dirty="0" err="1"/>
              <a:t>dinâmica</a:t>
            </a:r>
            <a:r>
              <a:rPr lang="en-US" b="1" dirty="0"/>
              <a:t> </a:t>
            </a:r>
            <a:r>
              <a:rPr lang="en-US" b="1" dirty="0" err="1"/>
              <a:t>depende</a:t>
            </a:r>
            <a:r>
              <a:rPr lang="en-US" b="1" dirty="0"/>
              <a:t> dos </a:t>
            </a:r>
            <a:r>
              <a:rPr lang="en-US" b="1" dirty="0" err="1"/>
              <a:t>parâmetros</a:t>
            </a:r>
            <a:r>
              <a:rPr lang="en-US" b="1" dirty="0"/>
              <a:t> da </a:t>
            </a:r>
            <a:r>
              <a:rPr lang="en-US" b="1" dirty="0" err="1"/>
              <a:t>regra</a:t>
            </a:r>
            <a:r>
              <a:rPr lang="en-US" b="1" dirty="0"/>
              <a:t> de Taylor.</a:t>
            </a:r>
          </a:p>
          <a:p>
            <a:pPr algn="just"/>
            <a:endParaRPr lang="en-US" sz="1200" b="1" dirty="0"/>
          </a:p>
          <a:p>
            <a:pPr algn="just"/>
            <a:r>
              <a:rPr lang="en-US" b="1" dirty="0"/>
              <a:t>Caso </a:t>
            </a:r>
            <a:r>
              <a:rPr lang="en-US" sz="3600" b="1" dirty="0"/>
              <a:t>1</a:t>
            </a:r>
            <a:r>
              <a:rPr lang="en-US" dirty="0"/>
              <a:t>:  </a:t>
            </a:r>
            <a:r>
              <a:rPr lang="el-GR" sz="3600" b="1" i="1" dirty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l-GR" sz="3600" b="1" baseline="-25000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>
                <a:cs typeface="Times New Roman" pitchFamily="18" charset="0"/>
              </a:rPr>
              <a:t>grande</a:t>
            </a:r>
            <a:r>
              <a:rPr lang="en-US" dirty="0">
                <a:cs typeface="Times New Roman" pitchFamily="18" charset="0"/>
              </a:rPr>
              <a:t> e  </a:t>
            </a:r>
            <a:r>
              <a:rPr lang="el-GR" sz="3600" b="1" i="1" dirty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3600" b="1" baseline="-25000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pequeno</a:t>
            </a:r>
            <a:r>
              <a:rPr lang="en-US" dirty="0">
                <a:cs typeface="Times New Roman" pitchFamily="18" charset="0"/>
              </a:rPr>
              <a:t>.</a:t>
            </a:r>
            <a:endParaRPr lang="en-US" dirty="0"/>
          </a:p>
          <a:p>
            <a:pPr algn="just"/>
            <a:r>
              <a:rPr lang="pt-BR" dirty="0"/>
              <a:t>Um pequeno aumento na inflação é acompanhado por uma grande diminuição na produção (a taxa de juros sobe muito)
Nesse caso, a curva AD é mais plana → pouca variabilidade da inflação e grande variabilidade do produto.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662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EC3DBF53-2706-4AE7-80CB-02E9150370AD}"/>
              </a:ext>
            </a:extLst>
          </p:cNvPr>
          <p:cNvSpPr/>
          <p:nvPr/>
        </p:nvSpPr>
        <p:spPr>
          <a:xfrm>
            <a:off x="381855" y="2924175"/>
            <a:ext cx="11522075" cy="3378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D13B1040-6745-4192-A8BF-875C6E066992}"/>
              </a:ext>
            </a:extLst>
          </p:cNvPr>
          <p:cNvSpPr txBox="1">
            <a:spLocks noChangeArrowheads="1"/>
          </p:cNvSpPr>
          <p:nvPr/>
        </p:nvSpPr>
        <p:spPr>
          <a:xfrm>
            <a:off x="381855" y="1052514"/>
            <a:ext cx="11522075" cy="18002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altLang="pt-BR" sz="3000" dirty="0"/>
              <a:t>Veremos que essas cinco equações determinam as trajetórias das cinco variáveis endógenas do modelo, em função de alterações nas variáveis exógenas, notando que temos uma única variável predeterminada, a taxa de inflação do período anterior.</a:t>
            </a:r>
          </a:p>
          <a:p>
            <a:pPr algn="just"/>
            <a:endParaRPr lang="pt-BR" altLang="pt-BR" sz="3000" dirty="0"/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C63E888D-F444-4581-9586-EB5925CEF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855" y="3022601"/>
            <a:ext cx="115220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pt-BR" altLang="pt-BR" sz="3000" b="1"/>
              <a:t>Variáveis Endógenas</a:t>
            </a:r>
          </a:p>
          <a:p>
            <a:pPr algn="just"/>
            <a:r>
              <a:rPr lang="pt-BR" altLang="pt-BR" sz="3000"/>
              <a:t>    = produto efetivo.</a:t>
            </a:r>
          </a:p>
          <a:p>
            <a:pPr algn="just"/>
            <a:r>
              <a:rPr lang="pt-BR" altLang="pt-BR" sz="3000"/>
              <a:t>    = inflação.</a:t>
            </a:r>
          </a:p>
          <a:p>
            <a:pPr algn="just"/>
            <a:r>
              <a:rPr lang="pt-BR" altLang="pt-BR" sz="3000"/>
              <a:t>    = taxa real de juros.</a:t>
            </a:r>
          </a:p>
          <a:p>
            <a:pPr algn="just"/>
            <a:r>
              <a:rPr lang="pt-BR" altLang="pt-BR" sz="3000"/>
              <a:t>    = taxa nominal de juros.</a:t>
            </a:r>
          </a:p>
          <a:p>
            <a:pPr algn="just"/>
            <a:r>
              <a:rPr lang="pt-BR" altLang="pt-BR" sz="3000"/>
              <a:t>            = inflação esperada.</a:t>
            </a:r>
          </a:p>
        </p:txBody>
      </p:sp>
      <p:graphicFrame>
        <p:nvGraphicFramePr>
          <p:cNvPr id="7" name="Object 7">
            <a:extLst>
              <a:ext uri="{FF2B5EF4-FFF2-40B4-BE49-F238E27FC236}">
                <a16:creationId xmlns:a16="http://schemas.microsoft.com/office/drawing/2014/main" id="{27610718-1A72-40EC-B876-ECF1869E1D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7511779"/>
              </p:ext>
            </p:extLst>
          </p:nvPr>
        </p:nvGraphicFramePr>
        <p:xfrm>
          <a:off x="670780" y="3479800"/>
          <a:ext cx="395287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2" name="Equation" r:id="rId3" imgW="139700" imgH="228600" progId="Equation.DSMT4">
                  <p:embed/>
                </p:oleObj>
              </mc:Choice>
              <mc:Fallback>
                <p:oleObj name="Equation" r:id="rId3" imgW="139700" imgH="228600" progId="Equation.DSMT4">
                  <p:embed/>
                  <p:pic>
                    <p:nvPicPr>
                      <p:cNvPr id="71686" name="Object 7">
                        <a:extLst>
                          <a:ext uri="{FF2B5EF4-FFF2-40B4-BE49-F238E27FC236}">
                            <a16:creationId xmlns:a16="http://schemas.microsoft.com/office/drawing/2014/main" id="{ACF1A10E-7B53-4975-82D0-E2CEA84A40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780" y="3479800"/>
                        <a:ext cx="395287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8A1CEA8-0F4D-4984-BE1A-044EA9BA00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389234"/>
              </p:ext>
            </p:extLst>
          </p:nvPr>
        </p:nvGraphicFramePr>
        <p:xfrm>
          <a:off x="597754" y="5614988"/>
          <a:ext cx="11049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3" name="Equation" r:id="rId5" imgW="381000" imgH="228600" progId="Equation.DSMT4">
                  <p:embed/>
                </p:oleObj>
              </mc:Choice>
              <mc:Fallback>
                <p:oleObj name="Equation" r:id="rId5" imgW="381000" imgH="228600" progId="Equation.DSMT4">
                  <p:embed/>
                  <p:pic>
                    <p:nvPicPr>
                      <p:cNvPr id="71687" name="Object 7">
                        <a:extLst>
                          <a:ext uri="{FF2B5EF4-FFF2-40B4-BE49-F238E27FC236}">
                            <a16:creationId xmlns:a16="http://schemas.microsoft.com/office/drawing/2014/main" id="{EEAE0FC5-D8D7-49E2-BDE6-3AF8533C371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754" y="5614988"/>
                        <a:ext cx="11049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7">
            <a:extLst>
              <a:ext uri="{FF2B5EF4-FFF2-40B4-BE49-F238E27FC236}">
                <a16:creationId xmlns:a16="http://schemas.microsoft.com/office/drawing/2014/main" id="{62F07369-155A-4B05-A6C9-6499552EA4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623418"/>
              </p:ext>
            </p:extLst>
          </p:nvPr>
        </p:nvGraphicFramePr>
        <p:xfrm>
          <a:off x="697766" y="5110163"/>
          <a:ext cx="33178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4" name="Equation" r:id="rId7" imgW="114250" imgH="228501" progId="Equation.DSMT4">
                  <p:embed/>
                </p:oleObj>
              </mc:Choice>
              <mc:Fallback>
                <p:oleObj name="Equation" r:id="rId7" imgW="114250" imgH="228501" progId="Equation.DSMT4">
                  <p:embed/>
                  <p:pic>
                    <p:nvPicPr>
                      <p:cNvPr id="71688" name="Object 7">
                        <a:extLst>
                          <a:ext uri="{FF2B5EF4-FFF2-40B4-BE49-F238E27FC236}">
                            <a16:creationId xmlns:a16="http://schemas.microsoft.com/office/drawing/2014/main" id="{FBB214AC-51BA-4AE5-8B87-21B9A33E7E5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766" y="5110163"/>
                        <a:ext cx="331788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7">
            <a:extLst>
              <a:ext uri="{FF2B5EF4-FFF2-40B4-BE49-F238E27FC236}">
                <a16:creationId xmlns:a16="http://schemas.microsoft.com/office/drawing/2014/main" id="{BA5BFBA2-2E2E-46F8-A035-8074354010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0084248"/>
              </p:ext>
            </p:extLst>
          </p:nvPr>
        </p:nvGraphicFramePr>
        <p:xfrm>
          <a:off x="597755" y="4632325"/>
          <a:ext cx="477837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5" name="Equation" r:id="rId9" imgW="165028" imgH="228501" progId="Equation.DSMT4">
                  <p:embed/>
                </p:oleObj>
              </mc:Choice>
              <mc:Fallback>
                <p:oleObj name="Equation" r:id="rId9" imgW="165028" imgH="228501" progId="Equation.DSMT4">
                  <p:embed/>
                  <p:pic>
                    <p:nvPicPr>
                      <p:cNvPr id="71689" name="Object 7">
                        <a:extLst>
                          <a:ext uri="{FF2B5EF4-FFF2-40B4-BE49-F238E27FC236}">
                            <a16:creationId xmlns:a16="http://schemas.microsoft.com/office/drawing/2014/main" id="{D8F19E35-B0A8-4768-8CE7-35405607F70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755" y="4632325"/>
                        <a:ext cx="477837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7">
            <a:extLst>
              <a:ext uri="{FF2B5EF4-FFF2-40B4-BE49-F238E27FC236}">
                <a16:creationId xmlns:a16="http://schemas.microsoft.com/office/drawing/2014/main" id="{DC82E2D1-5061-4250-9580-3D13A93120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8779312"/>
              </p:ext>
            </p:extLst>
          </p:nvPr>
        </p:nvGraphicFramePr>
        <p:xfrm>
          <a:off x="623155" y="4030663"/>
          <a:ext cx="4794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6" name="Equation" r:id="rId11" imgW="165028" imgH="228501" progId="Equation.DSMT4">
                  <p:embed/>
                </p:oleObj>
              </mc:Choice>
              <mc:Fallback>
                <p:oleObj name="Equation" r:id="rId11" imgW="165028" imgH="228501" progId="Equation.DSMT4">
                  <p:embed/>
                  <p:pic>
                    <p:nvPicPr>
                      <p:cNvPr id="71690" name="Object 7">
                        <a:extLst>
                          <a:ext uri="{FF2B5EF4-FFF2-40B4-BE49-F238E27FC236}">
                            <a16:creationId xmlns:a16="http://schemas.microsoft.com/office/drawing/2014/main" id="{681B264B-F036-402C-A60B-9930005BA39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155" y="4030663"/>
                        <a:ext cx="47942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ítulo 1">
            <a:extLst>
              <a:ext uri="{FF2B5EF4-FFF2-40B4-BE49-F238E27FC236}">
                <a16:creationId xmlns:a16="http://schemas.microsoft.com/office/drawing/2014/main" id="{1453E2DF-9368-4AD3-813E-CC5A854FFF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59337" y="351057"/>
            <a:ext cx="10515600" cy="61595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t-BR" altLang="pt-BR" sz="4000" b="1" dirty="0">
                <a:latin typeface="+mn-lt"/>
              </a:rPr>
              <a:t>Modelo Dinâmico AS-AD</a:t>
            </a:r>
          </a:p>
        </p:txBody>
      </p:sp>
    </p:spTree>
    <p:extLst>
      <p:ext uri="{BB962C8B-B14F-4D97-AF65-F5344CB8AC3E}">
        <p14:creationId xmlns:p14="http://schemas.microsoft.com/office/powerpoint/2010/main" val="252770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EFCB64-4A9B-4813-88BD-A6801139A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218" y="1152702"/>
            <a:ext cx="11619914" cy="4657255"/>
          </a:xfrm>
        </p:spPr>
        <p:txBody>
          <a:bodyPr>
            <a:normAutofit/>
          </a:bodyPr>
          <a:lstStyle/>
          <a:p>
            <a:pPr algn="just"/>
            <a:r>
              <a:rPr lang="en-US" b="1" dirty="0"/>
              <a:t>A </a:t>
            </a:r>
            <a:r>
              <a:rPr lang="en-US" b="1" dirty="0" err="1"/>
              <a:t>inclinação</a:t>
            </a:r>
            <a:r>
              <a:rPr lang="en-US" b="1" dirty="0"/>
              <a:t> da </a:t>
            </a:r>
            <a:r>
              <a:rPr lang="en-US" b="1" dirty="0" err="1"/>
              <a:t>curva</a:t>
            </a:r>
            <a:r>
              <a:rPr lang="en-US" b="1" dirty="0"/>
              <a:t> de </a:t>
            </a:r>
            <a:r>
              <a:rPr lang="en-US" b="1" dirty="0" err="1"/>
              <a:t>demanda</a:t>
            </a:r>
            <a:r>
              <a:rPr lang="en-US" b="1" dirty="0"/>
              <a:t> </a:t>
            </a:r>
            <a:r>
              <a:rPr lang="en-US" b="1" dirty="0" err="1"/>
              <a:t>agregada</a:t>
            </a:r>
            <a:r>
              <a:rPr lang="en-US" b="1" dirty="0"/>
              <a:t> </a:t>
            </a:r>
            <a:r>
              <a:rPr lang="en-US" b="1" dirty="0" err="1"/>
              <a:t>dinâmica</a:t>
            </a:r>
            <a:r>
              <a:rPr lang="en-US" b="1" dirty="0"/>
              <a:t> </a:t>
            </a:r>
            <a:r>
              <a:rPr lang="en-US" b="1" dirty="0" err="1"/>
              <a:t>depende</a:t>
            </a:r>
            <a:r>
              <a:rPr lang="en-US" b="1" dirty="0"/>
              <a:t> dos </a:t>
            </a:r>
            <a:r>
              <a:rPr lang="en-US" b="1" dirty="0" err="1"/>
              <a:t>parâmetros</a:t>
            </a:r>
            <a:r>
              <a:rPr lang="en-US" b="1" dirty="0"/>
              <a:t> da </a:t>
            </a:r>
            <a:r>
              <a:rPr lang="en-US" b="1" dirty="0" err="1"/>
              <a:t>regre</a:t>
            </a:r>
            <a:r>
              <a:rPr lang="en-US" b="1" dirty="0"/>
              <a:t> de Taylor.</a:t>
            </a:r>
          </a:p>
          <a:p>
            <a:pPr algn="just"/>
            <a:endParaRPr lang="en-US" sz="1200" b="1" dirty="0"/>
          </a:p>
          <a:p>
            <a:pPr algn="just"/>
            <a:r>
              <a:rPr lang="en-US" b="1" dirty="0"/>
              <a:t>Caso </a:t>
            </a:r>
            <a:r>
              <a:rPr lang="en-US" sz="3600" b="1" dirty="0"/>
              <a:t>2</a:t>
            </a:r>
            <a:r>
              <a:rPr lang="en-US" dirty="0"/>
              <a:t>:  </a:t>
            </a:r>
            <a:r>
              <a:rPr lang="el-GR" sz="3600" b="1" i="1" dirty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l-GR" sz="3600" b="1" baseline="-25000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>
                <a:cs typeface="Times New Roman" pitchFamily="18" charset="0"/>
              </a:rPr>
              <a:t>pequeno</a:t>
            </a:r>
            <a:r>
              <a:rPr lang="en-US" dirty="0">
                <a:cs typeface="Times New Roman" pitchFamily="18" charset="0"/>
              </a:rPr>
              <a:t> e  </a:t>
            </a:r>
            <a:r>
              <a:rPr lang="el-GR" sz="3600" b="1" i="1" dirty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3600" b="1" baseline="-25000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grande</a:t>
            </a:r>
            <a:r>
              <a:rPr lang="en-US" dirty="0">
                <a:cs typeface="Times New Roman" pitchFamily="18" charset="0"/>
              </a:rPr>
              <a:t>.</a:t>
            </a:r>
            <a:endParaRPr lang="en-US" dirty="0"/>
          </a:p>
          <a:p>
            <a:pPr algn="just"/>
            <a:r>
              <a:rPr lang="pt-BR" dirty="0"/>
              <a:t>Um aumento na inflação é acompanhado por uma pequena redução na produção (a taxa de juros sobe pouco)
Nesse caso, a curva AD é mais inclinada → pouca variabilidade da produção e grande variabilidade da inflação.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6C61718-D53E-4292-9A13-69374F58D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9890"/>
            <a:ext cx="10972800" cy="1143000"/>
          </a:xfrm>
        </p:spPr>
        <p:txBody>
          <a:bodyPr/>
          <a:lstStyle/>
          <a:p>
            <a:r>
              <a:rPr lang="en-US" dirty="0"/>
              <a:t> A </a:t>
            </a:r>
            <a:r>
              <a:rPr lang="en-US" dirty="0" err="1"/>
              <a:t>Curva</a:t>
            </a:r>
            <a:r>
              <a:rPr lang="en-US" dirty="0"/>
              <a:t> de </a:t>
            </a:r>
            <a:r>
              <a:rPr lang="en-US" dirty="0" err="1"/>
              <a:t>Demanda</a:t>
            </a:r>
            <a:r>
              <a:rPr lang="en-US" dirty="0"/>
              <a:t> </a:t>
            </a:r>
            <a:r>
              <a:rPr lang="en-US" dirty="0" err="1"/>
              <a:t>Agregada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2920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58" y="1234439"/>
            <a:ext cx="11577710" cy="5503671"/>
          </a:xfrm>
        </p:spPr>
        <p:txBody>
          <a:bodyPr>
            <a:normAutofit/>
          </a:bodyPr>
          <a:lstStyle/>
          <a:p>
            <a:pPr algn="just"/>
            <a:r>
              <a:rPr lang="pt-BR" b="1" dirty="0"/>
              <a:t>O Banco Central deve decidir se quer: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3200" dirty="0"/>
              <a:t>Menos variabilidade na inflação, </a:t>
            </a:r>
            <a:r>
              <a:rPr lang="pt-BR" sz="3200" b="1" dirty="0"/>
              <a:t>ou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3200" dirty="0"/>
              <a:t>Menos variabilidade do produto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pt-BR" sz="1200" dirty="0"/>
          </a:p>
          <a:p>
            <a:pPr algn="just"/>
            <a:r>
              <a:rPr lang="pt-BR" dirty="0"/>
              <a:t>Essa decisão aparece na escolha dos parâmetros da Regra de Taylor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3200" dirty="0"/>
              <a:t>Lembre-se do princípio de Taylor e da possibilidade da existência de uma inflação descontrolada.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pt-BR" sz="3200" dirty="0"/>
          </a:p>
          <a:p>
            <a:pPr algn="just"/>
            <a:r>
              <a:rPr lang="pt-BR" sz="2800" dirty="0">
                <a:solidFill>
                  <a:srgbClr val="002060"/>
                </a:solidFill>
              </a:rPr>
              <a:t>Veja a planilha AS-AD e o </a:t>
            </a:r>
            <a:r>
              <a:rPr lang="pt-BR" sz="2800" dirty="0" err="1">
                <a:solidFill>
                  <a:srgbClr val="002060"/>
                </a:solidFill>
              </a:rPr>
              <a:t>Artitgo</a:t>
            </a:r>
            <a:r>
              <a:rPr lang="pt-BR" sz="2800" dirty="0">
                <a:solidFill>
                  <a:srgbClr val="002060"/>
                </a:solidFill>
              </a:rPr>
              <a:t> de  </a:t>
            </a:r>
            <a:r>
              <a:rPr lang="pt-BR" sz="2800" dirty="0" err="1">
                <a:solidFill>
                  <a:srgbClr val="002060"/>
                </a:solidFill>
              </a:rPr>
              <a:t>Alpana</a:t>
            </a:r>
            <a:r>
              <a:rPr lang="pt-BR" sz="2800" dirty="0">
                <a:solidFill>
                  <a:srgbClr val="002060"/>
                </a:solidFill>
              </a:rPr>
              <a:t>, </a:t>
            </a:r>
            <a:r>
              <a:rPr lang="pt-BR" sz="2800" dirty="0" err="1">
                <a:solidFill>
                  <a:srgbClr val="002060"/>
                </a:solidFill>
              </a:rPr>
              <a:t>Honig</a:t>
            </a:r>
            <a:r>
              <a:rPr lang="pt-BR" sz="2800" dirty="0">
                <a:solidFill>
                  <a:srgbClr val="002060"/>
                </a:solidFill>
              </a:rPr>
              <a:t> e </a:t>
            </a:r>
            <a:r>
              <a:rPr lang="pt-BR" sz="2800" dirty="0" err="1">
                <a:solidFill>
                  <a:srgbClr val="002060"/>
                </a:solidFill>
              </a:rPr>
              <a:t>Woglom</a:t>
            </a:r>
            <a:r>
              <a:rPr lang="pt-BR" sz="2800" dirty="0">
                <a:solidFill>
                  <a:srgbClr val="002060"/>
                </a:solidFill>
              </a:rPr>
              <a:t> (2013)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B845523-1649-4F49-852A-566AB7D70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9890"/>
            <a:ext cx="10972800" cy="11430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Escolha</a:t>
            </a:r>
            <a:r>
              <a:rPr lang="en-US" dirty="0"/>
              <a:t> de </a:t>
            </a:r>
            <a:r>
              <a:rPr lang="en-US" dirty="0" err="1"/>
              <a:t>Política</a:t>
            </a:r>
            <a:r>
              <a:rPr lang="en-US" dirty="0"/>
              <a:t> </a:t>
            </a:r>
            <a:r>
              <a:rPr lang="en-US" dirty="0" err="1"/>
              <a:t>Econômica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8099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3BCEE223-C877-4569-8472-63F40932A6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848" y="14070"/>
            <a:ext cx="5258522" cy="334471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432596EF-4290-40E5-8692-83376185B3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848" y="3527357"/>
            <a:ext cx="5258522" cy="334471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36475AC3-8795-4393-B075-63ADBEBD61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2585" y="1"/>
            <a:ext cx="5089711" cy="3334042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5D924278-27FA-4A56-A048-68F43E792CB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92585" y="3523959"/>
            <a:ext cx="5089712" cy="3348110"/>
          </a:xfrm>
          <a:prstGeom prst="rect">
            <a:avLst/>
          </a:prstGeom>
        </p:spPr>
      </p:pic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764CE613-ACC1-4302-936A-55A3A6C463F6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252739897"/>
              </p:ext>
            </p:extLst>
          </p:nvPr>
        </p:nvGraphicFramePr>
        <p:xfrm>
          <a:off x="1147392" y="-25287"/>
          <a:ext cx="780372" cy="4259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2" name="Equation" r:id="rId7" imgW="419040" imgH="228600" progId="Equation.DSMT4">
                  <p:embed/>
                </p:oleObj>
              </mc:Choice>
              <mc:Fallback>
                <p:oleObj name="Equation" r:id="rId7" imgW="419040" imgH="228600" progId="Equation.DSMT4">
                  <p:embed/>
                  <p:pic>
                    <p:nvPicPr>
                      <p:cNvPr id="5" name="Object 3">
                        <a:extLst>
                          <a:ext uri="{FF2B5EF4-FFF2-40B4-BE49-F238E27FC236}">
                            <a16:creationId xmlns:a16="http://schemas.microsoft.com/office/drawing/2014/main" id="{27C19509-0337-4DB0-8742-96C42B878ABD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7392" y="-25287"/>
                        <a:ext cx="780372" cy="4259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10CC667B-8469-4B67-A79B-59FC8BAEF044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527698242"/>
              </p:ext>
            </p:extLst>
          </p:nvPr>
        </p:nvGraphicFramePr>
        <p:xfrm>
          <a:off x="1128040" y="3464061"/>
          <a:ext cx="1015914" cy="425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3" name="Equation" r:id="rId9" imgW="545760" imgH="228600" progId="Equation.DSMT4">
                  <p:embed/>
                </p:oleObj>
              </mc:Choice>
              <mc:Fallback>
                <p:oleObj name="Equation" r:id="rId9" imgW="545760" imgH="228600" progId="Equation.DSMT4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764CE613-ACC1-4302-936A-55A3A6C463F6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8040" y="3464061"/>
                        <a:ext cx="1015914" cy="4259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2A239BA0-C241-4D9C-85CD-E7D732576DEC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050917233"/>
              </p:ext>
            </p:extLst>
          </p:nvPr>
        </p:nvGraphicFramePr>
        <p:xfrm>
          <a:off x="6640231" y="-59669"/>
          <a:ext cx="1015914" cy="425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4" name="Equation" r:id="rId11" imgW="545760" imgH="228600" progId="Equation.DSMT4">
                  <p:embed/>
                </p:oleObj>
              </mc:Choice>
              <mc:Fallback>
                <p:oleObj name="Equation" r:id="rId11" imgW="545760" imgH="228600" progId="Equation.DSMT4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10CC667B-8469-4B67-A79B-59FC8BAEF044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0231" y="-59669"/>
                        <a:ext cx="1015914" cy="4259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E0B4DA8E-AB91-492C-A6DF-019EA82CFB94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878619039"/>
              </p:ext>
            </p:extLst>
          </p:nvPr>
        </p:nvGraphicFramePr>
        <p:xfrm>
          <a:off x="6636704" y="3474869"/>
          <a:ext cx="1156799" cy="425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5" name="Equation" r:id="rId13" imgW="622080" imgH="228600" progId="Equation.DSMT4">
                  <p:embed/>
                </p:oleObj>
              </mc:Choice>
              <mc:Fallback>
                <p:oleObj name="Equation" r:id="rId13" imgW="622080" imgH="228600" progId="Equation.DSMT4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10CC667B-8469-4B67-A79B-59FC8BAEF044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6704" y="3474869"/>
                        <a:ext cx="1156799" cy="4259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2934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78A7453F-CF58-4D9A-B6A0-8B5E06313862}"/>
              </a:ext>
            </a:extLst>
          </p:cNvPr>
          <p:cNvSpPr/>
          <p:nvPr/>
        </p:nvSpPr>
        <p:spPr>
          <a:xfrm>
            <a:off x="339654" y="4372247"/>
            <a:ext cx="11522075" cy="13731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8E2B705-0A3F-4C05-BAAA-8875C4E81315}"/>
              </a:ext>
            </a:extLst>
          </p:cNvPr>
          <p:cNvSpPr/>
          <p:nvPr/>
        </p:nvSpPr>
        <p:spPr>
          <a:xfrm>
            <a:off x="339654" y="1181372"/>
            <a:ext cx="11522075" cy="29797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FEFCEEE2-C3E4-449B-A09D-629B5F14E111}"/>
              </a:ext>
            </a:extLst>
          </p:cNvPr>
          <p:cNvSpPr txBox="1">
            <a:spLocks noChangeArrowheads="1"/>
          </p:cNvSpPr>
          <p:nvPr/>
        </p:nvSpPr>
        <p:spPr>
          <a:xfrm>
            <a:off x="700015" y="449533"/>
            <a:ext cx="10515600" cy="615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altLang="pt-BR" sz="4000" b="1">
                <a:latin typeface="+mn-lt"/>
              </a:rPr>
              <a:t>Modelo Dinâmico AS-AD</a:t>
            </a:r>
            <a:endParaRPr lang="pt-BR" altLang="pt-BR" sz="4000" b="1" dirty="0">
              <a:latin typeface="+mn-lt"/>
            </a:endParaRP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77E9CFE3-7CD8-47E2-A988-FD10E3EEA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654" y="1325834"/>
            <a:ext cx="115220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pt-BR" altLang="pt-BR" sz="3000" b="1" dirty="0"/>
              <a:t>Variáveis Exógenas</a:t>
            </a:r>
          </a:p>
          <a:p>
            <a:pPr algn="just">
              <a:defRPr/>
            </a:pPr>
            <a:r>
              <a:rPr lang="pt-BR" altLang="pt-BR" sz="3000" dirty="0"/>
              <a:t>      = produto natural.</a:t>
            </a:r>
          </a:p>
          <a:p>
            <a:pPr algn="just">
              <a:defRPr/>
            </a:pPr>
            <a:r>
              <a:rPr lang="pt-BR" altLang="pt-BR" sz="3000" dirty="0"/>
              <a:t>      = meta de inflação.</a:t>
            </a:r>
          </a:p>
          <a:p>
            <a:pPr algn="just">
              <a:defRPr/>
            </a:pPr>
            <a:r>
              <a:rPr lang="pt-BR" altLang="pt-BR" sz="3000" dirty="0"/>
              <a:t>      = choque na demanda por bens e serviços.</a:t>
            </a:r>
          </a:p>
          <a:p>
            <a:pPr algn="just">
              <a:defRPr/>
            </a:pPr>
            <a:r>
              <a:rPr lang="pt-BR" altLang="pt-BR" sz="3000" dirty="0"/>
              <a:t>      = choque na curva de Phillips (choque de oferta).</a:t>
            </a:r>
          </a:p>
          <a:p>
            <a:pPr marL="0" indent="0" algn="just">
              <a:buNone/>
              <a:defRPr/>
            </a:pPr>
            <a:r>
              <a:rPr lang="pt-BR" altLang="pt-BR" sz="3000" dirty="0"/>
              <a:t>      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CBB1E16-1F56-46DE-AEB5-12DF17C0BC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3029560"/>
              </p:ext>
            </p:extLst>
          </p:nvPr>
        </p:nvGraphicFramePr>
        <p:xfrm>
          <a:off x="557141" y="1835421"/>
          <a:ext cx="538163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6" name="Equation" r:id="rId3" imgW="190417" imgH="190417" progId="Equation.DSMT4">
                  <p:embed/>
                </p:oleObj>
              </mc:Choice>
              <mc:Fallback>
                <p:oleObj name="Equation" r:id="rId3" imgW="190417" imgH="190417" progId="Equation.DSMT4">
                  <p:embed/>
                  <p:pic>
                    <p:nvPicPr>
                      <p:cNvPr id="72710" name="Object 7">
                        <a:extLst>
                          <a:ext uri="{FF2B5EF4-FFF2-40B4-BE49-F238E27FC236}">
                            <a16:creationId xmlns:a16="http://schemas.microsoft.com/office/drawing/2014/main" id="{25E3C76B-8551-47E0-B194-BC37A6D5951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141" y="1835421"/>
                        <a:ext cx="538163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7">
            <a:extLst>
              <a:ext uri="{FF2B5EF4-FFF2-40B4-BE49-F238E27FC236}">
                <a16:creationId xmlns:a16="http://schemas.microsoft.com/office/drawing/2014/main" id="{3B0D3263-2183-48A5-A44D-555084BD4B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4539463"/>
              </p:ext>
            </p:extLst>
          </p:nvPr>
        </p:nvGraphicFramePr>
        <p:xfrm>
          <a:off x="628579" y="3414983"/>
          <a:ext cx="4413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7" name="Equation" r:id="rId5" imgW="152334" imgH="228501" progId="Equation.DSMT4">
                  <p:embed/>
                </p:oleObj>
              </mc:Choice>
              <mc:Fallback>
                <p:oleObj name="Equation" r:id="rId5" imgW="152334" imgH="228501" progId="Equation.DSMT4">
                  <p:embed/>
                  <p:pic>
                    <p:nvPicPr>
                      <p:cNvPr id="72711" name="Object 7">
                        <a:extLst>
                          <a:ext uri="{FF2B5EF4-FFF2-40B4-BE49-F238E27FC236}">
                            <a16:creationId xmlns:a16="http://schemas.microsoft.com/office/drawing/2014/main" id="{846D78DB-EC45-43CC-B2EF-8B5447401C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579" y="3414983"/>
                        <a:ext cx="44132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7">
            <a:extLst>
              <a:ext uri="{FF2B5EF4-FFF2-40B4-BE49-F238E27FC236}">
                <a16:creationId xmlns:a16="http://schemas.microsoft.com/office/drawing/2014/main" id="{19C6AC5F-CA36-46A6-9D3B-273DA0E8D2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5463676"/>
              </p:ext>
            </p:extLst>
          </p:nvPr>
        </p:nvGraphicFramePr>
        <p:xfrm>
          <a:off x="619054" y="2837133"/>
          <a:ext cx="4413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8" name="Equation" r:id="rId7" imgW="152334" imgH="228501" progId="Equation.DSMT4">
                  <p:embed/>
                </p:oleObj>
              </mc:Choice>
              <mc:Fallback>
                <p:oleObj name="Equation" r:id="rId7" imgW="152334" imgH="228501" progId="Equation.DSMT4">
                  <p:embed/>
                  <p:pic>
                    <p:nvPicPr>
                      <p:cNvPr id="72712" name="Object 7">
                        <a:extLst>
                          <a:ext uri="{FF2B5EF4-FFF2-40B4-BE49-F238E27FC236}">
                            <a16:creationId xmlns:a16="http://schemas.microsoft.com/office/drawing/2014/main" id="{B603D2BC-CACE-49FF-9AEF-F883F099747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054" y="2837133"/>
                        <a:ext cx="44132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7">
            <a:extLst>
              <a:ext uri="{FF2B5EF4-FFF2-40B4-BE49-F238E27FC236}">
                <a16:creationId xmlns:a16="http://schemas.microsoft.com/office/drawing/2014/main" id="{A32603E3-9038-4A0D-B8C1-99388C1EE5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746925"/>
              </p:ext>
            </p:extLst>
          </p:nvPr>
        </p:nvGraphicFramePr>
        <p:xfrm>
          <a:off x="555554" y="2316434"/>
          <a:ext cx="700087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9" name="Equation" r:id="rId9" imgW="241195" imgH="241195" progId="Equation.DSMT4">
                  <p:embed/>
                </p:oleObj>
              </mc:Choice>
              <mc:Fallback>
                <p:oleObj name="Equation" r:id="rId9" imgW="241195" imgH="241195" progId="Equation.DSMT4">
                  <p:embed/>
                  <p:pic>
                    <p:nvPicPr>
                      <p:cNvPr id="72713" name="Object 7">
                        <a:extLst>
                          <a:ext uri="{FF2B5EF4-FFF2-40B4-BE49-F238E27FC236}">
                            <a16:creationId xmlns:a16="http://schemas.microsoft.com/office/drawing/2014/main" id="{B0B431DE-0D56-4F7B-B640-1C89DD977C2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554" y="2316434"/>
                        <a:ext cx="700087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Espaço Reservado para Conteúdo 2">
            <a:extLst>
              <a:ext uri="{FF2B5EF4-FFF2-40B4-BE49-F238E27FC236}">
                <a16:creationId xmlns:a16="http://schemas.microsoft.com/office/drawing/2014/main" id="{666D8A9C-654E-4D2B-917F-A78EF5109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654" y="4521471"/>
            <a:ext cx="11522075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pt-BR" altLang="pt-BR" sz="3000" b="1"/>
              <a:t>Variável Predeterminada</a:t>
            </a:r>
          </a:p>
          <a:p>
            <a:pPr algn="just"/>
            <a:r>
              <a:rPr lang="pt-BR" altLang="pt-BR" sz="3000"/>
              <a:t>       = inflação do período anterior.   </a:t>
            </a:r>
          </a:p>
        </p:txBody>
      </p:sp>
      <p:graphicFrame>
        <p:nvGraphicFramePr>
          <p:cNvPr id="13" name="Object 7">
            <a:extLst>
              <a:ext uri="{FF2B5EF4-FFF2-40B4-BE49-F238E27FC236}">
                <a16:creationId xmlns:a16="http://schemas.microsoft.com/office/drawing/2014/main" id="{764F1189-A138-4265-81BA-2F59165E86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0272524"/>
              </p:ext>
            </p:extLst>
          </p:nvPr>
        </p:nvGraphicFramePr>
        <p:xfrm>
          <a:off x="558728" y="4980258"/>
          <a:ext cx="71755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0" name="Equation" r:id="rId11" imgW="253890" imgH="228501" progId="Equation.DSMT4">
                  <p:embed/>
                </p:oleObj>
              </mc:Choice>
              <mc:Fallback>
                <p:oleObj name="Equation" r:id="rId11" imgW="253890" imgH="228501" progId="Equation.DSMT4">
                  <p:embed/>
                  <p:pic>
                    <p:nvPicPr>
                      <p:cNvPr id="72715" name="Object 7">
                        <a:extLst>
                          <a:ext uri="{FF2B5EF4-FFF2-40B4-BE49-F238E27FC236}">
                            <a16:creationId xmlns:a16="http://schemas.microsoft.com/office/drawing/2014/main" id="{CF21A43B-2D2F-4092-85CB-16ACE6888AF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728" y="4980258"/>
                        <a:ext cx="71755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284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24B1726C-BDFA-4D76-8E58-73567F52A6E1}"/>
              </a:ext>
            </a:extLst>
          </p:cNvPr>
          <p:cNvSpPr/>
          <p:nvPr/>
        </p:nvSpPr>
        <p:spPr>
          <a:xfrm>
            <a:off x="314202" y="1181371"/>
            <a:ext cx="11376025" cy="49958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43D621DF-C578-4CF9-99A3-509F212021EF}"/>
              </a:ext>
            </a:extLst>
          </p:cNvPr>
          <p:cNvSpPr txBox="1">
            <a:spLocks noChangeArrowheads="1"/>
          </p:cNvSpPr>
          <p:nvPr/>
        </p:nvSpPr>
        <p:spPr>
          <a:xfrm>
            <a:off x="601538" y="449533"/>
            <a:ext cx="10515600" cy="615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altLang="pt-BR" sz="4000" b="1">
                <a:latin typeface="+mn-lt"/>
              </a:rPr>
              <a:t>Modelo Dinâmico AS-AD</a:t>
            </a:r>
            <a:endParaRPr lang="pt-BR" altLang="pt-BR" sz="4000" b="1" dirty="0">
              <a:latin typeface="+mn-lt"/>
            </a:endParaRP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B74CE489-BCFA-41F9-94FE-87633AAD0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202" y="1325834"/>
            <a:ext cx="22320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pt-BR" altLang="pt-BR" sz="3000" b="1"/>
              <a:t>Parâmetros</a:t>
            </a:r>
          </a:p>
          <a:p>
            <a:pPr algn="just"/>
            <a:r>
              <a:rPr lang="pt-BR" altLang="pt-BR" sz="3000"/>
              <a:t>      =</a:t>
            </a:r>
          </a:p>
          <a:p>
            <a:pPr algn="just"/>
            <a:endParaRPr lang="pt-BR" altLang="pt-BR" sz="1600"/>
          </a:p>
          <a:p>
            <a:pPr algn="just"/>
            <a:r>
              <a:rPr lang="pt-BR" altLang="pt-BR" sz="3000"/>
              <a:t>      = </a:t>
            </a:r>
          </a:p>
          <a:p>
            <a:pPr algn="just"/>
            <a:r>
              <a:rPr lang="pt-BR" altLang="pt-BR" sz="3000"/>
              <a:t>      =</a:t>
            </a:r>
          </a:p>
          <a:p>
            <a:pPr algn="just"/>
            <a:endParaRPr lang="pt-BR" altLang="pt-BR" sz="1600"/>
          </a:p>
          <a:p>
            <a:pPr algn="just"/>
            <a:r>
              <a:rPr lang="pt-BR" altLang="pt-BR" sz="3000"/>
              <a:t>      =</a:t>
            </a:r>
          </a:p>
          <a:p>
            <a:pPr algn="just"/>
            <a:endParaRPr lang="pt-BR" altLang="pt-BR" sz="2000"/>
          </a:p>
          <a:p>
            <a:pPr algn="just"/>
            <a:r>
              <a:rPr lang="pt-BR" altLang="pt-BR" sz="3000"/>
              <a:t>      = </a:t>
            </a:r>
          </a:p>
        </p:txBody>
      </p:sp>
      <p:graphicFrame>
        <p:nvGraphicFramePr>
          <p:cNvPr id="7" name="Object 7">
            <a:extLst>
              <a:ext uri="{FF2B5EF4-FFF2-40B4-BE49-F238E27FC236}">
                <a16:creationId xmlns:a16="http://schemas.microsoft.com/office/drawing/2014/main" id="{4ABE7ABB-DCCC-4EE3-8C4E-E1DA14D139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8648243"/>
              </p:ext>
            </p:extLst>
          </p:nvPr>
        </p:nvGraphicFramePr>
        <p:xfrm>
          <a:off x="601538" y="1903683"/>
          <a:ext cx="431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60" name="Equation" r:id="rId3" imgW="152334" imgH="139639" progId="Equation.DSMT4">
                  <p:embed/>
                </p:oleObj>
              </mc:Choice>
              <mc:Fallback>
                <p:oleObj name="Equation" r:id="rId3" imgW="152334" imgH="139639" progId="Equation.DSMT4">
                  <p:embed/>
                  <p:pic>
                    <p:nvPicPr>
                      <p:cNvPr id="73733" name="Object 7">
                        <a:extLst>
                          <a:ext uri="{FF2B5EF4-FFF2-40B4-BE49-F238E27FC236}">
                            <a16:creationId xmlns:a16="http://schemas.microsoft.com/office/drawing/2014/main" id="{A659BA6D-4BFC-4A44-90C9-DB327C04A8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538" y="1903683"/>
                        <a:ext cx="4318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A9B50BA8-6D4F-4332-8ADD-694C0B0D00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9105984"/>
              </p:ext>
            </p:extLst>
          </p:nvPr>
        </p:nvGraphicFramePr>
        <p:xfrm>
          <a:off x="638051" y="3226071"/>
          <a:ext cx="366712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61" name="Equation" r:id="rId5" imgW="126835" imgH="202936" progId="Equation.DSMT4">
                  <p:embed/>
                </p:oleObj>
              </mc:Choice>
              <mc:Fallback>
                <p:oleObj name="Equation" r:id="rId5" imgW="126835" imgH="202936" progId="Equation.DSMT4">
                  <p:embed/>
                  <p:pic>
                    <p:nvPicPr>
                      <p:cNvPr id="73734" name="Object 7">
                        <a:extLst>
                          <a:ext uri="{FF2B5EF4-FFF2-40B4-BE49-F238E27FC236}">
                            <a16:creationId xmlns:a16="http://schemas.microsoft.com/office/drawing/2014/main" id="{672B45CC-8CF2-4EEB-8B57-FCF144EC32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051" y="3226071"/>
                        <a:ext cx="366712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7">
            <a:extLst>
              <a:ext uri="{FF2B5EF4-FFF2-40B4-BE49-F238E27FC236}">
                <a16:creationId xmlns:a16="http://schemas.microsoft.com/office/drawing/2014/main" id="{0B48F422-9CAC-4AE2-9BFD-2BEBFF325A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5158015"/>
              </p:ext>
            </p:extLst>
          </p:nvPr>
        </p:nvGraphicFramePr>
        <p:xfrm>
          <a:off x="601539" y="2848246"/>
          <a:ext cx="441325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62" name="Equation" r:id="rId7" imgW="152268" imgH="164957" progId="Equation.DSMT4">
                  <p:embed/>
                </p:oleObj>
              </mc:Choice>
              <mc:Fallback>
                <p:oleObj name="Equation" r:id="rId7" imgW="152268" imgH="164957" progId="Equation.DSMT4">
                  <p:embed/>
                  <p:pic>
                    <p:nvPicPr>
                      <p:cNvPr id="73735" name="Object 7">
                        <a:extLst>
                          <a:ext uri="{FF2B5EF4-FFF2-40B4-BE49-F238E27FC236}">
                            <a16:creationId xmlns:a16="http://schemas.microsoft.com/office/drawing/2014/main" id="{6C3287F9-8578-4B2A-B959-CC225A2CB43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539" y="2848246"/>
                        <a:ext cx="441325" cy="44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ixaDeTexto 10">
            <a:extLst>
              <a:ext uri="{FF2B5EF4-FFF2-40B4-BE49-F238E27FC236}">
                <a16:creationId xmlns:a16="http://schemas.microsoft.com/office/drawing/2014/main" id="{58850ABB-4464-409C-B14B-FB45E0609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2264" y="1784622"/>
            <a:ext cx="1036796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/>
              <a:t>sensibilidade da demanda agregada (produção) a uma alteração na taxa real de juros.</a:t>
            </a:r>
          </a:p>
        </p:txBody>
      </p:sp>
      <p:sp>
        <p:nvSpPr>
          <p:cNvPr id="11" name="CaixaDeTexto 11">
            <a:extLst>
              <a:ext uri="{FF2B5EF4-FFF2-40B4-BE49-F238E27FC236}">
                <a16:creationId xmlns:a16="http://schemas.microsoft.com/office/drawing/2014/main" id="{F4A96BB9-5DA3-40B8-8574-B74A3C153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2264" y="2702197"/>
            <a:ext cx="10367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/>
              <a:t>Taxa de juros natural (em termos reais).</a:t>
            </a:r>
          </a:p>
        </p:txBody>
      </p:sp>
      <p:sp>
        <p:nvSpPr>
          <p:cNvPr id="12" name="CaixaDeTexto 12">
            <a:extLst>
              <a:ext uri="{FF2B5EF4-FFF2-40B4-BE49-F238E27FC236}">
                <a16:creationId xmlns:a16="http://schemas.microsoft.com/office/drawing/2014/main" id="{610C89F6-4D11-49BD-8ECE-471A8F33B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2264" y="3226072"/>
            <a:ext cx="1036796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/>
              <a:t>Sensibilidade da taxa de inflação a um desvio do produto real em relação ao seu nível potencial.</a:t>
            </a:r>
          </a:p>
        </p:txBody>
      </p:sp>
      <p:graphicFrame>
        <p:nvGraphicFramePr>
          <p:cNvPr id="13" name="Object 7">
            <a:extLst>
              <a:ext uri="{FF2B5EF4-FFF2-40B4-BE49-F238E27FC236}">
                <a16:creationId xmlns:a16="http://schemas.microsoft.com/office/drawing/2014/main" id="{04AA9EEE-C222-45CD-8A5B-BF60D0E210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683833"/>
              </p:ext>
            </p:extLst>
          </p:nvPr>
        </p:nvGraphicFramePr>
        <p:xfrm>
          <a:off x="601539" y="4043633"/>
          <a:ext cx="51276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63" name="Equation" r:id="rId9" imgW="177646" imgH="228402" progId="Equation.DSMT4">
                  <p:embed/>
                </p:oleObj>
              </mc:Choice>
              <mc:Fallback>
                <p:oleObj name="Equation" r:id="rId9" imgW="177646" imgH="228402" progId="Equation.DSMT4">
                  <p:embed/>
                  <p:pic>
                    <p:nvPicPr>
                      <p:cNvPr id="73739" name="Object 7">
                        <a:extLst>
                          <a:ext uri="{FF2B5EF4-FFF2-40B4-BE49-F238E27FC236}">
                            <a16:creationId xmlns:a16="http://schemas.microsoft.com/office/drawing/2014/main" id="{1D411D67-917E-4978-B293-A6D4998B6A0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539" y="4043633"/>
                        <a:ext cx="512763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aixaDeTexto 14">
            <a:extLst>
              <a:ext uri="{FF2B5EF4-FFF2-40B4-BE49-F238E27FC236}">
                <a16:creationId xmlns:a16="http://schemas.microsoft.com/office/drawing/2014/main" id="{039B353A-DD59-4C79-9A6D-52FD39970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2264" y="4143647"/>
            <a:ext cx="1036796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/>
              <a:t>Reação da taxa nominal de juros em relação à inflação, determinada pela regra de Taylor.</a:t>
            </a:r>
          </a:p>
        </p:txBody>
      </p:sp>
      <p:sp>
        <p:nvSpPr>
          <p:cNvPr id="15" name="CaixaDeTexto 15">
            <a:extLst>
              <a:ext uri="{FF2B5EF4-FFF2-40B4-BE49-F238E27FC236}">
                <a16:creationId xmlns:a16="http://schemas.microsoft.com/office/drawing/2014/main" id="{E5F32218-86A1-4FD9-9907-1D22693BF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2264" y="5080272"/>
            <a:ext cx="1036796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/>
              <a:t>Reação da taxa nominal de juros em relação à produção, determinada pela regra de Taylor.</a:t>
            </a:r>
          </a:p>
        </p:txBody>
      </p:sp>
      <p:graphicFrame>
        <p:nvGraphicFramePr>
          <p:cNvPr id="16" name="Object 7">
            <a:extLst>
              <a:ext uri="{FF2B5EF4-FFF2-40B4-BE49-F238E27FC236}">
                <a16:creationId xmlns:a16="http://schemas.microsoft.com/office/drawing/2014/main" id="{D551F03F-1B82-418A-9452-AA276800A7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7029941"/>
              </p:ext>
            </p:extLst>
          </p:nvPr>
        </p:nvGraphicFramePr>
        <p:xfrm>
          <a:off x="601539" y="5026296"/>
          <a:ext cx="51276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64" name="Equation" r:id="rId11" imgW="177646" imgH="228402" progId="Equation.DSMT4">
                  <p:embed/>
                </p:oleObj>
              </mc:Choice>
              <mc:Fallback>
                <p:oleObj name="Equation" r:id="rId11" imgW="177646" imgH="228402" progId="Equation.DSMT4">
                  <p:embed/>
                  <p:pic>
                    <p:nvPicPr>
                      <p:cNvPr id="73742" name="Object 7">
                        <a:extLst>
                          <a:ext uri="{FF2B5EF4-FFF2-40B4-BE49-F238E27FC236}">
                            <a16:creationId xmlns:a16="http://schemas.microsoft.com/office/drawing/2014/main" id="{1A606423-8096-454C-B069-E66153D6E66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539" y="5026296"/>
                        <a:ext cx="512763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967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10" grpId="0"/>
      <p:bldP spid="11" grpId="0"/>
      <p:bldP spid="12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8F73320A-8772-4661-BE47-B2E4D9B796A8}"/>
              </a:ext>
            </a:extLst>
          </p:cNvPr>
          <p:cNvSpPr/>
          <p:nvPr/>
        </p:nvSpPr>
        <p:spPr>
          <a:xfrm>
            <a:off x="8581243" y="5600972"/>
            <a:ext cx="2087563" cy="6572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BF1EDD6C-F867-4FE6-A2E1-2E04DAB084F0}"/>
              </a:ext>
            </a:extLst>
          </p:cNvPr>
          <p:cNvSpPr/>
          <p:nvPr/>
        </p:nvSpPr>
        <p:spPr>
          <a:xfrm>
            <a:off x="5844392" y="5602559"/>
            <a:ext cx="2160588" cy="6572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775C2371-0863-4CF3-BD08-F45D39265B33}"/>
              </a:ext>
            </a:extLst>
          </p:cNvPr>
          <p:cNvSpPr/>
          <p:nvPr/>
        </p:nvSpPr>
        <p:spPr>
          <a:xfrm>
            <a:off x="3972730" y="5600972"/>
            <a:ext cx="1511300" cy="6572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0AAD2CB-1593-4301-8153-64CE5C355EBA}"/>
              </a:ext>
            </a:extLst>
          </p:cNvPr>
          <p:cNvSpPr/>
          <p:nvPr/>
        </p:nvSpPr>
        <p:spPr>
          <a:xfrm>
            <a:off x="2315381" y="5600972"/>
            <a:ext cx="1296987" cy="6572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8606EB97-792D-4F42-B812-5A453A15A61C}"/>
              </a:ext>
            </a:extLst>
          </p:cNvPr>
          <p:cNvSpPr/>
          <p:nvPr/>
        </p:nvSpPr>
        <p:spPr>
          <a:xfrm>
            <a:off x="588181" y="5600972"/>
            <a:ext cx="1366837" cy="6572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7A4A75CB-8179-45C9-B30F-A1C500F85DBA}"/>
              </a:ext>
            </a:extLst>
          </p:cNvPr>
          <p:cNvSpPr txBox="1">
            <a:spLocks noChangeArrowheads="1"/>
          </p:cNvSpPr>
          <p:nvPr/>
        </p:nvSpPr>
        <p:spPr>
          <a:xfrm>
            <a:off x="643742" y="449533"/>
            <a:ext cx="10515600" cy="615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altLang="pt-BR" sz="4000" b="1" dirty="0">
                <a:latin typeface="+mn-lt"/>
              </a:rPr>
              <a:t>Modelo Dinâmico AS-AD</a:t>
            </a:r>
          </a:p>
        </p:txBody>
      </p:sp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id="{A8104654-04ED-424A-9E82-3220E0A2EBE5}"/>
              </a:ext>
            </a:extLst>
          </p:cNvPr>
          <p:cNvSpPr txBox="1">
            <a:spLocks noChangeArrowheads="1"/>
          </p:cNvSpPr>
          <p:nvPr/>
        </p:nvSpPr>
        <p:spPr>
          <a:xfrm>
            <a:off x="211942" y="1136922"/>
            <a:ext cx="11736388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altLang="pt-BR" sz="3000" b="1" dirty="0"/>
              <a:t>O Equilíbrio de Longo Prazo</a:t>
            </a:r>
          </a:p>
          <a:p>
            <a:pPr algn="just"/>
            <a:endParaRPr lang="pt-BR" altLang="pt-BR" sz="200" b="1" dirty="0"/>
          </a:p>
          <a:p>
            <a:pPr algn="just"/>
            <a:r>
              <a:rPr lang="pt-BR" altLang="pt-BR" sz="3000" dirty="0"/>
              <a:t>O equilíbrio de longo prazo representa o estado “normal” em torno do qual a economia oscila, ou seja, ele ocorre quando o produto real converge para o seu nível natural (potencial).</a:t>
            </a:r>
          </a:p>
          <a:p>
            <a:pPr algn="just"/>
            <a:endParaRPr lang="pt-BR" altLang="pt-BR" sz="400" dirty="0"/>
          </a:p>
          <a:p>
            <a:pPr algn="just"/>
            <a:r>
              <a:rPr lang="pt-BR" altLang="pt-BR" sz="3000" dirty="0"/>
              <a:t>Esse equilíbrio ocorre na ausência de choques, ou seja, </a:t>
            </a:r>
            <a:r>
              <a:rPr lang="pt-BR" altLang="pt-BR" sz="3000" dirty="0">
                <a:latin typeface="Symbol" panose="05050102010706020507" pitchFamily="18" charset="2"/>
              </a:rPr>
              <a:t>e</a:t>
            </a:r>
            <a:r>
              <a:rPr lang="pt-BR" altLang="pt-BR" sz="1800" dirty="0"/>
              <a:t>t</a:t>
            </a:r>
            <a:r>
              <a:rPr lang="pt-BR" altLang="pt-BR" sz="3000" dirty="0"/>
              <a:t> = </a:t>
            </a:r>
            <a:r>
              <a:rPr lang="pt-BR" altLang="pt-BR" sz="3000" dirty="0">
                <a:latin typeface="Symbol" panose="05050102010706020507" pitchFamily="18" charset="2"/>
              </a:rPr>
              <a:t>u</a:t>
            </a:r>
            <a:r>
              <a:rPr lang="pt-BR" altLang="pt-BR" sz="1800" dirty="0"/>
              <a:t>t</a:t>
            </a:r>
            <a:r>
              <a:rPr lang="pt-BR" altLang="pt-BR" sz="3000" dirty="0"/>
              <a:t> = 0, e quando a inflação não estiver se acelerando/desacelerando, ou seja, quando </a:t>
            </a:r>
            <a:r>
              <a:rPr lang="pt-BR" altLang="pt-BR" sz="3000" dirty="0" err="1">
                <a:latin typeface="Symbol" panose="05050102010706020507" pitchFamily="18" charset="2"/>
              </a:rPr>
              <a:t>p</a:t>
            </a:r>
            <a:r>
              <a:rPr lang="pt-BR" altLang="pt-BR" sz="1800" dirty="0" err="1"/>
              <a:t>t</a:t>
            </a:r>
            <a:r>
              <a:rPr lang="pt-BR" altLang="pt-BR" sz="3000" dirty="0"/>
              <a:t> - </a:t>
            </a:r>
            <a:r>
              <a:rPr lang="pt-BR" altLang="pt-BR" sz="3000" dirty="0">
                <a:latin typeface="Symbol" panose="05050102010706020507" pitchFamily="18" charset="2"/>
              </a:rPr>
              <a:t>p</a:t>
            </a:r>
            <a:r>
              <a:rPr lang="pt-BR" altLang="pt-BR" sz="1800" dirty="0"/>
              <a:t>t-1</a:t>
            </a:r>
            <a:r>
              <a:rPr lang="pt-BR" altLang="pt-BR" sz="3000" dirty="0"/>
              <a:t> = 0, ou seja, quando </a:t>
            </a:r>
            <a:r>
              <a:rPr lang="pt-BR" altLang="pt-BR" sz="3000" dirty="0" err="1">
                <a:latin typeface="Symbol" panose="05050102010706020507" pitchFamily="18" charset="2"/>
              </a:rPr>
              <a:t>p</a:t>
            </a:r>
            <a:r>
              <a:rPr lang="pt-BR" altLang="pt-BR" sz="1800" dirty="0" err="1"/>
              <a:t>t</a:t>
            </a:r>
            <a:r>
              <a:rPr lang="pt-BR" altLang="pt-BR" sz="3000" dirty="0"/>
              <a:t> = </a:t>
            </a:r>
            <a:r>
              <a:rPr lang="pt-BR" altLang="pt-BR" sz="3000" dirty="0">
                <a:latin typeface="Symbol" panose="05050102010706020507" pitchFamily="18" charset="2"/>
              </a:rPr>
              <a:t>p</a:t>
            </a:r>
            <a:r>
              <a:rPr lang="pt-BR" altLang="pt-BR" sz="1800" dirty="0"/>
              <a:t>t-1</a:t>
            </a:r>
            <a:r>
              <a:rPr lang="pt-BR" altLang="pt-BR" sz="3000" dirty="0"/>
              <a:t>.</a:t>
            </a:r>
          </a:p>
        </p:txBody>
      </p:sp>
      <p:sp>
        <p:nvSpPr>
          <p:cNvPr id="11" name="Espaço Reservado para Conteúdo 2">
            <a:extLst>
              <a:ext uri="{FF2B5EF4-FFF2-40B4-BE49-F238E27FC236}">
                <a16:creationId xmlns:a16="http://schemas.microsoft.com/office/drawing/2014/main" id="{6C7BF075-45D0-4DFB-9D1B-1318725D8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942" y="5026296"/>
            <a:ext cx="11664950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pt-BR" altLang="pt-BR" dirty="0"/>
              <a:t>Portanto, o equilíbrio de longo prazo implica em:</a:t>
            </a:r>
          </a:p>
        </p:txBody>
      </p:sp>
      <p:graphicFrame>
        <p:nvGraphicFramePr>
          <p:cNvPr id="12" name="Object 7">
            <a:extLst>
              <a:ext uri="{FF2B5EF4-FFF2-40B4-BE49-F238E27FC236}">
                <a16:creationId xmlns:a16="http://schemas.microsoft.com/office/drawing/2014/main" id="{BA686D21-EEDA-45C8-9DD9-9B4651210B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802724"/>
              </p:ext>
            </p:extLst>
          </p:nvPr>
        </p:nvGraphicFramePr>
        <p:xfrm>
          <a:off x="659617" y="5600972"/>
          <a:ext cx="1028065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3" name="Equation" r:id="rId4" imgW="3543300" imgH="241300" progId="Equation.DSMT4">
                  <p:embed/>
                </p:oleObj>
              </mc:Choice>
              <mc:Fallback>
                <p:oleObj name="Equation" r:id="rId4" imgW="3543300" imgH="241300" progId="Equation.DSMT4">
                  <p:embed/>
                  <p:pic>
                    <p:nvPicPr>
                      <p:cNvPr id="75786" name="Object 7">
                        <a:extLst>
                          <a:ext uri="{FF2B5EF4-FFF2-40B4-BE49-F238E27FC236}">
                            <a16:creationId xmlns:a16="http://schemas.microsoft.com/office/drawing/2014/main" id="{B5B779D3-8A0D-47B8-8975-43CE4C4243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617" y="5600972"/>
                        <a:ext cx="10280650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626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ângulo 19">
            <a:extLst>
              <a:ext uri="{FF2B5EF4-FFF2-40B4-BE49-F238E27FC236}">
                <a16:creationId xmlns:a16="http://schemas.microsoft.com/office/drawing/2014/main" id="{728F20D9-2394-4761-B033-1C4D06CE5802}"/>
              </a:ext>
            </a:extLst>
          </p:cNvPr>
          <p:cNvSpPr/>
          <p:nvPr/>
        </p:nvSpPr>
        <p:spPr>
          <a:xfrm>
            <a:off x="604915" y="998806"/>
            <a:ext cx="9244012" cy="22838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4" name="Object 7">
            <a:extLst>
              <a:ext uri="{FF2B5EF4-FFF2-40B4-BE49-F238E27FC236}">
                <a16:creationId xmlns:a16="http://schemas.microsoft.com/office/drawing/2014/main" id="{EF53EA3F-D32D-4AF5-9FE2-220420F56F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8496592"/>
              </p:ext>
            </p:extLst>
          </p:nvPr>
        </p:nvGraphicFramePr>
        <p:xfrm>
          <a:off x="769474" y="1061024"/>
          <a:ext cx="5241925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18" name="Equation" r:id="rId3" imgW="1981080" imgH="291960" progId="Equation.DSMT4">
                  <p:embed/>
                </p:oleObj>
              </mc:Choice>
              <mc:Fallback>
                <p:oleObj name="Equation" r:id="rId3" imgW="1981080" imgH="291960" progId="Equation.DSMT4">
                  <p:embed/>
                  <p:pic>
                    <p:nvPicPr>
                      <p:cNvPr id="78855" name="Object 7">
                        <a:extLst>
                          <a:ext uri="{FF2B5EF4-FFF2-40B4-BE49-F238E27FC236}">
                            <a16:creationId xmlns:a16="http://schemas.microsoft.com/office/drawing/2014/main" id="{0B512E43-B4ED-4A97-ACF0-F04C8A0B001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474" y="1061024"/>
                        <a:ext cx="5241925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7">
            <a:extLst>
              <a:ext uri="{FF2B5EF4-FFF2-40B4-BE49-F238E27FC236}">
                <a16:creationId xmlns:a16="http://schemas.microsoft.com/office/drawing/2014/main" id="{7145674E-C0F9-4B2F-8ADA-4A07CD92A7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4299467"/>
              </p:ext>
            </p:extLst>
          </p:nvPr>
        </p:nvGraphicFramePr>
        <p:xfrm>
          <a:off x="768765" y="1906334"/>
          <a:ext cx="8867775" cy="137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19" name="Equation" r:id="rId5" imgW="3365280" imgH="507960" progId="Equation.DSMT4">
                  <p:embed/>
                </p:oleObj>
              </mc:Choice>
              <mc:Fallback>
                <p:oleObj name="Equation" r:id="rId5" imgW="3365280" imgH="507960" progId="Equation.DSMT4">
                  <p:embed/>
                  <p:pic>
                    <p:nvPicPr>
                      <p:cNvPr id="81926" name="Object 7">
                        <a:extLst>
                          <a:ext uri="{FF2B5EF4-FFF2-40B4-BE49-F238E27FC236}">
                            <a16:creationId xmlns:a16="http://schemas.microsoft.com/office/drawing/2014/main" id="{78866A9F-1EB6-4251-AD7B-734B60D9BF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765" y="1906334"/>
                        <a:ext cx="8867775" cy="1376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7">
            <a:extLst>
              <a:ext uri="{FF2B5EF4-FFF2-40B4-BE49-F238E27FC236}">
                <a16:creationId xmlns:a16="http://schemas.microsoft.com/office/drawing/2014/main" id="{7B90295A-5A14-4841-B394-0DCAFDE228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2083397"/>
              </p:ext>
            </p:extLst>
          </p:nvPr>
        </p:nvGraphicFramePr>
        <p:xfrm>
          <a:off x="594967" y="3573464"/>
          <a:ext cx="9244012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20" name="Equation" r:id="rId7" imgW="3848100" imgH="508000" progId="Equation.DSMT4">
                  <p:embed/>
                </p:oleObj>
              </mc:Choice>
              <mc:Fallback>
                <p:oleObj name="Equation" r:id="rId7" imgW="3848100" imgH="508000" progId="Equation.DSMT4">
                  <p:embed/>
                  <p:pic>
                    <p:nvPicPr>
                      <p:cNvPr id="84996" name="Object 7">
                        <a:extLst>
                          <a:ext uri="{FF2B5EF4-FFF2-40B4-BE49-F238E27FC236}">
                            <a16:creationId xmlns:a16="http://schemas.microsoft.com/office/drawing/2014/main" id="{B7410DF6-2C87-46E5-A104-D8D12B088C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967" y="3573464"/>
                        <a:ext cx="9244012" cy="1233487"/>
                      </a:xfrm>
                      <a:prstGeom prst="rect">
                        <a:avLst/>
                      </a:prstGeom>
                      <a:solidFill>
                        <a:srgbClr val="F2F2F2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">
            <a:extLst>
              <a:ext uri="{FF2B5EF4-FFF2-40B4-BE49-F238E27FC236}">
                <a16:creationId xmlns:a16="http://schemas.microsoft.com/office/drawing/2014/main" id="{5829A3B7-9466-4976-8B3D-A451835B8A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3873165"/>
              </p:ext>
            </p:extLst>
          </p:nvPr>
        </p:nvGraphicFramePr>
        <p:xfrm>
          <a:off x="615605" y="6034528"/>
          <a:ext cx="5184775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21" name="Equation" r:id="rId9" imgW="1943100" imgH="292100" progId="Equation.DSMT4">
                  <p:embed/>
                </p:oleObj>
              </mc:Choice>
              <mc:Fallback>
                <p:oleObj name="Equation" r:id="rId9" imgW="1943100" imgH="292100" progId="Equation.DSMT4">
                  <p:embed/>
                  <p:pic>
                    <p:nvPicPr>
                      <p:cNvPr id="84997" name="Object 7">
                        <a:extLst>
                          <a:ext uri="{FF2B5EF4-FFF2-40B4-BE49-F238E27FC236}">
                            <a16:creationId xmlns:a16="http://schemas.microsoft.com/office/drawing/2014/main" id="{6A93D33C-DE0F-4C42-BB7C-54C9C19B68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05" y="6034528"/>
                        <a:ext cx="5184775" cy="750887"/>
                      </a:xfrm>
                      <a:prstGeom prst="rect">
                        <a:avLst/>
                      </a:prstGeom>
                      <a:solidFill>
                        <a:srgbClr val="F2F2F2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B18A2F90-4E57-4A9A-816C-00B8E17A6F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9313718"/>
              </p:ext>
            </p:extLst>
          </p:nvPr>
        </p:nvGraphicFramePr>
        <p:xfrm>
          <a:off x="614017" y="5243952"/>
          <a:ext cx="5186362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22" name="Equation" r:id="rId11" imgW="2159000" imgH="292100" progId="Equation.DSMT4">
                  <p:embed/>
                </p:oleObj>
              </mc:Choice>
              <mc:Fallback>
                <p:oleObj name="Equation" r:id="rId11" imgW="2159000" imgH="292100" progId="Equation.DSMT4">
                  <p:embed/>
                  <p:pic>
                    <p:nvPicPr>
                      <p:cNvPr id="84998" name="Object 7">
                        <a:extLst>
                          <a:ext uri="{FF2B5EF4-FFF2-40B4-BE49-F238E27FC236}">
                            <a16:creationId xmlns:a16="http://schemas.microsoft.com/office/drawing/2014/main" id="{0FFE4731-6DFE-452A-8267-7E2437B25EA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017" y="5243952"/>
                        <a:ext cx="5186362" cy="709612"/>
                      </a:xfrm>
                      <a:prstGeom prst="rect">
                        <a:avLst/>
                      </a:prstGeom>
                      <a:solidFill>
                        <a:srgbClr val="F2F2F2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Agrupar 22">
            <a:extLst>
              <a:ext uri="{FF2B5EF4-FFF2-40B4-BE49-F238E27FC236}">
                <a16:creationId xmlns:a16="http://schemas.microsoft.com/office/drawing/2014/main" id="{26387563-1FC8-4606-9D37-FA90B038C775}"/>
              </a:ext>
            </a:extLst>
          </p:cNvPr>
          <p:cNvGrpSpPr>
            <a:grpSpLocks/>
          </p:cNvGrpSpPr>
          <p:nvPr/>
        </p:nvGrpSpPr>
        <p:grpSpPr bwMode="auto">
          <a:xfrm>
            <a:off x="3019080" y="4684714"/>
            <a:ext cx="1800225" cy="747003"/>
            <a:chOff x="3098037" y="4857914"/>
            <a:chExt cx="1800200" cy="747058"/>
          </a:xfrm>
        </p:grpSpPr>
        <p:sp>
          <p:nvSpPr>
            <p:cNvPr id="10" name="Chave Esquerda 9">
              <a:extLst>
                <a:ext uri="{FF2B5EF4-FFF2-40B4-BE49-F238E27FC236}">
                  <a16:creationId xmlns:a16="http://schemas.microsoft.com/office/drawing/2014/main" id="{4DACE681-AEC3-43D3-9B3D-353A1DB13BB3}"/>
                </a:ext>
              </a:extLst>
            </p:cNvPr>
            <p:cNvSpPr/>
            <p:nvPr/>
          </p:nvSpPr>
          <p:spPr>
            <a:xfrm rot="16200000">
              <a:off x="3786984" y="4168967"/>
              <a:ext cx="422306" cy="1800200"/>
            </a:xfrm>
            <a:prstGeom prst="leftBrace">
              <a:avLst/>
            </a:prstGeom>
            <a:ln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cxnSp>
          <p:nvCxnSpPr>
            <p:cNvPr id="11" name="Conector reto 10">
              <a:extLst>
                <a:ext uri="{FF2B5EF4-FFF2-40B4-BE49-F238E27FC236}">
                  <a16:creationId xmlns:a16="http://schemas.microsoft.com/office/drawing/2014/main" id="{A7C6E714-1458-45B6-A022-F1BF35BEB400}"/>
                </a:ext>
              </a:extLst>
            </p:cNvPr>
            <p:cNvCxnSpPr/>
            <p:nvPr/>
          </p:nvCxnSpPr>
          <p:spPr>
            <a:xfrm>
              <a:off x="3286947" y="5276335"/>
              <a:ext cx="72071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de Seta Reta 11">
              <a:extLst>
                <a:ext uri="{FF2B5EF4-FFF2-40B4-BE49-F238E27FC236}">
                  <a16:creationId xmlns:a16="http://schemas.microsoft.com/office/drawing/2014/main" id="{D233E482-AEE6-4A7A-AB71-B019E6470D30}"/>
                </a:ext>
              </a:extLst>
            </p:cNvPr>
            <p:cNvCxnSpPr>
              <a:cxnSpLocks/>
            </p:cNvCxnSpPr>
            <p:nvPr/>
          </p:nvCxnSpPr>
          <p:spPr>
            <a:xfrm>
              <a:off x="3286947" y="5276335"/>
              <a:ext cx="0" cy="328637"/>
            </a:xfrm>
            <a:prstGeom prst="straightConnector1">
              <a:avLst/>
            </a:prstGeom>
            <a:ln>
              <a:solidFill>
                <a:srgbClr val="0000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Agrupar 23">
            <a:extLst>
              <a:ext uri="{FF2B5EF4-FFF2-40B4-BE49-F238E27FC236}">
                <a16:creationId xmlns:a16="http://schemas.microsoft.com/office/drawing/2014/main" id="{C8BDB606-55A4-4176-9118-2A5E63355B36}"/>
              </a:ext>
            </a:extLst>
          </p:cNvPr>
          <p:cNvGrpSpPr>
            <a:grpSpLocks/>
          </p:cNvGrpSpPr>
          <p:nvPr/>
        </p:nvGrpSpPr>
        <p:grpSpPr bwMode="auto">
          <a:xfrm>
            <a:off x="5295555" y="4706949"/>
            <a:ext cx="3051175" cy="766055"/>
            <a:chOff x="5375920" y="4879628"/>
            <a:chExt cx="3050709" cy="766467"/>
          </a:xfrm>
        </p:grpSpPr>
        <p:sp>
          <p:nvSpPr>
            <p:cNvPr id="14" name="Chave Esquerda 13">
              <a:extLst>
                <a:ext uri="{FF2B5EF4-FFF2-40B4-BE49-F238E27FC236}">
                  <a16:creationId xmlns:a16="http://schemas.microsoft.com/office/drawing/2014/main" id="{BCF347C3-6486-4AD7-B044-0AD5BB10E7EA}"/>
                </a:ext>
              </a:extLst>
            </p:cNvPr>
            <p:cNvSpPr/>
            <p:nvPr/>
          </p:nvSpPr>
          <p:spPr>
            <a:xfrm rot="16200000">
              <a:off x="7315402" y="4190905"/>
              <a:ext cx="422503" cy="1799950"/>
            </a:xfrm>
            <a:prstGeom prst="leftBrace">
              <a:avLst/>
            </a:prstGeom>
            <a:ln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cxnSp>
          <p:nvCxnSpPr>
            <p:cNvPr id="15" name="Conector reto 14">
              <a:extLst>
                <a:ext uri="{FF2B5EF4-FFF2-40B4-BE49-F238E27FC236}">
                  <a16:creationId xmlns:a16="http://schemas.microsoft.com/office/drawing/2014/main" id="{2D7A75A4-BEE1-42AD-B5F1-41854F4B4587}"/>
                </a:ext>
              </a:extLst>
            </p:cNvPr>
            <p:cNvCxnSpPr>
              <a:cxnSpLocks/>
            </p:cNvCxnSpPr>
            <p:nvPr/>
          </p:nvCxnSpPr>
          <p:spPr>
            <a:xfrm>
              <a:off x="5375920" y="5317305"/>
              <a:ext cx="21602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de Seta Reta 15">
              <a:extLst>
                <a:ext uri="{FF2B5EF4-FFF2-40B4-BE49-F238E27FC236}">
                  <a16:creationId xmlns:a16="http://schemas.microsoft.com/office/drawing/2014/main" id="{163CB891-1142-4F3C-9653-6F6B6B6CD544}"/>
                </a:ext>
              </a:extLst>
            </p:cNvPr>
            <p:cNvCxnSpPr>
              <a:cxnSpLocks/>
            </p:cNvCxnSpPr>
            <p:nvPr/>
          </p:nvCxnSpPr>
          <p:spPr>
            <a:xfrm>
              <a:off x="5375920" y="5317305"/>
              <a:ext cx="0" cy="328790"/>
            </a:xfrm>
            <a:prstGeom prst="straightConnector1">
              <a:avLst/>
            </a:prstGeom>
            <a:ln>
              <a:solidFill>
                <a:srgbClr val="0000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Chave Direita 16">
            <a:extLst>
              <a:ext uri="{FF2B5EF4-FFF2-40B4-BE49-F238E27FC236}">
                <a16:creationId xmlns:a16="http://schemas.microsoft.com/office/drawing/2014/main" id="{0F26A862-AF69-45E9-B5AB-55354168F532}"/>
              </a:ext>
            </a:extLst>
          </p:cNvPr>
          <p:cNvSpPr/>
          <p:nvPr/>
        </p:nvSpPr>
        <p:spPr>
          <a:xfrm>
            <a:off x="5800379" y="5243952"/>
            <a:ext cx="458788" cy="154146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A888CE87-9C82-461A-BB09-0AA2F2EE3711}"/>
              </a:ext>
            </a:extLst>
          </p:cNvPr>
          <p:cNvSpPr txBox="1"/>
          <p:nvPr/>
        </p:nvSpPr>
        <p:spPr>
          <a:xfrm>
            <a:off x="6303617" y="5704328"/>
            <a:ext cx="3790950" cy="5238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sz="2800" dirty="0"/>
              <a:t>Equilíbrio de Curto Prazo</a:t>
            </a:r>
          </a:p>
        </p:txBody>
      </p:sp>
      <p:sp>
        <p:nvSpPr>
          <p:cNvPr id="19" name="Título 1">
            <a:extLst>
              <a:ext uri="{FF2B5EF4-FFF2-40B4-BE49-F238E27FC236}">
                <a16:creationId xmlns:a16="http://schemas.microsoft.com/office/drawing/2014/main" id="{6EBA9451-34C7-4EAC-A017-1AE59B77F84C}"/>
              </a:ext>
            </a:extLst>
          </p:cNvPr>
          <p:cNvSpPr txBox="1">
            <a:spLocks noChangeArrowheads="1"/>
          </p:cNvSpPr>
          <p:nvPr/>
        </p:nvSpPr>
        <p:spPr>
          <a:xfrm>
            <a:off x="643742" y="336989"/>
            <a:ext cx="10515600" cy="615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altLang="pt-BR" sz="4000" b="1" dirty="0">
                <a:latin typeface="+mn-lt"/>
              </a:rPr>
              <a:t>Modelo Dinâmico AS-AD</a:t>
            </a:r>
          </a:p>
        </p:txBody>
      </p:sp>
    </p:spTree>
    <p:extLst>
      <p:ext uri="{BB962C8B-B14F-4D97-AF65-F5344CB8AC3E}">
        <p14:creationId xmlns:p14="http://schemas.microsoft.com/office/powerpoint/2010/main" val="615894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FF7BAE9A-F6D6-473D-BB79-D376FFB487C6}"/>
              </a:ext>
            </a:extLst>
          </p:cNvPr>
          <p:cNvSpPr/>
          <p:nvPr/>
        </p:nvSpPr>
        <p:spPr>
          <a:xfrm>
            <a:off x="671878" y="1759407"/>
            <a:ext cx="7318572" cy="360038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6" name="Object 7">
            <a:extLst>
              <a:ext uri="{FF2B5EF4-FFF2-40B4-BE49-F238E27FC236}">
                <a16:creationId xmlns:a16="http://schemas.microsoft.com/office/drawing/2014/main" id="{EE2D92D0-1EE9-43C1-9048-313D410DF7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7863784"/>
              </p:ext>
            </p:extLst>
          </p:nvPr>
        </p:nvGraphicFramePr>
        <p:xfrm>
          <a:off x="722322" y="1873807"/>
          <a:ext cx="5710652" cy="1440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6" name="Equation" r:id="rId3" imgW="2070000" imgH="507960" progId="Equation.DSMT4">
                  <p:embed/>
                </p:oleObj>
              </mc:Choice>
              <mc:Fallback>
                <p:oleObj name="Equation" r:id="rId3" imgW="2070000" imgH="507960" progId="Equation.DSMT4">
                  <p:embed/>
                  <p:pic>
                    <p:nvPicPr>
                      <p:cNvPr id="5" name="Object 7">
                        <a:extLst>
                          <a:ext uri="{FF2B5EF4-FFF2-40B4-BE49-F238E27FC236}">
                            <a16:creationId xmlns:a16="http://schemas.microsoft.com/office/drawing/2014/main" id="{7145674E-C0F9-4B2F-8ADA-4A07CD92A7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22" y="1873807"/>
                        <a:ext cx="5710652" cy="14409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ítulo 1">
            <a:extLst>
              <a:ext uri="{FF2B5EF4-FFF2-40B4-BE49-F238E27FC236}">
                <a16:creationId xmlns:a16="http://schemas.microsoft.com/office/drawing/2014/main" id="{B9BEF61B-3571-4719-A6B2-CEF2EA15BCBE}"/>
              </a:ext>
            </a:extLst>
          </p:cNvPr>
          <p:cNvSpPr txBox="1">
            <a:spLocks noChangeArrowheads="1"/>
          </p:cNvSpPr>
          <p:nvPr/>
        </p:nvSpPr>
        <p:spPr>
          <a:xfrm>
            <a:off x="643742" y="336989"/>
            <a:ext cx="10515600" cy="615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altLang="pt-BR" sz="4000" b="1" dirty="0">
                <a:latin typeface="+mn-lt"/>
              </a:rPr>
              <a:t>Modelo Dinâmico AS-AD</a:t>
            </a:r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EC7CC335-1D70-4E2C-8C8B-10C1AE6B2FC8}"/>
              </a:ext>
            </a:extLst>
          </p:cNvPr>
          <p:cNvSpPr txBox="1">
            <a:spLocks noChangeArrowheads="1"/>
          </p:cNvSpPr>
          <p:nvPr/>
        </p:nvSpPr>
        <p:spPr>
          <a:xfrm>
            <a:off x="211942" y="1136922"/>
            <a:ext cx="11736388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altLang="pt-BR" sz="3000" b="1" dirty="0"/>
              <a:t>A Solução do Modelo Implica em:</a:t>
            </a:r>
          </a:p>
          <a:p>
            <a:pPr algn="just"/>
            <a:endParaRPr lang="pt-BR" altLang="pt-BR" sz="200" b="1" dirty="0"/>
          </a:p>
        </p:txBody>
      </p:sp>
      <p:graphicFrame>
        <p:nvGraphicFramePr>
          <p:cNvPr id="11" name="Object 7">
            <a:extLst>
              <a:ext uri="{FF2B5EF4-FFF2-40B4-BE49-F238E27FC236}">
                <a16:creationId xmlns:a16="http://schemas.microsoft.com/office/drawing/2014/main" id="{DE9BA735-A24B-4558-A4AB-10E4C65B85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9565047"/>
              </p:ext>
            </p:extLst>
          </p:nvPr>
        </p:nvGraphicFramePr>
        <p:xfrm>
          <a:off x="722323" y="3860441"/>
          <a:ext cx="7113386" cy="1367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7" name="Equation" r:id="rId5" imgW="2577960" imgH="482400" progId="Equation.DSMT4">
                  <p:embed/>
                </p:oleObj>
              </mc:Choice>
              <mc:Fallback>
                <p:oleObj name="Equation" r:id="rId5" imgW="2577960" imgH="482400" progId="Equation.DSMT4">
                  <p:embed/>
                  <p:pic>
                    <p:nvPicPr>
                      <p:cNvPr id="6" name="Object 7">
                        <a:extLst>
                          <a:ext uri="{FF2B5EF4-FFF2-40B4-BE49-F238E27FC236}">
                            <a16:creationId xmlns:a16="http://schemas.microsoft.com/office/drawing/2014/main" id="{EE2D92D0-1EE9-43C1-9048-313D410DF7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23" y="3860441"/>
                        <a:ext cx="7113386" cy="13678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9DF2730B-BB17-49F5-987D-1374209FCAB3}"/>
              </a:ext>
            </a:extLst>
          </p:cNvPr>
          <p:cNvCxnSpPr>
            <a:stCxn id="12" idx="1"/>
            <a:endCxn id="12" idx="3"/>
          </p:cNvCxnSpPr>
          <p:nvPr/>
        </p:nvCxnSpPr>
        <p:spPr>
          <a:xfrm>
            <a:off x="671878" y="3559599"/>
            <a:ext cx="73185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440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D24C3785-5B69-4EFA-809B-CBCBE1CE496B}"/>
              </a:ext>
            </a:extLst>
          </p:cNvPr>
          <p:cNvSpPr/>
          <p:nvPr/>
        </p:nvSpPr>
        <p:spPr>
          <a:xfrm>
            <a:off x="215704" y="1055074"/>
            <a:ext cx="11474548" cy="66955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466" name="Title 1"/>
          <p:cNvSpPr>
            <a:spLocks noGrp="1"/>
          </p:cNvSpPr>
          <p:nvPr>
            <p:ph type="title"/>
          </p:nvPr>
        </p:nvSpPr>
        <p:spPr>
          <a:xfrm>
            <a:off x="609600" y="77686"/>
            <a:ext cx="10972800" cy="1143000"/>
          </a:xfrm>
        </p:spPr>
        <p:txBody>
          <a:bodyPr/>
          <a:lstStyle/>
          <a:p>
            <a:r>
              <a:rPr lang="en-US" dirty="0" err="1"/>
              <a:t>Simulação</a:t>
            </a:r>
            <a:r>
              <a:rPr lang="en-US" dirty="0"/>
              <a:t>: </a:t>
            </a:r>
            <a:r>
              <a:rPr lang="en-US" dirty="0" err="1"/>
              <a:t>Valores</a:t>
            </a:r>
            <a:r>
              <a:rPr lang="en-US" dirty="0"/>
              <a:t> </a:t>
            </a:r>
            <a:r>
              <a:rPr lang="en-US" dirty="0" err="1"/>
              <a:t>Iniciais</a:t>
            </a:r>
            <a:endParaRPr 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5267006"/>
              </p:ext>
            </p:extLst>
          </p:nvPr>
        </p:nvGraphicFramePr>
        <p:xfrm>
          <a:off x="287339" y="1124558"/>
          <a:ext cx="1682138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5" name="Equation" r:id="rId4" imgW="749160" imgH="228600" progId="Equation.DSMT4">
                  <p:embed/>
                </p:oleObj>
              </mc:Choice>
              <mc:Fallback>
                <p:oleObj name="Equation" r:id="rId4" imgW="749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9" y="1124558"/>
                        <a:ext cx="1682138" cy="5699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673027"/>
              </p:ext>
            </p:extLst>
          </p:nvPr>
        </p:nvGraphicFramePr>
        <p:xfrm>
          <a:off x="2003762" y="1122970"/>
          <a:ext cx="1762684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6" name="Equation" r:id="rId6" imgW="774360" imgH="241200" progId="Equation.DSMT4">
                  <p:embed/>
                </p:oleObj>
              </mc:Choice>
              <mc:Fallback>
                <p:oleObj name="Equation" r:id="rId6" imgW="7743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3762" y="1122970"/>
                        <a:ext cx="1762684" cy="6016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8319295"/>
              </p:ext>
            </p:extLst>
          </p:nvPr>
        </p:nvGraphicFramePr>
        <p:xfrm>
          <a:off x="3816860" y="1112297"/>
          <a:ext cx="1378494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7" name="Equation" r:id="rId8" imgW="660240" imgH="228600" progId="Equation.DSMT4">
                  <p:embed/>
                </p:oleObj>
              </mc:Choice>
              <mc:Fallback>
                <p:oleObj name="Equation" r:id="rId8" imgW="6602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6860" y="1112297"/>
                        <a:ext cx="1378494" cy="5715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6595836"/>
              </p:ext>
            </p:extLst>
          </p:nvPr>
        </p:nvGraphicFramePr>
        <p:xfrm>
          <a:off x="5345570" y="1103920"/>
          <a:ext cx="140372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8" name="Equation" r:id="rId10" imgW="672840" imgH="228600" progId="Equation.DSMT4">
                  <p:embed/>
                </p:oleObj>
              </mc:Choice>
              <mc:Fallback>
                <p:oleObj name="Equation" r:id="rId10" imgW="672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5570" y="1103920"/>
                        <a:ext cx="1403727" cy="5715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622567"/>
              </p:ext>
            </p:extLst>
          </p:nvPr>
        </p:nvGraphicFramePr>
        <p:xfrm>
          <a:off x="6886768" y="1114374"/>
          <a:ext cx="1511297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9" name="Equation" r:id="rId12" imgW="723600" imgH="228600" progId="Equation.DSMT4">
                  <p:embed/>
                </p:oleObj>
              </mc:Choice>
              <mc:Fallback>
                <p:oleObj name="Equation" r:id="rId12" imgW="723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6768" y="1114374"/>
                        <a:ext cx="1511297" cy="5699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9969915"/>
              </p:ext>
            </p:extLst>
          </p:nvPr>
        </p:nvGraphicFramePr>
        <p:xfrm>
          <a:off x="8522013" y="1089413"/>
          <a:ext cx="1564418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0" name="Equation" r:id="rId14" imgW="749160" imgH="241200" progId="Equation.DSMT4">
                  <p:embed/>
                </p:oleObj>
              </mc:Choice>
              <mc:Fallback>
                <p:oleObj name="Equation" r:id="rId14" imgW="7491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2013" y="1089413"/>
                        <a:ext cx="1564418" cy="6032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5257139"/>
              </p:ext>
            </p:extLst>
          </p:nvPr>
        </p:nvGraphicFramePr>
        <p:xfrm>
          <a:off x="10235327" y="1099890"/>
          <a:ext cx="1272043" cy="571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1" name="Equation" r:id="rId16" imgW="609480" imgH="228600" progId="Equation.DSMT4">
                  <p:embed/>
                </p:oleObj>
              </mc:Choice>
              <mc:Fallback>
                <p:oleObj name="Equation" r:id="rId16" imgW="609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35327" y="1099890"/>
                        <a:ext cx="1272043" cy="57150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C2B806F3-ADAA-4576-A39E-CF98570A5B7E}"/>
              </a:ext>
            </a:extLst>
          </p:cNvPr>
          <p:cNvSpPr txBox="1">
            <a:spLocks/>
          </p:cNvSpPr>
          <p:nvPr/>
        </p:nvSpPr>
        <p:spPr>
          <a:xfrm>
            <a:off x="187568" y="1853417"/>
            <a:ext cx="11502684" cy="239502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err="1"/>
              <a:t>Suponha</a:t>
            </a:r>
            <a:r>
              <a:rPr lang="en-US" dirty="0"/>
              <a:t> que a </a:t>
            </a:r>
            <a:r>
              <a:rPr lang="en-US" dirty="0" err="1"/>
              <a:t>economia</a:t>
            </a:r>
            <a:r>
              <a:rPr lang="en-US" dirty="0"/>
              <a:t> </a:t>
            </a:r>
            <a:r>
              <a:rPr lang="en-US" dirty="0" err="1"/>
              <a:t>esteja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equilíbrio</a:t>
            </a:r>
            <a:r>
              <a:rPr lang="en-US" dirty="0"/>
              <a:t> (Longo </a:t>
            </a:r>
            <a:r>
              <a:rPr lang="en-US" dirty="0" err="1"/>
              <a:t>Prazo</a:t>
            </a:r>
            <a:r>
              <a:rPr lang="en-US" dirty="0"/>
              <a:t>)</a:t>
            </a:r>
          </a:p>
          <a:p>
            <a:pPr algn="just"/>
            <a:r>
              <a:rPr lang="en-US" dirty="0" err="1"/>
              <a:t>Suponha</a:t>
            </a:r>
            <a:r>
              <a:rPr lang="en-US" dirty="0"/>
              <a:t> um </a:t>
            </a:r>
            <a:r>
              <a:rPr lang="en-US" dirty="0" err="1"/>
              <a:t>choque</a:t>
            </a:r>
            <a:r>
              <a:rPr lang="en-US" dirty="0"/>
              <a:t> </a:t>
            </a:r>
            <a:r>
              <a:rPr lang="en-US" dirty="0" err="1"/>
              <a:t>positivo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a </a:t>
            </a:r>
            <a:r>
              <a:rPr lang="en-US" dirty="0" err="1"/>
              <a:t>demanda</a:t>
            </a:r>
            <a:r>
              <a:rPr lang="en-US" dirty="0"/>
              <a:t> </a:t>
            </a:r>
            <a:r>
              <a:rPr lang="en-US" dirty="0" err="1"/>
              <a:t>agregada</a:t>
            </a:r>
            <a:r>
              <a:rPr lang="en-US" dirty="0"/>
              <a:t>, com </a:t>
            </a:r>
            <a:r>
              <a:rPr lang="en-US" dirty="0" err="1"/>
              <a:t>duração</a:t>
            </a:r>
            <a:r>
              <a:rPr lang="en-US" dirty="0"/>
              <a:t> de 5 </a:t>
            </a:r>
            <a:r>
              <a:rPr lang="en-US" dirty="0" err="1"/>
              <a:t>períodos</a:t>
            </a:r>
            <a:r>
              <a:rPr lang="en-US" dirty="0"/>
              <a:t> (por </a:t>
            </a:r>
            <a:r>
              <a:rPr lang="en-US" dirty="0" err="1"/>
              <a:t>exemplo</a:t>
            </a:r>
            <a:r>
              <a:rPr lang="en-US" dirty="0"/>
              <a:t>, um </a:t>
            </a:r>
            <a:r>
              <a:rPr lang="en-US" dirty="0" err="1"/>
              <a:t>aumento</a:t>
            </a:r>
            <a:r>
              <a:rPr lang="en-US" dirty="0"/>
              <a:t> de G </a:t>
            </a:r>
            <a:r>
              <a:rPr lang="en-US" dirty="0" err="1"/>
              <a:t>durante</a:t>
            </a:r>
            <a:r>
              <a:rPr lang="en-US" dirty="0"/>
              <a:t>    5 </a:t>
            </a:r>
            <a:r>
              <a:rPr lang="en-US" dirty="0" err="1"/>
              <a:t>períodos</a:t>
            </a:r>
            <a:r>
              <a:rPr lang="en-US" dirty="0"/>
              <a:t>) : </a:t>
            </a:r>
            <a:r>
              <a:rPr lang="el-GR" dirty="0">
                <a:latin typeface="Calibri"/>
                <a:cs typeface="Calibri"/>
              </a:rPr>
              <a:t>ε</a:t>
            </a:r>
            <a:r>
              <a:rPr lang="en-US" baseline="-25000" dirty="0">
                <a:latin typeface="Calibri"/>
                <a:cs typeface="Calibri"/>
              </a:rPr>
              <a:t>t</a:t>
            </a:r>
            <a:r>
              <a:rPr lang="en-US" dirty="0">
                <a:latin typeface="Calibri"/>
                <a:cs typeface="Calibri"/>
              </a:rPr>
              <a:t>= </a:t>
            </a:r>
            <a:r>
              <a:rPr lang="el-GR" dirty="0">
                <a:cs typeface="Calibri"/>
              </a:rPr>
              <a:t>ε</a:t>
            </a:r>
            <a:r>
              <a:rPr lang="en-US" baseline="-25000" dirty="0">
                <a:cs typeface="Calibri"/>
              </a:rPr>
              <a:t>t+1</a:t>
            </a:r>
            <a:r>
              <a:rPr lang="en-US" dirty="0">
                <a:latin typeface="Calibri"/>
                <a:cs typeface="Calibri"/>
              </a:rPr>
              <a:t>= </a:t>
            </a:r>
            <a:r>
              <a:rPr lang="el-GR" dirty="0">
                <a:cs typeface="Calibri"/>
              </a:rPr>
              <a:t>ε</a:t>
            </a:r>
            <a:r>
              <a:rPr lang="en-US" baseline="-25000" dirty="0">
                <a:cs typeface="Calibri"/>
              </a:rPr>
              <a:t>t+2</a:t>
            </a:r>
            <a:r>
              <a:rPr lang="en-US" dirty="0">
                <a:latin typeface="Calibri"/>
                <a:cs typeface="Calibri"/>
              </a:rPr>
              <a:t>= </a:t>
            </a:r>
            <a:r>
              <a:rPr lang="el-GR" dirty="0">
                <a:cs typeface="Calibri"/>
              </a:rPr>
              <a:t>ε</a:t>
            </a:r>
            <a:r>
              <a:rPr lang="en-US" baseline="-25000" dirty="0">
                <a:cs typeface="Calibri"/>
              </a:rPr>
              <a:t>t+3</a:t>
            </a:r>
            <a:r>
              <a:rPr lang="en-US" dirty="0">
                <a:latin typeface="Calibri"/>
                <a:cs typeface="Calibri"/>
              </a:rPr>
              <a:t>= </a:t>
            </a:r>
            <a:r>
              <a:rPr lang="el-GR" dirty="0">
                <a:cs typeface="Calibri"/>
              </a:rPr>
              <a:t>ε</a:t>
            </a:r>
            <a:r>
              <a:rPr lang="en-US" baseline="-25000" dirty="0">
                <a:cs typeface="Calibri"/>
              </a:rPr>
              <a:t>t+4</a:t>
            </a:r>
            <a:r>
              <a:rPr lang="en-US" dirty="0">
                <a:latin typeface="Calibri"/>
                <a:cs typeface="Calibri"/>
              </a:rPr>
              <a:t> &gt; 0  e </a:t>
            </a:r>
            <a:r>
              <a:rPr lang="en-US" dirty="0"/>
              <a:t> </a:t>
            </a:r>
            <a:r>
              <a:rPr lang="el-GR" dirty="0">
                <a:cs typeface="Calibri"/>
              </a:rPr>
              <a:t>ε</a:t>
            </a:r>
            <a:r>
              <a:rPr lang="en-US" baseline="-25000" dirty="0">
                <a:cs typeface="Calibri"/>
              </a:rPr>
              <a:t>t+5</a:t>
            </a:r>
            <a:r>
              <a:rPr lang="en-US" dirty="0">
                <a:cs typeface="Calibri"/>
              </a:rPr>
              <a:t> = 0 .</a:t>
            </a:r>
            <a:endParaRPr lang="en-US" dirty="0"/>
          </a:p>
        </p:txBody>
      </p:sp>
      <p:graphicFrame>
        <p:nvGraphicFramePr>
          <p:cNvPr id="21" name="Object 6">
            <a:extLst>
              <a:ext uri="{FF2B5EF4-FFF2-40B4-BE49-F238E27FC236}">
                <a16:creationId xmlns:a16="http://schemas.microsoft.com/office/drawing/2014/main" id="{1D8FB4A3-7942-46B4-A446-C4BFBC0C2F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8269905"/>
              </p:ext>
            </p:extLst>
          </p:nvPr>
        </p:nvGraphicFramePr>
        <p:xfrm>
          <a:off x="630806" y="4892705"/>
          <a:ext cx="36512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2" name="Equation" r:id="rId18" imgW="152280" imgH="228600" progId="Equation.DSMT4">
                  <p:embed/>
                </p:oleObj>
              </mc:Choice>
              <mc:Fallback>
                <p:oleObj name="Equation" r:id="rId18" imgW="152280" imgH="228600" progId="Equation.DSMT4">
                  <p:embed/>
                  <p:pic>
                    <p:nvPicPr>
                      <p:cNvPr id="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806" y="4892705"/>
                        <a:ext cx="365125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Chart 6">
            <a:extLst>
              <a:ext uri="{FF2B5EF4-FFF2-40B4-BE49-F238E27FC236}">
                <a16:creationId xmlns:a16="http://schemas.microsoft.com/office/drawing/2014/main" id="{DB62AB79-310E-4B0D-9BEE-13696EF63D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0391618"/>
              </p:ext>
            </p:extLst>
          </p:nvPr>
        </p:nvGraphicFramePr>
        <p:xfrm>
          <a:off x="856231" y="4202142"/>
          <a:ext cx="6581775" cy="267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3" r:id="rId20" imgW="6578154" imgH="2676376" progId="Excel.Chart.8">
                  <p:embed/>
                </p:oleObj>
              </mc:Choice>
              <mc:Fallback>
                <p:oleObj r:id="rId20" imgW="6578154" imgH="2676376" progId="Excel.Chart.8">
                  <p:embed/>
                  <p:pic>
                    <p:nvPicPr>
                      <p:cNvPr id="24581" name="Chart 6"/>
                      <p:cNvPicPr>
                        <a:picLocks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6231" y="4202142"/>
                        <a:ext cx="6581775" cy="2676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Oval 8">
            <a:extLst>
              <a:ext uri="{FF2B5EF4-FFF2-40B4-BE49-F238E27FC236}">
                <a16:creationId xmlns:a16="http://schemas.microsoft.com/office/drawing/2014/main" id="{4912F197-E667-44C6-86C8-4D322DE483D5}"/>
              </a:ext>
            </a:extLst>
          </p:cNvPr>
          <p:cNvSpPr>
            <a:spLocks noChangeAspect="1"/>
          </p:cNvSpPr>
          <p:nvPr/>
        </p:nvSpPr>
        <p:spPr>
          <a:xfrm>
            <a:off x="2807269" y="4726017"/>
            <a:ext cx="98425" cy="984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4" name="Straight Connector 11">
            <a:extLst>
              <a:ext uri="{FF2B5EF4-FFF2-40B4-BE49-F238E27FC236}">
                <a16:creationId xmlns:a16="http://schemas.microsoft.com/office/drawing/2014/main" id="{66AF6285-D25B-46FB-B9F9-E114F4479996}"/>
              </a:ext>
            </a:extLst>
          </p:cNvPr>
          <p:cNvCxnSpPr/>
          <p:nvPr/>
        </p:nvCxnSpPr>
        <p:spPr>
          <a:xfrm>
            <a:off x="2502468" y="5205441"/>
            <a:ext cx="2025650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933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2" grpId="0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51"/>
          <p:cNvGrpSpPr>
            <a:grpSpLocks/>
          </p:cNvGrpSpPr>
          <p:nvPr/>
        </p:nvGrpSpPr>
        <p:grpSpPr bwMode="auto">
          <a:xfrm>
            <a:off x="3129920" y="4999185"/>
            <a:ext cx="1685925" cy="855662"/>
            <a:chOff x="7334280" y="4533912"/>
            <a:chExt cx="1012836" cy="920760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7334280" y="4533912"/>
              <a:ext cx="1012836" cy="0"/>
            </a:xfrm>
            <a:prstGeom prst="line">
              <a:avLst/>
            </a:prstGeom>
            <a:ln w="1270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>
              <a:off x="7886736" y="4994292"/>
              <a:ext cx="92076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541" name="Text Box 9"/>
          <p:cNvSpPr txBox="1">
            <a:spLocks noChangeArrowheads="1"/>
          </p:cNvSpPr>
          <p:nvPr/>
        </p:nvSpPr>
        <p:spPr bwMode="auto">
          <a:xfrm>
            <a:off x="2391733" y="4724548"/>
            <a:ext cx="8143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"/>
              </a:spcBef>
            </a:pPr>
            <a:r>
              <a:rPr lang="el-GR" sz="2600" b="1" i="1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600" b="1" i="1" baseline="-2500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2600" b="1" baseline="-25000">
                <a:latin typeface="Times New Roman" pitchFamily="18" charset="0"/>
                <a:cs typeface="Times New Roman" pitchFamily="18" charset="0"/>
              </a:rPr>
              <a:t>– 1</a:t>
            </a:r>
            <a:endParaRPr lang="en-US" sz="2600"/>
          </a:p>
        </p:txBody>
      </p:sp>
      <p:grpSp>
        <p:nvGrpSpPr>
          <p:cNvPr id="65542" name="Group 53"/>
          <p:cNvGrpSpPr>
            <a:grpSpLocks/>
          </p:cNvGrpSpPr>
          <p:nvPr/>
        </p:nvGrpSpPr>
        <p:grpSpPr bwMode="auto">
          <a:xfrm>
            <a:off x="2861633" y="1676547"/>
            <a:ext cx="4954587" cy="4383088"/>
            <a:chOff x="914401" y="1218064"/>
            <a:chExt cx="4954137" cy="4382469"/>
          </a:xfrm>
        </p:grpSpPr>
        <p:grpSp>
          <p:nvGrpSpPr>
            <p:cNvPr id="65622" name="Group 5"/>
            <p:cNvGrpSpPr>
              <a:grpSpLocks/>
            </p:cNvGrpSpPr>
            <p:nvPr/>
          </p:nvGrpSpPr>
          <p:grpSpPr bwMode="auto">
            <a:xfrm>
              <a:off x="1173707" y="1637731"/>
              <a:ext cx="4258102" cy="3740949"/>
              <a:chOff x="2640" y="1862919"/>
              <a:chExt cx="2496" cy="3740949"/>
            </a:xfrm>
          </p:grpSpPr>
          <p:sp>
            <p:nvSpPr>
              <p:cNvPr id="65625" name="Line 6"/>
              <p:cNvSpPr>
                <a:spLocks noChangeShapeType="1"/>
              </p:cNvSpPr>
              <p:nvPr/>
            </p:nvSpPr>
            <p:spPr bwMode="auto">
              <a:xfrm>
                <a:off x="2640" y="1862919"/>
                <a:ext cx="0" cy="372583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626" name="Line 7"/>
              <p:cNvSpPr>
                <a:spLocks noChangeShapeType="1"/>
              </p:cNvSpPr>
              <p:nvPr/>
            </p:nvSpPr>
            <p:spPr bwMode="auto">
              <a:xfrm>
                <a:off x="2640" y="5603868"/>
                <a:ext cx="24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5623" name="Text Box 8"/>
            <p:cNvSpPr txBox="1">
              <a:spLocks noChangeArrowheads="1"/>
            </p:cNvSpPr>
            <p:nvPr/>
          </p:nvSpPr>
          <p:spPr bwMode="auto">
            <a:xfrm>
              <a:off x="5457968" y="5154257"/>
              <a:ext cx="410570" cy="446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6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600" b="1"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65624" name="Text Box 9"/>
            <p:cNvSpPr txBox="1">
              <a:spLocks noChangeArrowheads="1"/>
            </p:cNvSpPr>
            <p:nvPr/>
          </p:nvSpPr>
          <p:spPr bwMode="auto">
            <a:xfrm>
              <a:off x="914401" y="1218064"/>
              <a:ext cx="532263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1830388" algn="r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tabLst>
                  <a:tab pos="1830388" algn="r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tabLst>
                  <a:tab pos="1830388" algn="r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tabLst>
                  <a:tab pos="1830388" algn="r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tabLst>
                  <a:tab pos="1830388" algn="r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30388" algn="r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30388" algn="r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30388" algn="r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30388" algn="r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"/>
                </a:spcBef>
              </a:pPr>
              <a:r>
                <a:rPr lang="el-GR" sz="2600" b="1" i="1" dirty="0">
                  <a:latin typeface="Times New Roman" pitchFamily="18" charset="0"/>
                  <a:cs typeface="Times New Roman" pitchFamily="18" charset="0"/>
                </a:rPr>
                <a:t>π</a:t>
              </a:r>
              <a:endParaRPr lang="en-US" sz="2600" dirty="0"/>
            </a:p>
          </p:txBody>
        </p:sp>
      </p:grpSp>
      <p:grpSp>
        <p:nvGrpSpPr>
          <p:cNvPr id="65543" name="Group 81"/>
          <p:cNvGrpSpPr>
            <a:grpSpLocks/>
          </p:cNvGrpSpPr>
          <p:nvPr/>
        </p:nvGrpSpPr>
        <p:grpSpPr bwMode="auto">
          <a:xfrm>
            <a:off x="4012570" y="3703785"/>
            <a:ext cx="4011613" cy="1720850"/>
            <a:chOff x="1982788" y="3408363"/>
            <a:chExt cx="4011612" cy="1720850"/>
          </a:xfrm>
        </p:grpSpPr>
        <p:sp>
          <p:nvSpPr>
            <p:cNvPr id="65620" name="Line 33"/>
            <p:cNvSpPr>
              <a:spLocks noChangeShapeType="1"/>
            </p:cNvSpPr>
            <p:nvPr/>
          </p:nvSpPr>
          <p:spPr bwMode="auto">
            <a:xfrm flipV="1">
              <a:off x="1982788" y="3616325"/>
              <a:ext cx="2959100" cy="1512888"/>
            </a:xfrm>
            <a:prstGeom prst="line">
              <a:avLst/>
            </a:prstGeom>
            <a:noFill/>
            <a:ln w="349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21" name="Text Box 38"/>
            <p:cNvSpPr txBox="1">
              <a:spLocks noChangeArrowheads="1"/>
            </p:cNvSpPr>
            <p:nvPr/>
          </p:nvSpPr>
          <p:spPr bwMode="auto">
            <a:xfrm>
              <a:off x="4949825" y="3408363"/>
              <a:ext cx="1044575" cy="430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9144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200" i="1" dirty="0" err="1">
                  <a:latin typeface="Tahoma" pitchFamily="34" charset="0"/>
                </a:rPr>
                <a:t>AS</a:t>
              </a:r>
              <a:r>
                <a:rPr lang="en-US" sz="2400" b="1" i="1" baseline="-25000" dirty="0" err="1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2400" b="1" baseline="-25000" dirty="0">
                  <a:latin typeface="Times New Roman" pitchFamily="18" charset="0"/>
                  <a:cs typeface="Times New Roman" pitchFamily="18" charset="0"/>
                </a:rPr>
                <a:t> -1,t</a:t>
              </a:r>
            </a:p>
          </p:txBody>
        </p:sp>
      </p:grpSp>
      <p:grpSp>
        <p:nvGrpSpPr>
          <p:cNvPr id="65544" name="Group 80"/>
          <p:cNvGrpSpPr>
            <a:grpSpLocks/>
          </p:cNvGrpSpPr>
          <p:nvPr/>
        </p:nvGrpSpPr>
        <p:grpSpPr bwMode="auto">
          <a:xfrm>
            <a:off x="4634869" y="1598761"/>
            <a:ext cx="857250" cy="4232275"/>
            <a:chOff x="2605088" y="1303338"/>
            <a:chExt cx="857250" cy="4232275"/>
          </a:xfrm>
        </p:grpSpPr>
        <p:sp>
          <p:nvSpPr>
            <p:cNvPr id="65616" name="Line 21"/>
            <p:cNvSpPr>
              <a:spLocks noChangeShapeType="1"/>
            </p:cNvSpPr>
            <p:nvPr/>
          </p:nvSpPr>
          <p:spPr bwMode="auto">
            <a:xfrm flipH="1">
              <a:off x="2790825" y="1714500"/>
              <a:ext cx="4763" cy="3821113"/>
            </a:xfrm>
            <a:prstGeom prst="line">
              <a:avLst/>
            </a:prstGeom>
            <a:noFill/>
            <a:ln w="3492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18" name="Text Box 8"/>
            <p:cNvSpPr txBox="1">
              <a:spLocks noChangeArrowheads="1"/>
            </p:cNvSpPr>
            <p:nvPr/>
          </p:nvSpPr>
          <p:spPr bwMode="auto">
            <a:xfrm>
              <a:off x="2605088" y="1303338"/>
              <a:ext cx="857250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600" b="1" i="1" dirty="0" err="1">
                  <a:latin typeface="Times New Roman" pitchFamily="18" charset="0"/>
                  <a:cs typeface="Times New Roman" pitchFamily="18" charset="0"/>
                </a:rPr>
                <a:t>Yn</a:t>
              </a:r>
              <a:endParaRPr lang="en-US" sz="2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9169" name="Line 46"/>
          <p:cNvSpPr>
            <a:spLocks noChangeShapeType="1"/>
          </p:cNvSpPr>
          <p:nvPr/>
        </p:nvSpPr>
        <p:spPr bwMode="auto">
          <a:xfrm rot="5400000" flipH="1">
            <a:off x="6543839" y="3699817"/>
            <a:ext cx="485775" cy="1587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" name="Group 87"/>
          <p:cNvGrpSpPr>
            <a:grpSpLocks/>
          </p:cNvGrpSpPr>
          <p:nvPr/>
        </p:nvGrpSpPr>
        <p:grpSpPr bwMode="auto">
          <a:xfrm>
            <a:off x="5222244" y="1728936"/>
            <a:ext cx="3081338" cy="3552825"/>
            <a:chOff x="3192463" y="1433513"/>
            <a:chExt cx="3081337" cy="3552825"/>
          </a:xfrm>
        </p:grpSpPr>
        <p:sp>
          <p:nvSpPr>
            <p:cNvPr id="65614" name="Line 33"/>
            <p:cNvSpPr>
              <a:spLocks noChangeShapeType="1"/>
            </p:cNvSpPr>
            <p:nvPr/>
          </p:nvSpPr>
          <p:spPr bwMode="auto">
            <a:xfrm>
              <a:off x="3192463" y="1433513"/>
              <a:ext cx="1544637" cy="3138487"/>
            </a:xfrm>
            <a:prstGeom prst="line">
              <a:avLst/>
            </a:prstGeom>
            <a:noFill/>
            <a:ln w="349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15" name="Text Box 38"/>
            <p:cNvSpPr txBox="1">
              <a:spLocks noChangeArrowheads="1"/>
            </p:cNvSpPr>
            <p:nvPr/>
          </p:nvSpPr>
          <p:spPr bwMode="auto">
            <a:xfrm>
              <a:off x="4592638" y="4556125"/>
              <a:ext cx="1681162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9144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200" i="1" dirty="0" err="1">
                  <a:latin typeface="Tahoma" pitchFamily="34" charset="0"/>
                </a:rPr>
                <a:t>AD</a:t>
              </a:r>
              <a:r>
                <a:rPr lang="en-US" sz="2400" b="1" i="1" baseline="-25000" dirty="0" err="1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2400" b="1" baseline="-25000" dirty="0">
                  <a:latin typeface="Times New Roman" pitchFamily="18" charset="0"/>
                  <a:cs typeface="Times New Roman" pitchFamily="18" charset="0"/>
                </a:rPr>
                <a:t> ,t+1,…,t+4</a:t>
              </a:r>
            </a:p>
          </p:txBody>
        </p:sp>
      </p:grpSp>
      <p:grpSp>
        <p:nvGrpSpPr>
          <p:cNvPr id="65547" name="Group 79"/>
          <p:cNvGrpSpPr>
            <a:grpSpLocks/>
          </p:cNvGrpSpPr>
          <p:nvPr/>
        </p:nvGrpSpPr>
        <p:grpSpPr bwMode="auto">
          <a:xfrm>
            <a:off x="3534732" y="2397273"/>
            <a:ext cx="2819400" cy="3414713"/>
            <a:chOff x="1504950" y="2101850"/>
            <a:chExt cx="2819400" cy="3414713"/>
          </a:xfrm>
        </p:grpSpPr>
        <p:sp>
          <p:nvSpPr>
            <p:cNvPr id="65612" name="Text Box 38"/>
            <p:cNvSpPr txBox="1">
              <a:spLocks noChangeArrowheads="1"/>
            </p:cNvSpPr>
            <p:nvPr/>
          </p:nvSpPr>
          <p:spPr bwMode="auto">
            <a:xfrm>
              <a:off x="3054350" y="5086350"/>
              <a:ext cx="1270000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9144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200" i="1" dirty="0">
                  <a:latin typeface="Tahoma" pitchFamily="34" charset="0"/>
                </a:rPr>
                <a:t>AD</a:t>
              </a:r>
              <a:r>
                <a:rPr lang="en-US" sz="2400" b="1" i="1" baseline="-25000" dirty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2400" b="1" baseline="-25000" dirty="0">
                  <a:latin typeface="Times New Roman" pitchFamily="18" charset="0"/>
                  <a:cs typeface="Times New Roman" pitchFamily="18" charset="0"/>
                </a:rPr>
                <a:t>-1, t+5</a:t>
              </a:r>
            </a:p>
          </p:txBody>
        </p:sp>
        <p:sp>
          <p:nvSpPr>
            <p:cNvPr id="65613" name="Line 33"/>
            <p:cNvSpPr>
              <a:spLocks noChangeShapeType="1"/>
            </p:cNvSpPr>
            <p:nvPr/>
          </p:nvSpPr>
          <p:spPr bwMode="auto">
            <a:xfrm>
              <a:off x="1504950" y="2101850"/>
              <a:ext cx="1544638" cy="3138488"/>
            </a:xfrm>
            <a:prstGeom prst="line">
              <a:avLst/>
            </a:prstGeom>
            <a:noFill/>
            <a:ln w="349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86"/>
          <p:cNvGrpSpPr>
            <a:grpSpLocks/>
          </p:cNvGrpSpPr>
          <p:nvPr/>
        </p:nvGrpSpPr>
        <p:grpSpPr bwMode="auto">
          <a:xfrm>
            <a:off x="3574420" y="1393973"/>
            <a:ext cx="4124325" cy="1808163"/>
            <a:chOff x="1544638" y="1098550"/>
            <a:chExt cx="4124325" cy="1808163"/>
          </a:xfrm>
        </p:grpSpPr>
        <p:sp>
          <p:nvSpPr>
            <p:cNvPr id="65610" name="Line 33"/>
            <p:cNvSpPr>
              <a:spLocks noChangeShapeType="1"/>
            </p:cNvSpPr>
            <p:nvPr/>
          </p:nvSpPr>
          <p:spPr bwMode="auto">
            <a:xfrm flipV="1">
              <a:off x="1544638" y="1393825"/>
              <a:ext cx="2959100" cy="1512888"/>
            </a:xfrm>
            <a:prstGeom prst="line">
              <a:avLst/>
            </a:prstGeom>
            <a:noFill/>
            <a:ln w="349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11" name="Text Box 38"/>
            <p:cNvSpPr txBox="1">
              <a:spLocks noChangeArrowheads="1"/>
            </p:cNvSpPr>
            <p:nvPr/>
          </p:nvSpPr>
          <p:spPr bwMode="auto">
            <a:xfrm>
              <a:off x="4522788" y="1098550"/>
              <a:ext cx="114617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9144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200" i="1" dirty="0" err="1">
                  <a:latin typeface="Tahoma" pitchFamily="34" charset="0"/>
                </a:rPr>
                <a:t>AS</a:t>
              </a:r>
              <a:r>
                <a:rPr lang="en-US" sz="2400" b="1" i="1" baseline="-25000" dirty="0" err="1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2400" b="1" baseline="-25000" dirty="0">
                  <a:latin typeface="Times New Roman" pitchFamily="18" charset="0"/>
                  <a:cs typeface="Times New Roman" pitchFamily="18" charset="0"/>
                </a:rPr>
                <a:t> +5</a:t>
              </a:r>
            </a:p>
          </p:txBody>
        </p:sp>
      </p:grpSp>
      <p:sp>
        <p:nvSpPr>
          <p:cNvPr id="65549" name="Text Box 8"/>
          <p:cNvSpPr txBox="1">
            <a:spLocks noChangeArrowheads="1"/>
          </p:cNvSpPr>
          <p:nvPr/>
        </p:nvSpPr>
        <p:spPr bwMode="auto">
          <a:xfrm>
            <a:off x="4553908" y="5810398"/>
            <a:ext cx="85883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1" i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600" b="1" i="1" baseline="-25000">
                <a:latin typeface="Times New Roman" pitchFamily="18" charset="0"/>
                <a:cs typeface="Times New Roman" pitchFamily="18" charset="0"/>
              </a:rPr>
              <a:t>t –</a:t>
            </a:r>
            <a:r>
              <a:rPr lang="en-US" sz="2600" b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600" b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5550" name="Group 72"/>
          <p:cNvGrpSpPr>
            <a:grpSpLocks/>
          </p:cNvGrpSpPr>
          <p:nvPr/>
        </p:nvGrpSpPr>
        <p:grpSpPr bwMode="auto">
          <a:xfrm>
            <a:off x="4769808" y="4845198"/>
            <a:ext cx="452437" cy="430213"/>
            <a:chOff x="2740025" y="4549775"/>
            <a:chExt cx="452438" cy="430887"/>
          </a:xfrm>
        </p:grpSpPr>
        <p:sp>
          <p:nvSpPr>
            <p:cNvPr id="99" name="Oval 98"/>
            <p:cNvSpPr>
              <a:spLocks noChangeAspect="1"/>
            </p:cNvSpPr>
            <p:nvPr/>
          </p:nvSpPr>
          <p:spPr>
            <a:xfrm>
              <a:off x="2740025" y="4657894"/>
              <a:ext cx="109537" cy="10971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2" name="Text Box 8"/>
            <p:cNvSpPr txBox="1">
              <a:spLocks noChangeArrowheads="1"/>
            </p:cNvSpPr>
            <p:nvPr/>
          </p:nvSpPr>
          <p:spPr bwMode="auto">
            <a:xfrm>
              <a:off x="2819400" y="4549775"/>
              <a:ext cx="373063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200" b="1" dirty="0">
                  <a:cs typeface="Times New Roman" pitchFamily="18" charset="0"/>
                </a:rPr>
                <a:t>A</a:t>
              </a:r>
            </a:p>
          </p:txBody>
        </p:sp>
      </p:grpSp>
      <p:grpSp>
        <p:nvGrpSpPr>
          <p:cNvPr id="13" name="Group 95"/>
          <p:cNvGrpSpPr>
            <a:grpSpLocks/>
          </p:cNvGrpSpPr>
          <p:nvPr/>
        </p:nvGrpSpPr>
        <p:grpSpPr bwMode="auto">
          <a:xfrm>
            <a:off x="3996695" y="3146572"/>
            <a:ext cx="4106863" cy="1703388"/>
            <a:chOff x="1924381" y="2851150"/>
            <a:chExt cx="4106862" cy="1703388"/>
          </a:xfrm>
        </p:grpSpPr>
        <p:grpSp>
          <p:nvGrpSpPr>
            <p:cNvPr id="65602" name="Group 82"/>
            <p:cNvGrpSpPr>
              <a:grpSpLocks/>
            </p:cNvGrpSpPr>
            <p:nvPr/>
          </p:nvGrpSpPr>
          <p:grpSpPr bwMode="auto">
            <a:xfrm>
              <a:off x="1924381" y="2851150"/>
              <a:ext cx="4106862" cy="1703388"/>
              <a:chOff x="1966913" y="2851150"/>
              <a:chExt cx="4106862" cy="1703388"/>
            </a:xfrm>
          </p:grpSpPr>
          <p:sp>
            <p:nvSpPr>
              <p:cNvPr id="65606" name="Line 33"/>
              <p:cNvSpPr>
                <a:spLocks noChangeShapeType="1"/>
              </p:cNvSpPr>
              <p:nvPr/>
            </p:nvSpPr>
            <p:spPr bwMode="auto">
              <a:xfrm flipV="1">
                <a:off x="1966913" y="3041650"/>
                <a:ext cx="2959100" cy="1512888"/>
              </a:xfrm>
              <a:prstGeom prst="line">
                <a:avLst/>
              </a:prstGeom>
              <a:noFill/>
              <a:ln w="349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607" name="Text Box 38"/>
              <p:cNvSpPr txBox="1">
                <a:spLocks noChangeArrowheads="1"/>
              </p:cNvSpPr>
              <p:nvPr/>
            </p:nvSpPr>
            <p:spPr bwMode="auto">
              <a:xfrm>
                <a:off x="4927600" y="2851150"/>
                <a:ext cx="1146175" cy="431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9144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i="1" dirty="0" err="1">
                    <a:latin typeface="Tahoma" pitchFamily="34" charset="0"/>
                  </a:rPr>
                  <a:t>AS</a:t>
                </a:r>
                <a:r>
                  <a:rPr lang="en-US" sz="2400" b="1" i="1" baseline="-25000" dirty="0" err="1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2400" b="1" baseline="-25000" dirty="0">
                    <a:latin typeface="Times New Roman" pitchFamily="18" charset="0"/>
                    <a:cs typeface="Times New Roman" pitchFamily="18" charset="0"/>
                  </a:rPr>
                  <a:t> + 1</a:t>
                </a:r>
              </a:p>
            </p:txBody>
          </p:sp>
        </p:grpSp>
        <p:grpSp>
          <p:nvGrpSpPr>
            <p:cNvPr id="65603" name="Group 74"/>
            <p:cNvGrpSpPr>
              <a:grpSpLocks/>
            </p:cNvGrpSpPr>
            <p:nvPr/>
          </p:nvGrpSpPr>
          <p:grpSpPr bwMode="auto">
            <a:xfrm>
              <a:off x="4077031" y="3270250"/>
              <a:ext cx="450850" cy="430887"/>
              <a:chOff x="4119563" y="3270250"/>
              <a:chExt cx="450850" cy="430887"/>
            </a:xfrm>
          </p:grpSpPr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>
                <a:off x="4119562" y="3370263"/>
                <a:ext cx="109538" cy="10953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" name="Text Box 8"/>
              <p:cNvSpPr txBox="1">
                <a:spLocks noChangeArrowheads="1"/>
              </p:cNvSpPr>
              <p:nvPr/>
            </p:nvSpPr>
            <p:spPr bwMode="auto">
              <a:xfrm>
                <a:off x="4178300" y="3270250"/>
                <a:ext cx="392112" cy="430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200" b="1" dirty="0">
                    <a:cs typeface="Times New Roman" pitchFamily="18" charset="0"/>
                  </a:rPr>
                  <a:t>C</a:t>
                </a:r>
              </a:p>
            </p:txBody>
          </p:sp>
        </p:grpSp>
      </p:grpSp>
      <p:grpSp>
        <p:nvGrpSpPr>
          <p:cNvPr id="16" name="Group 96"/>
          <p:cNvGrpSpPr>
            <a:grpSpLocks/>
          </p:cNvGrpSpPr>
          <p:nvPr/>
        </p:nvGrpSpPr>
        <p:grpSpPr bwMode="auto">
          <a:xfrm>
            <a:off x="3976058" y="2632223"/>
            <a:ext cx="4130675" cy="1731963"/>
            <a:chOff x="1903743" y="2336800"/>
            <a:chExt cx="4130675" cy="1731963"/>
          </a:xfrm>
        </p:grpSpPr>
        <p:grpSp>
          <p:nvGrpSpPr>
            <p:cNvPr id="65596" name="Group 83"/>
            <p:cNvGrpSpPr>
              <a:grpSpLocks/>
            </p:cNvGrpSpPr>
            <p:nvPr/>
          </p:nvGrpSpPr>
          <p:grpSpPr bwMode="auto">
            <a:xfrm>
              <a:off x="1903743" y="2336800"/>
              <a:ext cx="4130675" cy="1731963"/>
              <a:chOff x="1946275" y="2336800"/>
              <a:chExt cx="4130675" cy="1731963"/>
            </a:xfrm>
          </p:grpSpPr>
          <p:sp>
            <p:nvSpPr>
              <p:cNvPr id="65600" name="Line 33"/>
              <p:cNvSpPr>
                <a:spLocks noChangeShapeType="1"/>
              </p:cNvSpPr>
              <p:nvPr/>
            </p:nvSpPr>
            <p:spPr bwMode="auto">
              <a:xfrm flipV="1">
                <a:off x="1946275" y="2555875"/>
                <a:ext cx="2959100" cy="1512888"/>
              </a:xfrm>
              <a:prstGeom prst="line">
                <a:avLst/>
              </a:prstGeom>
              <a:noFill/>
              <a:ln w="349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601" name="Text Box 38"/>
              <p:cNvSpPr txBox="1">
                <a:spLocks noChangeArrowheads="1"/>
              </p:cNvSpPr>
              <p:nvPr/>
            </p:nvSpPr>
            <p:spPr bwMode="auto">
              <a:xfrm>
                <a:off x="4930775" y="2336800"/>
                <a:ext cx="1146175" cy="431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9144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i="1" dirty="0" err="1">
                    <a:latin typeface="Tahoma" pitchFamily="34" charset="0"/>
                  </a:rPr>
                  <a:t>AS</a:t>
                </a:r>
                <a:r>
                  <a:rPr lang="en-US" sz="2400" b="1" i="1" baseline="-25000" dirty="0" err="1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2400" b="1" baseline="-25000" dirty="0">
                    <a:latin typeface="Times New Roman" pitchFamily="18" charset="0"/>
                    <a:cs typeface="Times New Roman" pitchFamily="18" charset="0"/>
                  </a:rPr>
                  <a:t> +2</a:t>
                </a:r>
              </a:p>
            </p:txBody>
          </p:sp>
        </p:grpSp>
        <p:grpSp>
          <p:nvGrpSpPr>
            <p:cNvPr id="65597" name="Group 75"/>
            <p:cNvGrpSpPr>
              <a:grpSpLocks/>
            </p:cNvGrpSpPr>
            <p:nvPr/>
          </p:nvGrpSpPr>
          <p:grpSpPr bwMode="auto">
            <a:xfrm>
              <a:off x="3889706" y="2889250"/>
              <a:ext cx="452437" cy="430887"/>
              <a:chOff x="3932238" y="2889250"/>
              <a:chExt cx="452437" cy="430887"/>
            </a:xfrm>
          </p:grpSpPr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>
                <a:off x="3932237" y="2971800"/>
                <a:ext cx="109538" cy="10953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" name="Text Box 8"/>
              <p:cNvSpPr txBox="1">
                <a:spLocks noChangeArrowheads="1"/>
              </p:cNvSpPr>
              <p:nvPr/>
            </p:nvSpPr>
            <p:spPr bwMode="auto">
              <a:xfrm>
                <a:off x="4006850" y="2889250"/>
                <a:ext cx="377825" cy="430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200" b="1" dirty="0">
                    <a:cs typeface="Times New Roman" pitchFamily="18" charset="0"/>
                  </a:rPr>
                  <a:t>D</a:t>
                </a:r>
              </a:p>
            </p:txBody>
          </p:sp>
        </p:grpSp>
      </p:grpSp>
      <p:grpSp>
        <p:nvGrpSpPr>
          <p:cNvPr id="19" name="Group 99"/>
          <p:cNvGrpSpPr>
            <a:grpSpLocks/>
          </p:cNvGrpSpPr>
          <p:nvPr/>
        </p:nvGrpSpPr>
        <p:grpSpPr bwMode="auto">
          <a:xfrm>
            <a:off x="3864932" y="2216298"/>
            <a:ext cx="4121150" cy="1719263"/>
            <a:chOff x="1792618" y="1920875"/>
            <a:chExt cx="4121150" cy="1719263"/>
          </a:xfrm>
        </p:grpSpPr>
        <p:grpSp>
          <p:nvGrpSpPr>
            <p:cNvPr id="65590" name="Group 84"/>
            <p:cNvGrpSpPr>
              <a:grpSpLocks/>
            </p:cNvGrpSpPr>
            <p:nvPr/>
          </p:nvGrpSpPr>
          <p:grpSpPr bwMode="auto">
            <a:xfrm>
              <a:off x="1792618" y="1920875"/>
              <a:ext cx="4121150" cy="1719263"/>
              <a:chOff x="1835150" y="1920875"/>
              <a:chExt cx="4121150" cy="1719263"/>
            </a:xfrm>
          </p:grpSpPr>
          <p:sp>
            <p:nvSpPr>
              <p:cNvPr id="65594" name="Line 33"/>
              <p:cNvSpPr>
                <a:spLocks noChangeShapeType="1"/>
              </p:cNvSpPr>
              <p:nvPr/>
            </p:nvSpPr>
            <p:spPr bwMode="auto">
              <a:xfrm flipV="1">
                <a:off x="1835150" y="2127250"/>
                <a:ext cx="2959100" cy="1512888"/>
              </a:xfrm>
              <a:prstGeom prst="line">
                <a:avLst/>
              </a:prstGeom>
              <a:noFill/>
              <a:ln w="349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95" name="Text Box 38"/>
              <p:cNvSpPr txBox="1">
                <a:spLocks noChangeArrowheads="1"/>
              </p:cNvSpPr>
              <p:nvPr/>
            </p:nvSpPr>
            <p:spPr bwMode="auto">
              <a:xfrm>
                <a:off x="4810125" y="1920875"/>
                <a:ext cx="1146175" cy="431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9144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i="1" dirty="0" err="1">
                    <a:latin typeface="Tahoma" pitchFamily="34" charset="0"/>
                  </a:rPr>
                  <a:t>AS</a:t>
                </a:r>
                <a:r>
                  <a:rPr lang="en-US" sz="2400" b="1" i="1" baseline="-25000" dirty="0" err="1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2400" b="1" baseline="-25000" dirty="0">
                    <a:latin typeface="Times New Roman" pitchFamily="18" charset="0"/>
                    <a:cs typeface="Times New Roman" pitchFamily="18" charset="0"/>
                  </a:rPr>
                  <a:t> +3</a:t>
                </a:r>
              </a:p>
            </p:txBody>
          </p:sp>
        </p:grpSp>
        <p:grpSp>
          <p:nvGrpSpPr>
            <p:cNvPr id="65591" name="Group 76"/>
            <p:cNvGrpSpPr>
              <a:grpSpLocks/>
            </p:cNvGrpSpPr>
            <p:nvPr/>
          </p:nvGrpSpPr>
          <p:grpSpPr bwMode="auto">
            <a:xfrm>
              <a:off x="3702381" y="2493963"/>
              <a:ext cx="419100" cy="430887"/>
              <a:chOff x="3744913" y="2493963"/>
              <a:chExt cx="419100" cy="430887"/>
            </a:xfrm>
          </p:grpSpPr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>
                <a:off x="3744912" y="2589213"/>
                <a:ext cx="109538" cy="10953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" name="Text Box 8"/>
              <p:cNvSpPr txBox="1">
                <a:spLocks noChangeArrowheads="1"/>
              </p:cNvSpPr>
              <p:nvPr/>
            </p:nvSpPr>
            <p:spPr bwMode="auto">
              <a:xfrm>
                <a:off x="3817937" y="2493963"/>
                <a:ext cx="346075" cy="430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200" b="1" dirty="0">
                    <a:cs typeface="Times New Roman" pitchFamily="18" charset="0"/>
                  </a:rPr>
                  <a:t>E</a:t>
                </a:r>
              </a:p>
            </p:txBody>
          </p:sp>
        </p:grpSp>
      </p:grpSp>
      <p:grpSp>
        <p:nvGrpSpPr>
          <p:cNvPr id="22" name="Group 100"/>
          <p:cNvGrpSpPr>
            <a:grpSpLocks/>
          </p:cNvGrpSpPr>
          <p:nvPr/>
        </p:nvGrpSpPr>
        <p:grpSpPr bwMode="auto">
          <a:xfrm>
            <a:off x="3761745" y="1778147"/>
            <a:ext cx="4106863" cy="1709738"/>
            <a:chOff x="1689431" y="1482725"/>
            <a:chExt cx="4106862" cy="1709738"/>
          </a:xfrm>
        </p:grpSpPr>
        <p:grpSp>
          <p:nvGrpSpPr>
            <p:cNvPr id="65584" name="Group 85"/>
            <p:cNvGrpSpPr>
              <a:grpSpLocks/>
            </p:cNvGrpSpPr>
            <p:nvPr/>
          </p:nvGrpSpPr>
          <p:grpSpPr bwMode="auto">
            <a:xfrm>
              <a:off x="1689431" y="1482725"/>
              <a:ext cx="4106862" cy="1709738"/>
              <a:chOff x="1731963" y="1482725"/>
              <a:chExt cx="4106862" cy="1709738"/>
            </a:xfrm>
          </p:grpSpPr>
          <p:sp>
            <p:nvSpPr>
              <p:cNvPr id="65588" name="Text Box 38"/>
              <p:cNvSpPr txBox="1">
                <a:spLocks noChangeArrowheads="1"/>
              </p:cNvSpPr>
              <p:nvPr/>
            </p:nvSpPr>
            <p:spPr bwMode="auto">
              <a:xfrm>
                <a:off x="4692650" y="1482725"/>
                <a:ext cx="1146175" cy="431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9144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i="1" dirty="0" err="1">
                    <a:latin typeface="Tahoma" pitchFamily="34" charset="0"/>
                  </a:rPr>
                  <a:t>AS</a:t>
                </a:r>
                <a:r>
                  <a:rPr lang="en-US" sz="2400" b="1" i="1" baseline="-25000" dirty="0" err="1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2400" b="1" baseline="-25000" dirty="0">
                    <a:latin typeface="Times New Roman" pitchFamily="18" charset="0"/>
                    <a:cs typeface="Times New Roman" pitchFamily="18" charset="0"/>
                  </a:rPr>
                  <a:t> +4</a:t>
                </a:r>
              </a:p>
            </p:txBody>
          </p:sp>
          <p:sp>
            <p:nvSpPr>
              <p:cNvPr id="65589" name="Line 33"/>
              <p:cNvSpPr>
                <a:spLocks noChangeShapeType="1"/>
              </p:cNvSpPr>
              <p:nvPr/>
            </p:nvSpPr>
            <p:spPr bwMode="auto">
              <a:xfrm flipV="1">
                <a:off x="1731963" y="1679575"/>
                <a:ext cx="2959100" cy="1512888"/>
              </a:xfrm>
              <a:prstGeom prst="line">
                <a:avLst/>
              </a:prstGeom>
              <a:noFill/>
              <a:ln w="349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5585" name="Group 77"/>
            <p:cNvGrpSpPr>
              <a:grpSpLocks/>
            </p:cNvGrpSpPr>
            <p:nvPr/>
          </p:nvGrpSpPr>
          <p:grpSpPr bwMode="auto">
            <a:xfrm>
              <a:off x="3496006" y="2097088"/>
              <a:ext cx="414337" cy="430887"/>
              <a:chOff x="3538538" y="2097088"/>
              <a:chExt cx="414337" cy="430887"/>
            </a:xfrm>
          </p:grpSpPr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>
                <a:off x="3538538" y="2189163"/>
                <a:ext cx="109538" cy="10953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" name="Text Box 8"/>
              <p:cNvSpPr txBox="1">
                <a:spLocks noChangeArrowheads="1"/>
              </p:cNvSpPr>
              <p:nvPr/>
            </p:nvSpPr>
            <p:spPr bwMode="auto">
              <a:xfrm>
                <a:off x="3611563" y="2097088"/>
                <a:ext cx="341313" cy="430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200" b="1" dirty="0">
                    <a:cs typeface="Times New Roman" pitchFamily="18" charset="0"/>
                  </a:rPr>
                  <a:t>F</a:t>
                </a:r>
              </a:p>
            </p:txBody>
          </p:sp>
        </p:grpSp>
      </p:grpSp>
      <p:sp>
        <p:nvSpPr>
          <p:cNvPr id="49202" name="Line 46"/>
          <p:cNvSpPr>
            <a:spLocks noChangeShapeType="1"/>
          </p:cNvSpPr>
          <p:nvPr/>
        </p:nvSpPr>
        <p:spPr bwMode="auto">
          <a:xfrm rot="5400000" flipH="1">
            <a:off x="6552569" y="3171972"/>
            <a:ext cx="388938" cy="14288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03" name="Line 46"/>
          <p:cNvSpPr>
            <a:spLocks noChangeShapeType="1"/>
          </p:cNvSpPr>
          <p:nvPr/>
        </p:nvSpPr>
        <p:spPr bwMode="auto">
          <a:xfrm rot="5400000" flipH="1">
            <a:off x="6439063" y="2747316"/>
            <a:ext cx="401638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04" name="Line 46"/>
          <p:cNvSpPr>
            <a:spLocks noChangeShapeType="1"/>
          </p:cNvSpPr>
          <p:nvPr/>
        </p:nvSpPr>
        <p:spPr bwMode="auto">
          <a:xfrm rot="5400000" flipH="1">
            <a:off x="6312064" y="2318692"/>
            <a:ext cx="403225" cy="4763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05" name="Line 46"/>
          <p:cNvSpPr>
            <a:spLocks noChangeShapeType="1"/>
          </p:cNvSpPr>
          <p:nvPr/>
        </p:nvSpPr>
        <p:spPr bwMode="auto">
          <a:xfrm rot="5400000" flipH="1" flipV="1">
            <a:off x="6098545" y="1995636"/>
            <a:ext cx="346075" cy="9525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" name="Group 93"/>
          <p:cNvGrpSpPr>
            <a:grpSpLocks/>
          </p:cNvGrpSpPr>
          <p:nvPr/>
        </p:nvGrpSpPr>
        <p:grpSpPr bwMode="auto">
          <a:xfrm>
            <a:off x="2526670" y="3906986"/>
            <a:ext cx="4295775" cy="2401887"/>
            <a:chOff x="454356" y="3611563"/>
            <a:chExt cx="4295775" cy="2401887"/>
          </a:xfrm>
        </p:grpSpPr>
        <p:sp>
          <p:nvSpPr>
            <p:cNvPr id="65576" name="Text Box 8"/>
            <p:cNvSpPr txBox="1">
              <a:spLocks noChangeArrowheads="1"/>
            </p:cNvSpPr>
            <p:nvPr/>
          </p:nvSpPr>
          <p:spPr bwMode="auto">
            <a:xfrm>
              <a:off x="4175456" y="5521325"/>
              <a:ext cx="531812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6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600" b="1" i="1" baseline="-25000">
                  <a:latin typeface="Times New Roman" pitchFamily="18" charset="0"/>
                  <a:cs typeface="Times New Roman" pitchFamily="18" charset="0"/>
                </a:rPr>
                <a:t>t</a:t>
              </a:r>
              <a:endParaRPr lang="en-US" sz="2600" b="1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5577" name="Group 52"/>
            <p:cNvGrpSpPr>
              <a:grpSpLocks/>
            </p:cNvGrpSpPr>
            <p:nvPr/>
          </p:nvGrpSpPr>
          <p:grpSpPr bwMode="auto">
            <a:xfrm>
              <a:off x="1075068" y="3898900"/>
              <a:ext cx="3295650" cy="1643063"/>
              <a:chOff x="7334280" y="4533912"/>
              <a:chExt cx="1012836" cy="920760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>
                <a:off x="7334280" y="4533912"/>
                <a:ext cx="1012836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>
                <a:off x="7886736" y="4994292"/>
                <a:ext cx="92076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578" name="Group 73"/>
            <p:cNvGrpSpPr>
              <a:grpSpLocks/>
            </p:cNvGrpSpPr>
            <p:nvPr/>
          </p:nvGrpSpPr>
          <p:grpSpPr bwMode="auto">
            <a:xfrm>
              <a:off x="4313568" y="3748088"/>
              <a:ext cx="436563" cy="430887"/>
              <a:chOff x="4356100" y="3748088"/>
              <a:chExt cx="436563" cy="430887"/>
            </a:xfrm>
          </p:grpSpPr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>
                <a:off x="4356101" y="3848100"/>
                <a:ext cx="109537" cy="10953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" name="Text Box 8"/>
              <p:cNvSpPr txBox="1">
                <a:spLocks noChangeArrowheads="1"/>
              </p:cNvSpPr>
              <p:nvPr/>
            </p:nvSpPr>
            <p:spPr bwMode="auto">
              <a:xfrm>
                <a:off x="4437063" y="3748088"/>
                <a:ext cx="355600" cy="430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200" b="1" dirty="0">
                    <a:cs typeface="Times New Roman" pitchFamily="18" charset="0"/>
                  </a:rPr>
                  <a:t>B</a:t>
                </a:r>
              </a:p>
            </p:txBody>
          </p:sp>
        </p:grpSp>
        <p:sp>
          <p:nvSpPr>
            <p:cNvPr id="65579" name="Text Box 9"/>
            <p:cNvSpPr txBox="1">
              <a:spLocks noChangeArrowheads="1"/>
            </p:cNvSpPr>
            <p:nvPr/>
          </p:nvSpPr>
          <p:spPr bwMode="auto">
            <a:xfrm>
              <a:off x="454356" y="3611563"/>
              <a:ext cx="644525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1830388" algn="r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tabLst>
                  <a:tab pos="1830388" algn="r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tabLst>
                  <a:tab pos="1830388" algn="r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tabLst>
                  <a:tab pos="1830388" algn="r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tabLst>
                  <a:tab pos="1830388" algn="r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30388" algn="r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30388" algn="r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30388" algn="r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30388" algn="r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"/>
                </a:spcBef>
              </a:pPr>
              <a:r>
                <a:rPr lang="el-GR" sz="2600" b="1" i="1">
                  <a:latin typeface="Times New Roman" pitchFamily="18" charset="0"/>
                  <a:cs typeface="Times New Roman" pitchFamily="18" charset="0"/>
                </a:rPr>
                <a:t>π</a:t>
              </a:r>
              <a:r>
                <a:rPr lang="en-US" sz="2600" b="1" i="1" baseline="-25000">
                  <a:latin typeface="Times New Roman" pitchFamily="18" charset="0"/>
                  <a:cs typeface="Times New Roman" pitchFamily="18" charset="0"/>
                </a:rPr>
                <a:t>t</a:t>
              </a:r>
              <a:endParaRPr lang="en-US" sz="2600"/>
            </a:p>
          </p:txBody>
        </p:sp>
      </p:grpSp>
      <p:grpSp>
        <p:nvGrpSpPr>
          <p:cNvPr id="28" name="Group 94"/>
          <p:cNvGrpSpPr>
            <a:grpSpLocks/>
          </p:cNvGrpSpPr>
          <p:nvPr/>
        </p:nvGrpSpPr>
        <p:grpSpPr bwMode="auto">
          <a:xfrm>
            <a:off x="2345695" y="2613172"/>
            <a:ext cx="2124075" cy="3689350"/>
            <a:chOff x="273381" y="2317750"/>
            <a:chExt cx="2124075" cy="3689668"/>
          </a:xfrm>
        </p:grpSpPr>
        <p:sp>
          <p:nvSpPr>
            <p:cNvPr id="65568" name="Text Box 8"/>
            <p:cNvSpPr txBox="1">
              <a:spLocks noChangeArrowheads="1"/>
            </p:cNvSpPr>
            <p:nvPr/>
          </p:nvSpPr>
          <p:spPr bwMode="auto">
            <a:xfrm>
              <a:off x="1538618" y="5514975"/>
              <a:ext cx="858838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6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600" b="1" i="1" baseline="-25000">
                  <a:latin typeface="Times New Roman" pitchFamily="18" charset="0"/>
                  <a:cs typeface="Times New Roman" pitchFamily="18" charset="0"/>
                </a:rPr>
                <a:t>t + </a:t>
              </a:r>
              <a:r>
                <a:rPr lang="en-US" sz="2600" b="1" baseline="-25000"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US" sz="2600" b="1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5569" name="Group 55"/>
            <p:cNvGrpSpPr>
              <a:grpSpLocks/>
            </p:cNvGrpSpPr>
            <p:nvPr/>
          </p:nvGrpSpPr>
          <p:grpSpPr bwMode="auto">
            <a:xfrm>
              <a:off x="1048081" y="2757488"/>
              <a:ext cx="733425" cy="2774950"/>
              <a:chOff x="7334280" y="4533912"/>
              <a:chExt cx="1012836" cy="920760"/>
            </a:xfrm>
          </p:grpSpPr>
          <p:cxnSp>
            <p:nvCxnSpPr>
              <p:cNvPr id="57" name="Straight Connector 56"/>
              <p:cNvCxnSpPr/>
              <p:nvPr/>
            </p:nvCxnSpPr>
            <p:spPr>
              <a:xfrm>
                <a:off x="7334280" y="4533925"/>
                <a:ext cx="1012836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7886696" y="4994344"/>
                <a:ext cx="920839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570" name="Group 78"/>
            <p:cNvGrpSpPr>
              <a:grpSpLocks/>
            </p:cNvGrpSpPr>
            <p:nvPr/>
          </p:nvGrpSpPr>
          <p:grpSpPr bwMode="auto">
            <a:xfrm>
              <a:off x="1646568" y="2317750"/>
              <a:ext cx="395288" cy="495300"/>
              <a:chOff x="1689100" y="2317750"/>
              <a:chExt cx="395288" cy="495300"/>
            </a:xfrm>
          </p:grpSpPr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>
                <a:off x="1774826" y="2703546"/>
                <a:ext cx="109537" cy="10954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" name="Text Box 8"/>
              <p:cNvSpPr txBox="1">
                <a:spLocks noChangeArrowheads="1"/>
              </p:cNvSpPr>
              <p:nvPr/>
            </p:nvSpPr>
            <p:spPr bwMode="auto">
              <a:xfrm>
                <a:off x="1689101" y="2317750"/>
                <a:ext cx="395287" cy="430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200" b="1" dirty="0">
                    <a:cs typeface="Times New Roman" pitchFamily="18" charset="0"/>
                  </a:rPr>
                  <a:t>G</a:t>
                </a:r>
              </a:p>
            </p:txBody>
          </p:sp>
        </p:grpSp>
        <p:sp>
          <p:nvSpPr>
            <p:cNvPr id="65571" name="Text Box 9"/>
            <p:cNvSpPr txBox="1">
              <a:spLocks noChangeArrowheads="1"/>
            </p:cNvSpPr>
            <p:nvPr/>
          </p:nvSpPr>
          <p:spPr bwMode="auto">
            <a:xfrm>
              <a:off x="273381" y="2481263"/>
              <a:ext cx="814387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1830388" algn="r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tabLst>
                  <a:tab pos="1830388" algn="r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tabLst>
                  <a:tab pos="1830388" algn="r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tabLst>
                  <a:tab pos="1830388" algn="r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tabLst>
                  <a:tab pos="1830388" algn="r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30388" algn="r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30388" algn="r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30388" algn="r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30388" algn="r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"/>
                </a:spcBef>
              </a:pPr>
              <a:r>
                <a:rPr lang="el-GR" sz="2600" b="1" i="1">
                  <a:latin typeface="Times New Roman" pitchFamily="18" charset="0"/>
                  <a:cs typeface="Times New Roman" pitchFamily="18" charset="0"/>
                </a:rPr>
                <a:t>π</a:t>
              </a:r>
              <a:r>
                <a:rPr lang="en-US" sz="2600" b="1" i="1" baseline="-25000">
                  <a:latin typeface="Times New Roman" pitchFamily="18" charset="0"/>
                  <a:cs typeface="Times New Roman" pitchFamily="18" charset="0"/>
                </a:rPr>
                <a:t>t + </a:t>
              </a:r>
              <a:r>
                <a:rPr lang="en-US" sz="2600" b="1" baseline="-25000"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US" sz="2600"/>
            </a:p>
          </p:txBody>
        </p:sp>
      </p:grpSp>
      <p:sp>
        <p:nvSpPr>
          <p:cNvPr id="49161" name="Line 47"/>
          <p:cNvSpPr>
            <a:spLocks noChangeShapeType="1"/>
          </p:cNvSpPr>
          <p:nvPr/>
        </p:nvSpPr>
        <p:spPr bwMode="auto">
          <a:xfrm flipH="1" flipV="1">
            <a:off x="4199895" y="3418036"/>
            <a:ext cx="1725613" cy="1587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Line 47"/>
          <p:cNvSpPr>
            <a:spLocks noChangeShapeType="1"/>
          </p:cNvSpPr>
          <p:nvPr/>
        </p:nvSpPr>
        <p:spPr bwMode="auto">
          <a:xfrm flipH="1" flipV="1">
            <a:off x="4236407" y="3613297"/>
            <a:ext cx="1725612" cy="1588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Title 1">
            <a:extLst>
              <a:ext uri="{FF2B5EF4-FFF2-40B4-BE49-F238E27FC236}">
                <a16:creationId xmlns:a16="http://schemas.microsoft.com/office/drawing/2014/main" id="{E26E600D-FCE3-4854-AE5F-946100F23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7686"/>
            <a:ext cx="9434732" cy="1143000"/>
          </a:xfrm>
        </p:spPr>
        <p:txBody>
          <a:bodyPr/>
          <a:lstStyle/>
          <a:p>
            <a:r>
              <a:rPr lang="en-US" dirty="0" err="1"/>
              <a:t>Graficamente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01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9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9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49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9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49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49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9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49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9" grpId="0" animBg="1"/>
      <p:bldP spid="49169" grpId="1" animBg="1"/>
      <p:bldP spid="49202" grpId="0" animBg="1"/>
      <p:bldP spid="49202" grpId="1" animBg="1"/>
      <p:bldP spid="49203" grpId="0" animBg="1"/>
      <p:bldP spid="49203" grpId="1" animBg="1"/>
      <p:bldP spid="49204" grpId="0" animBg="1"/>
      <p:bldP spid="49204" grpId="1" animBg="1"/>
      <p:bldP spid="49205" grpId="0" animBg="1"/>
      <p:bldP spid="49205" grpId="1" animBg="1"/>
      <p:bldP spid="49161" grpId="0" animBg="1"/>
      <p:bldP spid="49161" grpId="1" animBg="1"/>
      <p:bldP spid="102" grpId="0" animBg="1"/>
      <p:bldP spid="102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2605</TotalTime>
  <Words>966</Words>
  <Application>Microsoft Office PowerPoint</Application>
  <PresentationFormat>Widescreen</PresentationFormat>
  <Paragraphs>162</Paragraphs>
  <Slides>22</Slides>
  <Notes>9</Notes>
  <HiddenSlides>1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22</vt:i4>
      </vt:variant>
    </vt:vector>
  </HeadingPairs>
  <TitlesOfParts>
    <vt:vector size="30" baseType="lpstr">
      <vt:lpstr>Arial</vt:lpstr>
      <vt:lpstr>Calibri</vt:lpstr>
      <vt:lpstr>Symbol</vt:lpstr>
      <vt:lpstr>Tahoma</vt:lpstr>
      <vt:lpstr>Times New Roman</vt:lpstr>
      <vt:lpstr>Office Theme</vt:lpstr>
      <vt:lpstr>Equation</vt:lpstr>
      <vt:lpstr>Microsoft Excel Chart</vt:lpstr>
      <vt:lpstr>Modelo Dinâmico AS-AD</vt:lpstr>
      <vt:lpstr>Modelo Dinâmico AS-AD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Simulação: Valores Iniciais</vt:lpstr>
      <vt:lpstr>Graficamente</vt:lpstr>
      <vt:lpstr>Apresentação do PowerPoint</vt:lpstr>
      <vt:lpstr>Apresentação do PowerPoint</vt:lpstr>
      <vt:lpstr>Choque em Três Períodos</vt:lpstr>
      <vt:lpstr>Choque em Três Períodos</vt:lpstr>
      <vt:lpstr>Apresentação do PowerPoint</vt:lpstr>
      <vt:lpstr>Choque de Demanda Agregada(5 Períodos)</vt:lpstr>
      <vt:lpstr>Choque de Demanda Agregada(5 Períodos)</vt:lpstr>
      <vt:lpstr>Choque de Demanda Agregada(5 Períodos)</vt:lpstr>
      <vt:lpstr>Choque de Demanda Agregada(5 Períodos)</vt:lpstr>
      <vt:lpstr> A Curva de Demanda Agregada</vt:lpstr>
      <vt:lpstr> A Curva de Demanda Agregada</vt:lpstr>
      <vt:lpstr> Escolha de Política Econômica</vt:lpstr>
      <vt:lpstr>Apresentação do PowerPoint</vt:lpstr>
    </vt:vector>
  </TitlesOfParts>
  <Company>Corecon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Dinâmico AS-AD</dc:title>
  <dc:creator>ACJA</dc:creator>
  <cp:lastModifiedBy>Antonio Carlos Assumpção</cp:lastModifiedBy>
  <cp:revision>209</cp:revision>
  <dcterms:created xsi:type="dcterms:W3CDTF">2011-04-04T00:55:37Z</dcterms:created>
  <dcterms:modified xsi:type="dcterms:W3CDTF">2018-07-26T19:30:28Z</dcterms:modified>
</cp:coreProperties>
</file>